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Lst>
  <p:notesMasterIdLst>
    <p:notesMasterId r:id="rId20"/>
  </p:notesMasterIdLst>
  <p:sldIdLst>
    <p:sldId id="256" r:id="rId3"/>
    <p:sldId id="1031" r:id="rId4"/>
    <p:sldId id="1594" r:id="rId5"/>
    <p:sldId id="1139" r:id="rId6"/>
    <p:sldId id="1595" r:id="rId7"/>
    <p:sldId id="1596" r:id="rId8"/>
    <p:sldId id="1032" r:id="rId9"/>
    <p:sldId id="1601" r:id="rId10"/>
    <p:sldId id="511" r:id="rId11"/>
    <p:sldId id="1024" r:id="rId12"/>
    <p:sldId id="505" r:id="rId13"/>
    <p:sldId id="1602" r:id="rId14"/>
    <p:sldId id="599" r:id="rId15"/>
    <p:sldId id="501" r:id="rId16"/>
    <p:sldId id="558" r:id="rId17"/>
    <p:sldId id="1119" r:id="rId18"/>
    <p:sldId id="15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4D34"/>
    <a:srgbClr val="DE994E"/>
    <a:srgbClr val="AE6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630" autoAdjust="0"/>
  </p:normalViewPr>
  <p:slideViewPr>
    <p:cSldViewPr snapToGrid="0">
      <p:cViewPr varScale="1">
        <p:scale>
          <a:sx n="73" d="100"/>
          <a:sy n="73" d="100"/>
        </p:scale>
        <p:origin x="2730" y="54"/>
      </p:cViewPr>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45A51-3969-4EB7-8A61-1184C931368B}" type="datetimeFigureOut">
              <a:rPr lang="en-GB" smtClean="0"/>
              <a:t>01/07/2024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5B939-5574-4C55-8951-CA2004E59EE6}" type="slidenum">
              <a:rPr lang="en-GB" smtClean="0"/>
              <a:t>‹#›</a:t>
            </a:fld>
            <a:endParaRPr lang="en-GB"/>
          </a:p>
        </p:txBody>
      </p:sp>
    </p:spTree>
    <p:extLst>
      <p:ext uri="{BB962C8B-B14F-4D97-AF65-F5344CB8AC3E}">
        <p14:creationId xmlns:p14="http://schemas.microsoft.com/office/powerpoint/2010/main" val="136876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endParaRPr lang="en-GB" altLang="en-US" sz="1000" b="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B35B939-5574-4C55-8951-CA2004E59EE6}" type="slidenum">
              <a:rPr lang="en-GB" smtClean="0"/>
              <a:t>1</a:t>
            </a:fld>
            <a:endParaRPr lang="en-GB"/>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Here we have the NICE summary table for cellulitis antimicrobial prescribing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As previously discussed Flucloxacillin (500mg 5-7 days) is the first choice antibiotic.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But alternative first choice antibiotics if penicillin allergy include clarithromycin, erythromycin and also doxycycline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dirty="0">
                <a:effectLst/>
                <a:latin typeface="Arial" panose="020B0604020202020204" pitchFamily="34" charset="0"/>
                <a:ea typeface="Calibri" panose="020F0502020204030204" pitchFamily="34" charset="0"/>
                <a:cs typeface="Arial" panose="020B0604020202020204" pitchFamily="34" charset="0"/>
              </a:rPr>
              <a:t>If infection is near the eyes or nose there are different recommendations with first choice as co-amoxiclav or clarithromycin with metronidazole if penicillin allergy.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i="1" dirty="0">
                <a:effectLst/>
                <a:latin typeface="Arial" panose="020B0604020202020204" pitchFamily="34" charset="0"/>
                <a:ea typeface="Calibri" panose="020F0502020204030204" pitchFamily="34" charset="0"/>
                <a:cs typeface="Arial" panose="020B0604020202020204" pitchFamily="34" charset="0"/>
              </a:rPr>
              <a:t>Guideline rationale : “oral antibiotics should be used in preference to intravenous antibiotics where possible. Intravenous antibiotics should only</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be used for people who are severely ill, unable to tolerate oral treatment, or where oral treatment would not provide adequate coverage or tissue penetration”</a:t>
            </a:r>
          </a:p>
          <a:p>
            <a:pPr>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Remember to check the BNF for considerations if someone has renal/hepatic impairment. And consider prescribing differences for obese patients. </a:t>
            </a:r>
          </a:p>
          <a:p>
            <a:pPr>
              <a:lnSpc>
                <a:spcPct val="107000"/>
              </a:lnSpc>
              <a:spcAft>
                <a:spcPts val="800"/>
              </a:spcAft>
            </a:pP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and erysipelas: antimicrobial prescribing NG141 2019 [Available from: https://www.nice.org.uk/guidance/ng141.] </a:t>
            </a:r>
          </a:p>
          <a:p>
            <a:pPr marL="342900" marR="0" lvl="0" indent="-342900" algn="l" defTabSz="914400" rtl="0" eaLnBrk="1" fontAlgn="auto" latinLnBrk="0" hangingPunct="1">
              <a:lnSpc>
                <a:spcPct val="107000"/>
              </a:lnSpc>
              <a:spcBef>
                <a:spcPts val="0"/>
              </a:spcBef>
              <a:spcAft>
                <a:spcPts val="800"/>
              </a:spcAft>
              <a:buClrTx/>
              <a:buSzTx/>
              <a:buFontTx/>
              <a:buAutoNum type="arabicParenBoth"/>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a:p>
            <a:pPr>
              <a:lnSpc>
                <a:spcPct val="107000"/>
              </a:lnSpc>
              <a:spcAft>
                <a:spcPts val="800"/>
              </a:spcAft>
            </a:pPr>
            <a:endParaRPr kumimoji="0" lang="en-GB" altLang="en-US"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some safety netting advice to help with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1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pPr>
            <a:r>
              <a:rPr lang="en-GB" altLang="en-US" sz="1000" dirty="0">
                <a:latin typeface="Arial" panose="020B0604020202020204" pitchFamily="34" charset="0"/>
                <a:cs typeface="Arial" panose="020B0604020202020204" pitchFamily="34" charset="0"/>
              </a:rPr>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sz="1000" dirty="0">
              <a:latin typeface="Arial" panose="020B0604020202020204" pitchFamily="34" charset="0"/>
              <a:cs typeface="Arial" panose="020B0604020202020204" pitchFamily="34" charset="0"/>
            </a:endParaRPr>
          </a:p>
          <a:p>
            <a:pPr eaLnBrk="1" hangingPunct="1">
              <a:spcBef>
                <a:spcPct val="0"/>
              </a:spcBef>
            </a:pPr>
            <a:r>
              <a:rPr lang="en-GB" altLang="en-US" sz="1000" dirty="0">
                <a:latin typeface="Arial" panose="020B0604020202020204" pitchFamily="34" charset="0"/>
                <a:cs typeface="Arial" panose="020B0604020202020204" pitchFamily="34" charset="0"/>
              </a:rPr>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July,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87BF4B5-B6FC-474A-92FE-F93F677B431D}"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72ED34-2C57-43A0-BA09-88A2B0964C9C}"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 July,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6E2B51-E443-48D1-8F93-019281F1E7FC}"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GB"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FDB51C-878B-49F9-8C45-01599146D0B0}" type="datetime3">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 July,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To summarise the key points: </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Exclude other causes of skin redness &amp; oedema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Look for site of entry e.g. skin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Usually affects one limb, bilateral cellulitis is rare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It is important to manage underlying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And the first line antibiotic is flucloxacillin (500mg/1g), 4 times a day, 5-7 days (up to 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latin typeface="Arial" panose="020B0604020202020204" pitchFamily="34" charset="0"/>
                <a:cs typeface="Arial" panose="020B0604020202020204" pitchFamily="34" charset="0"/>
              </a:rPr>
              <a:t>Possible discussion points: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In your experience do people get repeated courses of antibiotic for cellulitis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i="1" dirty="0">
                <a:latin typeface="Arial" panose="020B0604020202020204" pitchFamily="34" charset="0"/>
                <a:cs typeface="Arial" panose="020B0604020202020204" pitchFamily="34" charset="0"/>
              </a:rPr>
              <a:t>Study BJGP by Teasdale (1) found approx. 2/3 people surveyed reported receiving no information about cause or prevention of recurrence. (also important to name condition)</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Teasdale E, Lalonde A, Muller I, Chalmers J, Smart P, Hooper J, et al. Patients’ understanding of cellulitis and their information needs: a mixed-methods study in primary and secondary care. British Journal of General Practice. 2019;69(681):e279-e86.</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Note on dark skin tones, language used for cellulitis such as “redness” is not always applicable </a:t>
            </a:r>
          </a:p>
          <a:p>
            <a:endParaRPr lang="en-GB" sz="1000" i="0" dirty="0">
              <a:latin typeface="Arial" panose="020B0604020202020204" pitchFamily="34" charset="0"/>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6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altLang="en-US" sz="1000" b="0" i="1" dirty="0">
                <a:latin typeface="Arial" panose="020B0604020202020204" pitchFamily="34" charset="0"/>
                <a:cs typeface="Arial" panose="020B0604020202020204" pitchFamily="34" charset="0"/>
              </a:rPr>
              <a:t>Answer revealed through animation, and click again for discussion point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buClrTx/>
              <a:buSzTx/>
              <a:buFontTx/>
              <a:buNone/>
              <a:tabLst/>
              <a:defRPr/>
            </a:pPr>
            <a:r>
              <a:rPr lang="en-GB" altLang="en-US" sz="1000" b="1" kern="1200" dirty="0">
                <a:solidFill>
                  <a:schemeClr val="tx1"/>
                </a:solidFill>
                <a:latin typeface="Arial" panose="020B0604020202020204" pitchFamily="34" charset="0"/>
                <a:ea typeface="+mn-ea"/>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To summarise, the question is for a 77yr-old, red painful swollen lower legs, malaise, </a:t>
            </a:r>
            <a:r>
              <a:rPr lang="en-GB" sz="1000" dirty="0" err="1">
                <a:solidFill>
                  <a:srgbClr val="F6F6F6">
                    <a:lumMod val="10000"/>
                  </a:srgbClr>
                </a:solidFill>
                <a:latin typeface="Arial" panose="020B0604020202020204" pitchFamily="34" charset="0"/>
                <a:cs typeface="Arial" panose="020B0604020202020204" pitchFamily="34" charset="0"/>
              </a:rPr>
              <a:t>obs</a:t>
            </a:r>
            <a:r>
              <a:rPr lang="en-GB" sz="1000" dirty="0">
                <a:solidFill>
                  <a:srgbClr val="F6F6F6">
                    <a:lumMod val="10000"/>
                  </a:srgbClr>
                </a:solidFill>
                <a:latin typeface="Arial" panose="020B0604020202020204" pitchFamily="34" charset="0"/>
                <a:cs typeface="Arial" panose="020B0604020202020204" pitchFamily="34" charset="0"/>
              </a:rPr>
              <a:t> normal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F6F6F6">
                    <a:lumMod val="10000"/>
                  </a:srgbClr>
                </a:solidFill>
                <a:latin typeface="Arial" panose="020B0604020202020204" pitchFamily="34" charset="0"/>
                <a:cs typeface="Arial" panose="020B0604020202020204" pitchFamily="34" charset="0"/>
              </a:rPr>
              <a:t>The answer is “None of the above” - no antibiotics at this point as uncertain diagnosis  </a:t>
            </a:r>
          </a:p>
          <a:p>
            <a:r>
              <a:rPr lang="en-GB" sz="1000" dirty="0">
                <a:solidFill>
                  <a:srgbClr val="F6F6F6">
                    <a:lumMod val="10000"/>
                  </a:srgbClr>
                </a:solidFill>
                <a:latin typeface="Arial" panose="020B0604020202020204" pitchFamily="34" charset="0"/>
                <a:cs typeface="Arial" panose="020B0604020202020204" pitchFamily="34" charset="0"/>
              </a:rPr>
              <a:t>Bilateral cellulitis is </a:t>
            </a:r>
            <a:r>
              <a:rPr kumimoji="0" lang="en-GB" sz="1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unlikely </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Need further information to diagnosis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Differential Diagnosis: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Unilateral swelling – DVT, Bakers cyst , thrombophlebitis </a:t>
            </a:r>
          </a:p>
          <a:p>
            <a:r>
              <a:rPr kumimoji="0" lang="en-GB" sz="1000" b="0" i="1"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Chronic </a:t>
            </a:r>
            <a:r>
              <a:rPr lang="en-GB" sz="1000" b="0" i="1" dirty="0">
                <a:solidFill>
                  <a:srgbClr val="222222"/>
                </a:solidFill>
                <a:effectLst/>
                <a:latin typeface="Arial" panose="020B0604020202020204" pitchFamily="34" charset="0"/>
                <a:cs typeface="Arial" panose="020B0604020202020204" pitchFamily="34" charset="0"/>
              </a:rPr>
              <a:t>usually bilateral </a:t>
            </a:r>
            <a:r>
              <a:rPr lang="en-GB" sz="1000" b="1" i="1" dirty="0">
                <a:solidFill>
                  <a:srgbClr val="222222"/>
                </a:solidFill>
                <a:effectLst/>
                <a:latin typeface="Arial" panose="020B0604020202020204" pitchFamily="34" charset="0"/>
                <a:cs typeface="Arial" panose="020B0604020202020204" pitchFamily="34" charset="0"/>
              </a:rPr>
              <a:t>but if worse on one side, it may be difficult to exclude superimposed cellulitis </a:t>
            </a:r>
            <a:r>
              <a:rPr lang="en-GB" sz="1000" b="0" i="1" dirty="0">
                <a:solidFill>
                  <a:srgbClr val="222222"/>
                </a:solidFill>
                <a:effectLst/>
                <a:latin typeface="Arial" panose="020B0604020202020204" pitchFamily="34" charset="0"/>
                <a:cs typeface="Arial" panose="020B0604020202020204" pitchFamily="34" charset="0"/>
              </a:rPr>
              <a:t>(if it was cellulitis doxy or </a:t>
            </a:r>
            <a:r>
              <a:rPr lang="en-GB" sz="1000" b="0" i="1" dirty="0" err="1">
                <a:solidFill>
                  <a:srgbClr val="222222"/>
                </a:solidFill>
                <a:effectLst/>
                <a:latin typeface="Arial" panose="020B0604020202020204" pitchFamily="34" charset="0"/>
                <a:cs typeface="Arial" panose="020B0604020202020204" pitchFamily="34" charset="0"/>
              </a:rPr>
              <a:t>clarithro</a:t>
            </a:r>
            <a:r>
              <a:rPr lang="en-GB" sz="1000" b="0" i="1" dirty="0">
                <a:solidFill>
                  <a:srgbClr val="222222"/>
                </a:solidFill>
                <a:effectLst/>
                <a:latin typeface="Arial" panose="020B0604020202020204" pitchFamily="34" charset="0"/>
                <a:cs typeface="Arial" panose="020B0604020202020204" pitchFamily="34" charset="0"/>
              </a:rPr>
              <a:t> ok ) </a:t>
            </a:r>
          </a:p>
          <a:p>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endParaRPr>
          </a:p>
          <a:p>
            <a:r>
              <a:rPr kumimoji="0" lang="en-GB" sz="1000" b="1" i="0" u="none" strike="noStrike" kern="12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Image: Cellulitis mimic – picture obtained with patient consent </a:t>
            </a:r>
          </a:p>
          <a:p>
            <a:endParaRPr kumimoji="0" lang="en-GB" sz="11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3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for information on varying severity and click again for advice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accent6">
                    <a:lumMod val="10000"/>
                  </a:schemeClr>
                </a:solidFill>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This slide highlights conditions often misidentified for cellulitis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Self care is important and advice includes elevation, keep physically active , weight loss if high BMI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6">
                    <a:lumMod val="10000"/>
                  </a:schemeClr>
                </a:solidFill>
                <a:latin typeface="Arial" panose="020B0604020202020204" pitchFamily="34" charset="0"/>
                <a:cs typeface="Arial" panose="020B0604020202020204" pitchFamily="34" charset="0"/>
              </a:rPr>
              <a:t>And do not use compression stocking if active cellulitis (1) </a:t>
            </a:r>
          </a:p>
          <a:p>
            <a:pPr algn="l">
              <a:buFont typeface="Arial" panose="020B0604020202020204" pitchFamily="34" charset="0"/>
              <a:buNone/>
            </a:pPr>
            <a:endParaRPr kumimoji="0" lang="en-GB" sz="1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solidFill>
                  <a:schemeClr val="accent6">
                    <a:lumMod val="10000"/>
                  </a:schemeClr>
                </a:solidFill>
                <a:latin typeface="Arial" panose="020B0604020202020204" pitchFamily="34" charset="0"/>
                <a:cs typeface="Arial" panose="020B0604020202020204" pitchFamily="34" charset="0"/>
              </a:rPr>
              <a:t>NHS website info excellent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CKS varicose eczema/</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lipodermato</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DVT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Venous insufficiency </a:t>
            </a:r>
          </a:p>
          <a:p>
            <a:pPr marL="285750" indent="-285750">
              <a:buFont typeface="Arial" panose="020B0604020202020204" pitchFamily="34" charset="0"/>
              <a:buChar char="•"/>
              <a:defRPr/>
            </a:pPr>
            <a:r>
              <a:rPr lang="en-GB" sz="1000" b="1" i="1" dirty="0">
                <a:solidFill>
                  <a:srgbClr val="222222"/>
                </a:solidFill>
                <a:latin typeface="Arial" panose="020B0604020202020204" pitchFamily="34" charset="0"/>
                <a:cs typeface="Arial" panose="020B0604020202020204" pitchFamily="34" charset="0"/>
              </a:rPr>
              <a:t>Risks</a:t>
            </a:r>
            <a:r>
              <a:rPr lang="en-GB" sz="1000" i="1" dirty="0">
                <a:solidFill>
                  <a:srgbClr val="222222"/>
                </a:solidFill>
                <a:latin typeface="Arial" panose="020B0604020202020204" pitchFamily="34" charset="0"/>
                <a:cs typeface="Arial" panose="020B0604020202020204" pitchFamily="34" charset="0"/>
              </a:rPr>
              <a:t>:  Immobility, obesity, VVs, previous DVT</a:t>
            </a: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heaviness, aching, swelling, and itching, typically worse at end of day, relieved by leg elevation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DVT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Risks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–previous DVT, cancer, &gt;60yr old, obesity,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000" b="1"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Symptoms</a:t>
            </a:r>
            <a:r>
              <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 </a:t>
            </a:r>
            <a:r>
              <a:rPr lang="en-GB" sz="1000" i="1" dirty="0">
                <a:latin typeface="Arial" panose="020B0604020202020204" pitchFamily="34" charset="0"/>
                <a:cs typeface="Arial" panose="020B0604020202020204" pitchFamily="34" charset="0"/>
              </a:rPr>
              <a:t>Unilateral localised pain, tenderness, skin changes, which include oedema, redness, and warmth, and vein distension.</a:t>
            </a:r>
            <a:endParaRPr kumimoji="0" lang="en-GB" sz="1000" b="0" i="1"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indent="-342900">
              <a:buAutoNum type="arabicParenBoth"/>
            </a:pPr>
            <a:r>
              <a:rPr lang="en-GB" sz="1000" dirty="0">
                <a:latin typeface="Arial" panose="020B0604020202020204" pitchFamily="34" charset="0"/>
                <a:cs typeface="Arial" panose="020B0604020202020204" pitchFamily="34" charset="0"/>
              </a:rPr>
              <a:t>National Wound Care Strategy Programme. Recommendations for Lower Limb Ulcers. 2020. [Available from: https://www.nationalwoundcarestrategy.net/wp-content/uploads/2021/04/Lower-Limb-Recommendations-WEB-25Feb21.pdf] </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NHS. Varicose eczema 2019 [Available from: https://www.nhs.uk/conditions/varicose-eczema/.</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Venous eczema and lipodermatosclerosis 2022 [Available from: https://cks.nice.org.uk/topics/venous-eczema-lipodermatosclerosis/.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Deep vein thrombosis 2022 [Available from: https://cks.nice.org.uk/topics/deep-vein-thrombosis/.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i="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mimic – picture obtained with patient consent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Venous Insufficiency - James Heilman MD – Creative commons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chemeClr val="accent6">
                  <a:lumMod val="10000"/>
                </a:schemeClr>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73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Image: Cellulitis – picture obtained with patient consent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0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reveal answer, and click again for further information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We have established that an antibiotic will be prescribed but what course length would be appropriate? </a:t>
            </a:r>
          </a:p>
          <a:p>
            <a:r>
              <a:rPr lang="en-GB" sz="1000" dirty="0">
                <a:latin typeface="Arial" panose="020B0604020202020204" pitchFamily="34" charset="0"/>
                <a:cs typeface="Arial" panose="020B0604020202020204" pitchFamily="34" charset="0"/>
              </a:rPr>
              <a:t>(In this case study the patient is not diabetic) </a:t>
            </a:r>
          </a:p>
          <a:p>
            <a:r>
              <a:rPr lang="en-GB" sz="1000" dirty="0">
                <a:latin typeface="Arial" panose="020B0604020202020204" pitchFamily="34" charset="0"/>
                <a:cs typeface="Arial" panose="020B0604020202020204" pitchFamily="34" charset="0"/>
              </a:rPr>
              <a:t>The answer is either 5 or 7 days. However a longer course may be recommended based on clinical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for cellulitis course length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Five days versus 10 days of a fluoroquinolone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 systematic review (Kilburn et al 2010) included 1 RCT which compared 5 days of a fluoroquinolone (oral levofloxacin) with 10 days of a fluoroquinolone (oral levofloxacin) at the same daily dose.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Oral levofloxacin for 5 days was not significantly different to oral levofloxacin for 10 days for the </a:t>
            </a:r>
            <a:r>
              <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outcome of ‘symptom free or reduced</a:t>
            </a: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end of treatment</a:t>
            </a: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 days follow-up </a:t>
            </a: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RCT, n=87, 97.7% versus 97.7%, RR 1.00, 95% CI 0.94 to 1.07; high quality evidence).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Arial" panose="020B0604020202020204" pitchFamily="34" charset="0"/>
                <a:ea typeface="+mn-ea"/>
                <a:cs typeface="Arial" panose="020B0604020202020204" pitchFamily="34" charset="0"/>
              </a:rPr>
              <a:t>(1) </a:t>
            </a:r>
            <a:r>
              <a:rPr lang="en-GB" sz="1000" dirty="0">
                <a:latin typeface="Arial" panose="020B0604020202020204" pitchFamily="34" charset="0"/>
                <a:cs typeface="Arial" panose="020B0604020202020204" pitchFamily="34" charset="0"/>
              </a:rPr>
              <a:t>Kilburn SA, Featherstone P, Higgins B, Brindle R. Interventions for cellulitis and erysipelas. Cochrane Database </a:t>
            </a:r>
            <a:r>
              <a:rPr lang="en-GB" sz="1000" dirty="0" err="1">
                <a:latin typeface="Arial" panose="020B0604020202020204" pitchFamily="34" charset="0"/>
                <a:cs typeface="Arial" panose="020B0604020202020204" pitchFamily="34" charset="0"/>
              </a:rPr>
              <a:t>Syst</a:t>
            </a:r>
            <a:r>
              <a:rPr lang="en-GB" sz="1000" dirty="0">
                <a:latin typeface="Arial" panose="020B0604020202020204" pitchFamily="34" charset="0"/>
                <a:cs typeface="Arial" panose="020B0604020202020204" pitchFamily="34" charset="0"/>
              </a:rPr>
              <a:t> Rev. 2010;2010(6):Cd004299.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92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is to help highlight signs and symptoms of cellulitis to aid with diagnosis and therefore appropriate antibiotic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to highlight risk factors that may complicate the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doesn’t stratify treatment according to severity.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 — there are no signs of systemic toxicity and the person has no uncontrolled comorbidities.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 — the person is either systemically unwell or systemically well but with a comorbidity (for example peripheral arterial disease, chronic venous insufficiency, or morbid obesity) which may complicate or delay resolution of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III — the person has </a:t>
            </a:r>
            <a:r>
              <a:rPr kumimoji="0" lang="en-GB" sz="1000" b="1"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significant systemic upset, such as acute confusion, tachycardia, tachypnoea, hypotension,</a:t>
            </a: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or unstable comorbidities that may interfere with a response to treatment, or a limb-threatening infection due to vascular compromise.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Class IV — the person has sepsis or a severe life-threatening infection, such as necrotizing fasciitis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Consider underlying comorbidities (such as diabetes mellitus) that predispose to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CKS. Cellulitis - acute 2023 [Available from: https://cks.nice.org.uk/topics/cellulitis-acute/.]</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Cellulitis [Available from: https://dermnetnz.org/image-catalogue/bacterial-skin-infection-images?stage=Live]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48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Here we highlight a range of acute complications of cellulitis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CDC. Type II Necrotizing Fasciitis 2022 [Available from: https://www.cdc.gov/groupastrep/diseases-hcp/necrotizing-fasciitis.html#:~:text=Necrotizing%20fasciitis%20can%20affect%20any,accompanied%20by%20the%20following%20signs%3A&amp;text=The%20pain%20experience%20by%20the,of%20the%20local%20skin%20infection.</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8</a:t>
            </a:fld>
            <a:endParaRPr lang="en-GB" dirty="0"/>
          </a:p>
        </p:txBody>
      </p:sp>
    </p:spTree>
    <p:extLst>
      <p:ext uri="{BB962C8B-B14F-4D97-AF65-F5344CB8AC3E}">
        <p14:creationId xmlns:p14="http://schemas.microsoft.com/office/powerpoint/2010/main" val="3269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buClrTx/>
              <a:buSzTx/>
              <a:buFontTx/>
              <a:buNone/>
              <a:tabLst/>
              <a:defRPr/>
            </a:pPr>
            <a:r>
              <a:rPr lang="en-GB" altLang="en-US" sz="1000" b="1" dirty="0">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7000"/>
              </a:lnSpc>
              <a:spcBef>
                <a:spcPts val="0"/>
              </a:spcBef>
              <a:buClrTx/>
              <a:buSzTx/>
              <a:buFontTx/>
              <a:buNone/>
              <a:tabLst/>
              <a:defRPr/>
            </a:pPr>
            <a:r>
              <a:rPr lang="en-GB" altLang="en-US" sz="1000" b="0" dirty="0">
                <a:latin typeface="Arial" panose="020B0604020202020204" pitchFamily="34" charset="0"/>
                <a:cs typeface="Arial" panose="020B0604020202020204" pitchFamily="34" charset="0"/>
              </a:rPr>
              <a:t>For management of cellulitis you can (1):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Consider swabbing if there is evidence of a penetrating injury and risk of exposure to an uncommon pathogen (water-borne or infection acquired outside of UK)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Use a surgical pen to mark the outline of the extent of infection for future comparison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en-GB" altLang="en-US" sz="1000" b="0" dirty="0">
                <a:latin typeface="Arial" panose="020B0604020202020204" pitchFamily="34" charset="0"/>
                <a:cs typeface="Arial" panose="020B0604020202020204" pitchFamily="34" charset="0"/>
              </a:rPr>
              <a:t>Manage underlying conditions </a:t>
            </a:r>
          </a:p>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endParaRPr lang="en-GB" altLang="en-US" sz="1000" b="0" dirty="0">
              <a:latin typeface="Arial" panose="020B0604020202020204" pitchFamily="34" charset="0"/>
              <a:cs typeface="Arial" panose="020B0604020202020204" pitchFamily="34" charset="0"/>
            </a:endParaRPr>
          </a:p>
          <a:p>
            <a:pPr>
              <a:lnSpc>
                <a:spcPct val="107000"/>
              </a:lnSpc>
            </a:pPr>
            <a:r>
              <a:rPr lang="en-GB" sz="1000" b="1" kern="1200" dirty="0">
                <a:solidFill>
                  <a:schemeClr val="tx1"/>
                </a:solidFill>
                <a:latin typeface="Arial" panose="020B0604020202020204" pitchFamily="34" charset="0"/>
                <a:ea typeface="+mn-ea"/>
                <a:cs typeface="Arial" panose="020B0604020202020204" pitchFamily="34" charset="0"/>
              </a:rPr>
              <a:t>Presenter Notes</a:t>
            </a:r>
          </a:p>
          <a:p>
            <a:pPr>
              <a:lnSpc>
                <a:spcPct val="107000"/>
              </a:lnSpc>
            </a:pPr>
            <a:r>
              <a:rPr lang="en-GB" sz="1000" i="1" dirty="0">
                <a:effectLst/>
                <a:latin typeface="Arial" panose="020B0604020202020204" pitchFamily="34" charset="0"/>
                <a:ea typeface="Calibri" panose="020F0502020204030204" pitchFamily="34" charset="0"/>
                <a:cs typeface="Arial" panose="020B0604020202020204" pitchFamily="34" charset="0"/>
              </a:rPr>
              <a:t>Less common organisms include: beta haemolytic streps </a:t>
            </a:r>
            <a:r>
              <a:rPr lang="en-GB" sz="1000" i="1" dirty="0" err="1">
                <a:effectLst/>
                <a:latin typeface="Arial" panose="020B0604020202020204" pitchFamily="34" charset="0"/>
                <a:ea typeface="Calibri" panose="020F0502020204030204" pitchFamily="34" charset="0"/>
                <a:cs typeface="Arial" panose="020B0604020202020204" pitchFamily="34" charset="0"/>
              </a:rPr>
              <a:t>inc</a:t>
            </a:r>
            <a:r>
              <a:rPr lang="en-GB" sz="1000" i="1" dirty="0">
                <a:effectLst/>
                <a:latin typeface="Arial" panose="020B0604020202020204" pitchFamily="34" charset="0"/>
                <a:ea typeface="Calibri" panose="020F0502020204030204" pitchFamily="34" charset="0"/>
                <a:cs typeface="Arial" panose="020B0604020202020204" pitchFamily="34" charset="0"/>
              </a:rPr>
              <a:t> G (which can also cause necrotizing fasciitis), C </a:t>
            </a:r>
            <a:r>
              <a:rPr lang="en-GB" sz="1000" i="1" dirty="0" err="1">
                <a:effectLst/>
                <a:latin typeface="Arial" panose="020B0604020202020204" pitchFamily="34" charset="0"/>
                <a:ea typeface="Calibri" panose="020F0502020204030204" pitchFamily="34" charset="0"/>
                <a:cs typeface="Arial" panose="020B0604020202020204" pitchFamily="34" charset="0"/>
              </a:rPr>
              <a:t>occas</a:t>
            </a:r>
            <a:r>
              <a:rPr lang="en-GB" sz="1000" i="1" dirty="0">
                <a:effectLst/>
                <a:latin typeface="Arial" panose="020B0604020202020204" pitchFamily="34" charset="0"/>
                <a:ea typeface="Calibri" panose="020F0502020204030204" pitchFamily="34" charset="0"/>
                <a:cs typeface="Arial" panose="020B0604020202020204" pitchFamily="34" charset="0"/>
              </a:rPr>
              <a:t> and B, Streptococcus pneumoniae, Haemophilus influenzae, Gram negative bacilli and anaerobes</a:t>
            </a:r>
          </a:p>
          <a:p>
            <a:pPr algn="l"/>
            <a:endParaRPr lang="en-GB" sz="1000" i="1" dirty="0">
              <a:latin typeface="Arial" panose="020B0604020202020204" pitchFamily="34" charset="0"/>
              <a:cs typeface="Arial" panose="020B0604020202020204" pitchFamily="34" charset="0"/>
            </a:endParaRPr>
          </a:p>
          <a:p>
            <a:pPr algn="l"/>
            <a:r>
              <a:rPr lang="en-GB" sz="1000" i="1" dirty="0">
                <a:latin typeface="Arial" panose="020B0604020202020204" pitchFamily="34" charset="0"/>
                <a:cs typeface="Arial" panose="020B0604020202020204" pitchFamily="34" charset="0"/>
              </a:rPr>
              <a:t>Risk for atypical organisms (2):</a:t>
            </a:r>
          </a:p>
          <a:p>
            <a:pPr marL="171450" indent="-171450">
              <a:buFont typeface="Arial" panose="020B0604020202020204" pitchFamily="34" charset="0"/>
              <a:buChar char="•"/>
            </a:pPr>
            <a:r>
              <a:rPr lang="en-GB" sz="1000" b="1" i="1" dirty="0">
                <a:latin typeface="Arial" panose="020B0604020202020204" pitchFamily="34" charset="0"/>
                <a:cs typeface="Arial" panose="020B0604020202020204" pitchFamily="34" charset="0"/>
              </a:rPr>
              <a:t>profound immunosuppression</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animal or human bites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intravenous drug use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skin-popping</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sea or freshwater exposure (to broken skin) including </a:t>
            </a:r>
            <a:r>
              <a:rPr lang="en-GB" sz="1000" b="1" i="1" dirty="0">
                <a:latin typeface="Arial" panose="020B0604020202020204" pitchFamily="34" charset="0"/>
                <a:cs typeface="Arial" panose="020B0604020202020204" pitchFamily="34" charset="0"/>
              </a:rPr>
              <a:t>pools and spas</a:t>
            </a:r>
          </a:p>
          <a:p>
            <a:pPr marL="171450" indent="-171450">
              <a:buFont typeface="Arial" panose="020B0604020202020204" pitchFamily="34" charset="0"/>
              <a:buChar char="•"/>
            </a:pPr>
            <a:r>
              <a:rPr lang="en-GB" sz="1000" i="1" dirty="0">
                <a:latin typeface="Arial" panose="020B0604020202020204" pitchFamily="34" charset="0"/>
                <a:cs typeface="Arial" panose="020B0604020202020204" pitchFamily="34" charset="0"/>
              </a:rPr>
              <a:t>exposure to animals, fish, or reptiles</a:t>
            </a:r>
          </a:p>
          <a:p>
            <a:pPr marL="171450" indent="-171450">
              <a:buFont typeface="Arial" panose="020B0604020202020204" pitchFamily="34" charset="0"/>
              <a:buChar char="•"/>
            </a:pPr>
            <a:endParaRPr lang="en-GB" sz="10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NICE. Cellulitis - acute 2023 [Available from: https://cks.nice.org.uk/topics/cellulitis-acute/.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Sullivan T, de Barra E. Diagnosis and management of cellulitis. Clinical Medicine. 2018;18(2):160-3.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GB" sz="1000" dirty="0">
                <a:latin typeface="Arial" panose="020B0604020202020204" pitchFamily="34" charset="0"/>
                <a:cs typeface="Arial" panose="020B0604020202020204" pitchFamily="34" charset="0"/>
              </a:rPr>
              <a:t>Image: Cellulitis {Available from: https://dermnetnz.org/topics/cellulitis]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8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44122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6946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415816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1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9"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69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60"/>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5" y="1317760"/>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5833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4"/>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2"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405070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818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F48BEF7C-2D73-4890-0068-91F7856AD033}"/>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0537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843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631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531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52EA6E-ACBD-4C1F-87E9-01989FD6CD68}" type="datetimeFigureOut">
              <a:rPr lang="en-GB" smtClean="0"/>
              <a:pPr/>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spTree>
    <p:extLst>
      <p:ext uri="{BB962C8B-B14F-4D97-AF65-F5344CB8AC3E}">
        <p14:creationId xmlns:p14="http://schemas.microsoft.com/office/powerpoint/2010/main" val="243135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2EA6E-ACBD-4C1F-87E9-01989FD6CD68}" type="datetimeFigureOut">
              <a:rPr lang="en-GB" smtClean="0"/>
              <a:t>01/07/2024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0958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189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3152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60163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1420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35680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670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117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7"/>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01/07/2024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21730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1971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58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9082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6642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2207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7"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5"/>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291072"/>
            <a:ext cx="1590147" cy="566928"/>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Version Last review: Oct 2023</a:t>
            </a:r>
          </a:p>
          <a:p>
            <a:r>
              <a:rPr lang="en-GB" sz="1000" dirty="0">
                <a:latin typeface="Arial" panose="020B0604020202020204" pitchFamily="34" charset="0"/>
                <a:cs typeface="Arial" panose="020B0604020202020204" pitchFamily="34" charset="0"/>
              </a:rPr>
              <a:t>Published: July 2024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6403139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85C2-C24A-4E88-87F7-2016927FAD7D}" type="slidenum">
              <a:rPr lang="en-GB" smtClean="0"/>
              <a:pPr/>
              <a:t>‹#›</a:t>
            </a:fld>
            <a:endParaRPr lang="en-GB" dirty="0"/>
          </a:p>
        </p:txBody>
      </p:sp>
      <p:sp>
        <p:nvSpPr>
          <p:cNvPr id="7" name="Rectangle 6">
            <a:extLst>
              <a:ext uri="{FF2B5EF4-FFF2-40B4-BE49-F238E27FC236}">
                <a16:creationId xmlns:a16="http://schemas.microsoft.com/office/drawing/2014/main" id="{3EAE8E22-047D-EEEC-14AA-21C7797DE72A}"/>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46C92C1-AF25-A88B-993E-50842909B595}"/>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ooter Placeholder 1">
            <a:extLst>
              <a:ext uri="{FF2B5EF4-FFF2-40B4-BE49-F238E27FC236}">
                <a16:creationId xmlns:a16="http://schemas.microsoft.com/office/drawing/2014/main" id="{6D5C3B7A-0B48-E093-635F-F65855EA1462}"/>
              </a:ext>
            </a:extLst>
          </p:cNvPr>
          <p:cNvSpPr txBox="1">
            <a:spLocks/>
          </p:cNvSpPr>
          <p:nvPr userDrawn="1"/>
        </p:nvSpPr>
        <p:spPr>
          <a:xfrm>
            <a:off x="2" y="6479916"/>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0" name="TextBox 9">
            <a:extLst>
              <a:ext uri="{FF2B5EF4-FFF2-40B4-BE49-F238E27FC236}">
                <a16:creationId xmlns:a16="http://schemas.microsoft.com/office/drawing/2014/main" id="{DC0AE749-215F-4955-7AB1-7909DA49879C}"/>
              </a:ext>
            </a:extLst>
          </p:cNvPr>
          <p:cNvSpPr txBox="1"/>
          <p:nvPr userDrawn="1"/>
        </p:nvSpPr>
        <p:spPr>
          <a:xfrm>
            <a:off x="-9900" y="1690692"/>
            <a:ext cx="677108" cy="4602017"/>
          </a:xfrm>
          <a:prstGeom prst="rect">
            <a:avLst/>
          </a:prstGeom>
          <a:solidFill>
            <a:srgbClr val="DE994E"/>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Cellulitis</a:t>
            </a:r>
          </a:p>
        </p:txBody>
      </p:sp>
      <p:pic>
        <p:nvPicPr>
          <p:cNvPr id="11" name="Picture 2">
            <a:extLst>
              <a:ext uri="{FF2B5EF4-FFF2-40B4-BE49-F238E27FC236}">
                <a16:creationId xmlns:a16="http://schemas.microsoft.com/office/drawing/2014/main" id="{6D32C53E-A6E5-42B4-BA83-D2289ADE4B0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6"/>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3">
            <a:extLst>
              <a:ext uri="{FF2B5EF4-FFF2-40B4-BE49-F238E27FC236}">
                <a16:creationId xmlns:a16="http://schemas.microsoft.com/office/drawing/2014/main" id="{D4605339-7578-CEEB-2BFB-EC704B05F756}"/>
              </a:ext>
            </a:extLst>
          </p:cNvPr>
          <p:cNvSpPr txBox="1">
            <a:spLocks noChangeArrowheads="1"/>
          </p:cNvSpPr>
          <p:nvPr userDrawn="1"/>
        </p:nvSpPr>
        <p:spPr bwMode="auto">
          <a:xfrm>
            <a:off x="3043695" y="6433057"/>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10066206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71182" y="354613"/>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4000" dirty="0">
                <a:solidFill>
                  <a:srgbClr val="AF1E2C"/>
                </a:solidFill>
                <a:latin typeface="Arial" panose="020B0604020202020204" pitchFamily="34" charset="0"/>
                <a:cs typeface="Arial" panose="020B0604020202020204" pitchFamily="34" charset="0"/>
              </a:rPr>
              <a:t>Clinical Scenario:</a:t>
            </a:r>
          </a:p>
          <a:p>
            <a:r>
              <a:rPr lang="en-GB" sz="4000" dirty="0">
                <a:solidFill>
                  <a:srgbClr val="AF1E2C"/>
                </a:solidFill>
                <a:latin typeface="Arial" panose="020B0604020202020204" pitchFamily="34" charset="0"/>
                <a:cs typeface="Arial" panose="020B0604020202020204" pitchFamily="34" charset="0"/>
              </a:rPr>
              <a:t>Cellulitis </a:t>
            </a:r>
          </a:p>
        </p:txBody>
      </p:sp>
      <p:pic>
        <p:nvPicPr>
          <p:cNvPr id="9" name="Picture 8">
            <a:extLst>
              <a:ext uri="{FF2B5EF4-FFF2-40B4-BE49-F238E27FC236}">
                <a16:creationId xmlns:a16="http://schemas.microsoft.com/office/drawing/2014/main" id="{EC4F1E42-11D0-46B6-89DB-4173A7F7149C}"/>
              </a:ext>
            </a:extLst>
          </p:cNvPr>
          <p:cNvPicPr>
            <a:picLocks noChangeAspect="1"/>
          </p:cNvPicPr>
          <p:nvPr/>
        </p:nvPicPr>
        <p:blipFill>
          <a:blip r:embed="rId3"/>
          <a:stretch>
            <a:fillRect/>
          </a:stretch>
        </p:blipFill>
        <p:spPr>
          <a:xfrm>
            <a:off x="1471182" y="2025192"/>
            <a:ext cx="6704661" cy="3206972"/>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CF91B65-F4BA-4892-91F8-45AE34319BCC}"/>
              </a:ext>
            </a:extLst>
          </p:cNvPr>
          <p:cNvGrpSpPr/>
          <p:nvPr/>
        </p:nvGrpSpPr>
        <p:grpSpPr>
          <a:xfrm>
            <a:off x="846182" y="1817364"/>
            <a:ext cx="7806479" cy="4069433"/>
            <a:chOff x="891681" y="664718"/>
            <a:chExt cx="10408638" cy="5425910"/>
          </a:xfrm>
        </p:grpSpPr>
        <p:pic>
          <p:nvPicPr>
            <p:cNvPr id="15" name="Picture 14">
              <a:extLst>
                <a:ext uri="{FF2B5EF4-FFF2-40B4-BE49-F238E27FC236}">
                  <a16:creationId xmlns:a16="http://schemas.microsoft.com/office/drawing/2014/main" id="{3D4222A3-0594-49FE-82DD-6329AF38E5A2}"/>
                </a:ext>
              </a:extLst>
            </p:cNvPr>
            <p:cNvPicPr>
              <a:picLocks noChangeAspect="1"/>
            </p:cNvPicPr>
            <p:nvPr/>
          </p:nvPicPr>
          <p:blipFill>
            <a:blip r:embed="rId3"/>
            <a:stretch>
              <a:fillRect/>
            </a:stretch>
          </p:blipFill>
          <p:spPr>
            <a:xfrm>
              <a:off x="1070344" y="664718"/>
              <a:ext cx="10229975" cy="5425910"/>
            </a:xfrm>
            <a:prstGeom prst="rect">
              <a:avLst/>
            </a:prstGeom>
          </p:spPr>
        </p:pic>
        <p:sp>
          <p:nvSpPr>
            <p:cNvPr id="17" name="Oval 16">
              <a:extLst>
                <a:ext uri="{FF2B5EF4-FFF2-40B4-BE49-F238E27FC236}">
                  <a16:creationId xmlns:a16="http://schemas.microsoft.com/office/drawing/2014/main" id="{80E3CC70-354F-404C-81FC-1C9FA26E8AF2}"/>
                </a:ext>
              </a:extLst>
            </p:cNvPr>
            <p:cNvSpPr/>
            <p:nvPr/>
          </p:nvSpPr>
          <p:spPr>
            <a:xfrm>
              <a:off x="4098838" y="3620139"/>
              <a:ext cx="1773443" cy="631019"/>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Oval 17">
              <a:extLst>
                <a:ext uri="{FF2B5EF4-FFF2-40B4-BE49-F238E27FC236}">
                  <a16:creationId xmlns:a16="http://schemas.microsoft.com/office/drawing/2014/main" id="{33EEFA3A-7B21-4E0E-BE16-DDDD353F888A}"/>
                </a:ext>
              </a:extLst>
            </p:cNvPr>
            <p:cNvSpPr/>
            <p:nvPr/>
          </p:nvSpPr>
          <p:spPr>
            <a:xfrm>
              <a:off x="891681" y="2565779"/>
              <a:ext cx="1773443" cy="1314640"/>
            </a:xfrm>
            <a:prstGeom prst="ellipse">
              <a:avLst/>
            </a:prstGeom>
            <a:noFill/>
            <a:ln w="28575">
              <a:solidFill>
                <a:srgbClr val="A8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2" name="TextBox 1">
            <a:extLst>
              <a:ext uri="{FF2B5EF4-FFF2-40B4-BE49-F238E27FC236}">
                <a16:creationId xmlns:a16="http://schemas.microsoft.com/office/drawing/2014/main" id="{A6B03AE1-9DD6-A8C9-549A-D10BECF67838}"/>
              </a:ext>
            </a:extLst>
          </p:cNvPr>
          <p:cNvSpPr txBox="1"/>
          <p:nvPr/>
        </p:nvSpPr>
        <p:spPr>
          <a:xfrm>
            <a:off x="7840133" y="5904945"/>
            <a:ext cx="1303867" cy="230832"/>
          </a:xfrm>
          <a:prstGeom prst="rect">
            <a:avLst/>
          </a:prstGeom>
          <a:noFill/>
        </p:spPr>
        <p:txBody>
          <a:bodyPr wrap="square">
            <a:spAutoFit/>
          </a:bodyPr>
          <a:lstStyle/>
          <a:p>
            <a:r>
              <a:rPr lang="en-GB" sz="900" dirty="0">
                <a:latin typeface="Arial" panose="020B0604020202020204" pitchFamily="34" charset="0"/>
                <a:ea typeface="Calibri" panose="020F0502020204030204" pitchFamily="34" charset="0"/>
                <a:cs typeface="Arial" panose="020B0604020202020204" pitchFamily="34" charset="0"/>
              </a:rPr>
              <a:t>(NICE NG 141, 2019) </a:t>
            </a:r>
          </a:p>
        </p:txBody>
      </p:sp>
      <p:sp>
        <p:nvSpPr>
          <p:cNvPr id="4" name="Title 1">
            <a:extLst>
              <a:ext uri="{FF2B5EF4-FFF2-40B4-BE49-F238E27FC236}">
                <a16:creationId xmlns:a16="http://schemas.microsoft.com/office/drawing/2014/main" id="{9B51E749-FD11-9263-A72C-D560A3F7A33B}"/>
              </a:ext>
            </a:extLst>
          </p:cNvPr>
          <p:cNvSpPr txBox="1">
            <a:spLocks/>
          </p:cNvSpPr>
          <p:nvPr/>
        </p:nvSpPr>
        <p:spPr>
          <a:xfrm>
            <a:off x="1494620" y="358237"/>
            <a:ext cx="6997446"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Cellulitis NICE summary table </a:t>
            </a:r>
            <a:endParaRPr kumimoji="0" lang="en-GB" sz="4000" b="1" i="0" u="none" strike="noStrike" kern="1200" cap="none" spc="0" normalizeH="0" baseline="0" noProof="0" dirty="0">
              <a:ln>
                <a:noFill/>
              </a:ln>
              <a:solidFill>
                <a:srgbClr val="AD0016"/>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218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A901-838E-4AE1-8A6B-0F6BF3A41880}"/>
              </a:ext>
            </a:extLst>
          </p:cNvPr>
          <p:cNvSpPr>
            <a:spLocks noGrp="1"/>
          </p:cNvSpPr>
          <p:nvPr>
            <p:ph type="title"/>
          </p:nvPr>
        </p:nvSpPr>
        <p:spPr>
          <a:xfrm>
            <a:off x="1459500" y="213877"/>
            <a:ext cx="8012317" cy="994172"/>
          </a:xfrm>
        </p:spPr>
        <p:txBody>
          <a:bodyPr>
            <a:normAutofit/>
          </a:bodyPr>
          <a:lstStyle/>
          <a:p>
            <a:r>
              <a:rPr lang="en-GB" sz="4000" b="1" dirty="0">
                <a:solidFill>
                  <a:srgbClr val="AD0016"/>
                </a:solidFill>
                <a:latin typeface="Arial" panose="020B0604020202020204" pitchFamily="34" charset="0"/>
                <a:cs typeface="Arial" panose="020B0604020202020204" pitchFamily="34" charset="0"/>
              </a:rPr>
              <a:t>Safety netting advice </a:t>
            </a:r>
          </a:p>
        </p:txBody>
      </p:sp>
      <p:sp>
        <p:nvSpPr>
          <p:cNvPr id="4" name="Rectangle 3">
            <a:extLst>
              <a:ext uri="{FF2B5EF4-FFF2-40B4-BE49-F238E27FC236}">
                <a16:creationId xmlns:a16="http://schemas.microsoft.com/office/drawing/2014/main" id="{73988CC1-4313-4F28-A40E-F5AF2D816B4D}"/>
              </a:ext>
            </a:extLst>
          </p:cNvPr>
          <p:cNvSpPr/>
          <p:nvPr/>
        </p:nvSpPr>
        <p:spPr>
          <a:xfrm>
            <a:off x="2903559" y="1595380"/>
            <a:ext cx="6123716" cy="4534575"/>
          </a:xfrm>
          <a:prstGeom prst="rect">
            <a:avLst/>
          </a:prstGeom>
        </p:spPr>
        <p:txBody>
          <a:bodyPr wrap="square">
            <a:spAutoFit/>
          </a:bodyPr>
          <a:lstStyle/>
          <a:p>
            <a:pPr>
              <a:lnSpc>
                <a:spcPct val="90000"/>
              </a:lnSpc>
              <a:spcBef>
                <a:spcPts val="750"/>
              </a:spcBef>
              <a:defRPr/>
            </a:pPr>
            <a:r>
              <a:rPr lang="en-GB" sz="2000" b="1" dirty="0">
                <a:solidFill>
                  <a:srgbClr val="F6F6F6">
                    <a:lumMod val="10000"/>
                  </a:srgbClr>
                </a:solidFill>
                <a:latin typeface="Arial" panose="020B0604020202020204" pitchFamily="34" charset="0"/>
                <a:cs typeface="Arial" panose="020B0604020202020204" pitchFamily="34" charset="0"/>
              </a:rPr>
              <a:t>Advice &amp; reassessment:</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Skin will take time to return to normal after finishing the antibiotics</a:t>
            </a:r>
          </a:p>
          <a:p>
            <a:pPr>
              <a:lnSpc>
                <a:spcPct val="90000"/>
              </a:lnSpc>
              <a:spcBef>
                <a:spcPts val="750"/>
              </a:spcBef>
              <a:defRPr/>
            </a:pPr>
            <a:r>
              <a:rPr lang="en-GB" sz="2000" dirty="0">
                <a:solidFill>
                  <a:srgbClr val="F6F6F6">
                    <a:lumMod val="10000"/>
                  </a:srgbClr>
                </a:solidFill>
                <a:latin typeface="Arial" panose="020B0604020202020204" pitchFamily="34" charset="0"/>
                <a:cs typeface="Arial" panose="020B0604020202020204" pitchFamily="34" charset="0"/>
              </a:rPr>
              <a:t>• Seek medical help/reassess if:</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Worsen rapidly or significantly at any time,</a:t>
            </a:r>
          </a:p>
          <a:p>
            <a:pPr marL="800100" lvl="1" indent="-342900">
              <a:lnSpc>
                <a:spcPct val="90000"/>
              </a:lnSpc>
              <a:spcBef>
                <a:spcPts val="750"/>
              </a:spcBef>
              <a:buFont typeface="Arial" panose="020B0604020202020204" pitchFamily="34" charset="0"/>
              <a:buChar char="•"/>
              <a:defRPr/>
            </a:pPr>
            <a:r>
              <a:rPr lang="en-GB" sz="2000" dirty="0">
                <a:solidFill>
                  <a:srgbClr val="F6F6F6">
                    <a:lumMod val="10000"/>
                  </a:srgbClr>
                </a:solidFill>
                <a:latin typeface="Arial" panose="020B0604020202020204" pitchFamily="34" charset="0"/>
                <a:cs typeface="Arial" panose="020B0604020202020204" pitchFamily="34" charset="0"/>
              </a:rPr>
              <a:t>Or do not start to improve in 2 to 3 days</a:t>
            </a:r>
          </a:p>
          <a:p>
            <a:pPr marL="800100" lvl="1" indent="-342900">
              <a:lnSpc>
                <a:spcPct val="90000"/>
              </a:lnSpc>
              <a:spcBef>
                <a:spcPts val="750"/>
              </a:spcBef>
              <a:buFont typeface="Arial" panose="020B0604020202020204" pitchFamily="34" charset="0"/>
              <a:buChar char="•"/>
              <a:defRPr/>
            </a:pPr>
            <a:r>
              <a:rPr lang="en-GB" sz="2000" dirty="0">
                <a:solidFill>
                  <a:srgbClr val="1B1916"/>
                </a:solidFill>
                <a:latin typeface="Arial" panose="020B0604020202020204" pitchFamily="34" charset="0"/>
                <a:cs typeface="Arial" panose="020B0604020202020204" pitchFamily="34" charset="0"/>
              </a:rPr>
              <a:t>The person is very unwell, has severe pain, or redness or swelling</a:t>
            </a:r>
          </a:p>
          <a:p>
            <a:pPr marL="800100" lvl="1" indent="-342900">
              <a:lnSpc>
                <a:spcPct val="90000"/>
              </a:lnSpc>
              <a:spcBef>
                <a:spcPts val="750"/>
              </a:spcBef>
              <a:buFontTx/>
              <a:buChar char="-"/>
              <a:defRPr/>
            </a:pPr>
            <a:endParaRPr lang="en-GB" sz="2000" b="1" i="1" dirty="0">
              <a:solidFill>
                <a:srgbClr val="F6F6F6">
                  <a:lumMod val="10000"/>
                </a:srgbClr>
              </a:solidFill>
              <a:latin typeface="Arial" panose="020B0604020202020204" pitchFamily="34" charset="0"/>
              <a:cs typeface="Arial" panose="020B0604020202020204" pitchFamily="34" charset="0"/>
            </a:endParaRPr>
          </a:p>
          <a:p>
            <a:pPr>
              <a:spcBef>
                <a:spcPts val="750"/>
              </a:spcBef>
              <a:defRPr/>
            </a:pPr>
            <a:r>
              <a:rPr lang="en-GB" sz="2000" b="1" i="1" dirty="0">
                <a:solidFill>
                  <a:srgbClr val="F6F6F6">
                    <a:lumMod val="10000"/>
                  </a:srgbClr>
                </a:solidFill>
                <a:latin typeface="Arial" panose="020B0604020202020204" pitchFamily="34" charset="0"/>
                <a:cs typeface="Arial" panose="020B0604020202020204" pitchFamily="34" charset="0"/>
              </a:rPr>
              <a:t>Admit </a:t>
            </a:r>
            <a:r>
              <a:rPr lang="en-GB" sz="2000" i="1" dirty="0">
                <a:solidFill>
                  <a:srgbClr val="F6F6F6">
                    <a:lumMod val="10000"/>
                  </a:srgbClr>
                </a:solidFill>
                <a:latin typeface="Arial" panose="020B0604020202020204" pitchFamily="34" charset="0"/>
                <a:cs typeface="Arial" panose="020B0604020202020204" pitchFamily="34" charset="0"/>
              </a:rPr>
              <a:t>if they have any symptoms or signs suggesting a more serious illness or condition, such as orbital cellulitis, osteomyelitis, septic arthritis, necrotising fasciitis or sepsis.</a:t>
            </a:r>
            <a:endParaRPr lang="en-GB" sz="1400" dirty="0">
              <a:solidFill>
                <a:srgbClr val="F6F6F6">
                  <a:lumMod val="10000"/>
                </a:srgbClr>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C85EDB79-5BC3-4863-AF50-E8E64BD3A534}"/>
              </a:ext>
            </a:extLst>
          </p:cNvPr>
          <p:cNvSpPr>
            <a:spLocks noGrp="1"/>
          </p:cNvSpPr>
          <p:nvPr>
            <p:ph type="ftr" sz="quarter" idx="3"/>
          </p:nvPr>
        </p:nvSpPr>
        <p:spPr>
          <a:xfrm>
            <a:off x="4038600" y="6517286"/>
            <a:ext cx="4114800" cy="365125"/>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www.rcgp.org.uk/TARGETantibiotics</a:t>
            </a:r>
            <a:endParaRPr lang="en-GB" sz="1050" dirty="0"/>
          </a:p>
        </p:txBody>
      </p:sp>
      <p:pic>
        <p:nvPicPr>
          <p:cNvPr id="5" name="Picture 4" descr="Logo, icon&#10;&#10;Description automatically generated">
            <a:extLst>
              <a:ext uri="{FF2B5EF4-FFF2-40B4-BE49-F238E27FC236}">
                <a16:creationId xmlns:a16="http://schemas.microsoft.com/office/drawing/2014/main" id="{E01DB6DD-5813-5663-EF75-A8AF24D3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91" y="2709530"/>
            <a:ext cx="1897711" cy="1897711"/>
          </a:xfrm>
          <a:prstGeom prst="rect">
            <a:avLst/>
          </a:prstGeom>
        </p:spPr>
      </p:pic>
    </p:spTree>
    <p:extLst>
      <p:ext uri="{BB962C8B-B14F-4D97-AF65-F5344CB8AC3E}">
        <p14:creationId xmlns:p14="http://schemas.microsoft.com/office/powerpoint/2010/main" val="264649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2" y="1690689"/>
            <a:ext cx="2617866"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1" y="1760011"/>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dirty="0">
                <a:latin typeface="Arial" panose="020B0604020202020204" pitchFamily="34" charset="0"/>
                <a:cs typeface="Arial" panose="020B0604020202020204" pitchFamily="34" charset="0"/>
              </a:rPr>
              <a:t>TARGET </a:t>
            </a:r>
            <a:r>
              <a:rPr lang="en-GB" sz="3200" dirty="0">
                <a:latin typeface="Arial" panose="020B0604020202020204" pitchFamily="34" charset="0"/>
                <a:cs typeface="Arial" panose="020B0604020202020204" pitchFamily="34" charset="0"/>
              </a:rPr>
              <a:t>Self-care leaflet</a:t>
            </a:r>
            <a:r>
              <a:rPr lang="en-GB" sz="3200" dirty="0"/>
              <a:t> </a:t>
            </a:r>
            <a:endParaRPr lang="en-GB" dirty="0"/>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7" y="2285817"/>
            <a:ext cx="2638698"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7" y="2285817"/>
            <a:ext cx="2638706"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Increase patient </a:t>
            </a:r>
          </a:p>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AF1E2C"/>
                </a:solidFill>
                <a:effectLst/>
                <a:uLnTx/>
                <a:uFillTx/>
                <a:latin typeface="Arial"/>
                <a:ea typeface="+mn-ea"/>
                <a:cs typeface="+mn-cs"/>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Evidence</a:t>
                </a:r>
                <a:endParaRPr kumimoji="0" lang="nl-NL" alt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nl-NL" alt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cellulitis</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923942" y="1588992"/>
            <a:ext cx="8486471" cy="4508927"/>
          </a:xfrm>
          <a:prstGeom prst="rect">
            <a:avLst/>
          </a:prstGeom>
          <a:noFill/>
        </p:spPr>
        <p:txBody>
          <a:bodyPr wrap="square">
            <a:spAutoFit/>
          </a:bodyPr>
          <a:lstStyle/>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AD0016"/>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Exclude other causes of skin redness &amp; oedema</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Look for site of entry e.g. skin break</a:t>
            </a:r>
          </a:p>
          <a:p>
            <a:pPr>
              <a:lnSpc>
                <a:spcPct val="150000"/>
              </a:lnSpc>
              <a:spcBef>
                <a:spcPts val="200"/>
              </a:spcBef>
              <a:spcAft>
                <a:spcPts val="200"/>
              </a:spcAft>
              <a:defRPr/>
            </a:pPr>
            <a:r>
              <a:rPr lang="en-GB" sz="2200" dirty="0">
                <a:solidFill>
                  <a:srgbClr val="A84D34"/>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prstClr val="black"/>
                </a:solidFill>
                <a:latin typeface="Arial" panose="020B0604020202020204" pitchFamily="34" charset="0"/>
                <a:cs typeface="Arial" panose="020B0604020202020204" pitchFamily="34" charset="0"/>
              </a:rPr>
              <a:t>Usually affects one limb, bilateral cellulitis is rare </a:t>
            </a:r>
          </a:p>
          <a:p>
            <a:pPr>
              <a:lnSpc>
                <a:spcPct val="150000"/>
              </a:lnSpc>
              <a:spcBef>
                <a:spcPts val="200"/>
              </a:spcBef>
              <a:spcAft>
                <a:spcPts val="200"/>
              </a:spcAft>
              <a:defRPr/>
            </a:pPr>
            <a:endParaRPr lang="en-GB" sz="2200" dirty="0">
              <a:solidFill>
                <a:prstClr val="black"/>
              </a:solidFill>
              <a:latin typeface="Arial" panose="020B0604020202020204" pitchFamily="34" charset="0"/>
              <a:cs typeface="Arial" panose="020B0604020202020204" pitchFamily="34" charset="0"/>
            </a:endParaRP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a:t>
            </a:r>
            <a:r>
              <a:rPr lang="en-GB" sz="2200" dirty="0">
                <a:solidFill>
                  <a:srgbClr val="FF7F32"/>
                </a:solidFill>
                <a:latin typeface="Arial" panose="020B0604020202020204" pitchFamily="34" charset="0"/>
                <a:cs typeface="Arial" panose="020B0604020202020204" pitchFamily="34" charset="0"/>
              </a:rPr>
              <a:t> </a:t>
            </a:r>
            <a:r>
              <a:rPr lang="en-GB" sz="2200" dirty="0">
                <a:solidFill>
                  <a:srgbClr val="00B050"/>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    Manage underlying conditions  </a:t>
            </a:r>
          </a:p>
          <a:p>
            <a:pPr>
              <a:lnSpc>
                <a:spcPct val="150000"/>
              </a:lnSpc>
              <a:spcBef>
                <a:spcPts val="200"/>
              </a:spcBef>
              <a:spcAft>
                <a:spcPts val="200"/>
              </a:spcAft>
              <a:defRPr/>
            </a:pPr>
            <a:r>
              <a:rPr lang="en-GB" sz="2200" dirty="0">
                <a:solidFill>
                  <a:srgbClr val="A84D34"/>
                </a:solidFill>
                <a:latin typeface="Arial" panose="020B0604020202020204" pitchFamily="34" charset="0"/>
                <a:cs typeface="Arial" panose="020B0604020202020204" pitchFamily="34" charset="0"/>
              </a:rPr>
              <a:t>Rx</a:t>
            </a:r>
            <a:r>
              <a:rPr lang="en-GB" sz="2200" dirty="0">
                <a:solidFill>
                  <a:prstClr val="black"/>
                </a:solidFill>
                <a:latin typeface="Arial" panose="020B0604020202020204" pitchFamily="34" charset="0"/>
                <a:cs typeface="Arial" panose="020B0604020202020204" pitchFamily="34" charset="0"/>
              </a:rPr>
              <a:t>   First line - flucloxacillin (500mg/1g), 4 times a day, 5-7 days (up to 14 days)</a:t>
            </a:r>
            <a:endParaRPr lang="en-GB" sz="2200" b="1" dirty="0">
              <a:solidFill>
                <a:prstClr val="black"/>
              </a:solidFill>
              <a:latin typeface="Arial" panose="020B0604020202020204" pitchFamily="34" charset="0"/>
              <a:cs typeface="Arial" panose="020B0604020202020204" pitchFamily="34" charset="0"/>
            </a:endParaRPr>
          </a:p>
          <a:p>
            <a:pPr>
              <a:spcBef>
                <a:spcPts val="200"/>
              </a:spcBef>
              <a:spcAft>
                <a:spcPts val="200"/>
              </a:spcAft>
              <a:defRPr/>
            </a:pPr>
            <a:r>
              <a:rPr lang="en-GB" b="1" dirty="0">
                <a:solidFill>
                  <a:srgbClr val="A84D34"/>
                </a:solidFill>
                <a:latin typeface="Arial" panose="020B0604020202020204" pitchFamily="34" charset="0"/>
                <a:cs typeface="Arial" panose="020B0604020202020204" pitchFamily="34" charset="0"/>
              </a:rPr>
              <a:t>Give prevention advice and advise that skin takes some time to return to normal after antibiotics finished</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Cellulitis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Agree actions, who, when and how:</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Promote use of UKHSA/NICE or local antimicrobial / management of infection guidelines by all in practice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Undertake an audit of antibiotics for cellulitis such as flucloxacillin and co-amoxiclav</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use of TARGET Managing Your Common Infection (self-care) leaflet and share on clinical system.</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consistent message from different staff and when patients re-attend.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use of TARGET toolkit.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2EDD47-F838-495B-8523-817E0F5F5F3C}"/>
              </a:ext>
            </a:extLst>
          </p:cNvPr>
          <p:cNvSpPr txBox="1"/>
          <p:nvPr/>
        </p:nvSpPr>
        <p:spPr>
          <a:xfrm>
            <a:off x="6661813" y="1911739"/>
            <a:ext cx="2312618" cy="1754326"/>
          </a:xfrm>
          <a:prstGeom prst="rect">
            <a:avLst/>
          </a:prstGeom>
          <a:solidFill>
            <a:srgbClr val="FFC19B"/>
          </a:solidFill>
        </p:spPr>
        <p:txBody>
          <a:bodyPr wrap="square" rtlCol="0">
            <a:spAutoFit/>
          </a:bodyPr>
          <a:lstStyle/>
          <a:p>
            <a:pPr>
              <a:defRPr/>
            </a:pPr>
            <a:r>
              <a:rPr lang="en-GB" i="1" dirty="0">
                <a:solidFill>
                  <a:srgbClr val="000000"/>
                </a:solidFill>
                <a:latin typeface="Arial" panose="020B0604020202020204" pitchFamily="34" charset="0"/>
                <a:cs typeface="Arial" panose="020B0604020202020204" pitchFamily="34" charset="0"/>
              </a:rPr>
              <a:t>People with dark skin tones may present with painful swollen legs with change in colour and altered texture </a:t>
            </a:r>
          </a:p>
        </p:txBody>
      </p:sp>
      <p:sp>
        <p:nvSpPr>
          <p:cNvPr id="9" name="Content Placeholder 2">
            <a:extLst>
              <a:ext uri="{FF2B5EF4-FFF2-40B4-BE49-F238E27FC236}">
                <a16:creationId xmlns:a16="http://schemas.microsoft.com/office/drawing/2014/main" id="{FD329900-7108-40B0-9511-CCAB6EBEA8BE}"/>
              </a:ext>
            </a:extLst>
          </p:cNvPr>
          <p:cNvSpPr>
            <a:spLocks noGrp="1"/>
          </p:cNvSpPr>
          <p:nvPr>
            <p:ph idx="1"/>
          </p:nvPr>
        </p:nvSpPr>
        <p:spPr>
          <a:xfrm>
            <a:off x="976516" y="1656080"/>
            <a:ext cx="5861013" cy="4618991"/>
          </a:xfrm>
          <a:noFill/>
        </p:spPr>
        <p:txBody>
          <a:bodyPr>
            <a:noAutofit/>
          </a:bodyPr>
          <a:lstStyle/>
          <a:p>
            <a:pPr marL="0" indent="0">
              <a:lnSpc>
                <a:spcPct val="107000"/>
              </a:lnSpc>
              <a:spcBef>
                <a:spcPts val="0"/>
              </a:spcBef>
              <a:spcAft>
                <a:spcPts val="800"/>
              </a:spcAft>
              <a:buNone/>
              <a:defRPr/>
            </a:pPr>
            <a:r>
              <a:rPr lang="en-GB" sz="24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77 year old lady, contacted by carer:</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inflamed, painful, swollen lower legs, out of sorts and not eating much</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Says had tablets 3 months ago for this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PMHx Hypertension, osteoarthritis</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Penicillin allergy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 thermometer but doesn’t feel feverish, no shivers, aches or sweats </a:t>
            </a:r>
          </a:p>
          <a:p>
            <a:pPr>
              <a:lnSpc>
                <a:spcPct val="107000"/>
              </a:lnSpc>
              <a:spcBef>
                <a:spcPts val="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Has a BP monitor &amp; agrees to check </a:t>
            </a:r>
            <a:r>
              <a:rPr lang="en-GB" sz="2400" dirty="0" err="1">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obs</a:t>
            </a: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Pulse 98/min , BP 146/73   </a:t>
            </a:r>
          </a:p>
          <a:p>
            <a:pPr marL="0" indent="0">
              <a:lnSpc>
                <a:spcPct val="107000"/>
              </a:lnSpc>
              <a:spcBef>
                <a:spcPts val="0"/>
              </a:spcBef>
              <a:spcAft>
                <a:spcPts val="800"/>
              </a:spcAft>
              <a:buNone/>
              <a:defRPr/>
            </a:pPr>
            <a:endParaRPr lang="en-GB" dirty="0">
              <a:solidFill>
                <a:srgbClr val="F6F6F6">
                  <a:lumMod val="1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825651A-6CF3-1BB3-27AE-974DB930F32A}"/>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pic>
        <p:nvPicPr>
          <p:cNvPr id="3" name="Picture 2">
            <a:extLst>
              <a:ext uri="{FF2B5EF4-FFF2-40B4-BE49-F238E27FC236}">
                <a16:creationId xmlns:a16="http://schemas.microsoft.com/office/drawing/2014/main" id="{90CD9DD7-5617-3C5B-087B-916EB989504C}"/>
              </a:ext>
            </a:extLst>
          </p:cNvPr>
          <p:cNvPicPr>
            <a:picLocks noChangeAspect="1"/>
          </p:cNvPicPr>
          <p:nvPr/>
        </p:nvPicPr>
        <p:blipFill rotWithShape="1">
          <a:blip r:embed="rId3"/>
          <a:srcRect b="15445"/>
          <a:stretch/>
        </p:blipFill>
        <p:spPr>
          <a:xfrm>
            <a:off x="6837529" y="3921723"/>
            <a:ext cx="1961187" cy="2215895"/>
          </a:xfrm>
          <a:prstGeom prst="rect">
            <a:avLst/>
          </a:prstGeom>
        </p:spPr>
      </p:pic>
    </p:spTree>
    <p:extLst>
      <p:ext uri="{BB962C8B-B14F-4D97-AF65-F5344CB8AC3E}">
        <p14:creationId xmlns:p14="http://schemas.microsoft.com/office/powerpoint/2010/main" val="29773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E477F-C097-41DF-9A46-A9ECE8004496}"/>
              </a:ext>
            </a:extLst>
          </p:cNvPr>
          <p:cNvSpPr/>
          <p:nvPr/>
        </p:nvSpPr>
        <p:spPr>
          <a:xfrm>
            <a:off x="1203158" y="1995779"/>
            <a:ext cx="6737684" cy="2449838"/>
          </a:xfrm>
          <a:prstGeom prst="rect">
            <a:avLst/>
          </a:prstGeom>
        </p:spPr>
        <p:txBody>
          <a:bodyPr wrap="square">
            <a:spAutoFit/>
          </a:bodyPr>
          <a:lstStyle/>
          <a:p>
            <a:pPr>
              <a:lnSpc>
                <a:spcPct val="107000"/>
              </a:lnSpc>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do you do at this point?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clarithromycin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Prescribe co-amoxiclav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Prescribe doxycycline </a:t>
            </a:r>
          </a:p>
          <a:p>
            <a:pPr marL="342900" indent="-342900">
              <a:lnSpc>
                <a:spcPct val="107000"/>
              </a:lnSpc>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None of the above </a:t>
            </a:r>
          </a:p>
        </p:txBody>
      </p:sp>
      <p:pic>
        <p:nvPicPr>
          <p:cNvPr id="11" name="Picture 10">
            <a:extLst>
              <a:ext uri="{FF2B5EF4-FFF2-40B4-BE49-F238E27FC236}">
                <a16:creationId xmlns:a16="http://schemas.microsoft.com/office/drawing/2014/main" id="{36108C57-03B9-4486-9FD0-A764C0D56777}"/>
              </a:ext>
            </a:extLst>
          </p:cNvPr>
          <p:cNvPicPr>
            <a:picLocks noChangeAspect="1"/>
          </p:cNvPicPr>
          <p:nvPr/>
        </p:nvPicPr>
        <p:blipFill rotWithShape="1">
          <a:blip r:embed="rId3"/>
          <a:srcRect b="15445"/>
          <a:stretch/>
        </p:blipFill>
        <p:spPr>
          <a:xfrm>
            <a:off x="6169552" y="1741063"/>
            <a:ext cx="2619115" cy="2959271"/>
          </a:xfrm>
          <a:prstGeom prst="rect">
            <a:avLst/>
          </a:prstGeom>
        </p:spPr>
      </p:pic>
      <p:sp>
        <p:nvSpPr>
          <p:cNvPr id="2" name="Title 1">
            <a:extLst>
              <a:ext uri="{FF2B5EF4-FFF2-40B4-BE49-F238E27FC236}">
                <a16:creationId xmlns:a16="http://schemas.microsoft.com/office/drawing/2014/main" id="{BCE2A1EB-D2D4-6BDF-E485-FCD2CFE2FF91}"/>
              </a:ext>
            </a:extLst>
          </p:cNvPr>
          <p:cNvSpPr>
            <a:spLocks noGrp="1"/>
          </p:cNvSpPr>
          <p:nvPr>
            <p:ph type="title"/>
          </p:nvPr>
        </p:nvSpPr>
        <p:spPr>
          <a:xfrm>
            <a:off x="1455116" y="64089"/>
            <a:ext cx="9429052" cy="1325563"/>
          </a:xfrm>
        </p:spPr>
        <p:txBody>
          <a:bodyPr/>
          <a:lstStyle/>
          <a:p>
            <a:r>
              <a:rPr lang="en-GB" sz="4000" b="1" dirty="0">
                <a:solidFill>
                  <a:srgbClr val="AF1E2C"/>
                </a:solidFill>
                <a:latin typeface="Arial" panose="020B0604020202020204" pitchFamily="34" charset="0"/>
                <a:cs typeface="Arial" panose="020B0604020202020204" pitchFamily="34" charset="0"/>
              </a:rPr>
              <a:t>Clinical scenario 1</a:t>
            </a:r>
          </a:p>
        </p:txBody>
      </p:sp>
      <p:grpSp>
        <p:nvGrpSpPr>
          <p:cNvPr id="3" name="Group 2">
            <a:extLst>
              <a:ext uri="{FF2B5EF4-FFF2-40B4-BE49-F238E27FC236}">
                <a16:creationId xmlns:a16="http://schemas.microsoft.com/office/drawing/2014/main" id="{C2B982CA-DCBF-C1D2-C3D5-450D0AD87460}"/>
              </a:ext>
            </a:extLst>
          </p:cNvPr>
          <p:cNvGrpSpPr/>
          <p:nvPr/>
        </p:nvGrpSpPr>
        <p:grpSpPr>
          <a:xfrm>
            <a:off x="1203158" y="4732763"/>
            <a:ext cx="7932197" cy="1388399"/>
            <a:chOff x="1179855" y="4738246"/>
            <a:chExt cx="7932197" cy="1388399"/>
          </a:xfrm>
        </p:grpSpPr>
        <p:pic>
          <p:nvPicPr>
            <p:cNvPr id="4" name="Picture 3">
              <a:extLst>
                <a:ext uri="{FF2B5EF4-FFF2-40B4-BE49-F238E27FC236}">
                  <a16:creationId xmlns:a16="http://schemas.microsoft.com/office/drawing/2014/main" id="{52E0091C-2F1A-CD04-F9C6-D8FD7569B832}"/>
                </a:ext>
              </a:extLst>
            </p:cNvPr>
            <p:cNvPicPr>
              <a:picLocks noChangeAspect="1"/>
            </p:cNvPicPr>
            <p:nvPr/>
          </p:nvPicPr>
          <p:blipFill>
            <a:blip r:embed="rId4"/>
            <a:stretch>
              <a:fillRect/>
            </a:stretch>
          </p:blipFill>
          <p:spPr>
            <a:xfrm>
              <a:off x="5559460" y="5399966"/>
              <a:ext cx="696462" cy="637827"/>
            </a:xfrm>
            <a:prstGeom prst="rect">
              <a:avLst/>
            </a:prstGeom>
          </p:spPr>
        </p:pic>
        <p:sp>
          <p:nvSpPr>
            <p:cNvPr id="6" name="TextBox 5">
              <a:extLst>
                <a:ext uri="{FF2B5EF4-FFF2-40B4-BE49-F238E27FC236}">
                  <a16:creationId xmlns:a16="http://schemas.microsoft.com/office/drawing/2014/main" id="{4E83DCC2-7A1D-3726-FD1A-F3103AA95F72}"/>
                </a:ext>
              </a:extLst>
            </p:cNvPr>
            <p:cNvSpPr txBox="1"/>
            <p:nvPr/>
          </p:nvSpPr>
          <p:spPr>
            <a:xfrm>
              <a:off x="7740318" y="5467362"/>
              <a:ext cx="13717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(amlodipine, felodipine)</a:t>
              </a:r>
              <a:endParaRPr kumimoji="0" lang="en-GB" sz="1800" b="0" i="0" u="none" strike="noStrike" kern="1200" cap="none" spc="0" normalizeH="0" baseline="0" noProof="0" dirty="0">
                <a:ln>
                  <a:noFill/>
                </a:ln>
                <a:solidFill>
                  <a:srgbClr val="AD0016"/>
                </a:solidFill>
                <a:effectLst/>
                <a:uLnTx/>
                <a:uFillTx/>
                <a:ea typeface="+mn-ea"/>
                <a:cs typeface="+mn-cs"/>
              </a:endParaRPr>
            </a:p>
          </p:txBody>
        </p:sp>
        <p:pic>
          <p:nvPicPr>
            <p:cNvPr id="7" name="Graphic 6" descr="Medicine outline">
              <a:extLst>
                <a:ext uri="{FF2B5EF4-FFF2-40B4-BE49-F238E27FC236}">
                  <a16:creationId xmlns:a16="http://schemas.microsoft.com/office/drawing/2014/main" id="{798A857A-A4D0-622E-46EF-07AF52CF0D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0860" y="5399966"/>
              <a:ext cx="726679" cy="726679"/>
            </a:xfrm>
            <a:prstGeom prst="rect">
              <a:avLst/>
            </a:prstGeom>
          </p:spPr>
        </p:pic>
        <p:sp>
          <p:nvSpPr>
            <p:cNvPr id="9" name="TextBox 8">
              <a:extLst>
                <a:ext uri="{FF2B5EF4-FFF2-40B4-BE49-F238E27FC236}">
                  <a16:creationId xmlns:a16="http://schemas.microsoft.com/office/drawing/2014/main" id="{59401DE8-A251-5CC5-1AE1-BAEB45E14D38}"/>
                </a:ext>
              </a:extLst>
            </p:cNvPr>
            <p:cNvSpPr txBox="1"/>
            <p:nvPr/>
          </p:nvSpPr>
          <p:spPr>
            <a:xfrm>
              <a:off x="6146249" y="5467362"/>
              <a:ext cx="11169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6F6F6">
                      <a:lumMod val="10000"/>
                    </a:srgbClr>
                  </a:solidFill>
                  <a:ea typeface="Calibri" panose="020F0502020204030204" pitchFamily="34" charset="0"/>
                  <a:cs typeface="Times New Roman" panose="02020603050405020304" pitchFamily="18" charset="0"/>
                </a:rPr>
                <a:t>Heart</a:t>
              </a:r>
              <a:r>
                <a:rPr kumimoji="0" lang="en-GB" sz="1800" b="0" i="0" u="none" strike="noStrike" kern="1200" cap="none" spc="0" normalizeH="0" baseline="0" noProof="0" dirty="0">
                  <a:ln>
                    <a:noFill/>
                  </a:ln>
                  <a:solidFill>
                    <a:srgbClr val="F6F6F6">
                      <a:lumMod val="10000"/>
                    </a:srgbClr>
                  </a:solidFill>
                  <a:effectLst/>
                  <a:uLnTx/>
                  <a:uFillTx/>
                  <a:ea typeface="Calibri" panose="020F0502020204030204" pitchFamily="34" charset="0"/>
                  <a:cs typeface="Times New Roman" panose="02020603050405020304" pitchFamily="18" charset="0"/>
                </a:rPr>
                <a:t> failure</a:t>
              </a:r>
              <a:endParaRPr kumimoji="0" lang="en-GB" sz="1800" b="0" i="0" u="none" strike="noStrike" kern="1200" cap="none" spc="0" normalizeH="0" baseline="0" noProof="0" dirty="0">
                <a:ln>
                  <a:noFill/>
                </a:ln>
                <a:solidFill>
                  <a:srgbClr val="AD0016"/>
                </a:solidFill>
                <a:effectLst/>
                <a:uLnTx/>
                <a:uFillTx/>
                <a:ea typeface="+mn-ea"/>
                <a:cs typeface="+mn-cs"/>
              </a:endParaRPr>
            </a:p>
          </p:txBody>
        </p:sp>
        <p:sp>
          <p:nvSpPr>
            <p:cNvPr id="10" name="TextBox 9">
              <a:extLst>
                <a:ext uri="{FF2B5EF4-FFF2-40B4-BE49-F238E27FC236}">
                  <a16:creationId xmlns:a16="http://schemas.microsoft.com/office/drawing/2014/main" id="{9FB95B40-5220-84F8-3B6D-5B8F230BC0DC}"/>
                </a:ext>
              </a:extLst>
            </p:cNvPr>
            <p:cNvSpPr txBox="1"/>
            <p:nvPr/>
          </p:nvSpPr>
          <p:spPr>
            <a:xfrm>
              <a:off x="1179855" y="4738246"/>
              <a:ext cx="466138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7F32"/>
                  </a:solidFill>
                  <a:latin typeface="Arial" panose="020B0604020202020204" pitchFamily="34" charset="0"/>
                  <a:cs typeface="Arial" panose="020B0604020202020204" pitchFamily="34" charset="0"/>
                </a:rPr>
                <a:t>What else might it be? </a:t>
              </a:r>
              <a:r>
                <a:rPr lang="en-GB" sz="2000" dirty="0">
                  <a:solidFill>
                    <a:srgbClr val="F6F6F6">
                      <a:lumMod val="10000"/>
                    </a:srgbClr>
                  </a:solidFill>
                  <a:latin typeface="Arial" panose="020B0604020202020204" pitchFamily="34" charset="0"/>
                  <a:cs typeface="Arial" panose="020B0604020202020204" pitchFamily="34" charset="0"/>
                </a:rPr>
                <a:t>Chronic conditions, usually bilateral: Varicose eczema/venous insufficiency, </a:t>
              </a:r>
              <a:r>
                <a:rPr lang="en-GB" sz="2000" dirty="0" err="1">
                  <a:solidFill>
                    <a:srgbClr val="F6F6F6">
                      <a:lumMod val="10000"/>
                    </a:srgbClr>
                  </a:solidFill>
                  <a:latin typeface="Arial" panose="020B0604020202020204" pitchFamily="34" charset="0"/>
                  <a:cs typeface="Arial" panose="020B0604020202020204" pitchFamily="34" charset="0"/>
                </a:rPr>
                <a:t>lipodermatosclerosis</a:t>
              </a:r>
              <a:r>
                <a:rPr lang="en-GB" sz="2000" dirty="0">
                  <a:solidFill>
                    <a:srgbClr val="F6F6F6">
                      <a:lumMod val="10000"/>
                    </a:srgbClr>
                  </a:solidFill>
                  <a:latin typeface="Arial" panose="020B0604020202020204" pitchFamily="34" charset="0"/>
                  <a:cs typeface="Arial" panose="020B0604020202020204" pitchFamily="34" charset="0"/>
                </a:rPr>
                <a:t> lymphoedema </a:t>
              </a:r>
              <a:endParaRPr kumimoji="0" lang="en-GB" sz="2000" b="0" i="0" u="none" strike="noStrike" kern="1200" cap="none" spc="0" normalizeH="0" baseline="0" noProof="0" dirty="0">
                <a:ln>
                  <a:noFill/>
                </a:ln>
                <a:solidFill>
                  <a:srgbClr val="AD0016"/>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54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
                                            <p:txEl>
                                              <p:pRg st="1" end="1"/>
                                            </p:txEl>
                                          </p:spTgt>
                                        </p:tgtEl>
                                      </p:cBhvr>
                                    </p:animEffect>
                                    <p:set>
                                      <p:cBhvr>
                                        <p:cTn id="9" dur="1" fill="hold">
                                          <p:stCondLst>
                                            <p:cond delay="499"/>
                                          </p:stCondLst>
                                        </p:cTn>
                                        <p:tgtEl>
                                          <p:spTgt spid="5">
                                            <p:txEl>
                                              <p:pRg st="1" end="1"/>
                                            </p:txEl>
                                          </p:spTgt>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5">
                                            <p:txEl>
                                              <p:pRg st="2" end="2"/>
                                            </p:txEl>
                                          </p:spTgt>
                                        </p:tgtEl>
                                      </p:cBhvr>
                                    </p:animEffect>
                                    <p:set>
                                      <p:cBhvr>
                                        <p:cTn id="12" dur="1" fill="hold">
                                          <p:stCondLst>
                                            <p:cond delay="499"/>
                                          </p:stCondLst>
                                        </p:cTn>
                                        <p:tgtEl>
                                          <p:spTgt spid="5">
                                            <p:txEl>
                                              <p:pRg st="2" end="2"/>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xEl>
                                              <p:pRg st="3" end="3"/>
                                            </p:txEl>
                                          </p:spTgt>
                                        </p:tgtEl>
                                      </p:cBhvr>
                                    </p:animEffect>
                                    <p:set>
                                      <p:cBhvr>
                                        <p:cTn id="15"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1137-3ACB-4CAC-BCFF-31EC1B502099}"/>
              </a:ext>
            </a:extLst>
          </p:cNvPr>
          <p:cNvSpPr>
            <a:spLocks noGrp="1"/>
          </p:cNvSpPr>
          <p:nvPr>
            <p:ph type="title"/>
          </p:nvPr>
        </p:nvSpPr>
        <p:spPr>
          <a:xfrm>
            <a:off x="1448341" y="467045"/>
            <a:ext cx="6924294" cy="1339386"/>
          </a:xfrm>
        </p:spPr>
        <p:txBody>
          <a:bodyPr>
            <a:normAutofit fontScale="90000"/>
          </a:bodyPr>
          <a:lstStyle/>
          <a:p>
            <a:pPr>
              <a:lnSpc>
                <a:spcPct val="100000"/>
              </a:lnSpc>
              <a:spcBef>
                <a:spcPts val="0"/>
              </a:spcBef>
              <a:defRPr/>
            </a:pPr>
            <a:r>
              <a:rPr lang="en-GB" b="1" dirty="0">
                <a:solidFill>
                  <a:srgbClr val="AF1E2C"/>
                </a:solidFill>
                <a:latin typeface="Arial" panose="020B0604020202020204" pitchFamily="34" charset="0"/>
                <a:cs typeface="Arial" panose="020B0604020202020204" pitchFamily="34" charset="0"/>
              </a:rPr>
              <a:t>Conditions misidentified as cellulitis </a:t>
            </a:r>
            <a:br>
              <a:rPr lang="en-GB" dirty="0">
                <a:latin typeface="Arial" panose="020B0604020202020204" pitchFamily="34" charset="0"/>
                <a:cs typeface="Arial" panose="020B0604020202020204" pitchFamily="34" charset="0"/>
              </a:rPr>
            </a:br>
            <a:r>
              <a:rPr lang="en-GB" sz="2000" i="1" dirty="0">
                <a:solidFill>
                  <a:srgbClr val="222222"/>
                </a:solidFill>
                <a:latin typeface="Arial" panose="020B0604020202020204" pitchFamily="34" charset="0"/>
                <a:cs typeface="Arial" panose="020B0604020202020204" pitchFamily="34" charset="0"/>
              </a:rPr>
              <a:t>Venous eczema and </a:t>
            </a:r>
            <a:r>
              <a:rPr lang="en-GB" sz="2000" i="1" dirty="0" err="1">
                <a:solidFill>
                  <a:srgbClr val="222222"/>
                </a:solidFill>
                <a:latin typeface="Arial" panose="020B0604020202020204" pitchFamily="34" charset="0"/>
                <a:cs typeface="Arial" panose="020B0604020202020204" pitchFamily="34" charset="0"/>
              </a:rPr>
              <a:t>lipodermatosclerosis</a:t>
            </a:r>
            <a:endParaRPr lang="en-GB" b="0" i="1" dirty="0">
              <a:latin typeface="Arial" panose="020B0604020202020204" pitchFamily="34" charset="0"/>
              <a:cs typeface="Arial" panose="020B0604020202020204" pitchFamily="34" charset="0"/>
            </a:endParaRPr>
          </a:p>
        </p:txBody>
      </p:sp>
      <p:pic>
        <p:nvPicPr>
          <p:cNvPr id="8" name="Content Placeholder 7" descr="A picture containing person, hand, arm&#10;&#10;Description automatically generated">
            <a:extLst>
              <a:ext uri="{FF2B5EF4-FFF2-40B4-BE49-F238E27FC236}">
                <a16:creationId xmlns:a16="http://schemas.microsoft.com/office/drawing/2014/main" id="{09A3B4A8-9B60-4F52-B56D-3897E11D3A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004"/>
          <a:stretch/>
        </p:blipFill>
        <p:spPr>
          <a:xfrm rot="5400000">
            <a:off x="7182020" y="2211921"/>
            <a:ext cx="1864893" cy="1585511"/>
          </a:xfrm>
        </p:spPr>
      </p:pic>
      <p:sp>
        <p:nvSpPr>
          <p:cNvPr id="7" name="TextBox 6">
            <a:extLst>
              <a:ext uri="{FF2B5EF4-FFF2-40B4-BE49-F238E27FC236}">
                <a16:creationId xmlns:a16="http://schemas.microsoft.com/office/drawing/2014/main" id="{FD61F2FA-E673-441C-BF87-B6A1C7A319DE}"/>
              </a:ext>
            </a:extLst>
          </p:cNvPr>
          <p:cNvSpPr txBox="1"/>
          <p:nvPr/>
        </p:nvSpPr>
        <p:spPr>
          <a:xfrm>
            <a:off x="833246" y="3723425"/>
            <a:ext cx="5859978" cy="2308324"/>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Examination, varying severity: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Hyperpigmentation </a:t>
            </a:r>
            <a:r>
              <a:rPr lang="en-GB" sz="1600" dirty="0">
                <a:solidFill>
                  <a:srgbClr val="222222"/>
                </a:solidFill>
                <a:latin typeface="Arial" panose="020B0604020202020204" pitchFamily="34" charset="0"/>
                <a:cs typeface="Arial" panose="020B0604020202020204" pitchFamily="34" charset="0"/>
              </a:rPr>
              <a:t>(haemosiderin)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eczema</a:t>
            </a:r>
            <a:r>
              <a:rPr lang="en-GB" sz="1600" dirty="0">
                <a:solidFill>
                  <a:srgbClr val="222222"/>
                </a:solidFill>
                <a:latin typeface="Arial" panose="020B0604020202020204" pitchFamily="34" charset="0"/>
                <a:cs typeface="Arial" panose="020B0604020202020204" pitchFamily="34" charset="0"/>
              </a:rPr>
              <a:t> red, itchy, flaky,  +/- pain, blisters, swelling</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from chronic inflammation and fibrosis: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Acute </a:t>
            </a:r>
            <a:r>
              <a:rPr lang="en-GB" sz="1600" b="1" dirty="0" err="1">
                <a:solidFill>
                  <a:srgbClr val="222222"/>
                </a:solidFill>
                <a:latin typeface="Arial" panose="020B0604020202020204" pitchFamily="34" charset="0"/>
                <a:cs typeface="Arial" panose="020B0604020202020204" pitchFamily="34" charset="0"/>
              </a:rPr>
              <a:t>lipodermatosclerosis</a:t>
            </a:r>
            <a:r>
              <a:rPr lang="en-GB" sz="1600" dirty="0">
                <a:solidFill>
                  <a:srgbClr val="222222"/>
                </a:solidFill>
                <a:latin typeface="Arial" panose="020B0604020202020204" pitchFamily="34" charset="0"/>
                <a:cs typeface="Arial" panose="020B0604020202020204" pitchFamily="34" charset="0"/>
              </a:rPr>
              <a:t> (sclerosing panniculitis) - painful inflammation above ankles</a:t>
            </a:r>
          </a:p>
          <a:p>
            <a:pPr marL="471488" lvl="1" indent="-128588">
              <a:buFontTx/>
              <a:buChar char="-"/>
              <a:defRPr/>
            </a:pPr>
            <a:r>
              <a:rPr lang="en-GB" sz="1600" b="1" dirty="0">
                <a:solidFill>
                  <a:srgbClr val="222222"/>
                </a:solidFill>
                <a:latin typeface="Arial" panose="020B0604020202020204" pitchFamily="34" charset="0"/>
                <a:cs typeface="Arial" panose="020B0604020202020204" pitchFamily="34" charset="0"/>
              </a:rPr>
              <a:t>Chronic lipodermatosclerosis</a:t>
            </a:r>
            <a:r>
              <a:rPr lang="en-GB" sz="1600" dirty="0">
                <a:solidFill>
                  <a:srgbClr val="222222"/>
                </a:solidFill>
                <a:latin typeface="Arial" panose="020B0604020202020204" pitchFamily="34" charset="0"/>
                <a:cs typeface="Arial" panose="020B0604020202020204" pitchFamily="34" charset="0"/>
              </a:rPr>
              <a:t> painful, hardened, tight, 'inverted champagne bottle</a:t>
            </a:r>
          </a:p>
        </p:txBody>
      </p:sp>
      <p:grpSp>
        <p:nvGrpSpPr>
          <p:cNvPr id="4" name="Group 3">
            <a:extLst>
              <a:ext uri="{FF2B5EF4-FFF2-40B4-BE49-F238E27FC236}">
                <a16:creationId xmlns:a16="http://schemas.microsoft.com/office/drawing/2014/main" id="{C554E890-7B7D-455B-9AAF-DAF91015F1FD}"/>
              </a:ext>
            </a:extLst>
          </p:cNvPr>
          <p:cNvGrpSpPr/>
          <p:nvPr/>
        </p:nvGrpSpPr>
        <p:grpSpPr>
          <a:xfrm>
            <a:off x="5565970" y="2072229"/>
            <a:ext cx="1810175" cy="1900063"/>
            <a:chOff x="6490695" y="1495622"/>
            <a:chExt cx="2210951" cy="2384408"/>
          </a:xfrm>
        </p:grpSpPr>
        <p:pic>
          <p:nvPicPr>
            <p:cNvPr id="3" name="Picture 2">
              <a:extLst>
                <a:ext uri="{FF2B5EF4-FFF2-40B4-BE49-F238E27FC236}">
                  <a16:creationId xmlns:a16="http://schemas.microsoft.com/office/drawing/2014/main" id="{3A91F26A-7531-431D-ADFE-F7A170FC75E0}"/>
                </a:ext>
              </a:extLst>
            </p:cNvPr>
            <p:cNvPicPr>
              <a:picLocks noChangeAspect="1"/>
            </p:cNvPicPr>
            <p:nvPr/>
          </p:nvPicPr>
          <p:blipFill>
            <a:blip r:embed="rId4"/>
            <a:stretch>
              <a:fillRect/>
            </a:stretch>
          </p:blipFill>
          <p:spPr>
            <a:xfrm>
              <a:off x="6490695" y="1495622"/>
              <a:ext cx="1825805" cy="2384408"/>
            </a:xfrm>
            <a:prstGeom prst="rect">
              <a:avLst/>
            </a:prstGeom>
          </p:spPr>
        </p:pic>
        <p:sp>
          <p:nvSpPr>
            <p:cNvPr id="9" name="TextBox 8">
              <a:extLst>
                <a:ext uri="{FF2B5EF4-FFF2-40B4-BE49-F238E27FC236}">
                  <a16:creationId xmlns:a16="http://schemas.microsoft.com/office/drawing/2014/main" id="{32120037-39FB-443B-9DFC-0E60C197B9BA}"/>
                </a:ext>
              </a:extLst>
            </p:cNvPr>
            <p:cNvSpPr txBox="1"/>
            <p:nvPr/>
          </p:nvSpPr>
          <p:spPr>
            <a:xfrm>
              <a:off x="6549571" y="3500925"/>
              <a:ext cx="2152075" cy="347609"/>
            </a:xfrm>
            <a:prstGeom prst="rect">
              <a:avLst/>
            </a:prstGeom>
            <a:noFill/>
          </p:spPr>
          <p:txBody>
            <a:bodyPr wrap="square" rtlCol="0">
              <a:spAutoFit/>
            </a:bodyPr>
            <a:lstStyle/>
            <a:p>
              <a:pPr defTabSz="685800">
                <a:defRPr/>
              </a:pPr>
              <a:r>
                <a:rPr lang="en-GB" sz="1200" dirty="0">
                  <a:solidFill>
                    <a:srgbClr val="FFFFFF"/>
                  </a:solidFill>
                  <a:latin typeface="Calibri" panose="020F0502020204030204"/>
                </a:rPr>
                <a:t>venous insufficiency </a:t>
              </a:r>
            </a:p>
          </p:txBody>
        </p:sp>
      </p:grpSp>
      <p:sp>
        <p:nvSpPr>
          <p:cNvPr id="11" name="TextBox 10">
            <a:extLst>
              <a:ext uri="{FF2B5EF4-FFF2-40B4-BE49-F238E27FC236}">
                <a16:creationId xmlns:a16="http://schemas.microsoft.com/office/drawing/2014/main" id="{1FDDE352-FC3E-496B-A97C-F41B71F4D1E2}"/>
              </a:ext>
            </a:extLst>
          </p:cNvPr>
          <p:cNvSpPr txBox="1"/>
          <p:nvPr/>
        </p:nvSpPr>
        <p:spPr>
          <a:xfrm>
            <a:off x="805524" y="2104501"/>
            <a:ext cx="4710030" cy="1808187"/>
          </a:xfrm>
          <a:prstGeom prst="rect">
            <a:avLst/>
          </a:prstGeom>
          <a:noFill/>
        </p:spPr>
        <p:txBody>
          <a:bodyPr wrap="square" rtlCol="0">
            <a:spAutoFit/>
          </a:bodyPr>
          <a:lstStyle/>
          <a:p>
            <a:pPr defTabSz="685800">
              <a:defRPr/>
            </a:pPr>
            <a:r>
              <a:rPr lang="en-GB" sz="1600" i="1" dirty="0">
                <a:solidFill>
                  <a:srgbClr val="222222"/>
                </a:solidFill>
                <a:latin typeface="Arial" panose="020B0604020202020204" pitchFamily="34" charset="0"/>
                <a:cs typeface="Arial" panose="020B0604020202020204" pitchFamily="34" charset="0"/>
              </a:rPr>
              <a:t>Venous skin changes can be caused by:  </a:t>
            </a:r>
          </a:p>
          <a:p>
            <a:pPr marL="214313" indent="-214313" defTabSz="685800">
              <a:buFont typeface="Arial" panose="020B0604020202020204" pitchFamily="34" charset="0"/>
              <a:buChar char="•"/>
              <a:defRPr/>
            </a:pPr>
            <a:r>
              <a:rPr lang="en-GB" sz="1600" b="1" dirty="0">
                <a:solidFill>
                  <a:srgbClr val="222222"/>
                </a:solidFill>
                <a:latin typeface="Arial" panose="020B0604020202020204" pitchFamily="34" charset="0"/>
                <a:cs typeface="Arial" panose="020B0604020202020204" pitchFamily="34" charset="0"/>
              </a:rPr>
              <a:t>Venous insufficiency: </a:t>
            </a:r>
            <a:r>
              <a:rPr lang="en-GB" sz="1600" dirty="0">
                <a:solidFill>
                  <a:srgbClr val="222222"/>
                </a:solidFill>
                <a:latin typeface="Arial" panose="020B0604020202020204" pitchFamily="34" charset="0"/>
                <a:cs typeface="Arial" panose="020B0604020202020204" pitchFamily="34" charset="0"/>
              </a:rPr>
              <a:t>due to venous valve incompetence or impaired calf muscle pump</a:t>
            </a:r>
          </a:p>
          <a:p>
            <a:pPr marL="214313" indent="-214313" defTabSz="685800">
              <a:buFont typeface="Arial" panose="020B0604020202020204" pitchFamily="34" charset="0"/>
              <a:buChar char="•"/>
              <a:defRPr/>
            </a:pPr>
            <a:r>
              <a:rPr lang="en-GB" sz="1600" b="1" dirty="0">
                <a:solidFill>
                  <a:schemeClr val="accent6">
                    <a:lumMod val="10000"/>
                  </a:schemeClr>
                </a:solidFill>
                <a:latin typeface="Arial" panose="020B0604020202020204" pitchFamily="34" charset="0"/>
                <a:cs typeface="Arial" panose="020B0604020202020204" pitchFamily="34" charset="0"/>
              </a:rPr>
              <a:t>Deep vein thrombosis</a:t>
            </a:r>
            <a:r>
              <a:rPr lang="en-GB" sz="1600" dirty="0">
                <a:solidFill>
                  <a:schemeClr val="accent6">
                    <a:lumMod val="10000"/>
                  </a:schemeClr>
                </a:solidFill>
                <a:latin typeface="Arial" panose="020B0604020202020204" pitchFamily="34" charset="0"/>
                <a:cs typeface="Arial" panose="020B0604020202020204" pitchFamily="34" charset="0"/>
              </a:rPr>
              <a:t>: Can have unilateral presentation and be related to venous insufficiency </a:t>
            </a:r>
          </a:p>
          <a:p>
            <a:pPr marL="214313" indent="-214313" defTabSz="685800">
              <a:buFont typeface="Arial" panose="020B0604020202020204" pitchFamily="34" charset="0"/>
              <a:buChar char="•"/>
              <a:defRPr/>
            </a:pPr>
            <a:endParaRPr lang="en-GB" sz="1350" dirty="0">
              <a:solidFill>
                <a:srgbClr val="FF0000"/>
              </a:solidFill>
            </a:endParaRPr>
          </a:p>
        </p:txBody>
      </p:sp>
      <p:sp>
        <p:nvSpPr>
          <p:cNvPr id="18" name="Content Placeholder 2">
            <a:extLst>
              <a:ext uri="{FF2B5EF4-FFF2-40B4-BE49-F238E27FC236}">
                <a16:creationId xmlns:a16="http://schemas.microsoft.com/office/drawing/2014/main" id="{72EA55EA-BFEB-40A0-9939-FB7D078736E9}"/>
              </a:ext>
            </a:extLst>
          </p:cNvPr>
          <p:cNvSpPr txBox="1">
            <a:spLocks/>
          </p:cNvSpPr>
          <p:nvPr/>
        </p:nvSpPr>
        <p:spPr>
          <a:xfrm>
            <a:off x="6693224" y="4299794"/>
            <a:ext cx="2347415" cy="1864892"/>
          </a:xfrm>
          <a:prstGeom prst="rect">
            <a:avLst/>
          </a:prstGeom>
          <a:solidFill>
            <a:srgbClr val="DE994E">
              <a:alpha val="6000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en-GB" sz="1600" i="1" dirty="0">
                <a:solidFill>
                  <a:srgbClr val="222222"/>
                </a:solidFill>
                <a:latin typeface="Arial" panose="020B0604020202020204" pitchFamily="34" charset="0"/>
                <a:cs typeface="Arial" panose="020B0604020202020204" pitchFamily="34" charset="0"/>
              </a:rPr>
              <a:t>Advice:</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Keep active, weight loss, leg elevation, emollient</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Compression stockings (after ABPI)</a:t>
            </a:r>
          </a:p>
          <a:p>
            <a:pPr marL="0" indent="0" algn="ctr">
              <a:spcBef>
                <a:spcPts val="0"/>
              </a:spcBef>
              <a:buNone/>
              <a:defRPr/>
            </a:pPr>
            <a:r>
              <a:rPr lang="en-GB" sz="1600" dirty="0">
                <a:solidFill>
                  <a:srgbClr val="222222"/>
                </a:solidFill>
                <a:latin typeface="Arial" panose="020B0604020202020204" pitchFamily="34" charset="0"/>
                <a:cs typeface="Arial" panose="020B0604020202020204" pitchFamily="34" charset="0"/>
              </a:rPr>
              <a:t>Acute f</a:t>
            </a:r>
            <a:r>
              <a:rPr lang="en-GB" sz="1600" dirty="0" err="1">
                <a:solidFill>
                  <a:srgbClr val="222222"/>
                </a:solidFill>
                <a:latin typeface="Arial" panose="020B0604020202020204" pitchFamily="34" charset="0"/>
                <a:cs typeface="Arial" panose="020B0604020202020204" pitchFamily="34" charset="0"/>
              </a:rPr>
              <a:t>lares</a:t>
            </a:r>
            <a:r>
              <a:rPr lang="en-GB" sz="1600" dirty="0">
                <a:solidFill>
                  <a:srgbClr val="222222"/>
                </a:solidFill>
                <a:latin typeface="Arial" panose="020B0604020202020204" pitchFamily="34" charset="0"/>
                <a:cs typeface="Arial" panose="020B0604020202020204" pitchFamily="34" charset="0"/>
              </a:rPr>
              <a:t> – topical corticosteroid</a:t>
            </a:r>
          </a:p>
        </p:txBody>
      </p:sp>
    </p:spTree>
    <p:extLst>
      <p:ext uri="{BB962C8B-B14F-4D97-AF65-F5344CB8AC3E}">
        <p14:creationId xmlns:p14="http://schemas.microsoft.com/office/powerpoint/2010/main" val="42558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3ACAC-BF5B-40AE-9123-81B3FBD3E2F0}"/>
              </a:ext>
            </a:extLst>
          </p:cNvPr>
          <p:cNvPicPr>
            <a:picLocks noChangeAspect="1"/>
          </p:cNvPicPr>
          <p:nvPr/>
        </p:nvPicPr>
        <p:blipFill>
          <a:blip r:embed="rId3"/>
          <a:stretch>
            <a:fillRect/>
          </a:stretch>
        </p:blipFill>
        <p:spPr>
          <a:xfrm>
            <a:off x="6055334" y="3119562"/>
            <a:ext cx="3088666" cy="1477370"/>
          </a:xfrm>
          <a:prstGeom prst="rect">
            <a:avLst/>
          </a:prstGeom>
        </p:spPr>
      </p:pic>
      <p:sp>
        <p:nvSpPr>
          <p:cNvPr id="3" name="TextBox 2">
            <a:extLst>
              <a:ext uri="{FF2B5EF4-FFF2-40B4-BE49-F238E27FC236}">
                <a16:creationId xmlns:a16="http://schemas.microsoft.com/office/drawing/2014/main" id="{CDE6ADE9-78BF-78A9-7C97-F4480250085D}"/>
              </a:ext>
            </a:extLst>
          </p:cNvPr>
          <p:cNvSpPr txBox="1"/>
          <p:nvPr/>
        </p:nvSpPr>
        <p:spPr>
          <a:xfrm>
            <a:off x="976670" y="1781875"/>
            <a:ext cx="5192972" cy="4425699"/>
          </a:xfrm>
          <a:prstGeom prst="rect">
            <a:avLst/>
          </a:prstGeom>
          <a:noFill/>
        </p:spPr>
        <p:txBody>
          <a:bodyPr wrap="square">
            <a:spAutoFit/>
          </a:bodyPr>
          <a:lstStyle/>
          <a:p>
            <a:pPr marL="0" indent="0">
              <a:lnSpc>
                <a:spcPct val="107000"/>
              </a:lnSpc>
              <a:spcAft>
                <a:spcPts val="800"/>
              </a:spcAft>
              <a:buNone/>
            </a:pPr>
            <a:r>
              <a:rPr lang="en-GB" sz="2400" b="1" dirty="0">
                <a:latin typeface="Arial" panose="020B0604020202020204" pitchFamily="34" charset="0"/>
                <a:ea typeface="Calibri" panose="020F0502020204030204" pitchFamily="34" charset="0"/>
                <a:cs typeface="Arial" panose="020B0604020202020204" pitchFamily="34" charset="0"/>
              </a:rPr>
              <a:t>83-year old male:</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A warm red swollen and painful left lower leg, and now covers a 15cm area</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You notice a small abrasion on the side of his foot (he remembers he had knocked it in the garden)  </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O/E Temp 37.7</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PMHx: Ischemic heart disease, atrial fibrillation, hypertension  </a:t>
            </a:r>
          </a:p>
        </p:txBody>
      </p:sp>
      <p:sp>
        <p:nvSpPr>
          <p:cNvPr id="9" name="Title 1">
            <a:extLst>
              <a:ext uri="{FF2B5EF4-FFF2-40B4-BE49-F238E27FC236}">
                <a16:creationId xmlns:a16="http://schemas.microsoft.com/office/drawing/2014/main" id="{1C9290F8-FBFC-6BB5-959D-D406ABA73B1B}"/>
              </a:ext>
            </a:extLst>
          </p:cNvPr>
          <p:cNvSpPr txBox="1">
            <a:spLocks/>
          </p:cNvSpPr>
          <p:nvPr/>
        </p:nvSpPr>
        <p:spPr>
          <a:xfrm>
            <a:off x="1455116" y="64089"/>
            <a:ext cx="58191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352034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00EF1A-F326-4144-B17B-0046DD0906A0}"/>
              </a:ext>
            </a:extLst>
          </p:cNvPr>
          <p:cNvSpPr txBox="1"/>
          <p:nvPr/>
        </p:nvSpPr>
        <p:spPr>
          <a:xfrm>
            <a:off x="960707" y="2074903"/>
            <a:ext cx="4041197" cy="3357971"/>
          </a:xfrm>
          <a:prstGeom prst="rect">
            <a:avLst/>
          </a:prstGeom>
          <a:noFill/>
        </p:spPr>
        <p:txBody>
          <a:bodyPr wrap="square" rtlCol="0">
            <a:spAutoFit/>
          </a:bodyPr>
          <a:lstStyle/>
          <a:p>
            <a:pPr>
              <a:lnSpc>
                <a:spcPct val="107000"/>
              </a:lnSpc>
              <a:spcBef>
                <a:spcPts val="1000"/>
              </a:spcBef>
              <a:spcAft>
                <a:spcPts val="800"/>
              </a:spcAft>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What antibiotic course length would you give?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5 days</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7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10 days </a:t>
            </a:r>
          </a:p>
          <a:p>
            <a:pPr marL="342900" indent="-342900">
              <a:lnSpc>
                <a:spcPct val="107000"/>
              </a:lnSpc>
              <a:spcBef>
                <a:spcPts val="1000"/>
              </a:spcBef>
              <a:spcAft>
                <a:spcPts val="800"/>
              </a:spcAft>
              <a:buFont typeface="+mj-lt"/>
              <a:buAutoNum type="arabicPeriod"/>
              <a:defRPr/>
            </a:pPr>
            <a:r>
              <a:rPr lang="en-GB" sz="24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14 days</a:t>
            </a:r>
          </a:p>
        </p:txBody>
      </p:sp>
      <p:grpSp>
        <p:nvGrpSpPr>
          <p:cNvPr id="14" name="Group 13">
            <a:extLst>
              <a:ext uri="{FF2B5EF4-FFF2-40B4-BE49-F238E27FC236}">
                <a16:creationId xmlns:a16="http://schemas.microsoft.com/office/drawing/2014/main" id="{14B0EDE2-6A75-42DC-AE6B-EFB49D190F5F}"/>
              </a:ext>
            </a:extLst>
          </p:cNvPr>
          <p:cNvGrpSpPr/>
          <p:nvPr/>
        </p:nvGrpSpPr>
        <p:grpSpPr>
          <a:xfrm>
            <a:off x="4892722" y="1503250"/>
            <a:ext cx="4114800" cy="4689850"/>
            <a:chOff x="6971160" y="1681065"/>
            <a:chExt cx="4114800" cy="4689850"/>
          </a:xfrm>
        </p:grpSpPr>
        <p:sp>
          <p:nvSpPr>
            <p:cNvPr id="2" name="Rectangle 1">
              <a:extLst>
                <a:ext uri="{FF2B5EF4-FFF2-40B4-BE49-F238E27FC236}">
                  <a16:creationId xmlns:a16="http://schemas.microsoft.com/office/drawing/2014/main" id="{8F33E0DC-3B66-433A-BCBC-CDAA52D8B506}"/>
                </a:ext>
              </a:extLst>
            </p:cNvPr>
            <p:cNvSpPr/>
            <p:nvPr/>
          </p:nvSpPr>
          <p:spPr>
            <a:xfrm>
              <a:off x="6971160" y="1875197"/>
              <a:ext cx="4114800" cy="467358"/>
            </a:xfrm>
            <a:prstGeom prst="rect">
              <a:avLst/>
            </a:prstGeom>
            <a:solidFill>
              <a:srgbClr val="DE994E"/>
            </a:solidFill>
            <a:ln>
              <a:solidFill>
                <a:srgbClr val="DE9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Calibri" panose="020F0502020204030204"/>
              </a:endParaRPr>
            </a:p>
          </p:txBody>
        </p:sp>
        <p:grpSp>
          <p:nvGrpSpPr>
            <p:cNvPr id="6" name="Group 5">
              <a:extLst>
                <a:ext uri="{FF2B5EF4-FFF2-40B4-BE49-F238E27FC236}">
                  <a16:creationId xmlns:a16="http://schemas.microsoft.com/office/drawing/2014/main" id="{9167BC61-EBA3-4368-869D-CC5B294B447A}"/>
                </a:ext>
              </a:extLst>
            </p:cNvPr>
            <p:cNvGrpSpPr/>
            <p:nvPr/>
          </p:nvGrpSpPr>
          <p:grpSpPr>
            <a:xfrm>
              <a:off x="6971160" y="1681065"/>
              <a:ext cx="4114800" cy="4689850"/>
              <a:chOff x="6790406" y="-411967"/>
              <a:chExt cx="4114800" cy="4689850"/>
            </a:xfrm>
          </p:grpSpPr>
          <p:sp>
            <p:nvSpPr>
              <p:cNvPr id="12" name="TextBox 11">
                <a:extLst>
                  <a:ext uri="{FF2B5EF4-FFF2-40B4-BE49-F238E27FC236}">
                    <a16:creationId xmlns:a16="http://schemas.microsoft.com/office/drawing/2014/main" id="{0CB4A538-6284-4AA2-9F64-03D26DF9C904}"/>
                  </a:ext>
                </a:extLst>
              </p:cNvPr>
              <p:cNvSpPr txBox="1"/>
              <p:nvPr/>
            </p:nvSpPr>
            <p:spPr>
              <a:xfrm>
                <a:off x="6790406" y="-411967"/>
                <a:ext cx="4114800" cy="4034053"/>
              </a:xfrm>
              <a:prstGeom prst="rect">
                <a:avLst/>
              </a:prstGeom>
              <a:noFill/>
              <a:ln w="28575">
                <a:solidFill>
                  <a:schemeClr val="bg1"/>
                </a:solidFill>
              </a:ln>
            </p:spPr>
            <p:txBody>
              <a:bodyPr wrap="square" rtlCol="0">
                <a:spAutoFit/>
              </a:bodyPr>
              <a:lstStyle/>
              <a:p>
                <a:pPr>
                  <a:defRPr/>
                </a:pPr>
                <a:endParaRPr lang="en-GB" b="1" dirty="0">
                  <a:solidFill>
                    <a:srgbClr val="FFFFFF"/>
                  </a:solidFill>
                  <a:latin typeface="Arial" panose="020B0604020202020204" pitchFamily="34" charset="0"/>
                  <a:cs typeface="Arial" panose="020B0604020202020204" pitchFamily="34" charset="0"/>
                </a:endParaRPr>
              </a:p>
              <a:p>
                <a:pPr>
                  <a:defRPr/>
                </a:pPr>
                <a:r>
                  <a:rPr lang="en-GB" b="1" dirty="0">
                    <a:solidFill>
                      <a:srgbClr val="FFFFFF"/>
                    </a:solidFill>
                    <a:latin typeface="Arial" panose="020B0604020202020204" pitchFamily="34" charset="0"/>
                    <a:cs typeface="Arial" panose="020B0604020202020204" pitchFamily="34" charset="0"/>
                  </a:rPr>
                  <a:t>Clinical scenario answer</a:t>
                </a:r>
              </a:p>
              <a:p>
                <a:pP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cs typeface="Arial" panose="020B0604020202020204" pitchFamily="34" charset="0"/>
                  </a:rPr>
                  <a:t>5-7 days recommended</a:t>
                </a:r>
              </a:p>
              <a:p>
                <a:pPr marL="285750" indent="-285750">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A longer course (up to 14 days in total) may be needed based on clinical assessment. </a:t>
                </a:r>
              </a:p>
              <a:p>
                <a:pPr marL="285750" indent="-285750">
                  <a:lnSpc>
                    <a:spcPct val="107000"/>
                  </a:lnSpc>
                  <a:buClr>
                    <a:srgbClr val="A84D34"/>
                  </a:buClr>
                  <a:buSzPct val="103000"/>
                  <a:buFont typeface="Wingdings" panose="05000000000000000000" pitchFamily="2" charset="2"/>
                  <a:buChar char="§"/>
                  <a:defRPr/>
                </a:pPr>
                <a:endPar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Clr>
                    <a:srgbClr val="A84D34"/>
                  </a:buClr>
                  <a:buSzPct val="103000"/>
                  <a:buFont typeface="Wingdings" panose="05000000000000000000" pitchFamily="2" charset="2"/>
                  <a:buChar char="§"/>
                  <a:defRPr/>
                </a:pPr>
                <a:r>
                  <a:rPr lang="en-GB"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Skin takes time to return to normal, full resolution at 5 - 7 days is not expected.</a:t>
                </a:r>
              </a:p>
              <a:p>
                <a:pPr>
                  <a:defRPr/>
                </a:pPr>
                <a:endParaRPr lang="en-GB" dirty="0">
                  <a:solidFill>
                    <a:srgbClr val="F6F6F6">
                      <a:lumMod val="10000"/>
                    </a:srgb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4AF6367-5731-46BA-A7CA-F0BF85C81722}"/>
                  </a:ext>
                </a:extLst>
              </p:cNvPr>
              <p:cNvSpPr txBox="1"/>
              <p:nvPr/>
            </p:nvSpPr>
            <p:spPr>
              <a:xfrm>
                <a:off x="6790406" y="3354553"/>
                <a:ext cx="4114800" cy="923330"/>
              </a:xfrm>
              <a:prstGeom prst="rect">
                <a:avLst/>
              </a:prstGeom>
              <a:solidFill>
                <a:schemeClr val="bg1">
                  <a:lumMod val="85000"/>
                </a:schemeClr>
              </a:solidFill>
            </p:spPr>
            <p:txBody>
              <a:bodyPr wrap="square" rtlCol="0">
                <a:spAutoFit/>
              </a:bodyPr>
              <a:lstStyle/>
              <a:p>
                <a:pPr>
                  <a:defRPr/>
                </a:pPr>
                <a:r>
                  <a:rPr lang="en-GB" i="1" dirty="0">
                    <a:solidFill>
                      <a:srgbClr val="F6F6F6">
                        <a:lumMod val="10000"/>
                      </a:srgbClr>
                    </a:solidFill>
                    <a:latin typeface="Arial" panose="020B0604020202020204" pitchFamily="34" charset="0"/>
                    <a:cs typeface="Arial" panose="020B0604020202020204" pitchFamily="34" charset="0"/>
                  </a:rPr>
                  <a:t>Evidence </a:t>
                </a:r>
              </a:p>
              <a:p>
                <a:pPr>
                  <a:defRPr/>
                </a:pPr>
                <a:r>
                  <a:rPr lang="en-GB" i="1" dirty="0">
                    <a:solidFill>
                      <a:srgbClr val="F6F6F6">
                        <a:lumMod val="10000"/>
                      </a:srgbClr>
                    </a:solidFill>
                    <a:latin typeface="Arial" panose="020B0604020202020204" pitchFamily="34" charset="0"/>
                    <a:cs typeface="Arial" panose="020B0604020202020204" pitchFamily="34" charset="0"/>
                  </a:rPr>
                  <a:t>1RCT fluoroquinolone 5 vs 10days n=87  </a:t>
                </a:r>
              </a:p>
            </p:txBody>
          </p:sp>
        </p:grpSp>
      </p:grpSp>
      <p:sp>
        <p:nvSpPr>
          <p:cNvPr id="5" name="Title 1">
            <a:extLst>
              <a:ext uri="{FF2B5EF4-FFF2-40B4-BE49-F238E27FC236}">
                <a16:creationId xmlns:a16="http://schemas.microsoft.com/office/drawing/2014/main" id="{0DE87B74-17DC-0B7D-ACE6-E470C06515FE}"/>
              </a:ext>
            </a:extLst>
          </p:cNvPr>
          <p:cNvSpPr txBox="1">
            <a:spLocks/>
          </p:cNvSpPr>
          <p:nvPr/>
        </p:nvSpPr>
        <p:spPr>
          <a:xfrm>
            <a:off x="1455116" y="64089"/>
            <a:ext cx="9429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AF1E2C"/>
                </a:solidFill>
                <a:latin typeface="Arial" panose="020B0604020202020204" pitchFamily="34" charset="0"/>
                <a:cs typeface="Arial" panose="020B0604020202020204" pitchFamily="34" charset="0"/>
              </a:rPr>
              <a:t>Clinical scenario 2</a:t>
            </a:r>
          </a:p>
        </p:txBody>
      </p:sp>
    </p:spTree>
    <p:extLst>
      <p:ext uri="{BB962C8B-B14F-4D97-AF65-F5344CB8AC3E}">
        <p14:creationId xmlns:p14="http://schemas.microsoft.com/office/powerpoint/2010/main" val="11131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3" end="3"/>
                                            </p:txEl>
                                          </p:spTgt>
                                        </p:tgtEl>
                                      </p:cBhvr>
                                    </p:animEffect>
                                    <p:set>
                                      <p:cBhvr>
                                        <p:cTn id="7" dur="1" fill="hold">
                                          <p:stCondLst>
                                            <p:cond delay="499"/>
                                          </p:stCondLst>
                                        </p:cTn>
                                        <p:tgtEl>
                                          <p:spTgt spid="8">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4" end="4"/>
                                            </p:txEl>
                                          </p:spTgt>
                                        </p:tgtEl>
                                      </p:cBhvr>
                                    </p:animEffect>
                                    <p:set>
                                      <p:cBhvr>
                                        <p:cTn id="10"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7087" y="296549"/>
            <a:ext cx="7833213" cy="850550"/>
          </a:xfrm>
        </p:spPr>
        <p:txBody>
          <a:bodyPr>
            <a:noAutofit/>
          </a:bodyPr>
          <a:lstStyle/>
          <a:p>
            <a:r>
              <a:rPr lang="en-GB" sz="4000" b="1" dirty="0">
                <a:solidFill>
                  <a:srgbClr val="AF1E2C"/>
                </a:solidFill>
                <a:latin typeface="Arial" panose="020B0604020202020204" pitchFamily="34" charset="0"/>
                <a:cs typeface="Arial" panose="020B0604020202020204" pitchFamily="34" charset="0"/>
              </a:rPr>
              <a:t>Diagnosis and risk factors </a:t>
            </a:r>
          </a:p>
        </p:txBody>
      </p:sp>
      <p:sp>
        <p:nvSpPr>
          <p:cNvPr id="8" name="TextBox 7">
            <a:extLst>
              <a:ext uri="{FF2B5EF4-FFF2-40B4-BE49-F238E27FC236}">
                <a16:creationId xmlns:a16="http://schemas.microsoft.com/office/drawing/2014/main" id="{1309D57C-97EF-4F12-8425-AB56E91D4699}"/>
              </a:ext>
            </a:extLst>
          </p:cNvPr>
          <p:cNvSpPr txBox="1"/>
          <p:nvPr/>
        </p:nvSpPr>
        <p:spPr>
          <a:xfrm>
            <a:off x="1111007" y="1659718"/>
            <a:ext cx="4737539" cy="2188869"/>
          </a:xfrm>
          <a:prstGeom prst="rect">
            <a:avLst/>
          </a:prstGeom>
          <a:noFill/>
        </p:spPr>
        <p:txBody>
          <a:bodyPr wrap="square">
            <a:spAutoFit/>
          </a:bodyPr>
          <a:lstStyle/>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Usually unilateral</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 Bilateral leg cellulitis is rare. </a:t>
            </a:r>
          </a:p>
          <a:p>
            <a:pPr marL="214313" indent="-214313">
              <a:buFont typeface="Arial" panose="020B0604020202020204" pitchFamily="34" charset="0"/>
              <a:buChar char="•"/>
              <a:defRPr/>
            </a:pPr>
            <a:r>
              <a:rPr lang="en-GB" sz="1600" b="1" dirty="0">
                <a:solidFill>
                  <a:srgbClr val="F6F6F6">
                    <a:lumMod val="10000"/>
                  </a:srgbClr>
                </a:solidFill>
                <a:latin typeface="Arial" panose="020B0604020202020204" pitchFamily="34" charset="0"/>
                <a:cs typeface="Arial" panose="020B0604020202020204" pitchFamily="34" charset="0"/>
              </a:rPr>
              <a:t>A</a:t>
            </a:r>
            <a:r>
              <a:rPr lang="en-GB" sz="1600" b="1" dirty="0">
                <a:solidFill>
                  <a:srgbClr val="222222"/>
                </a:solidFill>
                <a:latin typeface="Arial" panose="020B0604020202020204" pitchFamily="34" charset="0"/>
                <a:cs typeface="Arial" panose="020B0604020202020204" pitchFamily="34" charset="0"/>
              </a:rPr>
              <a:t>cute onset</a:t>
            </a:r>
            <a:r>
              <a:rPr lang="en-GB" sz="1600" dirty="0">
                <a:solidFill>
                  <a:srgbClr val="222222"/>
                </a:solidFill>
                <a:latin typeface="Arial" panose="020B0604020202020204" pitchFamily="34" charset="0"/>
                <a:cs typeface="Arial" panose="020B0604020202020204" pitchFamily="34" charset="0"/>
              </a:rPr>
              <a:t>: red, painful, hot, swollen, and tender skin, that spreads rapidly, fever &amp; malaise </a:t>
            </a:r>
          </a:p>
          <a:p>
            <a:pPr lvl="0">
              <a:defRPr/>
            </a:pPr>
            <a:endPar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endParaRPr>
          </a:p>
          <a:p>
            <a:pPr marL="214313" indent="-214313">
              <a:lnSpc>
                <a:spcPct val="107000"/>
              </a:lnSpc>
              <a:spcAft>
                <a:spcPts val="600"/>
              </a:spcAft>
              <a:buFont typeface="Arial" panose="020B0604020202020204" pitchFamily="34" charset="0"/>
              <a:buChar char="•"/>
              <a:defRPr/>
            </a:pPr>
            <a:r>
              <a:rPr lang="en-GB" sz="1600" b="1"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Check for skin break/organism entry site </a:t>
            </a:r>
            <a:r>
              <a:rPr lang="en-GB" sz="16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rPr>
              <a:t>e.g. wound/trauma, macerated skin, fungal skin infection, concomitant skin disorder</a:t>
            </a:r>
          </a:p>
        </p:txBody>
      </p:sp>
      <p:pic>
        <p:nvPicPr>
          <p:cNvPr id="12" name="Graphic 11" descr="Thermometer with solid fill">
            <a:extLst>
              <a:ext uri="{FF2B5EF4-FFF2-40B4-BE49-F238E27FC236}">
                <a16:creationId xmlns:a16="http://schemas.microsoft.com/office/drawing/2014/main" id="{CCAD266A-6D6A-4D12-983A-4D14DF20A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933" y="2123656"/>
            <a:ext cx="490390" cy="490390"/>
          </a:xfrm>
          <a:prstGeom prst="rect">
            <a:avLst/>
          </a:prstGeom>
        </p:spPr>
      </p:pic>
      <p:sp>
        <p:nvSpPr>
          <p:cNvPr id="7" name="TextBox 6">
            <a:extLst>
              <a:ext uri="{FF2B5EF4-FFF2-40B4-BE49-F238E27FC236}">
                <a16:creationId xmlns:a16="http://schemas.microsoft.com/office/drawing/2014/main" id="{98382D91-4F02-4AAE-B843-2C9463FC451C}"/>
              </a:ext>
            </a:extLst>
          </p:cNvPr>
          <p:cNvSpPr txBox="1"/>
          <p:nvPr/>
        </p:nvSpPr>
        <p:spPr>
          <a:xfrm>
            <a:off x="1244040" y="4084901"/>
            <a:ext cx="4471471" cy="2062103"/>
          </a:xfrm>
          <a:prstGeom prst="rect">
            <a:avLst/>
          </a:prstGeom>
          <a:noFill/>
        </p:spPr>
        <p:txBody>
          <a:bodyPr wrap="square">
            <a:spAutoFit/>
          </a:bodyPr>
          <a:lstStyle/>
          <a:p>
            <a:pPr>
              <a:defRPr/>
            </a:pPr>
            <a:r>
              <a:rPr lang="en-GB" sz="1600" b="1" dirty="0">
                <a:solidFill>
                  <a:srgbClr val="222222"/>
                </a:solidFill>
                <a:latin typeface="Arial" panose="020B0604020202020204" pitchFamily="34" charset="0"/>
                <a:cs typeface="Arial" panose="020B0604020202020204" pitchFamily="34" charset="0"/>
              </a:rPr>
              <a:t>Other Risk factors &amp; comorbidities which may complicate or delay resolution of infection:</a:t>
            </a:r>
          </a:p>
          <a:p>
            <a:pPr defTabSz="685800">
              <a:defRPr/>
            </a:pPr>
            <a:endParaRPr lang="en-GB" sz="1600" b="1" dirty="0">
              <a:solidFill>
                <a:srgbClr val="222222"/>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dirty="0">
                <a:solidFill>
                  <a:srgbClr val="222222"/>
                </a:solidFill>
                <a:latin typeface="Arial" panose="020B0604020202020204" pitchFamily="34" charset="0"/>
                <a:cs typeface="Arial" panose="020B0604020202020204" pitchFamily="34" charset="0"/>
              </a:rPr>
              <a:t>   Oedema, venous insufficiency, obesity</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Diabetes</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Peripheral vascular disease</a:t>
            </a:r>
          </a:p>
          <a:p>
            <a:pPr marL="214313" indent="-214313">
              <a:buFont typeface="Arial" panose="020B0604020202020204" pitchFamily="34" charset="0"/>
              <a:buChar char="•"/>
              <a:defRPr/>
            </a:pPr>
            <a:r>
              <a:rPr lang="en-GB" sz="1600" dirty="0">
                <a:solidFill>
                  <a:srgbClr val="222222"/>
                </a:solidFill>
                <a:latin typeface="Arial" panose="020B0604020202020204" pitchFamily="34" charset="0"/>
                <a:cs typeface="Arial" panose="020B0604020202020204" pitchFamily="34" charset="0"/>
              </a:rPr>
              <a:t>I</a:t>
            </a:r>
            <a:r>
              <a:rPr lang="en-GB" sz="1600" dirty="0" err="1">
                <a:solidFill>
                  <a:srgbClr val="222222"/>
                </a:solidFill>
                <a:latin typeface="Arial" panose="020B0604020202020204" pitchFamily="34" charset="0"/>
                <a:cs typeface="Arial" panose="020B0604020202020204" pitchFamily="34" charset="0"/>
              </a:rPr>
              <a:t>mmunosuppression</a:t>
            </a:r>
            <a:r>
              <a:rPr lang="en-GB" sz="1600" dirty="0">
                <a:solidFill>
                  <a:srgbClr val="222222"/>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EAD8543C-8C72-4FFD-85A8-E0EBD2F96573}"/>
              </a:ext>
            </a:extLst>
          </p:cNvPr>
          <p:cNvSpPr txBox="1"/>
          <p:nvPr/>
        </p:nvSpPr>
        <p:spPr>
          <a:xfrm>
            <a:off x="6039323" y="5736509"/>
            <a:ext cx="3440781" cy="338554"/>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See CKS for further information</a:t>
            </a:r>
          </a:p>
        </p:txBody>
      </p:sp>
      <p:pic>
        <p:nvPicPr>
          <p:cNvPr id="4" name="Picture 3">
            <a:extLst>
              <a:ext uri="{FF2B5EF4-FFF2-40B4-BE49-F238E27FC236}">
                <a16:creationId xmlns:a16="http://schemas.microsoft.com/office/drawing/2014/main" id="{1D9CC9DE-5988-4451-A20C-98A35B6FBF98}"/>
              </a:ext>
            </a:extLst>
          </p:cNvPr>
          <p:cNvPicPr>
            <a:picLocks noChangeAspect="1"/>
          </p:cNvPicPr>
          <p:nvPr/>
        </p:nvPicPr>
        <p:blipFill>
          <a:blip r:embed="rId5"/>
          <a:stretch>
            <a:fillRect/>
          </a:stretch>
        </p:blipFill>
        <p:spPr>
          <a:xfrm>
            <a:off x="6363135" y="2039225"/>
            <a:ext cx="2357784" cy="3143712"/>
          </a:xfrm>
          <a:prstGeom prst="rect">
            <a:avLst/>
          </a:prstGeom>
        </p:spPr>
      </p:pic>
    </p:spTree>
    <p:extLst>
      <p:ext uri="{BB962C8B-B14F-4D97-AF65-F5344CB8AC3E}">
        <p14:creationId xmlns:p14="http://schemas.microsoft.com/office/powerpoint/2010/main" val="179061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2E48-54CA-4474-8BC7-201C008263E2}"/>
              </a:ext>
            </a:extLst>
          </p:cNvPr>
          <p:cNvSpPr>
            <a:spLocks noGrp="1"/>
          </p:cNvSpPr>
          <p:nvPr>
            <p:ph type="title"/>
          </p:nvPr>
        </p:nvSpPr>
        <p:spPr>
          <a:xfrm>
            <a:off x="1414519" y="226705"/>
            <a:ext cx="6924294" cy="994172"/>
          </a:xfrm>
        </p:spPr>
        <p:txBody>
          <a:bodyPr>
            <a:normAutofit/>
          </a:bodyPr>
          <a:lstStyle/>
          <a:p>
            <a:r>
              <a:rPr lang="en-GB" sz="4000" b="1" dirty="0">
                <a:solidFill>
                  <a:srgbClr val="AF1E2C"/>
                </a:solidFill>
                <a:latin typeface="Arial" panose="020B0604020202020204" pitchFamily="34" charset="0"/>
                <a:cs typeface="Arial" panose="020B0604020202020204" pitchFamily="34" charset="0"/>
              </a:rPr>
              <a:t>Acute complications</a:t>
            </a:r>
          </a:p>
        </p:txBody>
      </p:sp>
      <p:sp>
        <p:nvSpPr>
          <p:cNvPr id="3" name="Content Placeholder 2">
            <a:extLst>
              <a:ext uri="{FF2B5EF4-FFF2-40B4-BE49-F238E27FC236}">
                <a16:creationId xmlns:a16="http://schemas.microsoft.com/office/drawing/2014/main" id="{B5412CF9-41A5-48C8-9950-E58A9D028435}"/>
              </a:ext>
            </a:extLst>
          </p:cNvPr>
          <p:cNvSpPr>
            <a:spLocks noGrp="1"/>
          </p:cNvSpPr>
          <p:nvPr>
            <p:ph idx="1"/>
          </p:nvPr>
        </p:nvSpPr>
        <p:spPr>
          <a:xfrm>
            <a:off x="425621" y="1783322"/>
            <a:ext cx="8292757" cy="3638550"/>
          </a:xfrm>
        </p:spPr>
        <p:txBody>
          <a:bodyPr>
            <a:noAutofit/>
          </a:bodyPr>
          <a:lstStyle/>
          <a:p>
            <a:pPr lvl="1"/>
            <a:r>
              <a:rPr lang="en-GB" sz="1800" dirty="0">
                <a:latin typeface="Arial" panose="020B0604020202020204" pitchFamily="34" charset="0"/>
                <a:cs typeface="Arial" panose="020B0604020202020204" pitchFamily="34" charset="0"/>
              </a:rPr>
              <a:t>Necrotizing fasciitis:</a:t>
            </a:r>
          </a:p>
          <a:p>
            <a:pPr lvl="2"/>
            <a:r>
              <a:rPr lang="en-GB" sz="1800" dirty="0">
                <a:latin typeface="Arial" panose="020B0604020202020204" pitchFamily="34" charset="0"/>
                <a:cs typeface="Arial" panose="020B0604020202020204" pitchFamily="34" charset="0"/>
              </a:rPr>
              <a:t>Destructive, severe, rapidly progressive soft tissue infection </a:t>
            </a:r>
          </a:p>
          <a:p>
            <a:pPr lvl="2"/>
            <a:r>
              <a:rPr lang="en-GB" sz="1800" dirty="0">
                <a:latin typeface="Arial" panose="020B0604020202020204" pitchFamily="34" charset="0"/>
                <a:cs typeface="Arial" panose="020B0604020202020204" pitchFamily="34" charset="0"/>
              </a:rPr>
              <a:t>Involves the deep subcutaneous tissues and fascia (and occasionally muscles), which is characterized by extensive necrosis and gangrene of the skin and underlying structures.</a:t>
            </a:r>
          </a:p>
          <a:p>
            <a:pPr lvl="2"/>
            <a:r>
              <a:rPr lang="en-GB" sz="1800" dirty="0">
                <a:solidFill>
                  <a:srgbClr val="F6F6F6">
                    <a:lumMod val="10000"/>
                  </a:srgbClr>
                </a:solidFill>
                <a:latin typeface="Arial" panose="020B0604020202020204" pitchFamily="34" charset="0"/>
                <a:cs typeface="Arial" panose="020B0604020202020204" pitchFamily="34" charset="0"/>
              </a:rPr>
              <a:t>Early symptoms – </a:t>
            </a:r>
            <a:r>
              <a:rPr lang="en-GB" sz="1800" b="1" dirty="0">
                <a:solidFill>
                  <a:srgbClr val="F6F6F6">
                    <a:lumMod val="10000"/>
                  </a:srgbClr>
                </a:solidFill>
                <a:latin typeface="Arial" panose="020B0604020202020204" pitchFamily="34" charset="0"/>
                <a:cs typeface="Arial" panose="020B0604020202020204" pitchFamily="34" charset="0"/>
              </a:rPr>
              <a:t>intense pain out of proportion to skin damage </a:t>
            </a:r>
          </a:p>
          <a:p>
            <a:pPr lvl="2"/>
            <a:r>
              <a:rPr lang="en-GB" sz="1800" dirty="0">
                <a:solidFill>
                  <a:srgbClr val="F6F6F6">
                    <a:lumMod val="10000"/>
                  </a:srgbClr>
                </a:solidFill>
                <a:latin typeface="Arial" panose="020B0604020202020204" pitchFamily="34" charset="0"/>
                <a:cs typeface="Arial" panose="020B0604020202020204" pitchFamily="34" charset="0"/>
              </a:rPr>
              <a:t>Group A streptococcus is a major causative agent in Type II necrotizing fasciitis.</a:t>
            </a:r>
          </a:p>
          <a:p>
            <a:pPr lvl="2"/>
            <a:r>
              <a:rPr lang="en-GB" sz="1800" dirty="0">
                <a:solidFill>
                  <a:srgbClr val="F6F6F6">
                    <a:lumMod val="10000"/>
                  </a:srgbClr>
                </a:solidFill>
                <a:latin typeface="Arial" panose="020B0604020202020204" pitchFamily="34" charset="0"/>
                <a:cs typeface="Arial" panose="020B0604020202020204" pitchFamily="34" charset="0"/>
              </a:rPr>
              <a:t>Rapid progression, skin discolouration , crepitus, bulla, gangrene</a:t>
            </a:r>
          </a:p>
          <a:p>
            <a:pPr lvl="2"/>
            <a:r>
              <a:rPr lang="en-GB" sz="1800" dirty="0">
                <a:solidFill>
                  <a:srgbClr val="F6F6F6">
                    <a:lumMod val="10000"/>
                  </a:srgbClr>
                </a:solidFill>
                <a:latin typeface="Arial" panose="020B0604020202020204" pitchFamily="34" charset="0"/>
                <a:cs typeface="Arial" panose="020B0604020202020204" pitchFamily="34" charset="0"/>
              </a:rPr>
              <a:t>Refer – IV antibiotics &amp; surgical </a:t>
            </a:r>
          </a:p>
          <a:p>
            <a:pPr lvl="1"/>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Myositis: inflammation of muscle due to infection.</a:t>
            </a:r>
          </a:p>
          <a:p>
            <a:pPr lvl="1"/>
            <a:r>
              <a:rPr lang="en-GB" sz="1800" dirty="0">
                <a:latin typeface="Arial" panose="020B0604020202020204" pitchFamily="34" charset="0"/>
                <a:cs typeface="Arial" panose="020B0604020202020204" pitchFamily="34" charset="0"/>
              </a:rPr>
              <a:t>Sepsis (potentially fatal).</a:t>
            </a:r>
          </a:p>
          <a:p>
            <a:pPr lvl="1"/>
            <a:r>
              <a:rPr lang="en-GB" sz="1800" dirty="0">
                <a:latin typeface="Arial" panose="020B0604020202020204" pitchFamily="34" charset="0"/>
                <a:cs typeface="Arial" panose="020B0604020202020204" pitchFamily="34" charset="0"/>
              </a:rPr>
              <a:t>Subcutaneous abscesses.</a:t>
            </a:r>
          </a:p>
          <a:p>
            <a:pPr lvl="1"/>
            <a:r>
              <a:rPr lang="en-GB" sz="1800" dirty="0">
                <a:latin typeface="Arial" panose="020B0604020202020204" pitchFamily="34" charset="0"/>
                <a:cs typeface="Arial" panose="020B0604020202020204" pitchFamily="34" charset="0"/>
              </a:rPr>
              <a:t>Post-streptococcal nephritis</a:t>
            </a:r>
          </a:p>
        </p:txBody>
      </p:sp>
    </p:spTree>
    <p:extLst>
      <p:ext uri="{BB962C8B-B14F-4D97-AF65-F5344CB8AC3E}">
        <p14:creationId xmlns:p14="http://schemas.microsoft.com/office/powerpoint/2010/main" val="359963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36D7A2A5-4642-9ED9-FB76-FC46E95B4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574" y="2554700"/>
            <a:ext cx="2238716" cy="1681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807344-056A-4F8A-9954-3F000280D041}"/>
              </a:ext>
            </a:extLst>
          </p:cNvPr>
          <p:cNvSpPr>
            <a:spLocks noGrp="1"/>
          </p:cNvSpPr>
          <p:nvPr>
            <p:ph type="title"/>
          </p:nvPr>
        </p:nvSpPr>
        <p:spPr>
          <a:xfrm>
            <a:off x="1456480" y="457120"/>
            <a:ext cx="7218114" cy="994172"/>
          </a:xfrm>
        </p:spPr>
        <p:txBody>
          <a:bodyPr>
            <a:normAutofit fontScale="90000"/>
          </a:bodyPr>
          <a:lstStyle/>
          <a:p>
            <a:r>
              <a:rPr lang="en-GB" b="1" dirty="0">
                <a:solidFill>
                  <a:srgbClr val="AF1E2C"/>
                </a:solidFill>
                <a:latin typeface="Arial" panose="020B0604020202020204" pitchFamily="34" charset="0"/>
                <a:cs typeface="Arial" panose="020B0604020202020204" pitchFamily="34" charset="0"/>
              </a:rPr>
              <a:t>Cellulitis</a:t>
            </a:r>
            <a:r>
              <a:rPr lang="en-GB" sz="4000" b="1" dirty="0">
                <a:solidFill>
                  <a:srgbClr val="AF1E2C"/>
                </a:solidFill>
                <a:latin typeface="Arial" panose="020B0604020202020204" pitchFamily="34" charset="0"/>
                <a:cs typeface="Arial" panose="020B0604020202020204" pitchFamily="34" charset="0"/>
              </a:rPr>
              <a:t> </a:t>
            </a:r>
            <a:br>
              <a:rPr lang="en-GB" sz="4000" b="1" dirty="0">
                <a:solidFill>
                  <a:srgbClr val="AF1E2C"/>
                </a:solidFill>
                <a:latin typeface="Arial" panose="020B0604020202020204" pitchFamily="34" charset="0"/>
                <a:cs typeface="Arial" panose="020B0604020202020204" pitchFamily="34" charset="0"/>
              </a:rPr>
            </a:br>
            <a:r>
              <a:rPr lang="en-GB" sz="3600" b="1" dirty="0">
                <a:solidFill>
                  <a:srgbClr val="AF1E2C"/>
                </a:solidFill>
                <a:latin typeface="Arial" panose="020B0604020202020204" pitchFamily="34" charset="0"/>
                <a:cs typeface="Arial" panose="020B0604020202020204" pitchFamily="34" charset="0"/>
              </a:rPr>
              <a:t>Management </a:t>
            </a:r>
            <a:endParaRPr lang="en-GB" sz="4000" b="1" dirty="0">
              <a:solidFill>
                <a:srgbClr val="AF1E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4CEE16-046C-4767-8436-69C9F5828E04}"/>
              </a:ext>
            </a:extLst>
          </p:cNvPr>
          <p:cNvSpPr>
            <a:spLocks noGrp="1"/>
          </p:cNvSpPr>
          <p:nvPr>
            <p:ph idx="1"/>
          </p:nvPr>
        </p:nvSpPr>
        <p:spPr>
          <a:xfrm>
            <a:off x="962943" y="1770005"/>
            <a:ext cx="7218114" cy="762545"/>
          </a:xfrm>
        </p:spPr>
        <p:txBody>
          <a:bodyPr>
            <a:normAutofit/>
          </a:bodyPr>
          <a:lstStyle/>
          <a:p>
            <a:pPr marL="0" indent="0">
              <a:lnSpc>
                <a:spcPct val="107000"/>
              </a:lnSpc>
              <a:spcAft>
                <a:spcPts val="600"/>
              </a:spcAft>
              <a:buNone/>
            </a:pP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Most common causative pathogens S</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treptococcus pyogenes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and </a:t>
            </a:r>
            <a:r>
              <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rPr>
              <a:t>Staphylococcus aureus, </a:t>
            </a:r>
            <a:r>
              <a:rPr lang="en-GB" sz="1600" dirty="0">
                <a:solidFill>
                  <a:srgbClr val="282828"/>
                </a:solidFill>
                <a:latin typeface="Arial" panose="020B0604020202020204" pitchFamily="34" charset="0"/>
                <a:ea typeface="Calibri" panose="020F0502020204030204" pitchFamily="34" charset="0"/>
                <a:cs typeface="Arial" panose="020B0604020202020204" pitchFamily="34" charset="0"/>
              </a:rPr>
              <a:t>therefore flucloxacillin first line </a:t>
            </a:r>
            <a:endParaRPr lang="en-GB" sz="1600" i="1" dirty="0">
              <a:solidFill>
                <a:srgbClr val="282828"/>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AA79C7-55D8-4F91-BF21-2E498905870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5307" y="2554700"/>
            <a:ext cx="2435773" cy="1682104"/>
          </a:xfrm>
          <a:prstGeom prst="rect">
            <a:avLst/>
          </a:prstGeom>
          <a:noFill/>
          <a:ln>
            <a:noFill/>
          </a:ln>
        </p:spPr>
      </p:pic>
      <p:sp>
        <p:nvSpPr>
          <p:cNvPr id="11" name="TextBox 10">
            <a:extLst>
              <a:ext uri="{FF2B5EF4-FFF2-40B4-BE49-F238E27FC236}">
                <a16:creationId xmlns:a16="http://schemas.microsoft.com/office/drawing/2014/main" id="{1C1B01CE-0D11-4AE1-9BEA-DF3371D945B6}"/>
              </a:ext>
            </a:extLst>
          </p:cNvPr>
          <p:cNvSpPr txBox="1"/>
          <p:nvPr/>
        </p:nvSpPr>
        <p:spPr>
          <a:xfrm>
            <a:off x="793776" y="4569710"/>
            <a:ext cx="2498834" cy="1323439"/>
          </a:xfrm>
          <a:prstGeom prst="rect">
            <a:avLst/>
          </a:prstGeom>
          <a:solidFill>
            <a:schemeClr val="bg1">
              <a:lumMod val="95000"/>
            </a:schemeClr>
          </a:solidFill>
        </p:spPr>
        <p:txBody>
          <a:bodyPr wrap="square" rtlCol="0">
            <a:spAutoFit/>
          </a:bodyPr>
          <a:lstStyle/>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Penetrating injury, </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Exposure to water-borne organisms</a:t>
            </a:r>
          </a:p>
          <a:p>
            <a:pPr marL="214313" indent="-214313" defTabSz="685800">
              <a:buFont typeface="Arial" panose="020B0604020202020204" pitchFamily="34" charset="0"/>
              <a:buChar char="•"/>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Infection acquired outside UK</a:t>
            </a:r>
          </a:p>
        </p:txBody>
      </p:sp>
      <p:pic>
        <p:nvPicPr>
          <p:cNvPr id="6" name="Graphic 1" descr="Surf with solid fill">
            <a:extLst>
              <a:ext uri="{FF2B5EF4-FFF2-40B4-BE49-F238E27FC236}">
                <a16:creationId xmlns:a16="http://schemas.microsoft.com/office/drawing/2014/main" id="{A5B44AAA-3DC4-4736-BD0D-3C87FF0705C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0828" y="3012107"/>
            <a:ext cx="685800" cy="685800"/>
          </a:xfrm>
          <a:prstGeom prst="rect">
            <a:avLst/>
          </a:prstGeom>
        </p:spPr>
      </p:pic>
      <p:pic>
        <p:nvPicPr>
          <p:cNvPr id="8" name="Picture 7">
            <a:extLst>
              <a:ext uri="{FF2B5EF4-FFF2-40B4-BE49-F238E27FC236}">
                <a16:creationId xmlns:a16="http://schemas.microsoft.com/office/drawing/2014/main" id="{D81624B6-FBB1-4420-91E5-2D26AA5A78A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06708" y="2259933"/>
            <a:ext cx="884036" cy="884036"/>
          </a:xfrm>
          <a:prstGeom prst="rect">
            <a:avLst/>
          </a:prstGeom>
        </p:spPr>
      </p:pic>
      <p:sp>
        <p:nvSpPr>
          <p:cNvPr id="12" name="TextBox 11">
            <a:extLst>
              <a:ext uri="{FF2B5EF4-FFF2-40B4-BE49-F238E27FC236}">
                <a16:creationId xmlns:a16="http://schemas.microsoft.com/office/drawing/2014/main" id="{2F997AB2-7A5B-49F4-80B9-16023F828C57}"/>
              </a:ext>
            </a:extLst>
          </p:cNvPr>
          <p:cNvSpPr txBox="1"/>
          <p:nvPr/>
        </p:nvSpPr>
        <p:spPr>
          <a:xfrm>
            <a:off x="3899235" y="4569710"/>
            <a:ext cx="2065455" cy="1077218"/>
          </a:xfrm>
          <a:prstGeom prst="rect">
            <a:avLst/>
          </a:prstGeom>
          <a:solidFill>
            <a:schemeClr val="bg1">
              <a:lumMod val="95000"/>
            </a:schemeClr>
          </a:solidFill>
        </p:spPr>
        <p:txBody>
          <a:bodyPr wrap="square" rtlCol="0">
            <a:spAutoFit/>
          </a:bodyPr>
          <a:lstStyle/>
          <a:p>
            <a:pPr defTabSz="685800">
              <a:defRPr/>
            </a:pPr>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Consider marking extent with single-use surgical marker pen </a:t>
            </a:r>
          </a:p>
        </p:txBody>
      </p:sp>
      <p:sp>
        <p:nvSpPr>
          <p:cNvPr id="13" name="TextBox 12">
            <a:extLst>
              <a:ext uri="{FF2B5EF4-FFF2-40B4-BE49-F238E27FC236}">
                <a16:creationId xmlns:a16="http://schemas.microsoft.com/office/drawing/2014/main" id="{6ADDB5DF-35AB-4828-8009-DB471D937601}"/>
              </a:ext>
            </a:extLst>
          </p:cNvPr>
          <p:cNvSpPr txBox="1"/>
          <p:nvPr/>
        </p:nvSpPr>
        <p:spPr>
          <a:xfrm>
            <a:off x="1154114" y="3788173"/>
            <a:ext cx="2424967" cy="430887"/>
          </a:xfrm>
          <a:prstGeom prst="rect">
            <a:avLst/>
          </a:prstGeom>
          <a:noFill/>
        </p:spPr>
        <p:txBody>
          <a:bodyPr wrap="square" rtlCol="0">
            <a:spAutoFit/>
          </a:bodyPr>
          <a:lstStyle/>
          <a:p>
            <a:pPr defTabSz="685800">
              <a:defRPr/>
            </a:pPr>
            <a:r>
              <a:rPr lang="en-GB" sz="1100" dirty="0">
                <a:solidFill>
                  <a:srgbClr val="FFFFFF"/>
                </a:solidFill>
                <a:latin typeface="Arial" panose="020B0604020202020204" pitchFamily="34" charset="0"/>
                <a:cs typeface="Arial" panose="020B0604020202020204" pitchFamily="34" charset="0"/>
              </a:rPr>
              <a:t>Consider swab if skin broken,</a:t>
            </a:r>
          </a:p>
          <a:p>
            <a:pPr defTabSz="685800">
              <a:defRPr/>
            </a:pPr>
            <a:r>
              <a:rPr lang="en-GB" sz="1100" dirty="0">
                <a:solidFill>
                  <a:srgbClr val="FFFFFF"/>
                </a:solidFill>
                <a:latin typeface="Arial" panose="020B0604020202020204" pitchFamily="34" charset="0"/>
                <a:cs typeface="Arial" panose="020B0604020202020204" pitchFamily="34" charset="0"/>
              </a:rPr>
              <a:t> + risk of uncommon pathogen. </a:t>
            </a:r>
          </a:p>
        </p:txBody>
      </p:sp>
      <p:sp>
        <p:nvSpPr>
          <p:cNvPr id="16" name="TextBox 15">
            <a:extLst>
              <a:ext uri="{FF2B5EF4-FFF2-40B4-BE49-F238E27FC236}">
                <a16:creationId xmlns:a16="http://schemas.microsoft.com/office/drawing/2014/main" id="{1486781F-3547-4CC5-8026-67D9883886FF}"/>
              </a:ext>
            </a:extLst>
          </p:cNvPr>
          <p:cNvSpPr txBox="1"/>
          <p:nvPr/>
        </p:nvSpPr>
        <p:spPr>
          <a:xfrm>
            <a:off x="6387065" y="4569710"/>
            <a:ext cx="2498834" cy="1569660"/>
          </a:xfrm>
          <a:prstGeom prst="rect">
            <a:avLst/>
          </a:prstGeom>
          <a:solidFill>
            <a:schemeClr val="bg1">
              <a:lumMod val="95000"/>
            </a:schemeClr>
          </a:solidFill>
        </p:spPr>
        <p:txBody>
          <a:bodyPr wrap="square">
            <a:spAutoFit/>
          </a:bodyPr>
          <a:lstStyle/>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Manage underlying conditions E.g. diabetes, venous insufficiency eczema and oedema </a:t>
            </a:r>
          </a:p>
          <a:p>
            <a:pPr defTabSz="685800">
              <a:defRPr/>
            </a:pPr>
            <a:r>
              <a:rPr lang="en-GB" sz="1600" dirty="0">
                <a:solidFill>
                  <a:srgbClr val="F6F6F6">
                    <a:lumMod val="10000"/>
                  </a:srgbClr>
                </a:solidFill>
                <a:latin typeface="Arial" panose="020B0604020202020204" pitchFamily="34" charset="0"/>
                <a:ea typeface="Lato" panose="020F0502020204030203" pitchFamily="34" charset="0"/>
                <a:cs typeface="Arial" panose="020B0604020202020204" pitchFamily="34" charset="0"/>
              </a:rPr>
              <a:t>(calcium channel blockers)</a:t>
            </a:r>
          </a:p>
        </p:txBody>
      </p:sp>
      <p:grpSp>
        <p:nvGrpSpPr>
          <p:cNvPr id="4" name="Group 3">
            <a:extLst>
              <a:ext uri="{FF2B5EF4-FFF2-40B4-BE49-F238E27FC236}">
                <a16:creationId xmlns:a16="http://schemas.microsoft.com/office/drawing/2014/main" id="{5D459F09-43ED-FEFF-7B17-612A3D468DB5}"/>
              </a:ext>
            </a:extLst>
          </p:cNvPr>
          <p:cNvGrpSpPr/>
          <p:nvPr/>
        </p:nvGrpSpPr>
        <p:grpSpPr>
          <a:xfrm>
            <a:off x="6735226" y="2699879"/>
            <a:ext cx="1939368" cy="1618835"/>
            <a:chOff x="6692293" y="2518397"/>
            <a:chExt cx="1939368" cy="1618835"/>
          </a:xfrm>
        </p:grpSpPr>
        <p:pic>
          <p:nvPicPr>
            <p:cNvPr id="17" name="Picture 16">
              <a:extLst>
                <a:ext uri="{FF2B5EF4-FFF2-40B4-BE49-F238E27FC236}">
                  <a16:creationId xmlns:a16="http://schemas.microsoft.com/office/drawing/2014/main" id="{B2076A24-8EAB-4D3D-99B0-93487CA76D6C}"/>
                </a:ext>
              </a:extLst>
            </p:cNvPr>
            <p:cNvPicPr>
              <a:picLocks noChangeAspect="1"/>
            </p:cNvPicPr>
            <p:nvPr/>
          </p:nvPicPr>
          <p:blipFill>
            <a:blip r:embed="rId8"/>
            <a:stretch>
              <a:fillRect/>
            </a:stretch>
          </p:blipFill>
          <p:spPr>
            <a:xfrm>
              <a:off x="7636482" y="3142053"/>
              <a:ext cx="995179" cy="995179"/>
            </a:xfrm>
            <a:prstGeom prst="rect">
              <a:avLst/>
            </a:prstGeom>
          </p:spPr>
        </p:pic>
        <p:pic>
          <p:nvPicPr>
            <p:cNvPr id="18" name="Picture 17">
              <a:extLst>
                <a:ext uri="{FF2B5EF4-FFF2-40B4-BE49-F238E27FC236}">
                  <a16:creationId xmlns:a16="http://schemas.microsoft.com/office/drawing/2014/main" id="{0C53649D-BACF-4ABC-B72D-17248BD52C94}"/>
                </a:ext>
              </a:extLst>
            </p:cNvPr>
            <p:cNvPicPr>
              <a:picLocks noChangeAspect="1"/>
            </p:cNvPicPr>
            <p:nvPr/>
          </p:nvPicPr>
          <p:blipFill>
            <a:blip r:embed="rId9"/>
            <a:stretch>
              <a:fillRect/>
            </a:stretch>
          </p:blipFill>
          <p:spPr>
            <a:xfrm>
              <a:off x="6983122" y="2647864"/>
              <a:ext cx="992210" cy="992210"/>
            </a:xfrm>
            <a:prstGeom prst="rect">
              <a:avLst/>
            </a:prstGeom>
          </p:spPr>
        </p:pic>
        <p:pic>
          <p:nvPicPr>
            <p:cNvPr id="20" name="Graphic 19" descr="Moon and stars with solid fill">
              <a:extLst>
                <a:ext uri="{FF2B5EF4-FFF2-40B4-BE49-F238E27FC236}">
                  <a16:creationId xmlns:a16="http://schemas.microsoft.com/office/drawing/2014/main" id="{00F3DE6D-0655-41F5-8FE1-0325576FB5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2293" y="2518397"/>
              <a:ext cx="712643" cy="712643"/>
            </a:xfrm>
            <a:prstGeom prst="rect">
              <a:avLst/>
            </a:prstGeom>
          </p:spPr>
        </p:pic>
      </p:grpSp>
    </p:spTree>
    <p:extLst>
      <p:ext uri="{BB962C8B-B14F-4D97-AF65-F5344CB8AC3E}">
        <p14:creationId xmlns:p14="http://schemas.microsoft.com/office/powerpoint/2010/main" val="3254176603"/>
      </p:ext>
    </p:extLst>
  </p:cSld>
  <p:clrMapOvr>
    <a:masterClrMapping/>
  </p:clrMapOvr>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9201</TotalTime>
  <Words>3184</Words>
  <Application>Microsoft Office PowerPoint</Application>
  <PresentationFormat>On-screen Show (4:3)</PresentationFormat>
  <Paragraphs>358</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Symbol</vt:lpstr>
      <vt:lpstr>Wingdings</vt:lpstr>
      <vt:lpstr>1_Office Theme</vt:lpstr>
      <vt:lpstr>2_Office Theme</vt:lpstr>
      <vt:lpstr>PowerPoint Presentation</vt:lpstr>
      <vt:lpstr>Clinical scenario 1</vt:lpstr>
      <vt:lpstr>Clinical scenario 1</vt:lpstr>
      <vt:lpstr>Conditions misidentified as cellulitis  Venous eczema and lipodermatosclerosis</vt:lpstr>
      <vt:lpstr>PowerPoint Presentation</vt:lpstr>
      <vt:lpstr>PowerPoint Presentation</vt:lpstr>
      <vt:lpstr>Diagnosis and risk factors </vt:lpstr>
      <vt:lpstr>Acute complications</vt:lpstr>
      <vt:lpstr>Cellulitis  Management </vt:lpstr>
      <vt:lpstr>PowerPoint Presentation</vt:lpstr>
      <vt:lpstr>Safety netting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cellulitis</vt:lpstr>
      <vt:lpstr>Clinical Scenario Cellulitis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17</cp:revision>
  <dcterms:created xsi:type="dcterms:W3CDTF">2023-01-20T10:51:21Z</dcterms:created>
  <dcterms:modified xsi:type="dcterms:W3CDTF">2024-07-01T11:46:34Z</dcterms:modified>
</cp:coreProperties>
</file>