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428" r:id="rId2"/>
    <p:sldId id="607" r:id="rId3"/>
    <p:sldId id="1649" r:id="rId4"/>
    <p:sldId id="1618" r:id="rId5"/>
    <p:sldId id="1619" r:id="rId6"/>
    <p:sldId id="547" r:id="rId7"/>
    <p:sldId id="634" r:id="rId8"/>
    <p:sldId id="1620" r:id="rId9"/>
    <p:sldId id="1622" r:id="rId10"/>
    <p:sldId id="589" r:id="rId11"/>
    <p:sldId id="2147472431" r:id="rId12"/>
    <p:sldId id="1625" r:id="rId13"/>
    <p:sldId id="1626" r:id="rId14"/>
    <p:sldId id="2147472067" r:id="rId15"/>
    <p:sldId id="597" r:id="rId16"/>
    <p:sldId id="565" r:id="rId17"/>
    <p:sldId id="329" r:id="rId18"/>
    <p:sldId id="915" r:id="rId19"/>
    <p:sldId id="912" r:id="rId20"/>
    <p:sldId id="330" r:id="rId21"/>
    <p:sldId id="1630" r:id="rId22"/>
    <p:sldId id="599" r:id="rId23"/>
    <p:sldId id="551" r:id="rId24"/>
    <p:sldId id="49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9A32EA65-5009-06AC-F2D6-11B005C55F13}" name="Emily Cooper" initials="EC" userId="S::Emily.Cooper@ukhsa.gov.uk::eb95757b-e3cc-4f78-9541-56bd20621a99" providerId="AD"/>
  <p188:author id="{987EA5C4-26F9-4E8D-F73F-5F3ED8A5153F}" name="Catherine Hayes" initials="CH" userId="S::Catherine.Hayes@ukhsa.gov.uk::51064343-f055-4aba-a6ff-35764d19f49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uke Oneill" initials="LO" lastIdx="6" clrIdx="0">
    <p:extLst>
      <p:ext uri="{19B8F6BF-5375-455C-9EA6-DF929625EA0E}">
        <p15:presenceInfo xmlns:p15="http://schemas.microsoft.com/office/powerpoint/2012/main" userId="S::Luke.Oneill@ukhsa.gov.uk::257f899d-5e0e-4285-874d-373802fc83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50021"/>
    <a:srgbClr val="0000FF"/>
    <a:srgbClr val="DFDEDE"/>
    <a:srgbClr val="054D69"/>
    <a:srgbClr val="2D8659"/>
    <a:srgbClr val="C26400"/>
    <a:srgbClr val="E0E0E0"/>
    <a:srgbClr val="DE7400"/>
    <a:srgbClr val="F4DD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7" autoAdjust="0"/>
    <p:restoredTop sz="77908" autoAdjust="0"/>
  </p:normalViewPr>
  <p:slideViewPr>
    <p:cSldViewPr snapToGrid="0">
      <p:cViewPr varScale="1">
        <p:scale>
          <a:sx n="89" d="100"/>
          <a:sy n="89" d="100"/>
        </p:scale>
        <p:origin x="2280" y="7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ILESWT09.phe.gov.uk\PCU\Work%20Folders\Primary%20Care%20Share\TARGET\TARGET%20Website\8.%20TARGET%20Trainers%20and%20Training\Updates%20for%20Oct%2022%20training\Clinical%20Scenarios\CS1%20-%20Acute%20Cough%20-%20DL%20Reviewed\Little%20study%20-%20updated%20data%20and%20graph%20-%20L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650300995410809"/>
          <c:y val="0.10748334035354257"/>
          <c:w val="0.56094365022086412"/>
          <c:h val="0.85984403675518051"/>
        </c:manualLayout>
      </c:layout>
      <c:barChart>
        <c:barDir val="bar"/>
        <c:grouping val="clustered"/>
        <c:varyColors val="0"/>
        <c:ser>
          <c:idx val="0"/>
          <c:order val="0"/>
          <c:tx>
            <c:strRef>
              <c:f>Sheet1!$B$1</c:f>
              <c:strCache>
                <c:ptCount val="1"/>
                <c:pt idx="0">
                  <c:v>Expectation</c:v>
                </c:pt>
              </c:strCache>
            </c:strRef>
          </c:tx>
          <c:spPr>
            <a:solidFill>
              <a:srgbClr val="FF7F3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To be prescribed treatment to relieve / reduce the symptoms</c:v>
                </c:pt>
                <c:pt idx="1">
                  <c:v>To be prescribed antibiotics</c:v>
                </c:pt>
                <c:pt idx="2">
                  <c:v>To be examined by a healthcare professional at the Doctor's surgery</c:v>
                </c:pt>
                <c:pt idx="3">
                  <c:v>Advice about whether I needed antibiotics</c:v>
                </c:pt>
                <c:pt idx="4">
                  <c:v>To find out the cause</c:v>
                </c:pt>
                <c:pt idx="5">
                  <c:v>Advice about how to look after the symptoms</c:v>
                </c:pt>
                <c:pt idx="6">
                  <c:v>To rule out a more serious illness</c:v>
                </c:pt>
              </c:strCache>
            </c:strRef>
          </c:cat>
          <c:val>
            <c:numRef>
              <c:f>Sheet1!$B$2:$B$8</c:f>
              <c:numCache>
                <c:formatCode>0%</c:formatCode>
                <c:ptCount val="7"/>
                <c:pt idx="0">
                  <c:v>0.42</c:v>
                </c:pt>
                <c:pt idx="1">
                  <c:v>0.4</c:v>
                </c:pt>
                <c:pt idx="2">
                  <c:v>0.32</c:v>
                </c:pt>
                <c:pt idx="3">
                  <c:v>0.3</c:v>
                </c:pt>
                <c:pt idx="4">
                  <c:v>0.22</c:v>
                </c:pt>
                <c:pt idx="5">
                  <c:v>0.2</c:v>
                </c:pt>
                <c:pt idx="6">
                  <c:v>0.18</c:v>
                </c:pt>
              </c:numCache>
            </c:numRef>
          </c:val>
          <c:extLst>
            <c:ext xmlns:c16="http://schemas.microsoft.com/office/drawing/2014/chart" uri="{C3380CC4-5D6E-409C-BE32-E72D297353CC}">
              <c16:uniqueId val="{00000001-BC42-4EDD-B4A5-57CE7205DC0F}"/>
            </c:ext>
          </c:extLst>
        </c:ser>
        <c:ser>
          <c:idx val="1"/>
          <c:order val="1"/>
          <c:tx>
            <c:strRef>
              <c:f>Sheet1!$C$1</c:f>
              <c:strCache>
                <c:ptCount val="1"/>
                <c:pt idx="0">
                  <c:v>Reality</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0000"/>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To be prescribed treatment to relieve / reduce the symptoms</c:v>
                </c:pt>
                <c:pt idx="1">
                  <c:v>To be prescribed antibiotics</c:v>
                </c:pt>
                <c:pt idx="2">
                  <c:v>To be examined by a healthcare professional at the Doctor's surgery</c:v>
                </c:pt>
                <c:pt idx="3">
                  <c:v>Advice about whether I needed antibiotics</c:v>
                </c:pt>
                <c:pt idx="4">
                  <c:v>To find out the cause</c:v>
                </c:pt>
                <c:pt idx="5">
                  <c:v>Advice about how to look after the symptoms</c:v>
                </c:pt>
                <c:pt idx="6">
                  <c:v>To rule out a more serious illness</c:v>
                </c:pt>
              </c:strCache>
            </c:strRef>
          </c:cat>
          <c:val>
            <c:numRef>
              <c:f>Sheet1!$C$2:$C$8</c:f>
              <c:numCache>
                <c:formatCode>0%</c:formatCode>
                <c:ptCount val="7"/>
                <c:pt idx="0">
                  <c:v>0.36</c:v>
                </c:pt>
                <c:pt idx="1">
                  <c:v>0.53</c:v>
                </c:pt>
                <c:pt idx="2">
                  <c:v>0.27</c:v>
                </c:pt>
                <c:pt idx="3">
                  <c:v>0.22</c:v>
                </c:pt>
                <c:pt idx="4">
                  <c:v>0.1</c:v>
                </c:pt>
                <c:pt idx="5">
                  <c:v>0.2</c:v>
                </c:pt>
                <c:pt idx="6">
                  <c:v>0.09</c:v>
                </c:pt>
              </c:numCache>
            </c:numRef>
          </c:val>
          <c:extLst>
            <c:ext xmlns:c16="http://schemas.microsoft.com/office/drawing/2014/chart" uri="{C3380CC4-5D6E-409C-BE32-E72D297353CC}">
              <c16:uniqueId val="{00000003-BC42-4EDD-B4A5-57CE7205DC0F}"/>
            </c:ext>
          </c:extLst>
        </c:ser>
        <c:dLbls>
          <c:showLegendKey val="0"/>
          <c:showVal val="0"/>
          <c:showCatName val="0"/>
          <c:showSerName val="0"/>
          <c:showPercent val="0"/>
          <c:showBubbleSize val="0"/>
        </c:dLbls>
        <c:gapWidth val="150"/>
        <c:axId val="767596463"/>
        <c:axId val="1841803615"/>
      </c:barChart>
      <c:catAx>
        <c:axId val="76759646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1841803615"/>
        <c:crosses val="autoZero"/>
        <c:auto val="1"/>
        <c:lblAlgn val="ctr"/>
        <c:lblOffset val="100"/>
        <c:noMultiLvlLbl val="0"/>
      </c:catAx>
      <c:valAx>
        <c:axId val="1841803615"/>
        <c:scaling>
          <c:orientation val="minMax"/>
          <c:max val="0.60000000000000009"/>
        </c:scaling>
        <c:delete val="0"/>
        <c:axPos val="t"/>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000000"/>
                </a:solidFill>
                <a:latin typeface="+mn-lt"/>
                <a:ea typeface="+mn-ea"/>
                <a:cs typeface="+mn-cs"/>
              </a:defRPr>
            </a:pPr>
            <a:endParaRPr lang="en-US"/>
          </a:p>
        </c:txPr>
        <c:crossAx val="767596463"/>
        <c:crosses val="autoZero"/>
        <c:crossBetween val="between"/>
      </c:valAx>
      <c:spPr>
        <a:noFill/>
        <a:ln>
          <a:noFill/>
        </a:ln>
        <a:effectLst/>
      </c:spPr>
    </c:plotArea>
    <c:legend>
      <c:legendPos val="r"/>
      <c:layout>
        <c:manualLayout>
          <c:xMode val="edge"/>
          <c:yMode val="edge"/>
          <c:x val="0.67980957226595773"/>
          <c:y val="0.82611334056585162"/>
          <c:w val="0.21833260536618473"/>
          <c:h val="0.1648791054483762"/>
        </c:manualLayout>
      </c:layout>
      <c:overlay val="0"/>
      <c:spPr>
        <a:solidFill>
          <a:schemeClr val="bg2"/>
        </a:solidFill>
        <a:ln>
          <a:noFill/>
        </a:ln>
        <a:effectLst/>
      </c:spPr>
      <c:txPr>
        <a:bodyPr rot="0" spcFirstLastPara="1" vertOverflow="ellipsis" vert="horz" wrap="square" anchor="ctr" anchorCtr="1"/>
        <a:lstStyle/>
        <a:p>
          <a:pPr>
            <a:defRPr sz="18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rgbClr val="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7958717652895921E-2"/>
          <c:w val="1"/>
          <c:h val="0.92408256469420813"/>
        </c:manualLayout>
      </c:layout>
      <c:barChart>
        <c:barDir val="col"/>
        <c:grouping val="percentStacked"/>
        <c:varyColors val="0"/>
        <c:ser>
          <c:idx val="0"/>
          <c:order val="0"/>
          <c:tx>
            <c:strRef>
              <c:f>Sheet1!$B$1</c:f>
              <c:strCache>
                <c:ptCount val="1"/>
                <c:pt idx="0">
                  <c:v>Strongly agree</c:v>
                </c:pt>
              </c:strCache>
            </c:strRef>
          </c:tx>
          <c:spPr>
            <a:solidFill>
              <a:srgbClr val="00AB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GPs</c:v>
                </c:pt>
                <c:pt idx="2">
                  <c:v>Nurses</c:v>
                </c:pt>
                <c:pt idx="4">
                  <c:v>Pharmacists</c:v>
                </c:pt>
              </c:strCache>
            </c:strRef>
          </c:cat>
          <c:val>
            <c:numRef>
              <c:f>Sheet1!$B$2:$B$6</c:f>
              <c:numCache>
                <c:formatCode>General</c:formatCode>
                <c:ptCount val="5"/>
                <c:pt idx="0" formatCode="0%">
                  <c:v>0.51</c:v>
                </c:pt>
                <c:pt idx="2" formatCode="0%">
                  <c:v>0.32</c:v>
                </c:pt>
                <c:pt idx="4" formatCode="0%">
                  <c:v>0.28000000000000003</c:v>
                </c:pt>
              </c:numCache>
            </c:numRef>
          </c:val>
          <c:extLst>
            <c:ext xmlns:c16="http://schemas.microsoft.com/office/drawing/2014/chart" uri="{C3380CC4-5D6E-409C-BE32-E72D297353CC}">
              <c16:uniqueId val="{00000000-AFF6-4E3F-B2E2-6FA72E83B93A}"/>
            </c:ext>
          </c:extLst>
        </c:ser>
        <c:ser>
          <c:idx val="1"/>
          <c:order val="1"/>
          <c:tx>
            <c:strRef>
              <c:f>Sheet1!$C$1</c:f>
              <c:strCache>
                <c:ptCount val="1"/>
                <c:pt idx="0">
                  <c:v>Tend to agree</c:v>
                </c:pt>
              </c:strCache>
            </c:strRef>
          </c:tx>
          <c:spPr>
            <a:solidFill>
              <a:srgbClr val="00CCA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GPs</c:v>
                </c:pt>
                <c:pt idx="2">
                  <c:v>Nurses</c:v>
                </c:pt>
                <c:pt idx="4">
                  <c:v>Pharmacists</c:v>
                </c:pt>
              </c:strCache>
            </c:strRef>
          </c:cat>
          <c:val>
            <c:numRef>
              <c:f>Sheet1!$C$2:$C$6</c:f>
              <c:numCache>
                <c:formatCode>General</c:formatCode>
                <c:ptCount val="5"/>
                <c:pt idx="0" formatCode="0%">
                  <c:v>0.37</c:v>
                </c:pt>
                <c:pt idx="2" formatCode="0%">
                  <c:v>0.46</c:v>
                </c:pt>
                <c:pt idx="4" formatCode="0%">
                  <c:v>0.45</c:v>
                </c:pt>
              </c:numCache>
            </c:numRef>
          </c:val>
          <c:extLst>
            <c:ext xmlns:c16="http://schemas.microsoft.com/office/drawing/2014/chart" uri="{C3380CC4-5D6E-409C-BE32-E72D297353CC}">
              <c16:uniqueId val="{00000001-AFF6-4E3F-B2E2-6FA72E83B93A}"/>
            </c:ext>
          </c:extLst>
        </c:ser>
        <c:ser>
          <c:idx val="2"/>
          <c:order val="2"/>
          <c:tx>
            <c:strRef>
              <c:f>Sheet1!$D$1</c:f>
              <c:strCache>
                <c:ptCount val="1"/>
                <c:pt idx="0">
                  <c:v>Neither agree nor disagree</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2">
                        <a:lumMod val="1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GPs</c:v>
                </c:pt>
                <c:pt idx="2">
                  <c:v>Nurses</c:v>
                </c:pt>
                <c:pt idx="4">
                  <c:v>Pharmacists</c:v>
                </c:pt>
              </c:strCache>
            </c:strRef>
          </c:cat>
          <c:val>
            <c:numRef>
              <c:f>Sheet1!$D$2:$D$6</c:f>
              <c:numCache>
                <c:formatCode>General</c:formatCode>
                <c:ptCount val="5"/>
                <c:pt idx="0" formatCode="0%">
                  <c:v>0.08</c:v>
                </c:pt>
                <c:pt idx="2" formatCode="0%">
                  <c:v>0.15</c:v>
                </c:pt>
                <c:pt idx="4" formatCode="0%">
                  <c:v>0.18</c:v>
                </c:pt>
              </c:numCache>
            </c:numRef>
          </c:val>
          <c:extLst>
            <c:ext xmlns:c16="http://schemas.microsoft.com/office/drawing/2014/chart" uri="{C3380CC4-5D6E-409C-BE32-E72D297353CC}">
              <c16:uniqueId val="{00000002-AFF6-4E3F-B2E2-6FA72E83B93A}"/>
            </c:ext>
          </c:extLst>
        </c:ser>
        <c:ser>
          <c:idx val="3"/>
          <c:order val="3"/>
          <c:tx>
            <c:strRef>
              <c:f>Sheet1!$E$1</c:f>
              <c:strCache>
                <c:ptCount val="1"/>
                <c:pt idx="0">
                  <c:v>Tend to disagree</c:v>
                </c:pt>
              </c:strCache>
            </c:strRef>
          </c:tx>
          <c:spPr>
            <a:solidFill>
              <a:schemeClr val="accent4"/>
            </a:solidFill>
            <a:ln>
              <a:noFill/>
            </a:ln>
            <a:effectLst/>
          </c:spPr>
          <c:invertIfNegative val="0"/>
          <c:dLbls>
            <c:delete val="1"/>
          </c:dLbls>
          <c:cat>
            <c:strRef>
              <c:f>Sheet1!$A$2:$A$6</c:f>
              <c:strCache>
                <c:ptCount val="5"/>
                <c:pt idx="0">
                  <c:v>GPs</c:v>
                </c:pt>
                <c:pt idx="2">
                  <c:v>Nurses</c:v>
                </c:pt>
                <c:pt idx="4">
                  <c:v>Pharmacists</c:v>
                </c:pt>
              </c:strCache>
            </c:strRef>
          </c:cat>
          <c:val>
            <c:numRef>
              <c:f>Sheet1!$E$2:$E$6</c:f>
              <c:numCache>
                <c:formatCode>General</c:formatCode>
                <c:ptCount val="5"/>
                <c:pt idx="0" formatCode="0%">
                  <c:v>0.02</c:v>
                </c:pt>
                <c:pt idx="2" formatCode="0%">
                  <c:v>0.03</c:v>
                </c:pt>
                <c:pt idx="4" formatCode="0%">
                  <c:v>0.04</c:v>
                </c:pt>
              </c:numCache>
            </c:numRef>
          </c:val>
          <c:extLst>
            <c:ext xmlns:c16="http://schemas.microsoft.com/office/drawing/2014/chart" uri="{C3380CC4-5D6E-409C-BE32-E72D297353CC}">
              <c16:uniqueId val="{00000005-AFF6-4E3F-B2E2-6FA72E83B93A}"/>
            </c:ext>
          </c:extLst>
        </c:ser>
        <c:ser>
          <c:idx val="4"/>
          <c:order val="4"/>
          <c:tx>
            <c:strRef>
              <c:f>Sheet1!$F$1</c:f>
              <c:strCache>
                <c:ptCount val="1"/>
                <c:pt idx="0">
                  <c:v>Strongly disagree</c:v>
                </c:pt>
              </c:strCache>
            </c:strRef>
          </c:tx>
          <c:spPr>
            <a:solidFill>
              <a:schemeClr val="accent5"/>
            </a:solidFill>
            <a:ln>
              <a:noFill/>
            </a:ln>
            <a:effectLst/>
          </c:spPr>
          <c:invertIfNegative val="0"/>
          <c:dLbls>
            <c:delete val="1"/>
          </c:dLbls>
          <c:cat>
            <c:strRef>
              <c:f>Sheet1!$A$2:$A$6</c:f>
              <c:strCache>
                <c:ptCount val="5"/>
                <c:pt idx="0">
                  <c:v>GPs</c:v>
                </c:pt>
                <c:pt idx="2">
                  <c:v>Nurses</c:v>
                </c:pt>
                <c:pt idx="4">
                  <c:v>Pharmacists</c:v>
                </c:pt>
              </c:strCache>
            </c:strRef>
          </c:cat>
          <c:val>
            <c:numRef>
              <c:f>Sheet1!$F$2:$F$6</c:f>
              <c:numCache>
                <c:formatCode>General</c:formatCode>
                <c:ptCount val="5"/>
                <c:pt idx="0" formatCode="0%">
                  <c:v>0.01</c:v>
                </c:pt>
                <c:pt idx="2" formatCode="0%">
                  <c:v>0.01</c:v>
                </c:pt>
                <c:pt idx="4" formatCode="0%">
                  <c:v>0.02</c:v>
                </c:pt>
              </c:numCache>
            </c:numRef>
          </c:val>
          <c:extLst>
            <c:ext xmlns:c16="http://schemas.microsoft.com/office/drawing/2014/chart" uri="{C3380CC4-5D6E-409C-BE32-E72D297353CC}">
              <c16:uniqueId val="{00000006-AFF6-4E3F-B2E2-6FA72E83B93A}"/>
            </c:ext>
          </c:extLst>
        </c:ser>
        <c:ser>
          <c:idx val="5"/>
          <c:order val="5"/>
          <c:tx>
            <c:strRef>
              <c:f>Sheet1!$G$1</c:f>
              <c:strCache>
                <c:ptCount val="1"/>
                <c:pt idx="0">
                  <c:v>Don't know</c:v>
                </c:pt>
              </c:strCache>
            </c:strRef>
          </c:tx>
          <c:spPr>
            <a:solidFill>
              <a:schemeClr val="accent6">
                <a:lumMod val="10000"/>
              </a:schemeClr>
            </a:solidFill>
            <a:ln>
              <a:noFill/>
            </a:ln>
            <a:effectLst/>
          </c:spPr>
          <c:invertIfNegative val="0"/>
          <c:dLbls>
            <c:delete val="1"/>
          </c:dLbls>
          <c:cat>
            <c:strRef>
              <c:f>Sheet1!$A$2:$A$6</c:f>
              <c:strCache>
                <c:ptCount val="5"/>
                <c:pt idx="0">
                  <c:v>GPs</c:v>
                </c:pt>
                <c:pt idx="2">
                  <c:v>Nurses</c:v>
                </c:pt>
                <c:pt idx="4">
                  <c:v>Pharmacists</c:v>
                </c:pt>
              </c:strCache>
            </c:strRef>
          </c:cat>
          <c:val>
            <c:numRef>
              <c:f>Sheet1!$G$2:$G$6</c:f>
              <c:numCache>
                <c:formatCode>General</c:formatCode>
                <c:ptCount val="5"/>
                <c:pt idx="0" formatCode="0%">
                  <c:v>0.01</c:v>
                </c:pt>
                <c:pt idx="2" formatCode="0%">
                  <c:v>0.02</c:v>
                </c:pt>
                <c:pt idx="4" formatCode="0%">
                  <c:v>0.02</c:v>
                </c:pt>
              </c:numCache>
            </c:numRef>
          </c:val>
          <c:extLst>
            <c:ext xmlns:c16="http://schemas.microsoft.com/office/drawing/2014/chart" uri="{C3380CC4-5D6E-409C-BE32-E72D297353CC}">
              <c16:uniqueId val="{00000007-AFF6-4E3F-B2E2-6FA72E83B93A}"/>
            </c:ext>
          </c:extLst>
        </c:ser>
        <c:dLbls>
          <c:dLblPos val="ctr"/>
          <c:showLegendKey val="0"/>
          <c:showVal val="1"/>
          <c:showCatName val="0"/>
          <c:showSerName val="0"/>
          <c:showPercent val="0"/>
          <c:showBubbleSize val="0"/>
        </c:dLbls>
        <c:gapWidth val="79"/>
        <c:overlap val="100"/>
        <c:axId val="1279377024"/>
        <c:axId val="1279397184"/>
      </c:barChart>
      <c:catAx>
        <c:axId val="1279377024"/>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accent1"/>
                </a:solidFill>
                <a:latin typeface="+mn-lt"/>
                <a:ea typeface="+mn-ea"/>
                <a:cs typeface="+mn-cs"/>
              </a:defRPr>
            </a:pPr>
            <a:endParaRPr lang="en-US"/>
          </a:p>
        </c:txPr>
        <c:crossAx val="1279397184"/>
        <c:crosses val="autoZero"/>
        <c:auto val="1"/>
        <c:lblAlgn val="ctr"/>
        <c:lblOffset val="100"/>
        <c:noMultiLvlLbl val="0"/>
      </c:catAx>
      <c:valAx>
        <c:axId val="1279397184"/>
        <c:scaling>
          <c:orientation val="minMax"/>
        </c:scaling>
        <c:delete val="1"/>
        <c:axPos val="l"/>
        <c:numFmt formatCode="0%" sourceLinked="1"/>
        <c:majorTickMark val="none"/>
        <c:minorTickMark val="none"/>
        <c:tickLblPos val="nextTo"/>
        <c:crossAx val="1279377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Sheet1!$A$33</c:f>
              <c:strCache>
                <c:ptCount val="1"/>
                <c:pt idx="0">
                  <c:v>No prescription</c:v>
                </c:pt>
              </c:strCache>
            </c:strRef>
          </c:tx>
          <c:spPr>
            <a:solidFill>
              <a:srgbClr val="FFFF00"/>
            </a:solidFill>
            <a:ln>
              <a:solidFill>
                <a:sysClr val="windowText" lastClr="000000"/>
              </a:solidFill>
            </a:ln>
            <a:effectLst/>
          </c:spPr>
          <c:invertIfNegative val="0"/>
          <c:cat>
            <c:strRef>
              <c:f>Sheet1!$B$32:$C$32</c:f>
              <c:strCache>
                <c:ptCount val="2"/>
                <c:pt idx="0">
                  <c:v>Patient very satisfied with consultation 
(%)</c:v>
                </c:pt>
                <c:pt idx="1">
                  <c:v>Patients belief that antibiotics are moderately or more effective
 (%)</c:v>
                </c:pt>
              </c:strCache>
            </c:strRef>
          </c:cat>
          <c:val>
            <c:numRef>
              <c:f>Sheet1!$B$33:$C$33</c:f>
              <c:numCache>
                <c:formatCode>General</c:formatCode>
                <c:ptCount val="2"/>
                <c:pt idx="0">
                  <c:v>79</c:v>
                </c:pt>
                <c:pt idx="1">
                  <c:v>71</c:v>
                </c:pt>
              </c:numCache>
            </c:numRef>
          </c:val>
          <c:extLst>
            <c:ext xmlns:c16="http://schemas.microsoft.com/office/drawing/2014/chart" uri="{C3380CC4-5D6E-409C-BE32-E72D297353CC}">
              <c16:uniqueId val="{00000000-8136-4BA3-8BC2-4EB7E8C1AFCC}"/>
            </c:ext>
          </c:extLst>
        </c:ser>
        <c:ser>
          <c:idx val="1"/>
          <c:order val="1"/>
          <c:tx>
            <c:strRef>
              <c:f>Sheet1!$A$34</c:f>
              <c:strCache>
                <c:ptCount val="1"/>
                <c:pt idx="0">
                  <c:v>Delayed: Recontact </c:v>
                </c:pt>
              </c:strCache>
            </c:strRef>
          </c:tx>
          <c:spPr>
            <a:solidFill>
              <a:srgbClr val="FFC000"/>
            </a:solidFill>
            <a:ln>
              <a:solidFill>
                <a:sysClr val="windowText" lastClr="000000"/>
              </a:solidFill>
            </a:ln>
            <a:effectLst/>
          </c:spPr>
          <c:invertIfNegative val="0"/>
          <c:cat>
            <c:strRef>
              <c:f>Sheet1!$B$32:$C$32</c:f>
              <c:strCache>
                <c:ptCount val="2"/>
                <c:pt idx="0">
                  <c:v>Patient very satisfied with consultation 
(%)</c:v>
                </c:pt>
                <c:pt idx="1">
                  <c:v>Patients belief that antibiotics are moderately or more effective
 (%)</c:v>
                </c:pt>
              </c:strCache>
            </c:strRef>
          </c:cat>
          <c:val>
            <c:numRef>
              <c:f>Sheet1!$B$34:$C$34</c:f>
              <c:numCache>
                <c:formatCode>General</c:formatCode>
                <c:ptCount val="2"/>
                <c:pt idx="0">
                  <c:v>74</c:v>
                </c:pt>
                <c:pt idx="1">
                  <c:v>74</c:v>
                </c:pt>
              </c:numCache>
            </c:numRef>
          </c:val>
          <c:extLst>
            <c:ext xmlns:c16="http://schemas.microsoft.com/office/drawing/2014/chart" uri="{C3380CC4-5D6E-409C-BE32-E72D297353CC}">
              <c16:uniqueId val="{00000001-8136-4BA3-8BC2-4EB7E8C1AFCC}"/>
            </c:ext>
          </c:extLst>
        </c:ser>
        <c:ser>
          <c:idx val="2"/>
          <c:order val="2"/>
          <c:tx>
            <c:strRef>
              <c:f>Sheet1!$A$35</c:f>
              <c:strCache>
                <c:ptCount val="1"/>
                <c:pt idx="0">
                  <c:v>Delayed: Post-date</c:v>
                </c:pt>
              </c:strCache>
            </c:strRef>
          </c:tx>
          <c:spPr>
            <a:solidFill>
              <a:srgbClr val="00B050"/>
            </a:solidFill>
            <a:ln>
              <a:solidFill>
                <a:sysClr val="windowText" lastClr="000000"/>
              </a:solidFill>
            </a:ln>
            <a:effectLst/>
          </c:spPr>
          <c:invertIfNegative val="0"/>
          <c:cat>
            <c:strRef>
              <c:f>Sheet1!$B$32:$C$32</c:f>
              <c:strCache>
                <c:ptCount val="2"/>
                <c:pt idx="0">
                  <c:v>Patient very satisfied with consultation 
(%)</c:v>
                </c:pt>
                <c:pt idx="1">
                  <c:v>Patients belief that antibiotics are moderately or more effective
 (%)</c:v>
                </c:pt>
              </c:strCache>
            </c:strRef>
          </c:cat>
          <c:val>
            <c:numRef>
              <c:f>Sheet1!$B$35:$C$35</c:f>
              <c:numCache>
                <c:formatCode>General</c:formatCode>
                <c:ptCount val="2"/>
                <c:pt idx="0">
                  <c:v>80</c:v>
                </c:pt>
                <c:pt idx="1">
                  <c:v>73</c:v>
                </c:pt>
              </c:numCache>
            </c:numRef>
          </c:val>
          <c:extLst>
            <c:ext xmlns:c16="http://schemas.microsoft.com/office/drawing/2014/chart" uri="{C3380CC4-5D6E-409C-BE32-E72D297353CC}">
              <c16:uniqueId val="{00000002-8136-4BA3-8BC2-4EB7E8C1AFCC}"/>
            </c:ext>
          </c:extLst>
        </c:ser>
        <c:ser>
          <c:idx val="3"/>
          <c:order val="3"/>
          <c:tx>
            <c:strRef>
              <c:f>Sheet1!$A$36</c:f>
              <c:strCache>
                <c:ptCount val="1"/>
                <c:pt idx="0">
                  <c:v>Delayed: Collection </c:v>
                </c:pt>
              </c:strCache>
            </c:strRef>
          </c:tx>
          <c:spPr>
            <a:solidFill>
              <a:srgbClr val="00B0F0"/>
            </a:solidFill>
            <a:ln>
              <a:solidFill>
                <a:sysClr val="windowText" lastClr="000000"/>
              </a:solidFill>
            </a:ln>
            <a:effectLst/>
          </c:spPr>
          <c:invertIfNegative val="0"/>
          <c:cat>
            <c:strRef>
              <c:f>Sheet1!$B$32:$C$32</c:f>
              <c:strCache>
                <c:ptCount val="2"/>
                <c:pt idx="0">
                  <c:v>Patient very satisfied with consultation 
(%)</c:v>
                </c:pt>
                <c:pt idx="1">
                  <c:v>Patients belief that antibiotics are moderately or more effective
 (%)</c:v>
                </c:pt>
              </c:strCache>
            </c:strRef>
          </c:cat>
          <c:val>
            <c:numRef>
              <c:f>Sheet1!$B$36:$C$36</c:f>
              <c:numCache>
                <c:formatCode>General</c:formatCode>
                <c:ptCount val="2"/>
                <c:pt idx="0">
                  <c:v>88</c:v>
                </c:pt>
                <c:pt idx="1">
                  <c:v>72</c:v>
                </c:pt>
              </c:numCache>
            </c:numRef>
          </c:val>
          <c:extLst>
            <c:ext xmlns:c16="http://schemas.microsoft.com/office/drawing/2014/chart" uri="{C3380CC4-5D6E-409C-BE32-E72D297353CC}">
              <c16:uniqueId val="{00000003-8136-4BA3-8BC2-4EB7E8C1AFCC}"/>
            </c:ext>
          </c:extLst>
        </c:ser>
        <c:ser>
          <c:idx val="4"/>
          <c:order val="4"/>
          <c:tx>
            <c:strRef>
              <c:f>Sheet1!$A$37</c:f>
              <c:strCache>
                <c:ptCount val="1"/>
                <c:pt idx="0">
                  <c:v>Delayed: Given but asked to wait to use</c:v>
                </c:pt>
              </c:strCache>
            </c:strRef>
          </c:tx>
          <c:spPr>
            <a:solidFill>
              <a:srgbClr val="002060"/>
            </a:solidFill>
            <a:ln>
              <a:solidFill>
                <a:sysClr val="windowText" lastClr="000000"/>
              </a:solidFill>
            </a:ln>
            <a:effectLst/>
          </c:spPr>
          <c:invertIfNegative val="0"/>
          <c:cat>
            <c:strRef>
              <c:f>Sheet1!$B$32:$C$32</c:f>
              <c:strCache>
                <c:ptCount val="2"/>
                <c:pt idx="0">
                  <c:v>Patient very satisfied with consultation 
(%)</c:v>
                </c:pt>
                <c:pt idx="1">
                  <c:v>Patients belief that antibiotics are moderately or more effective
 (%)</c:v>
                </c:pt>
              </c:strCache>
            </c:strRef>
          </c:cat>
          <c:val>
            <c:numRef>
              <c:f>Sheet1!$B$37:$C$37</c:f>
              <c:numCache>
                <c:formatCode>General</c:formatCode>
                <c:ptCount val="2"/>
                <c:pt idx="0">
                  <c:v>89</c:v>
                </c:pt>
                <c:pt idx="1">
                  <c:v>66</c:v>
                </c:pt>
              </c:numCache>
            </c:numRef>
          </c:val>
          <c:extLst>
            <c:ext xmlns:c16="http://schemas.microsoft.com/office/drawing/2014/chart" uri="{C3380CC4-5D6E-409C-BE32-E72D297353CC}">
              <c16:uniqueId val="{00000004-8136-4BA3-8BC2-4EB7E8C1AFCC}"/>
            </c:ext>
          </c:extLst>
        </c:ser>
        <c:ser>
          <c:idx val="5"/>
          <c:order val="5"/>
          <c:tx>
            <c:strRef>
              <c:f>Sheet1!$A$38</c:f>
              <c:strCache>
                <c:ptCount val="1"/>
                <c:pt idx="0">
                  <c:v>Immediate antibiotics</c:v>
                </c:pt>
              </c:strCache>
            </c:strRef>
          </c:tx>
          <c:spPr>
            <a:solidFill>
              <a:srgbClr val="C00000"/>
            </a:solidFill>
            <a:ln>
              <a:solidFill>
                <a:sysClr val="windowText" lastClr="000000"/>
              </a:solidFill>
            </a:ln>
            <a:effectLst/>
          </c:spPr>
          <c:invertIfNegative val="0"/>
          <c:cat>
            <c:strRef>
              <c:f>Sheet1!$B$32:$C$32</c:f>
              <c:strCache>
                <c:ptCount val="2"/>
                <c:pt idx="0">
                  <c:v>Patient very satisfied with consultation 
(%)</c:v>
                </c:pt>
                <c:pt idx="1">
                  <c:v>Patients belief that antibiotics are moderately or more effective
 (%)</c:v>
                </c:pt>
              </c:strCache>
            </c:strRef>
          </c:cat>
          <c:val>
            <c:numRef>
              <c:f>Sheet1!$B$38:$C$38</c:f>
              <c:numCache>
                <c:formatCode>General</c:formatCode>
                <c:ptCount val="2"/>
                <c:pt idx="0">
                  <c:v>93</c:v>
                </c:pt>
                <c:pt idx="1">
                  <c:v>93</c:v>
                </c:pt>
              </c:numCache>
            </c:numRef>
          </c:val>
          <c:extLst>
            <c:ext xmlns:c16="http://schemas.microsoft.com/office/drawing/2014/chart" uri="{C3380CC4-5D6E-409C-BE32-E72D297353CC}">
              <c16:uniqueId val="{00000005-8136-4BA3-8BC2-4EB7E8C1AFCC}"/>
            </c:ext>
          </c:extLst>
        </c:ser>
        <c:dLbls>
          <c:showLegendKey val="0"/>
          <c:showVal val="0"/>
          <c:showCatName val="0"/>
          <c:showSerName val="0"/>
          <c:showPercent val="0"/>
          <c:showBubbleSize val="0"/>
        </c:dLbls>
        <c:gapWidth val="219"/>
        <c:overlap val="-27"/>
        <c:axId val="397646960"/>
        <c:axId val="389691384"/>
      </c:barChart>
      <c:catAx>
        <c:axId val="397646960"/>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89691384"/>
        <c:crosses val="autoZero"/>
        <c:auto val="1"/>
        <c:lblAlgn val="ctr"/>
        <c:lblOffset val="100"/>
        <c:noMultiLvlLbl val="0"/>
      </c:catAx>
      <c:valAx>
        <c:axId val="389691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sz="1050" b="1" dirty="0">
                    <a:solidFill>
                      <a:sysClr val="windowText" lastClr="000000"/>
                    </a:solidFill>
                    <a:latin typeface="Arial" panose="020B0604020202020204" pitchFamily="34" charset="0"/>
                    <a:cs typeface="Arial" panose="020B0604020202020204" pitchFamily="34" charset="0"/>
                  </a:rPr>
                  <a:t>Percentage (%</a:t>
                </a:r>
                <a:r>
                  <a:rPr lang="en-GB" sz="1050" b="1" baseline="0" dirty="0">
                    <a:solidFill>
                      <a:sysClr val="windowText" lastClr="000000"/>
                    </a:solidFill>
                    <a:latin typeface="Arial" panose="020B0604020202020204" pitchFamily="34" charset="0"/>
                    <a:cs typeface="Arial" panose="020B0604020202020204" pitchFamily="34" charset="0"/>
                  </a:rPr>
                  <a:t> and degree)</a:t>
                </a:r>
                <a:endParaRPr lang="en-GB" sz="1050" b="1" dirty="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5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97646960"/>
        <c:crosses val="autoZero"/>
        <c:crossBetween val="between"/>
      </c:valAx>
      <c:spPr>
        <a:noFill/>
        <a:ln>
          <a:noFill/>
        </a:ln>
        <a:effectLst/>
      </c:spPr>
    </c:plotArea>
    <c:legend>
      <c:legendPos val="b"/>
      <c:layout>
        <c:manualLayout>
          <c:xMode val="edge"/>
          <c:yMode val="edge"/>
          <c:x val="4.2372894314839732E-2"/>
          <c:y val="0.81311023034988661"/>
          <c:w val="0.91973568270538342"/>
          <c:h val="0.16733314050462775"/>
        </c:manualLayout>
      </c:layout>
      <c:overlay val="0"/>
      <c:spPr>
        <a:noFill/>
        <a:ln>
          <a:noFill/>
        </a:ln>
        <a:effectLst/>
      </c:spPr>
      <c:txPr>
        <a:bodyPr rot="0" spcFirstLastPara="1" vertOverflow="ellipsis" vert="horz" wrap="square" anchor="ctr" anchorCtr="1"/>
        <a:lstStyle/>
        <a:p>
          <a:pPr>
            <a:defRPr sz="105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40596311181227"/>
          <c:y val="0.34219960854727116"/>
          <c:w val="0.87671535279249102"/>
          <c:h val="0.60669576530540603"/>
        </c:manualLayout>
      </c:layout>
      <c:barChart>
        <c:barDir val="bar"/>
        <c:grouping val="percentStacked"/>
        <c:varyColors val="0"/>
        <c:ser>
          <c:idx val="0"/>
          <c:order val="0"/>
          <c:tx>
            <c:strRef>
              <c:f>Sheet1!$B$1</c:f>
              <c:strCache>
                <c:ptCount val="1"/>
                <c:pt idx="0">
                  <c:v>% I was fully aware</c:v>
                </c:pt>
              </c:strCache>
            </c:strRef>
          </c:tx>
          <c:spPr>
            <a:solidFill>
              <a:srgbClr val="00AB8E"/>
            </a:solidFill>
            <a:ln>
              <a:noFill/>
            </a:ln>
            <a:effectLst/>
          </c:spPr>
          <c:invertIfNegative val="0"/>
          <c:dLbls>
            <c:numFmt formatCode="General" sourceLinked="0"/>
            <c:spPr>
              <a:noFill/>
              <a:ln>
                <a:noFill/>
              </a:ln>
              <a:effectLst/>
            </c:spPr>
            <c:txPr>
              <a:bodyPr rot="0" spcFirstLastPara="1" vertOverflow="ellipsis" vert="horz" wrap="square" anchor="ctr" anchorCtr="1"/>
              <a:lstStyle/>
              <a:p>
                <a:pPr>
                  <a:defRPr lang="en-GB"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2021</c:v>
                </c:pt>
                <c:pt idx="2">
                  <c:v>2020</c:v>
                </c:pt>
              </c:numCache>
            </c:numRef>
          </c:cat>
          <c:val>
            <c:numRef>
              <c:f>Sheet1!$B$2:$B$4</c:f>
              <c:numCache>
                <c:formatCode>General</c:formatCode>
                <c:ptCount val="3"/>
                <c:pt idx="0">
                  <c:v>20</c:v>
                </c:pt>
                <c:pt idx="1">
                  <c:v>21</c:v>
                </c:pt>
                <c:pt idx="2">
                  <c:v>16</c:v>
                </c:pt>
              </c:numCache>
            </c:numRef>
          </c:val>
          <c:extLst>
            <c:ext xmlns:c16="http://schemas.microsoft.com/office/drawing/2014/chart" uri="{C3380CC4-5D6E-409C-BE32-E72D297353CC}">
              <c16:uniqueId val="{00000000-04CF-4F2A-9B3C-212C421BD9CB}"/>
            </c:ext>
          </c:extLst>
        </c:ser>
        <c:ser>
          <c:idx val="1"/>
          <c:order val="1"/>
          <c:tx>
            <c:strRef>
              <c:f>Sheet1!$C$1</c:f>
              <c:strCache>
                <c:ptCount val="1"/>
                <c:pt idx="0">
                  <c:v>% I was aware of the term 'delayed/back-up antibiotic' but didn't know exactly what it was</c:v>
                </c:pt>
              </c:strCache>
            </c:strRef>
          </c:tx>
          <c:spPr>
            <a:solidFill>
              <a:srgbClr val="00CCAA">
                <a:alpha val="76078"/>
              </a:srgbClr>
            </a:solidFill>
            <a:ln>
              <a:noFill/>
            </a:ln>
            <a:effectLst/>
          </c:spPr>
          <c:invertIfNegative val="0"/>
          <c:dLbls>
            <c:numFmt formatCode="General" sourceLinked="0"/>
            <c:spPr>
              <a:noFill/>
              <a:ln>
                <a:noFill/>
              </a:ln>
              <a:effectLst/>
            </c:spPr>
            <c:txPr>
              <a:bodyPr rot="0" spcFirstLastPara="1" vertOverflow="ellipsis" vert="horz" wrap="square" anchor="ctr" anchorCtr="1"/>
              <a:lstStyle/>
              <a:p>
                <a:pPr>
                  <a:defRPr lang="en-GB" sz="1800" b="1" i="0" u="none" strike="noStrike" kern="1200" baseline="0">
                    <a:solidFill>
                      <a:schemeClr val="accent5">
                        <a:lumMod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2021</c:v>
                </c:pt>
                <c:pt idx="2">
                  <c:v>2020</c:v>
                </c:pt>
              </c:numCache>
            </c:numRef>
          </c:cat>
          <c:val>
            <c:numRef>
              <c:f>Sheet1!$C$2:$C$4</c:f>
              <c:numCache>
                <c:formatCode>General</c:formatCode>
                <c:ptCount val="3"/>
                <c:pt idx="0">
                  <c:v>4</c:v>
                </c:pt>
                <c:pt idx="1">
                  <c:v>6</c:v>
                </c:pt>
                <c:pt idx="2">
                  <c:v>5</c:v>
                </c:pt>
              </c:numCache>
            </c:numRef>
          </c:val>
          <c:extLst>
            <c:ext xmlns:c16="http://schemas.microsoft.com/office/drawing/2014/chart" uri="{C3380CC4-5D6E-409C-BE32-E72D297353CC}">
              <c16:uniqueId val="{00000001-04CF-4F2A-9B3C-212C421BD9CB}"/>
            </c:ext>
          </c:extLst>
        </c:ser>
        <c:ser>
          <c:idx val="2"/>
          <c:order val="2"/>
          <c:tx>
            <c:strRef>
              <c:f>Sheet1!$D$1</c:f>
              <c:strCache>
                <c:ptCount val="1"/>
                <c:pt idx="0">
                  <c:v>% I was aware of the practice of giving 'delayed/back-up' antibiotics but didn't know what it was called</c:v>
                </c:pt>
              </c:strCache>
            </c:strRef>
          </c:tx>
          <c:spPr>
            <a:solidFill>
              <a:srgbClr val="00AB8E">
                <a:alpha val="34902"/>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Sheet1!$A$2:$A$4</c:f>
              <c:numCache>
                <c:formatCode>General</c:formatCode>
                <c:ptCount val="3"/>
                <c:pt idx="0">
                  <c:v>2022</c:v>
                </c:pt>
                <c:pt idx="1">
                  <c:v>2021</c:v>
                </c:pt>
                <c:pt idx="2">
                  <c:v>2020</c:v>
                </c:pt>
              </c:numCache>
            </c:numRef>
          </c:cat>
          <c:val>
            <c:numRef>
              <c:f>Sheet1!$D$2:$D$4</c:f>
              <c:numCache>
                <c:formatCode>General</c:formatCode>
                <c:ptCount val="3"/>
                <c:pt idx="0">
                  <c:v>6</c:v>
                </c:pt>
                <c:pt idx="1">
                  <c:v>8</c:v>
                </c:pt>
                <c:pt idx="2">
                  <c:v>6</c:v>
                </c:pt>
              </c:numCache>
            </c:numRef>
          </c:val>
          <c:extLst>
            <c:ext xmlns:c16="http://schemas.microsoft.com/office/drawing/2014/chart" uri="{C3380CC4-5D6E-409C-BE32-E72D297353CC}">
              <c16:uniqueId val="{00000002-04CF-4F2A-9B3C-212C421BD9CB}"/>
            </c:ext>
          </c:extLst>
        </c:ser>
        <c:ser>
          <c:idx val="3"/>
          <c:order val="3"/>
          <c:tx>
            <c:strRef>
              <c:f>Sheet1!$E$1</c:f>
              <c:strCache>
                <c:ptCount val="1"/>
                <c:pt idx="0">
                  <c:v>% I was not aware</c:v>
                </c:pt>
              </c:strCache>
            </c:strRef>
          </c:tx>
          <c:spPr>
            <a:solidFill>
              <a:schemeClr val="accent4"/>
            </a:solidFill>
            <a:ln>
              <a:noFill/>
            </a:ln>
            <a:effectLst/>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Sheet1!$A$2:$A$4</c:f>
              <c:numCache>
                <c:formatCode>General</c:formatCode>
                <c:ptCount val="3"/>
                <c:pt idx="0">
                  <c:v>2022</c:v>
                </c:pt>
                <c:pt idx="1">
                  <c:v>2021</c:v>
                </c:pt>
                <c:pt idx="2">
                  <c:v>2020</c:v>
                </c:pt>
              </c:numCache>
            </c:numRef>
          </c:cat>
          <c:val>
            <c:numRef>
              <c:f>Sheet1!$E$2:$E$4</c:f>
              <c:numCache>
                <c:formatCode>General</c:formatCode>
                <c:ptCount val="3"/>
                <c:pt idx="0">
                  <c:v>68</c:v>
                </c:pt>
                <c:pt idx="1">
                  <c:v>65</c:v>
                </c:pt>
                <c:pt idx="2">
                  <c:v>73</c:v>
                </c:pt>
              </c:numCache>
            </c:numRef>
          </c:val>
          <c:extLst>
            <c:ext xmlns:c16="http://schemas.microsoft.com/office/drawing/2014/chart" uri="{C3380CC4-5D6E-409C-BE32-E72D297353CC}">
              <c16:uniqueId val="{00000003-04CF-4F2A-9B3C-212C421BD9CB}"/>
            </c:ext>
          </c:extLst>
        </c:ser>
        <c:dLbls>
          <c:showLegendKey val="0"/>
          <c:showVal val="1"/>
          <c:showCatName val="0"/>
          <c:showSerName val="0"/>
          <c:showPercent val="0"/>
          <c:showBubbleSize val="0"/>
        </c:dLbls>
        <c:gapWidth val="75"/>
        <c:overlap val="100"/>
        <c:axId val="169163008"/>
        <c:axId val="169172992"/>
      </c:barChart>
      <c:catAx>
        <c:axId val="169163008"/>
        <c:scaling>
          <c:orientation val="maxMin"/>
        </c:scaling>
        <c:delete val="0"/>
        <c:axPos val="l"/>
        <c:numFmt formatCode="General" sourceLinked="0"/>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8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169172992"/>
        <c:crosses val="autoZero"/>
        <c:auto val="1"/>
        <c:lblAlgn val="ctr"/>
        <c:lblOffset val="100"/>
        <c:noMultiLvlLbl val="0"/>
      </c:catAx>
      <c:valAx>
        <c:axId val="169172992"/>
        <c:scaling>
          <c:orientation val="minMax"/>
        </c:scaling>
        <c:delete val="1"/>
        <c:axPos val="t"/>
        <c:numFmt formatCode="0%" sourceLinked="1"/>
        <c:majorTickMark val="out"/>
        <c:minorTickMark val="none"/>
        <c:tickLblPos val="none"/>
        <c:crossAx val="169163008"/>
        <c:crosses val="autoZero"/>
        <c:crossBetween val="between"/>
      </c:valAx>
      <c:spPr>
        <a:noFill/>
        <a:ln w="25400">
          <a:noFill/>
        </a:ln>
        <a:effectLst/>
      </c:spPr>
    </c:plotArea>
    <c:legend>
      <c:legendPos val="t"/>
      <c:legendEntry>
        <c:idx val="0"/>
        <c:txPr>
          <a:bodyPr rot="0" spcFirstLastPara="1" vertOverflow="ellipsis" vert="horz" wrap="square" anchor="t" anchorCtr="1"/>
          <a:lstStyle/>
          <a:p>
            <a:pPr algn="l">
              <a:lnSpc>
                <a:spcPct val="100000"/>
              </a:lnSpc>
              <a:defRPr sz="13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t" anchorCtr="1"/>
          <a:lstStyle/>
          <a:p>
            <a:pPr algn="l">
              <a:lnSpc>
                <a:spcPct val="100000"/>
              </a:lnSpc>
              <a:defRPr sz="13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t" anchorCtr="1"/>
          <a:lstStyle/>
          <a:p>
            <a:pPr algn="l">
              <a:lnSpc>
                <a:spcPct val="100000"/>
              </a:lnSpc>
              <a:defRPr sz="13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t" anchorCtr="1"/>
          <a:lstStyle/>
          <a:p>
            <a:pPr algn="l">
              <a:lnSpc>
                <a:spcPct val="100000"/>
              </a:lnSpc>
              <a:defRPr sz="13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12493771956456234"/>
          <c:y val="8.4138078374811527E-3"/>
          <c:w val="0.87506228043543755"/>
          <c:h val="0.35915144448692338"/>
        </c:manualLayout>
      </c:layout>
      <c:overlay val="0"/>
      <c:spPr>
        <a:noFill/>
        <a:ln>
          <a:noFill/>
        </a:ln>
        <a:effectLst/>
      </c:spPr>
      <c:txPr>
        <a:bodyPr rot="0" spcFirstLastPara="1" vertOverflow="ellipsis" vert="horz" wrap="square" anchor="t" anchorCtr="1"/>
        <a:lstStyle/>
        <a:p>
          <a:pPr algn="l">
            <a:lnSpc>
              <a:spcPct val="100000"/>
            </a:lnSpc>
            <a:defRPr sz="13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3CCCCE-4EEB-4BAF-A703-126125982FC0}" type="doc">
      <dgm:prSet loTypeId="urn:microsoft.com/office/officeart/2005/8/layout/chevron1" loCatId="process" qsTypeId="urn:microsoft.com/office/officeart/2005/8/quickstyle/simple1" qsCatId="simple" csTypeId="urn:microsoft.com/office/officeart/2005/8/colors/accent1_2" csCatId="accent1" phldr="1"/>
      <dgm:spPr/>
    </dgm:pt>
    <dgm:pt modelId="{8C7E9524-C516-4856-B688-364F2DCAC883}" type="pres">
      <dgm:prSet presAssocID="{623CCCCE-4EEB-4BAF-A703-126125982FC0}" presName="Name0" presStyleCnt="0">
        <dgm:presLayoutVars>
          <dgm:dir/>
          <dgm:animLvl val="lvl"/>
          <dgm:resizeHandles val="exact"/>
        </dgm:presLayoutVars>
      </dgm:prSet>
      <dgm:spPr/>
    </dgm:pt>
  </dgm:ptLst>
  <dgm:cxnLst>
    <dgm:cxn modelId="{C4B53F41-1B82-4F28-82BB-D9F33E1F27E6}" type="presOf" srcId="{623CCCCE-4EEB-4BAF-A703-126125982FC0}" destId="{8C7E9524-C516-4856-B688-364F2DCAC883}" srcOrd="0"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03781A-4E41-499A-A931-D7DD3DE948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EFEC361-6017-4C04-9F56-5688E9A8B8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25D066-2AE5-4B2F-9CD9-8391DEDEFE77}" type="datetimeFigureOut">
              <a:rPr lang="en-GB" smtClean="0"/>
              <a:t>01/11/2024</a:t>
            </a:fld>
            <a:endParaRPr lang="en-GB"/>
          </a:p>
        </p:txBody>
      </p:sp>
      <p:sp>
        <p:nvSpPr>
          <p:cNvPr id="4" name="Footer Placeholder 3">
            <a:extLst>
              <a:ext uri="{FF2B5EF4-FFF2-40B4-BE49-F238E27FC236}">
                <a16:creationId xmlns:a16="http://schemas.microsoft.com/office/drawing/2014/main" id="{93560DA5-BB7F-47FA-BA99-F5C24692D5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A40A73B-3886-4D69-8256-0239DBB51C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2E2D7C-3A43-47CF-ADD0-670074A833B2}" type="slidenum">
              <a:rPr lang="en-GB" smtClean="0"/>
              <a:t>‹#›</a:t>
            </a:fld>
            <a:endParaRPr lang="en-GB"/>
          </a:p>
        </p:txBody>
      </p:sp>
    </p:spTree>
    <p:extLst>
      <p:ext uri="{BB962C8B-B14F-4D97-AF65-F5344CB8AC3E}">
        <p14:creationId xmlns:p14="http://schemas.microsoft.com/office/powerpoint/2010/main" val="1329861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7D769B-B07A-491A-A8A1-A91571817443}" type="datetimeFigureOut">
              <a:rPr lang="en-GB" smtClean="0"/>
              <a:t>01/11/2024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Presenter Notes</a:t>
            </a:r>
          </a:p>
          <a:p>
            <a:pPr lvl="0"/>
            <a:endParaRPr lang="en-US" dirty="0"/>
          </a:p>
          <a:p>
            <a:pPr lvl="0"/>
            <a:r>
              <a:rPr lang="en-US" dirty="0"/>
              <a:t>Presenter Talk</a:t>
            </a:r>
          </a:p>
          <a:p>
            <a:pPr lvl="0"/>
            <a:endParaRPr lang="en-US" dirty="0"/>
          </a:p>
          <a:p>
            <a:pPr lvl="0"/>
            <a:r>
              <a:rPr lang="en-US" dirty="0"/>
              <a:t>Slide References</a:t>
            </a:r>
          </a:p>
          <a:p>
            <a:pPr lvl="1"/>
            <a:r>
              <a:rPr lang="en-US" dirty="0"/>
              <a:t>Second level is used for presenter talk </a:t>
            </a:r>
          </a:p>
          <a:p>
            <a:pPr lvl="2"/>
            <a:r>
              <a:rPr lang="en-US" dirty="0"/>
              <a:t>Third level is used for presenter instructions or presenter notes</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atin typeface="Arial" panose="020B0604020202020204" pitchFamily="34" charset="0"/>
                <a:cs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507533-49CC-4C73-9DE4-E19BF5DEC8F0}" type="slidenum">
              <a:rPr lang="en-GB" smtClean="0"/>
              <a:t>‹#›</a:t>
            </a:fld>
            <a:endParaRPr lang="en-GB"/>
          </a:p>
        </p:txBody>
      </p:sp>
    </p:spTree>
    <p:extLst>
      <p:ext uri="{BB962C8B-B14F-4D97-AF65-F5344CB8AC3E}">
        <p14:creationId xmlns:p14="http://schemas.microsoft.com/office/powerpoint/2010/main" val="3186543162"/>
      </p:ext>
    </p:extLst>
  </p:cSld>
  <p:clrMap bg1="lt1" tx1="dk1" bg2="lt2" tx2="dk2" accent1="accent1" accent2="accent2" accent3="accent3" accent4="accent4" accent5="accent5" accent6="accent6" hlink="hlink" folHlink="folHlink"/>
  <p:notesStyle>
    <a:lvl1pPr marL="0" algn="l" defTabSz="914400" rtl="0" eaLnBrk="1" latinLnBrk="0" hangingPunct="1">
      <a:defRPr sz="1100" b="1"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ice.org.uk/guidance/cg19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mj.com/content/381/bmj-2022-072488#F2"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bmj.com/content/381/bmj-2022-072488"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learning.rcgp.org.uk/mod/book/view.php?id=12647"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rescqipp.info/our-resources/webkits/antimicrobial-stewardship/ams-visual-analytics-to-support-nhs-antimicrobial-stewardship-improvement-202223/"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B00FF722-E7BA-4FA6-A1F7-7F26E41410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FD005545-1A98-4CC7-A8C3-A7C3F361CD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4580" name="Slide Number Placeholder 3">
            <a:extLst>
              <a:ext uri="{FF2B5EF4-FFF2-40B4-BE49-F238E27FC236}">
                <a16:creationId xmlns:a16="http://schemas.microsoft.com/office/drawing/2014/main" id="{7855703B-67B6-4BB0-BC5C-FF196FA4B6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ED764F0-B88F-49CD-BCB9-D3DAC12EC882}" type="slidenum">
              <a:rPr lang="en-GB" altLang="en-US" sz="1300" smtClean="0">
                <a:solidFill>
                  <a:srgbClr val="000000"/>
                </a:solidFill>
              </a:rPr>
              <a:pPr>
                <a:spcBef>
                  <a:spcPct val="0"/>
                </a:spcBef>
              </a:pPr>
              <a:t>1</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34E9F691-A799-4D95-8C4F-021D308471F7}"/>
              </a:ext>
            </a:extLst>
          </p:cNvPr>
          <p:cNvSpPr>
            <a:spLocks noGrp="1"/>
          </p:cNvSpPr>
          <p:nvPr>
            <p:ph type="dt" sz="quarter" idx="1"/>
          </p:nvPr>
        </p:nvSpPr>
        <p:spPr/>
        <p:txBody>
          <a:bodyPr/>
          <a:lstStyle/>
          <a:p>
            <a:pPr>
              <a:defRPr/>
            </a:pPr>
            <a:fld id="{B7FC4672-3DD5-420F-A1C0-900DE24C97A4}" type="datetime3">
              <a:rPr lang="en-GB">
                <a:solidFill>
                  <a:prstClr val="black"/>
                </a:solidFill>
              </a:rPr>
              <a:pPr>
                <a:defRPr/>
              </a:pPr>
              <a:t>1 November, 2024</a:t>
            </a:fld>
            <a:endParaRPr lang="en-GB" dirty="0">
              <a:solidFill>
                <a:prstClr val="black"/>
              </a:solidFill>
            </a:endParaRPr>
          </a:p>
        </p:txBody>
      </p:sp>
      <p:sp>
        <p:nvSpPr>
          <p:cNvPr id="2" name="Footer Placeholder 1">
            <a:extLst>
              <a:ext uri="{FF2B5EF4-FFF2-40B4-BE49-F238E27FC236}">
                <a16:creationId xmlns:a16="http://schemas.microsoft.com/office/drawing/2014/main" id="{34D4562C-6A92-4FC4-817A-4EC38A0970DD}"/>
              </a:ext>
            </a:extLst>
          </p:cNvPr>
          <p:cNvSpPr>
            <a:spLocks noGrp="1"/>
          </p:cNvSpPr>
          <p:nvPr>
            <p:ph type="ftr" sz="quarter" idx="4"/>
          </p:nvPr>
        </p:nvSpPr>
        <p:spPr/>
        <p:txBody>
          <a:bodyPr/>
          <a:lstStyle/>
          <a:p>
            <a:pPr>
              <a:defRPr/>
            </a:pPr>
            <a:r>
              <a:rPr lang="en-GB"/>
              <a:t>TARGET Antibiotics Presentation - CS:Acute Cough - 19.06.18</a:t>
            </a:r>
          </a:p>
        </p:txBody>
      </p:sp>
      <p:sp>
        <p:nvSpPr>
          <p:cNvPr id="3" name="Header Placeholder 2">
            <a:extLst>
              <a:ext uri="{FF2B5EF4-FFF2-40B4-BE49-F238E27FC236}">
                <a16:creationId xmlns:a16="http://schemas.microsoft.com/office/drawing/2014/main" id="{6527A69E-B86A-4976-A7F3-10969C842358}"/>
              </a:ext>
            </a:extLst>
          </p:cNvPr>
          <p:cNvSpPr>
            <a:spLocks noGrp="1"/>
          </p:cNvSpPr>
          <p:nvPr>
            <p:ph type="hdr" sz="quarter"/>
          </p:nvPr>
        </p:nvSpPr>
        <p:spPr/>
        <p:txBody>
          <a:bodyPr/>
          <a:lstStyle/>
          <a:p>
            <a:pPr>
              <a:defRPr/>
            </a:pPr>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AF076C85-0524-44CC-8EDC-9D2F5D59A8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42AA00CE-F5F3-4F8F-B678-C6BB485D2788}"/>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a:defRPr/>
            </a:pPr>
            <a:r>
              <a:rPr lang="en-GB" sz="1300" b="1" dirty="0"/>
              <a:t>Presenter talk</a:t>
            </a:r>
          </a:p>
          <a:p>
            <a:pPr lvl="1">
              <a:defRPr/>
            </a:pPr>
            <a:r>
              <a:rPr lang="en-GB" sz="1300" b="0" dirty="0"/>
              <a:t>T</a:t>
            </a:r>
            <a:r>
              <a:rPr lang="en-GB" sz="1400" b="0" dirty="0"/>
              <a:t>he IMPACT study in the Netherlands showed </a:t>
            </a:r>
            <a:r>
              <a:rPr lang="en-GB" sz="1400" dirty="0"/>
              <a:t>that use of communication skills with GPs in which they shared information with patients halved antibiotic use. This supports the use of shared information and CRP when determining if antibiotics are necessary.</a:t>
            </a:r>
          </a:p>
          <a:p>
            <a:pPr lvl="1">
              <a:defRPr/>
            </a:pPr>
            <a:endParaRPr lang="en-GB" sz="1400" dirty="0"/>
          </a:p>
          <a:p>
            <a:pPr lvl="1">
              <a:defRPr/>
            </a:pPr>
            <a:r>
              <a:rPr lang="en-GB" sz="1400" dirty="0"/>
              <a:t>CRP alone was also very effective and the combination of both decreased antibiotic use the most.</a:t>
            </a:r>
          </a:p>
          <a:p>
            <a:pPr lvl="1">
              <a:defRPr/>
            </a:pPr>
            <a:endParaRPr lang="en-GB" sz="1400" dirty="0"/>
          </a:p>
          <a:p>
            <a:pPr lvl="1">
              <a:defRPr/>
            </a:pPr>
            <a:r>
              <a:rPr lang="en-GB" sz="1400" b="1" dirty="0"/>
              <a:t>Click to bring in information about NICE: </a:t>
            </a:r>
          </a:p>
          <a:p>
            <a:pPr algn="l"/>
            <a:r>
              <a:rPr lang="en-GB" sz="1400" b="0" i="0" dirty="0">
                <a:solidFill>
                  <a:srgbClr val="444444"/>
                </a:solidFill>
                <a:effectLst/>
                <a:latin typeface="Open Sans" panose="020B0606030504020204" pitchFamily="34" charset="0"/>
              </a:rPr>
              <a:t>NICE conducted a systematic evidence review and metanalysis for POCT in primary care settings for ARTI in 2023. Evidence supports the use of POC CRP tests to assess adults with acute cough to help guide antibiotic management if pneumonia is suspected.  NICE guidance continues to recommend that if it is unclear if antibiotics are needed for someone with a lower RTI, consider a point-of-care C-reactive protein (CRP) test to support clinical decision making. </a:t>
            </a:r>
          </a:p>
          <a:p>
            <a:pPr algn="l"/>
            <a:endParaRPr lang="en-GB" sz="1400" b="0" i="0" dirty="0">
              <a:solidFill>
                <a:srgbClr val="444444"/>
              </a:solidFill>
              <a:effectLst/>
              <a:latin typeface="Open Sans" panose="020B0606030504020204" pitchFamily="34" charset="0"/>
            </a:endParaRPr>
          </a:p>
          <a:p>
            <a:pPr algn="l"/>
            <a:r>
              <a:rPr lang="en-GB" sz="1400" b="0" i="0" dirty="0">
                <a:solidFill>
                  <a:srgbClr val="444444"/>
                </a:solidFill>
                <a:effectLst/>
                <a:latin typeface="Open Sans" panose="020B0606030504020204" pitchFamily="34" charset="0"/>
              </a:rPr>
              <a:t>According to NICE… </a:t>
            </a:r>
            <a:r>
              <a:rPr lang="en-GB" sz="1400" b="0" i="1" dirty="0">
                <a:solidFill>
                  <a:srgbClr val="444444"/>
                </a:solidFill>
                <a:effectLst/>
                <a:latin typeface="Open Sans" panose="020B0606030504020204" pitchFamily="34" charset="0"/>
              </a:rPr>
              <a:t>walk people through the table</a:t>
            </a:r>
          </a:p>
          <a:p>
            <a:pPr lvl="1">
              <a:defRPr/>
            </a:pPr>
            <a:endParaRPr lang="en-GB" sz="1400" b="1" dirty="0"/>
          </a:p>
          <a:p>
            <a:pPr lvl="1">
              <a:defRPr/>
            </a:pPr>
            <a:r>
              <a:rPr lang="en-GB" sz="1400" b="1" dirty="0"/>
              <a:t>Slide References</a:t>
            </a:r>
          </a:p>
          <a:p>
            <a:pPr marL="342900" lvl="2" indent="-342900">
              <a:buFont typeface="+mj-lt"/>
              <a:buAutoNum type="arabicPeriod"/>
              <a:defRPr/>
            </a:pPr>
            <a:r>
              <a:rPr lang="en-GB" b="0" i="0" dirty="0">
                <a:solidFill>
                  <a:srgbClr val="333333"/>
                </a:solidFill>
                <a:effectLst/>
                <a:latin typeface="inherit"/>
              </a:rPr>
              <a:t>Cals J W L</a:t>
            </a:r>
            <a:r>
              <a:rPr lang="en-GB" b="0" i="0" dirty="0">
                <a:solidFill>
                  <a:srgbClr val="333333"/>
                </a:solidFill>
                <a:effectLst/>
                <a:latin typeface="interfaceregular"/>
              </a:rPr>
              <a:t>, </a:t>
            </a:r>
            <a:r>
              <a:rPr lang="en-GB" b="0" i="0" dirty="0">
                <a:solidFill>
                  <a:srgbClr val="333333"/>
                </a:solidFill>
                <a:effectLst/>
                <a:latin typeface="inherit"/>
              </a:rPr>
              <a:t>Butler C C</a:t>
            </a:r>
            <a:r>
              <a:rPr lang="en-GB" b="0" i="0" dirty="0">
                <a:solidFill>
                  <a:srgbClr val="333333"/>
                </a:solidFill>
                <a:effectLst/>
                <a:latin typeface="interfaceregular"/>
              </a:rPr>
              <a:t>, </a:t>
            </a:r>
            <a:r>
              <a:rPr lang="en-GB" b="0" i="0" dirty="0" err="1">
                <a:solidFill>
                  <a:srgbClr val="333333"/>
                </a:solidFill>
                <a:effectLst/>
                <a:latin typeface="inherit"/>
              </a:rPr>
              <a:t>Hopstaken</a:t>
            </a:r>
            <a:r>
              <a:rPr lang="en-GB" b="0" i="0" dirty="0">
                <a:solidFill>
                  <a:srgbClr val="333333"/>
                </a:solidFill>
                <a:effectLst/>
                <a:latin typeface="inherit"/>
              </a:rPr>
              <a:t> R M</a:t>
            </a:r>
            <a:r>
              <a:rPr lang="en-GB" b="0" i="0" dirty="0">
                <a:solidFill>
                  <a:srgbClr val="333333"/>
                </a:solidFill>
                <a:effectLst/>
                <a:latin typeface="interfaceregular"/>
              </a:rPr>
              <a:t>, </a:t>
            </a:r>
            <a:r>
              <a:rPr lang="en-GB" b="0" i="0" dirty="0">
                <a:solidFill>
                  <a:srgbClr val="333333"/>
                </a:solidFill>
                <a:effectLst/>
                <a:latin typeface="inherit"/>
              </a:rPr>
              <a:t>Hood K</a:t>
            </a:r>
            <a:r>
              <a:rPr lang="en-GB" b="0" i="0" dirty="0">
                <a:solidFill>
                  <a:srgbClr val="333333"/>
                </a:solidFill>
                <a:effectLst/>
                <a:latin typeface="interfaceregular"/>
              </a:rPr>
              <a:t>, </a:t>
            </a:r>
            <a:r>
              <a:rPr lang="en-GB" b="0" i="0" dirty="0">
                <a:solidFill>
                  <a:srgbClr val="333333"/>
                </a:solidFill>
                <a:effectLst/>
                <a:latin typeface="inherit"/>
              </a:rPr>
              <a:t>Dinant G</a:t>
            </a:r>
            <a:r>
              <a:rPr lang="en-GB" b="0" i="0" dirty="0">
                <a:solidFill>
                  <a:srgbClr val="333333"/>
                </a:solidFill>
                <a:effectLst/>
                <a:latin typeface="interfaceregular"/>
              </a:rPr>
              <a:t>. Effect of point of care testing for C reactive protein and training in communication skills on antibiotic use in lower respiratory tract infections: cluster randomised trial </a:t>
            </a:r>
            <a:r>
              <a:rPr lang="en-GB" b="0" i="1" dirty="0">
                <a:solidFill>
                  <a:srgbClr val="333333"/>
                </a:solidFill>
                <a:effectLst/>
                <a:latin typeface="inherit"/>
              </a:rPr>
              <a:t>BMJ </a:t>
            </a:r>
            <a:r>
              <a:rPr lang="en-GB" b="0" i="0" dirty="0">
                <a:solidFill>
                  <a:srgbClr val="555555"/>
                </a:solidFill>
                <a:effectLst/>
                <a:latin typeface="inherit"/>
              </a:rPr>
              <a:t>2009; </a:t>
            </a:r>
            <a:r>
              <a:rPr lang="en-GB" b="0" i="0" dirty="0">
                <a:solidFill>
                  <a:srgbClr val="333333"/>
                </a:solidFill>
                <a:effectLst/>
                <a:latin typeface="inherit"/>
              </a:rPr>
              <a:t>338 :b1374 </a:t>
            </a:r>
            <a:r>
              <a:rPr lang="en-GB" b="0" i="0" dirty="0">
                <a:solidFill>
                  <a:srgbClr val="333333"/>
                </a:solidFill>
                <a:effectLst/>
                <a:latin typeface="interfaceregular"/>
              </a:rPr>
              <a:t>doi:10.1136/bmj.b1374</a:t>
            </a:r>
          </a:p>
          <a:p>
            <a:pPr marL="342900" lvl="2" indent="-342900">
              <a:buFont typeface="+mj-lt"/>
              <a:buAutoNum type="arabicPeriod"/>
              <a:defRPr/>
            </a:pPr>
            <a:r>
              <a:rPr lang="en-GB" b="0" i="0" dirty="0">
                <a:solidFill>
                  <a:srgbClr val="333333"/>
                </a:solidFill>
                <a:effectLst/>
                <a:latin typeface="interfaceregular"/>
              </a:rPr>
              <a:t>A</a:t>
            </a:r>
            <a:r>
              <a:rPr lang="en-GB" b="0" dirty="0"/>
              <a:t>ntibiotic optimisation, resources for prescribers. University of Oxford. Accessed Dec 2023. </a:t>
            </a:r>
            <a:r>
              <a:rPr lang="en-GB" b="0" u="sng" dirty="0"/>
              <a:t>https://www.antibioticoptimisation.co.uk/using-poc-crp-tests</a:t>
            </a:r>
          </a:p>
          <a:p>
            <a:pPr marL="342900" lvl="2" indent="-342900">
              <a:buFont typeface="+mj-lt"/>
              <a:buAutoNum type="arabicPeriod"/>
              <a:defRPr/>
            </a:pPr>
            <a:r>
              <a:rPr lang="en-GB" b="0" i="0" dirty="0">
                <a:solidFill>
                  <a:srgbClr val="444444"/>
                </a:solidFill>
                <a:effectLst/>
                <a:latin typeface="Open Sans" panose="020B0606030504020204" pitchFamily="34" charset="0"/>
              </a:rPr>
              <a:t>NICE Clinical Guidelines [CG191] Pneumonia in adults: diagnosis and management. 2021.</a:t>
            </a:r>
            <a:r>
              <a:rPr lang="en-GB" b="0" i="0" dirty="0">
                <a:solidFill>
                  <a:schemeClr val="accent3"/>
                </a:solidFill>
                <a:effectLst/>
                <a:latin typeface="Open Sans" panose="020B0606030504020204" pitchFamily="34" charset="0"/>
              </a:rPr>
              <a:t>  </a:t>
            </a:r>
            <a:r>
              <a:rPr lang="en-GB" b="0" i="0" u="sng" dirty="0">
                <a:solidFill>
                  <a:schemeClr val="accent3"/>
                </a:solidFill>
                <a:effectLst/>
                <a:latin typeface="Open Sans" panose="020B0606030504020204" pitchFamily="34" charset="0"/>
                <a:hlinkClick r:id="rId3">
                  <a:extLst>
                    <a:ext uri="{A12FA001-AC4F-418D-AE19-62706E023703}">
                      <ahyp:hlinkClr xmlns:ahyp="http://schemas.microsoft.com/office/drawing/2018/hyperlinkcolor" val="tx"/>
                    </a:ext>
                  </a:extLst>
                </a:hlinkClick>
              </a:rPr>
              <a:t>https://www.nice.org.uk/guidance/cg191</a:t>
            </a:r>
            <a:endParaRPr lang="en-GB" b="0" i="0" u="sng" dirty="0">
              <a:solidFill>
                <a:schemeClr val="accent3"/>
              </a:solidFill>
              <a:effectLst/>
              <a:latin typeface="Open Sans" panose="020B0606030504020204" pitchFamily="34" charset="0"/>
            </a:endParaRPr>
          </a:p>
          <a:p>
            <a:pPr marL="342900" lvl="2" indent="-342900">
              <a:buFont typeface="+mj-lt"/>
              <a:buAutoNum type="arabicPeriod"/>
              <a:defRPr/>
            </a:pPr>
            <a:r>
              <a:rPr lang="en-GB" b="0" i="0" u="none" dirty="0">
                <a:solidFill>
                  <a:srgbClr val="002147"/>
                </a:solidFill>
                <a:effectLst/>
                <a:latin typeface="Open Sans" panose="020B0606030504020204" pitchFamily="34" charset="0"/>
              </a:rPr>
              <a:t>NICE Clinical Guidelines [CG237] Suspected acute respiratory infection in over 16s: assessment at first presentation and initial management. Published: 31 October 2023. Last updated: 16 November 2023. Accessed: December 2023. </a:t>
            </a:r>
            <a:r>
              <a:rPr lang="en-GB" b="0" i="0" u="sng" dirty="0">
                <a:solidFill>
                  <a:srgbClr val="0070C0"/>
                </a:solidFill>
                <a:effectLst/>
                <a:latin typeface="Open Sans" panose="020B0606030504020204" pitchFamily="34" charset="0"/>
              </a:rPr>
              <a:t>https://www.nice.org.uk/guidance/ng237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dirty="0">
              <a:solidFill>
                <a:srgbClr val="002147"/>
              </a:solidFill>
              <a:effectLst/>
              <a:latin typeface="Open Sans" panose="020B0606030504020204" pitchFamily="34" charset="0"/>
            </a:endParaRPr>
          </a:p>
        </p:txBody>
      </p:sp>
      <p:sp>
        <p:nvSpPr>
          <p:cNvPr id="4" name="Date Placeholder 3">
            <a:extLst>
              <a:ext uri="{FF2B5EF4-FFF2-40B4-BE49-F238E27FC236}">
                <a16:creationId xmlns:a16="http://schemas.microsoft.com/office/drawing/2014/main" id="{439BFE18-FD4A-4EBC-B77C-775D1345EF88}"/>
              </a:ext>
            </a:extLst>
          </p:cNvPr>
          <p:cNvSpPr>
            <a:spLocks noGrp="1"/>
          </p:cNvSpPr>
          <p:nvPr>
            <p:ph type="dt" sz="quarter" idx="1"/>
          </p:nvPr>
        </p:nvSpPr>
        <p:spPr/>
        <p:txBody>
          <a:bodyPr/>
          <a:lstStyle/>
          <a:p>
            <a:pPr>
              <a:defRPr/>
            </a:pPr>
            <a:fld id="{B44E7629-F19C-4901-BC10-F93A9329A4E7}" type="datetime3">
              <a:rPr lang="en-GB"/>
              <a:pPr>
                <a:defRPr/>
              </a:pPr>
              <a:t>1 November, 2024</a:t>
            </a:fld>
            <a:endParaRPr lang="en-US" dirty="0"/>
          </a:p>
        </p:txBody>
      </p:sp>
      <p:sp>
        <p:nvSpPr>
          <p:cNvPr id="5" name="Footer Placeholder 4">
            <a:extLst>
              <a:ext uri="{FF2B5EF4-FFF2-40B4-BE49-F238E27FC236}">
                <a16:creationId xmlns:a16="http://schemas.microsoft.com/office/drawing/2014/main" id="{2A1AFAEA-6C54-4F50-A886-559787E6A150}"/>
              </a:ext>
            </a:extLst>
          </p:cNvPr>
          <p:cNvSpPr>
            <a:spLocks noGrp="1"/>
          </p:cNvSpPr>
          <p:nvPr>
            <p:ph type="ftr" sz="quarter" idx="4"/>
          </p:nvPr>
        </p:nvSpPr>
        <p:spPr/>
        <p:txBody>
          <a:bodyPr/>
          <a:lstStyle/>
          <a:p>
            <a:pPr>
              <a:defRPr/>
            </a:pPr>
            <a:r>
              <a:rPr lang="en-GB"/>
              <a:t>TARGET Antibiotics Presentation - CS:Acute Cough - 19.06.18</a:t>
            </a:r>
            <a:endParaRPr lang="en-US"/>
          </a:p>
        </p:txBody>
      </p:sp>
      <p:sp>
        <p:nvSpPr>
          <p:cNvPr id="36870" name="Slide Number Placeholder 5">
            <a:extLst>
              <a:ext uri="{FF2B5EF4-FFF2-40B4-BE49-F238E27FC236}">
                <a16:creationId xmlns:a16="http://schemas.microsoft.com/office/drawing/2014/main" id="{3C9F2291-28B3-4383-BC59-E953A9363F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71E2653-8B0F-4E88-8E58-9A383E261627}" type="slidenum">
              <a:rPr lang="en-US" altLang="en-US" sz="1300" smtClean="0"/>
              <a:pPr>
                <a:spcBef>
                  <a:spcPct val="0"/>
                </a:spcBef>
              </a:pPr>
              <a:t>10</a:t>
            </a:fld>
            <a:endParaRPr lang="en-US" altLang="en-US"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Presenter talk</a:t>
            </a:r>
          </a:p>
          <a:p>
            <a:r>
              <a:rPr lang="en-GB" b="0" dirty="0"/>
              <a:t>STARWAVe is a clinical scoring tool developed by researchers at University of Bristol to help predict possible hospitalisation among children who have presented to in-hours primary care with acute (≤28 days) cough and respiratory tract infection (RTI). </a:t>
            </a:r>
            <a:r>
              <a:rPr lang="en-GB" b="1" dirty="0"/>
              <a:t>Unlike some similar decision making algorithms, STARWAVe is not currently included in management guidance so please discus with your ICB medicines management leads before rolling it out as part of a practice wide intervention. </a:t>
            </a:r>
          </a:p>
          <a:p>
            <a:endParaRPr lang="en-GB" b="0" dirty="0"/>
          </a:p>
          <a:p>
            <a:r>
              <a:rPr lang="en-GB" b="0" dirty="0"/>
              <a:t>STARWAVe was developed in response to primary care clinicians saying they prescribe antibiotics “just in case” children’s illnesses deteriorate. However, as with all tools, use of STARWAVe should support, not replace, clinical judgement.</a:t>
            </a:r>
          </a:p>
          <a:p>
            <a:endParaRPr lang="en-GB" b="0" dirty="0"/>
          </a:p>
          <a:p>
            <a:r>
              <a:rPr lang="en-GB" b="0" dirty="0"/>
              <a:t>STARWAVe was used as part of a multi-faceted intervention to improve management of antibiotics for children presenting to primary care with acute cough and respiratory tract infection and was evaluated in a recent randomised controlled trial (CHICO), from Nov 2018 to Sept 2021. The trial period included COVID-19 pandemic, which changed how consultations occurred and rates of infection. Full trial results showed contradictory or non-significant findings. However, when a post hoc sensitivity analysis was conducted that excluded data after March 2020, the findings showed a reduced dispensing rate in the intervention arm (Adjusted rate ratio - 0.967 (95% CI: 0.946 to 0.989), p= 0.003). The findings also showed no difference in hospitalisations or emergency room visits between the intervention and control group.</a:t>
            </a:r>
          </a:p>
          <a:p>
            <a:endParaRPr lang="en-GB" b="0" dirty="0"/>
          </a:p>
          <a:p>
            <a:r>
              <a:rPr lang="en-GB" b="0" dirty="0"/>
              <a:t>The value of STARWAVe is to reduce clinical uncertainty when managing children with acute cough. </a:t>
            </a:r>
          </a:p>
          <a:p>
            <a:r>
              <a:rPr lang="en-GB" b="0" dirty="0"/>
              <a:t>Children with 0-1 STARWAVe symptoms and signs (67% of all children): are at very low risk (around 1:320) of future admission and a ‘no’ antibiotic strategy should be considered for this group. </a:t>
            </a:r>
          </a:p>
          <a:p>
            <a:r>
              <a:rPr lang="en-GB" b="0" dirty="0"/>
              <a:t>Children with 2-3 STARWAVe symptoms and signs (30% all children) who are at ‘normal’ risk of future admission (around 1:70). In keeping with NICE guidelines, a ‘no’ or ‘delayed’ antibiotic prescribing strategy should be considered. </a:t>
            </a:r>
          </a:p>
          <a:p>
            <a:r>
              <a:rPr lang="en-GB" b="0" dirty="0"/>
              <a:t>Children with 4 or more STARWAVe symptoms and signs (3% of all children) should be closely monitored for signs of deterioration, with consideration given to proactively arranging same-day or next-day follow-up and prescribing an immediate antibiotic. </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Presenter notes</a:t>
            </a:r>
          </a:p>
          <a:p>
            <a:endParaRPr lang="en-GB" dirty="0"/>
          </a:p>
          <a:p>
            <a:r>
              <a:rPr lang="en-GB" b="0" dirty="0"/>
              <a:t>STARWAVe development details are here: https://www.thelancet.com/journals/lanres/article/PIIS2213-2600(16)30223-5/fulltext</a:t>
            </a:r>
          </a:p>
          <a:p>
            <a:endParaRPr lang="en-GB" b="0" dirty="0"/>
          </a:p>
          <a:p>
            <a:r>
              <a:rPr lang="en-GB" b="0" dirty="0"/>
              <a:t>The intervention included the </a:t>
            </a:r>
            <a:r>
              <a:rPr lang="en-GB" b="0" dirty="0" err="1"/>
              <a:t>STARWAVEe</a:t>
            </a:r>
            <a:r>
              <a:rPr lang="en-GB" b="0" dirty="0"/>
              <a:t> algorithm embedded into GP systems and personalised printout recording decisions made at the consultation, covering common concerns and providing safety netting information, which was based on a leaflet co-designed with parents (Caring for children with cough). </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https://www.bristol.ac.uk/media-library/sites/primaryhealthcare/documents/target/caring-for-children-with-cough-leaflet-print-ready.pdf</a:t>
            </a:r>
          </a:p>
          <a:p>
            <a:endParaRPr lang="en-GB" b="0" dirty="0"/>
          </a:p>
          <a:p>
            <a:r>
              <a:rPr lang="en-GB" b="0" i="1" dirty="0"/>
              <a:t>We found no difference in the rate of hospital admissions at 0.013 (0.010 to 0.018) and 0.015 (0.012 to 0.020) for the intervention and control arms, respectively. This translates into 13 or 15 admissions a year per 1000 children, and the rate ratio was 0.952 (0.905 to 1.003). As 1.003 lies below the 1.01 non-inferiority margin we set, the intervention was considered non-inferior. Pre-specified sensitivity analyses that incorporated hospital admissions with “missing diagnosis” did not change these results (supplementary table A). The seasonal winter peak of hospital admissions was absent during the pandemic (</a:t>
            </a:r>
            <a:r>
              <a:rPr lang="en-GB" b="0" i="1" dirty="0">
                <a:hlinkClick r:id="rId3"/>
              </a:rPr>
              <a:t>fig 2</a:t>
            </a:r>
            <a:r>
              <a:rPr lang="en-GB" b="0" i="1" dirty="0"/>
              <a:t>). The secondary outcome of emergency department attendance rates were 0.045 (0.038 to 0.054) and 0.044 (0.037 to 0.052) for the intervention and control arms, respectively. This translates into approximately 49 and 45 attendances a year per 1000 children; the rate ratio was 1.013 (0.980 to 1.047; P=0.44). Pre-specified sensitivity analyses that incorporated “missing diagnosis” admissions and emergency department attendances are shown in the supplementary material.</a:t>
            </a:r>
          </a:p>
          <a:p>
            <a:endParaRPr lang="en-GB" b="1" dirty="0"/>
          </a:p>
          <a:p>
            <a:r>
              <a:rPr lang="en-GB" b="1" dirty="0"/>
              <a:t>References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Blair P S, Young G, Clement C, Dixon P, </a:t>
            </a:r>
            <a:r>
              <a:rPr lang="en-GB" b="0" dirty="0" err="1"/>
              <a:t>Seume</a:t>
            </a:r>
            <a:r>
              <a:rPr lang="en-GB" b="0" dirty="0"/>
              <a:t> P, Ingram J et al. Multi-faceted intervention to improve management of antibiotics for children presenting to primary care with acute cough and respiratory tract infection (CHICO): efficient cluster randomised controlled trial BMJ 2023; 381 :e072488 doi:10.1136/bmj-2022-072488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hlinkClick r:id="rId4"/>
              </a:rPr>
              <a:t>Multi-faceted intervention to improve management of antibiotics for children presenting to primary care with acute cough and respiratory tract infection (CHICO): efficient cluster randomised controlled trial | The BMJ</a:t>
            </a:r>
            <a:endParaRPr lang="en-GB" b="0" dirty="0"/>
          </a:p>
          <a:p>
            <a:endParaRPr lang="en-GB" b="0" dirty="0"/>
          </a:p>
          <a:p>
            <a:r>
              <a:rPr lang="en-GB" b="0" dirty="0"/>
              <a:t>Bristol University - Using STARWAVe in practice to predict hospitalisation. Available at: https://www.bristol.ac.uk/media-library/sites/primaryhealthcare/documents/target/Using%20STARWAVe%20evidence%20in%20practice%20(19.12.2023).pdf </a:t>
            </a:r>
          </a:p>
          <a:p>
            <a:endParaRPr lang="en-GB" b="0" dirty="0"/>
          </a:p>
          <a:p>
            <a:r>
              <a:rPr lang="en-GB" b="0" dirty="0"/>
              <a:t>[accessed 03.01.24]</a:t>
            </a:r>
          </a:p>
        </p:txBody>
      </p:sp>
      <p:sp>
        <p:nvSpPr>
          <p:cNvPr id="4" name="Slide Number Placeholder 3"/>
          <p:cNvSpPr>
            <a:spLocks noGrp="1"/>
          </p:cNvSpPr>
          <p:nvPr>
            <p:ph type="sldNum" sz="quarter" idx="5"/>
          </p:nvPr>
        </p:nvSpPr>
        <p:spPr/>
        <p:txBody>
          <a:bodyPr/>
          <a:lstStyle/>
          <a:p>
            <a:fld id="{763422BC-2484-4DBD-816A-03B57D2AF8C0}" type="slidenum">
              <a:rPr lang="en-GB" smtClean="0"/>
              <a:t>11</a:t>
            </a:fld>
            <a:endParaRPr lang="en-GB" dirty="0"/>
          </a:p>
        </p:txBody>
      </p:sp>
    </p:spTree>
    <p:extLst>
      <p:ext uri="{BB962C8B-B14F-4D97-AF65-F5344CB8AC3E}">
        <p14:creationId xmlns:p14="http://schemas.microsoft.com/office/powerpoint/2010/main" val="2687015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dirty="0">
                <a:latin typeface="Arial" panose="020B0604020202020204" pitchFamily="34" charset="0"/>
                <a:cs typeface="Arial" panose="020B0604020202020204" pitchFamily="34" charset="0"/>
              </a:rPr>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latin typeface="Arial" panose="020B0604020202020204" pitchFamily="34" charset="0"/>
                <a:cs typeface="Arial" panose="020B0604020202020204" pitchFamily="34" charset="0"/>
              </a:rPr>
              <a:t>Data from an online survey of 5390 members of the public in 2023 (a nationally representative sample in England) shows that about ¾ of adults from the general population will say they had a respiratory tract infection in the last year. Of these 54% had a cold/runny nose and 47% a cough.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latin typeface="Arial" panose="020B0604020202020204" pitchFamily="34" charset="0"/>
                <a:cs typeface="Arial" panose="020B0604020202020204" pitchFamily="34" charset="0"/>
              </a:rPr>
              <a:t>About ½ (53%) self managed without consulting any healthcare provider.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latin typeface="Arial" panose="020B0604020202020204" pitchFamily="34" charset="0"/>
                <a:cs typeface="Arial" panose="020B0604020202020204" pitchFamily="34" charset="0"/>
              </a:rPr>
              <a:t>20% consulted a GP surgery and 12% and a community pharmacy/chemist.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dirty="0">
                <a:latin typeface="Arial" panose="020B0604020202020204" pitchFamily="34" charset="0"/>
                <a:cs typeface="Arial" panose="020B0604020202020204" pitchFamily="34" charset="0"/>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noProof="0" dirty="0">
                <a:solidFill>
                  <a:schemeClr val="tx1"/>
                </a:solidFill>
                <a:latin typeface="Arial" panose="020B0604020202020204" pitchFamily="34" charset="0"/>
                <a:ea typeface="+mn-ea"/>
                <a:cs typeface="Arial" panose="020B0604020202020204" pitchFamily="34" charset="0"/>
              </a:rPr>
              <a:t>Slide references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noProof="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t>UKHSA AMR </a:t>
            </a:r>
            <a:r>
              <a:rPr lang="en-GB" sz="1100" b="0" dirty="0">
                <a:solidFill>
                  <a:srgbClr val="C00000"/>
                </a:solidFill>
                <a:latin typeface="Arial"/>
                <a:ea typeface="Calibri"/>
                <a:cs typeface="Arial"/>
              </a:rPr>
              <a:t>Public Perceptions survey</a:t>
            </a:r>
            <a:r>
              <a:rPr lang="en-GB" sz="1100" b="0" dirty="0"/>
              <a:t>, Basis Research, December 2023 – Awaiting peer review and publication.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noProof="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22BC-2484-4DBD-816A-03B57D2AF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2062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dirty="0">
                <a:latin typeface="Arial" panose="020B0604020202020204" pitchFamily="34" charset="0"/>
                <a:cs typeface="Arial" panose="020B0604020202020204" pitchFamily="34" charset="0"/>
              </a:rPr>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latin typeface="Arial" panose="020B0604020202020204" pitchFamily="34" charset="0"/>
                <a:cs typeface="Arial" panose="020B0604020202020204" pitchFamily="34" charset="0"/>
              </a:rPr>
              <a:t>Patients were asked what they expected from contact or visit to the doctor's surgery and then what actually happened from the consultation.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latin typeface="Arial" panose="020B0604020202020204" pitchFamily="34" charset="0"/>
                <a:cs typeface="Arial" panose="020B0604020202020204" pitchFamily="34" charset="0"/>
              </a:rPr>
              <a:t>The key take away is that although 40% expected to be prescribed antibiotics, there is a similar proportion expecting to be prescribed treatment to relieve the symptoms. Further more 30% are expecting to receive advice on whether antibiotics are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dirty="0">
                <a:latin typeface="Arial" panose="020B0604020202020204" pitchFamily="34" charset="0"/>
                <a:cs typeface="Arial" panose="020B0604020202020204" pitchFamily="34" charset="0"/>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noProof="0" dirty="0">
                <a:solidFill>
                  <a:schemeClr val="tx1"/>
                </a:solidFill>
                <a:latin typeface="Arial" panose="020B0604020202020204" pitchFamily="34" charset="0"/>
                <a:ea typeface="+mn-ea"/>
                <a:cs typeface="Arial" panose="020B0604020202020204" pitchFamily="34" charset="0"/>
              </a:rPr>
              <a:t>Slide references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noProof="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UKHSA AMR </a:t>
            </a:r>
            <a:r>
              <a:rPr lang="en-GB" sz="1100" dirty="0">
                <a:solidFill>
                  <a:srgbClr val="C00000"/>
                </a:solidFill>
                <a:latin typeface="Arial"/>
                <a:ea typeface="Calibri"/>
                <a:cs typeface="Arial"/>
              </a:rPr>
              <a:t>Public Perceptions survey</a:t>
            </a:r>
            <a:r>
              <a:rPr lang="en-GB" sz="1100" dirty="0"/>
              <a:t>, Basis Research, December 2023 – Awaiting peer review and publication.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noProof="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22BC-2484-4DBD-816A-03B57D2AF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709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Presenter talk:</a:t>
            </a:r>
          </a:p>
          <a:p>
            <a:endParaRPr lang="en-GB" dirty="0"/>
          </a:p>
          <a:p>
            <a:r>
              <a:rPr lang="en-GB" b="0" dirty="0"/>
              <a:t>This information is from </a:t>
            </a:r>
            <a:r>
              <a:rPr lang="en-GB" altLang="en-US" sz="1100" b="0" dirty="0">
                <a:latin typeface="Arial" panose="020B0604020202020204" pitchFamily="34" charset="0"/>
                <a:cs typeface="Arial" panose="020B0604020202020204" pitchFamily="34" charset="0"/>
              </a:rPr>
              <a:t>an online survey of 5390 members of the public in 2023 (a nationally representative sample in England) </a:t>
            </a:r>
            <a:endParaRPr lang="en-GB" b="0" dirty="0"/>
          </a:p>
          <a:p>
            <a:r>
              <a:rPr lang="en-GB" b="0" dirty="0"/>
              <a:t>Respondents were asked if they trust “their GP’s/nurse's/pharmacist's advice as to whether they need antibiotics or not”</a:t>
            </a:r>
          </a:p>
          <a:p>
            <a:endParaRPr lang="en-GB" b="0" dirty="0"/>
          </a:p>
          <a:p>
            <a:r>
              <a:rPr lang="en-GB" b="0" dirty="0"/>
              <a:t>You can see looking at the light grey and red bars, that respondents generally trusted their healthcare providers advice about weather they needed antibiotics or not. This is slightly skewed towards the GPs but is still very high across professions. </a:t>
            </a:r>
          </a:p>
          <a:p>
            <a:endParaRPr lang="en-GB" b="0" dirty="0"/>
          </a:p>
          <a:p>
            <a:r>
              <a:rPr lang="en-GB" b="0" dirty="0"/>
              <a:t>References: </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UKHSA AMR </a:t>
            </a:r>
            <a:r>
              <a:rPr lang="en-GB" sz="1200" b="0" dirty="0">
                <a:solidFill>
                  <a:srgbClr val="C00000"/>
                </a:solidFill>
                <a:latin typeface="Arial"/>
                <a:ea typeface="Calibri"/>
                <a:cs typeface="Arial"/>
              </a:rPr>
              <a:t>Public Perceptions survey</a:t>
            </a:r>
            <a:r>
              <a:rPr lang="en-GB" sz="1200" b="0" dirty="0"/>
              <a:t>, Basis Research, December 2023 – Awaiting peer review and publication.</a:t>
            </a:r>
          </a:p>
          <a:p>
            <a:endParaRPr lang="en-GB" b="0" dirty="0"/>
          </a:p>
          <a:p>
            <a:endParaRPr lang="en-GB" dirty="0"/>
          </a:p>
        </p:txBody>
      </p:sp>
      <p:sp>
        <p:nvSpPr>
          <p:cNvPr id="4" name="Slide Number Placeholder 3"/>
          <p:cNvSpPr>
            <a:spLocks noGrp="1"/>
          </p:cNvSpPr>
          <p:nvPr>
            <p:ph type="sldNum" sz="quarter" idx="5"/>
          </p:nvPr>
        </p:nvSpPr>
        <p:spPr/>
        <p:txBody>
          <a:bodyPr/>
          <a:lstStyle/>
          <a:p>
            <a:fld id="{763422BC-2484-4DBD-816A-03B57D2AF8C0}" type="slidenum">
              <a:rPr lang="en-GB" smtClean="0"/>
              <a:t>14</a:t>
            </a:fld>
            <a:endParaRPr lang="en-GB" dirty="0"/>
          </a:p>
        </p:txBody>
      </p:sp>
    </p:spTree>
    <p:extLst>
      <p:ext uri="{BB962C8B-B14F-4D97-AF65-F5344CB8AC3E}">
        <p14:creationId xmlns:p14="http://schemas.microsoft.com/office/powerpoint/2010/main" val="1940613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F58462B2-DB01-4F1F-9DBD-24032D4738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A77B38A7-326B-4AD7-BCB2-F068C126740D}"/>
              </a:ext>
            </a:extLst>
          </p:cNvPr>
          <p:cNvSpPr>
            <a:spLocks noGrp="1"/>
          </p:cNvSpPr>
          <p:nvPr>
            <p:ph type="body" idx="1"/>
          </p:nvPr>
        </p:nvSpPr>
        <p:spPr bwMode="auto">
          <a:xfrm>
            <a:off x="258763" y="4025900"/>
            <a:ext cx="6208712" cy="5629275"/>
          </a:xfrm>
        </p:spPr>
        <p:txBody>
          <a:bodyPr wrap="square" numCol="1" anchor="t" anchorCtr="0" compatLnSpc="1">
            <a:prstTxWarp prst="textNoShape">
              <a:avLst/>
            </a:prstTxWarp>
            <a:normAutofit fontScale="70000" lnSpcReduction="20000"/>
          </a:bodyPr>
          <a:lstStyle/>
          <a:p>
            <a:pPr marL="0" marR="0" lvl="1" indent="0" algn="l" defTabSz="914400" rtl="0" eaLnBrk="1" fontAlgn="auto" latinLnBrk="0" hangingPunct="1">
              <a:lnSpc>
                <a:spcPct val="100000"/>
              </a:lnSpc>
              <a:spcBef>
                <a:spcPct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Presenter notes</a:t>
            </a:r>
          </a:p>
          <a:p>
            <a:pPr lvl="1" eaLnBrk="1" hangingPunct="1">
              <a:spcBef>
                <a:spcPct val="0"/>
              </a:spcBef>
              <a:defRPr/>
            </a:pPr>
            <a:r>
              <a:rPr lang="en-GB" altLang="en-US" sz="1100" b="0" dirty="0"/>
              <a:t>It would be useful to print off a copies of this leaflet and take enough with you for each GP.  They can be found at </a:t>
            </a:r>
            <a:r>
              <a:rPr lang="en-GB" sz="1100" dirty="0">
                <a:hlinkClick r:id="rId3"/>
              </a:rPr>
              <a:t>Leaflets to discuss with patients: How to use these leaflets (rcgp.org.uk)</a:t>
            </a:r>
            <a:endParaRPr lang="en-GB" altLang="en-US" sz="1100" dirty="0"/>
          </a:p>
          <a:p>
            <a:pPr marL="0" marR="0" lvl="1" indent="0" algn="l" defTabSz="914400" rtl="0" eaLnBrk="1" fontAlgn="auto" latinLnBrk="0" hangingPunct="1">
              <a:lnSpc>
                <a:spcPct val="100000"/>
              </a:lnSpc>
              <a:spcBef>
                <a:spcPct val="0"/>
              </a:spcBef>
              <a:spcAft>
                <a:spcPts val="0"/>
              </a:spcAft>
              <a:buClrTx/>
              <a:buSzTx/>
              <a:buFontTx/>
              <a:buNone/>
              <a:tabLst/>
              <a:defRPr/>
            </a:pPr>
            <a:endParaRPr lang="en-GB" altLang="en-US" sz="1100" b="0" u="sng" dirty="0"/>
          </a:p>
          <a:p>
            <a:pPr marL="0" marR="0" lvl="1" indent="0" algn="l" defTabSz="914400" rtl="0" eaLnBrk="1" fontAlgn="auto" latinLnBrk="0" hangingPunct="1">
              <a:lnSpc>
                <a:spcPct val="100000"/>
              </a:lnSpc>
              <a:spcBef>
                <a:spcPct val="0"/>
              </a:spcBef>
              <a:spcAft>
                <a:spcPts val="0"/>
              </a:spcAft>
              <a:buClrTx/>
              <a:buSzTx/>
              <a:buFontTx/>
              <a:buNone/>
              <a:tabLst/>
              <a:defRPr/>
            </a:pPr>
            <a:endParaRPr lang="en-GB" altLang="en-US" sz="1100" b="0" u="sng" dirty="0"/>
          </a:p>
          <a:p>
            <a:pPr marL="0" marR="0" lvl="1" indent="0" algn="l" defTabSz="914400" rtl="0" eaLnBrk="1" fontAlgn="auto" latinLnBrk="0" hangingPunct="1">
              <a:lnSpc>
                <a:spcPct val="100000"/>
              </a:lnSpc>
              <a:spcBef>
                <a:spcPct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Presenter talk</a:t>
            </a:r>
            <a:endParaRPr lang="en-GB" altLang="en-US" sz="1100" b="0" u="sng" dirty="0"/>
          </a:p>
          <a:p>
            <a:pPr marL="0" marR="0" lvl="1" indent="0" algn="l" defTabSz="914400" rtl="0" eaLnBrk="1" fontAlgn="auto" latinLnBrk="0" hangingPunct="1">
              <a:lnSpc>
                <a:spcPct val="100000"/>
              </a:lnSpc>
              <a:spcBef>
                <a:spcPct val="0"/>
              </a:spcBef>
              <a:spcAft>
                <a:spcPts val="0"/>
              </a:spcAft>
              <a:buClrTx/>
              <a:buSzTx/>
              <a:buFontTx/>
              <a:buNone/>
              <a:tabLst/>
              <a:defRPr/>
            </a:pPr>
            <a:r>
              <a:rPr lang="en-GB" altLang="en-US" sz="1100" b="0" u="none" dirty="0"/>
              <a:t>The TARGET patient information leaflets can be used to help give this advice in an evidence based format. </a:t>
            </a:r>
            <a:r>
              <a:rPr lang="en-GB" altLang="en-US" sz="1100" dirty="0"/>
              <a:t>The Treating Your Infection RTI leaflet has been developed through extensive feedback with patients and clinicians.  It is designed to be shared with the patient and completed with them during the consultation.  It aims facilitate the patient – clinician conversation, increase patient confidence to self-care, and to facilitate the use of back-up antibiotics. It also allows the patient to go away with something (not an antibiotic a prescription) and feel that they have been heard during the consultation, so ending the consultation on a positive note.</a:t>
            </a:r>
          </a:p>
          <a:p>
            <a:pPr lvl="1" eaLnBrk="1" hangingPunct="1">
              <a:spcBef>
                <a:spcPct val="0"/>
              </a:spcBef>
              <a:defRPr/>
            </a:pPr>
            <a:endParaRPr lang="en-GB" altLang="en-US" sz="1100" b="1" u="sng" dirty="0"/>
          </a:p>
          <a:p>
            <a:pPr lvl="1" eaLnBrk="1" hangingPunct="1">
              <a:spcBef>
                <a:spcPct val="0"/>
              </a:spcBef>
              <a:defRPr/>
            </a:pPr>
            <a:r>
              <a:rPr lang="en-GB" altLang="en-US" sz="1100" b="0" u="none" dirty="0"/>
              <a:t>All leaflets are now available in HTML format and can be sent to patients via SMS. Templates are available on the </a:t>
            </a:r>
            <a:r>
              <a:rPr lang="en-GB" altLang="en-US" sz="1100" b="0" u="none" dirty="0" err="1"/>
              <a:t>accuRx</a:t>
            </a:r>
            <a:r>
              <a:rPr lang="en-GB" altLang="en-US" sz="1100" b="0" u="none" dirty="0"/>
              <a:t> platform.</a:t>
            </a:r>
          </a:p>
          <a:p>
            <a:pPr lvl="1" eaLnBrk="1" hangingPunct="1">
              <a:spcBef>
                <a:spcPct val="0"/>
              </a:spcBef>
              <a:defRPr/>
            </a:pPr>
            <a:endParaRPr lang="en-GB" altLang="en-US" sz="1100" b="1" u="sng" dirty="0"/>
          </a:p>
          <a:p>
            <a:pPr lvl="1" eaLnBrk="1" hangingPunct="1">
              <a:spcBef>
                <a:spcPct val="0"/>
              </a:spcBef>
              <a:defRPr/>
            </a:pPr>
            <a:r>
              <a:rPr lang="en-GB" altLang="en-US" sz="1100" b="1" u="sng" dirty="0"/>
              <a:t>Bring in ‘most get better by’ text box</a:t>
            </a:r>
          </a:p>
          <a:p>
            <a:pPr lvl="1" eaLnBrk="1" hangingPunct="1">
              <a:spcBef>
                <a:spcPct val="0"/>
              </a:spcBef>
              <a:defRPr/>
            </a:pPr>
            <a:r>
              <a:rPr lang="en-GB" altLang="en-US" sz="1100" dirty="0">
                <a:latin typeface="Arial" pitchFamily="34" charset="0"/>
                <a:cs typeface="Arial" pitchFamily="34" charset="0"/>
              </a:rPr>
              <a:t>The ‘usually lasts’ section allows patients to understand not only for this consultation but also others when they should consult.  This section has consistently been seen as very useful by patients of all ages.</a:t>
            </a:r>
          </a:p>
          <a:p>
            <a:pPr lvl="1" eaLnBrk="1" hangingPunct="1">
              <a:spcBef>
                <a:spcPct val="0"/>
              </a:spcBef>
              <a:defRPr/>
            </a:pPr>
            <a:r>
              <a:rPr lang="en-GB" altLang="en-US" sz="1100" b="1" u="sng" dirty="0"/>
              <a:t>Bring in safety netting box</a:t>
            </a:r>
          </a:p>
          <a:p>
            <a:pPr lvl="1" eaLnBrk="1" hangingPunct="1">
              <a:spcBef>
                <a:spcPct val="0"/>
              </a:spcBef>
              <a:defRPr/>
            </a:pPr>
            <a:r>
              <a:rPr lang="en-GB" altLang="en-US" sz="1100" dirty="0"/>
              <a:t>Whatever the infection, in this era of antibiotic resistance and with increasing numbers of elderly or vulnerable patients, it is extremely important to give some clear safety netting instructions.  These are some that can be used and saved by patients.</a:t>
            </a:r>
          </a:p>
          <a:p>
            <a:pPr lvl="1" eaLnBrk="1" hangingPunct="1">
              <a:spcBef>
                <a:spcPct val="0"/>
              </a:spcBef>
              <a:defRPr/>
            </a:pPr>
            <a:r>
              <a:rPr lang="en-GB" altLang="en-US" sz="1100" b="1" u="sng" dirty="0"/>
              <a:t>Bring in back-up prescription box</a:t>
            </a:r>
          </a:p>
          <a:p>
            <a:pPr lvl="1" eaLnBrk="1" hangingPunct="1">
              <a:spcBef>
                <a:spcPct val="0"/>
              </a:spcBef>
              <a:defRPr/>
            </a:pPr>
            <a:r>
              <a:rPr lang="en-GB" altLang="en-US" sz="1100" dirty="0">
                <a:latin typeface="Arial" pitchFamily="34" charset="0"/>
                <a:cs typeface="Arial" pitchFamily="34" charset="0"/>
              </a:rPr>
              <a:t>The back-up prescription can reduce antibiotic prescribing by about 40%, and is extremely useful for particularly demanding patients or just before a weekend to reduce visits to out of hours services. These different options are given, so that the patient understands where to pick up the leaflet, a recent study by Little et al shows that either of the options leads to similar % of antibiotics being taken, but that giving the patients the prescription and advising them when to pick the antibiotic up –leads to slightly greater patient satisfaction.</a:t>
            </a:r>
          </a:p>
          <a:p>
            <a:pPr lvl="1" eaLnBrk="1" hangingPunct="1">
              <a:spcBef>
                <a:spcPct val="0"/>
              </a:spcBef>
              <a:defRPr/>
            </a:pPr>
            <a:r>
              <a:rPr lang="en-GB" altLang="en-US" sz="1100" b="1" u="sng" dirty="0"/>
              <a:t>Bring in information box</a:t>
            </a:r>
          </a:p>
          <a:p>
            <a:pPr lvl="1" eaLnBrk="1" hangingPunct="1">
              <a:spcBef>
                <a:spcPct val="0"/>
              </a:spcBef>
              <a:defRPr/>
            </a:pPr>
            <a:r>
              <a:rPr lang="en-GB" altLang="en-US" sz="1100" dirty="0"/>
              <a:t>Although most patients know they shouldn’t take antibiotics for coughs and colds, far fewer know that sinusitis, ear infections and sore throats and many other infections get better on their own without antibiotics.</a:t>
            </a:r>
          </a:p>
          <a:p>
            <a:pPr lvl="1" eaLnBrk="1" hangingPunct="1">
              <a:spcBef>
                <a:spcPct val="0"/>
              </a:spcBef>
              <a:defRPr/>
            </a:pPr>
            <a:r>
              <a:rPr lang="en-GB" altLang="en-US" sz="1100" dirty="0"/>
              <a:t>Likewise they know little about antibiotic resistance, so we should take every opportunity to educate them.</a:t>
            </a:r>
          </a:p>
          <a:p>
            <a:pPr lvl="1" eaLnBrk="1" hangingPunct="1">
              <a:spcBef>
                <a:spcPct val="0"/>
              </a:spcBef>
              <a:defRPr/>
            </a:pPr>
            <a:endParaRPr lang="en-GB" altLang="en-US" sz="1100" dirty="0"/>
          </a:p>
          <a:p>
            <a:pPr lvl="1" eaLnBrk="1" hangingPunct="1">
              <a:spcBef>
                <a:spcPct val="0"/>
              </a:spcBef>
              <a:defRPr/>
            </a:pPr>
            <a:r>
              <a:rPr lang="en-GB" altLang="en-US" sz="1100" dirty="0"/>
              <a:t>This final statement is important – as in January 2017 16% of patients given oral antibiotics in the last year reported having some left-overs, and this was 28% of 16-24 year olds. Of those with left-overs 30% kept them for future use just in case. So take the opportunity to stress not to share antibiotics, and to return left-overs to a pharmacy.  </a:t>
            </a:r>
          </a:p>
          <a:p>
            <a:pPr lvl="1" eaLnBrk="1" hangingPunct="1">
              <a:spcBef>
                <a:spcPct val="0"/>
              </a:spcBef>
              <a:defRPr/>
            </a:pPr>
            <a:endParaRPr lang="en-GB" altLang="en-US" sz="1100" dirty="0"/>
          </a:p>
          <a:p>
            <a:pPr lvl="1" eaLnBrk="1" hangingPunct="1">
              <a:spcBef>
                <a:spcPct val="0"/>
              </a:spcBef>
              <a:defRPr/>
            </a:pPr>
            <a:r>
              <a:rPr lang="en-GB" altLang="en-US" sz="1100" dirty="0"/>
              <a:t>There is a READ code for delayed/ back-up antibiotics or leaflet given and if you Read code the infections featured the leaflet with EMIS and some other systems this leaflet will appear on your computer via the patient.co.uk system.</a:t>
            </a:r>
          </a:p>
          <a:p>
            <a:pPr lvl="1" eaLnBrk="1" hangingPunct="1">
              <a:spcBef>
                <a:spcPct val="0"/>
              </a:spcBef>
              <a:defRPr/>
            </a:pPr>
            <a:endParaRPr lang="en-GB" altLang="en-US" sz="1100" dirty="0"/>
          </a:p>
          <a:p>
            <a:pPr lvl="1" eaLnBrk="1" hangingPunct="1">
              <a:spcBef>
                <a:spcPct val="0"/>
              </a:spcBef>
              <a:defRPr/>
            </a:pPr>
            <a:r>
              <a:rPr lang="en-GB" altLang="en-US" sz="1100" b="1" u="sng" dirty="0"/>
              <a:t>Extra notes for presenter: </a:t>
            </a:r>
            <a:r>
              <a:rPr lang="en-GB" altLang="en-US" sz="1100" b="0" dirty="0"/>
              <a:t>Most prescribers have access to many leaflets, both paper ones and ones that can be printed off their computer system or the web. However, not all information resources are based on the best available evidence or have been developed through rigorous processes. The TARGET Patient Information Leaflets have been developed through over months of literature searching, consultation, focus groups with patients and staff, drafting and revision.  </a:t>
            </a:r>
          </a:p>
          <a:p>
            <a:pPr lvl="1" eaLnBrk="1" hangingPunct="1">
              <a:spcBef>
                <a:spcPts val="625"/>
              </a:spcBef>
              <a:defRPr/>
            </a:pPr>
            <a:r>
              <a:rPr lang="en-GB" altLang="en-US" sz="1100" b="0" dirty="0"/>
              <a:t>Overview of the leaflet</a:t>
            </a:r>
          </a:p>
          <a:p>
            <a:pPr lvl="1" eaLnBrk="1" hangingPunct="1">
              <a:spcBef>
                <a:spcPct val="0"/>
              </a:spcBef>
              <a:defRPr/>
            </a:pPr>
            <a:r>
              <a:rPr lang="en-GB" altLang="en-US" sz="1100" b="0" dirty="0"/>
              <a:t>To use this leaflet properly, it is important that clinicians use it as a tool to interact with patients, rather than just handing it to them as a ‘parting gift’. In order to communicate this effectively you must make sure that you are very familiar with its content. Please make sure that, in addition to completing this training, you take some time to thoroughly familiarise yourself with the leaflet before you start using it.</a:t>
            </a:r>
          </a:p>
          <a:p>
            <a:pPr lvl="1" eaLnBrk="1" hangingPunct="1">
              <a:spcBef>
                <a:spcPct val="0"/>
              </a:spcBef>
              <a:defRPr/>
            </a:pPr>
            <a:endParaRPr lang="en-GB" altLang="en-US" sz="1100" b="1" dirty="0"/>
          </a:p>
          <a:p>
            <a:pPr lvl="1" eaLnBrk="1" hangingPunct="1">
              <a:spcBef>
                <a:spcPct val="0"/>
              </a:spcBef>
              <a:defRPr/>
            </a:pPr>
            <a:endParaRPr lang="en-GB" altLang="en-US" sz="1100" b="1" dirty="0"/>
          </a:p>
          <a:p>
            <a:pPr lvl="1" eaLnBrk="1" hangingPunct="1">
              <a:spcBef>
                <a:spcPts val="625"/>
              </a:spcBef>
              <a:defRPr/>
            </a:pPr>
            <a:r>
              <a:rPr lang="en-GB" altLang="en-US" sz="1100" dirty="0"/>
              <a:t>.</a:t>
            </a:r>
          </a:p>
        </p:txBody>
      </p:sp>
      <p:sp>
        <p:nvSpPr>
          <p:cNvPr id="50180" name="Slide Number Placeholder 3">
            <a:extLst>
              <a:ext uri="{FF2B5EF4-FFF2-40B4-BE49-F238E27FC236}">
                <a16:creationId xmlns:a16="http://schemas.microsoft.com/office/drawing/2014/main" id="{F46346FE-B432-407B-8602-73516CCA64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29EA0CC-A6EF-4BF4-B607-792DD2D227E9}" type="slidenum">
              <a:rPr kumimoji="0" lang="en-GB"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 name="Header Placeholder 5">
            <a:extLst>
              <a:ext uri="{FF2B5EF4-FFF2-40B4-BE49-F238E27FC236}">
                <a16:creationId xmlns:a16="http://schemas.microsoft.com/office/drawing/2014/main" id="{10512F05-8953-4924-9301-0AABC3F0ED92}"/>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prstClr val="black"/>
                </a:solidFill>
                <a:effectLst/>
                <a:uLnTx/>
                <a:uFillTx/>
                <a:latin typeface="Calibri"/>
                <a:ea typeface="+mn-ea"/>
                <a:cs typeface="+mn-cs"/>
              </a:rPr>
              <a:t>TARGET antibiotics presentation 18.09.14</a:t>
            </a:r>
          </a:p>
        </p:txBody>
      </p:sp>
      <p:sp>
        <p:nvSpPr>
          <p:cNvPr id="7" name="Date Placeholder 6">
            <a:extLst>
              <a:ext uri="{FF2B5EF4-FFF2-40B4-BE49-F238E27FC236}">
                <a16:creationId xmlns:a16="http://schemas.microsoft.com/office/drawing/2014/main" id="{7B62A824-06DF-47F2-B17C-9194A7C17625}"/>
              </a:ext>
            </a:extLst>
          </p:cNvPr>
          <p:cNvSpPr>
            <a:spLocks noGrp="1"/>
          </p:cNvSpPr>
          <p:nvPr>
            <p:ph type="dt" sz="quarter"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6A4B2B-DCA7-4A54-8838-93260FEDFCB2}" type="datetime3">
              <a:rPr kumimoji="0" lang="en-GB" sz="13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 November, 2024</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Footer Placeholder 1">
            <a:extLst>
              <a:ext uri="{FF2B5EF4-FFF2-40B4-BE49-F238E27FC236}">
                <a16:creationId xmlns:a16="http://schemas.microsoft.com/office/drawing/2014/main" id="{91B30EC7-C0FD-4C26-AFFD-614A14600DF8}"/>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prstClr val="black"/>
                </a:solidFill>
                <a:effectLst/>
                <a:uLnTx/>
                <a:uFillTx/>
                <a:latin typeface="Calibri"/>
                <a:ea typeface="+mn-ea"/>
                <a:cs typeface="+mn-cs"/>
              </a:rPr>
              <a:t>TARGET Antibiotics Presentation - Main - 11.07.17</a:t>
            </a: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25C843BC-EB2B-4EDF-BFDC-FE45A1756C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BAA0A597-3304-4C7E-9DEC-75CB8D98BF57}"/>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defRPr/>
            </a:pPr>
            <a:r>
              <a:rPr lang="en-GB" altLang="en-US" b="1" u="none" dirty="0"/>
              <a:t>Presenter talk</a:t>
            </a:r>
            <a:endParaRPr lang="en-GB" altLang="en-US" u="none" dirty="0"/>
          </a:p>
          <a:p>
            <a:pPr lvl="1">
              <a:defRPr/>
            </a:pPr>
            <a:r>
              <a:rPr lang="en-GB" dirty="0"/>
              <a:t>Teaching about antibiotic use and resistance is particularly challenging with lower ability groups. Lower participant ability often find the current self-care leaflets available on TARGET and patient.co.uk difficult to understand. In a pilot e-Bug course community users were not engaged by text based self-care leaflets. Initial discussions with community groups indicated that many do not know how long common infections usually last, what they can do to look after themselves and where or when to get appropriate help if their symptoms worsen. Therefore, this formed the basis of the aims of the pictorial leaflet; </a:t>
            </a:r>
            <a:r>
              <a:rPr lang="en-GB" i="1" dirty="0"/>
              <a:t>Managing Your Infection Leaflet: A step-by-step guide on how to manage your infection.</a:t>
            </a:r>
          </a:p>
          <a:p>
            <a:pPr lvl="1">
              <a:defRPr/>
            </a:pPr>
            <a:endParaRPr lang="en-GB" dirty="0"/>
          </a:p>
          <a:p>
            <a:pPr lvl="1">
              <a:defRPr/>
            </a:pPr>
            <a:r>
              <a:rPr lang="en-GB" dirty="0"/>
              <a:t>The aims of the pictorial leaflet for self-limiting respiratory tract infections are:</a:t>
            </a:r>
          </a:p>
          <a:p>
            <a:pPr marL="171450" lvl="1" indent="-171450">
              <a:buFont typeface="Arial" panose="020B0604020202020204" pitchFamily="34" charset="0"/>
              <a:buChar char="•"/>
              <a:defRPr/>
            </a:pPr>
            <a:r>
              <a:rPr lang="en-GB" dirty="0"/>
              <a:t>To increase the public understanding about the length of time symptoms of common infections usually last</a:t>
            </a:r>
          </a:p>
          <a:p>
            <a:pPr marL="171450" lvl="1" indent="-171450">
              <a:buFont typeface="Arial" panose="020B0604020202020204" pitchFamily="34" charset="0"/>
              <a:buChar char="•"/>
              <a:defRPr/>
            </a:pPr>
            <a:r>
              <a:rPr lang="en-GB" dirty="0"/>
              <a:t>To increase the public’s confidence on how to self-care appropriately for common infections</a:t>
            </a:r>
          </a:p>
          <a:p>
            <a:pPr marL="171450" lvl="1" indent="-171450">
              <a:buFont typeface="Arial" panose="020B0604020202020204" pitchFamily="34" charset="0"/>
              <a:buChar char="•"/>
              <a:defRPr/>
            </a:pPr>
            <a:r>
              <a:rPr lang="en-GB" dirty="0"/>
              <a:t>To increase public knowledge about what symptoms should prompt them to seek help from their GP practice or other health professional</a:t>
            </a:r>
          </a:p>
          <a:p>
            <a:pPr marL="171450" lvl="1" indent="-171450">
              <a:buFont typeface="Arial" panose="020B0604020202020204" pitchFamily="34" charset="0"/>
              <a:buChar char="•"/>
              <a:defRPr/>
            </a:pPr>
            <a:r>
              <a:rPr lang="en-GB" dirty="0"/>
              <a:t>To increase awareness about the importance of using tissues and handwashing to prevent the spread of infection</a:t>
            </a:r>
          </a:p>
          <a:p>
            <a:pPr marL="171450" lvl="1" indent="-171450">
              <a:buFont typeface="Arial" panose="020B0604020202020204" pitchFamily="34" charset="0"/>
              <a:buChar char="•"/>
              <a:defRPr/>
            </a:pPr>
            <a:r>
              <a:rPr lang="en-GB" dirty="0"/>
              <a:t>To increase the public’s trust in the pharmacists advice</a:t>
            </a:r>
          </a:p>
          <a:p>
            <a:pPr marL="171450" lvl="1" indent="-171450">
              <a:buFont typeface="Arial" panose="020B0604020202020204" pitchFamily="34" charset="0"/>
              <a:buChar char="•"/>
              <a:defRPr/>
            </a:pPr>
            <a:endParaRPr lang="en-GB" dirty="0"/>
          </a:p>
          <a:p>
            <a:pPr lvl="1">
              <a:buFont typeface="Arial" panose="020B0604020202020204" pitchFamily="34" charset="0"/>
              <a:buNone/>
              <a:defRPr/>
            </a:pPr>
            <a:r>
              <a:rPr lang="en-GB" dirty="0"/>
              <a:t>The leaflet is found on the TARGET website next to the TARGET RTI leaflet.</a:t>
            </a:r>
          </a:p>
          <a:p>
            <a:pPr eaLnBrk="1" hangingPunct="1">
              <a:spcBef>
                <a:spcPct val="0"/>
              </a:spcBef>
              <a:defRPr/>
            </a:pPr>
            <a:endParaRPr lang="en-GB" altLang="en-US" dirty="0"/>
          </a:p>
        </p:txBody>
      </p:sp>
      <p:sp>
        <p:nvSpPr>
          <p:cNvPr id="54276" name="Slide Number Placeholder 3">
            <a:extLst>
              <a:ext uri="{FF2B5EF4-FFF2-40B4-BE49-F238E27FC236}">
                <a16:creationId xmlns:a16="http://schemas.microsoft.com/office/drawing/2014/main" id="{388E11DD-C4AF-4A3D-B983-E14A781313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3A64F6-DDCC-426E-BC4A-783E5E42C709}" type="slidenum">
              <a:rPr lang="en-GB" altLang="en-US" sz="1300" smtClean="0">
                <a:solidFill>
                  <a:srgbClr val="000000"/>
                </a:solidFill>
              </a:rPr>
              <a:pPr>
                <a:spcBef>
                  <a:spcPct val="0"/>
                </a:spcBef>
              </a:pPr>
              <a:t>16</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8A1CCBBB-55B2-4CAF-9ED3-9646CD9AD8F3}"/>
              </a:ext>
            </a:extLst>
          </p:cNvPr>
          <p:cNvSpPr>
            <a:spLocks noGrp="1"/>
          </p:cNvSpPr>
          <p:nvPr>
            <p:ph type="dt" sz="quarter" idx="1"/>
          </p:nvPr>
        </p:nvSpPr>
        <p:spPr/>
        <p:txBody>
          <a:bodyPr/>
          <a:lstStyle/>
          <a:p>
            <a:pPr>
              <a:defRPr/>
            </a:pPr>
            <a:fld id="{A7CC95C7-2DE0-41B5-82FC-6BAB6B925E53}" type="datetime3">
              <a:rPr lang="en-GB">
                <a:solidFill>
                  <a:prstClr val="black"/>
                </a:solidFill>
              </a:rPr>
              <a:pPr>
                <a:defRPr/>
              </a:pPr>
              <a:t>1 November, 2024</a:t>
            </a:fld>
            <a:endParaRPr lang="en-GB" dirty="0">
              <a:solidFill>
                <a:prstClr val="black"/>
              </a:solidFill>
            </a:endParaRPr>
          </a:p>
        </p:txBody>
      </p:sp>
      <p:sp>
        <p:nvSpPr>
          <p:cNvPr id="2" name="Footer Placeholder 1">
            <a:extLst>
              <a:ext uri="{FF2B5EF4-FFF2-40B4-BE49-F238E27FC236}">
                <a16:creationId xmlns:a16="http://schemas.microsoft.com/office/drawing/2014/main" id="{C5D98281-B466-4E66-92DE-7FB1A1DD4539}"/>
              </a:ext>
            </a:extLst>
          </p:cNvPr>
          <p:cNvSpPr>
            <a:spLocks noGrp="1"/>
          </p:cNvSpPr>
          <p:nvPr>
            <p:ph type="ftr" sz="quarter" idx="4"/>
          </p:nvPr>
        </p:nvSpPr>
        <p:spPr/>
        <p:txBody>
          <a:bodyPr/>
          <a:lstStyle/>
          <a:p>
            <a:pPr>
              <a:defRPr/>
            </a:pPr>
            <a:r>
              <a:rPr lang="en-GB">
                <a:solidFill>
                  <a:prstClr val="black"/>
                </a:solidFill>
              </a:rPr>
              <a:t>TARGET Antibiotics Presentation - CS:Acute Cough - 19.06.18</a:t>
            </a:r>
          </a:p>
        </p:txBody>
      </p:sp>
      <p:sp>
        <p:nvSpPr>
          <p:cNvPr id="3" name="Header Placeholder 2">
            <a:extLst>
              <a:ext uri="{FF2B5EF4-FFF2-40B4-BE49-F238E27FC236}">
                <a16:creationId xmlns:a16="http://schemas.microsoft.com/office/drawing/2014/main" id="{7F29427F-E18D-45DA-8030-FA5AB9EE02CD}"/>
              </a:ext>
            </a:extLst>
          </p:cNvPr>
          <p:cNvSpPr>
            <a:spLocks noGrp="1"/>
          </p:cNvSpPr>
          <p:nvPr>
            <p:ph type="hdr" sz="quarter"/>
          </p:nvPr>
        </p:nvSpPr>
        <p:spPr/>
        <p:txBody>
          <a:bodyPr/>
          <a:lstStyle/>
          <a:p>
            <a:pPr>
              <a:defRPr/>
            </a:pPr>
            <a:endParaRPr lang="en-GB">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indent="0">
              <a:lnSpc>
                <a:spcPct val="110000"/>
              </a:lnSpc>
              <a:spcBef>
                <a:spcPts val="0"/>
              </a:spcBef>
              <a:buFont typeface="+mj-lt"/>
              <a:buNone/>
            </a:pPr>
            <a:r>
              <a:rPr lang="en-GB" b="1" dirty="0"/>
              <a:t>Presenter talk</a:t>
            </a:r>
          </a:p>
          <a:p>
            <a:pPr marL="57150" indent="0">
              <a:lnSpc>
                <a:spcPct val="110000"/>
              </a:lnSpc>
              <a:spcBef>
                <a:spcPts val="0"/>
              </a:spcBef>
              <a:buFont typeface="+mj-lt"/>
              <a:buNone/>
            </a:pPr>
            <a:endParaRPr lang="en-GB" b="1" dirty="0"/>
          </a:p>
          <a:p>
            <a:pPr marL="57150" indent="0">
              <a:lnSpc>
                <a:spcPct val="110000"/>
              </a:lnSpc>
              <a:spcBef>
                <a:spcPts val="0"/>
              </a:spcBef>
              <a:buFont typeface="+mj-lt"/>
              <a:buNone/>
            </a:pPr>
            <a:r>
              <a:rPr lang="en-GB" b="0" dirty="0"/>
              <a:t>We will briefly touch on back-up and delayed antibiotic prescriptions, but there is a previous TARGET webinar from 2021 you can access from the website which goes into depth on using these.</a:t>
            </a:r>
          </a:p>
          <a:p>
            <a:endParaRPr lang="en-GB" dirty="0"/>
          </a:p>
        </p:txBody>
      </p:sp>
      <p:sp>
        <p:nvSpPr>
          <p:cNvPr id="4" name="Slide Number Placeholder 3"/>
          <p:cNvSpPr>
            <a:spLocks noGrp="1"/>
          </p:cNvSpPr>
          <p:nvPr>
            <p:ph type="sldNum" sz="quarter" idx="10"/>
          </p:nvPr>
        </p:nvSpPr>
        <p:spPr/>
        <p:txBody>
          <a:bodyPr/>
          <a:lstStyle/>
          <a:p>
            <a:fld id="{067F8311-D065-4984-95A1-B53211C3BBB2}" type="slidenum">
              <a:rPr lang="en-GB" smtClean="0"/>
              <a:t>17</a:t>
            </a:fld>
            <a:endParaRPr lang="en-GB"/>
          </a:p>
        </p:txBody>
      </p:sp>
    </p:spTree>
    <p:extLst>
      <p:ext uri="{BB962C8B-B14F-4D97-AF65-F5344CB8AC3E}">
        <p14:creationId xmlns:p14="http://schemas.microsoft.com/office/powerpoint/2010/main" val="1135300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eaLnBrk="1" hangingPunct="1">
              <a:lnSpc>
                <a:spcPct val="90000"/>
              </a:lnSpc>
              <a:spcBef>
                <a:spcPct val="0"/>
              </a:spcBef>
              <a:defRPr/>
            </a:pPr>
            <a:r>
              <a:rPr lang="en-GB" altLang="en-US" sz="1100" b="1" u="none" dirty="0">
                <a:latin typeface="Arial" panose="020B0604020202020204" pitchFamily="34" charset="0"/>
                <a:cs typeface="Arial" panose="020B0604020202020204" pitchFamily="34" charset="0"/>
              </a:rPr>
              <a:t>Presenter Talk </a:t>
            </a:r>
            <a:r>
              <a:rPr lang="en-GB" altLang="en-US" sz="1100" u="none" dirty="0">
                <a:latin typeface="Arial" panose="020B0604020202020204" pitchFamily="34" charset="0"/>
                <a:cs typeface="Arial" panose="020B0604020202020204" pitchFamily="34" charset="0"/>
              </a:rPr>
              <a:t> </a:t>
            </a:r>
          </a:p>
          <a:p>
            <a:pPr eaLnBrk="1" hangingPunct="1">
              <a:lnSpc>
                <a:spcPct val="90000"/>
              </a:lnSpc>
              <a:spcBef>
                <a:spcPct val="0"/>
              </a:spcBef>
              <a:defRPr/>
            </a:pPr>
            <a:r>
              <a:rPr lang="en-GB" altLang="en-US" sz="1100" b="0" dirty="0">
                <a:latin typeface="Arial" panose="020B0604020202020204" pitchFamily="34" charset="0"/>
                <a:cs typeface="Arial" panose="020B0604020202020204" pitchFamily="34" charset="0"/>
              </a:rPr>
              <a:t>This slide covers one study within a review conducted by Little et al in in 2014 focused on upper respiratory tract infections and included patients 8</a:t>
            </a:r>
            <a:r>
              <a:rPr lang="en-GB" b="0" i="0" dirty="0">
                <a:solidFill>
                  <a:srgbClr val="333333"/>
                </a:solidFill>
                <a:effectLst/>
                <a:latin typeface="interfaceregular"/>
              </a:rPr>
              <a:t>89 patients over 3 years of age from 25 practices. Patients who were not judged to need an immediate antibiotic, were randomised into no antibiotic or delayed prescribing group  (n=556). </a:t>
            </a:r>
          </a:p>
          <a:p>
            <a:pPr eaLnBrk="1" hangingPunct="1">
              <a:lnSpc>
                <a:spcPct val="90000"/>
              </a:lnSpc>
              <a:spcBef>
                <a:spcPct val="0"/>
              </a:spcBef>
              <a:defRPr/>
            </a:pPr>
            <a:endParaRPr lang="en-GB" altLang="en-US" sz="1100" b="0"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b="0" dirty="0">
                <a:latin typeface="Arial" panose="020B0604020202020204" pitchFamily="34" charset="0"/>
                <a:cs typeface="Arial" panose="020B0604020202020204" pitchFamily="34" charset="0"/>
              </a:rPr>
              <a:t>There was no significant effect of antibiotic prescribing strategy on symptom severity or temperature. Higher levels of satisfaction were reported for the patient led and collection approaches, although the limited sample size for this outcome resulted in no significant differences overall (2.38, P=0.667). Those given antibiotics were more likely to believe that antibiotics were effective (click for arrow) despite immediate antibiotics having no significant effect on symptom severity or duration.</a:t>
            </a:r>
          </a:p>
          <a:p>
            <a:pPr eaLnBrk="1" hangingPunct="1">
              <a:lnSpc>
                <a:spcPct val="90000"/>
              </a:lnSpc>
              <a:spcBef>
                <a:spcPct val="0"/>
              </a:spcBef>
              <a:defRPr/>
            </a:pPr>
            <a:endParaRPr lang="en-GB" altLang="en-US" sz="1100" b="0"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b="0" dirty="0">
                <a:latin typeface="Arial" panose="020B0604020202020204" pitchFamily="34" charset="0"/>
                <a:cs typeface="Arial" panose="020B0604020202020204" pitchFamily="34" charset="0"/>
              </a:rPr>
              <a:t>The back-up prescription is very useful to give to patients who have a high expectation for antibiotics, and can be given alongside the TARGET patient information leaflets.</a:t>
            </a:r>
          </a:p>
          <a:p>
            <a:pPr eaLnBrk="1" hangingPunct="1">
              <a:lnSpc>
                <a:spcPct val="90000"/>
              </a:lnSpc>
              <a:spcBef>
                <a:spcPct val="0"/>
              </a:spcBef>
              <a:defRPr/>
            </a:pPr>
            <a:endParaRPr lang="en-GB" altLang="en-US" sz="1100" b="0" dirty="0">
              <a:latin typeface="Arial" panose="020B0604020202020204" pitchFamily="34" charset="0"/>
              <a:cs typeface="Arial" panose="020B0604020202020204" pitchFamily="34" charset="0"/>
            </a:endParaRPr>
          </a:p>
          <a:p>
            <a:pPr eaLnBrk="1" hangingPunct="1">
              <a:lnSpc>
                <a:spcPct val="90000"/>
              </a:lnSpc>
              <a:spcBef>
                <a:spcPct val="0"/>
              </a:spcBef>
              <a:defRPr/>
            </a:pPr>
            <a:endParaRPr lang="en-GB" altLang="en-US" sz="1100" b="0"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b="0" dirty="0">
                <a:latin typeface="Arial" panose="020B0604020202020204" pitchFamily="34" charset="0"/>
                <a:cs typeface="Arial" panose="020B0604020202020204" pitchFamily="34" charset="0"/>
              </a:rPr>
              <a:t>Additional presenter notes</a:t>
            </a:r>
          </a:p>
          <a:p>
            <a:pPr eaLnBrk="1" hangingPunct="1">
              <a:lnSpc>
                <a:spcPct val="90000"/>
              </a:lnSpc>
              <a:spcBef>
                <a:spcPct val="0"/>
              </a:spcBef>
              <a:defRPr/>
            </a:pPr>
            <a:r>
              <a:rPr lang="en-GB" altLang="en-US" sz="1100" b="0" dirty="0">
                <a:latin typeface="Arial" panose="020B0604020202020204" pitchFamily="34" charset="0"/>
                <a:cs typeface="Arial" panose="020B0604020202020204" pitchFamily="34" charset="0"/>
              </a:rPr>
              <a:t>Additional information on delayed prescribing you can cover: </a:t>
            </a:r>
          </a:p>
          <a:p>
            <a:pPr eaLnBrk="1" hangingPunct="1">
              <a:lnSpc>
                <a:spcPct val="90000"/>
              </a:lnSpc>
              <a:spcBef>
                <a:spcPct val="0"/>
              </a:spcBef>
              <a:defRPr/>
            </a:pPr>
            <a:endParaRPr lang="en-GB" altLang="en-US" sz="1100" b="0"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lang="en-GB" altLang="en-US" sz="1100" b="0" dirty="0">
                <a:latin typeface="Arial" panose="020B0604020202020204" pitchFamily="34" charset="0"/>
                <a:cs typeface="Arial" panose="020B0604020202020204" pitchFamily="34" charset="0"/>
              </a:rPr>
              <a:t>A 2017 Cochrane review found that symptoms for sore throat were only modestly improved by immediate antibiotics compared with delayed antibiotics</a:t>
            </a:r>
            <a:r>
              <a:rPr lang="en-GB" b="0" dirty="0"/>
              <a:t> </a:t>
            </a:r>
            <a:r>
              <a:rPr lang="en-GB" altLang="en-US" sz="1100" b="0" dirty="0">
                <a:latin typeface="Arial" panose="020B0604020202020204" pitchFamily="34" charset="0"/>
                <a:cs typeface="Arial" panose="020B0604020202020204" pitchFamily="34" charset="0"/>
              </a:rPr>
              <a:t> (5 studies - Spurling 2017) also found no significant difference in patient satisfaction in delayed vs. immediate groups in studies focusing on respiratory tract infections (6 studies).</a:t>
            </a:r>
          </a:p>
          <a:p>
            <a:pPr eaLnBrk="1" hangingPunct="1">
              <a:lnSpc>
                <a:spcPct val="90000"/>
              </a:lnSpc>
              <a:spcBef>
                <a:spcPct val="0"/>
              </a:spcBef>
              <a:defRPr/>
            </a:pPr>
            <a:endParaRPr lang="en-GB" altLang="en-US" sz="1100" b="0"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b="0" dirty="0">
                <a:latin typeface="Arial" panose="020B0604020202020204" pitchFamily="34" charset="0"/>
                <a:cs typeface="Arial" panose="020B0604020202020204" pitchFamily="34" charset="0"/>
              </a:rPr>
              <a:t>You can also include information about safety by covering the DESCARTE study: </a:t>
            </a:r>
          </a:p>
          <a:p>
            <a:pPr eaLnBrk="1" hangingPunct="1">
              <a:lnSpc>
                <a:spcPct val="90000"/>
              </a:lnSpc>
              <a:spcBef>
                <a:spcPct val="0"/>
              </a:spcBef>
              <a:defRPr/>
            </a:pPr>
            <a:endParaRPr lang="en-GB" altLang="en-US" sz="1100" b="0"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b="0" dirty="0">
                <a:latin typeface="Arial" panose="020B0604020202020204" pitchFamily="34" charset="0"/>
                <a:cs typeface="Arial" panose="020B0604020202020204" pitchFamily="34" charset="0"/>
              </a:rPr>
              <a:t>A study of acute sore throat (the DESCARTE study – Little 2013) showed that complications in those who received immediate were similar to those receiving a  back-up prescription even though 30% did not collect the prescription, and in the study complications were higher in the no antibiotic group. Thus giving more control to the patient does help prevent complications, but with a back-up antibiotic safety netting instructions are important.</a:t>
            </a:r>
          </a:p>
          <a:p>
            <a:pPr eaLnBrk="1" hangingPunct="1">
              <a:lnSpc>
                <a:spcPct val="90000"/>
              </a:lnSpc>
              <a:spcBef>
                <a:spcPct val="0"/>
              </a:spcBef>
              <a:defRPr/>
            </a:pPr>
            <a:endParaRPr lang="en-GB" altLang="en-US" sz="1100" b="0" dirty="0">
              <a:latin typeface="Arial" panose="020B0604020202020204" pitchFamily="34" charset="0"/>
              <a:cs typeface="Arial" panose="020B0604020202020204" pitchFamily="34" charset="0"/>
            </a:endParaRPr>
          </a:p>
          <a:p>
            <a:pPr eaLnBrk="1" hangingPunct="1">
              <a:lnSpc>
                <a:spcPct val="90000"/>
              </a:lnSpc>
              <a:spcBef>
                <a:spcPct val="0"/>
              </a:spcBef>
              <a:defRPr/>
            </a:pPr>
            <a:endParaRPr lang="en-GB" altLang="en-US" sz="1100" b="0" dirty="0">
              <a:latin typeface="Arial" panose="020B0604020202020204" pitchFamily="34" charset="0"/>
              <a:cs typeface="Arial" panose="020B0604020202020204" pitchFamily="34" charset="0"/>
            </a:endParaRPr>
          </a:p>
          <a:p>
            <a:pPr eaLnBrk="1" hangingPunct="1">
              <a:lnSpc>
                <a:spcPct val="90000"/>
              </a:lnSpc>
              <a:spcBef>
                <a:spcPct val="0"/>
              </a:spcBef>
              <a:defRPr/>
            </a:pPr>
            <a:endParaRPr lang="en-GB" altLang="en-US" sz="1100" b="0"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b="0" dirty="0">
                <a:latin typeface="Arial" panose="020B0604020202020204" pitchFamily="34" charset="0"/>
                <a:cs typeface="Arial" panose="020B0604020202020204" pitchFamily="34" charset="0"/>
              </a:rPr>
              <a:t>Little 2014 study:</a:t>
            </a:r>
          </a:p>
          <a:p>
            <a:pPr>
              <a:lnSpc>
                <a:spcPct val="107000"/>
              </a:lnSpc>
              <a:spcAft>
                <a:spcPts val="800"/>
              </a:spcAft>
            </a:pPr>
            <a:r>
              <a:rPr lang="en-GB" sz="1800" b="0" dirty="0">
                <a:effectLst/>
                <a:latin typeface="Arial" panose="020B0604020202020204" pitchFamily="34" charset="0"/>
                <a:ea typeface="Calibri" panose="020F0502020204030204" pitchFamily="34" charset="0"/>
                <a:cs typeface="Arial" panose="020B0604020202020204" pitchFamily="34" charset="0"/>
              </a:rPr>
              <a:t>Health professionals decided in negotiation with patients whether immediate antibiotics were needed. Total of 889 patients, of these 333 (37%) were prescribed immediate antibiotics</a:t>
            </a:r>
          </a:p>
          <a:p>
            <a:pPr>
              <a:lnSpc>
                <a:spcPct val="107000"/>
              </a:lnSpc>
              <a:spcAft>
                <a:spcPts val="800"/>
              </a:spcAft>
            </a:pPr>
            <a:r>
              <a:rPr lang="en-GB" sz="1800" b="0" dirty="0">
                <a:effectLst/>
                <a:latin typeface="Arial" panose="020B0604020202020204" pitchFamily="34" charset="0"/>
                <a:ea typeface="Calibri" panose="020F0502020204030204" pitchFamily="34" charset="0"/>
                <a:cs typeface="Arial" panose="020B0604020202020204" pitchFamily="34" charset="0"/>
              </a:rPr>
              <a:t>If antibiotics were not needed, patients were randomised into four delayed prescribing groups (n=556, 63%):</a:t>
            </a:r>
          </a:p>
          <a:p>
            <a:pPr marL="342900" lvl="0" indent="-342900">
              <a:lnSpc>
                <a:spcPct val="107000"/>
              </a:lnSpc>
              <a:buFont typeface="+mj-lt"/>
              <a:buAutoNum type="arabicPeriod"/>
            </a:pPr>
            <a:r>
              <a:rPr lang="en-GB" sz="1800" b="0" dirty="0">
                <a:effectLst/>
                <a:latin typeface="Arial" panose="020B0604020202020204" pitchFamily="34" charset="0"/>
                <a:ea typeface="Calibri" panose="020F0502020204030204" pitchFamily="34" charset="0"/>
                <a:cs typeface="Arial" panose="020B0604020202020204" pitchFamily="34" charset="0"/>
              </a:rPr>
              <a:t>Recontact for prescription (n=123)</a:t>
            </a:r>
          </a:p>
          <a:p>
            <a:pPr marL="342900" lvl="0" indent="-342900">
              <a:lnSpc>
                <a:spcPct val="107000"/>
              </a:lnSpc>
              <a:buFont typeface="+mj-lt"/>
              <a:buAutoNum type="arabicPeriod"/>
            </a:pPr>
            <a:r>
              <a:rPr lang="en-GB" sz="1800" b="0" dirty="0">
                <a:effectLst/>
                <a:latin typeface="Arial" panose="020B0604020202020204" pitchFamily="34" charset="0"/>
                <a:ea typeface="Calibri" panose="020F0502020204030204" pitchFamily="34" charset="0"/>
                <a:cs typeface="Arial" panose="020B0604020202020204" pitchFamily="34" charset="0"/>
              </a:rPr>
              <a:t>Post-dated prescription (n=114)</a:t>
            </a:r>
          </a:p>
          <a:p>
            <a:pPr marL="342900" lvl="0" indent="-342900">
              <a:lnSpc>
                <a:spcPct val="107000"/>
              </a:lnSpc>
              <a:buFont typeface="+mj-lt"/>
              <a:buAutoNum type="arabicPeriod"/>
            </a:pPr>
            <a:r>
              <a:rPr lang="en-GB" sz="1800" b="0" dirty="0">
                <a:effectLst/>
                <a:latin typeface="Arial" panose="020B0604020202020204" pitchFamily="34" charset="0"/>
                <a:ea typeface="Calibri" panose="020F0502020204030204" pitchFamily="34" charset="0"/>
                <a:cs typeface="Arial" panose="020B0604020202020204" pitchFamily="34" charset="0"/>
              </a:rPr>
              <a:t>Collection of the prescription (n=105)</a:t>
            </a:r>
          </a:p>
          <a:p>
            <a:pPr marL="342900" lvl="0" indent="-342900">
              <a:lnSpc>
                <a:spcPct val="107000"/>
              </a:lnSpc>
              <a:spcAft>
                <a:spcPts val="800"/>
              </a:spcAft>
              <a:buFont typeface="+mj-lt"/>
              <a:buAutoNum type="arabicPeriod"/>
            </a:pPr>
            <a:r>
              <a:rPr lang="en-GB" sz="1800" b="0" dirty="0">
                <a:effectLst/>
                <a:latin typeface="Arial" panose="020B0604020202020204" pitchFamily="34" charset="0"/>
                <a:ea typeface="Calibri" panose="020F0502020204030204" pitchFamily="34" charset="0"/>
                <a:cs typeface="Arial" panose="020B0604020202020204" pitchFamily="34" charset="0"/>
              </a:rPr>
              <a:t>Or patient led (the patient was given to use if needed) (n=106)</a:t>
            </a:r>
          </a:p>
          <a:p>
            <a:pPr marL="342900" lvl="0" indent="-342900">
              <a:lnSpc>
                <a:spcPct val="107000"/>
              </a:lnSpc>
              <a:spcAft>
                <a:spcPts val="800"/>
              </a:spcAft>
              <a:buFont typeface="+mj-lt"/>
              <a:buAutoNum type="arabicPeriod"/>
            </a:pPr>
            <a:r>
              <a:rPr lang="en-GB" sz="1800" b="0" dirty="0">
                <a:effectLst/>
                <a:latin typeface="Arial" panose="020B0604020202020204" pitchFamily="34" charset="0"/>
                <a:ea typeface="Calibri" panose="020F0502020204030204" pitchFamily="34" charset="0"/>
                <a:cs typeface="Arial" panose="020B0604020202020204" pitchFamily="34" charset="0"/>
              </a:rPr>
              <a:t>Immediate antibiotics given (n=333) symptoms documented (n=280)</a:t>
            </a:r>
          </a:p>
          <a:p>
            <a:pPr>
              <a:lnSpc>
                <a:spcPct val="107000"/>
              </a:lnSpc>
              <a:spcAft>
                <a:spcPts val="800"/>
              </a:spcAft>
            </a:pPr>
            <a:endParaRPr lang="en-GB" sz="1800" b="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b="0" dirty="0">
                <a:effectLst/>
                <a:latin typeface="Arial" panose="020B0604020202020204" pitchFamily="34" charset="0"/>
                <a:ea typeface="Calibri" panose="020F0502020204030204" pitchFamily="34" charset="0"/>
                <a:cs typeface="Arial" panose="020B0604020202020204" pitchFamily="34" charset="0"/>
              </a:rPr>
              <a:t>For symptom severity, we saw no evidence of a significant interaction between antibiotic strategy and analgesia use</a:t>
            </a:r>
          </a:p>
          <a:p>
            <a:pPr>
              <a:lnSpc>
                <a:spcPct val="107000"/>
              </a:lnSpc>
              <a:spcAft>
                <a:spcPts val="800"/>
              </a:spcAft>
            </a:pPr>
            <a:endParaRPr lang="en-GB" sz="1800" b="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b="0" u="sng" dirty="0">
                <a:effectLst/>
                <a:latin typeface="Arial" panose="020B0604020202020204" pitchFamily="34" charset="0"/>
                <a:ea typeface="Calibri" panose="020F0502020204030204" pitchFamily="34" charset="0"/>
                <a:cs typeface="Arial" panose="020B0604020202020204" pitchFamily="34" charset="0"/>
              </a:rPr>
              <a:t>For the randomised no/delayed groups</a:t>
            </a:r>
          </a:p>
          <a:p>
            <a:pPr marL="342900" lvl="0" indent="-342900">
              <a:lnSpc>
                <a:spcPct val="107000"/>
              </a:lnSpc>
              <a:buFont typeface="Symbol" panose="05050102010706020507" pitchFamily="18" charset="2"/>
              <a:buChar char=""/>
            </a:pPr>
            <a:r>
              <a:rPr lang="en-GB" sz="1800" b="0" dirty="0">
                <a:effectLst/>
                <a:latin typeface="Arial" panose="020B0604020202020204" pitchFamily="34" charset="0"/>
                <a:ea typeface="Calibri" panose="020F0502020204030204" pitchFamily="34" charset="0"/>
                <a:cs typeface="Arial" panose="020B0604020202020204" pitchFamily="34" charset="0"/>
              </a:rPr>
              <a:t>There was no significant effect of strategy on symptoms severity, duration and small differences in temperature control.</a:t>
            </a:r>
          </a:p>
          <a:p>
            <a:pPr marL="342900" marR="0" lvl="0" indent="-342900" algn="l" defTabSz="914400" rtl="0" eaLnBrk="0" fontAlgn="base" latinLnBrk="0" hangingPunct="0">
              <a:lnSpc>
                <a:spcPct val="107000"/>
              </a:lnSpc>
              <a:spcBef>
                <a:spcPct val="30000"/>
              </a:spcBef>
              <a:spcAft>
                <a:spcPct val="0"/>
              </a:spcAft>
              <a:buClrTx/>
              <a:buSzTx/>
              <a:buFont typeface="Symbol" panose="05050102010706020507" pitchFamily="18" charset="2"/>
              <a:buChar char=""/>
              <a:tabLst/>
              <a:defRPr/>
            </a:pPr>
            <a:r>
              <a:rPr lang="en-GB" sz="3200" b="0" dirty="0">
                <a:effectLst/>
                <a:latin typeface="Arial" panose="020B0604020202020204" pitchFamily="34" charset="0"/>
                <a:ea typeface="Calibri" panose="020F0502020204030204" pitchFamily="34" charset="0"/>
                <a:cs typeface="Arial" panose="020B0604020202020204" pitchFamily="34" charset="0"/>
              </a:rPr>
              <a:t>Antibiotic use did not differ significantly between no/delayed prescribing strategies, with the lowest use reported in the no prescription group</a:t>
            </a:r>
          </a:p>
          <a:p>
            <a:pPr marL="342900" lvl="0" indent="-342900">
              <a:lnSpc>
                <a:spcPct val="107000"/>
              </a:lnSpc>
              <a:buFont typeface="Symbol" panose="05050102010706020507" pitchFamily="18" charset="2"/>
              <a:buChar char=""/>
            </a:pPr>
            <a:r>
              <a:rPr lang="en-GB" sz="3200" b="0" dirty="0"/>
              <a:t>Consultations in the following month were similar (RR: 2.97, P=0.563) and were not significantly different after the first month (RR: 4.11, P=0.391). </a:t>
            </a:r>
            <a:endParaRPr lang="en-GB" sz="1800" b="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0" fontAlgn="base" latinLnBrk="0" hangingPunct="0">
              <a:lnSpc>
                <a:spcPct val="107000"/>
              </a:lnSpc>
              <a:spcBef>
                <a:spcPct val="30000"/>
              </a:spcBef>
              <a:spcAft>
                <a:spcPct val="0"/>
              </a:spcAft>
              <a:buClrTx/>
              <a:buSzTx/>
              <a:buFont typeface="Symbol" panose="05050102010706020507" pitchFamily="18" charset="2"/>
              <a:buChar char=""/>
              <a:tabLst/>
              <a:defRPr/>
            </a:pPr>
            <a:r>
              <a:rPr lang="en-GB" sz="1800" b="0" dirty="0">
                <a:effectLst/>
                <a:latin typeface="Arial" panose="020B0604020202020204" pitchFamily="34" charset="0"/>
                <a:ea typeface="Calibri" panose="020F0502020204030204" pitchFamily="34" charset="0"/>
                <a:cs typeface="Arial" panose="020B0604020202020204" pitchFamily="34" charset="0"/>
              </a:rPr>
              <a:t>Belief in antibiotics was strong but not significantly different between no or delayed groups, </a:t>
            </a:r>
          </a:p>
          <a:p>
            <a:pPr>
              <a:lnSpc>
                <a:spcPct val="107000"/>
              </a:lnSpc>
              <a:spcAft>
                <a:spcPts val="800"/>
              </a:spcAft>
            </a:pPr>
            <a:r>
              <a:rPr lang="en-GB" sz="1800" b="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800" b="0" u="sng" dirty="0">
                <a:effectLst/>
                <a:latin typeface="Arial" panose="020B0604020202020204" pitchFamily="34" charset="0"/>
                <a:ea typeface="Calibri" panose="020F0502020204030204" pitchFamily="34" charset="0"/>
                <a:cs typeface="Arial" panose="020B0604020202020204" pitchFamily="34" charset="0"/>
              </a:rPr>
              <a:t>Inclusion of the non-randomised immediate prescription group</a:t>
            </a:r>
            <a:endParaRPr lang="en-GB" sz="1800" b="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b="0" dirty="0">
                <a:effectLst/>
                <a:latin typeface="Arial" panose="020B0604020202020204" pitchFamily="34" charset="0"/>
                <a:ea typeface="Calibri" panose="020F0502020204030204" pitchFamily="34" charset="0"/>
                <a:cs typeface="Arial" panose="020B0604020202020204" pitchFamily="34" charset="0"/>
              </a:rPr>
              <a:t>No significant effect of antibiotic prescribing strategy on symptom severity or temperature</a:t>
            </a:r>
          </a:p>
          <a:p>
            <a:pPr marL="342900" lvl="0" indent="-342900">
              <a:lnSpc>
                <a:spcPct val="107000"/>
              </a:lnSpc>
              <a:buFont typeface="Symbol" panose="05050102010706020507" pitchFamily="18" charset="2"/>
              <a:buChar char=""/>
            </a:pPr>
            <a:r>
              <a:rPr lang="en-GB" sz="1800" b="0" dirty="0">
                <a:effectLst/>
                <a:latin typeface="Arial" panose="020B0604020202020204" pitchFamily="34" charset="0"/>
                <a:ea typeface="Calibri" panose="020F0502020204030204" pitchFamily="34" charset="0"/>
                <a:cs typeface="Arial" panose="020B0604020202020204" pitchFamily="34" charset="0"/>
              </a:rPr>
              <a:t>Antibiotic use differed significantly with 97% of patients reporting antibiotic use in the immediate arm</a:t>
            </a:r>
          </a:p>
          <a:p>
            <a:pPr marL="342900" lvl="0" indent="-342900">
              <a:lnSpc>
                <a:spcPct val="107000"/>
              </a:lnSpc>
              <a:spcAft>
                <a:spcPts val="800"/>
              </a:spcAft>
              <a:buFont typeface="Symbol" panose="05050102010706020507" pitchFamily="18" charset="2"/>
              <a:buChar char=""/>
            </a:pPr>
            <a:r>
              <a:rPr lang="en-GB" sz="1800" b="0" dirty="0">
                <a:effectLst/>
                <a:latin typeface="Arial" panose="020B0604020202020204" pitchFamily="34" charset="0"/>
                <a:ea typeface="Calibri" panose="020F0502020204030204" pitchFamily="34" charset="0"/>
                <a:cs typeface="Arial" panose="020B0604020202020204" pitchFamily="34" charset="0"/>
              </a:rPr>
              <a:t>More patients believed antibiotics were very effective despite immediate antibiotics having no significant effect on symptom severity or duration.</a:t>
            </a:r>
            <a:endParaRPr lang="en-GB" sz="1800" b="0" i="0" dirty="0">
              <a:solidFill>
                <a:srgbClr val="000000"/>
              </a:solidFill>
              <a:effectLst/>
              <a:latin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b="0" i="0" u="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There was no significant difference in satisfaction rates across the groups</a:t>
            </a:r>
            <a:endParaRPr lang="en-GB" sz="1800" b="0" u="none" dirty="0">
              <a:effectLst/>
              <a:latin typeface="Arial" panose="020B0604020202020204" pitchFamily="34" charset="0"/>
              <a:ea typeface="Calibri" panose="020F0502020204030204" pitchFamily="34" charset="0"/>
              <a:cs typeface="Arial" panose="020B0604020202020204" pitchFamily="34" charset="0"/>
            </a:endParaRPr>
          </a:p>
          <a:p>
            <a:endParaRPr lang="en-GB" altLang="en-US" sz="1800" b="0" dirty="0">
              <a:effectLst/>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b="0" u="sng" dirty="0">
                <a:latin typeface="Arial" panose="020B0604020202020204" pitchFamily="34" charset="0"/>
                <a:cs typeface="Arial" panose="020B0604020202020204" pitchFamily="34" charset="0"/>
              </a:rPr>
              <a:t>A 2017 Cochrane review of delayed prescriptions for respiratory infection found that: </a:t>
            </a:r>
          </a:p>
          <a:p>
            <a:pPr eaLnBrk="1" hangingPunct="1">
              <a:lnSpc>
                <a:spcPct val="90000"/>
              </a:lnSpc>
              <a:spcBef>
                <a:spcPct val="0"/>
              </a:spcBef>
              <a:defRPr/>
            </a:pPr>
            <a:endParaRPr lang="en-GB" altLang="en-US" sz="1100" b="0" dirty="0">
              <a:latin typeface="Arial" panose="020B0604020202020204" pitchFamily="34" charset="0"/>
              <a:cs typeface="Arial" panose="020B0604020202020204" pitchFamily="34" charset="0"/>
            </a:endParaRPr>
          </a:p>
          <a:p>
            <a:pPr marL="171450" indent="-171450" eaLnBrk="1" fontAlgn="t" hangingPunct="1">
              <a:lnSpc>
                <a:spcPct val="90000"/>
              </a:lnSpc>
              <a:spcBef>
                <a:spcPct val="0"/>
              </a:spcBef>
              <a:buFont typeface="Arial" panose="020B0604020202020204" pitchFamily="34" charset="0"/>
              <a:buChar char="•"/>
              <a:defRPr/>
            </a:pPr>
            <a:r>
              <a:rPr lang="en-GB" altLang="en-US" sz="1100" b="0" dirty="0">
                <a:latin typeface="Arial" panose="020B0604020202020204" pitchFamily="34" charset="0"/>
                <a:cs typeface="Arial" panose="020B0604020202020204" pitchFamily="34" charset="0"/>
              </a:rPr>
              <a:t>A strategy of immediate antibiotics is more likely to confer the modest benefits of antibiotics on clinical outcomes such as symptoms for acute otitis media and sore throat than delayed antibiotics (moderate certainty evidence according to GRADE assessment). </a:t>
            </a:r>
          </a:p>
          <a:p>
            <a:pPr marL="171450" indent="-171450" eaLnBrk="1" fontAlgn="t" hangingPunct="1">
              <a:lnSpc>
                <a:spcPct val="90000"/>
              </a:lnSpc>
              <a:spcBef>
                <a:spcPct val="0"/>
              </a:spcBef>
              <a:buFont typeface="Arial" panose="020B0604020202020204" pitchFamily="34" charset="0"/>
              <a:buChar char="•"/>
              <a:defRPr/>
            </a:pPr>
            <a:r>
              <a:rPr lang="en-GB" altLang="en-US" sz="1100" b="0" dirty="0">
                <a:latin typeface="Arial" panose="020B0604020202020204" pitchFamily="34" charset="0"/>
                <a:cs typeface="Arial" panose="020B0604020202020204" pitchFamily="34" charset="0"/>
              </a:rPr>
              <a:t>Immediate antibiotics had similarly high levels of patient satisfaction to delayed antibiotics (91% versus 86% - moderate certainty evidence according to GRADE assessment). </a:t>
            </a:r>
          </a:p>
          <a:p>
            <a:pPr marL="171450" indent="-171450" eaLnBrk="1" fontAlgn="t" hangingPunct="1">
              <a:lnSpc>
                <a:spcPct val="90000"/>
              </a:lnSpc>
              <a:spcBef>
                <a:spcPct val="0"/>
              </a:spcBef>
              <a:buFont typeface="Arial" panose="020B0604020202020204" pitchFamily="34" charset="0"/>
              <a:buChar char="•"/>
              <a:defRPr/>
            </a:pPr>
            <a:r>
              <a:rPr lang="en-GB" altLang="en-US" sz="1100" b="0" dirty="0">
                <a:latin typeface="Arial" panose="020B0604020202020204" pitchFamily="34" charset="0"/>
                <a:cs typeface="Arial" panose="020B0604020202020204" pitchFamily="34" charset="0"/>
              </a:rPr>
              <a:t>Delayed antibiotics had higher levels of patient satisfaction than no antibiotics (87% versus 82% - moderate certainty evidence according to GRADE assessment). </a:t>
            </a:r>
          </a:p>
          <a:p>
            <a:pPr marL="171450" indent="-171450" eaLnBrk="1" fontAlgn="t" hangingPunct="1">
              <a:lnSpc>
                <a:spcPct val="90000"/>
              </a:lnSpc>
              <a:spcBef>
                <a:spcPct val="0"/>
              </a:spcBef>
              <a:buFont typeface="Arial" panose="020B0604020202020204" pitchFamily="34" charset="0"/>
              <a:buChar char="•"/>
              <a:defRPr/>
            </a:pPr>
            <a:r>
              <a:rPr lang="en-GB" altLang="en-US" sz="1100" b="0" dirty="0">
                <a:latin typeface="Arial" panose="020B0604020202020204" pitchFamily="34" charset="0"/>
                <a:cs typeface="Arial" panose="020B0604020202020204" pitchFamily="34" charset="0"/>
              </a:rPr>
              <a:t>Delayed antibiotic prescribing strategies achieved markedly lower rates of antibiotic use compared to immediate antibiotics (31% versus 93% - moderate certainty evidence according to GRADE assessment).</a:t>
            </a:r>
          </a:p>
          <a:p>
            <a:pPr marL="171450" indent="-171450" eaLnBrk="1" fontAlgn="t" hangingPunct="1">
              <a:lnSpc>
                <a:spcPct val="90000"/>
              </a:lnSpc>
              <a:spcBef>
                <a:spcPct val="0"/>
              </a:spcBef>
              <a:buFont typeface="Arial" panose="020B0604020202020204" pitchFamily="34" charset="0"/>
              <a:buChar char="•"/>
              <a:defRPr/>
            </a:pPr>
            <a:r>
              <a:rPr lang="en-GB" altLang="en-US" sz="1100" b="0" dirty="0">
                <a:latin typeface="Arial" panose="020B0604020202020204" pitchFamily="34" charset="0"/>
                <a:cs typeface="Arial" panose="020B0604020202020204" pitchFamily="34" charset="0"/>
              </a:rPr>
              <a:t>Requiring the patient to return for a prescription resulted in even lower antibiotic use (27%) than giving a prescription at the time of the consultation with instructions to fill the prescription if symptoms worsened (38%).</a:t>
            </a:r>
          </a:p>
          <a:p>
            <a:pPr marL="171450" indent="-171450" eaLnBrk="1" fontAlgn="t" hangingPunct="1">
              <a:lnSpc>
                <a:spcPct val="90000"/>
              </a:lnSpc>
              <a:spcBef>
                <a:spcPct val="0"/>
              </a:spcBef>
              <a:buFont typeface="Arial" panose="020B0604020202020204" pitchFamily="34" charset="0"/>
              <a:buChar char="•"/>
              <a:defRPr/>
            </a:pPr>
            <a:r>
              <a:rPr lang="en-GB" altLang="en-US" sz="1100" b="0" dirty="0">
                <a:latin typeface="Arial" panose="020B0604020202020204" pitchFamily="34" charset="0"/>
                <a:cs typeface="Arial" panose="020B0604020202020204" pitchFamily="34" charset="0"/>
              </a:rPr>
              <a:t>No antibiotics achieved lower rates still of antibiotic use compared to delayed antibiotics (14% versus 28%)- moderate certainty evidence according to GRADE assessment).</a:t>
            </a:r>
            <a:endParaRPr lang="en-GB" b="0" dirty="0"/>
          </a:p>
          <a:p>
            <a:endParaRPr lang="en-GB" b="0" dirty="0"/>
          </a:p>
          <a:p>
            <a:r>
              <a:rPr lang="en-GB" b="0" dirty="0"/>
              <a:t>Slide References</a:t>
            </a:r>
          </a:p>
          <a:p>
            <a:pPr marL="228600" indent="-228600" algn="l">
              <a:buFont typeface="+mj-lt"/>
              <a:buAutoNum type="arabicPeriod"/>
            </a:pPr>
            <a:r>
              <a:rPr lang="en-GB" b="0" i="0" dirty="0">
                <a:solidFill>
                  <a:srgbClr val="000000"/>
                </a:solidFill>
                <a:effectLst/>
                <a:latin typeface="Source Sans Pro" panose="020B0503030403020204" pitchFamily="34" charset="0"/>
              </a:rPr>
              <a:t>Spurling GKP, Del Mar CB, Dooley L, Clark J, Askew DA. Delayed antibiotic prescriptions for respiratory infections. Cochrane Database of Systematic Reviews 2017, Issue 9. Art. No.: CD004417. DOI: 10.1002/14651858.CD004417.pub5. Accessed 23 January 2023.</a:t>
            </a:r>
            <a:r>
              <a:rPr lang="en-GB" b="0" dirty="0"/>
              <a:t> </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b="0" i="0" dirty="0">
                <a:solidFill>
                  <a:srgbClr val="000000"/>
                </a:solidFill>
                <a:effectLst/>
                <a:latin typeface="Source Sans Pro" panose="020B0503030403020204" pitchFamily="34" charset="0"/>
              </a:rPr>
              <a:t>Little P, Moore M, Kelly J, Williamson I, Leydon G, McDermott, L, Mullee M, Stuart B. Delayed antibiotic prescribing strategies for respiratory tract infections in primary care: pragmatic, factorial, randomised controlled trial. </a:t>
            </a:r>
            <a:r>
              <a:rPr lang="en-GB" b="0" i="1" dirty="0">
                <a:solidFill>
                  <a:srgbClr val="000000"/>
                </a:solidFill>
                <a:effectLst/>
                <a:latin typeface="Source Sans Pro" panose="020B0503030403020204" pitchFamily="34" charset="0"/>
              </a:rPr>
              <a:t>BMJ </a:t>
            </a:r>
            <a:r>
              <a:rPr lang="en-GB" b="0" i="0" dirty="0">
                <a:solidFill>
                  <a:srgbClr val="000000"/>
                </a:solidFill>
                <a:effectLst/>
                <a:latin typeface="Source Sans Pro" panose="020B0503030403020204" pitchFamily="34" charset="0"/>
              </a:rPr>
              <a:t>2014;348.</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b="0" i="0" dirty="0">
                <a:solidFill>
                  <a:srgbClr val="212121"/>
                </a:solidFill>
                <a:effectLst/>
                <a:latin typeface="BlinkMacSystemFont"/>
              </a:rPr>
              <a:t>Moore M, Little P, Rumsby K, Kelly J, Watson L, Warner G, Fahey T, Williamson I. Effect of antibiotic prescribing strategies and an information leaflet on longer-term reconsultation for acute lower respiratory tract infection. Br J Gen Pract. 2009 Oct;59(567):728-34. doi: 10.3399/bjgp09X472601. PMID: 19843421; PMCID: PMC2751917.</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b="0" i="0" dirty="0">
                <a:solidFill>
                  <a:srgbClr val="212121"/>
                </a:solidFill>
                <a:effectLst/>
                <a:latin typeface="BlinkMacSystemFont"/>
              </a:rPr>
              <a:t>Little P, Stuart B, Hobbs FD, Butler CC, Hay AD, Campbell J, Delaney B, Broomfield S, Barratt P, Hood K, Everitt H, Mullee M, Williamson I, Mant D, Moore M; DESCARTE investigators. Predictors of suppurative complications for acute sore throat in primary care: prospective clinical cohort study. BMJ. 2013 Nov 25;347:f6867. doi: 10.1136/bmj.f6867. PMID: 24277339; PMCID: PMC3898431.</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b="0" i="0" dirty="0">
                <a:solidFill>
                  <a:srgbClr val="212121"/>
                </a:solidFill>
                <a:effectLst/>
                <a:latin typeface="BlinkMacSystemFont"/>
              </a:rPr>
              <a:t>Little P, Stuart B, Hobbs FD, Butler CC, Hay AD, Delaney B, Campbell J, Broomfield S, Barratt P, Hood K, Everitt H, Mullee M, Williamson I, Mant D, Moore M; DESCARTE investigators. Antibiotic prescription strategies for acute sore throat: a prospective observational cohort study. Lancet Infect Dis. 2014 Mar;14(3):213-9. doi: 10.1016/S1473-3099(13)70294-9. Epub 2014 Jan 17. PMID: 24440616.</a:t>
            </a:r>
            <a:endParaRPr lang="en-GB" b="0" dirty="0"/>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1 November, 2024</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18</a:t>
            </a:fld>
            <a:endParaRPr lang="en-GB" altLang="en-US" dirty="0"/>
          </a:p>
        </p:txBody>
      </p:sp>
    </p:spTree>
    <p:extLst>
      <p:ext uri="{BB962C8B-B14F-4D97-AF65-F5344CB8AC3E}">
        <p14:creationId xmlns:p14="http://schemas.microsoft.com/office/powerpoint/2010/main" val="3458362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dirty="0"/>
              <a:t>Presenter talk</a:t>
            </a:r>
          </a:p>
          <a:p>
            <a:r>
              <a:rPr lang="en-GB" b="0" dirty="0"/>
              <a:t>When we look at the public survey data, on the publics awareness of delayed antibiotics we see an interesting picture building. </a:t>
            </a: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Take home message: </a:t>
            </a:r>
            <a:r>
              <a:rPr lang="en-GB" b="0" dirty="0">
                <a:solidFill>
                  <a:schemeClr val="accent6">
                    <a:lumMod val="10000"/>
                  </a:schemeClr>
                </a:solidFill>
              </a:rPr>
              <a:t>Awareness of delayed prescribing has increased slightly in the last few years but almost 70% of the population are not aware of what a delayed prescription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Additional 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There seemed to be an increased awareness of delayed prescribing during the first year of the pandemic, with a significant increase in the percentage of people who said they were fully aware of what an antibiotic was (red/beige section) – and this remained constant in 2022. On the other hand, those who said they were not aware of delayed prescribing (light grey section) initially decreased in 2021 only to rise again tin 2022 – closer to pre-pandemic levels.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There were 1-2 I don’t know responses that account for the data discrepancy in each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(1) Manuscript out for publication </a:t>
            </a:r>
            <a:endParaRPr lang="en-GB" altLang="en-US" sz="900" dirty="0"/>
          </a:p>
          <a:p>
            <a:endParaRPr lang="en-GB"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AF4E98-F2F4-4B8C-86D5-27D9FF92D467}" type="datetime3">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 November, 2024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TARGET Antibiotics Presentation - Optional - 11.07.17</a:t>
            </a:r>
          </a:p>
        </p:txBody>
      </p:sp>
      <p:sp>
        <p:nvSpPr>
          <p:cNvPr id="7" name="Slide Number Placehold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F5628-ADBD-4790-B3DB-84E07A330424}"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867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dirty="0">
                <a:latin typeface="Arial" panose="020B0604020202020204" pitchFamily="34" charset="0"/>
                <a:cs typeface="Arial" panose="020B0604020202020204" pitchFamily="34" charset="0"/>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These cases are examples that can be printed out and discussed in pairs or groups, or with the group as a whole.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 the participants to discuss the case for 2 minutes and specifically ask several different people what they would do and /or prescribe.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 may be useful to also change the scenario slightly- how would this change if the patient was 81 years old and had been in hospital 6 months previously.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Please consider the following details then use the poll below to support a discussion session.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Segoe UI" panose="020B0502040204020203" pitchFamily="34" charset="0"/>
              </a:rPr>
              <a:t>Poll - What would you do?:</a:t>
            </a:r>
            <a:br>
              <a:rPr lang="en-GB" sz="1800" b="0" dirty="0">
                <a:effectLst/>
                <a:latin typeface="Segoe UI" panose="020B0502040204020203" pitchFamily="34" charset="0"/>
              </a:rPr>
            </a:br>
            <a:br>
              <a:rPr lang="en-GB" sz="1800" b="0" dirty="0">
                <a:effectLst/>
                <a:latin typeface="Segoe UI" panose="020B0502040204020203" pitchFamily="34" charset="0"/>
              </a:rPr>
            </a:br>
            <a:r>
              <a:rPr lang="en-GB" sz="1800" b="0" dirty="0">
                <a:effectLst/>
                <a:latin typeface="Segoe UI" panose="020B0502040204020203" pitchFamily="34" charset="0"/>
              </a:rPr>
              <a:t>A. Prescribe 5 days of doxycycline, with self care and safety netting advice</a:t>
            </a:r>
            <a:br>
              <a:rPr lang="en-GB" sz="1800" b="0" dirty="0">
                <a:effectLst/>
                <a:latin typeface="Segoe UI" panose="020B0502040204020203" pitchFamily="34" charset="0"/>
              </a:rPr>
            </a:br>
            <a:br>
              <a:rPr lang="en-GB" sz="1800" b="0" dirty="0">
                <a:effectLst/>
                <a:latin typeface="Segoe UI" panose="020B0502040204020203" pitchFamily="34" charset="0"/>
              </a:rPr>
            </a:br>
            <a:r>
              <a:rPr lang="en-GB" sz="1800" b="0" dirty="0">
                <a:effectLst/>
                <a:latin typeface="Segoe UI" panose="020B0502040204020203" pitchFamily="34" charset="0"/>
              </a:rPr>
              <a:t>B. No antibiotic with self care and safety netting advice</a:t>
            </a:r>
            <a:br>
              <a:rPr lang="en-GB" sz="1800" b="0" dirty="0">
                <a:effectLst/>
                <a:latin typeface="Segoe UI" panose="020B0502040204020203" pitchFamily="34" charset="0"/>
              </a:rPr>
            </a:br>
            <a:br>
              <a:rPr lang="en-GB" sz="1800" b="0" dirty="0">
                <a:effectLst/>
                <a:latin typeface="Segoe UI" panose="020B0502040204020203" pitchFamily="34" charset="0"/>
              </a:rPr>
            </a:br>
            <a:r>
              <a:rPr lang="en-GB" sz="1800" b="0" dirty="0">
                <a:effectLst/>
                <a:latin typeface="Segoe UI" panose="020B0502040204020203" pitchFamily="34" charset="0"/>
              </a:rPr>
              <a:t>C. Delayed antibiotic with self care and safety netting advice</a:t>
            </a:r>
            <a:br>
              <a:rPr lang="en-GB" sz="1800" b="0" dirty="0">
                <a:effectLst/>
                <a:latin typeface="Segoe UI" panose="020B0502040204020203" pitchFamily="34" charset="0"/>
              </a:rPr>
            </a:br>
            <a:br>
              <a:rPr lang="en-GB" sz="1800" b="0" dirty="0">
                <a:effectLst/>
                <a:latin typeface="Segoe UI" panose="020B0502040204020203" pitchFamily="34" charset="0"/>
              </a:rPr>
            </a:br>
            <a:r>
              <a:rPr lang="en-GB" sz="1800" b="0" dirty="0">
                <a:effectLst/>
                <a:latin typeface="Segoe UI" panose="020B0502040204020203" pitchFamily="34" charset="0"/>
              </a:rPr>
              <a:t>D. Prescribe 5 days of amoxicillin, with self care and safety netting advice</a:t>
            </a:r>
            <a:endParaRPr lang="en-GB" sz="1800" b="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22BC-2484-4DBD-816A-03B57D2AF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5787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Speaker notes:</a:t>
            </a:r>
          </a:p>
          <a:p>
            <a:endParaRPr lang="en-GB" dirty="0"/>
          </a:p>
          <a:p>
            <a:r>
              <a:rPr lang="en-GB" dirty="0"/>
              <a:t>Don’t forget to code your treatment choice. Much of the evidence presented today use Read/</a:t>
            </a:r>
            <a:r>
              <a:rPr lang="en-GB" dirty="0" err="1"/>
              <a:t>Snomed</a:t>
            </a:r>
            <a:r>
              <a:rPr lang="en-GB" dirty="0"/>
              <a:t> codes to trawl the data, if you haven’t coded its makes it difficult for researchers to understand the benefit or not of any treatment. </a:t>
            </a:r>
          </a:p>
          <a:p>
            <a:endParaRPr lang="en-GB" dirty="0"/>
          </a:p>
          <a:p>
            <a:r>
              <a:rPr lang="en-GB" dirty="0"/>
              <a:t>The Read/</a:t>
            </a:r>
            <a:r>
              <a:rPr lang="en-GB" dirty="0" err="1"/>
              <a:t>Snomed</a:t>
            </a:r>
            <a:r>
              <a:rPr lang="en-GB" dirty="0"/>
              <a:t> codes for delayed prescriptions are outlined in this table and you can these slides will be freely available on the TARGET website following this presentation.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7F8311-D065-4984-95A1-B53211C3BB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7910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sz="1100" b="1" dirty="0">
                <a:latin typeface="Arial" panose="020B0604020202020204" pitchFamily="34" charset="0"/>
                <a:cs typeface="Arial" panose="020B0604020202020204" pitchFamily="34" charset="0"/>
              </a:rPr>
              <a:t>Presenter talk</a:t>
            </a:r>
          </a:p>
          <a:p>
            <a:pPr eaLnBrk="1" hangingPunct="1">
              <a:spcBef>
                <a:spcPct val="0"/>
              </a:spcBef>
            </a:pPr>
            <a:endParaRPr lang="en-GB" altLang="en-US" sz="1100" dirty="0">
              <a:latin typeface="Arial" panose="020B0604020202020204" pitchFamily="34" charset="0"/>
              <a:cs typeface="Arial" panose="020B0604020202020204" pitchFamily="34" charset="0"/>
            </a:endParaRPr>
          </a:p>
          <a:p>
            <a:pPr eaLnBrk="1" hangingPunct="1">
              <a:spcBef>
                <a:spcPct val="0"/>
              </a:spcBef>
            </a:pPr>
            <a:r>
              <a:rPr lang="en-GB" altLang="en-US" sz="1100" b="0" dirty="0">
                <a:latin typeface="Arial" panose="020B0604020202020204" pitchFamily="34" charset="0"/>
                <a:cs typeface="Arial" panose="020B0604020202020204" pitchFamily="34" charset="0"/>
              </a:rPr>
              <a:t>Finally, how can you measure your or your practice’s compliance to NICE guidance for RTIs? TARGET have audit templates for a number of different infections </a:t>
            </a:r>
            <a:r>
              <a:rPr lang="en-GB" sz="1100" b="0" dirty="0"/>
              <a:t>under the section titled “Antibiotic stewardship tools, audits and other resources”</a:t>
            </a:r>
          </a:p>
          <a:p>
            <a:pPr eaLnBrk="1" hangingPunct="1">
              <a:spcBef>
                <a:spcPct val="0"/>
              </a:spcBef>
            </a:pPr>
            <a:endParaRPr lang="en-GB" altLang="en-US" sz="1100"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b="0" dirty="0"/>
              <a:t>Audits adherence to NICE antimicrobial prescribing guidelines</a:t>
            </a:r>
          </a:p>
          <a:p>
            <a:pPr marL="171450" indent="-171450">
              <a:buFont typeface="Arial" panose="020B0604020202020204" pitchFamily="34" charset="0"/>
              <a:buChar char="•"/>
            </a:pPr>
            <a:r>
              <a:rPr lang="en-GB" sz="1100" b="0" dirty="0"/>
              <a:t>MS Word and Excel</a:t>
            </a:r>
          </a:p>
          <a:p>
            <a:pPr marL="171450" indent="-171450">
              <a:buFont typeface="Arial" panose="020B0604020202020204" pitchFamily="34" charset="0"/>
              <a:buChar char="•"/>
            </a:pPr>
            <a:r>
              <a:rPr lang="en-GB" sz="1100" b="0" dirty="0"/>
              <a:t>Includes step-by-step instructions</a:t>
            </a:r>
          </a:p>
          <a:p>
            <a:pPr marL="171450" indent="-171450">
              <a:buFont typeface="Arial" panose="020B0604020202020204" pitchFamily="34" charset="0"/>
              <a:buChar char="•"/>
            </a:pPr>
            <a:r>
              <a:rPr lang="en-GB" sz="1100" b="0" dirty="0"/>
              <a:t>Calculates % adherence to guidelines</a:t>
            </a:r>
          </a:p>
          <a:p>
            <a:pPr marL="171450" indent="-171450">
              <a:buFont typeface="Arial" panose="020B0604020202020204" pitchFamily="34" charset="0"/>
              <a:buChar char="•"/>
            </a:pPr>
            <a:r>
              <a:rPr lang="en-GB" sz="1100" b="0" dirty="0"/>
              <a:t>Summary report</a:t>
            </a:r>
          </a:p>
          <a:p>
            <a:pPr marL="171450" indent="-171450">
              <a:buFont typeface="Arial" panose="020B0604020202020204" pitchFamily="34" charset="0"/>
              <a:buChar char="•"/>
            </a:pPr>
            <a:r>
              <a:rPr lang="en-GB" sz="1100" b="0" dirty="0"/>
              <a:t>Performance reflection questions</a:t>
            </a:r>
          </a:p>
          <a:p>
            <a:pPr marL="171450" indent="-171450">
              <a:buFont typeface="Arial" panose="020B0604020202020204" pitchFamily="34" charset="0"/>
              <a:buChar char="•"/>
            </a:pPr>
            <a:r>
              <a:rPr lang="en-GB" sz="1100" b="0" dirty="0"/>
              <a:t>Allows to track performance </a:t>
            </a:r>
          </a:p>
          <a:p>
            <a:pPr eaLnBrk="1" hangingPunct="1">
              <a:spcBef>
                <a:spcPct val="0"/>
              </a:spcBef>
            </a:pPr>
            <a:endParaRPr lang="en-GB" altLang="en-US" sz="1100" dirty="0">
              <a:latin typeface="Arial" panose="020B0604020202020204" pitchFamily="34" charset="0"/>
              <a:cs typeface="Arial" panose="020B0604020202020204" pitchFamily="34" charset="0"/>
            </a:endParaRPr>
          </a:p>
          <a:p>
            <a:pPr eaLnBrk="1" hangingPunct="1">
              <a:spcBef>
                <a:spcPct val="0"/>
              </a:spcBef>
            </a:pPr>
            <a:r>
              <a:rPr lang="en-GB" altLang="en-US" sz="1100" b="1" dirty="0">
                <a:latin typeface="Arial" panose="020B0604020202020204" pitchFamily="34" charset="0"/>
                <a:cs typeface="Arial" panose="020B0604020202020204" pitchFamily="34" charset="0"/>
              </a:rPr>
              <a:t>Slide reference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TARGET audits are available on the TARGET toolkit hub: https://elearning.rcgp.org.uk/course/view.php?id=553#section-0</a:t>
            </a:r>
          </a:p>
          <a:p>
            <a:pPr eaLnBrk="1" hangingPunct="1">
              <a:spcBef>
                <a:spcPct val="0"/>
              </a:spcBef>
            </a:pPr>
            <a:endParaRPr lang="en-GB" altLang="en-US" sz="1100" dirty="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63422BC-2484-4DBD-816A-03B57D2AF8C0}" type="slidenum">
              <a:rPr lang="en-GB" sz="1100" smtClean="0">
                <a:latin typeface="Arial" panose="020B0604020202020204" pitchFamily="34" charset="0"/>
                <a:cs typeface="Arial" panose="020B0604020202020204" pitchFamily="34" charset="0"/>
              </a:rPr>
              <a:t>21</a:t>
            </a:fld>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0313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0672CB66-A6A1-4E14-BA8C-C1C98579CE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C43798D4-77B4-451B-9910-292D5A8FB2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Talk</a:t>
            </a:r>
            <a:endParaRPr lang="en-GB" altLang="en-US" u="none" dirty="0"/>
          </a:p>
          <a:p>
            <a:pPr lvl="1" eaLnBrk="1" hangingPunct="1">
              <a:spcBef>
                <a:spcPct val="0"/>
              </a:spcBef>
            </a:pPr>
            <a:r>
              <a:rPr lang="en-GB" altLang="en-US" dirty="0"/>
              <a:t>These posters and videos may make a difference to patient expectations about when to expect antibiotics, IF used in the waiting room where patients can see them and IF they have the time to digest the information.  In 2014 25% of the general public surveyed remembered seeing the first poster and 95% of these correctly answered that antibiotics don’t help most coughs and colds.  Used alone without any other strategies posters will make little difference to patients expectations for antibiotics, but they can be used to reduce expectations and can be used as a prompt for dialogue – </a:t>
            </a:r>
          </a:p>
          <a:p>
            <a:pPr lvl="1" eaLnBrk="1" hangingPunct="1">
              <a:spcBef>
                <a:spcPct val="0"/>
              </a:spcBef>
            </a:pPr>
            <a:r>
              <a:rPr lang="en-GB" altLang="en-US" dirty="0"/>
              <a:t>“you may have seen from the posters or videos in the waiting room that we in this practice encourage responsible antibiotic prescribing”</a:t>
            </a:r>
          </a:p>
          <a:p>
            <a:pPr lvl="1" eaLnBrk="1" hangingPunct="1">
              <a:spcBef>
                <a:spcPct val="0"/>
              </a:spcBef>
            </a:pPr>
            <a:endParaRPr lang="en-GB" altLang="en-US" dirty="0"/>
          </a:p>
          <a:p>
            <a:pPr lvl="1" eaLnBrk="1" hangingPunct="1">
              <a:spcBef>
                <a:spcPct val="0"/>
              </a:spcBef>
            </a:pPr>
            <a:r>
              <a:rPr lang="en-GB" altLang="en-US" dirty="0"/>
              <a:t>The videos were developed with patients and each animal cartoon video appealed to different people.  A recent small survey of their use showed that those patients who saw them remembered the messages – however often the video sound was muted, chairs were pointing in the wrong direction or the video screen was off.  If you intend to use them please don’t make this mistake.</a:t>
            </a:r>
          </a:p>
        </p:txBody>
      </p:sp>
      <p:sp>
        <p:nvSpPr>
          <p:cNvPr id="52228" name="Slide Number Placeholder 3">
            <a:extLst>
              <a:ext uri="{FF2B5EF4-FFF2-40B4-BE49-F238E27FC236}">
                <a16:creationId xmlns:a16="http://schemas.microsoft.com/office/drawing/2014/main" id="{109B0A02-9FC4-4C8D-9CC0-A10654E264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04BB39A-1F3D-4758-82CD-43EAFA3B80FF}" type="slidenum">
              <a:rPr kumimoji="0" lang="en-GB"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 name="Date Placeholder 6">
            <a:extLst>
              <a:ext uri="{FF2B5EF4-FFF2-40B4-BE49-F238E27FC236}">
                <a16:creationId xmlns:a16="http://schemas.microsoft.com/office/drawing/2014/main" id="{90876DB9-3011-441A-8FFE-BE27FACBCEAC}"/>
              </a:ext>
            </a:extLst>
          </p:cNvPr>
          <p:cNvSpPr>
            <a:spLocks noGrp="1"/>
          </p:cNvSpPr>
          <p:nvPr>
            <p:ph type="dt" sz="quarter"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7DB76-338D-43E9-8E0B-2CAA72905884}" type="datetime3">
              <a:rPr kumimoji="0" lang="en-GB" sz="13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 November, 2024</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
        <p:nvSpPr>
          <p:cNvPr id="2" name="Footer Placeholder 1">
            <a:extLst>
              <a:ext uri="{FF2B5EF4-FFF2-40B4-BE49-F238E27FC236}">
                <a16:creationId xmlns:a16="http://schemas.microsoft.com/office/drawing/2014/main" id="{AA7C8740-2EAF-44B4-877C-E48E8D2CD8BD}"/>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prstClr val="black"/>
                </a:solidFill>
                <a:effectLst/>
                <a:uLnTx/>
                <a:uFillTx/>
                <a:latin typeface="Calibri"/>
                <a:ea typeface="+mn-ea"/>
                <a:cs typeface="+mn-cs"/>
              </a:rPr>
              <a:t>TARGET Antibiotics Presentation - Optional - 11.07.17</a:t>
            </a:r>
          </a:p>
        </p:txBody>
      </p:sp>
      <p:sp>
        <p:nvSpPr>
          <p:cNvPr id="3" name="Header Placeholder 2">
            <a:extLst>
              <a:ext uri="{FF2B5EF4-FFF2-40B4-BE49-F238E27FC236}">
                <a16:creationId xmlns:a16="http://schemas.microsoft.com/office/drawing/2014/main" id="{634338B0-4150-433F-B9C9-508C4DA4283B}"/>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FCCC93BF-301F-4D49-B4AB-E11FBF42F8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7436515C-FE11-41F7-9F52-3751FF010F2B}"/>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GB" altLang="en-US" b="1" u="none" dirty="0"/>
              <a:t>Presenter talk</a:t>
            </a:r>
          </a:p>
          <a:p>
            <a:pPr marL="358775" lvl="1" indent="-271463" eaLnBrk="1" hangingPunct="1">
              <a:tabLst>
                <a:tab pos="361950" algn="l"/>
                <a:tab pos="719138" algn="l"/>
                <a:tab pos="1695450" algn="l"/>
                <a:tab pos="2247900" algn="l"/>
                <a:tab pos="2781300" algn="l"/>
              </a:tabLst>
              <a:defRPr/>
            </a:pPr>
            <a:r>
              <a:rPr lang="en-GB" altLang="en-US" dirty="0"/>
              <a:t>To summarise</a:t>
            </a:r>
          </a:p>
          <a:p>
            <a:pPr marL="358775" lvl="1" indent="-271463" eaLnBrk="1" hangingPunct="1">
              <a:buFont typeface="Arial" panose="020B0604020202020204" pitchFamily="34" charset="0"/>
              <a:buChar char="•"/>
              <a:tabLst>
                <a:tab pos="361950" algn="l"/>
                <a:tab pos="719138" algn="l"/>
                <a:tab pos="1695450" algn="l"/>
                <a:tab pos="2247900" algn="l"/>
                <a:tab pos="2781300" algn="l"/>
              </a:tabLst>
              <a:defRPr/>
            </a:pPr>
            <a:r>
              <a:rPr lang="en-GB" altLang="en-US" dirty="0"/>
              <a:t>Most patients with acute cough do not require antibiotics </a:t>
            </a:r>
          </a:p>
          <a:p>
            <a:pPr marL="358775" lvl="1" indent="-271463" eaLnBrk="1" hangingPunct="1">
              <a:buFont typeface="Arial" panose="020B0604020202020204" pitchFamily="34" charset="0"/>
              <a:buChar char="•"/>
              <a:tabLst>
                <a:tab pos="361950" algn="l"/>
                <a:tab pos="719138" algn="l"/>
                <a:tab pos="1695450" algn="l"/>
                <a:tab pos="2247900" algn="l"/>
                <a:tab pos="2781300" algn="l"/>
              </a:tabLst>
              <a:defRPr/>
            </a:pPr>
            <a:r>
              <a:rPr lang="en-GB" altLang="en-US" dirty="0"/>
              <a:t>Reducing antibiotic prescribing can reduce consultations</a:t>
            </a:r>
          </a:p>
          <a:p>
            <a:pPr marL="358775" lvl="1" indent="-271463" eaLnBrk="1" hangingPunct="1">
              <a:buFont typeface="Arial" panose="020B0604020202020204" pitchFamily="34" charset="0"/>
              <a:buChar char="•"/>
              <a:tabLst>
                <a:tab pos="361950" algn="l"/>
                <a:tab pos="719138" algn="l"/>
                <a:tab pos="1695450" algn="l"/>
                <a:tab pos="2247900" algn="l"/>
                <a:tab pos="2781300" algn="l"/>
              </a:tabLst>
              <a:defRPr/>
            </a:pPr>
            <a:r>
              <a:rPr lang="en-GB" altLang="en-US" dirty="0"/>
              <a:t>Patients trust you to give reassurance and advice</a:t>
            </a:r>
          </a:p>
          <a:p>
            <a:pPr marL="358775" lvl="1" indent="-271463" eaLnBrk="1" hangingPunct="1">
              <a:tabLst>
                <a:tab pos="361950" algn="l"/>
                <a:tab pos="719138" algn="l"/>
                <a:tab pos="1695450" algn="l"/>
                <a:tab pos="2247900" algn="l"/>
                <a:tab pos="2781300" algn="l"/>
              </a:tabLst>
              <a:defRPr/>
            </a:pPr>
            <a:endParaRPr lang="en-GB" altLang="en-US" b="1" dirty="0"/>
          </a:p>
          <a:p>
            <a:pPr marL="358775" lvl="1" indent="-271463" eaLnBrk="1" hangingPunct="1">
              <a:tabLst>
                <a:tab pos="361950" algn="l"/>
                <a:tab pos="719138" algn="l"/>
                <a:tab pos="1695450" algn="l"/>
                <a:tab pos="2247900" algn="l"/>
                <a:tab pos="2781300" algn="l"/>
              </a:tabLst>
              <a:defRPr/>
            </a:pPr>
            <a:r>
              <a:rPr lang="en-GB" altLang="en-US" b="1" dirty="0"/>
              <a:t>What actions can we agree  for this year?</a:t>
            </a:r>
          </a:p>
          <a:p>
            <a:pPr marL="358775" lvl="1" indent="-271463" eaLnBrk="1" hangingPunct="1">
              <a:tabLst>
                <a:tab pos="361950" algn="l"/>
                <a:tab pos="719138" algn="l"/>
                <a:tab pos="1695450" algn="l"/>
                <a:tab pos="2247900" algn="l"/>
                <a:tab pos="2781300" algn="l"/>
              </a:tabLst>
              <a:defRPr/>
            </a:pPr>
            <a:r>
              <a:rPr lang="en-GB" altLang="en-US" b="0" i="1" dirty="0"/>
              <a:t>Try to get to get participants to suggest some of the things that others have used in their practice – including the things on this list. The next slide details them</a:t>
            </a:r>
          </a:p>
          <a:p>
            <a:pPr marL="449263" lvl="1" indent="-361950" eaLnBrk="1" hangingPunct="1">
              <a:tabLst>
                <a:tab pos="361950" algn="l"/>
                <a:tab pos="1162050" algn="l"/>
                <a:tab pos="1695450" algn="l"/>
                <a:tab pos="2247900" algn="l"/>
                <a:tab pos="2781300" algn="l"/>
              </a:tabLst>
              <a:defRPr/>
            </a:pPr>
            <a:r>
              <a:rPr lang="en-GB" altLang="en-US" dirty="0"/>
              <a:t>Use antibiotic guidance so consistent approach in practice – use the local or direct to the NICE guidance, and make sure used by all in the practice</a:t>
            </a:r>
          </a:p>
          <a:p>
            <a:pPr marL="449263" lvl="1" indent="-361950" eaLnBrk="1" hangingPunct="1">
              <a:tabLst>
                <a:tab pos="361950" algn="l"/>
                <a:tab pos="1162050" algn="l"/>
                <a:tab pos="1695450" algn="l"/>
                <a:tab pos="2247900" algn="l"/>
                <a:tab pos="2781300" algn="l"/>
              </a:tabLst>
              <a:defRPr/>
            </a:pPr>
            <a:r>
              <a:rPr lang="en-GB" altLang="en-US" dirty="0"/>
              <a:t>Use NO, or back-up antibiotic and safety net – discuss how this could be done in their practice</a:t>
            </a:r>
          </a:p>
          <a:p>
            <a:pPr marL="449263" lvl="1" indent="-361950" eaLnBrk="1" hangingPunct="1">
              <a:tabLst>
                <a:tab pos="361950" algn="l"/>
                <a:tab pos="1162050" algn="l"/>
                <a:tab pos="1695450" algn="l"/>
                <a:tab pos="2247900" algn="l"/>
                <a:tab pos="2781300" algn="l"/>
              </a:tabLst>
              <a:defRPr/>
            </a:pPr>
            <a:r>
              <a:rPr lang="en-GB" altLang="en-US" dirty="0"/>
              <a:t>Use the TARGET leaflet: discuss how they use leaflets and if they know about the TARGET leaflet</a:t>
            </a:r>
          </a:p>
          <a:p>
            <a:pPr marL="449263" lvl="1" indent="-361950" eaLnBrk="1" hangingPunct="1">
              <a:tabLst>
                <a:tab pos="361950" algn="l"/>
                <a:tab pos="1162050" algn="l"/>
                <a:tab pos="1695450" algn="l"/>
                <a:tab pos="2247900" algn="l"/>
                <a:tab pos="2781300" algn="l"/>
              </a:tabLst>
              <a:defRPr/>
            </a:pPr>
            <a:r>
              <a:rPr lang="en-GB" altLang="en-US" dirty="0"/>
              <a:t>Consider CRP to guide in difficult cases or for clinicians with particularly high antibiotic use</a:t>
            </a:r>
          </a:p>
          <a:p>
            <a:pPr marL="449263" lvl="1" indent="-361950" eaLnBrk="1" hangingPunct="1">
              <a:tabLst>
                <a:tab pos="361950" algn="l"/>
                <a:tab pos="1162050" algn="l"/>
                <a:tab pos="1695450" algn="l"/>
                <a:tab pos="2247900" algn="l"/>
                <a:tab pos="2781300" algn="l"/>
              </a:tabLst>
              <a:defRPr/>
            </a:pPr>
            <a:r>
              <a:rPr lang="en-GB" altLang="en-US" dirty="0"/>
              <a:t>Consider and audit of antibiotic use in acute cough using the resource on the RCGP website</a:t>
            </a:r>
          </a:p>
          <a:p>
            <a:pPr marL="449263" lvl="1" indent="-361950" eaLnBrk="1" hangingPunct="1">
              <a:tabLst>
                <a:tab pos="361950" algn="l"/>
                <a:tab pos="1162050" algn="l"/>
                <a:tab pos="1695450" algn="l"/>
                <a:tab pos="2247900" algn="l"/>
                <a:tab pos="2781300" algn="l"/>
              </a:tabLst>
              <a:defRPr/>
            </a:pPr>
            <a:r>
              <a:rPr lang="en-GB" altLang="en-US" dirty="0"/>
              <a:t>Complete the free RCGP RTI clinical course </a:t>
            </a:r>
          </a:p>
          <a:p>
            <a:pPr eaLnBrk="1" hangingPunct="1">
              <a:spcBef>
                <a:spcPct val="0"/>
              </a:spcBef>
              <a:defRPr/>
            </a:pPr>
            <a:endParaRPr lang="en-GB" altLang="en-US" dirty="0"/>
          </a:p>
        </p:txBody>
      </p:sp>
      <p:sp>
        <p:nvSpPr>
          <p:cNvPr id="60420" name="Slide Number Placeholder 3">
            <a:extLst>
              <a:ext uri="{FF2B5EF4-FFF2-40B4-BE49-F238E27FC236}">
                <a16:creationId xmlns:a16="http://schemas.microsoft.com/office/drawing/2014/main" id="{1CEF53E6-37D9-4492-9006-4DB314ECD1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6E037EA-62A7-4E13-923E-C45D0E5947B2}" type="slidenum">
              <a:rPr lang="en-GB" altLang="en-US" sz="1300" smtClean="0">
                <a:solidFill>
                  <a:srgbClr val="000000"/>
                </a:solidFill>
              </a:rPr>
              <a:pPr>
                <a:spcBef>
                  <a:spcPct val="0"/>
                </a:spcBef>
              </a:pPr>
              <a:t>23</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50B471F2-D0EA-47B5-8130-169CFAD6A296}"/>
              </a:ext>
            </a:extLst>
          </p:cNvPr>
          <p:cNvSpPr>
            <a:spLocks noGrp="1"/>
          </p:cNvSpPr>
          <p:nvPr>
            <p:ph type="dt" sz="quarter" idx="1"/>
          </p:nvPr>
        </p:nvSpPr>
        <p:spPr/>
        <p:txBody>
          <a:bodyPr/>
          <a:lstStyle/>
          <a:p>
            <a:pPr>
              <a:defRPr/>
            </a:pPr>
            <a:fld id="{2C89031B-30D2-4482-BDDF-93727146D10C}" type="datetime3">
              <a:rPr lang="en-GB">
                <a:solidFill>
                  <a:prstClr val="black"/>
                </a:solidFill>
              </a:rPr>
              <a:pPr>
                <a:defRPr/>
              </a:pPr>
              <a:t>1 November, 2024</a:t>
            </a:fld>
            <a:endParaRPr lang="en-GB" dirty="0">
              <a:solidFill>
                <a:prstClr val="black"/>
              </a:solidFill>
            </a:endParaRPr>
          </a:p>
        </p:txBody>
      </p:sp>
      <p:sp>
        <p:nvSpPr>
          <p:cNvPr id="2" name="Footer Placeholder 1">
            <a:extLst>
              <a:ext uri="{FF2B5EF4-FFF2-40B4-BE49-F238E27FC236}">
                <a16:creationId xmlns:a16="http://schemas.microsoft.com/office/drawing/2014/main" id="{419F0857-C7CC-4F44-BFFB-A1A3186244D0}"/>
              </a:ext>
            </a:extLst>
          </p:cNvPr>
          <p:cNvSpPr>
            <a:spLocks noGrp="1"/>
          </p:cNvSpPr>
          <p:nvPr>
            <p:ph type="ftr" sz="quarter" idx="4"/>
          </p:nvPr>
        </p:nvSpPr>
        <p:spPr/>
        <p:txBody>
          <a:bodyPr/>
          <a:lstStyle/>
          <a:p>
            <a:pPr>
              <a:defRPr/>
            </a:pPr>
            <a:r>
              <a:rPr lang="en-GB">
                <a:solidFill>
                  <a:prstClr val="black"/>
                </a:solidFill>
              </a:rPr>
              <a:t>TARGET Antibiotics Presentation - CS:Acute Cough - 19.06.18</a:t>
            </a:r>
          </a:p>
        </p:txBody>
      </p:sp>
      <p:sp>
        <p:nvSpPr>
          <p:cNvPr id="3" name="Header Placeholder 2">
            <a:extLst>
              <a:ext uri="{FF2B5EF4-FFF2-40B4-BE49-F238E27FC236}">
                <a16:creationId xmlns:a16="http://schemas.microsoft.com/office/drawing/2014/main" id="{E4D6A4CB-6FFC-41C1-84B2-237AFE3B1B9E}"/>
              </a:ext>
            </a:extLst>
          </p:cNvPr>
          <p:cNvSpPr>
            <a:spLocks noGrp="1"/>
          </p:cNvSpPr>
          <p:nvPr>
            <p:ph type="hdr" sz="quarter"/>
          </p:nvPr>
        </p:nvSpPr>
        <p:spPr/>
        <p:txBody>
          <a:bodyPr/>
          <a:lstStyle/>
          <a:p>
            <a:pPr>
              <a:defRPr/>
            </a:pPr>
            <a:endParaRPr lang="en-GB">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FB647B8-1221-4B78-A98B-F15DD8680E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FFDB678E-4A57-4EEE-A54E-B55E48F66500}"/>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GB" altLang="en-US" b="1" u="none" dirty="0"/>
              <a:t>Presenter notes</a:t>
            </a:r>
          </a:p>
          <a:p>
            <a:pPr marL="449263" lvl="1" indent="-361950" eaLnBrk="1" hangingPunct="1">
              <a:tabLst>
                <a:tab pos="361950" algn="l"/>
                <a:tab pos="1162050" algn="l"/>
                <a:tab pos="1695450" algn="l"/>
                <a:tab pos="2247900" algn="l"/>
                <a:tab pos="2781300" algn="l"/>
              </a:tabLst>
              <a:defRPr/>
            </a:pPr>
            <a:r>
              <a:rPr lang="en-GB" altLang="en-US" i="1" dirty="0"/>
              <a:t>Here is a list of suggestions to add  to any suggested by the audience</a:t>
            </a:r>
          </a:p>
          <a:p>
            <a:pPr marL="449263" lvl="1" indent="-361950" eaLnBrk="1" hangingPunct="1">
              <a:tabLst>
                <a:tab pos="361950" algn="l"/>
                <a:tab pos="1162050" algn="l"/>
                <a:tab pos="1695450" algn="l"/>
                <a:tab pos="2247900" algn="l"/>
                <a:tab pos="2781300" algn="l"/>
              </a:tabLst>
              <a:defRPr/>
            </a:pPr>
            <a:endParaRPr lang="en-GB" altLang="en-US" dirty="0"/>
          </a:p>
          <a:p>
            <a:pPr marL="449263" lvl="1" indent="-361950" eaLnBrk="1" hangingPunct="1">
              <a:tabLst>
                <a:tab pos="361950" algn="l"/>
                <a:tab pos="1162050" algn="l"/>
                <a:tab pos="1695450" algn="l"/>
                <a:tab pos="2247900" algn="l"/>
                <a:tab pos="2781300" algn="l"/>
              </a:tabLst>
              <a:defRPr/>
            </a:pPr>
            <a:r>
              <a:rPr lang="en-GB" altLang="en-US" dirty="0"/>
              <a:t>Use antibiotic guidance so consistent approach in practice – use the local or direct to NICE with rationale on the RCGP website, and make sure used by all in the practice</a:t>
            </a:r>
          </a:p>
          <a:p>
            <a:pPr marL="449263" lvl="1" indent="-361950" eaLnBrk="1" hangingPunct="1">
              <a:tabLst>
                <a:tab pos="361950" algn="l"/>
                <a:tab pos="1162050" algn="l"/>
                <a:tab pos="1695450" algn="l"/>
                <a:tab pos="2247900" algn="l"/>
                <a:tab pos="2781300" algn="l"/>
              </a:tabLst>
              <a:defRPr/>
            </a:pPr>
            <a:r>
              <a:rPr lang="en-GB" altLang="en-US" dirty="0"/>
              <a:t>Use NO, or back-up antibiotic and safety net – discuss how this could be done in their practice</a:t>
            </a:r>
          </a:p>
          <a:p>
            <a:pPr marL="449263" lvl="1" indent="-361950" eaLnBrk="1" hangingPunct="1">
              <a:tabLst>
                <a:tab pos="361950" algn="l"/>
                <a:tab pos="1162050" algn="l"/>
                <a:tab pos="1695450" algn="l"/>
                <a:tab pos="2247900" algn="l"/>
                <a:tab pos="2781300" algn="l"/>
              </a:tabLst>
              <a:defRPr/>
            </a:pPr>
            <a:r>
              <a:rPr lang="en-GB" altLang="en-US" dirty="0"/>
              <a:t>Use the TARGET leaflet: discuss how they use leaflets and if they know about the TARGET leaflet</a:t>
            </a:r>
          </a:p>
          <a:p>
            <a:pPr marL="449263" lvl="1" indent="-361950" eaLnBrk="1" hangingPunct="1">
              <a:tabLst>
                <a:tab pos="361950" algn="l"/>
                <a:tab pos="1162050" algn="l"/>
                <a:tab pos="1695450" algn="l"/>
                <a:tab pos="2247900" algn="l"/>
                <a:tab pos="2781300" algn="l"/>
              </a:tabLst>
              <a:defRPr/>
            </a:pPr>
            <a:r>
              <a:rPr lang="en-GB" altLang="en-US" dirty="0"/>
              <a:t>Consider CRP to guide in difficult cases or for clinicians with particularly high antibiotic use</a:t>
            </a:r>
          </a:p>
          <a:p>
            <a:pPr marL="449263" lvl="1" indent="-361950" eaLnBrk="1" hangingPunct="1">
              <a:tabLst>
                <a:tab pos="361950" algn="l"/>
                <a:tab pos="1162050" algn="l"/>
                <a:tab pos="1695450" algn="l"/>
                <a:tab pos="2247900" algn="l"/>
                <a:tab pos="2781300" algn="l"/>
              </a:tabLst>
              <a:defRPr/>
            </a:pPr>
            <a:r>
              <a:rPr lang="en-GB" altLang="en-US" dirty="0"/>
              <a:t>Consider and audit of antibiotic use in acute cough using the resource on the RCGP website</a:t>
            </a:r>
          </a:p>
          <a:p>
            <a:pPr marL="449263" lvl="1" indent="-361950" eaLnBrk="1" hangingPunct="1">
              <a:tabLst>
                <a:tab pos="361950" algn="l"/>
                <a:tab pos="1162050" algn="l"/>
                <a:tab pos="1695450" algn="l"/>
                <a:tab pos="2247900" algn="l"/>
                <a:tab pos="2781300" algn="l"/>
              </a:tabLst>
              <a:defRPr/>
            </a:pPr>
            <a:r>
              <a:rPr lang="en-GB" altLang="en-US" dirty="0"/>
              <a:t>Complete the free RCGP RTI clinical course </a:t>
            </a:r>
          </a:p>
          <a:p>
            <a:pPr eaLnBrk="1" hangingPunct="1">
              <a:spcBef>
                <a:spcPct val="0"/>
              </a:spcBef>
              <a:defRPr/>
            </a:pPr>
            <a:endParaRPr lang="en-GB" altLang="en-US" dirty="0"/>
          </a:p>
        </p:txBody>
      </p:sp>
      <p:sp>
        <p:nvSpPr>
          <p:cNvPr id="62468" name="Slide Number Placeholder 3">
            <a:extLst>
              <a:ext uri="{FF2B5EF4-FFF2-40B4-BE49-F238E27FC236}">
                <a16:creationId xmlns:a16="http://schemas.microsoft.com/office/drawing/2014/main" id="{FF584960-9CF7-429D-ACEB-972C0D1DD5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C704DF8-DC8B-41BE-A3F6-AC092B6689D9}" type="slidenum">
              <a:rPr lang="en-GB" altLang="en-US" sz="1300" smtClean="0">
                <a:solidFill>
                  <a:srgbClr val="000000"/>
                </a:solidFill>
              </a:rPr>
              <a:pPr>
                <a:spcBef>
                  <a:spcPct val="0"/>
                </a:spcBef>
              </a:pPr>
              <a:t>24</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AD91C81E-E34E-415C-A943-A5160CDEBB39}"/>
              </a:ext>
            </a:extLst>
          </p:cNvPr>
          <p:cNvSpPr>
            <a:spLocks noGrp="1"/>
          </p:cNvSpPr>
          <p:nvPr>
            <p:ph type="dt" sz="quarter" idx="1"/>
          </p:nvPr>
        </p:nvSpPr>
        <p:spPr/>
        <p:txBody>
          <a:bodyPr/>
          <a:lstStyle/>
          <a:p>
            <a:pPr>
              <a:defRPr/>
            </a:pPr>
            <a:fld id="{B29A2C01-9A9F-4BD6-BF04-9B230E0F654C}" type="datetime3">
              <a:rPr lang="en-GB">
                <a:solidFill>
                  <a:prstClr val="black"/>
                </a:solidFill>
              </a:rPr>
              <a:pPr>
                <a:defRPr/>
              </a:pPr>
              <a:t>1 November, 2024</a:t>
            </a:fld>
            <a:endParaRPr lang="en-GB" dirty="0">
              <a:solidFill>
                <a:prstClr val="black"/>
              </a:solidFill>
            </a:endParaRPr>
          </a:p>
        </p:txBody>
      </p:sp>
      <p:sp>
        <p:nvSpPr>
          <p:cNvPr id="2" name="Footer Placeholder 1">
            <a:extLst>
              <a:ext uri="{FF2B5EF4-FFF2-40B4-BE49-F238E27FC236}">
                <a16:creationId xmlns:a16="http://schemas.microsoft.com/office/drawing/2014/main" id="{6EA598FC-9E01-46F0-BC33-7A1487D45C9F}"/>
              </a:ext>
            </a:extLst>
          </p:cNvPr>
          <p:cNvSpPr>
            <a:spLocks noGrp="1"/>
          </p:cNvSpPr>
          <p:nvPr>
            <p:ph type="ftr" sz="quarter" idx="4"/>
          </p:nvPr>
        </p:nvSpPr>
        <p:spPr/>
        <p:txBody>
          <a:bodyPr/>
          <a:lstStyle/>
          <a:p>
            <a:pPr>
              <a:defRPr/>
            </a:pPr>
            <a:r>
              <a:rPr lang="en-GB">
                <a:solidFill>
                  <a:prstClr val="black"/>
                </a:solidFill>
              </a:rPr>
              <a:t>TARGET Antibiotics Presentation - CS:Acute Cough - 19.06.18</a:t>
            </a:r>
          </a:p>
        </p:txBody>
      </p:sp>
      <p:sp>
        <p:nvSpPr>
          <p:cNvPr id="3" name="Header Placeholder 2">
            <a:extLst>
              <a:ext uri="{FF2B5EF4-FFF2-40B4-BE49-F238E27FC236}">
                <a16:creationId xmlns:a16="http://schemas.microsoft.com/office/drawing/2014/main" id="{78086FD0-E2F8-4B82-B057-96FBE89850D3}"/>
              </a:ext>
            </a:extLst>
          </p:cNvPr>
          <p:cNvSpPr>
            <a:spLocks noGrp="1"/>
          </p:cNvSpPr>
          <p:nvPr>
            <p:ph type="hdr" sz="quarter"/>
          </p:nvPr>
        </p:nvSpPr>
        <p:spPr/>
        <p:txBody>
          <a:bodyPr/>
          <a:lstStyle/>
          <a:p>
            <a:pPr>
              <a:defRPr/>
            </a:pPr>
            <a:endParaRPr lang="en-GB">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dirty="0">
                <a:latin typeface="Arial" panose="020B0604020202020204" pitchFamily="34" charset="0"/>
                <a:cs typeface="Arial" panose="020B0604020202020204" pitchFamily="34" charset="0"/>
              </a:rPr>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t>The TARGET website also links to the NICE national antibiotic guidance for acute cough, which is used by most ICBs to develop their local guidance. Please make sure to check your local guidance.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t>This is a snapshot of the visual summary of the Management of Infection Guidance for acute cough – last updated January 2022.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i="1" dirty="0"/>
              <a:t>Speaker to click through the animations for each part of the guidance.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t>As you can see each section has information on what criteria is needed to indicate antibiotics should be prescribed.  It also provides information on self care.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dirty="0">
                <a:latin typeface="Arial" panose="020B0604020202020204" pitchFamily="34" charset="0"/>
                <a:cs typeface="Arial" panose="020B0604020202020204" pitchFamily="34" charset="0"/>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i="1" dirty="0"/>
              <a:t>We suggest you also refer to your local guidance.</a:t>
            </a:r>
            <a:endParaRPr kumimoji="0" lang="en-GB"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noProof="0" dirty="0">
                <a:solidFill>
                  <a:schemeClr val="tx1"/>
                </a:solidFill>
                <a:latin typeface="Arial" panose="020B0604020202020204" pitchFamily="34" charset="0"/>
                <a:ea typeface="+mn-ea"/>
                <a:cs typeface="Arial" panose="020B0604020202020204" pitchFamily="34" charset="0"/>
              </a:rPr>
              <a:t>Slide references </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r>
              <a:rPr lang="en-GB" altLang="en-US" sz="1100" b="0" dirty="0"/>
              <a:t>NICE (2019). Cough (acute): antimicrobial prescribing. Available at: https://www.nice.org.uk/guidance/ng120/evidence</a:t>
            </a:r>
            <a:endParaRPr lang="en-GB" altLang="en-US" sz="1100" b="0"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63422BC-2484-4DBD-816A-03B57D2AF8C0}" type="slidenum">
              <a:rPr lang="en-GB" smtClean="0"/>
              <a:t>3</a:t>
            </a:fld>
            <a:endParaRPr lang="en-GB" dirty="0"/>
          </a:p>
        </p:txBody>
      </p:sp>
    </p:spTree>
    <p:extLst>
      <p:ext uri="{BB962C8B-B14F-4D97-AF65-F5344CB8AC3E}">
        <p14:creationId xmlns:p14="http://schemas.microsoft.com/office/powerpoint/2010/main" val="4180920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dirty="0">
                <a:latin typeface="Arial" panose="020B0604020202020204" pitchFamily="34" charset="0"/>
                <a:cs typeface="Arial" panose="020B0604020202020204" pitchFamily="34" charset="0"/>
              </a:rPr>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t>This is a screenshot of the treatment section of the NICE Management of Infection Guidance for acute cough and includes recommended first and second line antibiotics dose and duration. For acute cough, we suggest that antibiotics have little benefit if no co-morbidity. This NICE guidance also has an extensive rationale section which is really useful if you would like more information for yourself or the patient.</a:t>
            </a:r>
            <a:endParaRPr lang="en-GB" altLang="en-US" sz="11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latin typeface="Arial" panose="020B0604020202020204" pitchFamily="34" charset="0"/>
                <a:cs typeface="Arial" panose="020B0604020202020204" pitchFamily="34" charset="0"/>
              </a:rPr>
              <a:t>The guidance</a:t>
            </a:r>
            <a:r>
              <a:rPr lang="en-GB" altLang="en-US" sz="1100" b="0" dirty="0"/>
              <a:t> recommend doxycycline first line; with alternatives of amoxicillin, clarithromycin and erythromycin. Co-amoxiclav is not a recommended first line or second line alternative for acute cough (if pneumonia is not diagnosed).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dirty="0">
                <a:latin typeface="Arial" panose="020B0604020202020204" pitchFamily="34" charset="0"/>
                <a:cs typeface="Arial" panose="020B0604020202020204" pitchFamily="34" charset="0"/>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i="1" dirty="0"/>
              <a:t>We suggest you also refer to your local guidance.</a:t>
            </a:r>
            <a:endParaRPr kumimoji="0" lang="en-GB"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noProof="0" dirty="0">
                <a:solidFill>
                  <a:schemeClr val="tx1"/>
                </a:solidFill>
                <a:latin typeface="Arial" panose="020B0604020202020204" pitchFamily="34" charset="0"/>
                <a:ea typeface="+mn-ea"/>
                <a:cs typeface="Arial" panose="020B0604020202020204" pitchFamily="34" charset="0"/>
              </a:rPr>
              <a:t>Slide references </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r>
              <a:rPr lang="en-GB" altLang="en-US" sz="1100" b="0" dirty="0"/>
              <a:t>NICE (2019). Cough (acute): antimicrobial prescribing. Available at: https://www.nice.org.uk/guidance/ng120/evidence</a:t>
            </a:r>
            <a:endParaRPr lang="en-GB" altLang="en-US" sz="1100" b="0"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63422BC-2484-4DBD-816A-03B57D2AF8C0}" type="slidenum">
              <a:rPr lang="en-GB" smtClean="0"/>
              <a:t>4</a:t>
            </a:fld>
            <a:endParaRPr lang="en-GB" dirty="0"/>
          </a:p>
        </p:txBody>
      </p:sp>
    </p:spTree>
    <p:extLst>
      <p:ext uri="{BB962C8B-B14F-4D97-AF65-F5344CB8AC3E}">
        <p14:creationId xmlns:p14="http://schemas.microsoft.com/office/powerpoint/2010/main" val="883010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dirty="0">
                <a:latin typeface="Arial" panose="020B0604020202020204" pitchFamily="34" charset="0"/>
                <a:cs typeface="Arial" panose="020B0604020202020204" pitchFamily="34" charset="0"/>
              </a:rPr>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latin typeface="Arial" panose="020B0604020202020204" pitchFamily="34" charset="0"/>
                <a:cs typeface="Arial" panose="020B0604020202020204" pitchFamily="34" charset="0"/>
              </a:rPr>
              <a:t>In this case a no, or back-up antibiotic prescription (5 day) strategy with safety netting advice using a patient leaflet (see TARGET) could be used as the symptoms do not suggest immediate antibiotic use is required. But the clinician needs to assess how ”ill” they consider the patient 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latin typeface="Arial" panose="020B0604020202020204" pitchFamily="34" charset="0"/>
                <a:cs typeface="Arial" panose="020B0604020202020204" pitchFamily="34" charset="0"/>
              </a:rPr>
              <a:t>NICE Guidance for Cough (acute) : antimicrobial prescribing </a:t>
            </a:r>
            <a:r>
              <a:rPr lang="en-GB" altLang="en-US" sz="1100" b="0" i="0" dirty="0">
                <a:latin typeface="Arial" panose="020B0604020202020204" pitchFamily="34" charset="0"/>
                <a:cs typeface="Arial" panose="020B0604020202020204" pitchFamily="34" charset="0"/>
              </a:rPr>
              <a:t>suggests a no antibiotic or a delayed antibiotic prescribing strategy should be agreed for patients with acute URTI/bronchitis who is not at high risk of complications or systematically unwell. Patients should be advised that resolution of symptoms can take up to 3 weeks and that antibiotic therapy will make little difference to their symptoms and may result in side effects.  Patients should also be advised to seek a clinical review if condition worsens or becomes prolonged.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t>If, after clinical assessment, it is unclear if antibiotics are needed for someone with a lower respiratory tract infection, consider a point-of-care C‑reactive protein (CRP) test to support clinical decision making</a:t>
            </a:r>
            <a:endParaRPr lang="en-GB" altLang="en-US" sz="1100" b="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dirty="0">
                <a:latin typeface="Arial" panose="020B0604020202020204" pitchFamily="34" charset="0"/>
                <a:cs typeface="Arial" panose="020B0604020202020204" pitchFamily="34" charset="0"/>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evidence – see references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latin typeface="Arial" panose="020B0604020202020204" pitchFamily="34" charset="0"/>
                <a:cs typeface="Arial" panose="020B0604020202020204" pitchFamily="34" charset="0"/>
              </a:rPr>
              <a:t>In a European study of 3,000 primary care patients with acute cough across 13 countries, </a:t>
            </a:r>
            <a:r>
              <a:rPr lang="en-GB" altLang="en-US" sz="1100" b="0" u="sng" dirty="0">
                <a:latin typeface="Arial" panose="020B0604020202020204" pitchFamily="34" charset="0"/>
                <a:cs typeface="Arial" panose="020B0604020202020204" pitchFamily="34" charset="0"/>
              </a:rPr>
              <a:t>clinical outcome </a:t>
            </a:r>
            <a:r>
              <a:rPr lang="en-GB" altLang="en-US" sz="1100" b="0" dirty="0">
                <a:latin typeface="Arial" panose="020B0604020202020204" pitchFamily="34" charset="0"/>
                <a:cs typeface="Arial" panose="020B0604020202020204" pitchFamily="34" charset="0"/>
              </a:rPr>
              <a:t>was similar whether antibiotics were given or not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latin typeface="Arial" panose="020B0604020202020204" pitchFamily="34" charset="0"/>
                <a:cs typeface="Arial" panose="020B0604020202020204" pitchFamily="34" charset="0"/>
              </a:rPr>
              <a:t>In an RCT of amoxicillin 1g </a:t>
            </a:r>
            <a:r>
              <a:rPr lang="en-GB" altLang="en-US" sz="1100" b="0" dirty="0" err="1">
                <a:latin typeface="Arial" panose="020B0604020202020204" pitchFamily="34" charset="0"/>
                <a:cs typeface="Arial" panose="020B0604020202020204" pitchFamily="34" charset="0"/>
              </a:rPr>
              <a:t>tds</a:t>
            </a:r>
            <a:r>
              <a:rPr lang="en-GB" altLang="en-US" sz="1100" b="0" dirty="0">
                <a:latin typeface="Arial" panose="020B0604020202020204" pitchFamily="34" charset="0"/>
                <a:cs typeface="Arial" panose="020B0604020202020204" pitchFamily="34" charset="0"/>
              </a:rPr>
              <a:t> vs placebo in 2061 patients 18yrs and over with acute LRTI when pneumonia was not suspected.  </a:t>
            </a:r>
            <a:r>
              <a:rPr lang="en-GB" altLang="en-US" sz="1100" b="0" u="sng" dirty="0">
                <a:latin typeface="Arial" panose="020B0604020202020204" pitchFamily="34" charset="0"/>
                <a:cs typeface="Arial" panose="020B0604020202020204" pitchFamily="34" charset="0"/>
              </a:rPr>
              <a:t>New or worsening </a:t>
            </a:r>
            <a:r>
              <a:rPr lang="en-GB" altLang="en-US" sz="1100" b="0" dirty="0">
                <a:latin typeface="Arial" panose="020B0604020202020204" pitchFamily="34" charset="0"/>
                <a:cs typeface="Arial" panose="020B0604020202020204" pitchFamily="34" charset="0"/>
              </a:rPr>
              <a:t>symptoms were significantly less common in amoxicillin (15.9%) than in the placebo group 19.3% (</a:t>
            </a:r>
            <a:r>
              <a:rPr lang="en-GB" altLang="en-US" sz="1100" b="0" u="sng" dirty="0">
                <a:latin typeface="Arial" panose="020B0604020202020204" pitchFamily="34" charset="0"/>
                <a:cs typeface="Arial" panose="020B0604020202020204" pitchFamily="34" charset="0"/>
              </a:rPr>
              <a:t>NNT30</a:t>
            </a:r>
            <a:r>
              <a:rPr lang="en-GB" altLang="en-US" sz="1100" b="0" dirty="0">
                <a:latin typeface="Arial" panose="020B0604020202020204" pitchFamily="34" charset="0"/>
                <a:cs typeface="Arial" panose="020B0604020202020204" pitchFamily="34" charset="0"/>
              </a:rPr>
              <a:t>).  Nausea, rash or diarrhoea were significantly more common in the amoxicillin group (number needed to harm 21).  There was no increased benefit in those over 60 </a:t>
            </a:r>
            <a:r>
              <a:rPr lang="en-GB" altLang="en-US" sz="1100" b="0" dirty="0" err="1">
                <a:latin typeface="Arial" panose="020B0604020202020204" pitchFamily="34" charset="0"/>
                <a:cs typeface="Arial" panose="020B0604020202020204" pitchFamily="34" charset="0"/>
              </a:rPr>
              <a:t>yrs</a:t>
            </a:r>
            <a:r>
              <a:rPr lang="en-GB" altLang="en-US" sz="1100" b="0" dirty="0">
                <a:latin typeface="Arial" panose="020B0604020202020204" pitchFamily="34" charset="0"/>
                <a:cs typeface="Arial" panose="020B0604020202020204" pitchFamily="34" charset="0"/>
              </a:rPr>
              <a:t> (2).  In this same patient series those with a history of significant co-morbidities experienced a significantly greater reduction in symptom severity between days 2 &amp; 4.  Those with a short prior illness &lt;7days, or non smokers antibiotics provided a modest benefit (3).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NICE published guidelines in October 2023 to Suspected acute respiratory infection in over 16s: assessment at first presentation and initial management. These guidelines are to be used in conjunction with the This guideline should be read alongside NICE's antimicrobial prescribing guidelines on acute cough and acute sore throat. The guidelines state: </a:t>
            </a:r>
            <a:r>
              <a:rPr lang="en-GB" sz="1600" b="0" i="1" dirty="0"/>
              <a:t>If, after clinical assessment, it is unclear if antibiotics are needed for someone with a lower respiratory tract infection, consider a point-of-care C‑reactive protein (CRP) test to support clinical decision making and:</a:t>
            </a:r>
          </a:p>
          <a:p>
            <a:pPr>
              <a:buFont typeface="Arial" panose="020B0604020202020204" pitchFamily="34" charset="0"/>
              <a:buChar char="•"/>
            </a:pPr>
            <a:r>
              <a:rPr lang="en-GB" sz="1600" b="0" i="1" dirty="0"/>
              <a:t>offer immediate antibiotics if the CRP level is more than 100 mg/litre</a:t>
            </a:r>
          </a:p>
          <a:p>
            <a:pPr>
              <a:buFont typeface="Arial" panose="020B0604020202020204" pitchFamily="34" charset="0"/>
              <a:buChar char="•"/>
            </a:pPr>
            <a:r>
              <a:rPr lang="en-GB" sz="1600" b="0" i="1" dirty="0"/>
              <a:t>consider a back‑up antibiotic prescription if the CRP level is between 20 mg/litre and 100 mg/litre </a:t>
            </a:r>
          </a:p>
          <a:p>
            <a:pPr>
              <a:buFont typeface="Arial" panose="020B0604020202020204" pitchFamily="34" charset="0"/>
              <a:buChar char="•"/>
            </a:pPr>
            <a:r>
              <a:rPr lang="en-GB" sz="1600" b="0" i="1" dirty="0"/>
              <a:t>do not routinely offer antibiotics if the CRP level is less than 20 mg/litre.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noProof="0" dirty="0">
                <a:solidFill>
                  <a:schemeClr val="tx1"/>
                </a:solidFill>
                <a:latin typeface="Arial" panose="020B0604020202020204" pitchFamily="34" charset="0"/>
                <a:ea typeface="+mn-ea"/>
                <a:cs typeface="Arial" panose="020B0604020202020204" pitchFamily="34" charset="0"/>
              </a:rPr>
              <a:t>Slide references </a:t>
            </a:r>
          </a:p>
          <a:p>
            <a:pPr marL="228600" marR="0" lvl="0" indent="-228600" algn="l" defTabSz="914400" rtl="0" eaLnBrk="1" fontAlgn="auto" latinLnBrk="0" hangingPunct="1">
              <a:lnSpc>
                <a:spcPct val="150000"/>
              </a:lnSpc>
              <a:spcBef>
                <a:spcPct val="0"/>
              </a:spcBef>
              <a:spcAft>
                <a:spcPts val="0"/>
              </a:spcAft>
              <a:buClrTx/>
              <a:buSzTx/>
              <a:buFont typeface="+mj-lt"/>
              <a:buAutoNum type="arabicPeriod"/>
              <a:tabLst/>
              <a:defRPr/>
            </a:pPr>
            <a:r>
              <a:rPr lang="en-GB" altLang="en-US" sz="1100" b="0" dirty="0">
                <a:latin typeface="Arial" panose="020B0604020202020204" pitchFamily="34" charset="0"/>
                <a:cs typeface="Arial" panose="020B0604020202020204" pitchFamily="34" charset="0"/>
              </a:rPr>
              <a:t>Butler C C, Hood K, </a:t>
            </a:r>
            <a:r>
              <a:rPr lang="en-GB" altLang="en-US" sz="1100" b="0" dirty="0" err="1">
                <a:latin typeface="Arial" panose="020B0604020202020204" pitchFamily="34" charset="0"/>
                <a:cs typeface="Arial" panose="020B0604020202020204" pitchFamily="34" charset="0"/>
              </a:rPr>
              <a:t>Verheij</a:t>
            </a:r>
            <a:r>
              <a:rPr lang="en-GB" altLang="en-US" sz="1100" b="0" dirty="0">
                <a:latin typeface="Arial" panose="020B0604020202020204" pitchFamily="34" charset="0"/>
                <a:cs typeface="Arial" panose="020B0604020202020204" pitchFamily="34" charset="0"/>
              </a:rPr>
              <a:t> T, Little P, </a:t>
            </a:r>
            <a:r>
              <a:rPr lang="en-GB" altLang="en-US" sz="1100" b="0" dirty="0" err="1">
                <a:latin typeface="Arial" panose="020B0604020202020204" pitchFamily="34" charset="0"/>
                <a:cs typeface="Arial" panose="020B0604020202020204" pitchFamily="34" charset="0"/>
              </a:rPr>
              <a:t>Melbye</a:t>
            </a:r>
            <a:r>
              <a:rPr lang="en-GB" altLang="en-US" sz="1100" b="0" dirty="0">
                <a:latin typeface="Arial" panose="020B0604020202020204" pitchFamily="34" charset="0"/>
                <a:cs typeface="Arial" panose="020B0604020202020204" pitchFamily="34" charset="0"/>
              </a:rPr>
              <a:t> H, Nuttall J et al. Variation in antibiotic prescribing and its impact on recovery in patients with acute cough in primary care: prospective study in 13 countries BMJ 2009; 338 :b2242 doi:10.1136/bmj.b2242- https://www.bmj.com/content/bmj/338/bmj.b2242.full.pdf </a:t>
            </a:r>
          </a:p>
          <a:p>
            <a:pPr marL="0" marR="0" lvl="0" indent="0" algn="l" defTabSz="914400" rtl="0" eaLnBrk="1" fontAlgn="auto" latinLnBrk="0" hangingPunct="1">
              <a:lnSpc>
                <a:spcPct val="150000"/>
              </a:lnSpc>
              <a:spcBef>
                <a:spcPct val="0"/>
              </a:spcBef>
              <a:spcAft>
                <a:spcPts val="0"/>
              </a:spcAft>
              <a:buClrTx/>
              <a:buSzTx/>
              <a:buFont typeface="+mj-lt"/>
              <a:buNone/>
              <a:tabLst/>
              <a:defRPr/>
            </a:pPr>
            <a:endParaRPr lang="en-GB" altLang="en-US" sz="1100" b="0" dirty="0">
              <a:latin typeface="Arial" panose="020B0604020202020204" pitchFamily="34" charset="0"/>
              <a:cs typeface="Arial" panose="020B0604020202020204" pitchFamily="34" charset="0"/>
            </a:endParaRPr>
          </a:p>
          <a:p>
            <a:pPr marL="0" indent="0" eaLnBrk="1" hangingPunct="1">
              <a:lnSpc>
                <a:spcPct val="150000"/>
              </a:lnSpc>
              <a:spcBef>
                <a:spcPct val="0"/>
              </a:spcBef>
              <a:buFont typeface="+mj-lt"/>
              <a:buNone/>
              <a:defRPr/>
            </a:pPr>
            <a:r>
              <a:rPr lang="en-GB" b="0" i="0" dirty="0">
                <a:solidFill>
                  <a:srgbClr val="212121"/>
                </a:solidFill>
                <a:effectLst/>
                <a:latin typeface="BlinkMacSystemFont"/>
              </a:rPr>
              <a:t>2. Little P, Stuart B, Moore M, </a:t>
            </a:r>
            <a:r>
              <a:rPr lang="en-GB" b="0" i="0" dirty="0" err="1">
                <a:solidFill>
                  <a:srgbClr val="212121"/>
                </a:solidFill>
                <a:effectLst/>
                <a:latin typeface="BlinkMacSystemFont"/>
              </a:rPr>
              <a:t>Coenen</a:t>
            </a:r>
            <a:r>
              <a:rPr lang="en-GB" b="0" i="0" dirty="0">
                <a:solidFill>
                  <a:srgbClr val="212121"/>
                </a:solidFill>
                <a:effectLst/>
                <a:latin typeface="BlinkMacSystemFont"/>
              </a:rPr>
              <a:t> S, Butler CC, </a:t>
            </a:r>
            <a:r>
              <a:rPr lang="en-GB" b="0" i="0" dirty="0" err="1">
                <a:solidFill>
                  <a:srgbClr val="212121"/>
                </a:solidFill>
                <a:effectLst/>
                <a:latin typeface="BlinkMacSystemFont"/>
              </a:rPr>
              <a:t>Godycki-Cwirko</a:t>
            </a:r>
            <a:r>
              <a:rPr lang="en-GB" b="0" i="0" dirty="0">
                <a:solidFill>
                  <a:srgbClr val="212121"/>
                </a:solidFill>
                <a:effectLst/>
                <a:latin typeface="BlinkMacSystemFont"/>
              </a:rPr>
              <a:t> M, </a:t>
            </a:r>
            <a:r>
              <a:rPr lang="en-GB" b="0" i="0" dirty="0" err="1">
                <a:solidFill>
                  <a:srgbClr val="212121"/>
                </a:solidFill>
                <a:effectLst/>
                <a:latin typeface="BlinkMacSystemFont"/>
              </a:rPr>
              <a:t>Mierzecki</a:t>
            </a:r>
            <a:r>
              <a:rPr lang="en-GB" b="0" i="0" dirty="0">
                <a:solidFill>
                  <a:srgbClr val="212121"/>
                </a:solidFill>
                <a:effectLst/>
                <a:latin typeface="BlinkMacSystemFont"/>
              </a:rPr>
              <a:t> A, </a:t>
            </a:r>
            <a:r>
              <a:rPr lang="en-GB" b="0" i="0" dirty="0" err="1">
                <a:solidFill>
                  <a:srgbClr val="212121"/>
                </a:solidFill>
                <a:effectLst/>
                <a:latin typeface="BlinkMacSystemFont"/>
              </a:rPr>
              <a:t>Chlabicz</a:t>
            </a:r>
            <a:r>
              <a:rPr lang="en-GB" b="0" i="0" dirty="0">
                <a:solidFill>
                  <a:srgbClr val="212121"/>
                </a:solidFill>
                <a:effectLst/>
                <a:latin typeface="BlinkMacSystemFont"/>
              </a:rPr>
              <a:t> S, Torres A, </a:t>
            </a:r>
            <a:r>
              <a:rPr lang="en-GB" b="0" i="0" dirty="0" err="1">
                <a:solidFill>
                  <a:srgbClr val="212121"/>
                </a:solidFill>
                <a:effectLst/>
                <a:latin typeface="BlinkMacSystemFont"/>
              </a:rPr>
              <a:t>Almirall</a:t>
            </a:r>
            <a:r>
              <a:rPr lang="en-GB" b="0" i="0" dirty="0">
                <a:solidFill>
                  <a:srgbClr val="212121"/>
                </a:solidFill>
                <a:effectLst/>
                <a:latin typeface="BlinkMacSystemFont"/>
              </a:rPr>
              <a:t> J, Davies M, Schaberg T, </a:t>
            </a:r>
            <a:r>
              <a:rPr lang="en-GB" b="0" i="0" dirty="0" err="1">
                <a:solidFill>
                  <a:srgbClr val="212121"/>
                </a:solidFill>
                <a:effectLst/>
                <a:latin typeface="BlinkMacSystemFont"/>
              </a:rPr>
              <a:t>Mölstad</a:t>
            </a:r>
            <a:r>
              <a:rPr lang="en-GB" b="0" i="0" dirty="0">
                <a:solidFill>
                  <a:srgbClr val="212121"/>
                </a:solidFill>
                <a:effectLst/>
                <a:latin typeface="BlinkMacSystemFont"/>
              </a:rPr>
              <a:t> S, Blasi F, De Sutter A, </a:t>
            </a:r>
            <a:r>
              <a:rPr lang="en-GB" b="0" i="0" dirty="0" err="1">
                <a:solidFill>
                  <a:srgbClr val="212121"/>
                </a:solidFill>
                <a:effectLst/>
                <a:latin typeface="BlinkMacSystemFont"/>
              </a:rPr>
              <a:t>Kersnik</a:t>
            </a:r>
            <a:r>
              <a:rPr lang="en-GB" b="0" i="0" dirty="0">
                <a:solidFill>
                  <a:srgbClr val="212121"/>
                </a:solidFill>
                <a:effectLst/>
                <a:latin typeface="BlinkMacSystemFont"/>
              </a:rPr>
              <a:t> J, </a:t>
            </a:r>
            <a:r>
              <a:rPr lang="en-GB" b="0" i="0" dirty="0" err="1">
                <a:solidFill>
                  <a:srgbClr val="212121"/>
                </a:solidFill>
                <a:effectLst/>
                <a:latin typeface="BlinkMacSystemFont"/>
              </a:rPr>
              <a:t>Hupkova</a:t>
            </a:r>
            <a:r>
              <a:rPr lang="en-GB" b="0" i="0" dirty="0">
                <a:solidFill>
                  <a:srgbClr val="212121"/>
                </a:solidFill>
                <a:effectLst/>
                <a:latin typeface="BlinkMacSystemFont"/>
              </a:rPr>
              <a:t> H, </a:t>
            </a:r>
            <a:r>
              <a:rPr lang="en-GB" b="0" i="0" dirty="0" err="1">
                <a:solidFill>
                  <a:srgbClr val="212121"/>
                </a:solidFill>
                <a:effectLst/>
                <a:latin typeface="BlinkMacSystemFont"/>
              </a:rPr>
              <a:t>Touboul</a:t>
            </a:r>
            <a:r>
              <a:rPr lang="en-GB" b="0" i="0" dirty="0">
                <a:solidFill>
                  <a:srgbClr val="212121"/>
                </a:solidFill>
                <a:effectLst/>
                <a:latin typeface="BlinkMacSystemFont"/>
              </a:rPr>
              <a:t> P, Hood K, </a:t>
            </a:r>
            <a:r>
              <a:rPr lang="en-GB" b="0" i="0" dirty="0" err="1">
                <a:solidFill>
                  <a:srgbClr val="212121"/>
                </a:solidFill>
                <a:effectLst/>
                <a:latin typeface="BlinkMacSystemFont"/>
              </a:rPr>
              <a:t>Mullee</a:t>
            </a:r>
            <a:r>
              <a:rPr lang="en-GB" b="0" i="0" dirty="0">
                <a:solidFill>
                  <a:srgbClr val="212121"/>
                </a:solidFill>
                <a:effectLst/>
                <a:latin typeface="BlinkMacSystemFont"/>
              </a:rPr>
              <a:t> M, O'Reilly G, </a:t>
            </a:r>
            <a:r>
              <a:rPr lang="en-GB" b="0" i="0" dirty="0" err="1">
                <a:solidFill>
                  <a:srgbClr val="212121"/>
                </a:solidFill>
                <a:effectLst/>
                <a:latin typeface="BlinkMacSystemFont"/>
              </a:rPr>
              <a:t>Brugman</a:t>
            </a:r>
            <a:r>
              <a:rPr lang="en-GB" b="0" i="0" dirty="0">
                <a:solidFill>
                  <a:srgbClr val="212121"/>
                </a:solidFill>
                <a:effectLst/>
                <a:latin typeface="BlinkMacSystemFont"/>
              </a:rPr>
              <a:t> C, </a:t>
            </a:r>
            <a:r>
              <a:rPr lang="en-GB" b="0" i="0" dirty="0" err="1">
                <a:solidFill>
                  <a:srgbClr val="212121"/>
                </a:solidFill>
                <a:effectLst/>
                <a:latin typeface="BlinkMacSystemFont"/>
              </a:rPr>
              <a:t>Goossens</a:t>
            </a:r>
            <a:r>
              <a:rPr lang="en-GB" b="0" i="0" dirty="0">
                <a:solidFill>
                  <a:srgbClr val="212121"/>
                </a:solidFill>
                <a:effectLst/>
                <a:latin typeface="BlinkMacSystemFont"/>
              </a:rPr>
              <a:t> H, </a:t>
            </a:r>
            <a:r>
              <a:rPr lang="en-GB" b="0" i="0" dirty="0" err="1">
                <a:solidFill>
                  <a:srgbClr val="212121"/>
                </a:solidFill>
                <a:effectLst/>
                <a:latin typeface="BlinkMacSystemFont"/>
              </a:rPr>
              <a:t>Verheij</a:t>
            </a:r>
            <a:r>
              <a:rPr lang="en-GB" b="0" i="0" dirty="0">
                <a:solidFill>
                  <a:srgbClr val="212121"/>
                </a:solidFill>
                <a:effectLst/>
                <a:latin typeface="BlinkMacSystemFont"/>
              </a:rPr>
              <a:t> T; GRACE consortium. Amoxicillin for acute lower-respiratory-tract infection in primary care when pneumonia is not suspected: a 12-country, randomised, placebo-controlled trial. Lancet Infect Dis. 2013 Feb;13(2):123-9. </a:t>
            </a:r>
            <a:r>
              <a:rPr lang="en-GB" b="0" i="0" dirty="0" err="1">
                <a:solidFill>
                  <a:srgbClr val="212121"/>
                </a:solidFill>
                <a:effectLst/>
                <a:latin typeface="BlinkMacSystemFont"/>
              </a:rPr>
              <a:t>doi</a:t>
            </a:r>
            <a:r>
              <a:rPr lang="en-GB" b="0" i="0" dirty="0">
                <a:solidFill>
                  <a:srgbClr val="212121"/>
                </a:solidFill>
                <a:effectLst/>
                <a:latin typeface="BlinkMacSystemFont"/>
              </a:rPr>
              <a:t>: 10.1016/S1473-3099(12)70300-6. </a:t>
            </a:r>
            <a:r>
              <a:rPr lang="en-GB" b="0" i="0" dirty="0" err="1">
                <a:solidFill>
                  <a:srgbClr val="212121"/>
                </a:solidFill>
                <a:effectLst/>
                <a:latin typeface="BlinkMacSystemFont"/>
              </a:rPr>
              <a:t>Epub</a:t>
            </a:r>
            <a:r>
              <a:rPr lang="en-GB" b="0" i="0" dirty="0">
                <a:solidFill>
                  <a:srgbClr val="212121"/>
                </a:solidFill>
                <a:effectLst/>
                <a:latin typeface="BlinkMacSystemFont"/>
              </a:rPr>
              <a:t> 2012 Dec 19. PMID: 23265995.</a:t>
            </a:r>
          </a:p>
          <a:p>
            <a:pPr marL="0" indent="0" eaLnBrk="1" hangingPunct="1">
              <a:lnSpc>
                <a:spcPct val="150000"/>
              </a:lnSpc>
              <a:spcBef>
                <a:spcPct val="0"/>
              </a:spcBef>
              <a:buFont typeface="+mj-lt"/>
              <a:buNone/>
              <a:defRPr/>
            </a:pPr>
            <a:r>
              <a:rPr lang="en-GB" altLang="en-US" sz="1100" b="0" i="0" dirty="0">
                <a:solidFill>
                  <a:srgbClr val="212121"/>
                </a:solidFill>
                <a:effectLst/>
                <a:latin typeface="BlinkMacSystemFont"/>
                <a:cs typeface="Arial" panose="020B0604020202020204" pitchFamily="34" charset="0"/>
              </a:rPr>
              <a:t>    </a:t>
            </a:r>
            <a:r>
              <a:rPr lang="en-GB" altLang="en-US" sz="1100" b="0" dirty="0">
                <a:latin typeface="Arial" panose="020B0604020202020204" pitchFamily="34" charset="0"/>
                <a:cs typeface="Arial" panose="020B0604020202020204" pitchFamily="34" charset="0"/>
              </a:rPr>
              <a:t>https://www.ncbi.nlm.nih.gov/pmc/articles/PMC3905438/pdf/bjgpfeb2014-64-619-e75.pdf</a:t>
            </a:r>
          </a:p>
          <a:p>
            <a:pPr marL="0" indent="0" eaLnBrk="1" hangingPunct="1">
              <a:lnSpc>
                <a:spcPct val="150000"/>
              </a:lnSpc>
              <a:spcBef>
                <a:spcPct val="0"/>
              </a:spcBef>
              <a:buFont typeface="+mj-lt"/>
              <a:buNone/>
              <a:defRPr/>
            </a:pPr>
            <a:endParaRPr lang="en-GB" altLang="en-US" sz="1100" b="0" dirty="0">
              <a:latin typeface="Arial" panose="020B0604020202020204" pitchFamily="34" charset="0"/>
              <a:cs typeface="Arial" panose="020B0604020202020204" pitchFamily="34" charset="0"/>
            </a:endParaRPr>
          </a:p>
          <a:p>
            <a:pPr marL="0" indent="0" eaLnBrk="1" hangingPunct="1">
              <a:lnSpc>
                <a:spcPct val="150000"/>
              </a:lnSpc>
              <a:spcBef>
                <a:spcPct val="0"/>
              </a:spcBef>
              <a:buFont typeface="+mj-lt"/>
              <a:buNone/>
              <a:defRPr/>
            </a:pPr>
            <a:r>
              <a:rPr lang="en-GB" sz="1100" b="0" i="0" dirty="0">
                <a:solidFill>
                  <a:srgbClr val="212121"/>
                </a:solidFill>
                <a:effectLst/>
                <a:latin typeface="Arial" panose="020B0604020202020204" pitchFamily="34" charset="0"/>
                <a:cs typeface="Arial" panose="020B0604020202020204" pitchFamily="34" charset="0"/>
              </a:rPr>
              <a:t>3. </a:t>
            </a:r>
            <a:r>
              <a:rPr lang="en-GB" b="0" i="0" dirty="0">
                <a:solidFill>
                  <a:srgbClr val="212121"/>
                </a:solidFill>
                <a:effectLst/>
                <a:latin typeface="BlinkMacSystemFont"/>
              </a:rPr>
              <a:t>Moore M, Stuart B, </a:t>
            </a:r>
            <a:r>
              <a:rPr lang="en-GB" b="0" i="0" dirty="0" err="1">
                <a:solidFill>
                  <a:srgbClr val="212121"/>
                </a:solidFill>
                <a:effectLst/>
                <a:latin typeface="BlinkMacSystemFont"/>
              </a:rPr>
              <a:t>Coenen</a:t>
            </a:r>
            <a:r>
              <a:rPr lang="en-GB" b="0" i="0" dirty="0">
                <a:solidFill>
                  <a:srgbClr val="212121"/>
                </a:solidFill>
                <a:effectLst/>
                <a:latin typeface="BlinkMacSystemFont"/>
              </a:rPr>
              <a:t> S, Butler CC, </a:t>
            </a:r>
            <a:r>
              <a:rPr lang="en-GB" b="0" i="0" dirty="0" err="1">
                <a:solidFill>
                  <a:srgbClr val="212121"/>
                </a:solidFill>
                <a:effectLst/>
                <a:latin typeface="BlinkMacSystemFont"/>
              </a:rPr>
              <a:t>Goossens</a:t>
            </a:r>
            <a:r>
              <a:rPr lang="en-GB" b="0" i="0" dirty="0">
                <a:solidFill>
                  <a:srgbClr val="212121"/>
                </a:solidFill>
                <a:effectLst/>
                <a:latin typeface="BlinkMacSystemFont"/>
              </a:rPr>
              <a:t> H, </a:t>
            </a:r>
            <a:r>
              <a:rPr lang="en-GB" b="0" i="0" dirty="0" err="1">
                <a:solidFill>
                  <a:srgbClr val="212121"/>
                </a:solidFill>
                <a:effectLst/>
                <a:latin typeface="BlinkMacSystemFont"/>
              </a:rPr>
              <a:t>Verheij</a:t>
            </a:r>
            <a:r>
              <a:rPr lang="en-GB" b="0" i="0" dirty="0">
                <a:solidFill>
                  <a:srgbClr val="212121"/>
                </a:solidFill>
                <a:effectLst/>
                <a:latin typeface="BlinkMacSystemFont"/>
              </a:rPr>
              <a:t> TJ, Little P; GRACE consortium. Amoxicillin for acute lower respiratory tract infection in primary care: subgroup analysis of potential high-risk groups. Br J Gen </a:t>
            </a:r>
            <a:r>
              <a:rPr lang="en-GB" b="0" i="0" dirty="0" err="1">
                <a:solidFill>
                  <a:srgbClr val="212121"/>
                </a:solidFill>
                <a:effectLst/>
                <a:latin typeface="BlinkMacSystemFont"/>
              </a:rPr>
              <a:t>Pract</a:t>
            </a:r>
            <a:r>
              <a:rPr lang="en-GB" b="0" i="0" dirty="0">
                <a:solidFill>
                  <a:srgbClr val="212121"/>
                </a:solidFill>
                <a:effectLst/>
                <a:latin typeface="BlinkMacSystemFont"/>
              </a:rPr>
              <a:t>. 2014 Feb;64(619):e75-80. </a:t>
            </a:r>
            <a:r>
              <a:rPr lang="en-GB" b="0" i="0" dirty="0" err="1">
                <a:solidFill>
                  <a:srgbClr val="212121"/>
                </a:solidFill>
                <a:effectLst/>
                <a:latin typeface="BlinkMacSystemFont"/>
              </a:rPr>
              <a:t>doi</a:t>
            </a:r>
            <a:r>
              <a:rPr lang="en-GB" b="0" i="0" dirty="0">
                <a:solidFill>
                  <a:srgbClr val="212121"/>
                </a:solidFill>
                <a:effectLst/>
                <a:latin typeface="BlinkMacSystemFont"/>
              </a:rPr>
              <a:t>: 10.3399/bjgp14X677121. Erratum in: Br J Gen </a:t>
            </a:r>
            <a:r>
              <a:rPr lang="en-GB" b="0" i="0" dirty="0" err="1">
                <a:solidFill>
                  <a:srgbClr val="212121"/>
                </a:solidFill>
                <a:effectLst/>
                <a:latin typeface="BlinkMacSystemFont"/>
              </a:rPr>
              <a:t>Pract</a:t>
            </a:r>
            <a:r>
              <a:rPr lang="en-GB" b="0" i="0" dirty="0">
                <a:solidFill>
                  <a:srgbClr val="212121"/>
                </a:solidFill>
                <a:effectLst/>
                <a:latin typeface="BlinkMacSystemFont"/>
              </a:rPr>
              <a:t>. 2014 Mar;64(620):126. PMID: 24567620; PMCID: PMC3905438.</a:t>
            </a:r>
          </a:p>
          <a:p>
            <a:pPr marL="0" indent="0" eaLnBrk="1" hangingPunct="1">
              <a:lnSpc>
                <a:spcPct val="150000"/>
              </a:lnSpc>
              <a:spcBef>
                <a:spcPct val="0"/>
              </a:spcBef>
              <a:buFont typeface="+mj-lt"/>
              <a:buNone/>
              <a:defRPr/>
            </a:pPr>
            <a:r>
              <a:rPr lang="en-GB" altLang="en-US" sz="1100" b="0" i="0" dirty="0">
                <a:solidFill>
                  <a:srgbClr val="212121"/>
                </a:solidFill>
                <a:effectLst/>
                <a:latin typeface="BlinkMacSystemFont"/>
                <a:cs typeface="Arial" panose="020B0604020202020204" pitchFamily="34" charset="0"/>
              </a:rPr>
              <a:t>     </a:t>
            </a:r>
            <a:r>
              <a:rPr lang="en-GB" altLang="en-US" sz="1100" b="0" dirty="0">
                <a:latin typeface="Arial" panose="020B0604020202020204" pitchFamily="34" charset="0"/>
                <a:cs typeface="Arial" panose="020B0604020202020204" pitchFamily="34" charset="0"/>
              </a:rPr>
              <a:t>https://bjgp.org/content/bjgp/64/619/e75.full.pdf</a:t>
            </a:r>
          </a:p>
          <a:p>
            <a:pPr marL="0" indent="0" eaLnBrk="1" hangingPunct="1">
              <a:lnSpc>
                <a:spcPct val="150000"/>
              </a:lnSpc>
              <a:spcBef>
                <a:spcPct val="0"/>
              </a:spcBef>
              <a:buFont typeface="+mj-lt"/>
              <a:buNone/>
              <a:defRPr/>
            </a:pPr>
            <a:endParaRPr lang="en-GB" altLang="en-US" sz="11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ct val="0"/>
              </a:spcBef>
              <a:spcAft>
                <a:spcPts val="0"/>
              </a:spcAft>
              <a:buClrTx/>
              <a:buSzTx/>
              <a:buFont typeface="+mj-lt"/>
              <a:buNone/>
              <a:tabLst/>
              <a:defRPr/>
            </a:pPr>
            <a:r>
              <a:rPr lang="en-GB" sz="1100" b="0" i="0" u="none" dirty="0">
                <a:solidFill>
                  <a:srgbClr val="002147"/>
                </a:solidFill>
                <a:effectLst/>
                <a:latin typeface="Open Sans" panose="020B0606030504020204" pitchFamily="34" charset="0"/>
              </a:rPr>
              <a:t>4. NICE Clinical Guidelines [CG237] Suspected acute respiratory infection in over 16s: assessment at first presentation and initial management. Published: 31 October 2023. Last updated: 16 November 2023. Accessed: December 2023. </a:t>
            </a:r>
            <a:r>
              <a:rPr lang="en-GB" sz="1100" b="0" i="0" u="sng" dirty="0">
                <a:solidFill>
                  <a:srgbClr val="0070C0"/>
                </a:solidFill>
                <a:effectLst/>
                <a:latin typeface="Open Sans" panose="020B0606030504020204" pitchFamily="34" charset="0"/>
              </a:rPr>
              <a:t>https://www.nice.org.uk/guidance/ng237 </a:t>
            </a:r>
          </a:p>
          <a:p>
            <a:pPr marL="0" marR="0" lvl="0" indent="0" algn="l" defTabSz="914400" rtl="0" eaLnBrk="1" fontAlgn="auto" latinLnBrk="0" hangingPunct="1">
              <a:lnSpc>
                <a:spcPct val="150000"/>
              </a:lnSpc>
              <a:spcBef>
                <a:spcPct val="0"/>
              </a:spcBef>
              <a:spcAft>
                <a:spcPts val="0"/>
              </a:spcAft>
              <a:buClrTx/>
              <a:buSzTx/>
              <a:buFont typeface="+mj-lt"/>
              <a:buNone/>
              <a:tabLst/>
              <a:defRPr/>
            </a:pPr>
            <a:endParaRPr lang="en-GB" altLang="en-US" sz="1100" b="0" i="0" u="sng" dirty="0">
              <a:solidFill>
                <a:srgbClr val="0070C0"/>
              </a:solidFill>
              <a:effectLst/>
              <a:latin typeface="Open Sans" panose="020B0606030504020204" pitchFamily="34" charset="0"/>
              <a:cs typeface="Arial" panose="020B0604020202020204" pitchFamily="34" charset="0"/>
            </a:endParaRPr>
          </a:p>
          <a:p>
            <a:pPr marL="0" marR="0" lvl="0" indent="0" algn="l" defTabSz="914400" rtl="0" eaLnBrk="1" fontAlgn="auto" latinLnBrk="0" hangingPunct="1">
              <a:lnSpc>
                <a:spcPct val="150000"/>
              </a:lnSpc>
              <a:spcBef>
                <a:spcPct val="0"/>
              </a:spcBef>
              <a:spcAft>
                <a:spcPts val="0"/>
              </a:spcAft>
              <a:buClrTx/>
              <a:buSzTx/>
              <a:buFont typeface="+mj-lt"/>
              <a:buNone/>
              <a:tabLst/>
              <a:defRPr/>
            </a:pPr>
            <a:r>
              <a:rPr lang="en-GB" altLang="en-US" sz="1100" b="0" i="0" u="sng" dirty="0">
                <a:solidFill>
                  <a:srgbClr val="0070C0"/>
                </a:solidFill>
                <a:effectLst/>
                <a:latin typeface="Open Sans" panose="020B0606030504020204" pitchFamily="34" charset="0"/>
                <a:cs typeface="Arial" panose="020B0604020202020204" pitchFamily="34" charset="0"/>
              </a:rPr>
              <a:t>5. </a:t>
            </a:r>
            <a:r>
              <a:rPr lang="en-GB" altLang="en-US" sz="1100" b="0" dirty="0"/>
              <a:t>NICE (2019). Cough (acute): antimicrobial prescribing. Available at: https://www.nice.org.uk/guidance/ng120/evidence</a:t>
            </a:r>
            <a:endParaRPr lang="en-GB" altLang="en-US" sz="1100" b="0" u="sng" dirty="0"/>
          </a:p>
          <a:p>
            <a:pPr marL="0" marR="0" lvl="0" indent="0" algn="l" defTabSz="914400" rtl="0" eaLnBrk="1" fontAlgn="auto" latinLnBrk="0" hangingPunct="1">
              <a:lnSpc>
                <a:spcPct val="150000"/>
              </a:lnSpc>
              <a:spcBef>
                <a:spcPct val="0"/>
              </a:spcBef>
              <a:spcAft>
                <a:spcPts val="0"/>
              </a:spcAft>
              <a:buClrTx/>
              <a:buSzTx/>
              <a:buFont typeface="+mj-lt"/>
              <a:buNone/>
              <a:tabLst/>
              <a:defRPr/>
            </a:pPr>
            <a:endParaRPr lang="en-GB" altLang="en-US" sz="1100" b="0" dirty="0">
              <a:latin typeface="Arial" panose="020B0604020202020204" pitchFamily="34" charset="0"/>
              <a:cs typeface="Arial" panose="020B0604020202020204" pitchFamily="34" charset="0"/>
            </a:endParaRPr>
          </a:p>
          <a:p>
            <a:pPr marL="228600" indent="-228600" eaLnBrk="1" hangingPunct="1">
              <a:lnSpc>
                <a:spcPct val="150000"/>
              </a:lnSpc>
              <a:spcBef>
                <a:spcPct val="0"/>
              </a:spcBef>
              <a:buFont typeface="+mj-lt"/>
              <a:buAutoNum type="arabicPeriod"/>
              <a:defRPr/>
            </a:pPr>
            <a:endParaRPr lang="en-GB" altLang="en-US" sz="11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63422BC-2484-4DBD-816A-03B57D2AF8C0}" type="slidenum">
              <a:rPr lang="en-GB" smtClean="0"/>
              <a:t>5</a:t>
            </a:fld>
            <a:endParaRPr lang="en-GB" dirty="0"/>
          </a:p>
        </p:txBody>
      </p:sp>
    </p:spTree>
    <p:extLst>
      <p:ext uri="{BB962C8B-B14F-4D97-AF65-F5344CB8AC3E}">
        <p14:creationId xmlns:p14="http://schemas.microsoft.com/office/powerpoint/2010/main" val="1790169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45D3647B-6E1E-4B6C-941A-E6B6C9B25C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746B10BB-99A3-4F62-ADFE-518D48DA05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Presenter talk</a:t>
            </a:r>
          </a:p>
          <a:p>
            <a:pPr lvl="1"/>
            <a:r>
              <a:rPr lang="en-GB" altLang="en-US" sz="1100" dirty="0">
                <a:latin typeface="Arial" panose="020B0604020202020204" pitchFamily="34" charset="0"/>
                <a:ea typeface="ヒラギノ角ゴ Pro W3"/>
                <a:cs typeface="Arial" panose="020B0604020202020204" pitchFamily="34" charset="0"/>
              </a:rPr>
              <a:t>This line graph shows the trend in use of co-amoxiclav, cephalosporin and quinolone items in the past 12 months. As you can see there has been a sharp increase in the use of amoxicillin – likely a knock on effect from COVID-19, and can be seen across England. </a:t>
            </a:r>
          </a:p>
          <a:p>
            <a:pPr lvl="1"/>
            <a:endParaRPr lang="en-GB" altLang="en-US" sz="1100" dirty="0">
              <a:latin typeface="Arial" panose="020B0604020202020204" pitchFamily="34" charset="0"/>
              <a:ea typeface="ヒラギノ角ゴ Pro W3"/>
              <a:cs typeface="Arial" panose="020B0604020202020204" pitchFamily="34" charset="0"/>
            </a:endParaRPr>
          </a:p>
          <a:p>
            <a:pPr lvl="1"/>
            <a:r>
              <a:rPr lang="en-GB" altLang="en-US" sz="1100" dirty="0">
                <a:latin typeface="Arial" panose="020B0604020202020204" pitchFamily="34" charset="0"/>
                <a:ea typeface="ヒラギノ角ゴ Pro W3"/>
                <a:cs typeface="Arial" panose="020B0604020202020204" pitchFamily="34" charset="0"/>
              </a:rPr>
              <a:t>The trend suggests that there is an opportunity for you to decrease your prescribing.</a:t>
            </a:r>
          </a:p>
          <a:p>
            <a:endParaRPr lang="en-GB" altLang="en-US" sz="1100" dirty="0">
              <a:latin typeface="Arial" panose="020B0604020202020204" pitchFamily="34" charset="0"/>
              <a:ea typeface="ヒラギノ角ゴ Pro W3"/>
              <a:cs typeface="Arial" panose="020B0604020202020204" pitchFamily="34" charset="0"/>
            </a:endParaRPr>
          </a:p>
          <a:p>
            <a:pPr marL="540385" marR="0" lvl="0" indent="-540385" algn="l" defTabSz="914400" rtl="0" eaLnBrk="1" fontAlgn="auto" latinLnBrk="0" hangingPunct="1">
              <a:lnSpc>
                <a:spcPct val="150000"/>
              </a:lnSpc>
              <a:spcBef>
                <a:spcPts val="0"/>
              </a:spcBef>
              <a:spcAft>
                <a:spcPts val="80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Presenter notes</a:t>
            </a:r>
          </a:p>
          <a:p>
            <a:pPr marL="540385" lvl="1" indent="-540385">
              <a:lnSpc>
                <a:spcPct val="150000"/>
              </a:lnSpc>
              <a:spcAft>
                <a:spcPts val="800"/>
              </a:spcAft>
            </a:pPr>
            <a:r>
              <a:rPr lang="en-GB" sz="1100" b="0" dirty="0">
                <a:effectLst/>
                <a:latin typeface="Arial" panose="020B0604020202020204" pitchFamily="34" charset="0"/>
                <a:ea typeface="Calibri" panose="020F0502020204030204" pitchFamily="34" charset="0"/>
                <a:cs typeface="Arial" panose="020B0604020202020204" pitchFamily="34" charset="0"/>
              </a:rPr>
              <a:t>To get </a:t>
            </a:r>
            <a:r>
              <a:rPr lang="en-GB" sz="1100" b="0" u="sng" dirty="0">
                <a:solidFill>
                  <a:srgbClr val="0563C1"/>
                </a:solidFill>
                <a:effectLst/>
                <a:latin typeface="Arial" panose="020B0604020202020204" pitchFamily="34" charset="0"/>
                <a:ea typeface="Calibri" panose="020F0502020204030204" pitchFamily="34" charset="0"/>
                <a:cs typeface="Arial" panose="020B0604020202020204" pitchFamily="34" charset="0"/>
              </a:rPr>
              <a:t>graph</a:t>
            </a:r>
            <a:r>
              <a:rPr lang="en-GB" sz="1100" b="0" dirty="0">
                <a:effectLst/>
                <a:latin typeface="Arial" panose="020B0604020202020204" pitchFamily="34" charset="0"/>
                <a:ea typeface="Calibri" panose="020F0502020204030204" pitchFamily="34" charset="0"/>
                <a:cs typeface="Arial" panose="020B0604020202020204" pitchFamily="34" charset="0"/>
              </a:rPr>
              <a:t> </a:t>
            </a:r>
          </a:p>
          <a:p>
            <a:pPr marL="342900" lvl="1" indent="-342900">
              <a:lnSpc>
                <a:spcPct val="150000"/>
              </a:lnSpc>
              <a:buFont typeface="+mj-lt"/>
              <a:buAutoNum type="alphaLcPeriod"/>
            </a:pPr>
            <a:r>
              <a:rPr lang="en-GB" sz="1100" dirty="0">
                <a:effectLst/>
                <a:latin typeface="Arial" panose="020B0604020202020204" pitchFamily="34" charset="0"/>
                <a:ea typeface="Calibri" panose="020F0502020204030204" pitchFamily="34" charset="0"/>
                <a:cs typeface="Arial" panose="020B0604020202020204" pitchFamily="34" charset="0"/>
              </a:rPr>
              <a:t>Go to </a:t>
            </a:r>
            <a:r>
              <a:rPr lang="en-GB"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https://www.prescqipp.info/our-resources/webkits/antimicrobial-stewardship/ams-visual-analytics-to-support-nhs-antimicrobial-stewardship-improvement-202223/</a:t>
            </a:r>
            <a:r>
              <a:rPr lang="en-GB" sz="1100" dirty="0">
                <a:effectLst/>
                <a:latin typeface="Arial" panose="020B0604020202020204" pitchFamily="34" charset="0"/>
                <a:ea typeface="Calibri" panose="020F0502020204030204" pitchFamily="34" charset="0"/>
                <a:cs typeface="Arial" panose="020B0604020202020204" pitchFamily="34" charset="0"/>
              </a:rPr>
              <a:t> </a:t>
            </a:r>
          </a:p>
          <a:p>
            <a:pPr marL="342900" lvl="1" indent="-342900">
              <a:lnSpc>
                <a:spcPct val="150000"/>
              </a:lnSpc>
              <a:buFont typeface="+mj-lt"/>
              <a:buAutoNum type="alphaLcPeriod"/>
            </a:pPr>
            <a:r>
              <a:rPr lang="en-GB" sz="1100" dirty="0">
                <a:effectLst/>
                <a:latin typeface="Arial" panose="020B0604020202020204" pitchFamily="34" charset="0"/>
                <a:ea typeface="Calibri" panose="020F0502020204030204" pitchFamily="34" charset="0"/>
                <a:cs typeface="Arial" panose="020B0604020202020204" pitchFamily="34" charset="0"/>
              </a:rPr>
              <a:t>Select tab ‘Trend antibiotic items by selected commissioner’</a:t>
            </a:r>
          </a:p>
          <a:p>
            <a:pPr marL="342900" lvl="1" indent="-342900">
              <a:lnSpc>
                <a:spcPct val="150000"/>
              </a:lnSpc>
              <a:buFont typeface="+mj-lt"/>
              <a:buAutoNum type="alphaLcPeriod"/>
            </a:pPr>
            <a:r>
              <a:rPr lang="en-GB" sz="1100" dirty="0">
                <a:effectLst/>
                <a:latin typeface="Arial" panose="020B0604020202020204" pitchFamily="34" charset="0"/>
                <a:ea typeface="Calibri" panose="020F0502020204030204" pitchFamily="34" charset="0"/>
                <a:cs typeface="Arial" panose="020B0604020202020204" pitchFamily="34" charset="0"/>
              </a:rPr>
              <a:t>On RHS menu select </a:t>
            </a:r>
          </a:p>
          <a:p>
            <a:pPr marL="457200" lvl="1">
              <a:lnSpc>
                <a:spcPct val="150000"/>
              </a:lnSpc>
            </a:pPr>
            <a:r>
              <a:rPr lang="en-GB" sz="1100" dirty="0">
                <a:effectLst/>
                <a:latin typeface="Arial" panose="020B0604020202020204" pitchFamily="34" charset="0"/>
                <a:ea typeface="Calibri" panose="020F0502020204030204" pitchFamily="34" charset="0"/>
                <a:cs typeface="Arial" panose="020B0604020202020204" pitchFamily="34" charset="0"/>
              </a:rPr>
              <a:t>	Organisation grouping: the ICB of interest</a:t>
            </a:r>
          </a:p>
          <a:p>
            <a:pPr marL="457200" lvl="1">
              <a:lnSpc>
                <a:spcPct val="150000"/>
              </a:lnSpc>
            </a:pPr>
            <a:r>
              <a:rPr lang="en-GB" sz="1100" dirty="0">
                <a:effectLst/>
                <a:latin typeface="Arial" panose="020B0604020202020204" pitchFamily="34" charset="0"/>
                <a:ea typeface="Calibri" panose="020F0502020204030204" pitchFamily="34" charset="0"/>
                <a:cs typeface="Arial" panose="020B0604020202020204" pitchFamily="34" charset="0"/>
              </a:rPr>
              <a:t>	Filter sub paragraph: broad-spectrum </a:t>
            </a:r>
            <a:r>
              <a:rPr lang="en-GB" sz="1100" dirty="0" err="1">
                <a:effectLst/>
                <a:latin typeface="Arial" panose="020B0604020202020204" pitchFamily="34" charset="0"/>
                <a:ea typeface="Calibri" panose="020F0502020204030204" pitchFamily="34" charset="0"/>
                <a:cs typeface="Arial" panose="020B0604020202020204" pitchFamily="34" charset="0"/>
              </a:rPr>
              <a:t>penicillins</a:t>
            </a:r>
            <a:r>
              <a:rPr lang="en-GB" sz="1100" dirty="0">
                <a:effectLst/>
                <a:latin typeface="Arial" panose="020B0604020202020204" pitchFamily="34" charset="0"/>
                <a:ea typeface="Calibri" panose="020F0502020204030204" pitchFamily="34" charset="0"/>
                <a:cs typeface="Arial" panose="020B0604020202020204" pitchFamily="34" charset="0"/>
              </a:rPr>
              <a:t> AND cephalosporins AND quinolines</a:t>
            </a:r>
          </a:p>
          <a:p>
            <a:pPr marL="457200" lvl="1">
              <a:lnSpc>
                <a:spcPct val="150000"/>
              </a:lnSpc>
            </a:pPr>
            <a:r>
              <a:rPr lang="en-GB" sz="1100" dirty="0">
                <a:effectLst/>
                <a:latin typeface="Arial" panose="020B0604020202020204" pitchFamily="34" charset="0"/>
                <a:ea typeface="Calibri" panose="020F0502020204030204" pitchFamily="34" charset="0"/>
                <a:cs typeface="Arial" panose="020B0604020202020204" pitchFamily="34" charset="0"/>
              </a:rPr>
              <a:t>	Filter chemical substances: all 8 </a:t>
            </a:r>
            <a:r>
              <a:rPr lang="en-GB" sz="1100" dirty="0" err="1">
                <a:effectLst/>
                <a:latin typeface="Arial" panose="020B0604020202020204" pitchFamily="34" charset="0"/>
                <a:ea typeface="Calibri" panose="020F0502020204030204" pitchFamily="34" charset="0"/>
                <a:cs typeface="Arial" panose="020B0604020202020204" pitchFamily="34" charset="0"/>
              </a:rPr>
              <a:t>Cefs</a:t>
            </a:r>
            <a:r>
              <a:rPr lang="en-GB" sz="1100" dirty="0">
                <a:effectLst/>
                <a:latin typeface="Arial" panose="020B0604020202020204" pitchFamily="34" charset="0"/>
                <a:ea typeface="Calibri" panose="020F0502020204030204" pitchFamily="34" charset="0"/>
                <a:cs typeface="Arial" panose="020B0604020202020204" pitchFamily="34" charset="0"/>
              </a:rPr>
              <a:t> (cefaclor, </a:t>
            </a:r>
            <a:r>
              <a:rPr lang="en-GB" sz="1100" dirty="0" err="1">
                <a:effectLst/>
                <a:latin typeface="Arial" panose="020B0604020202020204" pitchFamily="34" charset="0"/>
                <a:ea typeface="Calibri" panose="020F0502020204030204" pitchFamily="34" charset="0"/>
                <a:cs typeface="Arial" panose="020B0604020202020204" pitchFamily="34" charset="0"/>
              </a:rPr>
              <a:t>cefadrixil</a:t>
            </a:r>
            <a:r>
              <a:rPr lang="en-GB" sz="1100" dirty="0">
                <a:effectLst/>
                <a:latin typeface="Arial" panose="020B0604020202020204" pitchFamily="34" charset="0"/>
                <a:ea typeface="Calibri" panose="020F0502020204030204" pitchFamily="34" charset="0"/>
                <a:cs typeface="Arial" panose="020B0604020202020204" pitchFamily="34" charset="0"/>
              </a:rPr>
              <a:t>, etc) / All 4 quinolines (cipro, </a:t>
            </a:r>
            <a:r>
              <a:rPr lang="en-GB" sz="1100" dirty="0" err="1">
                <a:effectLst/>
                <a:latin typeface="Arial" panose="020B0604020202020204" pitchFamily="34" charset="0"/>
                <a:ea typeface="Calibri" panose="020F0502020204030204" pitchFamily="34" charset="0"/>
                <a:cs typeface="Arial" panose="020B0604020202020204" pitchFamily="34" charset="0"/>
              </a:rPr>
              <a:t>levo</a:t>
            </a:r>
            <a:r>
              <a:rPr lang="en-GB" sz="1100" dirty="0">
                <a:effectLst/>
                <a:latin typeface="Arial" panose="020B0604020202020204" pitchFamily="34" charset="0"/>
                <a:ea typeface="Calibri" panose="020F0502020204030204" pitchFamily="34" charset="0"/>
                <a:cs typeface="Arial" panose="020B0604020202020204" pitchFamily="34" charset="0"/>
              </a:rPr>
              <a:t>, </a:t>
            </a:r>
            <a:r>
              <a:rPr lang="en-GB" sz="1100" dirty="0" err="1">
                <a:effectLst/>
                <a:latin typeface="Arial" panose="020B0604020202020204" pitchFamily="34" charset="0"/>
                <a:ea typeface="Calibri" panose="020F0502020204030204" pitchFamily="34" charset="0"/>
                <a:cs typeface="Arial" panose="020B0604020202020204" pitchFamily="34" charset="0"/>
              </a:rPr>
              <a:t>moxi</a:t>
            </a:r>
            <a:r>
              <a:rPr lang="en-GB" sz="1100" dirty="0">
                <a:effectLst/>
                <a:latin typeface="Arial" panose="020B0604020202020204" pitchFamily="34" charset="0"/>
                <a:ea typeface="Calibri" panose="020F0502020204030204" pitchFamily="34" charset="0"/>
                <a:cs typeface="Arial" panose="020B0604020202020204" pitchFamily="34" charset="0"/>
              </a:rPr>
              <a:t>, </a:t>
            </a:r>
            <a:r>
              <a:rPr lang="en-GB" sz="1100" dirty="0" err="1">
                <a:effectLst/>
                <a:latin typeface="Arial" panose="020B0604020202020204" pitchFamily="34" charset="0"/>
                <a:ea typeface="Calibri" panose="020F0502020204030204" pitchFamily="34" charset="0"/>
                <a:cs typeface="Arial" panose="020B0604020202020204" pitchFamily="34" charset="0"/>
              </a:rPr>
              <a:t>oflo</a:t>
            </a:r>
            <a:r>
              <a:rPr lang="en-GB" sz="1100" dirty="0">
                <a:effectLst/>
                <a:latin typeface="Arial" panose="020B0604020202020204" pitchFamily="34" charset="0"/>
                <a:ea typeface="Calibri" panose="020F0502020204030204" pitchFamily="34" charset="0"/>
                <a:cs typeface="Arial" panose="020B0604020202020204" pitchFamily="34" charset="0"/>
              </a:rPr>
              <a:t>) / 	Co-amoxiclav (amoxicillin/clavulanic acid)</a:t>
            </a:r>
          </a:p>
          <a:p>
            <a:pPr>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altLang="en-US" dirty="0">
              <a:ea typeface="ヒラギノ角ゴ Pro W3"/>
              <a:cs typeface="ヒラギノ角ゴ Pro W3"/>
            </a:endParaRPr>
          </a:p>
          <a:p>
            <a:endParaRPr lang="en-GB" altLang="en-US" b="1" u="sng" dirty="0">
              <a:ea typeface="ヒラギノ角ゴ Pro W3"/>
              <a:cs typeface="ヒラギノ角ゴ Pro W3"/>
            </a:endParaRPr>
          </a:p>
          <a:p>
            <a:endParaRPr lang="en-GB" altLang="en-US" dirty="0">
              <a:ea typeface="ヒラギノ角ゴ Pro W3"/>
              <a:cs typeface="ヒラギノ角ゴ Pro W3"/>
            </a:endParaRPr>
          </a:p>
        </p:txBody>
      </p:sp>
      <p:sp>
        <p:nvSpPr>
          <p:cNvPr id="38916" name="Slide Number Placeholder 4">
            <a:extLst>
              <a:ext uri="{FF2B5EF4-FFF2-40B4-BE49-F238E27FC236}">
                <a16:creationId xmlns:a16="http://schemas.microsoft.com/office/drawing/2014/main" id="{6FB2800E-E03E-4027-B01A-7C6B148DBA0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F0378A-BD44-40A2-8BF2-E1066E988D85}" type="slidenum">
              <a:rPr lang="en-GB" altLang="en-US" sz="1300" smtClean="0">
                <a:solidFill>
                  <a:srgbClr val="000000"/>
                </a:solidFill>
              </a:rPr>
              <a:pPr>
                <a:spcBef>
                  <a:spcPct val="0"/>
                </a:spcBef>
              </a:pPr>
              <a:t>6</a:t>
            </a:fld>
            <a:endParaRPr lang="en-GB" altLang="en-US" sz="1300">
              <a:solidFill>
                <a:srgbClr val="000000"/>
              </a:solidFill>
            </a:endParaRPr>
          </a:p>
        </p:txBody>
      </p:sp>
      <p:sp>
        <p:nvSpPr>
          <p:cNvPr id="6" name="Date Placeholder 5">
            <a:extLst>
              <a:ext uri="{FF2B5EF4-FFF2-40B4-BE49-F238E27FC236}">
                <a16:creationId xmlns:a16="http://schemas.microsoft.com/office/drawing/2014/main" id="{A815CA33-CEB3-44EF-8200-BB85BA932914}"/>
              </a:ext>
            </a:extLst>
          </p:cNvPr>
          <p:cNvSpPr>
            <a:spLocks noGrp="1"/>
          </p:cNvSpPr>
          <p:nvPr>
            <p:ph type="dt" sz="quarter" idx="1"/>
          </p:nvPr>
        </p:nvSpPr>
        <p:spPr/>
        <p:txBody>
          <a:bodyPr/>
          <a:lstStyle/>
          <a:p>
            <a:pPr>
              <a:defRPr/>
            </a:pPr>
            <a:fld id="{C4EF3224-BB48-4347-A00F-1F6AEEBB3162}" type="datetime3">
              <a:rPr lang="en-GB">
                <a:solidFill>
                  <a:prstClr val="black"/>
                </a:solidFill>
              </a:rPr>
              <a:pPr>
                <a:defRPr/>
              </a:pPr>
              <a:t>1 November, 2024</a:t>
            </a:fld>
            <a:endParaRPr lang="en-GB" dirty="0">
              <a:solidFill>
                <a:prstClr val="black"/>
              </a:solidFill>
            </a:endParaRPr>
          </a:p>
        </p:txBody>
      </p:sp>
      <p:sp>
        <p:nvSpPr>
          <p:cNvPr id="2" name="Footer Placeholder 1">
            <a:extLst>
              <a:ext uri="{FF2B5EF4-FFF2-40B4-BE49-F238E27FC236}">
                <a16:creationId xmlns:a16="http://schemas.microsoft.com/office/drawing/2014/main" id="{BB871D12-6954-44C8-855C-323F9276A064}"/>
              </a:ext>
            </a:extLst>
          </p:cNvPr>
          <p:cNvSpPr>
            <a:spLocks noGrp="1"/>
          </p:cNvSpPr>
          <p:nvPr>
            <p:ph type="ftr" sz="quarter" idx="4"/>
          </p:nvPr>
        </p:nvSpPr>
        <p:spPr/>
        <p:txBody>
          <a:bodyPr/>
          <a:lstStyle/>
          <a:p>
            <a:pPr>
              <a:defRPr/>
            </a:pPr>
            <a:endParaRPr lang="en-GB">
              <a:solidFill>
                <a:prstClr val="black"/>
              </a:solidFill>
            </a:endParaRPr>
          </a:p>
        </p:txBody>
      </p:sp>
      <p:sp>
        <p:nvSpPr>
          <p:cNvPr id="3" name="Header Placeholder 2">
            <a:extLst>
              <a:ext uri="{FF2B5EF4-FFF2-40B4-BE49-F238E27FC236}">
                <a16:creationId xmlns:a16="http://schemas.microsoft.com/office/drawing/2014/main" id="{1792DFCA-6B68-4468-8907-6CB7E666CEF5}"/>
              </a:ext>
            </a:extLst>
          </p:cNvPr>
          <p:cNvSpPr>
            <a:spLocks noGrp="1"/>
          </p:cNvSpPr>
          <p:nvPr>
            <p:ph type="hdr" sz="quarter"/>
          </p:nvPr>
        </p:nvSpPr>
        <p:spPr/>
        <p:txBody>
          <a:bodyPr/>
          <a:lstStyle/>
          <a:p>
            <a:pPr>
              <a:defRPr/>
            </a:pPr>
            <a:endParaRPr lang="en-GB">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11F5D362-D32E-4B2B-A23F-3A9A5CC336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2E46F2C7-4B2C-4A74-B3F1-FFDC65C56D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Presenter talk</a:t>
            </a:r>
          </a:p>
          <a:p>
            <a:pPr lvl="1"/>
            <a:r>
              <a:rPr lang="en-GB" altLang="en-US" sz="1100" dirty="0">
                <a:latin typeface="Arial" panose="020B0604020202020204" pitchFamily="34" charset="0"/>
                <a:ea typeface="ヒラギノ角ゴ Pro W3"/>
                <a:cs typeface="Arial" panose="020B0604020202020204" pitchFamily="34" charset="0"/>
              </a:rPr>
              <a:t>This scatter plot shows the variation in total number of antibiotic items on the vertical Y axis, and the % of the total that the co-amoxiclav, cephalosporin and quinolone items make up, on the horizontal X axis. As you can see there is a wide variation in use in total items across England, but also here locally in this ICB (seen in the darker dots).  There is an even greater variation in the use of co-amoxiclav, cephalosporins and quinolones. </a:t>
            </a:r>
          </a:p>
          <a:p>
            <a:pPr lvl="1"/>
            <a:endParaRPr lang="en-GB" altLang="en-US" sz="1100" dirty="0">
              <a:latin typeface="Arial" panose="020B0604020202020204" pitchFamily="34" charset="0"/>
              <a:ea typeface="ヒラギノ角ゴ Pro W3"/>
              <a:cs typeface="Arial" panose="020B0604020202020204" pitchFamily="34" charset="0"/>
            </a:endParaRPr>
          </a:p>
          <a:p>
            <a:pPr lvl="1"/>
            <a:endParaRPr lang="en-GB" altLang="en-US" sz="1100" dirty="0">
              <a:latin typeface="Arial" panose="020B0604020202020204" pitchFamily="34" charset="0"/>
              <a:ea typeface="ヒラギノ角ゴ Pro W3"/>
              <a:cs typeface="Arial" panose="020B0604020202020204" pitchFamily="34" charset="0"/>
            </a:endParaRPr>
          </a:p>
          <a:p>
            <a:pPr lvl="1"/>
            <a:r>
              <a:rPr lang="en-GB" altLang="en-US" sz="1100" dirty="0">
                <a:latin typeface="Arial" panose="020B0604020202020204" pitchFamily="34" charset="0"/>
                <a:ea typeface="ヒラギノ角ゴ Pro W3"/>
                <a:cs typeface="Arial" panose="020B0604020202020204" pitchFamily="34" charset="0"/>
              </a:rPr>
              <a:t>You are  … </a:t>
            </a:r>
            <a:r>
              <a:rPr lang="en-GB" altLang="en-US" sz="1100" b="1" u="sng" dirty="0">
                <a:latin typeface="Arial" panose="020B0604020202020204" pitchFamily="34" charset="0"/>
                <a:ea typeface="ヒラギノ角ゴ Pro W3"/>
                <a:cs typeface="Arial" panose="020B0604020202020204" pitchFamily="34" charset="0"/>
              </a:rPr>
              <a:t>[describe location on the chart]</a:t>
            </a:r>
            <a:endParaRPr lang="en-GB" altLang="en-US" sz="1100" dirty="0">
              <a:latin typeface="Arial" panose="020B0604020202020204" pitchFamily="34" charset="0"/>
              <a:ea typeface="ヒラギノ角ゴ Pro W3"/>
              <a:cs typeface="Arial" panose="020B0604020202020204" pitchFamily="34" charset="0"/>
            </a:endParaRPr>
          </a:p>
          <a:p>
            <a:pPr lvl="1"/>
            <a:r>
              <a:rPr lang="en-GB" altLang="en-US" sz="1100" dirty="0">
                <a:latin typeface="Arial" panose="020B0604020202020204" pitchFamily="34" charset="0"/>
                <a:ea typeface="ヒラギノ角ゴ Pro W3"/>
                <a:cs typeface="Arial" panose="020B0604020202020204" pitchFamily="34" charset="0"/>
              </a:rPr>
              <a:t>The variation suggests that there is an opportunity for you to decrease your prescribing. Even if you are very low and can rightly feel proud about your practice prescribing – we still prescribe almost double that in the Netherlands.</a:t>
            </a:r>
          </a:p>
          <a:p>
            <a:pPr marL="457200" lvl="1">
              <a:lnSpc>
                <a:spcPct val="150000"/>
              </a:lnSpc>
            </a:pPr>
            <a:endParaRPr lang="en-GB" sz="1100" b="0" dirty="0">
              <a:effectLst/>
              <a:latin typeface="Arial" panose="020B0604020202020204" pitchFamily="34" charset="0"/>
              <a:ea typeface="Calibri" panose="020F0502020204030204" pitchFamily="34" charset="0"/>
              <a:cs typeface="Arial" panose="020B0604020202020204" pitchFamily="34" charset="0"/>
            </a:endParaRPr>
          </a:p>
          <a:p>
            <a:pPr marL="457200" marR="0" lvl="0" indent="0" algn="l" defTabSz="914400" rtl="0" eaLnBrk="1" fontAlgn="auto" latinLnBrk="0" hangingPunct="1">
              <a:lnSpc>
                <a:spcPct val="15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Presenter notes</a:t>
            </a:r>
          </a:p>
          <a:p>
            <a:pPr marL="457200" marR="0" lvl="0" indent="0" algn="l" defTabSz="914400"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get the graph</a:t>
            </a:r>
            <a:endParaRPr lang="en-GB" sz="1100" b="0" dirty="0">
              <a:effectLst/>
              <a:latin typeface="Arial" panose="020B0604020202020204" pitchFamily="34" charset="0"/>
              <a:ea typeface="Calibri" panose="020F0502020204030204" pitchFamily="34" charset="0"/>
              <a:cs typeface="Arial" panose="020B0604020202020204" pitchFamily="34" charset="0"/>
            </a:endParaRPr>
          </a:p>
          <a:p>
            <a:pPr marL="342900" lvl="1" indent="-342900">
              <a:lnSpc>
                <a:spcPct val="150000"/>
              </a:lnSpc>
              <a:buFont typeface="+mj-lt"/>
              <a:buAutoNum type="alphaLcPeriod"/>
            </a:pPr>
            <a:r>
              <a:rPr lang="en-GB" sz="1100" dirty="0">
                <a:effectLst/>
                <a:latin typeface="Arial" panose="020B0604020202020204" pitchFamily="34" charset="0"/>
                <a:ea typeface="Calibri" panose="020F0502020204030204" pitchFamily="34" charset="0"/>
                <a:cs typeface="Arial" panose="020B0604020202020204" pitchFamily="34" charset="0"/>
              </a:rPr>
              <a:t>Once you have previous slide completed then select tab ‘practice scatter plot and bar chart’</a:t>
            </a:r>
          </a:p>
          <a:p>
            <a:pPr marL="342900" lvl="1" indent="-342900">
              <a:lnSpc>
                <a:spcPct val="150000"/>
              </a:lnSpc>
              <a:buFont typeface="+mj-lt"/>
              <a:buAutoNum type="alphaLcPeriod"/>
            </a:pPr>
            <a:r>
              <a:rPr lang="en-GB" sz="1100" dirty="0">
                <a:effectLst/>
                <a:latin typeface="Arial" panose="020B0604020202020204" pitchFamily="34" charset="0"/>
                <a:ea typeface="Calibri" panose="020F0502020204030204" pitchFamily="34" charset="0"/>
                <a:cs typeface="Arial" panose="020B0604020202020204" pitchFamily="34" charset="0"/>
              </a:rPr>
              <a:t>Filter ‘select organisation grouping’ to ENGLAND</a:t>
            </a:r>
          </a:p>
          <a:p>
            <a:pPr marL="342900" lvl="1" indent="-342900">
              <a:lnSpc>
                <a:spcPct val="150000"/>
              </a:lnSpc>
              <a:spcAft>
                <a:spcPts val="800"/>
              </a:spcAft>
              <a:buFont typeface="+mj-lt"/>
              <a:buAutoNum type="alphaLcPeriod"/>
            </a:pPr>
            <a:r>
              <a:rPr lang="en-GB" sz="1100" dirty="0">
                <a:effectLst/>
                <a:latin typeface="Arial" panose="020B0604020202020204" pitchFamily="34" charset="0"/>
                <a:ea typeface="Calibri" panose="020F0502020204030204" pitchFamily="34" charset="0"/>
                <a:cs typeface="Arial" panose="020B0604020202020204" pitchFamily="34" charset="0"/>
              </a:rPr>
              <a:t>Filter ‘select to highlight’ to your ICB of interest</a:t>
            </a:r>
          </a:p>
          <a:p>
            <a:endParaRPr lang="en-GB" altLang="en-US" b="1" u="sng" dirty="0">
              <a:ea typeface="ヒラギノ角ゴ Pro W3"/>
              <a:cs typeface="ヒラギノ角ゴ Pro W3"/>
            </a:endParaRPr>
          </a:p>
          <a:p>
            <a:endParaRPr lang="en-GB" altLang="en-US" dirty="0">
              <a:ea typeface="ヒラギノ角ゴ Pro W3"/>
              <a:cs typeface="ヒラギノ角ゴ Pro W3"/>
            </a:endParaRPr>
          </a:p>
        </p:txBody>
      </p:sp>
      <p:sp>
        <p:nvSpPr>
          <p:cNvPr id="40964" name="Slide Number Placeholder 4">
            <a:extLst>
              <a:ext uri="{FF2B5EF4-FFF2-40B4-BE49-F238E27FC236}">
                <a16:creationId xmlns:a16="http://schemas.microsoft.com/office/drawing/2014/main" id="{384A7939-0CEF-4640-A7F4-E700C5A1399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FD73F91-2286-4389-B72C-101AEC9DBA98}" type="slidenum">
              <a:rPr lang="en-GB" altLang="en-US" sz="1300" smtClean="0">
                <a:solidFill>
                  <a:srgbClr val="000000"/>
                </a:solidFill>
              </a:rPr>
              <a:pPr>
                <a:spcBef>
                  <a:spcPct val="0"/>
                </a:spcBef>
              </a:pPr>
              <a:t>7</a:t>
            </a:fld>
            <a:endParaRPr lang="en-GB" altLang="en-US" sz="1300">
              <a:solidFill>
                <a:srgbClr val="000000"/>
              </a:solidFill>
            </a:endParaRPr>
          </a:p>
        </p:txBody>
      </p:sp>
      <p:sp>
        <p:nvSpPr>
          <p:cNvPr id="6" name="Date Placeholder 5">
            <a:extLst>
              <a:ext uri="{FF2B5EF4-FFF2-40B4-BE49-F238E27FC236}">
                <a16:creationId xmlns:a16="http://schemas.microsoft.com/office/drawing/2014/main" id="{9946653A-0809-4C2E-B5D5-BFB500EF06F3}"/>
              </a:ext>
            </a:extLst>
          </p:cNvPr>
          <p:cNvSpPr>
            <a:spLocks noGrp="1"/>
          </p:cNvSpPr>
          <p:nvPr>
            <p:ph type="dt" sz="quarter" idx="1"/>
          </p:nvPr>
        </p:nvSpPr>
        <p:spPr/>
        <p:txBody>
          <a:bodyPr/>
          <a:lstStyle/>
          <a:p>
            <a:pPr>
              <a:defRPr/>
            </a:pPr>
            <a:fld id="{4F56C8FB-BA09-4D68-A57F-1C3EABE8F0D6}" type="datetime3">
              <a:rPr lang="en-GB">
                <a:solidFill>
                  <a:prstClr val="black"/>
                </a:solidFill>
              </a:rPr>
              <a:pPr>
                <a:defRPr/>
              </a:pPr>
              <a:t>1 November, 2024</a:t>
            </a:fld>
            <a:endParaRPr lang="en-GB" dirty="0">
              <a:solidFill>
                <a:prstClr val="black"/>
              </a:solidFill>
            </a:endParaRPr>
          </a:p>
        </p:txBody>
      </p:sp>
      <p:sp>
        <p:nvSpPr>
          <p:cNvPr id="2" name="Footer Placeholder 1">
            <a:extLst>
              <a:ext uri="{FF2B5EF4-FFF2-40B4-BE49-F238E27FC236}">
                <a16:creationId xmlns:a16="http://schemas.microsoft.com/office/drawing/2014/main" id="{87156F2B-AD21-49F8-98F1-63ABDE879261}"/>
              </a:ext>
            </a:extLst>
          </p:cNvPr>
          <p:cNvSpPr>
            <a:spLocks noGrp="1"/>
          </p:cNvSpPr>
          <p:nvPr>
            <p:ph type="ftr" sz="quarter" idx="4"/>
          </p:nvPr>
        </p:nvSpPr>
        <p:spPr/>
        <p:txBody>
          <a:bodyPr/>
          <a:lstStyle/>
          <a:p>
            <a:pPr>
              <a:defRPr/>
            </a:pPr>
            <a:endParaRPr lang="en-GB">
              <a:solidFill>
                <a:prstClr val="black"/>
              </a:solidFill>
            </a:endParaRPr>
          </a:p>
        </p:txBody>
      </p:sp>
      <p:sp>
        <p:nvSpPr>
          <p:cNvPr id="3" name="Header Placeholder 2">
            <a:extLst>
              <a:ext uri="{FF2B5EF4-FFF2-40B4-BE49-F238E27FC236}">
                <a16:creationId xmlns:a16="http://schemas.microsoft.com/office/drawing/2014/main" id="{5423A51E-F8D3-4360-9919-E89390116C1A}"/>
              </a:ext>
            </a:extLst>
          </p:cNvPr>
          <p:cNvSpPr>
            <a:spLocks noGrp="1"/>
          </p:cNvSpPr>
          <p:nvPr>
            <p:ph type="hdr" sz="quarter"/>
          </p:nvPr>
        </p:nvSpPr>
        <p:spPr/>
        <p:txBody>
          <a:bodyPr/>
          <a:lstStyle/>
          <a:p>
            <a:pPr>
              <a:defRPr/>
            </a:pPr>
            <a:endParaRPr lang="en-GB">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defRPr/>
            </a:pPr>
            <a:r>
              <a:rPr lang="en-GB" altLang="en-US" sz="1100" b="1" u="none" dirty="0"/>
              <a:t>Presenter talk </a:t>
            </a:r>
            <a:r>
              <a:rPr lang="en-GB" altLang="en-US" sz="1100" u="none" dirty="0"/>
              <a:t> </a:t>
            </a:r>
          </a:p>
          <a:p>
            <a:pPr eaLnBrk="1" hangingPunct="1">
              <a:lnSpc>
                <a:spcPct val="90000"/>
              </a:lnSpc>
              <a:spcBef>
                <a:spcPct val="0"/>
              </a:spcBef>
              <a:defRPr/>
            </a:pPr>
            <a:r>
              <a:rPr lang="en-GB" altLang="en-US" sz="1100" b="0" dirty="0"/>
              <a:t>There has been much discussion about the use of giving delayed antibiotic prescriptions in acute uncomplicated infections, to reduce antibiotic use and reduce patient expectations. A 2017 Cochrane review has shown the benefits of this approach, without increasing complications in patients (1). </a:t>
            </a:r>
          </a:p>
          <a:p>
            <a:pPr eaLnBrk="1" hangingPunct="1">
              <a:lnSpc>
                <a:spcPct val="90000"/>
              </a:lnSpc>
              <a:spcBef>
                <a:spcPct val="0"/>
              </a:spcBef>
              <a:defRPr/>
            </a:pPr>
            <a:endParaRPr lang="en-GB" altLang="en-US" sz="1100" dirty="0"/>
          </a:p>
          <a:p>
            <a:pPr eaLnBrk="1" hangingPunct="1">
              <a:lnSpc>
                <a:spcPct val="90000"/>
              </a:lnSpc>
              <a:spcBef>
                <a:spcPct val="0"/>
              </a:spcBef>
              <a:defRPr/>
            </a:pPr>
            <a:r>
              <a:rPr lang="en-GB" altLang="en-US" sz="1100" b="0" dirty="0"/>
              <a:t>The study in the slide above assessed an information leaflet and antibiotic prescribing strategies for acute lower respiratory tract infection through a randomized controlled trial. Patients recruited by 37 physicians across Bristol and Southampton were randomised into immediate antibiotics, delayed antibiotics and no antibiotics groups. O</a:t>
            </a:r>
            <a:r>
              <a:rPr lang="en-GB" b="0" dirty="0"/>
              <a:t>f the 807 randomised participants, 272 were randomised to </a:t>
            </a:r>
            <a:r>
              <a:rPr lang="en-GB" b="0" i="1" dirty="0"/>
              <a:t>delayed </a:t>
            </a:r>
            <a:r>
              <a:rPr lang="en-GB" b="0" dirty="0"/>
              <a:t>antibiotics</a:t>
            </a:r>
          </a:p>
          <a:p>
            <a:pPr eaLnBrk="1" hangingPunct="1">
              <a:lnSpc>
                <a:spcPct val="90000"/>
              </a:lnSpc>
              <a:spcBef>
                <a:spcPct val="0"/>
              </a:spcBef>
              <a:defRPr/>
            </a:pPr>
            <a:endParaRPr lang="en-GB" sz="1100" b="0" dirty="0"/>
          </a:p>
          <a:p>
            <a:pPr eaLnBrk="1" hangingPunct="1">
              <a:lnSpc>
                <a:spcPct val="90000"/>
              </a:lnSpc>
              <a:spcBef>
                <a:spcPct val="0"/>
              </a:spcBef>
              <a:defRPr/>
            </a:pPr>
            <a:r>
              <a:rPr lang="en-GB" sz="1100" b="0" dirty="0"/>
              <a:t>The cough remained “a slight problem” for a mean of 11.7 days (in 25% the cough lasted 17 days), and  moderately bad for a mean of 6.0 days. Compared with no offer of antibiotics, other prescribing strategies did not alter the primary outcomes.</a:t>
            </a:r>
          </a:p>
          <a:p>
            <a:pPr eaLnBrk="1" hangingPunct="1">
              <a:lnSpc>
                <a:spcPct val="90000"/>
              </a:lnSpc>
              <a:spcBef>
                <a:spcPct val="0"/>
              </a:spcBef>
              <a:defRPr/>
            </a:pPr>
            <a:endParaRPr lang="en-GB" altLang="en-US" sz="1100" b="0" dirty="0"/>
          </a:p>
          <a:p>
            <a:pPr eaLnBrk="1" hangingPunct="1">
              <a:lnSpc>
                <a:spcPct val="90000"/>
              </a:lnSpc>
              <a:spcBef>
                <a:spcPct val="0"/>
              </a:spcBef>
              <a:defRPr/>
            </a:pPr>
            <a:r>
              <a:rPr lang="en-GB" altLang="en-US" sz="1100" b="0" dirty="0"/>
              <a:t>There was no difference in recovery rates and high levels of satisfaction with all strategies. </a:t>
            </a:r>
            <a:r>
              <a:rPr lang="en-GB" sz="1100" b="0" dirty="0"/>
              <a:t>Overall, there were fewer re-attendances with cough following delayed prescribing and immediate antibiotics in the month after the physician visit compared to no antibiotics (mean attendances for delayed, 0.12; immediate, 0.11; and no antibiotics, 0.19; likelihood ratio [LR] test from Poisson regression, P=.04).</a:t>
            </a:r>
          </a:p>
          <a:p>
            <a:pPr eaLnBrk="1" hangingPunct="1">
              <a:lnSpc>
                <a:spcPct val="90000"/>
              </a:lnSpc>
              <a:spcBef>
                <a:spcPct val="0"/>
              </a:spcBef>
              <a:defRPr/>
            </a:pPr>
            <a:endParaRPr lang="en-GB" altLang="en-US" sz="1100" b="0" dirty="0"/>
          </a:p>
          <a:p>
            <a:pPr eaLnBrk="1" hangingPunct="1">
              <a:lnSpc>
                <a:spcPct val="90000"/>
              </a:lnSpc>
              <a:spcBef>
                <a:spcPct val="0"/>
              </a:spcBef>
              <a:defRPr/>
            </a:pPr>
            <a:r>
              <a:rPr lang="en-GB" altLang="en-US" sz="1100" b="0" dirty="0"/>
              <a:t>Authors concluded that </a:t>
            </a:r>
            <a:r>
              <a:rPr lang="en-GB" b="0" dirty="0"/>
              <a:t>No offer or a delayed offer of antibiotics for acute uncomplicated lower respiratory tract infection is acceptable, associated with little difference in symptom resolution, and is likely to considerably reduce antibiotic use and beliefs in the effectiveness of antibiotics.</a:t>
            </a:r>
            <a:endParaRPr lang="en-GB" sz="1100" b="0" dirty="0"/>
          </a:p>
          <a:p>
            <a:pPr eaLnBrk="1" hangingPunct="1">
              <a:lnSpc>
                <a:spcPct val="90000"/>
              </a:lnSpc>
              <a:spcBef>
                <a:spcPct val="0"/>
              </a:spcBef>
              <a:defRPr/>
            </a:pPr>
            <a:endParaRPr lang="en-GB" altLang="en-US" sz="1100" b="0" dirty="0"/>
          </a:p>
          <a:p>
            <a:pPr eaLnBrk="1" hangingPunct="1">
              <a:lnSpc>
                <a:spcPct val="90000"/>
              </a:lnSpc>
              <a:spcBef>
                <a:spcPct val="0"/>
              </a:spcBef>
              <a:defRPr/>
            </a:pPr>
            <a:r>
              <a:rPr lang="en-GB" altLang="en-US" sz="1100" b="1" dirty="0"/>
              <a:t>Presenter further information</a:t>
            </a:r>
          </a:p>
          <a:p>
            <a:pPr eaLnBrk="1" hangingPunct="1">
              <a:lnSpc>
                <a:spcPct val="90000"/>
              </a:lnSpc>
              <a:spcBef>
                <a:spcPct val="0"/>
              </a:spcBef>
              <a:defRPr/>
            </a:pPr>
            <a:r>
              <a:rPr lang="en-GB" altLang="en-US" sz="1100" b="0" dirty="0"/>
              <a:t>A Cochrane review  of 11 studies has shown that delayed prescribing reduces antibiotic prescriptions without reducing satisfaction </a:t>
            </a:r>
          </a:p>
          <a:p>
            <a:pPr>
              <a:defRPr/>
            </a:pPr>
            <a:endParaRPr lang="en-GB" b="1" dirty="0"/>
          </a:p>
          <a:p>
            <a:pPr>
              <a:defRPr/>
            </a:pPr>
            <a:r>
              <a:rPr lang="en-GB" b="0" dirty="0"/>
              <a:t>Outcomes			Risk with </a:t>
            </a:r>
            <a:r>
              <a:rPr lang="en-GB" b="0" i="1" dirty="0"/>
              <a:t>immediate</a:t>
            </a:r>
            <a:r>
              <a:rPr lang="en-GB" b="0" dirty="0"/>
              <a:t> antibiotics*		Risk with </a:t>
            </a:r>
            <a:r>
              <a:rPr lang="en-GB" b="0" i="1" dirty="0"/>
              <a:t>delayed</a:t>
            </a:r>
            <a:r>
              <a:rPr lang="en-GB" b="0" dirty="0"/>
              <a:t> antibiotics*		Relative effect (95% CI)</a:t>
            </a:r>
          </a:p>
          <a:p>
            <a:pPr>
              <a:defRPr/>
            </a:pPr>
            <a:r>
              <a:rPr lang="en-GB" b="0" dirty="0"/>
              <a:t>Antibiotic use: </a:t>
            </a:r>
          </a:p>
          <a:p>
            <a:pPr>
              <a:defRPr/>
            </a:pPr>
            <a:r>
              <a:rPr lang="en-GB" b="0" i="1" dirty="0"/>
              <a:t>delayed</a:t>
            </a:r>
            <a:r>
              <a:rPr lang="en-GB" b="0" dirty="0"/>
              <a:t> versus 		930 per 1000				348 per 1000				OR 0.04</a:t>
            </a:r>
          </a:p>
          <a:p>
            <a:pPr>
              <a:defRPr/>
            </a:pPr>
            <a:r>
              <a:rPr lang="en-GB" b="0" dirty="0"/>
              <a:t>immediate antibiotics						(286 to 401)				(0.03 to 0.05)</a:t>
            </a:r>
          </a:p>
          <a:p>
            <a:pPr>
              <a:defRPr/>
            </a:pPr>
            <a:endParaRPr lang="en-GB" b="0" dirty="0"/>
          </a:p>
          <a:p>
            <a:pPr>
              <a:defRPr/>
            </a:pPr>
            <a:r>
              <a:rPr lang="en-GB" b="0" dirty="0"/>
              <a:t>Patient satisfaction: </a:t>
            </a:r>
          </a:p>
          <a:p>
            <a:pPr>
              <a:defRPr/>
            </a:pPr>
            <a:r>
              <a:rPr lang="en-GB" b="0" i="1" dirty="0"/>
              <a:t>delayed</a:t>
            </a:r>
            <a:r>
              <a:rPr lang="en-GB" b="0" dirty="0"/>
              <a:t> versus immediate 		909 per 1000				866 per 1000				OR 0.65</a:t>
            </a:r>
          </a:p>
          <a:p>
            <a:pPr>
              <a:defRPr/>
            </a:pPr>
            <a:r>
              <a:rPr lang="en-GB" b="0" dirty="0"/>
              <a:t>Antibiotics							(795 to 916)				(0.39 to 1.10)</a:t>
            </a:r>
          </a:p>
          <a:p>
            <a:pPr>
              <a:defRPr/>
            </a:pPr>
            <a:endParaRPr lang="en-GB" b="0" dirty="0"/>
          </a:p>
          <a:p>
            <a:pPr>
              <a:defRPr/>
            </a:pPr>
            <a:endParaRPr lang="en-GB" b="0" dirty="0"/>
          </a:p>
          <a:p>
            <a:pPr>
              <a:defRPr/>
            </a:pPr>
            <a:r>
              <a:rPr lang="en-GB" b="0" dirty="0" err="1"/>
              <a:t>Reconsultation</a:t>
            </a:r>
            <a:r>
              <a:rPr lang="en-GB" b="0" dirty="0"/>
              <a:t> rate: 		 109 per 1000			113 per 1000				OR 1.04</a:t>
            </a:r>
          </a:p>
          <a:p>
            <a:pPr>
              <a:defRPr/>
            </a:pPr>
            <a:r>
              <a:rPr lang="en-GB" b="0" i="1" dirty="0"/>
              <a:t>delayed</a:t>
            </a:r>
            <a:r>
              <a:rPr lang="en-GB" b="0" dirty="0"/>
              <a:t> versus immediate 						(63 to 196)				(0.55 to 1.98)</a:t>
            </a:r>
          </a:p>
          <a:p>
            <a:pPr>
              <a:defRPr/>
            </a:pPr>
            <a:r>
              <a:rPr lang="en-GB" b="0" dirty="0"/>
              <a:t>antibiotics</a:t>
            </a:r>
          </a:p>
          <a:p>
            <a:pPr>
              <a:defRPr/>
            </a:pPr>
            <a:endParaRPr lang="en-GB" b="0" dirty="0"/>
          </a:p>
          <a:p>
            <a:pPr>
              <a:defRPr/>
            </a:pPr>
            <a:r>
              <a:rPr lang="en-GB" b="0" dirty="0"/>
              <a:t> *Anticipated absolute effects</a:t>
            </a:r>
            <a:r>
              <a:rPr lang="en-GB" b="0" baseline="30000" dirty="0"/>
              <a:t>*</a:t>
            </a:r>
            <a:r>
              <a:rPr lang="en-GB" b="0" dirty="0"/>
              <a:t> (95% CI)</a:t>
            </a:r>
          </a:p>
          <a:p>
            <a:pPr eaLnBrk="1" hangingPunct="1">
              <a:lnSpc>
                <a:spcPct val="90000"/>
              </a:lnSpc>
              <a:spcBef>
                <a:spcPct val="0"/>
              </a:spcBef>
              <a:defRPr/>
            </a:pPr>
            <a:endParaRPr lang="en-GB" sz="1100" i="1" dirty="0"/>
          </a:p>
          <a:p>
            <a:pPr eaLnBrk="1" hangingPunct="1">
              <a:lnSpc>
                <a:spcPct val="90000"/>
              </a:lnSpc>
              <a:spcBef>
                <a:spcPct val="0"/>
              </a:spcBef>
              <a:defRPr/>
            </a:pPr>
            <a:r>
              <a:rPr lang="en-GB" altLang="en-US" sz="1100" dirty="0"/>
              <a:t>Slide References</a:t>
            </a:r>
          </a:p>
          <a:p>
            <a:pPr marL="685800" lvl="1" indent="-228600" eaLnBrk="1" hangingPunct="1">
              <a:lnSpc>
                <a:spcPct val="90000"/>
              </a:lnSpc>
              <a:spcBef>
                <a:spcPct val="0"/>
              </a:spcBef>
              <a:buAutoNum type="arabicPeriod"/>
              <a:defRPr/>
            </a:pPr>
            <a:r>
              <a:rPr lang="en-GB" sz="1100" dirty="0">
                <a:effectLst/>
              </a:rPr>
              <a:t>Spurling GK, et al. Cochrane Database </a:t>
            </a:r>
            <a:r>
              <a:rPr lang="en-GB" sz="1100" dirty="0" err="1">
                <a:effectLst/>
              </a:rPr>
              <a:t>Syst</a:t>
            </a:r>
            <a:r>
              <a:rPr lang="en-GB" sz="1100" dirty="0">
                <a:effectLst/>
              </a:rPr>
              <a:t> Rev </a:t>
            </a:r>
            <a:r>
              <a:rPr lang="en-GB" altLang="en-US" sz="900" b="0" dirty="0"/>
              <a:t>https://www.ncbi.nlm.nih.gov/pmc/articles/PMC6372405/pdf/CD004417.pdf</a:t>
            </a:r>
          </a:p>
          <a:p>
            <a:pPr marL="685800" lvl="1" indent="-228600" eaLnBrk="1" hangingPunct="1">
              <a:lnSpc>
                <a:spcPct val="90000"/>
              </a:lnSpc>
              <a:spcBef>
                <a:spcPct val="0"/>
              </a:spcBef>
              <a:buAutoNum type="arabicPeriod"/>
              <a:defRPr/>
            </a:pPr>
            <a:r>
              <a:rPr lang="en-GB" sz="1100" dirty="0"/>
              <a:t>Little P, </a:t>
            </a:r>
            <a:r>
              <a:rPr lang="en-GB" sz="1100" dirty="0" err="1"/>
              <a:t>Rumsby</a:t>
            </a:r>
            <a:r>
              <a:rPr lang="en-GB" sz="1100" dirty="0"/>
              <a:t> K, Kelly J, et al. Information leaflet and antibiotic prescribing strategies for acute lower respiratory tract infection: a randomized controlled trial. </a:t>
            </a:r>
            <a:r>
              <a:rPr lang="en-GB" sz="1100" i="1" dirty="0"/>
              <a:t>JAMA</a:t>
            </a:r>
            <a:r>
              <a:rPr lang="en-GB" sz="1100" dirty="0"/>
              <a:t>. 2005;293(24):3029-3035. doi:10.1001/jama.293.24.3029</a:t>
            </a:r>
            <a:endParaRPr lang="en-GB" altLang="en-US" sz="900" b="0" dirty="0"/>
          </a:p>
          <a:p>
            <a:pPr eaLnBrk="1" hangingPunct="1">
              <a:lnSpc>
                <a:spcPct val="90000"/>
              </a:lnSpc>
              <a:spcBef>
                <a:spcPct val="0"/>
              </a:spcBef>
              <a:defRPr/>
            </a:pPr>
            <a:endParaRPr lang="en-GB" altLang="en-US" sz="900" b="1" dirty="0"/>
          </a:p>
          <a:p>
            <a:pPr marL="685800" lvl="1" indent="-228600" eaLnBrk="1" hangingPunct="1">
              <a:lnSpc>
                <a:spcPct val="90000"/>
              </a:lnSpc>
              <a:spcBef>
                <a:spcPct val="0"/>
              </a:spcBef>
              <a:buAutoNum type="arabicPeriod"/>
              <a:defRPr/>
            </a:pPr>
            <a:endParaRPr lang="en-GB" altLang="en-US" sz="900" b="0" dirty="0"/>
          </a:p>
          <a:p>
            <a:pPr eaLnBrk="1" hangingPunct="1">
              <a:lnSpc>
                <a:spcPct val="90000"/>
              </a:lnSpc>
              <a:spcBef>
                <a:spcPct val="0"/>
              </a:spcBef>
              <a:defRPr/>
            </a:pPr>
            <a:endParaRPr lang="en-GB" alt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22BC-2484-4DBD-816A-03B57D2AF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9268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dirty="0">
                <a:latin typeface="Arial" panose="020B0604020202020204" pitchFamily="34" charset="0"/>
                <a:cs typeface="Arial" panose="020B0604020202020204" pitchFamily="34" charset="0"/>
              </a:rPr>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latin typeface="Arial" panose="020B0604020202020204" pitchFamily="34" charset="0"/>
                <a:cs typeface="Arial" panose="020B0604020202020204" pitchFamily="34" charset="0"/>
              </a:rPr>
              <a:t>Take a moment to think. Does </a:t>
            </a:r>
            <a:r>
              <a:rPr lang="en-GB" altLang="en-US" sz="1100" b="0" dirty="0"/>
              <a:t>your own antibiotic prescribing influence antibiotic resistance in your patients or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t>The risk of resistance is even greater in the first two months after an antibiotic as shown here for RTIs,  but is still higher 12 months after antibiotic use for RTIs.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t>Individuals prescribed an antibiotic in primary care for a respiratory infection have an increased risk of subsequently carrying resistant organisms – so that the next time they have an infection it may be with one of these antibiotic resistant organism. So in conclusion, any antibiotic use increases our future risk of carrying resistant bacteria, even if it is amoxicillin, as this resistance gene is often linked to others like trimethoprim.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dirty="0">
                <a:latin typeface="Arial" panose="020B0604020202020204" pitchFamily="34" charset="0"/>
                <a:cs typeface="Arial" panose="020B0604020202020204" pitchFamily="34" charset="0"/>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review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referenced </a:t>
            </a:r>
            <a:r>
              <a:rPr lang="en-GB" altLang="en-US" sz="1100" b="0" i="0" dirty="0"/>
              <a:t>included 24 studies; 22 involved patients with symptomatic infection and two involved healthy volunteers; 19 were observational studies (of which two were prospective) and five were randomised trials.  In five studies of urinary tract bacteria (14 348 participants), the pooled odds ratio (OR) for resistance was 2.5 (95% confidence interval 2.1 to 2.9) within 2 months of antibiotic treatment and 1.33 (1.2 to 1.5) within 12 months.  In seven studies of respiratory tract bacteria (2605 participants), pooled ORs were 2.4 (1.4 to 3.9) and 2.4 (1.3 to 4.5) for the same periods, respectively.  Studies reporting the quantity of antibiotic prescribed found that longer duration and multiple courses were associated with higher rates of resistance.  Studies comparing the potential for different antibiotics to induce resistance showed no consistent effects.  Only one prospective study reported changes in resistance over a long period; pooled ORs fell from 12.2 (6.8 to 22.1) at 1 week to 6.1 (2.8 to 13.4) at 1 month, 3.6 (2.2 to 6.0) at 2 months, and 2.2 (1.3 to 3.6) at 6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i="0" dirty="0"/>
              <a:t>Therefore in conclusion, individuals prescribed an antibiotic in primary care for a respiratory infection have an increased risk of carrying resistant organisms – so that the next time they have an infection it is with a antibiotic resistant organism.  The effect is greatest in the month immediately after treatment but may persist for up to 12 months.  This effect not only increases the population carriage of organisms resistant to first line antibiotics, but also creates the conditions for increased use of second line antibiotics in the community.</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noProof="0" dirty="0">
                <a:solidFill>
                  <a:schemeClr val="tx1"/>
                </a:solidFill>
                <a:latin typeface="Arial" panose="020B0604020202020204" pitchFamily="34" charset="0"/>
                <a:ea typeface="+mn-ea"/>
                <a:cs typeface="Arial" panose="020B0604020202020204" pitchFamily="34" charset="0"/>
              </a:rPr>
              <a:t>Slide references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err="1"/>
              <a:t>Costelloe</a:t>
            </a:r>
            <a:r>
              <a:rPr lang="en-GB" sz="1600" b="0" dirty="0"/>
              <a:t> C, Metcalfe C, </a:t>
            </a:r>
            <a:r>
              <a:rPr lang="en-GB" sz="1600" b="0" dirty="0" err="1"/>
              <a:t>Lovering</a:t>
            </a:r>
            <a:r>
              <a:rPr lang="en-GB" sz="1600" b="0" dirty="0"/>
              <a:t> A, </a:t>
            </a:r>
            <a:r>
              <a:rPr lang="en-GB" sz="1600" b="0" dirty="0" err="1"/>
              <a:t>Mant</a:t>
            </a:r>
            <a:r>
              <a:rPr lang="en-GB" sz="1600" b="0" dirty="0"/>
              <a:t> D, Hay AD. Effect of antibiotic prescribing in primary care on antimicrobial resistance in individual patients: systematic review and meta-analysis. BMJ. 2010 May 18;340:c2096. </a:t>
            </a:r>
            <a:r>
              <a:rPr lang="en-GB" sz="1600" b="0" dirty="0" err="1"/>
              <a:t>doi</a:t>
            </a:r>
            <a:r>
              <a:rPr lang="en-GB" sz="1600" b="0" dirty="0"/>
              <a:t>: 10.1136/bmj.c2096. PMID: 20483949.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https://pubmed.ncbi.nlm.nih.gov/20483949/ </a:t>
            </a:r>
            <a:r>
              <a:rPr lang="en-GB" sz="1100" b="0" dirty="0">
                <a:latin typeface="Arial" panose="020B0604020202020204" pitchFamily="34" charset="0"/>
                <a:cs typeface="Arial" panose="020B0604020202020204" pitchFamily="34" charset="0"/>
              </a:rPr>
              <a:t>[Accessed 06 December 2023]</a:t>
            </a:r>
            <a:endParaRPr lang="en-GB" sz="1100" b="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22BC-2484-4DBD-816A-03B57D2AF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5708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4958228"/>
            <a:ext cx="6858000" cy="473308"/>
          </a:xfrm>
        </p:spPr>
        <p:txBody>
          <a:bodyPr/>
          <a:lstStyle>
            <a:lvl1pPr marL="0" indent="0" algn="ctr">
              <a:buNone/>
              <a:defRPr sz="2400">
                <a:solidFill>
                  <a:schemeClr val="accent6">
                    <a:lumMod val="1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
        <p:nvSpPr>
          <p:cNvPr id="7" name="Footer Placeholder 3">
            <a:extLst>
              <a:ext uri="{FF2B5EF4-FFF2-40B4-BE49-F238E27FC236}">
                <a16:creationId xmlns:a16="http://schemas.microsoft.com/office/drawing/2014/main" id="{E038E0A6-F2C2-4E06-B7E2-286A4FC5A6BF}"/>
              </a:ext>
            </a:extLst>
          </p:cNvPr>
          <p:cNvSpPr txBox="1">
            <a:spLocks/>
          </p:cNvSpPr>
          <p:nvPr userDrawn="1"/>
        </p:nvSpPr>
        <p:spPr>
          <a:xfrm>
            <a:off x="3126486"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100" dirty="0">
                <a:latin typeface="Arial" panose="020B0604020202020204" pitchFamily="34" charset="0"/>
                <a:cs typeface="Arial" panose="020B0604020202020204" pitchFamily="34" charset="0"/>
              </a:rPr>
              <a:t>www.rcgp.org.uk/TARGETantibiotics</a:t>
            </a:r>
          </a:p>
        </p:txBody>
      </p:sp>
      <p:sp>
        <p:nvSpPr>
          <p:cNvPr id="5" name="TextBox 4">
            <a:extLst>
              <a:ext uri="{FF2B5EF4-FFF2-40B4-BE49-F238E27FC236}">
                <a16:creationId xmlns:a16="http://schemas.microsoft.com/office/drawing/2014/main" id="{6973C8B2-3E5F-BA56-F5FC-4BA83BD90E9D}"/>
              </a:ext>
            </a:extLst>
          </p:cNvPr>
          <p:cNvSpPr txBox="1"/>
          <p:nvPr userDrawn="1"/>
        </p:nvSpPr>
        <p:spPr>
          <a:xfrm>
            <a:off x="-9900" y="1690688"/>
            <a:ext cx="677108" cy="4602017"/>
          </a:xfrm>
          <a:prstGeom prst="rect">
            <a:avLst/>
          </a:prstGeom>
          <a:solidFill>
            <a:srgbClr val="A50021"/>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sz="1600" b="1" dirty="0">
                <a:solidFill>
                  <a:schemeClr val="bg1"/>
                </a:solidFill>
              </a:rPr>
              <a:t>Acute Cough</a:t>
            </a:r>
          </a:p>
        </p:txBody>
      </p:sp>
    </p:spTree>
    <p:extLst>
      <p:ext uri="{BB962C8B-B14F-4D97-AF65-F5344CB8AC3E}">
        <p14:creationId xmlns:p14="http://schemas.microsoft.com/office/powerpoint/2010/main" val="2818688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
        <p:nvSpPr>
          <p:cNvPr id="7" name="TextBox 6">
            <a:extLst>
              <a:ext uri="{FF2B5EF4-FFF2-40B4-BE49-F238E27FC236}">
                <a16:creationId xmlns:a16="http://schemas.microsoft.com/office/drawing/2014/main" id="{996C732C-CED2-467D-B070-8491A807981C}"/>
              </a:ext>
            </a:extLst>
          </p:cNvPr>
          <p:cNvSpPr txBox="1"/>
          <p:nvPr userDrawn="1"/>
        </p:nvSpPr>
        <p:spPr>
          <a:xfrm>
            <a:off x="-9900" y="1690688"/>
            <a:ext cx="677108" cy="4602017"/>
          </a:xfrm>
          <a:prstGeom prst="rect">
            <a:avLst/>
          </a:prstGeom>
          <a:solidFill>
            <a:srgbClr val="A50021"/>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sz="1600" b="1" dirty="0">
                <a:solidFill>
                  <a:schemeClr val="bg1"/>
                </a:solidFill>
              </a:rPr>
              <a:t>Acute Cough</a:t>
            </a:r>
          </a:p>
        </p:txBody>
      </p:sp>
    </p:spTree>
    <p:extLst>
      <p:ext uri="{BB962C8B-B14F-4D97-AF65-F5344CB8AC3E}">
        <p14:creationId xmlns:p14="http://schemas.microsoft.com/office/powerpoint/2010/main" val="1376688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
        <p:nvSpPr>
          <p:cNvPr id="7" name="TextBox 6">
            <a:extLst>
              <a:ext uri="{FF2B5EF4-FFF2-40B4-BE49-F238E27FC236}">
                <a16:creationId xmlns:a16="http://schemas.microsoft.com/office/drawing/2014/main" id="{D143C509-6AAC-436C-B100-7B0C9E6C0658}"/>
              </a:ext>
            </a:extLst>
          </p:cNvPr>
          <p:cNvSpPr txBox="1"/>
          <p:nvPr userDrawn="1"/>
        </p:nvSpPr>
        <p:spPr>
          <a:xfrm>
            <a:off x="-9900" y="1690688"/>
            <a:ext cx="677108" cy="4602017"/>
          </a:xfrm>
          <a:prstGeom prst="rect">
            <a:avLst/>
          </a:prstGeom>
          <a:solidFill>
            <a:srgbClr val="A50021"/>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sz="1600" b="1" dirty="0">
                <a:solidFill>
                  <a:schemeClr val="bg1"/>
                </a:solidFill>
              </a:rPr>
              <a:t>Acute Cough</a:t>
            </a:r>
          </a:p>
        </p:txBody>
      </p:sp>
    </p:spTree>
    <p:extLst>
      <p:ext uri="{BB962C8B-B14F-4D97-AF65-F5344CB8AC3E}">
        <p14:creationId xmlns:p14="http://schemas.microsoft.com/office/powerpoint/2010/main" val="4124807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748B30C-081A-DB51-6BA1-5DADA4BC5DDC}"/>
              </a:ext>
            </a:extLst>
          </p:cNvPr>
          <p:cNvSpPr>
            <a:spLocks noGrp="1"/>
          </p:cNvSpPr>
          <p:nvPr>
            <p:ph type="body" sz="quarter" idx="12"/>
          </p:nvPr>
        </p:nvSpPr>
        <p:spPr>
          <a:xfrm>
            <a:off x="628650" y="6356351"/>
            <a:ext cx="5486400" cy="365125"/>
          </a:xfrm>
        </p:spPr>
        <p:txBody>
          <a:bodyPr anchor="ctr">
            <a:noAutofit/>
          </a:bodyPr>
          <a:lstStyle>
            <a:lvl1pPr marL="0" indent="0">
              <a:spcBef>
                <a:spcPts val="0"/>
              </a:spcBef>
              <a:buNone/>
              <a:defRPr sz="600">
                <a:solidFill>
                  <a:schemeClr val="bg1">
                    <a:lumMod val="50000"/>
                  </a:schemeClr>
                </a:solidFill>
              </a:defRPr>
            </a:lvl1pPr>
          </a:lstStyle>
          <a:p>
            <a:pPr lvl="0"/>
            <a:r>
              <a:rPr lang="en-US"/>
              <a:t>Click to edit Master text styles</a:t>
            </a:r>
          </a:p>
        </p:txBody>
      </p:sp>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nchor="ctr">
            <a:normAutofit/>
          </a:bodyPr>
          <a:lstStyle>
            <a:lvl1pPr>
              <a:defRPr sz="1800">
                <a:solidFill>
                  <a:schemeClr val="tx2"/>
                </a:solidFill>
              </a:defRPr>
            </a:lvl1pPr>
          </a:lstStyle>
          <a:p>
            <a:r>
              <a:rPr lang="en-US"/>
              <a:t>Click to edit Master title style</a:t>
            </a:r>
            <a:endParaRPr lang="en-GB"/>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050"/>
          </a:p>
        </p:txBody>
      </p:sp>
      <p:sp>
        <p:nvSpPr>
          <p:cNvPr id="8" name="Text Placeholder 7">
            <a:extLst>
              <a:ext uri="{FF2B5EF4-FFF2-40B4-BE49-F238E27FC236}">
                <a16:creationId xmlns:a16="http://schemas.microsoft.com/office/drawing/2014/main" id="{0DA5793F-5356-D7DC-D40D-9D33C1E2C21A}"/>
              </a:ext>
            </a:extLst>
          </p:cNvPr>
          <p:cNvSpPr>
            <a:spLocks noGrp="1"/>
          </p:cNvSpPr>
          <p:nvPr>
            <p:ph type="body" sz="quarter" idx="13"/>
          </p:nvPr>
        </p:nvSpPr>
        <p:spPr>
          <a:xfrm>
            <a:off x="628650" y="1601182"/>
            <a:ext cx="3750469" cy="346075"/>
          </a:xfrm>
        </p:spPr>
        <p:txBody>
          <a:bodyPr anchor="ctr">
            <a:noAutofit/>
          </a:bodyPr>
          <a:lstStyle>
            <a:lvl1pPr marL="0" indent="0">
              <a:spcBef>
                <a:spcPts val="0"/>
              </a:spcBef>
              <a:buNone/>
              <a:defRPr sz="900" b="1">
                <a:solidFill>
                  <a:schemeClr val="tx2"/>
                </a:solidFill>
              </a:defRPr>
            </a:lvl1pPr>
            <a:lvl2pPr marL="342900" indent="0">
              <a:buNone/>
              <a:defRPr sz="1050">
                <a:solidFill>
                  <a:schemeClr val="accent1"/>
                </a:solidFill>
              </a:defRPr>
            </a:lvl2pPr>
          </a:lstStyle>
          <a:p>
            <a:pPr lvl="0"/>
            <a:r>
              <a:rPr lang="en-US"/>
              <a:t>Click to edit Master text style</a:t>
            </a:r>
          </a:p>
        </p:txBody>
      </p:sp>
    </p:spTree>
    <p:extLst>
      <p:ext uri="{BB962C8B-B14F-4D97-AF65-F5344CB8AC3E}">
        <p14:creationId xmlns:p14="http://schemas.microsoft.com/office/powerpoint/2010/main" val="213533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6" name="Footer Placeholder 4">
            <a:extLst>
              <a:ext uri="{FF2B5EF4-FFF2-40B4-BE49-F238E27FC236}">
                <a16:creationId xmlns:a16="http://schemas.microsoft.com/office/drawing/2014/main" id="{AAE90F0D-0934-42D8-A967-DFF743A34B85}"/>
              </a:ext>
            </a:extLst>
          </p:cNvPr>
          <p:cNvSpPr>
            <a:spLocks noGrp="1"/>
          </p:cNvSpPr>
          <p:nvPr>
            <p:ph type="ftr" sz="quarter" idx="3"/>
          </p:nvPr>
        </p:nvSpPr>
        <p:spPr>
          <a:xfrm>
            <a:off x="3028950" y="6517287"/>
            <a:ext cx="3086100" cy="365125"/>
          </a:xfrm>
          <a:prstGeom prst="rect">
            <a:avLst/>
          </a:prstGeom>
        </p:spPr>
        <p:txBody>
          <a:bodyPr/>
          <a:lstStyle>
            <a:lvl1pPr algn="ctr">
              <a:defRPr/>
            </a:lvl1pPr>
          </a:lstStyle>
          <a:p>
            <a:r>
              <a:rPr lang="en-GB" sz="1050"/>
              <a:t>www.rcgp.org.uk/TARGETantibiotics</a:t>
            </a:r>
            <a:endParaRPr lang="en-GB" sz="1050" dirty="0"/>
          </a:p>
        </p:txBody>
      </p:sp>
      <p:sp>
        <p:nvSpPr>
          <p:cNvPr id="2" name="Date Placeholder 3">
            <a:extLst>
              <a:ext uri="{FF2B5EF4-FFF2-40B4-BE49-F238E27FC236}">
                <a16:creationId xmlns:a16="http://schemas.microsoft.com/office/drawing/2014/main" id="{936C4BDE-4A49-95AD-7972-BCF1D8FDEB76}"/>
              </a:ext>
            </a:extLst>
          </p:cNvPr>
          <p:cNvSpPr>
            <a:spLocks noGrp="1"/>
          </p:cNvSpPr>
          <p:nvPr>
            <p:ph type="dt" sz="half" idx="10"/>
          </p:nvPr>
        </p:nvSpPr>
        <p:spPr>
          <a:xfrm>
            <a:off x="628650" y="6517288"/>
            <a:ext cx="2057400" cy="365125"/>
          </a:xfrm>
          <a:prstGeom prst="rect">
            <a:avLst/>
          </a:prstGeom>
        </p:spPr>
        <p:txBody>
          <a:bodyPr/>
          <a:lstStyle>
            <a:lvl1pPr>
              <a:defRPr sz="1050">
                <a:latin typeface="Arial" panose="020B0604020202020204" pitchFamily="34" charset="0"/>
                <a:cs typeface="Arial" panose="020B0604020202020204" pitchFamily="34" charset="0"/>
              </a:defRPr>
            </a:lvl1pPr>
          </a:lstStyle>
          <a:p>
            <a:r>
              <a:rPr lang="en-US"/>
              <a:t>January 2024</a:t>
            </a:r>
            <a:endParaRPr lang="en-GB" dirty="0"/>
          </a:p>
        </p:txBody>
      </p:sp>
    </p:spTree>
    <p:extLst>
      <p:ext uri="{BB962C8B-B14F-4D97-AF65-F5344CB8AC3E}">
        <p14:creationId xmlns:p14="http://schemas.microsoft.com/office/powerpoint/2010/main" val="2638268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2886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mp; text">
    <p:spTree>
      <p:nvGrpSpPr>
        <p:cNvPr id="1" name=""/>
        <p:cNvGrpSpPr/>
        <p:nvPr/>
      </p:nvGrpSpPr>
      <p:grpSpPr>
        <a:xfrm>
          <a:off x="0" y="0"/>
          <a:ext cx="0" cy="0"/>
          <a:chOff x="0" y="0"/>
          <a:chExt cx="0" cy="0"/>
        </a:xfrm>
      </p:grpSpPr>
      <p:sp>
        <p:nvSpPr>
          <p:cNvPr id="2" name="Title 1"/>
          <p:cNvSpPr>
            <a:spLocks noGrp="1"/>
          </p:cNvSpPr>
          <p:nvPr>
            <p:ph type="title"/>
          </p:nvPr>
        </p:nvSpPr>
        <p:spPr>
          <a:xfrm>
            <a:off x="255685" y="264150"/>
            <a:ext cx="8606628" cy="94060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3" name="Content Placeholder 12"/>
          <p:cNvSpPr>
            <a:spLocks noGrp="1"/>
          </p:cNvSpPr>
          <p:nvPr>
            <p:ph sz="quarter" idx="10"/>
          </p:nvPr>
        </p:nvSpPr>
        <p:spPr>
          <a:xfrm>
            <a:off x="255588" y="1317756"/>
            <a:ext cx="4203737" cy="447992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2"/>
          <p:cNvSpPr>
            <a:spLocks noGrp="1"/>
          </p:cNvSpPr>
          <p:nvPr>
            <p:ph sz="quarter" idx="11"/>
          </p:nvPr>
        </p:nvSpPr>
        <p:spPr>
          <a:xfrm>
            <a:off x="4658577" y="1322089"/>
            <a:ext cx="4203737" cy="447992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4">
            <a:extLst>
              <a:ext uri="{FF2B5EF4-FFF2-40B4-BE49-F238E27FC236}">
                <a16:creationId xmlns:a16="http://schemas.microsoft.com/office/drawing/2014/main" id="{CC6224FD-D098-48BE-8CD5-EDABA7C9489C}"/>
              </a:ext>
            </a:extLst>
          </p:cNvPr>
          <p:cNvSpPr>
            <a:spLocks noGrp="1"/>
          </p:cNvSpPr>
          <p:nvPr>
            <p:ph type="ftr" sz="quarter" idx="3"/>
          </p:nvPr>
        </p:nvSpPr>
        <p:spPr>
          <a:xfrm>
            <a:off x="3028950" y="6517287"/>
            <a:ext cx="3086100" cy="365125"/>
          </a:xfrm>
          <a:prstGeom prst="rect">
            <a:avLst/>
          </a:prstGeom>
        </p:spPr>
        <p:txBody>
          <a:bodyPr/>
          <a:lstStyle>
            <a:lvl1pPr algn="ctr">
              <a:defRPr/>
            </a:lvl1pPr>
          </a:lstStyle>
          <a:p>
            <a:r>
              <a:rPr lang="en-GB" sz="1050"/>
              <a:t>www.rcgp.org.uk/TARGETantibiotics</a:t>
            </a:r>
            <a:endParaRPr lang="en-GB" sz="1050" dirty="0"/>
          </a:p>
        </p:txBody>
      </p:sp>
      <p:sp>
        <p:nvSpPr>
          <p:cNvPr id="3" name="Date Placeholder 3">
            <a:extLst>
              <a:ext uri="{FF2B5EF4-FFF2-40B4-BE49-F238E27FC236}">
                <a16:creationId xmlns:a16="http://schemas.microsoft.com/office/drawing/2014/main" id="{5554A8A6-A846-FBEC-F58B-4A31FCADC868}"/>
              </a:ext>
            </a:extLst>
          </p:cNvPr>
          <p:cNvSpPr>
            <a:spLocks noGrp="1"/>
          </p:cNvSpPr>
          <p:nvPr>
            <p:ph type="dt" sz="half" idx="12"/>
          </p:nvPr>
        </p:nvSpPr>
        <p:spPr>
          <a:xfrm>
            <a:off x="628650" y="6517288"/>
            <a:ext cx="2057400" cy="365125"/>
          </a:xfrm>
          <a:prstGeom prst="rect">
            <a:avLst/>
          </a:prstGeom>
        </p:spPr>
        <p:txBody>
          <a:bodyPr/>
          <a:lstStyle>
            <a:lvl1pPr>
              <a:defRPr sz="1050">
                <a:latin typeface="Arial" panose="020B0604020202020204" pitchFamily="34" charset="0"/>
                <a:cs typeface="Arial" panose="020B0604020202020204" pitchFamily="34" charset="0"/>
              </a:defRPr>
            </a:lvl1pPr>
          </a:lstStyle>
          <a:p>
            <a:r>
              <a:rPr lang="en-US"/>
              <a:t>January 2024</a:t>
            </a:r>
            <a:endParaRPr lang="en-GB" dirty="0"/>
          </a:p>
        </p:txBody>
      </p:sp>
    </p:spTree>
    <p:extLst>
      <p:ext uri="{BB962C8B-B14F-4D97-AF65-F5344CB8AC3E}">
        <p14:creationId xmlns:p14="http://schemas.microsoft.com/office/powerpoint/2010/main" val="3490639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mp; Graphic">
    <p:spTree>
      <p:nvGrpSpPr>
        <p:cNvPr id="1" name=""/>
        <p:cNvGrpSpPr/>
        <p:nvPr/>
      </p:nvGrpSpPr>
      <p:grpSpPr>
        <a:xfrm>
          <a:off x="0" y="0"/>
          <a:ext cx="0" cy="0"/>
          <a:chOff x="0" y="0"/>
          <a:chExt cx="0" cy="0"/>
        </a:xfrm>
      </p:grpSpPr>
      <p:sp>
        <p:nvSpPr>
          <p:cNvPr id="2" name="Title 1"/>
          <p:cNvSpPr>
            <a:spLocks noGrp="1"/>
          </p:cNvSpPr>
          <p:nvPr>
            <p:ph type="title"/>
          </p:nvPr>
        </p:nvSpPr>
        <p:spPr>
          <a:xfrm>
            <a:off x="241669" y="293026"/>
            <a:ext cx="8606628" cy="94060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3" name="Content Placeholder 12"/>
          <p:cNvSpPr>
            <a:spLocks noGrp="1"/>
          </p:cNvSpPr>
          <p:nvPr>
            <p:ph sz="quarter" idx="10"/>
          </p:nvPr>
        </p:nvSpPr>
        <p:spPr>
          <a:xfrm>
            <a:off x="255588" y="1317756"/>
            <a:ext cx="4203737" cy="447992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1" hasCustomPrompt="1"/>
          </p:nvPr>
        </p:nvSpPr>
        <p:spPr>
          <a:xfrm>
            <a:off x="4658613" y="1317756"/>
            <a:ext cx="4203701" cy="4479925"/>
          </a:xfrm>
        </p:spPr>
        <p:txBody>
          <a:bodyPr/>
          <a:lstStyle>
            <a:lvl1pPr marL="0" indent="0">
              <a:buNone/>
              <a:defRPr>
                <a:latin typeface="Arial" panose="020B0604020202020204" pitchFamily="34" charset="0"/>
                <a:cs typeface="Arial" panose="020B0604020202020204" pitchFamily="34" charset="0"/>
              </a:defRPr>
            </a:lvl1pPr>
          </a:lstStyle>
          <a:p>
            <a:pPr lvl="0"/>
            <a:r>
              <a:rPr lang="en-GB" dirty="0"/>
              <a:t>Placeholder for image/chart</a:t>
            </a:r>
          </a:p>
          <a:p>
            <a:pPr lvl="0"/>
            <a:r>
              <a:rPr lang="en-GB" dirty="0"/>
              <a:t>(click icons below)</a:t>
            </a:r>
          </a:p>
        </p:txBody>
      </p:sp>
      <p:sp>
        <p:nvSpPr>
          <p:cNvPr id="6" name="Footer Placeholder 4">
            <a:extLst>
              <a:ext uri="{FF2B5EF4-FFF2-40B4-BE49-F238E27FC236}">
                <a16:creationId xmlns:a16="http://schemas.microsoft.com/office/drawing/2014/main" id="{22F63161-5905-4D77-9F26-4570779968C8}"/>
              </a:ext>
            </a:extLst>
          </p:cNvPr>
          <p:cNvSpPr>
            <a:spLocks noGrp="1"/>
          </p:cNvSpPr>
          <p:nvPr>
            <p:ph type="ftr" sz="quarter" idx="3"/>
          </p:nvPr>
        </p:nvSpPr>
        <p:spPr>
          <a:xfrm>
            <a:off x="3028950" y="6517287"/>
            <a:ext cx="3086100" cy="365125"/>
          </a:xfrm>
          <a:prstGeom prst="rect">
            <a:avLst/>
          </a:prstGeom>
        </p:spPr>
        <p:txBody>
          <a:bodyPr/>
          <a:lstStyle>
            <a:lvl1pPr algn="ctr">
              <a:defRPr/>
            </a:lvl1pPr>
          </a:lstStyle>
          <a:p>
            <a:r>
              <a:rPr lang="en-GB" sz="1050"/>
              <a:t>www.rcgp.org.uk/TARGETantibiotics</a:t>
            </a:r>
            <a:endParaRPr lang="en-GB" sz="1050" dirty="0"/>
          </a:p>
        </p:txBody>
      </p:sp>
      <p:sp>
        <p:nvSpPr>
          <p:cNvPr id="3" name="Date Placeholder 3">
            <a:extLst>
              <a:ext uri="{FF2B5EF4-FFF2-40B4-BE49-F238E27FC236}">
                <a16:creationId xmlns:a16="http://schemas.microsoft.com/office/drawing/2014/main" id="{C7F9DE28-F0A8-648A-F13D-5128CCCFCC6C}"/>
              </a:ext>
            </a:extLst>
          </p:cNvPr>
          <p:cNvSpPr>
            <a:spLocks noGrp="1"/>
          </p:cNvSpPr>
          <p:nvPr>
            <p:ph type="dt" sz="half" idx="12"/>
          </p:nvPr>
        </p:nvSpPr>
        <p:spPr>
          <a:xfrm>
            <a:off x="628650" y="6517288"/>
            <a:ext cx="2057400" cy="365125"/>
          </a:xfrm>
          <a:prstGeom prst="rect">
            <a:avLst/>
          </a:prstGeom>
        </p:spPr>
        <p:txBody>
          <a:bodyPr/>
          <a:lstStyle>
            <a:lvl1pPr>
              <a:defRPr sz="1050">
                <a:latin typeface="Arial" panose="020B0604020202020204" pitchFamily="34" charset="0"/>
                <a:cs typeface="Arial" panose="020B0604020202020204" pitchFamily="34" charset="0"/>
              </a:defRPr>
            </a:lvl1pPr>
          </a:lstStyle>
          <a:p>
            <a:r>
              <a:rPr lang="en-US"/>
              <a:t>January 2024</a:t>
            </a:r>
            <a:endParaRPr lang="en-GB" dirty="0"/>
          </a:p>
        </p:txBody>
      </p:sp>
    </p:spTree>
    <p:extLst>
      <p:ext uri="{BB962C8B-B14F-4D97-AF65-F5344CB8AC3E}">
        <p14:creationId xmlns:p14="http://schemas.microsoft.com/office/powerpoint/2010/main" val="902747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image + Caption">
    <p:spTree>
      <p:nvGrpSpPr>
        <p:cNvPr id="1" name=""/>
        <p:cNvGrpSpPr/>
        <p:nvPr/>
      </p:nvGrpSpPr>
      <p:grpSpPr>
        <a:xfrm>
          <a:off x="0" y="0"/>
          <a:ext cx="0" cy="0"/>
          <a:chOff x="0" y="0"/>
          <a:chExt cx="0" cy="0"/>
        </a:xfrm>
      </p:grpSpPr>
      <p:sp>
        <p:nvSpPr>
          <p:cNvPr id="2" name="Title 1"/>
          <p:cNvSpPr>
            <a:spLocks noGrp="1"/>
          </p:cNvSpPr>
          <p:nvPr>
            <p:ph type="title"/>
          </p:nvPr>
        </p:nvSpPr>
        <p:spPr>
          <a:xfrm>
            <a:off x="255685" y="264150"/>
            <a:ext cx="8606628" cy="94060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Content Placeholder 10"/>
          <p:cNvSpPr>
            <a:spLocks noGrp="1"/>
          </p:cNvSpPr>
          <p:nvPr>
            <p:ph sz="quarter" idx="11" hasCustomPrompt="1"/>
          </p:nvPr>
        </p:nvSpPr>
        <p:spPr>
          <a:xfrm>
            <a:off x="255685" y="1317753"/>
            <a:ext cx="8606628" cy="3787286"/>
          </a:xfrm>
        </p:spPr>
        <p:txBody>
          <a:bodyPr/>
          <a:lstStyle>
            <a:lvl1pPr marL="0" indent="0">
              <a:buNone/>
              <a:defRPr>
                <a:latin typeface="Arial" panose="020B0604020202020204" pitchFamily="34" charset="0"/>
                <a:cs typeface="Arial" panose="020B0604020202020204" pitchFamily="34" charset="0"/>
              </a:defRPr>
            </a:lvl1pPr>
          </a:lstStyle>
          <a:p>
            <a:pPr lvl="0"/>
            <a:r>
              <a:rPr lang="en-GB" dirty="0"/>
              <a:t>Placeholder for image/chart (click icons below)</a:t>
            </a:r>
          </a:p>
        </p:txBody>
      </p:sp>
      <p:sp>
        <p:nvSpPr>
          <p:cNvPr id="4" name="Text Placeholder 3"/>
          <p:cNvSpPr>
            <a:spLocks noGrp="1"/>
          </p:cNvSpPr>
          <p:nvPr>
            <p:ph type="body" sz="quarter" idx="12" hasCustomPrompt="1"/>
          </p:nvPr>
        </p:nvSpPr>
        <p:spPr>
          <a:xfrm>
            <a:off x="255590" y="5213384"/>
            <a:ext cx="8628061" cy="780056"/>
          </a:xfrm>
        </p:spPr>
        <p:txBody>
          <a:bodyPr>
            <a:normAutofit/>
          </a:bodyPr>
          <a:lstStyle>
            <a:lvl1pPr marL="0" indent="0">
              <a:buNone/>
              <a:defRPr sz="1500">
                <a:latin typeface="Arial" panose="020B0604020202020204" pitchFamily="34" charset="0"/>
                <a:cs typeface="Arial" panose="020B0604020202020204" pitchFamily="34" charset="0"/>
              </a:defRPr>
            </a:lvl1pPr>
          </a:lstStyle>
          <a:p>
            <a:pPr lvl="0"/>
            <a:r>
              <a:rPr lang="en-GB" dirty="0"/>
              <a:t>Caption for image</a:t>
            </a:r>
          </a:p>
        </p:txBody>
      </p:sp>
      <p:sp>
        <p:nvSpPr>
          <p:cNvPr id="6" name="Footer Placeholder 4">
            <a:extLst>
              <a:ext uri="{FF2B5EF4-FFF2-40B4-BE49-F238E27FC236}">
                <a16:creationId xmlns:a16="http://schemas.microsoft.com/office/drawing/2014/main" id="{E2990D99-9A78-4950-A46C-296156542240}"/>
              </a:ext>
            </a:extLst>
          </p:cNvPr>
          <p:cNvSpPr>
            <a:spLocks noGrp="1"/>
          </p:cNvSpPr>
          <p:nvPr>
            <p:ph type="ftr" sz="quarter" idx="3"/>
          </p:nvPr>
        </p:nvSpPr>
        <p:spPr>
          <a:xfrm>
            <a:off x="3028950" y="6517287"/>
            <a:ext cx="3086100" cy="365125"/>
          </a:xfrm>
          <a:prstGeom prst="rect">
            <a:avLst/>
          </a:prstGeom>
        </p:spPr>
        <p:txBody>
          <a:bodyPr/>
          <a:lstStyle>
            <a:lvl1pPr algn="ctr">
              <a:defRPr/>
            </a:lvl1pPr>
          </a:lstStyle>
          <a:p>
            <a:r>
              <a:rPr lang="en-GB" sz="1050"/>
              <a:t>www.rcgp.org.uk/TARGETantibiotics</a:t>
            </a:r>
            <a:endParaRPr lang="en-GB" sz="1050" dirty="0"/>
          </a:p>
        </p:txBody>
      </p:sp>
      <p:sp>
        <p:nvSpPr>
          <p:cNvPr id="3" name="Date Placeholder 3">
            <a:extLst>
              <a:ext uri="{FF2B5EF4-FFF2-40B4-BE49-F238E27FC236}">
                <a16:creationId xmlns:a16="http://schemas.microsoft.com/office/drawing/2014/main" id="{DAFB515E-1EAF-A6C5-5B05-C436966E4D00}"/>
              </a:ext>
            </a:extLst>
          </p:cNvPr>
          <p:cNvSpPr>
            <a:spLocks noGrp="1"/>
          </p:cNvSpPr>
          <p:nvPr>
            <p:ph type="dt" sz="half" idx="10"/>
          </p:nvPr>
        </p:nvSpPr>
        <p:spPr>
          <a:xfrm>
            <a:off x="628650" y="6517288"/>
            <a:ext cx="2057400" cy="365125"/>
          </a:xfrm>
          <a:prstGeom prst="rect">
            <a:avLst/>
          </a:prstGeom>
        </p:spPr>
        <p:txBody>
          <a:bodyPr/>
          <a:lstStyle>
            <a:lvl1pPr>
              <a:defRPr sz="1050">
                <a:latin typeface="Arial" panose="020B0604020202020204" pitchFamily="34" charset="0"/>
                <a:cs typeface="Arial" panose="020B0604020202020204" pitchFamily="34" charset="0"/>
              </a:defRPr>
            </a:lvl1pPr>
          </a:lstStyle>
          <a:p>
            <a:r>
              <a:rPr lang="en-US"/>
              <a:t>January 2024</a:t>
            </a:r>
            <a:endParaRPr lang="en-GB" dirty="0"/>
          </a:p>
        </p:txBody>
      </p:sp>
    </p:spTree>
    <p:extLst>
      <p:ext uri="{BB962C8B-B14F-4D97-AF65-F5344CB8AC3E}">
        <p14:creationId xmlns:p14="http://schemas.microsoft.com/office/powerpoint/2010/main" val="2275396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a:defRPr/>
            </a:pPr>
            <a:r>
              <a:rPr lang="en-US"/>
              <a:t>  </a:t>
            </a:r>
            <a:fld id="{45F8D313-CCBE-49D6-A3BC-57B1848DFB52}" type="slidenum">
              <a:rPr lang="en-US" smtClean="0"/>
              <a:pPr>
                <a:defRPr/>
              </a:pPr>
              <a:t>‹#›</a:t>
            </a:fld>
            <a:r>
              <a:rPr lang="en-US"/>
              <a:t> </a:t>
            </a:r>
            <a:endParaRPr lang="en-US" dirty="0"/>
          </a:p>
        </p:txBody>
      </p:sp>
      <p:sp>
        <p:nvSpPr>
          <p:cNvPr id="5" name="Footer Placeholder 4">
            <a:extLst>
              <a:ext uri="{FF2B5EF4-FFF2-40B4-BE49-F238E27FC236}">
                <a16:creationId xmlns:a16="http://schemas.microsoft.com/office/drawing/2014/main" id="{3ADEA47D-D1D9-3452-7C9C-AB0DAC86A89B}"/>
              </a:ext>
            </a:extLst>
          </p:cNvPr>
          <p:cNvSpPr>
            <a:spLocks noGrp="1"/>
          </p:cNvSpPr>
          <p:nvPr>
            <p:ph type="ftr" sz="quarter" idx="3"/>
          </p:nvPr>
        </p:nvSpPr>
        <p:spPr>
          <a:xfrm>
            <a:off x="3028950" y="6517287"/>
            <a:ext cx="3086100" cy="365125"/>
          </a:xfrm>
          <a:prstGeom prst="rect">
            <a:avLst/>
          </a:prstGeom>
        </p:spPr>
        <p:txBody>
          <a:bodyPr/>
          <a:lstStyle>
            <a:lvl1pPr algn="ctr">
              <a:defRPr/>
            </a:lvl1pPr>
          </a:lstStyle>
          <a:p>
            <a:r>
              <a:rPr lang="en-GB" sz="1050"/>
              <a:t>www.rcgp.org.uk/TARGETantibiotics</a:t>
            </a:r>
            <a:endParaRPr lang="en-GB" sz="1050" dirty="0"/>
          </a:p>
        </p:txBody>
      </p:sp>
      <p:sp>
        <p:nvSpPr>
          <p:cNvPr id="6" name="Date Placeholder 3">
            <a:extLst>
              <a:ext uri="{FF2B5EF4-FFF2-40B4-BE49-F238E27FC236}">
                <a16:creationId xmlns:a16="http://schemas.microsoft.com/office/drawing/2014/main" id="{9BFFE476-570B-2C82-6BAA-8AF3B6857677}"/>
              </a:ext>
            </a:extLst>
          </p:cNvPr>
          <p:cNvSpPr>
            <a:spLocks noGrp="1"/>
          </p:cNvSpPr>
          <p:nvPr>
            <p:ph type="dt" sz="half" idx="11"/>
          </p:nvPr>
        </p:nvSpPr>
        <p:spPr>
          <a:xfrm>
            <a:off x="628650" y="6517288"/>
            <a:ext cx="2057400" cy="365125"/>
          </a:xfrm>
          <a:prstGeom prst="rect">
            <a:avLst/>
          </a:prstGeom>
        </p:spPr>
        <p:txBody>
          <a:bodyPr/>
          <a:lstStyle>
            <a:lvl1pPr>
              <a:defRPr sz="1050">
                <a:latin typeface="Arial" panose="020B0604020202020204" pitchFamily="34" charset="0"/>
                <a:cs typeface="Arial" panose="020B0604020202020204" pitchFamily="34" charset="0"/>
              </a:defRPr>
            </a:lvl1pPr>
          </a:lstStyle>
          <a:p>
            <a:r>
              <a:rPr lang="en-US"/>
              <a:t>January 2024</a:t>
            </a:r>
            <a:endParaRPr lang="en-GB" dirty="0"/>
          </a:p>
        </p:txBody>
      </p:sp>
    </p:spTree>
    <p:extLst>
      <p:ext uri="{BB962C8B-B14F-4D97-AF65-F5344CB8AC3E}">
        <p14:creationId xmlns:p14="http://schemas.microsoft.com/office/powerpoint/2010/main" val="1671198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6" name="Footer Placeholder 4">
            <a:extLst>
              <a:ext uri="{FF2B5EF4-FFF2-40B4-BE49-F238E27FC236}">
                <a16:creationId xmlns:a16="http://schemas.microsoft.com/office/drawing/2014/main" id="{AAE90F0D-0934-42D8-A967-DFF743A34B85}"/>
              </a:ext>
            </a:extLst>
          </p:cNvPr>
          <p:cNvSpPr>
            <a:spLocks noGrp="1"/>
          </p:cNvSpPr>
          <p:nvPr>
            <p:ph type="ftr" sz="quarter" idx="3"/>
          </p:nvPr>
        </p:nvSpPr>
        <p:spPr>
          <a:xfrm>
            <a:off x="3028950" y="6517287"/>
            <a:ext cx="3086100" cy="365125"/>
          </a:xfrm>
          <a:prstGeom prst="rect">
            <a:avLst/>
          </a:prstGeom>
        </p:spPr>
        <p:txBody>
          <a:bodyPr/>
          <a:lstStyle>
            <a:lvl1pPr algn="ctr">
              <a:defRPr/>
            </a:lvl1pPr>
          </a:lstStyle>
          <a:p>
            <a:r>
              <a:rPr lang="en-GB" sz="1050"/>
              <a:t>www.rcgp.org.uk/TARGETantibiotics</a:t>
            </a:r>
            <a:endParaRPr lang="en-GB" sz="1050" dirty="0"/>
          </a:p>
        </p:txBody>
      </p:sp>
      <p:sp>
        <p:nvSpPr>
          <p:cNvPr id="2" name="Date Placeholder 3">
            <a:extLst>
              <a:ext uri="{FF2B5EF4-FFF2-40B4-BE49-F238E27FC236}">
                <a16:creationId xmlns:a16="http://schemas.microsoft.com/office/drawing/2014/main" id="{936C4BDE-4A49-95AD-7972-BCF1D8FDEB76}"/>
              </a:ext>
            </a:extLst>
          </p:cNvPr>
          <p:cNvSpPr>
            <a:spLocks noGrp="1"/>
          </p:cNvSpPr>
          <p:nvPr>
            <p:ph type="dt" sz="half" idx="10"/>
          </p:nvPr>
        </p:nvSpPr>
        <p:spPr>
          <a:xfrm>
            <a:off x="628650" y="6517288"/>
            <a:ext cx="2057400" cy="365125"/>
          </a:xfrm>
          <a:prstGeom prst="rect">
            <a:avLst/>
          </a:prstGeom>
        </p:spPr>
        <p:txBody>
          <a:bodyPr/>
          <a:lstStyle>
            <a:lvl1pPr>
              <a:defRPr sz="1050">
                <a:latin typeface="Arial" panose="020B0604020202020204" pitchFamily="34" charset="0"/>
                <a:cs typeface="Arial" panose="020B0604020202020204" pitchFamily="34" charset="0"/>
              </a:defRPr>
            </a:lvl1pPr>
          </a:lstStyle>
          <a:p>
            <a:r>
              <a:rPr lang="en-US"/>
              <a:t>January 2024</a:t>
            </a:r>
            <a:endParaRPr lang="en-GB" dirty="0"/>
          </a:p>
        </p:txBody>
      </p:sp>
    </p:spTree>
    <p:extLst>
      <p:ext uri="{BB962C8B-B14F-4D97-AF65-F5344CB8AC3E}">
        <p14:creationId xmlns:p14="http://schemas.microsoft.com/office/powerpoint/2010/main" val="108141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91056" y="365126"/>
            <a:ext cx="6924294" cy="1260125"/>
          </a:xfrm>
        </p:spPr>
        <p:txBody>
          <a:bodyPr/>
          <a:lstStyle/>
          <a:p>
            <a:r>
              <a:rPr lang="en-US" dirty="0"/>
              <a:t>Click to edit Master title style</a:t>
            </a:r>
          </a:p>
        </p:txBody>
      </p:sp>
      <p:sp>
        <p:nvSpPr>
          <p:cNvPr id="3" name="Content Placeholder 2"/>
          <p:cNvSpPr>
            <a:spLocks noGrp="1"/>
          </p:cNvSpPr>
          <p:nvPr>
            <p:ph idx="1"/>
          </p:nvPr>
        </p:nvSpPr>
        <p:spPr>
          <a:xfrm>
            <a:off x="1051560" y="1825625"/>
            <a:ext cx="746379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2">
            <a:extLst>
              <a:ext uri="{FF2B5EF4-FFF2-40B4-BE49-F238E27FC236}">
                <a16:creationId xmlns:a16="http://schemas.microsoft.com/office/drawing/2014/main" id="{13441E71-C846-4EB1-8F38-D058A2E0AF4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4F21F0BF-1BA5-4FDA-8136-A84DDE513844}"/>
              </a:ext>
            </a:extLst>
          </p:cNvPr>
          <p:cNvSpPr txBox="1"/>
          <p:nvPr userDrawn="1"/>
        </p:nvSpPr>
        <p:spPr>
          <a:xfrm>
            <a:off x="-9900" y="1690688"/>
            <a:ext cx="677108" cy="4602017"/>
          </a:xfrm>
          <a:prstGeom prst="rect">
            <a:avLst/>
          </a:prstGeom>
          <a:solidFill>
            <a:srgbClr val="A50021"/>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sz="1600" b="1" dirty="0">
                <a:solidFill>
                  <a:schemeClr val="bg1"/>
                </a:solidFill>
              </a:rPr>
              <a:t>Acute Cough</a:t>
            </a:r>
          </a:p>
        </p:txBody>
      </p:sp>
    </p:spTree>
    <p:extLst>
      <p:ext uri="{BB962C8B-B14F-4D97-AF65-F5344CB8AC3E}">
        <p14:creationId xmlns:p14="http://schemas.microsoft.com/office/powerpoint/2010/main" val="1124193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18330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amp; text">
    <p:spTree>
      <p:nvGrpSpPr>
        <p:cNvPr id="1" name=""/>
        <p:cNvGrpSpPr/>
        <p:nvPr/>
      </p:nvGrpSpPr>
      <p:grpSpPr>
        <a:xfrm>
          <a:off x="0" y="0"/>
          <a:ext cx="0" cy="0"/>
          <a:chOff x="0" y="0"/>
          <a:chExt cx="0" cy="0"/>
        </a:xfrm>
      </p:grpSpPr>
      <p:sp>
        <p:nvSpPr>
          <p:cNvPr id="2" name="Title 1"/>
          <p:cNvSpPr>
            <a:spLocks noGrp="1"/>
          </p:cNvSpPr>
          <p:nvPr>
            <p:ph type="title"/>
          </p:nvPr>
        </p:nvSpPr>
        <p:spPr>
          <a:xfrm>
            <a:off x="255685" y="264150"/>
            <a:ext cx="8606628" cy="94060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3" name="Content Placeholder 12"/>
          <p:cNvSpPr>
            <a:spLocks noGrp="1"/>
          </p:cNvSpPr>
          <p:nvPr>
            <p:ph sz="quarter" idx="10"/>
          </p:nvPr>
        </p:nvSpPr>
        <p:spPr>
          <a:xfrm>
            <a:off x="255588" y="1317756"/>
            <a:ext cx="4203737" cy="447992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2"/>
          <p:cNvSpPr>
            <a:spLocks noGrp="1"/>
          </p:cNvSpPr>
          <p:nvPr>
            <p:ph sz="quarter" idx="11"/>
          </p:nvPr>
        </p:nvSpPr>
        <p:spPr>
          <a:xfrm>
            <a:off x="4658577" y="1322089"/>
            <a:ext cx="4203737" cy="447992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4">
            <a:extLst>
              <a:ext uri="{FF2B5EF4-FFF2-40B4-BE49-F238E27FC236}">
                <a16:creationId xmlns:a16="http://schemas.microsoft.com/office/drawing/2014/main" id="{CC6224FD-D098-48BE-8CD5-EDABA7C9489C}"/>
              </a:ext>
            </a:extLst>
          </p:cNvPr>
          <p:cNvSpPr>
            <a:spLocks noGrp="1"/>
          </p:cNvSpPr>
          <p:nvPr>
            <p:ph type="ftr" sz="quarter" idx="3"/>
          </p:nvPr>
        </p:nvSpPr>
        <p:spPr>
          <a:xfrm>
            <a:off x="3028950" y="6517287"/>
            <a:ext cx="3086100" cy="365125"/>
          </a:xfrm>
          <a:prstGeom prst="rect">
            <a:avLst/>
          </a:prstGeom>
        </p:spPr>
        <p:txBody>
          <a:bodyPr/>
          <a:lstStyle>
            <a:lvl1pPr algn="ctr">
              <a:defRPr/>
            </a:lvl1pPr>
          </a:lstStyle>
          <a:p>
            <a:r>
              <a:rPr lang="en-GB" sz="1050"/>
              <a:t>www.rcgp.org.uk/TARGETantibiotics</a:t>
            </a:r>
            <a:endParaRPr lang="en-GB" sz="1050" dirty="0"/>
          </a:p>
        </p:txBody>
      </p:sp>
      <p:sp>
        <p:nvSpPr>
          <p:cNvPr id="3" name="Date Placeholder 3">
            <a:extLst>
              <a:ext uri="{FF2B5EF4-FFF2-40B4-BE49-F238E27FC236}">
                <a16:creationId xmlns:a16="http://schemas.microsoft.com/office/drawing/2014/main" id="{5554A8A6-A846-FBEC-F58B-4A31FCADC868}"/>
              </a:ext>
            </a:extLst>
          </p:cNvPr>
          <p:cNvSpPr>
            <a:spLocks noGrp="1"/>
          </p:cNvSpPr>
          <p:nvPr>
            <p:ph type="dt" sz="half" idx="12"/>
          </p:nvPr>
        </p:nvSpPr>
        <p:spPr>
          <a:xfrm>
            <a:off x="628650" y="6517288"/>
            <a:ext cx="2057400" cy="365125"/>
          </a:xfrm>
          <a:prstGeom prst="rect">
            <a:avLst/>
          </a:prstGeom>
        </p:spPr>
        <p:txBody>
          <a:bodyPr/>
          <a:lstStyle>
            <a:lvl1pPr>
              <a:defRPr sz="1050">
                <a:latin typeface="Arial" panose="020B0604020202020204" pitchFamily="34" charset="0"/>
                <a:cs typeface="Arial" panose="020B0604020202020204" pitchFamily="34" charset="0"/>
              </a:defRPr>
            </a:lvl1pPr>
          </a:lstStyle>
          <a:p>
            <a:r>
              <a:rPr lang="en-US"/>
              <a:t>January 2024</a:t>
            </a:r>
            <a:endParaRPr lang="en-GB" dirty="0"/>
          </a:p>
        </p:txBody>
      </p:sp>
    </p:spTree>
    <p:extLst>
      <p:ext uri="{BB962C8B-B14F-4D97-AF65-F5344CB8AC3E}">
        <p14:creationId xmlns:p14="http://schemas.microsoft.com/office/powerpoint/2010/main" val="39655891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ext &amp; Graphic">
    <p:spTree>
      <p:nvGrpSpPr>
        <p:cNvPr id="1" name=""/>
        <p:cNvGrpSpPr/>
        <p:nvPr/>
      </p:nvGrpSpPr>
      <p:grpSpPr>
        <a:xfrm>
          <a:off x="0" y="0"/>
          <a:ext cx="0" cy="0"/>
          <a:chOff x="0" y="0"/>
          <a:chExt cx="0" cy="0"/>
        </a:xfrm>
      </p:grpSpPr>
      <p:sp>
        <p:nvSpPr>
          <p:cNvPr id="2" name="Title 1"/>
          <p:cNvSpPr>
            <a:spLocks noGrp="1"/>
          </p:cNvSpPr>
          <p:nvPr>
            <p:ph type="title"/>
          </p:nvPr>
        </p:nvSpPr>
        <p:spPr>
          <a:xfrm>
            <a:off x="255685" y="264150"/>
            <a:ext cx="8606628" cy="94060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3" name="Content Placeholder 12"/>
          <p:cNvSpPr>
            <a:spLocks noGrp="1"/>
          </p:cNvSpPr>
          <p:nvPr>
            <p:ph sz="quarter" idx="10"/>
          </p:nvPr>
        </p:nvSpPr>
        <p:spPr>
          <a:xfrm>
            <a:off x="255588" y="1317756"/>
            <a:ext cx="4203737" cy="447992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1" hasCustomPrompt="1"/>
          </p:nvPr>
        </p:nvSpPr>
        <p:spPr>
          <a:xfrm>
            <a:off x="4658613" y="1317756"/>
            <a:ext cx="4203701" cy="4479925"/>
          </a:xfrm>
        </p:spPr>
        <p:txBody>
          <a:bodyPr/>
          <a:lstStyle>
            <a:lvl1pPr marL="0" indent="0">
              <a:buNone/>
              <a:defRPr>
                <a:latin typeface="Arial" panose="020B0604020202020204" pitchFamily="34" charset="0"/>
                <a:cs typeface="Arial" panose="020B0604020202020204" pitchFamily="34" charset="0"/>
              </a:defRPr>
            </a:lvl1pPr>
          </a:lstStyle>
          <a:p>
            <a:pPr lvl="0"/>
            <a:r>
              <a:rPr lang="en-GB" dirty="0"/>
              <a:t>Placeholder for image/chart</a:t>
            </a:r>
          </a:p>
          <a:p>
            <a:pPr lvl="0"/>
            <a:r>
              <a:rPr lang="en-GB" dirty="0"/>
              <a:t>(click icons below)</a:t>
            </a:r>
          </a:p>
        </p:txBody>
      </p:sp>
      <p:sp>
        <p:nvSpPr>
          <p:cNvPr id="6" name="Footer Placeholder 4">
            <a:extLst>
              <a:ext uri="{FF2B5EF4-FFF2-40B4-BE49-F238E27FC236}">
                <a16:creationId xmlns:a16="http://schemas.microsoft.com/office/drawing/2014/main" id="{22F63161-5905-4D77-9F26-4570779968C8}"/>
              </a:ext>
            </a:extLst>
          </p:cNvPr>
          <p:cNvSpPr>
            <a:spLocks noGrp="1"/>
          </p:cNvSpPr>
          <p:nvPr>
            <p:ph type="ftr" sz="quarter" idx="3"/>
          </p:nvPr>
        </p:nvSpPr>
        <p:spPr>
          <a:xfrm>
            <a:off x="3028950" y="6517287"/>
            <a:ext cx="3086100" cy="365125"/>
          </a:xfrm>
          <a:prstGeom prst="rect">
            <a:avLst/>
          </a:prstGeom>
        </p:spPr>
        <p:txBody>
          <a:bodyPr/>
          <a:lstStyle>
            <a:lvl1pPr algn="ctr">
              <a:defRPr/>
            </a:lvl1pPr>
          </a:lstStyle>
          <a:p>
            <a:r>
              <a:rPr lang="en-GB" sz="1050"/>
              <a:t>www.rcgp.org.uk/TARGETantibiotics</a:t>
            </a:r>
            <a:endParaRPr lang="en-GB" sz="1050" dirty="0"/>
          </a:p>
        </p:txBody>
      </p:sp>
      <p:sp>
        <p:nvSpPr>
          <p:cNvPr id="3" name="Date Placeholder 3">
            <a:extLst>
              <a:ext uri="{FF2B5EF4-FFF2-40B4-BE49-F238E27FC236}">
                <a16:creationId xmlns:a16="http://schemas.microsoft.com/office/drawing/2014/main" id="{C7F9DE28-F0A8-648A-F13D-5128CCCFCC6C}"/>
              </a:ext>
            </a:extLst>
          </p:cNvPr>
          <p:cNvSpPr>
            <a:spLocks noGrp="1"/>
          </p:cNvSpPr>
          <p:nvPr>
            <p:ph type="dt" sz="half" idx="12"/>
          </p:nvPr>
        </p:nvSpPr>
        <p:spPr>
          <a:xfrm>
            <a:off x="628650" y="6517288"/>
            <a:ext cx="2057400" cy="365125"/>
          </a:xfrm>
          <a:prstGeom prst="rect">
            <a:avLst/>
          </a:prstGeom>
        </p:spPr>
        <p:txBody>
          <a:bodyPr/>
          <a:lstStyle>
            <a:lvl1pPr>
              <a:defRPr sz="1050">
                <a:latin typeface="Arial" panose="020B0604020202020204" pitchFamily="34" charset="0"/>
                <a:cs typeface="Arial" panose="020B0604020202020204" pitchFamily="34" charset="0"/>
              </a:defRPr>
            </a:lvl1pPr>
          </a:lstStyle>
          <a:p>
            <a:r>
              <a:rPr lang="en-US"/>
              <a:t>January 2024</a:t>
            </a:r>
            <a:endParaRPr lang="en-GB" dirty="0"/>
          </a:p>
        </p:txBody>
      </p:sp>
    </p:spTree>
    <p:extLst>
      <p:ext uri="{BB962C8B-B14F-4D97-AF65-F5344CB8AC3E}">
        <p14:creationId xmlns:p14="http://schemas.microsoft.com/office/powerpoint/2010/main" val="2766157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Large image + Caption">
    <p:spTree>
      <p:nvGrpSpPr>
        <p:cNvPr id="1" name=""/>
        <p:cNvGrpSpPr/>
        <p:nvPr/>
      </p:nvGrpSpPr>
      <p:grpSpPr>
        <a:xfrm>
          <a:off x="0" y="0"/>
          <a:ext cx="0" cy="0"/>
          <a:chOff x="0" y="0"/>
          <a:chExt cx="0" cy="0"/>
        </a:xfrm>
      </p:grpSpPr>
      <p:sp>
        <p:nvSpPr>
          <p:cNvPr id="2" name="Title 1"/>
          <p:cNvSpPr>
            <a:spLocks noGrp="1"/>
          </p:cNvSpPr>
          <p:nvPr>
            <p:ph type="title"/>
          </p:nvPr>
        </p:nvSpPr>
        <p:spPr>
          <a:xfrm>
            <a:off x="255685" y="264150"/>
            <a:ext cx="8606628" cy="94060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Content Placeholder 10"/>
          <p:cNvSpPr>
            <a:spLocks noGrp="1"/>
          </p:cNvSpPr>
          <p:nvPr>
            <p:ph sz="quarter" idx="11" hasCustomPrompt="1"/>
          </p:nvPr>
        </p:nvSpPr>
        <p:spPr>
          <a:xfrm>
            <a:off x="255685" y="1317753"/>
            <a:ext cx="8606628" cy="3787286"/>
          </a:xfrm>
        </p:spPr>
        <p:txBody>
          <a:bodyPr/>
          <a:lstStyle>
            <a:lvl1pPr marL="0" indent="0">
              <a:buNone/>
              <a:defRPr>
                <a:latin typeface="Arial" panose="020B0604020202020204" pitchFamily="34" charset="0"/>
                <a:cs typeface="Arial" panose="020B0604020202020204" pitchFamily="34" charset="0"/>
              </a:defRPr>
            </a:lvl1pPr>
          </a:lstStyle>
          <a:p>
            <a:pPr lvl="0"/>
            <a:r>
              <a:rPr lang="en-GB" dirty="0"/>
              <a:t>Placeholder for image/chart (click icons below)</a:t>
            </a:r>
          </a:p>
        </p:txBody>
      </p:sp>
      <p:sp>
        <p:nvSpPr>
          <p:cNvPr id="4" name="Text Placeholder 3"/>
          <p:cNvSpPr>
            <a:spLocks noGrp="1"/>
          </p:cNvSpPr>
          <p:nvPr>
            <p:ph type="body" sz="quarter" idx="12" hasCustomPrompt="1"/>
          </p:nvPr>
        </p:nvSpPr>
        <p:spPr>
          <a:xfrm>
            <a:off x="255590" y="5213384"/>
            <a:ext cx="8628061" cy="780056"/>
          </a:xfrm>
        </p:spPr>
        <p:txBody>
          <a:bodyPr>
            <a:normAutofit/>
          </a:bodyPr>
          <a:lstStyle>
            <a:lvl1pPr marL="0" indent="0">
              <a:buNone/>
              <a:defRPr sz="1500">
                <a:latin typeface="Arial" panose="020B0604020202020204" pitchFamily="34" charset="0"/>
                <a:cs typeface="Arial" panose="020B0604020202020204" pitchFamily="34" charset="0"/>
              </a:defRPr>
            </a:lvl1pPr>
          </a:lstStyle>
          <a:p>
            <a:pPr lvl="0"/>
            <a:r>
              <a:rPr lang="en-GB" dirty="0"/>
              <a:t>Caption for image</a:t>
            </a:r>
          </a:p>
        </p:txBody>
      </p:sp>
      <p:sp>
        <p:nvSpPr>
          <p:cNvPr id="6" name="Footer Placeholder 4">
            <a:extLst>
              <a:ext uri="{FF2B5EF4-FFF2-40B4-BE49-F238E27FC236}">
                <a16:creationId xmlns:a16="http://schemas.microsoft.com/office/drawing/2014/main" id="{E2990D99-9A78-4950-A46C-296156542240}"/>
              </a:ext>
            </a:extLst>
          </p:cNvPr>
          <p:cNvSpPr>
            <a:spLocks noGrp="1"/>
          </p:cNvSpPr>
          <p:nvPr>
            <p:ph type="ftr" sz="quarter" idx="3"/>
          </p:nvPr>
        </p:nvSpPr>
        <p:spPr>
          <a:xfrm>
            <a:off x="3028950" y="6517287"/>
            <a:ext cx="3086100" cy="365125"/>
          </a:xfrm>
          <a:prstGeom prst="rect">
            <a:avLst/>
          </a:prstGeom>
        </p:spPr>
        <p:txBody>
          <a:bodyPr/>
          <a:lstStyle>
            <a:lvl1pPr algn="ctr">
              <a:defRPr/>
            </a:lvl1pPr>
          </a:lstStyle>
          <a:p>
            <a:r>
              <a:rPr lang="en-GB" sz="1050"/>
              <a:t>www.rcgp.org.uk/TARGETantibiotics</a:t>
            </a:r>
            <a:endParaRPr lang="en-GB" sz="1050" dirty="0"/>
          </a:p>
        </p:txBody>
      </p:sp>
      <p:sp>
        <p:nvSpPr>
          <p:cNvPr id="3" name="Date Placeholder 3">
            <a:extLst>
              <a:ext uri="{FF2B5EF4-FFF2-40B4-BE49-F238E27FC236}">
                <a16:creationId xmlns:a16="http://schemas.microsoft.com/office/drawing/2014/main" id="{DAFB515E-1EAF-A6C5-5B05-C436966E4D00}"/>
              </a:ext>
            </a:extLst>
          </p:cNvPr>
          <p:cNvSpPr>
            <a:spLocks noGrp="1"/>
          </p:cNvSpPr>
          <p:nvPr>
            <p:ph type="dt" sz="half" idx="10"/>
          </p:nvPr>
        </p:nvSpPr>
        <p:spPr>
          <a:xfrm>
            <a:off x="628650" y="6517288"/>
            <a:ext cx="2057400" cy="365125"/>
          </a:xfrm>
          <a:prstGeom prst="rect">
            <a:avLst/>
          </a:prstGeom>
        </p:spPr>
        <p:txBody>
          <a:bodyPr/>
          <a:lstStyle>
            <a:lvl1pPr>
              <a:defRPr sz="1050">
                <a:latin typeface="Arial" panose="020B0604020202020204" pitchFamily="34" charset="0"/>
                <a:cs typeface="Arial" panose="020B0604020202020204" pitchFamily="34" charset="0"/>
              </a:defRPr>
            </a:lvl1pPr>
          </a:lstStyle>
          <a:p>
            <a:r>
              <a:rPr lang="en-US"/>
              <a:t>January 2024</a:t>
            </a:r>
            <a:endParaRPr lang="en-GB" dirty="0"/>
          </a:p>
        </p:txBody>
      </p:sp>
    </p:spTree>
    <p:extLst>
      <p:ext uri="{BB962C8B-B14F-4D97-AF65-F5344CB8AC3E}">
        <p14:creationId xmlns:p14="http://schemas.microsoft.com/office/powerpoint/2010/main" val="2794883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a:defRPr/>
            </a:pPr>
            <a:r>
              <a:rPr lang="en-US"/>
              <a:t>  </a:t>
            </a:r>
            <a:fld id="{45F8D313-CCBE-49D6-A3BC-57B1848DFB52}" type="slidenum">
              <a:rPr lang="en-US" smtClean="0"/>
              <a:pPr>
                <a:defRPr/>
              </a:pPr>
              <a:t>‹#›</a:t>
            </a:fld>
            <a:r>
              <a:rPr lang="en-US"/>
              <a:t> </a:t>
            </a:r>
            <a:endParaRPr lang="en-US" dirty="0"/>
          </a:p>
        </p:txBody>
      </p:sp>
      <p:sp>
        <p:nvSpPr>
          <p:cNvPr id="5" name="Footer Placeholder 4">
            <a:extLst>
              <a:ext uri="{FF2B5EF4-FFF2-40B4-BE49-F238E27FC236}">
                <a16:creationId xmlns:a16="http://schemas.microsoft.com/office/drawing/2014/main" id="{3ADEA47D-D1D9-3452-7C9C-AB0DAC86A89B}"/>
              </a:ext>
            </a:extLst>
          </p:cNvPr>
          <p:cNvSpPr>
            <a:spLocks noGrp="1"/>
          </p:cNvSpPr>
          <p:nvPr>
            <p:ph type="ftr" sz="quarter" idx="3"/>
          </p:nvPr>
        </p:nvSpPr>
        <p:spPr>
          <a:xfrm>
            <a:off x="3028950" y="6517287"/>
            <a:ext cx="3086100" cy="365125"/>
          </a:xfrm>
          <a:prstGeom prst="rect">
            <a:avLst/>
          </a:prstGeom>
        </p:spPr>
        <p:txBody>
          <a:bodyPr/>
          <a:lstStyle>
            <a:lvl1pPr algn="ctr">
              <a:defRPr/>
            </a:lvl1pPr>
          </a:lstStyle>
          <a:p>
            <a:r>
              <a:rPr lang="en-GB" sz="1050"/>
              <a:t>www.rcgp.org.uk/TARGETantibiotics</a:t>
            </a:r>
            <a:endParaRPr lang="en-GB" sz="1050" dirty="0"/>
          </a:p>
        </p:txBody>
      </p:sp>
      <p:sp>
        <p:nvSpPr>
          <p:cNvPr id="6" name="Date Placeholder 3">
            <a:extLst>
              <a:ext uri="{FF2B5EF4-FFF2-40B4-BE49-F238E27FC236}">
                <a16:creationId xmlns:a16="http://schemas.microsoft.com/office/drawing/2014/main" id="{9BFFE476-570B-2C82-6BAA-8AF3B6857677}"/>
              </a:ext>
            </a:extLst>
          </p:cNvPr>
          <p:cNvSpPr>
            <a:spLocks noGrp="1"/>
          </p:cNvSpPr>
          <p:nvPr>
            <p:ph type="dt" sz="half" idx="11"/>
          </p:nvPr>
        </p:nvSpPr>
        <p:spPr>
          <a:xfrm>
            <a:off x="628650" y="6517288"/>
            <a:ext cx="2057400" cy="365125"/>
          </a:xfrm>
          <a:prstGeom prst="rect">
            <a:avLst/>
          </a:prstGeom>
        </p:spPr>
        <p:txBody>
          <a:bodyPr/>
          <a:lstStyle>
            <a:lvl1pPr>
              <a:defRPr sz="1050">
                <a:latin typeface="Arial" panose="020B0604020202020204" pitchFamily="34" charset="0"/>
                <a:cs typeface="Arial" panose="020B0604020202020204" pitchFamily="34" charset="0"/>
              </a:defRPr>
            </a:lvl1pPr>
          </a:lstStyle>
          <a:p>
            <a:r>
              <a:rPr lang="en-US"/>
              <a:t>January 2024</a:t>
            </a:r>
            <a:endParaRPr lang="en-GB" dirty="0"/>
          </a:p>
        </p:txBody>
      </p:sp>
    </p:spTree>
    <p:extLst>
      <p:ext uri="{BB962C8B-B14F-4D97-AF65-F5344CB8AC3E}">
        <p14:creationId xmlns:p14="http://schemas.microsoft.com/office/powerpoint/2010/main" val="2236154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748B30C-081A-DB51-6BA1-5DADA4BC5DDC}"/>
              </a:ext>
            </a:extLst>
          </p:cNvPr>
          <p:cNvSpPr>
            <a:spLocks noGrp="1"/>
          </p:cNvSpPr>
          <p:nvPr>
            <p:ph type="body" sz="quarter" idx="12"/>
          </p:nvPr>
        </p:nvSpPr>
        <p:spPr>
          <a:xfrm>
            <a:off x="628650" y="6356351"/>
            <a:ext cx="5486400" cy="365125"/>
          </a:xfrm>
        </p:spPr>
        <p:txBody>
          <a:bodyPr anchor="ctr">
            <a:noAutofit/>
          </a:bodyPr>
          <a:lstStyle>
            <a:lvl1pPr marL="0" indent="0">
              <a:spcBef>
                <a:spcPts val="0"/>
              </a:spcBef>
              <a:buNone/>
              <a:defRPr sz="600">
                <a:solidFill>
                  <a:schemeClr val="bg1">
                    <a:lumMod val="50000"/>
                  </a:schemeClr>
                </a:solidFill>
              </a:defRPr>
            </a:lvl1pPr>
          </a:lstStyle>
          <a:p>
            <a:pPr lvl="0"/>
            <a:r>
              <a:rPr lang="en-US"/>
              <a:t>Click to edit Master text styles</a:t>
            </a:r>
          </a:p>
        </p:txBody>
      </p:sp>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nchor="ctr">
            <a:normAutofit/>
          </a:bodyPr>
          <a:lstStyle>
            <a:lvl1pPr>
              <a:defRPr sz="1800">
                <a:solidFill>
                  <a:schemeClr val="tx2"/>
                </a:solidFill>
              </a:defRPr>
            </a:lvl1pPr>
          </a:lstStyle>
          <a:p>
            <a:r>
              <a:rPr lang="en-US"/>
              <a:t>Click to edit Master title style</a:t>
            </a:r>
            <a:endParaRPr lang="en-GB"/>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050"/>
          </a:p>
        </p:txBody>
      </p:sp>
      <p:sp>
        <p:nvSpPr>
          <p:cNvPr id="8" name="Text Placeholder 7">
            <a:extLst>
              <a:ext uri="{FF2B5EF4-FFF2-40B4-BE49-F238E27FC236}">
                <a16:creationId xmlns:a16="http://schemas.microsoft.com/office/drawing/2014/main" id="{0DA5793F-5356-D7DC-D40D-9D33C1E2C21A}"/>
              </a:ext>
            </a:extLst>
          </p:cNvPr>
          <p:cNvSpPr>
            <a:spLocks noGrp="1"/>
          </p:cNvSpPr>
          <p:nvPr>
            <p:ph type="body" sz="quarter" idx="13"/>
          </p:nvPr>
        </p:nvSpPr>
        <p:spPr>
          <a:xfrm>
            <a:off x="628650" y="1601182"/>
            <a:ext cx="3750469" cy="346075"/>
          </a:xfrm>
        </p:spPr>
        <p:txBody>
          <a:bodyPr anchor="ctr">
            <a:noAutofit/>
          </a:bodyPr>
          <a:lstStyle>
            <a:lvl1pPr marL="0" indent="0">
              <a:spcBef>
                <a:spcPts val="0"/>
              </a:spcBef>
              <a:buNone/>
              <a:defRPr sz="900" b="1">
                <a:solidFill>
                  <a:schemeClr val="tx2"/>
                </a:solidFill>
              </a:defRPr>
            </a:lvl1pPr>
            <a:lvl2pPr marL="342900" indent="0">
              <a:buNone/>
              <a:defRPr sz="1050">
                <a:solidFill>
                  <a:schemeClr val="accent1"/>
                </a:solidFill>
              </a:defRPr>
            </a:lvl2pPr>
          </a:lstStyle>
          <a:p>
            <a:pPr lvl="0"/>
            <a:r>
              <a:rPr lang="en-US"/>
              <a:t>Click to edit Master text style</a:t>
            </a:r>
          </a:p>
        </p:txBody>
      </p:sp>
    </p:spTree>
    <p:extLst>
      <p:ext uri="{BB962C8B-B14F-4D97-AF65-F5344CB8AC3E}">
        <p14:creationId xmlns:p14="http://schemas.microsoft.com/office/powerpoint/2010/main" val="40166801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6" name="Footer Placeholder 4">
            <a:extLst>
              <a:ext uri="{FF2B5EF4-FFF2-40B4-BE49-F238E27FC236}">
                <a16:creationId xmlns:a16="http://schemas.microsoft.com/office/drawing/2014/main" id="{AAE90F0D-0934-42D8-A967-DFF743A34B85}"/>
              </a:ext>
            </a:extLst>
          </p:cNvPr>
          <p:cNvSpPr>
            <a:spLocks noGrp="1"/>
          </p:cNvSpPr>
          <p:nvPr>
            <p:ph type="ftr" sz="quarter" idx="3"/>
          </p:nvPr>
        </p:nvSpPr>
        <p:spPr>
          <a:xfrm>
            <a:off x="3028950" y="6517287"/>
            <a:ext cx="3086100" cy="365125"/>
          </a:xfrm>
          <a:prstGeom prst="rect">
            <a:avLst/>
          </a:prstGeom>
        </p:spPr>
        <p:txBody>
          <a:bodyPr/>
          <a:lstStyle>
            <a:lvl1pPr algn="ctr">
              <a:defRPr/>
            </a:lvl1pPr>
          </a:lstStyle>
          <a:p>
            <a:r>
              <a:rPr lang="en-GB" sz="1050"/>
              <a:t>www.rcgp.org.uk/TARGETantibiotics</a:t>
            </a:r>
            <a:endParaRPr lang="en-GB" sz="1050" dirty="0"/>
          </a:p>
        </p:txBody>
      </p:sp>
      <p:sp>
        <p:nvSpPr>
          <p:cNvPr id="2" name="Date Placeholder 3">
            <a:extLst>
              <a:ext uri="{FF2B5EF4-FFF2-40B4-BE49-F238E27FC236}">
                <a16:creationId xmlns:a16="http://schemas.microsoft.com/office/drawing/2014/main" id="{936C4BDE-4A49-95AD-7972-BCF1D8FDEB76}"/>
              </a:ext>
            </a:extLst>
          </p:cNvPr>
          <p:cNvSpPr>
            <a:spLocks noGrp="1"/>
          </p:cNvSpPr>
          <p:nvPr>
            <p:ph type="dt" sz="half" idx="10"/>
          </p:nvPr>
        </p:nvSpPr>
        <p:spPr>
          <a:xfrm>
            <a:off x="628650" y="6517288"/>
            <a:ext cx="2057400" cy="365125"/>
          </a:xfrm>
          <a:prstGeom prst="rect">
            <a:avLst/>
          </a:prstGeom>
        </p:spPr>
        <p:txBody>
          <a:bodyPr/>
          <a:lstStyle>
            <a:lvl1pPr>
              <a:defRPr sz="1050">
                <a:latin typeface="Arial" panose="020B0604020202020204" pitchFamily="34" charset="0"/>
                <a:cs typeface="Arial" panose="020B0604020202020204" pitchFamily="34" charset="0"/>
              </a:defRPr>
            </a:lvl1pPr>
          </a:lstStyle>
          <a:p>
            <a:r>
              <a:rPr lang="en-US"/>
              <a:t>January 2024</a:t>
            </a:r>
            <a:endParaRPr lang="en-GB" dirty="0"/>
          </a:p>
        </p:txBody>
      </p:sp>
    </p:spTree>
    <p:extLst>
      <p:ext uri="{BB962C8B-B14F-4D97-AF65-F5344CB8AC3E}">
        <p14:creationId xmlns:p14="http://schemas.microsoft.com/office/powerpoint/2010/main" val="9466890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70752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ext &amp; text">
    <p:spTree>
      <p:nvGrpSpPr>
        <p:cNvPr id="1" name=""/>
        <p:cNvGrpSpPr/>
        <p:nvPr/>
      </p:nvGrpSpPr>
      <p:grpSpPr>
        <a:xfrm>
          <a:off x="0" y="0"/>
          <a:ext cx="0" cy="0"/>
          <a:chOff x="0" y="0"/>
          <a:chExt cx="0" cy="0"/>
        </a:xfrm>
      </p:grpSpPr>
      <p:sp>
        <p:nvSpPr>
          <p:cNvPr id="2" name="Title 1"/>
          <p:cNvSpPr>
            <a:spLocks noGrp="1"/>
          </p:cNvSpPr>
          <p:nvPr>
            <p:ph type="title"/>
          </p:nvPr>
        </p:nvSpPr>
        <p:spPr>
          <a:xfrm>
            <a:off x="255685" y="264150"/>
            <a:ext cx="8606628" cy="94060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3" name="Content Placeholder 12"/>
          <p:cNvSpPr>
            <a:spLocks noGrp="1"/>
          </p:cNvSpPr>
          <p:nvPr>
            <p:ph sz="quarter" idx="10"/>
          </p:nvPr>
        </p:nvSpPr>
        <p:spPr>
          <a:xfrm>
            <a:off x="255588" y="1317756"/>
            <a:ext cx="4203737" cy="447992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2"/>
          <p:cNvSpPr>
            <a:spLocks noGrp="1"/>
          </p:cNvSpPr>
          <p:nvPr>
            <p:ph sz="quarter" idx="11"/>
          </p:nvPr>
        </p:nvSpPr>
        <p:spPr>
          <a:xfrm>
            <a:off x="4658577" y="1322089"/>
            <a:ext cx="4203737" cy="447992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4">
            <a:extLst>
              <a:ext uri="{FF2B5EF4-FFF2-40B4-BE49-F238E27FC236}">
                <a16:creationId xmlns:a16="http://schemas.microsoft.com/office/drawing/2014/main" id="{CC6224FD-D098-48BE-8CD5-EDABA7C9489C}"/>
              </a:ext>
            </a:extLst>
          </p:cNvPr>
          <p:cNvSpPr>
            <a:spLocks noGrp="1"/>
          </p:cNvSpPr>
          <p:nvPr>
            <p:ph type="ftr" sz="quarter" idx="3"/>
          </p:nvPr>
        </p:nvSpPr>
        <p:spPr>
          <a:xfrm>
            <a:off x="3028950" y="6517287"/>
            <a:ext cx="3086100" cy="365125"/>
          </a:xfrm>
          <a:prstGeom prst="rect">
            <a:avLst/>
          </a:prstGeom>
        </p:spPr>
        <p:txBody>
          <a:bodyPr/>
          <a:lstStyle>
            <a:lvl1pPr algn="ctr">
              <a:defRPr/>
            </a:lvl1pPr>
          </a:lstStyle>
          <a:p>
            <a:r>
              <a:rPr lang="en-GB" sz="1050"/>
              <a:t>www.rcgp.org.uk/TARGETantibiotics</a:t>
            </a:r>
            <a:endParaRPr lang="en-GB" sz="1050" dirty="0"/>
          </a:p>
        </p:txBody>
      </p:sp>
      <p:sp>
        <p:nvSpPr>
          <p:cNvPr id="3" name="Date Placeholder 3">
            <a:extLst>
              <a:ext uri="{FF2B5EF4-FFF2-40B4-BE49-F238E27FC236}">
                <a16:creationId xmlns:a16="http://schemas.microsoft.com/office/drawing/2014/main" id="{5554A8A6-A846-FBEC-F58B-4A31FCADC868}"/>
              </a:ext>
            </a:extLst>
          </p:cNvPr>
          <p:cNvSpPr>
            <a:spLocks noGrp="1"/>
          </p:cNvSpPr>
          <p:nvPr>
            <p:ph type="dt" sz="half" idx="12"/>
          </p:nvPr>
        </p:nvSpPr>
        <p:spPr>
          <a:xfrm>
            <a:off x="628650" y="6517288"/>
            <a:ext cx="2057400" cy="365125"/>
          </a:xfrm>
          <a:prstGeom prst="rect">
            <a:avLst/>
          </a:prstGeom>
        </p:spPr>
        <p:txBody>
          <a:bodyPr/>
          <a:lstStyle>
            <a:lvl1pPr>
              <a:defRPr sz="1050">
                <a:latin typeface="Arial" panose="020B0604020202020204" pitchFamily="34" charset="0"/>
                <a:cs typeface="Arial" panose="020B0604020202020204" pitchFamily="34" charset="0"/>
              </a:defRPr>
            </a:lvl1pPr>
          </a:lstStyle>
          <a:p>
            <a:r>
              <a:rPr lang="en-US"/>
              <a:t>January 2024</a:t>
            </a:r>
            <a:endParaRPr lang="en-GB" dirty="0"/>
          </a:p>
        </p:txBody>
      </p:sp>
    </p:spTree>
    <p:extLst>
      <p:ext uri="{BB962C8B-B14F-4D97-AF65-F5344CB8AC3E}">
        <p14:creationId xmlns:p14="http://schemas.microsoft.com/office/powerpoint/2010/main" val="25141366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ext &amp; Graphic">
    <p:spTree>
      <p:nvGrpSpPr>
        <p:cNvPr id="1" name=""/>
        <p:cNvGrpSpPr/>
        <p:nvPr/>
      </p:nvGrpSpPr>
      <p:grpSpPr>
        <a:xfrm>
          <a:off x="0" y="0"/>
          <a:ext cx="0" cy="0"/>
          <a:chOff x="0" y="0"/>
          <a:chExt cx="0" cy="0"/>
        </a:xfrm>
      </p:grpSpPr>
      <p:sp>
        <p:nvSpPr>
          <p:cNvPr id="2" name="Title 1"/>
          <p:cNvSpPr>
            <a:spLocks noGrp="1"/>
          </p:cNvSpPr>
          <p:nvPr>
            <p:ph type="title"/>
          </p:nvPr>
        </p:nvSpPr>
        <p:spPr>
          <a:xfrm>
            <a:off x="255685" y="264150"/>
            <a:ext cx="8606628" cy="94060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3" name="Content Placeholder 12"/>
          <p:cNvSpPr>
            <a:spLocks noGrp="1"/>
          </p:cNvSpPr>
          <p:nvPr>
            <p:ph sz="quarter" idx="10"/>
          </p:nvPr>
        </p:nvSpPr>
        <p:spPr>
          <a:xfrm>
            <a:off x="255588" y="1317756"/>
            <a:ext cx="4203737" cy="447992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1" hasCustomPrompt="1"/>
          </p:nvPr>
        </p:nvSpPr>
        <p:spPr>
          <a:xfrm>
            <a:off x="4658613" y="1317756"/>
            <a:ext cx="4203701" cy="4479925"/>
          </a:xfrm>
        </p:spPr>
        <p:txBody>
          <a:bodyPr/>
          <a:lstStyle>
            <a:lvl1pPr marL="0" indent="0">
              <a:buNone/>
              <a:defRPr>
                <a:latin typeface="Arial" panose="020B0604020202020204" pitchFamily="34" charset="0"/>
                <a:cs typeface="Arial" panose="020B0604020202020204" pitchFamily="34" charset="0"/>
              </a:defRPr>
            </a:lvl1pPr>
          </a:lstStyle>
          <a:p>
            <a:pPr lvl="0"/>
            <a:r>
              <a:rPr lang="en-GB" dirty="0"/>
              <a:t>Placeholder for image/chart</a:t>
            </a:r>
          </a:p>
          <a:p>
            <a:pPr lvl="0"/>
            <a:r>
              <a:rPr lang="en-GB" dirty="0"/>
              <a:t>(click icons below)</a:t>
            </a:r>
          </a:p>
        </p:txBody>
      </p:sp>
      <p:sp>
        <p:nvSpPr>
          <p:cNvPr id="6" name="Footer Placeholder 4">
            <a:extLst>
              <a:ext uri="{FF2B5EF4-FFF2-40B4-BE49-F238E27FC236}">
                <a16:creationId xmlns:a16="http://schemas.microsoft.com/office/drawing/2014/main" id="{22F63161-5905-4D77-9F26-4570779968C8}"/>
              </a:ext>
            </a:extLst>
          </p:cNvPr>
          <p:cNvSpPr>
            <a:spLocks noGrp="1"/>
          </p:cNvSpPr>
          <p:nvPr>
            <p:ph type="ftr" sz="quarter" idx="3"/>
          </p:nvPr>
        </p:nvSpPr>
        <p:spPr>
          <a:xfrm>
            <a:off x="3028950" y="6517287"/>
            <a:ext cx="3086100" cy="365125"/>
          </a:xfrm>
          <a:prstGeom prst="rect">
            <a:avLst/>
          </a:prstGeom>
        </p:spPr>
        <p:txBody>
          <a:bodyPr/>
          <a:lstStyle>
            <a:lvl1pPr algn="ctr">
              <a:defRPr/>
            </a:lvl1pPr>
          </a:lstStyle>
          <a:p>
            <a:r>
              <a:rPr lang="en-GB" sz="1050"/>
              <a:t>www.rcgp.org.uk/TARGETantibiotics</a:t>
            </a:r>
            <a:endParaRPr lang="en-GB" sz="1050" dirty="0"/>
          </a:p>
        </p:txBody>
      </p:sp>
      <p:sp>
        <p:nvSpPr>
          <p:cNvPr id="3" name="Date Placeholder 3">
            <a:extLst>
              <a:ext uri="{FF2B5EF4-FFF2-40B4-BE49-F238E27FC236}">
                <a16:creationId xmlns:a16="http://schemas.microsoft.com/office/drawing/2014/main" id="{C7F9DE28-F0A8-648A-F13D-5128CCCFCC6C}"/>
              </a:ext>
            </a:extLst>
          </p:cNvPr>
          <p:cNvSpPr>
            <a:spLocks noGrp="1"/>
          </p:cNvSpPr>
          <p:nvPr>
            <p:ph type="dt" sz="half" idx="12"/>
          </p:nvPr>
        </p:nvSpPr>
        <p:spPr>
          <a:xfrm>
            <a:off x="628650" y="6517288"/>
            <a:ext cx="2057400" cy="365125"/>
          </a:xfrm>
          <a:prstGeom prst="rect">
            <a:avLst/>
          </a:prstGeom>
        </p:spPr>
        <p:txBody>
          <a:bodyPr/>
          <a:lstStyle>
            <a:lvl1pPr>
              <a:defRPr sz="1050">
                <a:latin typeface="Arial" panose="020B0604020202020204" pitchFamily="34" charset="0"/>
                <a:cs typeface="Arial" panose="020B0604020202020204" pitchFamily="34" charset="0"/>
              </a:defRPr>
            </a:lvl1pPr>
          </a:lstStyle>
          <a:p>
            <a:r>
              <a:rPr lang="en-US"/>
              <a:t>January 2024</a:t>
            </a:r>
            <a:endParaRPr lang="en-GB" dirty="0"/>
          </a:p>
        </p:txBody>
      </p:sp>
    </p:spTree>
    <p:extLst>
      <p:ext uri="{BB962C8B-B14F-4D97-AF65-F5344CB8AC3E}">
        <p14:creationId xmlns:p14="http://schemas.microsoft.com/office/powerpoint/2010/main" val="1297608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accent6">
                    <a:lumMod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
        <p:nvSpPr>
          <p:cNvPr id="5" name="TextBox 4">
            <a:extLst>
              <a:ext uri="{FF2B5EF4-FFF2-40B4-BE49-F238E27FC236}">
                <a16:creationId xmlns:a16="http://schemas.microsoft.com/office/drawing/2014/main" id="{4EA80CBE-D8EF-8CB2-460D-ED59805447B8}"/>
              </a:ext>
            </a:extLst>
          </p:cNvPr>
          <p:cNvSpPr txBox="1"/>
          <p:nvPr userDrawn="1"/>
        </p:nvSpPr>
        <p:spPr>
          <a:xfrm>
            <a:off x="-9900" y="1690688"/>
            <a:ext cx="677108" cy="4602017"/>
          </a:xfrm>
          <a:prstGeom prst="rect">
            <a:avLst/>
          </a:prstGeom>
          <a:solidFill>
            <a:srgbClr val="A50021"/>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sz="1600" b="1" dirty="0">
                <a:solidFill>
                  <a:schemeClr val="bg1"/>
                </a:solidFill>
              </a:rPr>
              <a:t>Acute Cough</a:t>
            </a:r>
          </a:p>
        </p:txBody>
      </p:sp>
    </p:spTree>
    <p:extLst>
      <p:ext uri="{BB962C8B-B14F-4D97-AF65-F5344CB8AC3E}">
        <p14:creationId xmlns:p14="http://schemas.microsoft.com/office/powerpoint/2010/main" val="13427160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Large image + Caption">
    <p:spTree>
      <p:nvGrpSpPr>
        <p:cNvPr id="1" name=""/>
        <p:cNvGrpSpPr/>
        <p:nvPr/>
      </p:nvGrpSpPr>
      <p:grpSpPr>
        <a:xfrm>
          <a:off x="0" y="0"/>
          <a:ext cx="0" cy="0"/>
          <a:chOff x="0" y="0"/>
          <a:chExt cx="0" cy="0"/>
        </a:xfrm>
      </p:grpSpPr>
      <p:sp>
        <p:nvSpPr>
          <p:cNvPr id="2" name="Title 1"/>
          <p:cNvSpPr>
            <a:spLocks noGrp="1"/>
          </p:cNvSpPr>
          <p:nvPr>
            <p:ph type="title"/>
          </p:nvPr>
        </p:nvSpPr>
        <p:spPr>
          <a:xfrm>
            <a:off x="255685" y="264150"/>
            <a:ext cx="8606628" cy="94060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Content Placeholder 10"/>
          <p:cNvSpPr>
            <a:spLocks noGrp="1"/>
          </p:cNvSpPr>
          <p:nvPr>
            <p:ph sz="quarter" idx="11" hasCustomPrompt="1"/>
          </p:nvPr>
        </p:nvSpPr>
        <p:spPr>
          <a:xfrm>
            <a:off x="255685" y="1317753"/>
            <a:ext cx="8606628" cy="3787286"/>
          </a:xfrm>
        </p:spPr>
        <p:txBody>
          <a:bodyPr/>
          <a:lstStyle>
            <a:lvl1pPr marL="0" indent="0">
              <a:buNone/>
              <a:defRPr>
                <a:latin typeface="Arial" panose="020B0604020202020204" pitchFamily="34" charset="0"/>
                <a:cs typeface="Arial" panose="020B0604020202020204" pitchFamily="34" charset="0"/>
              </a:defRPr>
            </a:lvl1pPr>
          </a:lstStyle>
          <a:p>
            <a:pPr lvl="0"/>
            <a:r>
              <a:rPr lang="en-GB" dirty="0"/>
              <a:t>Placeholder for image/chart (click icons below)</a:t>
            </a:r>
          </a:p>
        </p:txBody>
      </p:sp>
      <p:sp>
        <p:nvSpPr>
          <p:cNvPr id="4" name="Text Placeholder 3"/>
          <p:cNvSpPr>
            <a:spLocks noGrp="1"/>
          </p:cNvSpPr>
          <p:nvPr>
            <p:ph type="body" sz="quarter" idx="12" hasCustomPrompt="1"/>
          </p:nvPr>
        </p:nvSpPr>
        <p:spPr>
          <a:xfrm>
            <a:off x="255590" y="5213384"/>
            <a:ext cx="8628061" cy="780056"/>
          </a:xfrm>
        </p:spPr>
        <p:txBody>
          <a:bodyPr>
            <a:normAutofit/>
          </a:bodyPr>
          <a:lstStyle>
            <a:lvl1pPr marL="0" indent="0">
              <a:buNone/>
              <a:defRPr sz="1500">
                <a:latin typeface="Arial" panose="020B0604020202020204" pitchFamily="34" charset="0"/>
                <a:cs typeface="Arial" panose="020B0604020202020204" pitchFamily="34" charset="0"/>
              </a:defRPr>
            </a:lvl1pPr>
          </a:lstStyle>
          <a:p>
            <a:pPr lvl="0"/>
            <a:r>
              <a:rPr lang="en-GB" dirty="0"/>
              <a:t>Caption for image</a:t>
            </a:r>
          </a:p>
        </p:txBody>
      </p:sp>
      <p:sp>
        <p:nvSpPr>
          <p:cNvPr id="6" name="Footer Placeholder 4">
            <a:extLst>
              <a:ext uri="{FF2B5EF4-FFF2-40B4-BE49-F238E27FC236}">
                <a16:creationId xmlns:a16="http://schemas.microsoft.com/office/drawing/2014/main" id="{E2990D99-9A78-4950-A46C-296156542240}"/>
              </a:ext>
            </a:extLst>
          </p:cNvPr>
          <p:cNvSpPr>
            <a:spLocks noGrp="1"/>
          </p:cNvSpPr>
          <p:nvPr>
            <p:ph type="ftr" sz="quarter" idx="3"/>
          </p:nvPr>
        </p:nvSpPr>
        <p:spPr>
          <a:xfrm>
            <a:off x="3028950" y="6517287"/>
            <a:ext cx="3086100" cy="365125"/>
          </a:xfrm>
          <a:prstGeom prst="rect">
            <a:avLst/>
          </a:prstGeom>
        </p:spPr>
        <p:txBody>
          <a:bodyPr/>
          <a:lstStyle>
            <a:lvl1pPr algn="ctr">
              <a:defRPr/>
            </a:lvl1pPr>
          </a:lstStyle>
          <a:p>
            <a:r>
              <a:rPr lang="en-GB" sz="1050"/>
              <a:t>www.rcgp.org.uk/TARGETantibiotics</a:t>
            </a:r>
            <a:endParaRPr lang="en-GB" sz="1050" dirty="0"/>
          </a:p>
        </p:txBody>
      </p:sp>
      <p:sp>
        <p:nvSpPr>
          <p:cNvPr id="3" name="Date Placeholder 3">
            <a:extLst>
              <a:ext uri="{FF2B5EF4-FFF2-40B4-BE49-F238E27FC236}">
                <a16:creationId xmlns:a16="http://schemas.microsoft.com/office/drawing/2014/main" id="{DAFB515E-1EAF-A6C5-5B05-C436966E4D00}"/>
              </a:ext>
            </a:extLst>
          </p:cNvPr>
          <p:cNvSpPr>
            <a:spLocks noGrp="1"/>
          </p:cNvSpPr>
          <p:nvPr>
            <p:ph type="dt" sz="half" idx="10"/>
          </p:nvPr>
        </p:nvSpPr>
        <p:spPr>
          <a:xfrm>
            <a:off x="628650" y="6517288"/>
            <a:ext cx="2057400" cy="365125"/>
          </a:xfrm>
          <a:prstGeom prst="rect">
            <a:avLst/>
          </a:prstGeom>
        </p:spPr>
        <p:txBody>
          <a:bodyPr/>
          <a:lstStyle>
            <a:lvl1pPr>
              <a:defRPr sz="1050">
                <a:latin typeface="Arial" panose="020B0604020202020204" pitchFamily="34" charset="0"/>
                <a:cs typeface="Arial" panose="020B0604020202020204" pitchFamily="34" charset="0"/>
              </a:defRPr>
            </a:lvl1pPr>
          </a:lstStyle>
          <a:p>
            <a:r>
              <a:rPr lang="en-US"/>
              <a:t>January 2024</a:t>
            </a:r>
            <a:endParaRPr lang="en-GB" dirty="0"/>
          </a:p>
        </p:txBody>
      </p:sp>
    </p:spTree>
    <p:extLst>
      <p:ext uri="{BB962C8B-B14F-4D97-AF65-F5344CB8AC3E}">
        <p14:creationId xmlns:p14="http://schemas.microsoft.com/office/powerpoint/2010/main" val="26451432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a:defRPr/>
            </a:pPr>
            <a:r>
              <a:rPr lang="en-US"/>
              <a:t>  </a:t>
            </a:r>
            <a:fld id="{45F8D313-CCBE-49D6-A3BC-57B1848DFB52}" type="slidenum">
              <a:rPr lang="en-US" smtClean="0"/>
              <a:pPr>
                <a:defRPr/>
              </a:pPr>
              <a:t>‹#›</a:t>
            </a:fld>
            <a:r>
              <a:rPr lang="en-US"/>
              <a:t> </a:t>
            </a:r>
            <a:endParaRPr lang="en-US" dirty="0"/>
          </a:p>
        </p:txBody>
      </p:sp>
    </p:spTree>
    <p:extLst>
      <p:ext uri="{BB962C8B-B14F-4D97-AF65-F5344CB8AC3E}">
        <p14:creationId xmlns:p14="http://schemas.microsoft.com/office/powerpoint/2010/main" val="3527622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4752" y="365126"/>
            <a:ext cx="7070598" cy="1325563"/>
          </a:xfrm>
        </p:spPr>
        <p:txBody>
          <a:bodyPr/>
          <a:lstStyle>
            <a:lvl1pPr>
              <a:defRPr>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E1385C2-C24A-4E88-87F7-2016927FAD7D}" type="slidenum">
              <a:rPr lang="en-GB" smtClean="0"/>
              <a:pPr/>
              <a:t>‹#›</a:t>
            </a:fld>
            <a:endParaRPr lang="en-GB"/>
          </a:p>
        </p:txBody>
      </p:sp>
      <p:sp>
        <p:nvSpPr>
          <p:cNvPr id="10" name="TextBox 9">
            <a:extLst>
              <a:ext uri="{FF2B5EF4-FFF2-40B4-BE49-F238E27FC236}">
                <a16:creationId xmlns:a16="http://schemas.microsoft.com/office/drawing/2014/main" id="{52F1490C-BD37-41E0-A2F8-28C50181A816}"/>
              </a:ext>
            </a:extLst>
          </p:cNvPr>
          <p:cNvSpPr txBox="1"/>
          <p:nvPr userDrawn="1"/>
        </p:nvSpPr>
        <p:spPr>
          <a:xfrm>
            <a:off x="-9900" y="1690688"/>
            <a:ext cx="677108" cy="4602017"/>
          </a:xfrm>
          <a:prstGeom prst="rect">
            <a:avLst/>
          </a:prstGeom>
          <a:solidFill>
            <a:srgbClr val="A50021"/>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sz="1600" b="1" dirty="0">
                <a:solidFill>
                  <a:schemeClr val="bg1"/>
                </a:solidFill>
              </a:rPr>
              <a:t>Acute Cough</a:t>
            </a:r>
          </a:p>
        </p:txBody>
      </p:sp>
    </p:spTree>
    <p:extLst>
      <p:ext uri="{BB962C8B-B14F-4D97-AF65-F5344CB8AC3E}">
        <p14:creationId xmlns:p14="http://schemas.microsoft.com/office/powerpoint/2010/main" val="119461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4751" y="365126"/>
            <a:ext cx="7071789"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EE1385C2-C24A-4E88-87F7-2016927FAD7D}" type="slidenum">
              <a:rPr lang="en-GB" smtClean="0"/>
              <a:t>‹#›</a:t>
            </a:fld>
            <a:endParaRPr lang="en-GB"/>
          </a:p>
        </p:txBody>
      </p:sp>
      <p:pic>
        <p:nvPicPr>
          <p:cNvPr id="10" name="Picture 2">
            <a:extLst>
              <a:ext uri="{FF2B5EF4-FFF2-40B4-BE49-F238E27FC236}">
                <a16:creationId xmlns:a16="http://schemas.microsoft.com/office/drawing/2014/main" id="{248FF455-7AB4-49B9-BDE6-5BFDE4130C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62EAB07F-5E95-4934-8BD6-687C9EB9CD23}"/>
              </a:ext>
            </a:extLst>
          </p:cNvPr>
          <p:cNvSpPr txBox="1"/>
          <p:nvPr userDrawn="1"/>
        </p:nvSpPr>
        <p:spPr>
          <a:xfrm>
            <a:off x="-9900" y="1690688"/>
            <a:ext cx="677108" cy="4602017"/>
          </a:xfrm>
          <a:prstGeom prst="rect">
            <a:avLst/>
          </a:prstGeom>
          <a:solidFill>
            <a:srgbClr val="A50021"/>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sz="1600" b="1" dirty="0">
                <a:solidFill>
                  <a:schemeClr val="bg1"/>
                </a:solidFill>
              </a:rPr>
              <a:t>Acute Cough</a:t>
            </a:r>
          </a:p>
        </p:txBody>
      </p:sp>
    </p:spTree>
    <p:extLst>
      <p:ext uri="{BB962C8B-B14F-4D97-AF65-F5344CB8AC3E}">
        <p14:creationId xmlns:p14="http://schemas.microsoft.com/office/powerpoint/2010/main" val="3370391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17904" y="365126"/>
            <a:ext cx="6997446" cy="1325563"/>
          </a:xfrm>
        </p:spPr>
        <p:txBody>
          <a:bodyPr/>
          <a:lstStyle/>
          <a:p>
            <a:r>
              <a:rPr lang="en-US"/>
              <a:t>Click to edit Master title style</a:t>
            </a:r>
            <a:endParaRPr lang="en-US" dirty="0"/>
          </a:p>
        </p:txBody>
      </p:sp>
      <p:sp>
        <p:nvSpPr>
          <p:cNvPr id="6" name="TextBox 5">
            <a:extLst>
              <a:ext uri="{FF2B5EF4-FFF2-40B4-BE49-F238E27FC236}">
                <a16:creationId xmlns:a16="http://schemas.microsoft.com/office/drawing/2014/main" id="{26264E74-530A-492A-B29C-240CCD6C8D3A}"/>
              </a:ext>
            </a:extLst>
          </p:cNvPr>
          <p:cNvSpPr txBox="1"/>
          <p:nvPr userDrawn="1"/>
        </p:nvSpPr>
        <p:spPr>
          <a:xfrm>
            <a:off x="-9900" y="1690688"/>
            <a:ext cx="677108" cy="4602017"/>
          </a:xfrm>
          <a:prstGeom prst="rect">
            <a:avLst/>
          </a:prstGeom>
          <a:solidFill>
            <a:srgbClr val="A50021"/>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sz="1600" b="1" dirty="0">
                <a:solidFill>
                  <a:schemeClr val="bg1"/>
                </a:solidFill>
              </a:rPr>
              <a:t>Acute Cough</a:t>
            </a:r>
          </a:p>
        </p:txBody>
      </p:sp>
    </p:spTree>
    <p:extLst>
      <p:ext uri="{BB962C8B-B14F-4D97-AF65-F5344CB8AC3E}">
        <p14:creationId xmlns:p14="http://schemas.microsoft.com/office/powerpoint/2010/main" val="2922621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47B68C02-FB91-4589-A45F-F61F3EE3D7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A1E4B555-DE8D-4F08-9956-0DCAF2408FD8}"/>
              </a:ext>
            </a:extLst>
          </p:cNvPr>
          <p:cNvSpPr txBox="1"/>
          <p:nvPr userDrawn="1"/>
        </p:nvSpPr>
        <p:spPr>
          <a:xfrm>
            <a:off x="-9900" y="1690688"/>
            <a:ext cx="677108" cy="4602017"/>
          </a:xfrm>
          <a:prstGeom prst="rect">
            <a:avLst/>
          </a:prstGeom>
          <a:solidFill>
            <a:srgbClr val="A50021"/>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sz="1600" b="1" dirty="0">
                <a:solidFill>
                  <a:schemeClr val="bg1"/>
                </a:solidFill>
              </a:rPr>
              <a:t>Acute Cough</a:t>
            </a:r>
          </a:p>
        </p:txBody>
      </p:sp>
    </p:spTree>
    <p:extLst>
      <p:ext uri="{BB962C8B-B14F-4D97-AF65-F5344CB8AC3E}">
        <p14:creationId xmlns:p14="http://schemas.microsoft.com/office/powerpoint/2010/main" val="3351073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625250"/>
            <a:ext cx="2949178" cy="432149"/>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
        <p:nvSpPr>
          <p:cNvPr id="5" name="TextBox 4">
            <a:extLst>
              <a:ext uri="{FF2B5EF4-FFF2-40B4-BE49-F238E27FC236}">
                <a16:creationId xmlns:a16="http://schemas.microsoft.com/office/drawing/2014/main" id="{4DD0A0E5-3E7B-63CE-46CD-8E5751B57AE7}"/>
              </a:ext>
            </a:extLst>
          </p:cNvPr>
          <p:cNvSpPr txBox="1"/>
          <p:nvPr userDrawn="1"/>
        </p:nvSpPr>
        <p:spPr>
          <a:xfrm>
            <a:off x="-9900" y="1690688"/>
            <a:ext cx="677108" cy="4602017"/>
          </a:xfrm>
          <a:prstGeom prst="rect">
            <a:avLst/>
          </a:prstGeom>
          <a:solidFill>
            <a:srgbClr val="A50021"/>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sz="1600" b="1" dirty="0">
                <a:solidFill>
                  <a:schemeClr val="bg1"/>
                </a:solidFill>
              </a:rPr>
              <a:t>Acute Cough</a:t>
            </a:r>
          </a:p>
        </p:txBody>
      </p:sp>
    </p:spTree>
    <p:extLst>
      <p:ext uri="{BB962C8B-B14F-4D97-AF65-F5344CB8AC3E}">
        <p14:creationId xmlns:p14="http://schemas.microsoft.com/office/powerpoint/2010/main" val="1247907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
        <p:nvSpPr>
          <p:cNvPr id="5" name="TextBox 4">
            <a:extLst>
              <a:ext uri="{FF2B5EF4-FFF2-40B4-BE49-F238E27FC236}">
                <a16:creationId xmlns:a16="http://schemas.microsoft.com/office/drawing/2014/main" id="{139CE92D-E481-9CFC-4077-61CE001BC6C6}"/>
              </a:ext>
            </a:extLst>
          </p:cNvPr>
          <p:cNvSpPr txBox="1"/>
          <p:nvPr userDrawn="1"/>
        </p:nvSpPr>
        <p:spPr>
          <a:xfrm>
            <a:off x="-9900" y="1690688"/>
            <a:ext cx="677108" cy="4602017"/>
          </a:xfrm>
          <a:prstGeom prst="rect">
            <a:avLst/>
          </a:prstGeom>
          <a:solidFill>
            <a:srgbClr val="A50021"/>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sz="1600" b="1" dirty="0">
                <a:solidFill>
                  <a:schemeClr val="bg1"/>
                </a:solidFill>
              </a:rPr>
              <a:t>Acute Cough</a:t>
            </a:r>
          </a:p>
        </p:txBody>
      </p:sp>
    </p:spTree>
    <p:extLst>
      <p:ext uri="{BB962C8B-B14F-4D97-AF65-F5344CB8AC3E}">
        <p14:creationId xmlns:p14="http://schemas.microsoft.com/office/powerpoint/2010/main" val="477447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D37EE4-2BCC-4C30-A5EA-0E3FF3A574D5}"/>
              </a:ext>
            </a:extLst>
          </p:cNvPr>
          <p:cNvSpPr/>
          <p:nvPr userDrawn="1"/>
        </p:nvSpPr>
        <p:spPr>
          <a:xfrm>
            <a:off x="0" y="6285416"/>
            <a:ext cx="9144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FC4202E-EF2F-40CB-96C9-9DABAF1BCC3C}"/>
              </a:ext>
            </a:extLst>
          </p:cNvPr>
          <p:cNvSpPr/>
          <p:nvPr userDrawn="1"/>
        </p:nvSpPr>
        <p:spPr>
          <a:xfrm>
            <a:off x="0" y="-7820"/>
            <a:ext cx="9144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1426464" y="365126"/>
            <a:ext cx="708888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7086600" y="6487219"/>
            <a:ext cx="2057400" cy="365125"/>
          </a:xfrm>
          <a:prstGeom prst="rect">
            <a:avLst/>
          </a:prstGeom>
        </p:spPr>
        <p:txBody>
          <a:bodyPr vert="horz" lIns="91440" tIns="45720" rIns="91440" bIns="45720" rtlCol="0" anchor="ctr"/>
          <a:lstStyle>
            <a:lvl1pPr algn="r">
              <a:defRPr sz="1200">
                <a:solidFill>
                  <a:srgbClr val="000000"/>
                </a:solidFill>
              </a:defRPr>
            </a:lvl1pPr>
          </a:lstStyle>
          <a:p>
            <a:fld id="{EE1385C2-C24A-4E88-87F7-2016927FAD7D}" type="slidenum">
              <a:rPr lang="en-GB" smtClean="0"/>
              <a:pPr/>
              <a:t>‹#›</a:t>
            </a:fld>
            <a:endParaRPr lang="en-GB" dirty="0"/>
          </a:p>
        </p:txBody>
      </p:sp>
      <p:pic>
        <p:nvPicPr>
          <p:cNvPr id="9" name="Picture 2">
            <a:extLst>
              <a:ext uri="{FF2B5EF4-FFF2-40B4-BE49-F238E27FC236}">
                <a16:creationId xmlns:a16="http://schemas.microsoft.com/office/drawing/2014/main" id="{FFAB4184-868D-4ACE-A35E-01FA6E92BD66}"/>
              </a:ext>
            </a:extLst>
          </p:cNvPr>
          <p:cNvPicPr>
            <a:picLocks noChangeAspect="1"/>
          </p:cNvPicPr>
          <p:nvPr userDrawn="1"/>
        </p:nvPicPr>
        <p:blipFill>
          <a:blip r:embed="rId33">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3">
            <a:extLst>
              <a:ext uri="{FF2B5EF4-FFF2-40B4-BE49-F238E27FC236}">
                <a16:creationId xmlns:a16="http://schemas.microsoft.com/office/drawing/2014/main" id="{949CCA57-A622-404B-9DE2-6F394BA8386F}"/>
              </a:ext>
            </a:extLst>
          </p:cNvPr>
          <p:cNvSpPr txBox="1">
            <a:spLocks/>
          </p:cNvSpPr>
          <p:nvPr userDrawn="1"/>
        </p:nvSpPr>
        <p:spPr>
          <a:xfrm>
            <a:off x="3126486"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100" dirty="0">
                <a:latin typeface="Arial" panose="020B0604020202020204" pitchFamily="34" charset="0"/>
                <a:cs typeface="Arial" panose="020B0604020202020204" pitchFamily="34" charset="0"/>
              </a:rPr>
              <a:t>www.rcgp.org.uk/TARGETantibiotics</a:t>
            </a:r>
          </a:p>
        </p:txBody>
      </p:sp>
      <p:sp>
        <p:nvSpPr>
          <p:cNvPr id="4" name="TextBox 3">
            <a:extLst>
              <a:ext uri="{FF2B5EF4-FFF2-40B4-BE49-F238E27FC236}">
                <a16:creationId xmlns:a16="http://schemas.microsoft.com/office/drawing/2014/main" id="{A6C6623C-0734-DB67-0C37-32C7DA89ACE4}"/>
              </a:ext>
            </a:extLst>
          </p:cNvPr>
          <p:cNvSpPr txBox="1"/>
          <p:nvPr userDrawn="1"/>
        </p:nvSpPr>
        <p:spPr>
          <a:xfrm>
            <a:off x="-9900" y="1690688"/>
            <a:ext cx="677108" cy="4602017"/>
          </a:xfrm>
          <a:prstGeom prst="rect">
            <a:avLst/>
          </a:prstGeom>
          <a:solidFill>
            <a:srgbClr val="A50021"/>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sz="1600" b="1" dirty="0">
                <a:solidFill>
                  <a:schemeClr val="bg1"/>
                </a:solidFill>
              </a:rPr>
              <a:t>Acute Cough</a:t>
            </a:r>
          </a:p>
        </p:txBody>
      </p:sp>
      <p:sp>
        <p:nvSpPr>
          <p:cNvPr id="5" name="Footer Placeholder 4">
            <a:extLst>
              <a:ext uri="{FF2B5EF4-FFF2-40B4-BE49-F238E27FC236}">
                <a16:creationId xmlns:a16="http://schemas.microsoft.com/office/drawing/2014/main" id="{CB7F03B1-A282-247D-4975-3B9A59FDC7A3}"/>
              </a:ext>
            </a:extLst>
          </p:cNvPr>
          <p:cNvSpPr txBox="1">
            <a:spLocks/>
          </p:cNvSpPr>
          <p:nvPr userDrawn="1"/>
        </p:nvSpPr>
        <p:spPr>
          <a:xfrm>
            <a:off x="-99390" y="6398187"/>
            <a:ext cx="1818861" cy="365125"/>
          </a:xfrm>
          <a:prstGeom prst="rect">
            <a:avLst/>
          </a:prstGeom>
        </p:spPr>
        <p:txBody>
          <a:bodyPr/>
          <a:lstStyle>
            <a:defPPr>
              <a:defRPr lang="en-US"/>
            </a:defPPr>
            <a:lvl1pPr marL="0" algn="ctr" defTabSz="457200" rtl="0" eaLnBrk="1" latinLnBrk="0" hangingPunct="1">
              <a:defRPr sz="18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50" dirty="0"/>
              <a:t>Last Review: Nov 2022</a:t>
            </a:r>
          </a:p>
          <a:p>
            <a:r>
              <a:rPr lang="en-GB" sz="1050" dirty="0"/>
              <a:t>Last Update: July 2024</a:t>
            </a:r>
          </a:p>
        </p:txBody>
      </p:sp>
    </p:spTree>
    <p:extLst>
      <p:ext uri="{BB962C8B-B14F-4D97-AF65-F5344CB8AC3E}">
        <p14:creationId xmlns:p14="http://schemas.microsoft.com/office/powerpoint/2010/main" val="2152467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28" r:id="rId12"/>
    <p:sldLayoutId id="2147483684" r:id="rId13"/>
    <p:sldLayoutId id="2147483685" r:id="rId14"/>
    <p:sldLayoutId id="2147483686" r:id="rId15"/>
    <p:sldLayoutId id="2147483687" r:id="rId16"/>
    <p:sldLayoutId id="2147483688" r:id="rId17"/>
    <p:sldLayoutId id="2147483689" r:id="rId18"/>
    <p:sldLayoutId id="2147483703" r:id="rId19"/>
    <p:sldLayoutId id="2147483704" r:id="rId20"/>
    <p:sldLayoutId id="2147483705" r:id="rId21"/>
    <p:sldLayoutId id="2147483706" r:id="rId22"/>
    <p:sldLayoutId id="2147483707" r:id="rId23"/>
    <p:sldLayoutId id="2147483708" r:id="rId24"/>
    <p:sldLayoutId id="2147483709" r:id="rId25"/>
    <p:sldLayoutId id="2147483722" r:id="rId26"/>
    <p:sldLayoutId id="2147483723" r:id="rId27"/>
    <p:sldLayoutId id="2147483724" r:id="rId28"/>
    <p:sldLayoutId id="2147483725" r:id="rId29"/>
    <p:sldLayoutId id="2147483726" r:id="rId30"/>
    <p:sldLayoutId id="2147483727" r:id="rId31"/>
  </p:sldLayoutIdLst>
  <p:txStyles>
    <p:titleStyle>
      <a:lvl1pPr algn="l" defTabSz="914400" rtl="0" eaLnBrk="1" latinLnBrk="0" hangingPunct="1">
        <a:lnSpc>
          <a:spcPct val="90000"/>
        </a:lnSpc>
        <a:spcBef>
          <a:spcPct val="0"/>
        </a:spcBef>
        <a:buNone/>
        <a:defRPr sz="4400" b="0" kern="1200">
          <a:solidFill>
            <a:srgbClr val="AD0016"/>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www.rcgp.org.uk/TARGETantibiotics" TargetMode="Externa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itle 1">
            <a:extLst>
              <a:ext uri="{FF2B5EF4-FFF2-40B4-BE49-F238E27FC236}">
                <a16:creationId xmlns:a16="http://schemas.microsoft.com/office/drawing/2014/main" id="{A742DD84-9D96-4FD5-BE30-1EA0711B30CB}"/>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tabLst>
                <a:tab pos="266700" algn="l"/>
              </a:tabLst>
            </a:pPr>
            <a:r>
              <a:rPr lang="en-GB" altLang="en-US" b="0" dirty="0">
                <a:solidFill>
                  <a:srgbClr val="AF1E2C"/>
                </a:solidFill>
                <a:latin typeface="Arial" panose="020B0604020202020204" pitchFamily="34" charset="0"/>
                <a:cs typeface="Arial" panose="020B0604020202020204" pitchFamily="34" charset="0"/>
              </a:rPr>
              <a:t>Clinical Scenario:</a:t>
            </a:r>
            <a:br>
              <a:rPr lang="en-GB" altLang="en-US" b="0" dirty="0">
                <a:solidFill>
                  <a:srgbClr val="AF1E2C"/>
                </a:solidFill>
                <a:latin typeface="Arial" panose="020B0604020202020204" pitchFamily="34" charset="0"/>
                <a:cs typeface="Arial" panose="020B0604020202020204" pitchFamily="34" charset="0"/>
              </a:rPr>
            </a:br>
            <a:r>
              <a:rPr lang="en-GB" altLang="en-US" sz="3600" b="0" dirty="0">
                <a:solidFill>
                  <a:srgbClr val="AF1E2C"/>
                </a:solidFill>
                <a:latin typeface="Arial" panose="020B0604020202020204" pitchFamily="34" charset="0"/>
                <a:cs typeface="Arial" panose="020B0604020202020204" pitchFamily="34" charset="0"/>
              </a:rPr>
              <a:t>Acute Cough</a:t>
            </a:r>
          </a:p>
        </p:txBody>
      </p:sp>
      <p:pic>
        <p:nvPicPr>
          <p:cNvPr id="23557" name="Picture 5" descr="A cough">
            <a:extLst>
              <a:ext uri="{FF2B5EF4-FFF2-40B4-BE49-F238E27FC236}">
                <a16:creationId xmlns:a16="http://schemas.microsoft.com/office/drawing/2014/main" id="{515D313B-F803-447F-9AD3-C79B0170E9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04" y="1690689"/>
            <a:ext cx="619125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5B43FFC9-6E1E-4BF4-9A4E-4CED54A4BF93}"/>
              </a:ext>
            </a:extLst>
          </p:cNvPr>
          <p:cNvSpPr txBox="1">
            <a:spLocks noGrp="1"/>
          </p:cNvSpPr>
          <p:nvPr>
            <p:ph type="title" idx="4294967295"/>
          </p:nvPr>
        </p:nvSpPr>
        <p:spPr>
          <a:xfrm>
            <a:off x="1487055" y="217483"/>
            <a:ext cx="7406120" cy="13684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i="0" u="none" strike="noStrike" kern="1200" cap="none" spc="-15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Evidence for CRP and communication  in acute cough in general practice</a:t>
            </a:r>
            <a:br>
              <a:rPr kumimoji="0" lang="en-GB" sz="3200" b="1" i="0" u="none" strike="noStrike" kern="1200" cap="none" spc="-150" normalizeH="0" baseline="0" noProof="0" dirty="0">
                <a:ln>
                  <a:noFill/>
                </a:ln>
                <a:solidFill>
                  <a:srgbClr val="AF1E2C"/>
                </a:solidFill>
                <a:effectLst/>
                <a:uLnTx/>
                <a:uFillTx/>
                <a:latin typeface="Arial" panose="020B0604020202020204" pitchFamily="34" charset="0"/>
                <a:ea typeface="ヒラギノ角ゴ Pro W3" pitchFamily="84" charset="-128"/>
                <a:cs typeface="Arial" panose="020B0604020202020204" pitchFamily="34" charset="0"/>
              </a:rPr>
            </a:br>
            <a:endParaRPr kumimoji="0" lang="en-GB" sz="3200" b="1" i="0" u="none" strike="noStrike" kern="1200" cap="none" spc="-150" normalizeH="0" baseline="0" noProof="0" dirty="0">
              <a:ln>
                <a:noFill/>
              </a:ln>
              <a:solidFill>
                <a:srgbClr val="AF1E2C"/>
              </a:solidFill>
              <a:effectLst/>
              <a:uLnTx/>
              <a:uFillTx/>
              <a:latin typeface="Arial" panose="020B0604020202020204" pitchFamily="34" charset="0"/>
              <a:ea typeface="ヒラギノ角ゴ Pro W3" pitchFamily="84" charset="-128"/>
              <a:cs typeface="Arial" panose="020B0604020202020204" pitchFamily="34" charset="0"/>
            </a:endParaRPr>
          </a:p>
        </p:txBody>
      </p:sp>
      <p:grpSp>
        <p:nvGrpSpPr>
          <p:cNvPr id="35845" name="Group 2">
            <a:extLst>
              <a:ext uri="{FF2B5EF4-FFF2-40B4-BE49-F238E27FC236}">
                <a16:creationId xmlns:a16="http://schemas.microsoft.com/office/drawing/2014/main" id="{7D351C6F-78CD-40E2-B0D7-3B296B25BB30}"/>
              </a:ext>
              <a:ext uri="{C183D7F6-B498-43B3-948B-1728B52AA6E4}">
                <adec:decorative xmlns:adec="http://schemas.microsoft.com/office/drawing/2017/decorative" val="1"/>
              </a:ext>
            </a:extLst>
          </p:cNvPr>
          <p:cNvGrpSpPr>
            <a:grpSpLocks/>
          </p:cNvGrpSpPr>
          <p:nvPr/>
        </p:nvGrpSpPr>
        <p:grpSpPr bwMode="auto">
          <a:xfrm>
            <a:off x="578716" y="2053933"/>
            <a:ext cx="3060700" cy="1328737"/>
            <a:chOff x="467544" y="2564903"/>
            <a:chExt cx="3061014" cy="1327635"/>
          </a:xfrm>
        </p:grpSpPr>
        <p:sp>
          <p:nvSpPr>
            <p:cNvPr id="35882" name="AutoShape 61">
              <a:extLst>
                <a:ext uri="{FF2B5EF4-FFF2-40B4-BE49-F238E27FC236}">
                  <a16:creationId xmlns:a16="http://schemas.microsoft.com/office/drawing/2014/main" id="{B29E498C-45E3-4388-9ABD-0B9A380AD5CD}"/>
                </a:ext>
              </a:extLst>
            </p:cNvPr>
            <p:cNvSpPr>
              <a:spLocks noChangeArrowheads="1"/>
            </p:cNvSpPr>
            <p:nvPr/>
          </p:nvSpPr>
          <p:spPr bwMode="auto">
            <a:xfrm>
              <a:off x="729696" y="2564903"/>
              <a:ext cx="2530928" cy="1327635"/>
            </a:xfrm>
            <a:prstGeom prst="roundRect">
              <a:avLst>
                <a:gd name="adj" fmla="val 16667"/>
              </a:avLst>
            </a:prstGeom>
            <a:noFill/>
            <a:ln w="28575">
              <a:solidFill>
                <a:srgbClr val="EC6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800">
                <a:solidFill>
                  <a:srgbClr val="000000"/>
                </a:solidFill>
              </a:endParaRPr>
            </a:p>
          </p:txBody>
        </p:sp>
        <p:sp>
          <p:nvSpPr>
            <p:cNvPr id="35883" name="Rectangle 3">
              <a:extLst>
                <a:ext uri="{FF2B5EF4-FFF2-40B4-BE49-F238E27FC236}">
                  <a16:creationId xmlns:a16="http://schemas.microsoft.com/office/drawing/2014/main" id="{207B105A-D69B-4336-B2B9-5CCAFFED1BF1}"/>
                </a:ext>
              </a:extLst>
            </p:cNvPr>
            <p:cNvSpPr>
              <a:spLocks noChangeArrowheads="1"/>
            </p:cNvSpPr>
            <p:nvPr/>
          </p:nvSpPr>
          <p:spPr bwMode="auto">
            <a:xfrm>
              <a:off x="467544" y="2746798"/>
              <a:ext cx="3061014" cy="70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nl-NL" altLang="en-US" sz="2800" b="1" dirty="0">
                  <a:solidFill>
                    <a:srgbClr val="EC6000"/>
                  </a:solidFill>
                </a:rPr>
                <a:t> I M P A C</a:t>
              </a:r>
              <a:r>
                <a:rPr lang="nl-NL" altLang="en-US" sz="2800" b="1" baseline="30000" dirty="0">
                  <a:solidFill>
                    <a:srgbClr val="EC6000"/>
                  </a:solidFill>
                </a:rPr>
                <a:t>3 </a:t>
              </a:r>
              <a:r>
                <a:rPr lang="nl-NL" altLang="en-US" sz="2800" b="1" dirty="0">
                  <a:solidFill>
                    <a:srgbClr val="EC6000"/>
                  </a:solidFill>
                </a:rPr>
                <a:t>T</a:t>
              </a:r>
              <a:endParaRPr lang="en-GB" altLang="en-US" sz="2800" b="1" dirty="0">
                <a:solidFill>
                  <a:srgbClr val="EC6000"/>
                </a:solidFill>
              </a:endParaRPr>
            </a:p>
          </p:txBody>
        </p:sp>
      </p:grpSp>
      <p:graphicFrame>
        <p:nvGraphicFramePr>
          <p:cNvPr id="2" name="Table 1">
            <a:extLst>
              <a:ext uri="{FF2B5EF4-FFF2-40B4-BE49-F238E27FC236}">
                <a16:creationId xmlns:a16="http://schemas.microsoft.com/office/drawing/2014/main" id="{14BA2D5E-61D1-49BB-AE65-8334FFB9BE9A}"/>
              </a:ext>
            </a:extLst>
          </p:cNvPr>
          <p:cNvGraphicFramePr>
            <a:graphicFrameLocks noGrp="1"/>
          </p:cNvGraphicFramePr>
          <p:nvPr>
            <p:extLst>
              <p:ext uri="{D42A27DB-BD31-4B8C-83A1-F6EECF244321}">
                <p14:modId xmlns:p14="http://schemas.microsoft.com/office/powerpoint/2010/main" val="73620736"/>
              </p:ext>
            </p:extLst>
          </p:nvPr>
        </p:nvGraphicFramePr>
        <p:xfrm>
          <a:off x="3768436" y="1602142"/>
          <a:ext cx="4995998" cy="2124075"/>
        </p:xfrm>
        <a:graphic>
          <a:graphicData uri="http://schemas.openxmlformats.org/drawingml/2006/table">
            <a:tbl>
              <a:tblPr firstRow="1" bandRow="1">
                <a:tableStyleId>{F5AB1C69-6EDB-4FF4-983F-18BD219EF322}</a:tableStyleId>
              </a:tblPr>
              <a:tblGrid>
                <a:gridCol w="3483882">
                  <a:extLst>
                    <a:ext uri="{9D8B030D-6E8A-4147-A177-3AD203B41FA5}">
                      <a16:colId xmlns:a16="http://schemas.microsoft.com/office/drawing/2014/main" val="20000"/>
                    </a:ext>
                  </a:extLst>
                </a:gridCol>
                <a:gridCol w="1512116">
                  <a:extLst>
                    <a:ext uri="{9D8B030D-6E8A-4147-A177-3AD203B41FA5}">
                      <a16:colId xmlns:a16="http://schemas.microsoft.com/office/drawing/2014/main" val="20001"/>
                    </a:ext>
                  </a:extLst>
                </a:gridCol>
              </a:tblGrid>
              <a:tr h="640271">
                <a:tc>
                  <a:txBody>
                    <a:bodyPr/>
                    <a:lstStyle/>
                    <a:p>
                      <a:r>
                        <a:rPr lang="en-GB" sz="1800" dirty="0">
                          <a:solidFill>
                            <a:schemeClr val="accent6">
                              <a:lumMod val="10000"/>
                            </a:schemeClr>
                          </a:solidFill>
                          <a:latin typeface="Arial" panose="020B0604020202020204" pitchFamily="34" charset="0"/>
                          <a:cs typeface="Arial" panose="020B0604020202020204" pitchFamily="34" charset="0"/>
                        </a:rPr>
                        <a:t>Care for LRTI</a:t>
                      </a:r>
                    </a:p>
                  </a:txBody>
                  <a:tcPr marL="91437" marR="91437" marT="45734" marB="45734">
                    <a:lnL w="28575" cap="flat" cmpd="sng" algn="ctr">
                      <a:solidFill>
                        <a:srgbClr val="F57B17"/>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57B17"/>
                      </a:solidFill>
                      <a:prstDash val="solid"/>
                      <a:round/>
                      <a:headEnd type="none" w="med" len="med"/>
                      <a:tailEnd type="none" w="med" len="med"/>
                    </a:lnT>
                    <a:lnB w="28575" cap="flat" cmpd="sng" algn="ctr">
                      <a:solidFill>
                        <a:srgbClr val="F57B17"/>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defRPr/>
                      </a:pPr>
                      <a:r>
                        <a:rPr lang="en-GB" sz="1800" b="1" kern="0" dirty="0">
                          <a:solidFill>
                            <a:schemeClr val="accent6">
                              <a:lumMod val="10000"/>
                            </a:schemeClr>
                          </a:solidFill>
                          <a:latin typeface="Arial" panose="020B0604020202020204" pitchFamily="34" charset="0"/>
                          <a:cs typeface="Arial" panose="020B0604020202020204" pitchFamily="34" charset="0"/>
                        </a:rPr>
                        <a:t>Antibiotics </a:t>
                      </a:r>
                    </a:p>
                    <a:p>
                      <a:pPr algn="ctr">
                        <a:defRPr/>
                      </a:pPr>
                      <a:r>
                        <a:rPr lang="en-GB" sz="1800" b="1" kern="0" dirty="0">
                          <a:solidFill>
                            <a:schemeClr val="accent6">
                              <a:lumMod val="10000"/>
                            </a:schemeClr>
                          </a:solidFill>
                          <a:latin typeface="Arial" panose="020B0604020202020204" pitchFamily="34" charset="0"/>
                          <a:cs typeface="Arial" panose="020B0604020202020204" pitchFamily="34" charset="0"/>
                        </a:rPr>
                        <a:t>prescribed</a:t>
                      </a:r>
                      <a:endParaRPr lang="en-GB" sz="1800" dirty="0">
                        <a:solidFill>
                          <a:schemeClr val="accent6">
                            <a:lumMod val="10000"/>
                          </a:schemeClr>
                        </a:solidFill>
                        <a:latin typeface="Arial" panose="020B0604020202020204" pitchFamily="34" charset="0"/>
                        <a:cs typeface="Arial" panose="020B0604020202020204" pitchFamily="34" charset="0"/>
                      </a:endParaRPr>
                    </a:p>
                  </a:txBody>
                  <a:tcPr marL="91437" marR="91437" marT="45734" marB="45734">
                    <a:lnL w="12700" cap="flat" cmpd="sng" algn="ctr">
                      <a:noFill/>
                      <a:prstDash val="solid"/>
                      <a:round/>
                      <a:headEnd type="none" w="med" len="med"/>
                      <a:tailEnd type="none" w="med" len="med"/>
                    </a:lnL>
                    <a:lnR w="28575" cap="flat" cmpd="sng" algn="ctr">
                      <a:solidFill>
                        <a:srgbClr val="F57B17"/>
                      </a:solidFill>
                      <a:prstDash val="solid"/>
                      <a:round/>
                      <a:headEnd type="none" w="med" len="med"/>
                      <a:tailEnd type="none" w="med" len="med"/>
                    </a:lnR>
                    <a:lnT w="28575" cap="flat" cmpd="sng" algn="ctr">
                      <a:solidFill>
                        <a:srgbClr val="F57B17"/>
                      </a:solidFill>
                      <a:prstDash val="solid"/>
                      <a:round/>
                      <a:headEnd type="none" w="med" len="med"/>
                      <a:tailEnd type="none" w="med" len="med"/>
                    </a:lnT>
                    <a:lnB w="28575" cap="flat" cmpd="sng" algn="ctr">
                      <a:solidFill>
                        <a:srgbClr val="F57B17"/>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0000"/>
                  </a:ext>
                </a:extLst>
              </a:tr>
              <a:tr h="370951">
                <a:tc>
                  <a:txBody>
                    <a:bodyPr/>
                    <a:lstStyle/>
                    <a:p>
                      <a:r>
                        <a:rPr lang="en-GB" sz="1800" kern="0" dirty="0">
                          <a:solidFill>
                            <a:prstClr val="black"/>
                          </a:solidFill>
                          <a:latin typeface="Arial" panose="020B0604020202020204" pitchFamily="34" charset="0"/>
                          <a:cs typeface="Arial" panose="020B0604020202020204" pitchFamily="34" charset="0"/>
                        </a:rPr>
                        <a:t>Usual care </a:t>
                      </a:r>
                      <a:endParaRPr lang="en-GB" sz="1800" dirty="0">
                        <a:latin typeface="Arial" panose="020B0604020202020204" pitchFamily="34" charset="0"/>
                        <a:cs typeface="Arial" panose="020B0604020202020204" pitchFamily="34" charset="0"/>
                      </a:endParaRPr>
                    </a:p>
                  </a:txBody>
                  <a:tcPr marL="91437" marR="91437" marT="45734" marB="45734">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57B1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kern="0" dirty="0">
                          <a:solidFill>
                            <a:prstClr val="black"/>
                          </a:solidFill>
                          <a:latin typeface="Arial" panose="020B0604020202020204" pitchFamily="34" charset="0"/>
                          <a:cs typeface="Arial" panose="020B0604020202020204" pitchFamily="34" charset="0"/>
                        </a:rPr>
                        <a:t>68%</a:t>
                      </a:r>
                      <a:endParaRPr lang="en-GB" sz="1800" dirty="0">
                        <a:latin typeface="Arial" panose="020B0604020202020204" pitchFamily="34" charset="0"/>
                        <a:cs typeface="Arial" panose="020B0604020202020204" pitchFamily="34" charset="0"/>
                      </a:endParaRPr>
                    </a:p>
                  </a:txBody>
                  <a:tcPr marL="91437" marR="91437" marT="45734" marB="45734">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57B1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951">
                <a:tc>
                  <a:txBody>
                    <a:bodyPr/>
                    <a:lstStyle/>
                    <a:p>
                      <a:r>
                        <a:rPr lang="en-GB" sz="1800" kern="0" dirty="0">
                          <a:solidFill>
                            <a:prstClr val="black"/>
                          </a:solidFill>
                          <a:latin typeface="Arial" panose="020B0604020202020204" pitchFamily="34" charset="0"/>
                          <a:cs typeface="Arial" panose="020B0604020202020204" pitchFamily="34" charset="0"/>
                        </a:rPr>
                        <a:t>Communication skills and leaflet</a:t>
                      </a:r>
                      <a:endParaRPr lang="en-GB" sz="1800" dirty="0">
                        <a:latin typeface="Arial" panose="020B0604020202020204" pitchFamily="34" charset="0"/>
                        <a:cs typeface="Arial" panose="020B0604020202020204" pitchFamily="34" charset="0"/>
                      </a:endParaRPr>
                    </a:p>
                  </a:txBody>
                  <a:tcPr marL="91437" marR="91437" marT="45734" marB="45734">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kern="0" dirty="0">
                          <a:solidFill>
                            <a:prstClr val="black"/>
                          </a:solidFill>
                          <a:latin typeface="Arial" panose="020B0604020202020204" pitchFamily="34" charset="0"/>
                          <a:cs typeface="Arial" panose="020B0604020202020204" pitchFamily="34" charset="0"/>
                        </a:rPr>
                        <a:t>33%</a:t>
                      </a:r>
                      <a:endParaRPr lang="en-GB" sz="1800" dirty="0">
                        <a:latin typeface="Arial" panose="020B0604020202020204" pitchFamily="34" charset="0"/>
                        <a:cs typeface="Arial" panose="020B0604020202020204" pitchFamily="34" charset="0"/>
                      </a:endParaRPr>
                    </a:p>
                  </a:txBody>
                  <a:tcPr marL="91437" marR="91437" marT="45734" marB="45734">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951">
                <a:tc>
                  <a:txBody>
                    <a:bodyPr/>
                    <a:lstStyle/>
                    <a:p>
                      <a:r>
                        <a:rPr lang="en-GB" sz="1800" kern="0" dirty="0">
                          <a:solidFill>
                            <a:prstClr val="black"/>
                          </a:solidFill>
                          <a:latin typeface="Arial" panose="020B0604020202020204" pitchFamily="34" charset="0"/>
                          <a:cs typeface="Arial" panose="020B0604020202020204" pitchFamily="34" charset="0"/>
                        </a:rPr>
                        <a:t>CRP to aid diagnosis	</a:t>
                      </a:r>
                      <a:endParaRPr lang="en-GB" sz="1800" dirty="0">
                        <a:latin typeface="Arial" panose="020B0604020202020204" pitchFamily="34" charset="0"/>
                        <a:cs typeface="Arial" panose="020B0604020202020204" pitchFamily="34" charset="0"/>
                      </a:endParaRPr>
                    </a:p>
                  </a:txBody>
                  <a:tcPr marL="91437" marR="91437" marT="45734" marB="45734">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kern="0" dirty="0">
                          <a:solidFill>
                            <a:prstClr val="black"/>
                          </a:solidFill>
                          <a:latin typeface="Arial" panose="020B0604020202020204" pitchFamily="34" charset="0"/>
                          <a:cs typeface="Arial" panose="020B0604020202020204" pitchFamily="34" charset="0"/>
                        </a:rPr>
                        <a:t>39%</a:t>
                      </a:r>
                      <a:endParaRPr lang="en-GB" sz="1800" dirty="0">
                        <a:latin typeface="Arial" panose="020B0604020202020204" pitchFamily="34" charset="0"/>
                        <a:cs typeface="Arial" panose="020B0604020202020204" pitchFamily="34" charset="0"/>
                      </a:endParaRPr>
                    </a:p>
                  </a:txBody>
                  <a:tcPr marL="91437" marR="91437" marT="45734" marB="45734">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951">
                <a:tc>
                  <a:txBody>
                    <a:bodyPr/>
                    <a:lstStyle/>
                    <a:p>
                      <a:r>
                        <a:rPr lang="en-GB" sz="1800" kern="0" dirty="0">
                          <a:solidFill>
                            <a:prstClr val="black"/>
                          </a:solidFill>
                          <a:latin typeface="Arial" panose="020B0604020202020204" pitchFamily="34" charset="0"/>
                          <a:cs typeface="Arial" panose="020B0604020202020204" pitchFamily="34" charset="0"/>
                        </a:rPr>
                        <a:t>Both CRP &amp; communication</a:t>
                      </a:r>
                      <a:endParaRPr lang="en-GB" sz="1800" dirty="0">
                        <a:latin typeface="Arial" panose="020B0604020202020204" pitchFamily="34" charset="0"/>
                        <a:cs typeface="Arial" panose="020B0604020202020204" pitchFamily="34" charset="0"/>
                      </a:endParaRPr>
                    </a:p>
                  </a:txBody>
                  <a:tcPr marL="91437" marR="91437" marT="45734" marB="45734">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kern="0" dirty="0">
                          <a:solidFill>
                            <a:prstClr val="black"/>
                          </a:solidFill>
                          <a:latin typeface="Arial" panose="020B0604020202020204" pitchFamily="34" charset="0"/>
                          <a:cs typeface="Arial" panose="020B0604020202020204" pitchFamily="34" charset="0"/>
                        </a:rPr>
                        <a:t>23%</a:t>
                      </a:r>
                      <a:endParaRPr lang="en-GB" sz="1800" dirty="0">
                        <a:latin typeface="Arial" panose="020B0604020202020204" pitchFamily="34" charset="0"/>
                        <a:cs typeface="Arial" panose="020B0604020202020204" pitchFamily="34" charset="0"/>
                      </a:endParaRPr>
                    </a:p>
                  </a:txBody>
                  <a:tcPr marL="91437" marR="91437" marT="45734" marB="45734">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5" name="Table 4">
            <a:extLst>
              <a:ext uri="{FF2B5EF4-FFF2-40B4-BE49-F238E27FC236}">
                <a16:creationId xmlns:a16="http://schemas.microsoft.com/office/drawing/2014/main" id="{8FF419F6-3CD4-456D-ADCE-F893687BE796}"/>
              </a:ext>
            </a:extLst>
          </p:cNvPr>
          <p:cNvGraphicFramePr>
            <a:graphicFrameLocks noGrp="1"/>
          </p:cNvGraphicFramePr>
          <p:nvPr>
            <p:extLst>
              <p:ext uri="{D42A27DB-BD31-4B8C-83A1-F6EECF244321}">
                <p14:modId xmlns:p14="http://schemas.microsoft.com/office/powerpoint/2010/main" val="4150637300"/>
              </p:ext>
            </p:extLst>
          </p:nvPr>
        </p:nvGraphicFramePr>
        <p:xfrm>
          <a:off x="1200150" y="3895725"/>
          <a:ext cx="7693025" cy="2122488"/>
        </p:xfrm>
        <a:graphic>
          <a:graphicData uri="http://schemas.openxmlformats.org/drawingml/2006/table">
            <a:tbl>
              <a:tblPr firstRow="1" bandRow="1">
                <a:tableStyleId>{5FD0F851-EC5A-4D38-B0AD-8093EC10F338}</a:tableStyleId>
              </a:tblPr>
              <a:tblGrid>
                <a:gridCol w="3131833">
                  <a:extLst>
                    <a:ext uri="{9D8B030D-6E8A-4147-A177-3AD203B41FA5}">
                      <a16:colId xmlns:a16="http://schemas.microsoft.com/office/drawing/2014/main" val="20000"/>
                    </a:ext>
                  </a:extLst>
                </a:gridCol>
                <a:gridCol w="4561192">
                  <a:extLst>
                    <a:ext uri="{9D8B030D-6E8A-4147-A177-3AD203B41FA5}">
                      <a16:colId xmlns:a16="http://schemas.microsoft.com/office/drawing/2014/main" val="20001"/>
                    </a:ext>
                  </a:extLst>
                </a:gridCol>
              </a:tblGrid>
              <a:tr h="640027">
                <a:tc gridSpan="2">
                  <a:txBody>
                    <a:bodyPr/>
                    <a:lstStyle/>
                    <a:p>
                      <a:pPr algn="ctr"/>
                      <a:r>
                        <a:rPr lang="en-GB" sz="1800" i="0" kern="1200" dirty="0">
                          <a:solidFill>
                            <a:schemeClr val="accent6">
                              <a:lumMod val="10000"/>
                            </a:schemeClr>
                          </a:solidFill>
                          <a:effectLst/>
                          <a:latin typeface="Arial" panose="020B0604020202020204" pitchFamily="34" charset="0"/>
                          <a:ea typeface="+mn-ea"/>
                          <a:cs typeface="Arial" panose="020B0604020202020204" pitchFamily="34" charset="0"/>
                        </a:rPr>
                        <a:t>NICE: Patients with LRTI symptoms if diagnosis of pneumonia has not been made and it is not clear whether antibiotics are needed</a:t>
                      </a:r>
                      <a:endParaRPr lang="en-GB" sz="1800" i="0" dirty="0">
                        <a:solidFill>
                          <a:schemeClr val="accent6">
                            <a:lumMod val="10000"/>
                          </a:schemeClr>
                        </a:solidFill>
                        <a:latin typeface="Arial" panose="020B0604020202020204" pitchFamily="34" charset="0"/>
                        <a:cs typeface="Arial" panose="020B0604020202020204" pitchFamily="34" charset="0"/>
                      </a:endParaRPr>
                    </a:p>
                  </a:txBody>
                  <a:tcPr marL="91448" marR="91448" marT="45694" marB="45694">
                    <a:lnL w="28575" cap="flat" cmpd="sng" algn="ctr">
                      <a:solidFill>
                        <a:srgbClr val="F57B17"/>
                      </a:solidFill>
                      <a:prstDash val="solid"/>
                      <a:round/>
                      <a:headEnd type="none" w="med" len="med"/>
                      <a:tailEnd type="none" w="med" len="med"/>
                    </a:lnL>
                    <a:lnR w="28575" cap="flat" cmpd="sng" algn="ctr">
                      <a:solidFill>
                        <a:srgbClr val="F57B17"/>
                      </a:solidFill>
                      <a:prstDash val="solid"/>
                      <a:round/>
                      <a:headEnd type="none" w="med" len="med"/>
                      <a:tailEnd type="none" w="med" len="med"/>
                    </a:lnR>
                    <a:lnT w="28575" cap="flat" cmpd="sng" algn="ctr">
                      <a:solidFill>
                        <a:srgbClr val="F57B17"/>
                      </a:solidFill>
                      <a:prstDash val="solid"/>
                      <a:round/>
                      <a:headEnd type="none" w="med" len="med"/>
                      <a:tailEnd type="none" w="med" len="med"/>
                    </a:lnT>
                    <a:lnB w="28575" cap="flat" cmpd="sng" algn="ctr">
                      <a:solidFill>
                        <a:srgbClr val="F57B17"/>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6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accent6">
                              <a:lumMod val="10000"/>
                            </a:schemeClr>
                          </a:solidFill>
                          <a:latin typeface="Arial" panose="020B0604020202020204" pitchFamily="34" charset="0"/>
                          <a:cs typeface="Arial" panose="020B0604020202020204" pitchFamily="34" charset="0"/>
                        </a:rPr>
                        <a:t>C-reactive protein mg/litre</a:t>
                      </a:r>
                    </a:p>
                  </a:txBody>
                  <a:tcPr marL="91448" marR="91448" marT="45694" marB="45694">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57B17"/>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800" b="1" dirty="0">
                          <a:solidFill>
                            <a:schemeClr val="accent6">
                              <a:lumMod val="10000"/>
                            </a:schemeClr>
                          </a:solidFill>
                          <a:latin typeface="Arial" panose="020B0604020202020204" pitchFamily="34" charset="0"/>
                          <a:cs typeface="Arial" panose="020B0604020202020204" pitchFamily="34" charset="0"/>
                        </a:rPr>
                        <a:t>Management</a:t>
                      </a:r>
                    </a:p>
                  </a:txBody>
                  <a:tcPr marL="91448" marR="91448" marT="45694" marB="45694">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57B17"/>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6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i="0" dirty="0">
                          <a:solidFill>
                            <a:schemeClr val="accent6">
                              <a:lumMod val="10000"/>
                            </a:schemeClr>
                          </a:solidFill>
                          <a:latin typeface="Arial" panose="020B0604020202020204" pitchFamily="34" charset="0"/>
                          <a:cs typeface="Arial" panose="020B0604020202020204" pitchFamily="34" charset="0"/>
                        </a:rPr>
                        <a:t>Less than 20</a:t>
                      </a:r>
                    </a:p>
                  </a:txBody>
                  <a:tcPr marL="91448" marR="91448" marT="45694" marB="4569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GB" sz="1800" i="0" dirty="0">
                          <a:solidFill>
                            <a:schemeClr val="accent6">
                              <a:lumMod val="10000"/>
                            </a:schemeClr>
                          </a:solidFill>
                          <a:latin typeface="Arial" panose="020B0604020202020204" pitchFamily="34" charset="0"/>
                          <a:cs typeface="Arial" panose="020B0604020202020204" pitchFamily="34" charset="0"/>
                        </a:rPr>
                        <a:t>Do NOT routinely offer antibiotics </a:t>
                      </a:r>
                    </a:p>
                  </a:txBody>
                  <a:tcPr marL="91448" marR="91448" marT="45694" marB="4569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70615">
                <a:tc>
                  <a:txBody>
                    <a:bodyPr/>
                    <a:lstStyle/>
                    <a:p>
                      <a:pPr algn="l"/>
                      <a:r>
                        <a:rPr lang="en-GB" sz="1800" i="0" kern="1200" dirty="0">
                          <a:solidFill>
                            <a:schemeClr val="accent6">
                              <a:lumMod val="10000"/>
                            </a:schemeClr>
                          </a:solidFill>
                          <a:effectLst/>
                          <a:latin typeface="Arial" panose="020B0604020202020204" pitchFamily="34" charset="0"/>
                          <a:ea typeface="+mn-ea"/>
                          <a:cs typeface="Arial" panose="020B0604020202020204" pitchFamily="34" charset="0"/>
                        </a:rPr>
                        <a:t>20 -100</a:t>
                      </a:r>
                      <a:endParaRPr lang="en-GB" sz="1800" i="0" dirty="0">
                        <a:solidFill>
                          <a:schemeClr val="accent6">
                            <a:lumMod val="10000"/>
                          </a:schemeClr>
                        </a:solidFill>
                        <a:latin typeface="Arial" panose="020B0604020202020204" pitchFamily="34" charset="0"/>
                        <a:cs typeface="Arial" panose="020B0604020202020204" pitchFamily="34" charset="0"/>
                      </a:endParaRPr>
                    </a:p>
                  </a:txBody>
                  <a:tcPr marL="91448" marR="91448" marT="45694" marB="4569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GB" sz="1800" i="0" kern="1200" dirty="0">
                          <a:solidFill>
                            <a:schemeClr val="accent6">
                              <a:lumMod val="10000"/>
                            </a:schemeClr>
                          </a:solidFill>
                          <a:effectLst/>
                          <a:latin typeface="Arial" panose="020B0604020202020204" pitchFamily="34" charset="0"/>
                          <a:ea typeface="+mn-ea"/>
                          <a:cs typeface="Arial" panose="020B0604020202020204" pitchFamily="34" charset="0"/>
                        </a:rPr>
                        <a:t>Consider delayed antibiotic prescription </a:t>
                      </a:r>
                      <a:endParaRPr lang="en-GB" sz="1800" i="0" dirty="0">
                        <a:solidFill>
                          <a:schemeClr val="accent6">
                            <a:lumMod val="10000"/>
                          </a:schemeClr>
                        </a:solidFill>
                        <a:latin typeface="Arial" panose="020B0604020202020204" pitchFamily="34" charset="0"/>
                        <a:cs typeface="Arial" panose="020B0604020202020204" pitchFamily="34" charset="0"/>
                      </a:endParaRPr>
                    </a:p>
                  </a:txBody>
                  <a:tcPr marL="91448" marR="91448" marT="45694" marB="4569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706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kern="1200" dirty="0">
                          <a:solidFill>
                            <a:schemeClr val="accent6">
                              <a:lumMod val="10000"/>
                            </a:schemeClr>
                          </a:solidFill>
                          <a:effectLst/>
                          <a:latin typeface="Arial" panose="020B0604020202020204" pitchFamily="34" charset="0"/>
                          <a:ea typeface="+mn-ea"/>
                          <a:cs typeface="Arial" panose="020B0604020202020204" pitchFamily="34" charset="0"/>
                        </a:rPr>
                        <a:t>Greater than 100</a:t>
                      </a:r>
                      <a:endParaRPr lang="en-GB" sz="1800" i="0" dirty="0">
                        <a:solidFill>
                          <a:schemeClr val="accent6">
                            <a:lumMod val="10000"/>
                          </a:schemeClr>
                        </a:solidFill>
                        <a:latin typeface="Arial" panose="020B0604020202020204" pitchFamily="34" charset="0"/>
                        <a:cs typeface="Arial" panose="020B0604020202020204" pitchFamily="34" charset="0"/>
                      </a:endParaRPr>
                    </a:p>
                  </a:txBody>
                  <a:tcPr marL="91448" marR="91448" marT="45694" marB="4569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800" i="0" dirty="0">
                          <a:solidFill>
                            <a:schemeClr val="accent6">
                              <a:lumMod val="10000"/>
                            </a:schemeClr>
                          </a:solidFill>
                          <a:latin typeface="Arial" panose="020B0604020202020204" pitchFamily="34" charset="0"/>
                          <a:cs typeface="Arial" panose="020B0604020202020204" pitchFamily="34" charset="0"/>
                        </a:rPr>
                        <a:t>Offer immediate antibiotics</a:t>
                      </a:r>
                    </a:p>
                  </a:txBody>
                  <a:tcPr marL="91448" marR="91448" marT="45694" marB="4569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TextBox 2">
            <a:extLst>
              <a:ext uri="{FF2B5EF4-FFF2-40B4-BE49-F238E27FC236}">
                <a16:creationId xmlns:a16="http://schemas.microsoft.com/office/drawing/2014/main" id="{79D58A7C-0027-D402-A0E6-086B38B425CA}"/>
              </a:ext>
            </a:extLst>
          </p:cNvPr>
          <p:cNvSpPr txBox="1"/>
          <p:nvPr/>
        </p:nvSpPr>
        <p:spPr>
          <a:xfrm>
            <a:off x="6331239" y="6404310"/>
            <a:ext cx="2561936" cy="253916"/>
          </a:xfrm>
          <a:prstGeom prst="rect">
            <a:avLst/>
          </a:prstGeom>
          <a:noFill/>
        </p:spPr>
        <p:txBody>
          <a:bodyPr wrap="square">
            <a:spAutoFit/>
          </a:bodyPr>
          <a:lstStyle/>
          <a:p>
            <a:pPr algn="r" defTabSz="685800"/>
            <a:r>
              <a:rPr lang="en-GB" sz="1050" dirty="0">
                <a:solidFill>
                  <a:schemeClr val="accent1"/>
                </a:solidFill>
                <a:latin typeface="Arial" panose="020B0604020202020204" pitchFamily="34" charset="0"/>
                <a:ea typeface="Calibri" panose="020F0502020204030204" pitchFamily="34" charset="0"/>
                <a:cs typeface="Arial" panose="020B0604020202020204" pitchFamily="34" charset="0"/>
              </a:rPr>
              <a:t>(Cals 2009, NICE 2021/2023 )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8FEDA-BEE3-E738-8534-B78048C4E1EC}"/>
              </a:ext>
            </a:extLst>
          </p:cNvPr>
          <p:cNvSpPr>
            <a:spLocks noGrp="1"/>
          </p:cNvSpPr>
          <p:nvPr>
            <p:ph type="title"/>
          </p:nvPr>
        </p:nvSpPr>
        <p:spPr>
          <a:xfrm>
            <a:off x="1471056" y="609047"/>
            <a:ext cx="7672944" cy="994172"/>
          </a:xfrm>
        </p:spPr>
        <p:txBody>
          <a:bodyPr>
            <a:normAutofit fontScale="90000"/>
          </a:bodyPr>
          <a:lstStyle/>
          <a:p>
            <a:r>
              <a:rPr lang="en-GB" b="0" dirty="0"/>
              <a:t>STARWAVe was developed to help predict future hospitalisation among children with cough</a:t>
            </a:r>
          </a:p>
        </p:txBody>
      </p:sp>
      <p:grpSp>
        <p:nvGrpSpPr>
          <p:cNvPr id="8" name="Group 7">
            <a:extLst>
              <a:ext uri="{FF2B5EF4-FFF2-40B4-BE49-F238E27FC236}">
                <a16:creationId xmlns:a16="http://schemas.microsoft.com/office/drawing/2014/main" id="{C3F6F90B-0246-16E3-EA19-02F40F873718}"/>
              </a:ext>
            </a:extLst>
          </p:cNvPr>
          <p:cNvGrpSpPr/>
          <p:nvPr/>
        </p:nvGrpSpPr>
        <p:grpSpPr>
          <a:xfrm>
            <a:off x="1228236" y="2071171"/>
            <a:ext cx="7672944" cy="4083444"/>
            <a:chOff x="1228236" y="2071171"/>
            <a:chExt cx="7672944" cy="4083444"/>
          </a:xfrm>
        </p:grpSpPr>
        <p:grpSp>
          <p:nvGrpSpPr>
            <p:cNvPr id="15" name="Group 14">
              <a:extLst>
                <a:ext uri="{FF2B5EF4-FFF2-40B4-BE49-F238E27FC236}">
                  <a16:creationId xmlns:a16="http://schemas.microsoft.com/office/drawing/2014/main" id="{7E4FAC8B-1E35-E073-3ED6-B1EADFD0D46B}"/>
                </a:ext>
              </a:extLst>
            </p:cNvPr>
            <p:cNvGrpSpPr/>
            <p:nvPr/>
          </p:nvGrpSpPr>
          <p:grpSpPr>
            <a:xfrm>
              <a:off x="1228236" y="2071171"/>
              <a:ext cx="7672944" cy="4083444"/>
              <a:chOff x="1418411" y="1919046"/>
              <a:chExt cx="9566564" cy="5068011"/>
            </a:xfrm>
          </p:grpSpPr>
          <p:sp>
            <p:nvSpPr>
              <p:cNvPr id="11" name="Rectangle 10">
                <a:extLst>
                  <a:ext uri="{FF2B5EF4-FFF2-40B4-BE49-F238E27FC236}">
                    <a16:creationId xmlns:a16="http://schemas.microsoft.com/office/drawing/2014/main" id="{21B26C70-52A7-F1EF-600E-449BEF2D1997}"/>
                  </a:ext>
                </a:extLst>
              </p:cNvPr>
              <p:cNvSpPr/>
              <p:nvPr/>
            </p:nvSpPr>
            <p:spPr>
              <a:xfrm>
                <a:off x="1418411" y="1919046"/>
                <a:ext cx="9566564" cy="5068011"/>
              </a:xfrm>
              <a:prstGeom prst="rect">
                <a:avLst/>
              </a:prstGeom>
              <a:solidFill>
                <a:srgbClr val="D5F3D6"/>
              </a:solidFill>
              <a:ln>
                <a:solidFill>
                  <a:srgbClr val="006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Rectangle 13">
                <a:extLst>
                  <a:ext uri="{FF2B5EF4-FFF2-40B4-BE49-F238E27FC236}">
                    <a16:creationId xmlns:a16="http://schemas.microsoft.com/office/drawing/2014/main" id="{ECD4C0CA-82E2-87FA-1913-2AC192158F51}"/>
                  </a:ext>
                </a:extLst>
              </p:cNvPr>
              <p:cNvSpPr/>
              <p:nvPr/>
            </p:nvSpPr>
            <p:spPr>
              <a:xfrm>
                <a:off x="1532047" y="2591354"/>
                <a:ext cx="9329304" cy="4016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10" name="Group 9">
              <a:extLst>
                <a:ext uri="{FF2B5EF4-FFF2-40B4-BE49-F238E27FC236}">
                  <a16:creationId xmlns:a16="http://schemas.microsoft.com/office/drawing/2014/main" id="{9F612616-4E54-B873-6AF2-DC6BAA75974D}"/>
                </a:ext>
              </a:extLst>
            </p:cNvPr>
            <p:cNvGrpSpPr/>
            <p:nvPr/>
          </p:nvGrpSpPr>
          <p:grpSpPr>
            <a:xfrm>
              <a:off x="1351817" y="2199366"/>
              <a:ext cx="7528485" cy="3393237"/>
              <a:chOff x="2227117" y="1787205"/>
              <a:chExt cx="9386454" cy="4211387"/>
            </a:xfrm>
          </p:grpSpPr>
          <p:sp>
            <p:nvSpPr>
              <p:cNvPr id="6" name="TextBox 5">
                <a:extLst>
                  <a:ext uri="{FF2B5EF4-FFF2-40B4-BE49-F238E27FC236}">
                    <a16:creationId xmlns:a16="http://schemas.microsoft.com/office/drawing/2014/main" id="{9F21342E-F105-9AFF-9F53-5C09941C96CA}"/>
                  </a:ext>
                </a:extLst>
              </p:cNvPr>
              <p:cNvSpPr txBox="1"/>
              <p:nvPr/>
            </p:nvSpPr>
            <p:spPr>
              <a:xfrm>
                <a:off x="2658336" y="1787205"/>
                <a:ext cx="8955235" cy="4211387"/>
              </a:xfrm>
              <a:prstGeom prst="rect">
                <a:avLst/>
              </a:prstGeom>
              <a:noFill/>
            </p:spPr>
            <p:txBody>
              <a:bodyPr wrap="square" rtlCol="0">
                <a:spAutoFit/>
              </a:bodyPr>
              <a:lstStyle/>
              <a:p>
                <a:r>
                  <a:rPr lang="en-GB" b="1" dirty="0">
                    <a:solidFill>
                      <a:srgbClr val="006833"/>
                    </a:solidFill>
                    <a:latin typeface="Arial" panose="020B0604020202020204" pitchFamily="34" charset="0"/>
                    <a:cs typeface="Arial" panose="020B0604020202020204" pitchFamily="34" charset="0"/>
                  </a:rPr>
                  <a:t>The seven symptoms and signs are:</a:t>
                </a:r>
              </a:p>
              <a:p>
                <a:endParaRPr lang="en-GB" sz="800" b="1" dirty="0">
                  <a:solidFill>
                    <a:srgbClr val="006833"/>
                  </a:solidFill>
                  <a:latin typeface="Arial" panose="020B0604020202020204" pitchFamily="34" charset="0"/>
                  <a:cs typeface="Arial" panose="020B0604020202020204" pitchFamily="34" charset="0"/>
                </a:endParaRPr>
              </a:p>
              <a:p>
                <a:r>
                  <a:rPr lang="en-GB" b="1" dirty="0">
                    <a:solidFill>
                      <a:srgbClr val="000000"/>
                    </a:solidFill>
                    <a:latin typeface="Arial" panose="020B0604020202020204" pitchFamily="34" charset="0"/>
                    <a:cs typeface="Arial" panose="020B0604020202020204" pitchFamily="34" charset="0"/>
                  </a:rPr>
                  <a:t>Short</a:t>
                </a:r>
                <a:r>
                  <a:rPr lang="en-GB" dirty="0">
                    <a:solidFill>
                      <a:srgbClr val="000000"/>
                    </a:solidFill>
                    <a:latin typeface="Arial" panose="020B0604020202020204" pitchFamily="34" charset="0"/>
                    <a:cs typeface="Arial" panose="020B0604020202020204" pitchFamily="34" charset="0"/>
                  </a:rPr>
                  <a:t> </a:t>
                </a:r>
                <a:r>
                  <a:rPr lang="en-GB" sz="1350" dirty="0">
                    <a:solidFill>
                      <a:srgbClr val="000000"/>
                    </a:solidFill>
                    <a:latin typeface="Arial" panose="020B0604020202020204" pitchFamily="34" charset="0"/>
                    <a:cs typeface="Arial" panose="020B0604020202020204" pitchFamily="34" charset="0"/>
                  </a:rPr>
                  <a:t>duration of illness (≤3 days)</a:t>
                </a:r>
              </a:p>
              <a:p>
                <a:endParaRPr lang="en-GB" sz="800" dirty="0">
                  <a:solidFill>
                    <a:srgbClr val="000000"/>
                  </a:solidFill>
                  <a:latin typeface="Arial" panose="020B0604020202020204" pitchFamily="34" charset="0"/>
                  <a:cs typeface="Arial" panose="020B0604020202020204" pitchFamily="34" charset="0"/>
                </a:endParaRPr>
              </a:p>
              <a:p>
                <a:r>
                  <a:rPr lang="en-GB" sz="1350" dirty="0">
                    <a:solidFill>
                      <a:srgbClr val="000000"/>
                    </a:solidFill>
                    <a:latin typeface="Arial" panose="020B0604020202020204" pitchFamily="34" charset="0"/>
                    <a:cs typeface="Arial" panose="020B0604020202020204" pitchFamily="34" charset="0"/>
                  </a:rPr>
                  <a:t>Parent reported fever in the previous 24 hours or </a:t>
                </a:r>
                <a:r>
                  <a:rPr lang="en-GB" b="1" dirty="0">
                    <a:solidFill>
                      <a:srgbClr val="000000"/>
                    </a:solidFill>
                    <a:latin typeface="Arial" panose="020B0604020202020204" pitchFamily="34" charset="0"/>
                    <a:cs typeface="Arial" panose="020B0604020202020204" pitchFamily="34" charset="0"/>
                  </a:rPr>
                  <a:t>temperature</a:t>
                </a:r>
                <a:r>
                  <a:rPr lang="en-GB" sz="1350" b="1" dirty="0">
                    <a:solidFill>
                      <a:srgbClr val="000000"/>
                    </a:solidFill>
                    <a:latin typeface="Arial" panose="020B0604020202020204" pitchFamily="34" charset="0"/>
                    <a:cs typeface="Arial" panose="020B0604020202020204" pitchFamily="34" charset="0"/>
                  </a:rPr>
                  <a:t> </a:t>
                </a:r>
                <a:r>
                  <a:rPr lang="en-GB" sz="1350" dirty="0">
                    <a:solidFill>
                      <a:srgbClr val="000000"/>
                    </a:solidFill>
                    <a:latin typeface="Arial" panose="020B0604020202020204" pitchFamily="34" charset="0"/>
                    <a:cs typeface="Arial" panose="020B0604020202020204" pitchFamily="34" charset="0"/>
                  </a:rPr>
                  <a:t>≥37.8</a:t>
                </a:r>
                <a:r>
                  <a:rPr lang="en-GB" sz="1350" baseline="30000" dirty="0">
                    <a:solidFill>
                      <a:srgbClr val="000000"/>
                    </a:solidFill>
                    <a:latin typeface="Arial" panose="020B0604020202020204" pitchFamily="34" charset="0"/>
                    <a:cs typeface="Arial" panose="020B0604020202020204" pitchFamily="34" charset="0"/>
                  </a:rPr>
                  <a:t>○</a:t>
                </a:r>
                <a:r>
                  <a:rPr lang="en-GB" sz="1350" dirty="0">
                    <a:solidFill>
                      <a:srgbClr val="000000"/>
                    </a:solidFill>
                    <a:latin typeface="Arial" panose="020B0604020202020204" pitchFamily="34" charset="0"/>
                    <a:cs typeface="Arial" panose="020B0604020202020204" pitchFamily="34" charset="0"/>
                  </a:rPr>
                  <a:t>C at presentation</a:t>
                </a:r>
              </a:p>
              <a:p>
                <a:endParaRPr lang="en-GB" sz="800" b="1" dirty="0">
                  <a:solidFill>
                    <a:srgbClr val="000000"/>
                  </a:solidFill>
                  <a:latin typeface="Arial" panose="020B0604020202020204" pitchFamily="34" charset="0"/>
                  <a:cs typeface="Arial" panose="020B0604020202020204" pitchFamily="34" charset="0"/>
                </a:endParaRPr>
              </a:p>
              <a:p>
                <a:r>
                  <a:rPr lang="en-GB" b="1" dirty="0">
                    <a:solidFill>
                      <a:srgbClr val="000000"/>
                    </a:solidFill>
                    <a:latin typeface="Arial" panose="020B0604020202020204" pitchFamily="34" charset="0"/>
                    <a:cs typeface="Arial" panose="020B0604020202020204" pitchFamily="34" charset="0"/>
                  </a:rPr>
                  <a:t>Age</a:t>
                </a:r>
                <a:r>
                  <a:rPr lang="en-GB" sz="1350" dirty="0">
                    <a:solidFill>
                      <a:srgbClr val="000000"/>
                    </a:solidFill>
                    <a:latin typeface="Arial" panose="020B0604020202020204" pitchFamily="34" charset="0"/>
                    <a:cs typeface="Arial" panose="020B0604020202020204" pitchFamily="34" charset="0"/>
                  </a:rPr>
                  <a:t> &lt;2 years</a:t>
                </a:r>
              </a:p>
              <a:p>
                <a:endParaRPr lang="en-GB" sz="800" dirty="0">
                  <a:solidFill>
                    <a:srgbClr val="000000"/>
                  </a:solidFill>
                  <a:latin typeface="Arial" panose="020B0604020202020204" pitchFamily="34" charset="0"/>
                  <a:cs typeface="Arial" panose="020B0604020202020204" pitchFamily="34" charset="0"/>
                </a:endParaRPr>
              </a:p>
              <a:p>
                <a:r>
                  <a:rPr lang="en-GB" sz="1350" dirty="0">
                    <a:solidFill>
                      <a:srgbClr val="000000"/>
                    </a:solidFill>
                    <a:latin typeface="Arial" panose="020B0604020202020204" pitchFamily="34" charset="0"/>
                    <a:cs typeface="Arial" panose="020B0604020202020204" pitchFamily="34" charset="0"/>
                  </a:rPr>
                  <a:t>Clinician reported inter/subcostal </a:t>
                </a:r>
                <a:r>
                  <a:rPr lang="en-GB" b="1" dirty="0">
                    <a:solidFill>
                      <a:srgbClr val="000000"/>
                    </a:solidFill>
                    <a:latin typeface="Arial" panose="020B0604020202020204" pitchFamily="34" charset="0"/>
                    <a:cs typeface="Arial" panose="020B0604020202020204" pitchFamily="34" charset="0"/>
                  </a:rPr>
                  <a:t>recession</a:t>
                </a:r>
              </a:p>
              <a:p>
                <a:endParaRPr lang="en-GB" sz="800" b="1" dirty="0">
                  <a:solidFill>
                    <a:srgbClr val="000000"/>
                  </a:solidFill>
                  <a:latin typeface="Arial" panose="020B0604020202020204" pitchFamily="34" charset="0"/>
                  <a:cs typeface="Arial" panose="020B0604020202020204" pitchFamily="34" charset="0"/>
                </a:endParaRPr>
              </a:p>
              <a:p>
                <a:r>
                  <a:rPr lang="en-GB" sz="1350" dirty="0">
                    <a:solidFill>
                      <a:srgbClr val="000000"/>
                    </a:solidFill>
                    <a:latin typeface="Arial" panose="020B0604020202020204" pitchFamily="34" charset="0"/>
                    <a:cs typeface="Arial" panose="020B0604020202020204" pitchFamily="34" charset="0"/>
                  </a:rPr>
                  <a:t>Clinician reported</a:t>
                </a:r>
                <a:r>
                  <a:rPr lang="en-GB" dirty="0">
                    <a:solidFill>
                      <a:srgbClr val="000000"/>
                    </a:solidFill>
                    <a:latin typeface="Arial" panose="020B0604020202020204" pitchFamily="34" charset="0"/>
                    <a:cs typeface="Arial" panose="020B0604020202020204" pitchFamily="34" charset="0"/>
                  </a:rPr>
                  <a:t> </a:t>
                </a:r>
                <a:r>
                  <a:rPr lang="en-GB" b="1" dirty="0">
                    <a:solidFill>
                      <a:srgbClr val="000000"/>
                    </a:solidFill>
                    <a:latin typeface="Arial" panose="020B0604020202020204" pitchFamily="34" charset="0"/>
                    <a:cs typeface="Arial" panose="020B0604020202020204" pitchFamily="34" charset="0"/>
                  </a:rPr>
                  <a:t>wheeze</a:t>
                </a:r>
                <a:r>
                  <a:rPr lang="en-GB" dirty="0">
                    <a:solidFill>
                      <a:srgbClr val="000000"/>
                    </a:solidFill>
                    <a:latin typeface="Arial" panose="020B0604020202020204" pitchFamily="34" charset="0"/>
                    <a:cs typeface="Arial" panose="020B0604020202020204" pitchFamily="34" charset="0"/>
                  </a:rPr>
                  <a:t> </a:t>
                </a:r>
                <a:r>
                  <a:rPr lang="en-GB" sz="1350" dirty="0">
                    <a:solidFill>
                      <a:srgbClr val="000000"/>
                    </a:solidFill>
                    <a:latin typeface="Arial" panose="020B0604020202020204" pitchFamily="34" charset="0"/>
                    <a:cs typeface="Arial" panose="020B0604020202020204" pitchFamily="34" charset="0"/>
                  </a:rPr>
                  <a:t>on auscultation</a:t>
                </a:r>
              </a:p>
              <a:p>
                <a:endParaRPr lang="en-GB" sz="800" dirty="0">
                  <a:solidFill>
                    <a:srgbClr val="000000"/>
                  </a:solidFill>
                  <a:latin typeface="Arial" panose="020B0604020202020204" pitchFamily="34" charset="0"/>
                  <a:cs typeface="Arial" panose="020B0604020202020204" pitchFamily="34" charset="0"/>
                </a:endParaRPr>
              </a:p>
              <a:p>
                <a:r>
                  <a:rPr lang="en-GB" sz="1350" dirty="0">
                    <a:solidFill>
                      <a:srgbClr val="000000"/>
                    </a:solidFill>
                    <a:latin typeface="Arial" panose="020B0604020202020204" pitchFamily="34" charset="0"/>
                    <a:cs typeface="Arial" panose="020B0604020202020204" pitchFamily="34" charset="0"/>
                  </a:rPr>
                  <a:t>Current diagnosis of </a:t>
                </a:r>
                <a:r>
                  <a:rPr lang="en-GB" b="1" dirty="0">
                    <a:solidFill>
                      <a:srgbClr val="000000"/>
                    </a:solidFill>
                    <a:latin typeface="Arial" panose="020B0604020202020204" pitchFamily="34" charset="0"/>
                    <a:cs typeface="Arial" panose="020B0604020202020204" pitchFamily="34" charset="0"/>
                  </a:rPr>
                  <a:t>asthma</a:t>
                </a:r>
              </a:p>
              <a:p>
                <a:endParaRPr lang="en-GB" sz="800" b="1" dirty="0">
                  <a:solidFill>
                    <a:srgbClr val="000000"/>
                  </a:solidFill>
                  <a:latin typeface="Arial" panose="020B0604020202020204" pitchFamily="34" charset="0"/>
                  <a:cs typeface="Arial" panose="020B0604020202020204" pitchFamily="34" charset="0"/>
                </a:endParaRPr>
              </a:p>
              <a:p>
                <a:r>
                  <a:rPr lang="en-GB" sz="1350" dirty="0">
                    <a:solidFill>
                      <a:srgbClr val="000000"/>
                    </a:solidFill>
                    <a:latin typeface="Arial" panose="020B0604020202020204" pitchFamily="34" charset="0"/>
                    <a:cs typeface="Arial" panose="020B0604020202020204" pitchFamily="34" charset="0"/>
                  </a:rPr>
                  <a:t>Parent reported moderate/severe</a:t>
                </a:r>
                <a:r>
                  <a:rPr lang="en-GB" dirty="0">
                    <a:solidFill>
                      <a:srgbClr val="000000"/>
                    </a:solidFill>
                    <a:latin typeface="Arial" panose="020B0604020202020204" pitchFamily="34" charset="0"/>
                    <a:cs typeface="Arial" panose="020B0604020202020204" pitchFamily="34" charset="0"/>
                  </a:rPr>
                  <a:t> </a:t>
                </a:r>
                <a:r>
                  <a:rPr lang="en-GB" b="1" dirty="0">
                    <a:solidFill>
                      <a:srgbClr val="000000"/>
                    </a:solidFill>
                    <a:latin typeface="Arial" panose="020B0604020202020204" pitchFamily="34" charset="0"/>
                    <a:cs typeface="Arial" panose="020B0604020202020204" pitchFamily="34" charset="0"/>
                  </a:rPr>
                  <a:t>vomiting</a:t>
                </a:r>
                <a:r>
                  <a:rPr lang="en-GB" dirty="0">
                    <a:solidFill>
                      <a:srgbClr val="000000"/>
                    </a:solidFill>
                    <a:latin typeface="Arial" panose="020B0604020202020204" pitchFamily="34" charset="0"/>
                    <a:cs typeface="Arial" panose="020B0604020202020204" pitchFamily="34" charset="0"/>
                  </a:rPr>
                  <a:t> </a:t>
                </a:r>
                <a:r>
                  <a:rPr lang="en-GB" sz="1350" dirty="0">
                    <a:solidFill>
                      <a:srgbClr val="000000"/>
                    </a:solidFill>
                    <a:latin typeface="Arial" panose="020B0604020202020204" pitchFamily="34" charset="0"/>
                    <a:cs typeface="Arial" panose="020B0604020202020204" pitchFamily="34" charset="0"/>
                  </a:rPr>
                  <a:t>in the previous 24 hours</a:t>
                </a:r>
              </a:p>
              <a:p>
                <a:endParaRPr lang="en-GB" sz="1350" baseline="30000" dirty="0">
                  <a:solidFill>
                    <a:srgbClr val="00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2B79ECC-22DA-FAB1-8C1A-BB178569AD52}"/>
                  </a:ext>
                </a:extLst>
              </p:cNvPr>
              <p:cNvSpPr txBox="1"/>
              <p:nvPr/>
            </p:nvSpPr>
            <p:spPr>
              <a:xfrm>
                <a:off x="2227117" y="2166705"/>
                <a:ext cx="1054746" cy="3724354"/>
              </a:xfrm>
              <a:prstGeom prst="rect">
                <a:avLst/>
              </a:prstGeom>
              <a:noFill/>
            </p:spPr>
            <p:txBody>
              <a:bodyPr wrap="square" rtlCol="0">
                <a:spAutoFit/>
              </a:bodyPr>
              <a:lstStyle/>
              <a:p>
                <a:r>
                  <a:rPr lang="en-GB" sz="2700" b="1" dirty="0">
                    <a:solidFill>
                      <a:srgbClr val="006833"/>
                    </a:solidFill>
                  </a:rPr>
                  <a:t>S</a:t>
                </a:r>
              </a:p>
              <a:p>
                <a:r>
                  <a:rPr lang="en-GB" sz="2700" b="1" dirty="0">
                    <a:solidFill>
                      <a:srgbClr val="006833"/>
                    </a:solidFill>
                  </a:rPr>
                  <a:t>T</a:t>
                </a:r>
              </a:p>
              <a:p>
                <a:r>
                  <a:rPr lang="en-GB" sz="2700" b="1" dirty="0">
                    <a:solidFill>
                      <a:srgbClr val="006833"/>
                    </a:solidFill>
                  </a:rPr>
                  <a:t>A</a:t>
                </a:r>
              </a:p>
              <a:p>
                <a:r>
                  <a:rPr lang="en-GB" sz="2700" b="1" dirty="0">
                    <a:solidFill>
                      <a:srgbClr val="006833"/>
                    </a:solidFill>
                  </a:rPr>
                  <a:t>R</a:t>
                </a:r>
              </a:p>
              <a:p>
                <a:r>
                  <a:rPr lang="en-GB" sz="2700" b="1" dirty="0">
                    <a:solidFill>
                      <a:srgbClr val="006833"/>
                    </a:solidFill>
                  </a:rPr>
                  <a:t>W</a:t>
                </a:r>
              </a:p>
              <a:p>
                <a:r>
                  <a:rPr lang="en-GB" sz="2700" b="1" dirty="0">
                    <a:solidFill>
                      <a:srgbClr val="006833"/>
                    </a:solidFill>
                  </a:rPr>
                  <a:t>A</a:t>
                </a:r>
              </a:p>
              <a:p>
                <a:r>
                  <a:rPr lang="en-GB" sz="2700" b="1" dirty="0">
                    <a:solidFill>
                      <a:srgbClr val="006833"/>
                    </a:solidFill>
                  </a:rPr>
                  <a:t>V</a:t>
                </a:r>
              </a:p>
            </p:txBody>
          </p:sp>
        </p:grpSp>
      </p:grpSp>
      <p:graphicFrame>
        <p:nvGraphicFramePr>
          <p:cNvPr id="3" name="Diagram 2">
            <a:extLst>
              <a:ext uri="{FF2B5EF4-FFF2-40B4-BE49-F238E27FC236}">
                <a16:creationId xmlns:a16="http://schemas.microsoft.com/office/drawing/2014/main" id="{244DC7D0-91A7-6868-A426-5EE046B11EF4}"/>
              </a:ext>
            </a:extLst>
          </p:cNvPr>
          <p:cNvGraphicFramePr/>
          <p:nvPr>
            <p:extLst>
              <p:ext uri="{D42A27DB-BD31-4B8C-83A1-F6EECF244321}">
                <p14:modId xmlns:p14="http://schemas.microsoft.com/office/powerpoint/2010/main" val="4131170319"/>
              </p:ext>
            </p:extLst>
          </p:nvPr>
        </p:nvGraphicFramePr>
        <p:xfrm>
          <a:off x="949002" y="843934"/>
          <a:ext cx="6971522" cy="273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3B96ACF7-E631-AC7E-5A9E-06F6F2D95347}"/>
              </a:ext>
            </a:extLst>
          </p:cNvPr>
          <p:cNvSpPr txBox="1"/>
          <p:nvPr/>
        </p:nvSpPr>
        <p:spPr>
          <a:xfrm>
            <a:off x="7261176" y="6495609"/>
            <a:ext cx="1540851" cy="253916"/>
          </a:xfrm>
          <a:prstGeom prst="rect">
            <a:avLst/>
          </a:prstGeom>
          <a:noFill/>
        </p:spPr>
        <p:txBody>
          <a:bodyPr wrap="square">
            <a:spAutoFit/>
          </a:bodyPr>
          <a:lstStyle/>
          <a:p>
            <a:pPr algn="r"/>
            <a:r>
              <a:rPr lang="en-GB" sz="1050" dirty="0">
                <a:solidFill>
                  <a:schemeClr val="accent1"/>
                </a:solidFill>
                <a:latin typeface="Arial" panose="020B0604020202020204" pitchFamily="34" charset="0"/>
                <a:ea typeface="Calibri" panose="020F0502020204030204" pitchFamily="34" charset="0"/>
                <a:cs typeface="Arial" panose="020B0604020202020204" pitchFamily="34" charset="0"/>
              </a:rPr>
              <a:t>(Blair et al </a:t>
            </a:r>
            <a:r>
              <a:rPr lang="en-GB" sz="1050" dirty="0">
                <a:solidFill>
                  <a:schemeClr val="accent1"/>
                </a:solidFill>
                <a:latin typeface="Arial" panose="020B0604020202020204" pitchFamily="34" charset="0"/>
                <a:cs typeface="Arial" panose="020B0604020202020204" pitchFamily="34" charset="0"/>
              </a:rPr>
              <a:t>2023</a:t>
            </a:r>
            <a:r>
              <a:rPr lang="en-GB" sz="1050" dirty="0">
                <a:solidFill>
                  <a:schemeClr val="accent1"/>
                </a:solidFill>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373441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F34E1E-38F7-4B86-ADDE-244F8BC427E4}"/>
              </a:ext>
            </a:extLst>
          </p:cNvPr>
          <p:cNvSpPr>
            <a:spLocks noGrp="1"/>
          </p:cNvSpPr>
          <p:nvPr>
            <p:ph type="title"/>
          </p:nvPr>
        </p:nvSpPr>
        <p:spPr>
          <a:xfrm>
            <a:off x="1590572" y="561502"/>
            <a:ext cx="7299428" cy="924404"/>
          </a:xfrm>
        </p:spPr>
        <p:txBody>
          <a:bodyPr>
            <a:noAutofit/>
          </a:bodyPr>
          <a:lstStyle/>
          <a:p>
            <a:r>
              <a:rPr lang="en-GB" sz="3000" b="0" dirty="0"/>
              <a:t>The patient perspective: what do patients do when they have an RTI?</a:t>
            </a:r>
          </a:p>
        </p:txBody>
      </p:sp>
      <p:sp>
        <p:nvSpPr>
          <p:cNvPr id="4" name="TextBox 3">
            <a:extLst>
              <a:ext uri="{FF2B5EF4-FFF2-40B4-BE49-F238E27FC236}">
                <a16:creationId xmlns:a16="http://schemas.microsoft.com/office/drawing/2014/main" id="{BEF8783B-1038-A8CE-031C-B837B6F26870}"/>
              </a:ext>
            </a:extLst>
          </p:cNvPr>
          <p:cNvSpPr txBox="1"/>
          <p:nvPr/>
        </p:nvSpPr>
        <p:spPr>
          <a:xfrm>
            <a:off x="3186531" y="4593271"/>
            <a:ext cx="2943629" cy="623248"/>
          </a:xfrm>
          <a:prstGeom prst="rect">
            <a:avLst/>
          </a:prstGeom>
          <a:noFill/>
        </p:spPr>
        <p:txBody>
          <a:bodyPr wrap="square" lIns="68580" tIns="34290" rIns="68580" bIns="34290" rtlCol="0" anchor="t">
            <a:spAutoFit/>
          </a:bodyPr>
          <a:lstStyle/>
          <a:p>
            <a:pPr algn="ctr" defTabSz="685800"/>
            <a:r>
              <a:rPr lang="en-GB">
                <a:solidFill>
                  <a:srgbClr val="000000"/>
                </a:solidFill>
                <a:latin typeface="Arial"/>
                <a:cs typeface="Arial"/>
              </a:rPr>
              <a:t>20% consulted </a:t>
            </a:r>
            <a:endParaRPr lang="en-GB" dirty="0">
              <a:solidFill>
                <a:srgbClr val="000000"/>
              </a:solidFill>
              <a:latin typeface="Arial"/>
              <a:cs typeface="Arial"/>
            </a:endParaRPr>
          </a:p>
          <a:p>
            <a:pPr algn="ctr" defTabSz="685800"/>
            <a:r>
              <a:rPr lang="en-GB">
                <a:solidFill>
                  <a:srgbClr val="000000"/>
                </a:solidFill>
                <a:latin typeface="Arial"/>
                <a:cs typeface="Arial"/>
              </a:rPr>
              <a:t>GP surgery</a:t>
            </a:r>
            <a:endParaRPr lang="en-GB" dirty="0">
              <a:solidFill>
                <a:srgbClr val="000000"/>
              </a:solidFill>
              <a:latin typeface="Arial"/>
              <a:cs typeface="Arial"/>
            </a:endParaRPr>
          </a:p>
        </p:txBody>
      </p:sp>
      <p:sp>
        <p:nvSpPr>
          <p:cNvPr id="5" name="TextBox 4">
            <a:extLst>
              <a:ext uri="{FF2B5EF4-FFF2-40B4-BE49-F238E27FC236}">
                <a16:creationId xmlns:a16="http://schemas.microsoft.com/office/drawing/2014/main" id="{B35C4389-1F39-84EA-D3D0-3F9238FC2BA4}"/>
              </a:ext>
            </a:extLst>
          </p:cNvPr>
          <p:cNvSpPr txBox="1"/>
          <p:nvPr/>
        </p:nvSpPr>
        <p:spPr>
          <a:xfrm>
            <a:off x="6163443" y="4574633"/>
            <a:ext cx="1995301" cy="923330"/>
          </a:xfrm>
          <a:prstGeom prst="rect">
            <a:avLst/>
          </a:prstGeom>
          <a:noFill/>
        </p:spPr>
        <p:txBody>
          <a:bodyPr wrap="square" rtlCol="0">
            <a:spAutoFit/>
          </a:bodyPr>
          <a:lstStyle/>
          <a:p>
            <a:pPr algn="ctr" defTabSz="685800"/>
            <a:r>
              <a:rPr lang="en-GB" dirty="0">
                <a:solidFill>
                  <a:srgbClr val="000000"/>
                </a:solidFill>
                <a:latin typeface="Arial" panose="020B0604020202020204" pitchFamily="34" charset="0"/>
                <a:cs typeface="Arial" panose="020B0604020202020204" pitchFamily="34" charset="0"/>
              </a:rPr>
              <a:t>12% consulted </a:t>
            </a:r>
          </a:p>
          <a:p>
            <a:pPr algn="ctr" defTabSz="685800"/>
            <a:r>
              <a:rPr lang="en-GB" dirty="0">
                <a:solidFill>
                  <a:srgbClr val="000000"/>
                </a:solidFill>
                <a:latin typeface="Arial" panose="020B0604020202020204" pitchFamily="34" charset="0"/>
                <a:cs typeface="Arial" panose="020B0604020202020204" pitchFamily="34" charset="0"/>
              </a:rPr>
              <a:t>community pharmacy</a:t>
            </a:r>
          </a:p>
        </p:txBody>
      </p:sp>
      <p:pic>
        <p:nvPicPr>
          <p:cNvPr id="6" name="Graphic 5" descr="Doctor female with solid fill">
            <a:extLst>
              <a:ext uri="{FF2B5EF4-FFF2-40B4-BE49-F238E27FC236}">
                <a16:creationId xmlns:a16="http://schemas.microsoft.com/office/drawing/2014/main" id="{3C513BF4-7F67-E120-89B3-23443B2649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07257" y="3278382"/>
            <a:ext cx="1229801" cy="1229801"/>
          </a:xfrm>
          <a:prstGeom prst="rect">
            <a:avLst/>
          </a:prstGeom>
        </p:spPr>
      </p:pic>
      <p:pic>
        <p:nvPicPr>
          <p:cNvPr id="15" name="Graphic 14" descr="Medical with solid fill">
            <a:extLst>
              <a:ext uri="{FF2B5EF4-FFF2-40B4-BE49-F238E27FC236}">
                <a16:creationId xmlns:a16="http://schemas.microsoft.com/office/drawing/2014/main" id="{CED0B69F-FA11-809E-0492-60700BA98E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36470" y="3296135"/>
            <a:ext cx="1215964" cy="1215964"/>
          </a:xfrm>
          <a:prstGeom prst="rect">
            <a:avLst/>
          </a:prstGeom>
        </p:spPr>
      </p:pic>
      <p:sp>
        <p:nvSpPr>
          <p:cNvPr id="18" name="Flowchart: Alternate Process 17">
            <a:extLst>
              <a:ext uri="{FF2B5EF4-FFF2-40B4-BE49-F238E27FC236}">
                <a16:creationId xmlns:a16="http://schemas.microsoft.com/office/drawing/2014/main" id="{AE19DAAC-B9DF-BAC4-5FD4-195E94C722CB}"/>
              </a:ext>
            </a:extLst>
          </p:cNvPr>
          <p:cNvSpPr/>
          <p:nvPr/>
        </p:nvSpPr>
        <p:spPr>
          <a:xfrm>
            <a:off x="3595875" y="3152750"/>
            <a:ext cx="1995301" cy="2326013"/>
          </a:xfrm>
          <a:prstGeom prst="flowChartAlternateProcess">
            <a:avLst/>
          </a:prstGeom>
          <a:noFill/>
          <a:ln w="19050">
            <a:solidFill>
              <a:srgbClr val="035F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srgbClr val="FFFFFF"/>
              </a:solidFill>
              <a:latin typeface="Arial" panose="020B0604020202020204" pitchFamily="34" charset="0"/>
              <a:cs typeface="Arial" panose="020B0604020202020204" pitchFamily="34" charset="0"/>
            </a:endParaRPr>
          </a:p>
        </p:txBody>
      </p:sp>
      <p:sp>
        <p:nvSpPr>
          <p:cNvPr id="19" name="Flowchart: Alternate Process 18">
            <a:extLst>
              <a:ext uri="{FF2B5EF4-FFF2-40B4-BE49-F238E27FC236}">
                <a16:creationId xmlns:a16="http://schemas.microsoft.com/office/drawing/2014/main" id="{E3061C30-060B-3FFF-357E-5EE6F36EE440}"/>
              </a:ext>
            </a:extLst>
          </p:cNvPr>
          <p:cNvSpPr/>
          <p:nvPr/>
        </p:nvSpPr>
        <p:spPr>
          <a:xfrm>
            <a:off x="6146801" y="3152751"/>
            <a:ext cx="1995302" cy="2326013"/>
          </a:xfrm>
          <a:prstGeom prst="flowChartAlternateProcess">
            <a:avLst/>
          </a:prstGeom>
          <a:noFill/>
          <a:ln w="19050">
            <a:solidFill>
              <a:srgbClr val="90C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srgbClr val="FFFFFF"/>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09717303-AE25-3E27-B627-F7E5AEB33898}"/>
              </a:ext>
            </a:extLst>
          </p:cNvPr>
          <p:cNvSpPr txBox="1"/>
          <p:nvPr/>
        </p:nvSpPr>
        <p:spPr>
          <a:xfrm>
            <a:off x="5608313" y="5974689"/>
            <a:ext cx="3558807" cy="230832"/>
          </a:xfrm>
          <a:prstGeom prst="rect">
            <a:avLst/>
          </a:prstGeom>
          <a:noFill/>
        </p:spPr>
        <p:txBody>
          <a:bodyPr wrap="square" lIns="68580" tIns="34290" rIns="68580" bIns="34290" anchor="t">
            <a:spAutoFit/>
          </a:bodyPr>
          <a:lstStyle/>
          <a:p>
            <a:pPr algn="r" defTabSz="685800"/>
            <a:r>
              <a:rPr lang="en-GB" sz="1050" dirty="0">
                <a:solidFill>
                  <a:schemeClr val="accent1"/>
                </a:solidFill>
                <a:latin typeface="Arial"/>
                <a:ea typeface="Calibri"/>
                <a:cs typeface="Arial"/>
              </a:rPr>
              <a:t>(AMR Public Perceptions survey 2023, Basis Research)</a:t>
            </a:r>
          </a:p>
        </p:txBody>
      </p:sp>
      <p:sp>
        <p:nvSpPr>
          <p:cNvPr id="21" name="Text Placeholder 1">
            <a:extLst>
              <a:ext uri="{FF2B5EF4-FFF2-40B4-BE49-F238E27FC236}">
                <a16:creationId xmlns:a16="http://schemas.microsoft.com/office/drawing/2014/main" id="{08BEA268-73F1-82A5-619C-11177C771B81}"/>
              </a:ext>
            </a:extLst>
          </p:cNvPr>
          <p:cNvSpPr txBox="1">
            <a:spLocks/>
          </p:cNvSpPr>
          <p:nvPr/>
        </p:nvSpPr>
        <p:spPr>
          <a:xfrm>
            <a:off x="677043" y="5864238"/>
            <a:ext cx="5486400" cy="2738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0000"/>
              </a:lnSpc>
              <a:spcBef>
                <a:spcPts val="0"/>
              </a:spcBef>
              <a:buNone/>
            </a:pPr>
            <a:r>
              <a:rPr lang="en-GB" sz="1100" dirty="0">
                <a:solidFill>
                  <a:schemeClr val="accent1"/>
                </a:solidFill>
                <a:latin typeface="Calibri" panose="020F0502020204030204"/>
              </a:rPr>
              <a:t>Source: Basis Research, AMR Survey</a:t>
            </a:r>
          </a:p>
          <a:p>
            <a:pPr marL="0" indent="0" defTabSz="685800">
              <a:lnSpc>
                <a:spcPct val="100000"/>
              </a:lnSpc>
              <a:spcBef>
                <a:spcPts val="0"/>
              </a:spcBef>
              <a:buNone/>
            </a:pPr>
            <a:r>
              <a:rPr lang="en-GB" sz="1100" dirty="0">
                <a:solidFill>
                  <a:schemeClr val="accent1"/>
                </a:solidFill>
                <a:latin typeface="Calibri" panose="020F0502020204030204"/>
              </a:rPr>
              <a:t>Base: All respondents (n=5390), n varies by subgroup (min n=393)*</a:t>
            </a:r>
          </a:p>
        </p:txBody>
      </p:sp>
      <p:sp>
        <p:nvSpPr>
          <p:cNvPr id="23" name="Rectangle: Rounded Corners 22">
            <a:extLst>
              <a:ext uri="{FF2B5EF4-FFF2-40B4-BE49-F238E27FC236}">
                <a16:creationId xmlns:a16="http://schemas.microsoft.com/office/drawing/2014/main" id="{CAC476D2-43BD-80E8-485D-EEF560CDC8AA}"/>
              </a:ext>
            </a:extLst>
          </p:cNvPr>
          <p:cNvSpPr/>
          <p:nvPr/>
        </p:nvSpPr>
        <p:spPr>
          <a:xfrm>
            <a:off x="2843920" y="2288357"/>
            <a:ext cx="3697483" cy="611492"/>
          </a:xfrm>
          <a:prstGeom prst="roundRect">
            <a:avLst/>
          </a:prstGeom>
          <a:solidFill>
            <a:srgbClr val="5E2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dirty="0">
                <a:solidFill>
                  <a:srgbClr val="FFFFFF"/>
                </a:solidFill>
                <a:latin typeface="Arial" panose="020B0604020202020204" pitchFamily="34" charset="0"/>
                <a:cs typeface="Arial" panose="020B0604020202020204" pitchFamily="34" charset="0"/>
              </a:rPr>
              <a:t>74% reported RTI in 2022- 23</a:t>
            </a:r>
          </a:p>
        </p:txBody>
      </p:sp>
      <p:sp>
        <p:nvSpPr>
          <p:cNvPr id="24" name="TextBox 23">
            <a:extLst>
              <a:ext uri="{FF2B5EF4-FFF2-40B4-BE49-F238E27FC236}">
                <a16:creationId xmlns:a16="http://schemas.microsoft.com/office/drawing/2014/main" id="{756D91EC-74DB-9748-C7FA-C12F12919E78}"/>
              </a:ext>
            </a:extLst>
          </p:cNvPr>
          <p:cNvSpPr txBox="1"/>
          <p:nvPr/>
        </p:nvSpPr>
        <p:spPr>
          <a:xfrm>
            <a:off x="743118" y="4565158"/>
            <a:ext cx="2507565" cy="646331"/>
          </a:xfrm>
          <a:prstGeom prst="rect">
            <a:avLst/>
          </a:prstGeom>
          <a:noFill/>
          <a:ln>
            <a:noFill/>
          </a:ln>
        </p:spPr>
        <p:txBody>
          <a:bodyPr wrap="square" rtlCol="0">
            <a:spAutoFit/>
          </a:bodyPr>
          <a:lstStyle/>
          <a:p>
            <a:pPr algn="ctr" defTabSz="685800"/>
            <a:r>
              <a:rPr lang="en-GB" dirty="0">
                <a:solidFill>
                  <a:srgbClr val="000000"/>
                </a:solidFill>
                <a:latin typeface="Arial" panose="020B0604020202020204" pitchFamily="34" charset="0"/>
                <a:cs typeface="Arial" panose="020B0604020202020204" pitchFamily="34" charset="0"/>
              </a:rPr>
              <a:t>55% self managed</a:t>
            </a:r>
          </a:p>
          <a:p>
            <a:pPr algn="ctr" defTabSz="685800"/>
            <a:r>
              <a:rPr lang="en-GB" dirty="0">
                <a:solidFill>
                  <a:srgbClr val="000000"/>
                </a:solidFill>
                <a:latin typeface="Arial" panose="020B0604020202020204" pitchFamily="34" charset="0"/>
                <a:cs typeface="Arial" panose="020B0604020202020204" pitchFamily="34" charset="0"/>
              </a:rPr>
              <a:t>(did not consult)</a:t>
            </a:r>
          </a:p>
        </p:txBody>
      </p:sp>
      <p:sp>
        <p:nvSpPr>
          <p:cNvPr id="26" name="Flowchart: Alternate Process 25">
            <a:extLst>
              <a:ext uri="{FF2B5EF4-FFF2-40B4-BE49-F238E27FC236}">
                <a16:creationId xmlns:a16="http://schemas.microsoft.com/office/drawing/2014/main" id="{5D791D4E-862C-B0AF-5259-CC85458E2939}"/>
              </a:ext>
            </a:extLst>
          </p:cNvPr>
          <p:cNvSpPr/>
          <p:nvPr/>
        </p:nvSpPr>
        <p:spPr>
          <a:xfrm>
            <a:off x="972430" y="3121117"/>
            <a:ext cx="2005303" cy="2326013"/>
          </a:xfrm>
          <a:prstGeom prst="flowChartAlternateProcess">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srgbClr val="FFFFFF"/>
              </a:solidFill>
              <a:latin typeface="Arial" panose="020B0604020202020204" pitchFamily="34" charset="0"/>
              <a:cs typeface="Arial" panose="020B0604020202020204" pitchFamily="34" charset="0"/>
            </a:endParaRPr>
          </a:p>
        </p:txBody>
      </p:sp>
      <p:pic>
        <p:nvPicPr>
          <p:cNvPr id="28" name="Graphic 27" descr="Home with solid fill">
            <a:extLst>
              <a:ext uri="{FF2B5EF4-FFF2-40B4-BE49-F238E27FC236}">
                <a16:creationId xmlns:a16="http://schemas.microsoft.com/office/drawing/2014/main" id="{F20AE6D5-7311-EAD3-6C9D-131E1D4D6E5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90572" y="3321522"/>
            <a:ext cx="930401" cy="930401"/>
          </a:xfrm>
          <a:prstGeom prst="rect">
            <a:avLst/>
          </a:prstGeom>
        </p:spPr>
      </p:pic>
    </p:spTree>
    <p:extLst>
      <p:ext uri="{BB962C8B-B14F-4D97-AF65-F5344CB8AC3E}">
        <p14:creationId xmlns:p14="http://schemas.microsoft.com/office/powerpoint/2010/main" val="1121477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F34E1E-38F7-4B86-ADDE-244F8BC427E4}"/>
              </a:ext>
            </a:extLst>
          </p:cNvPr>
          <p:cNvSpPr>
            <a:spLocks noGrp="1"/>
          </p:cNvSpPr>
          <p:nvPr>
            <p:ph type="title"/>
          </p:nvPr>
        </p:nvSpPr>
        <p:spPr>
          <a:xfrm>
            <a:off x="730966" y="1755256"/>
            <a:ext cx="8220608" cy="686261"/>
          </a:xfrm>
        </p:spPr>
        <p:txBody>
          <a:bodyPr>
            <a:noAutofit/>
          </a:bodyPr>
          <a:lstStyle/>
          <a:p>
            <a:r>
              <a:rPr lang="en-GB" altLang="en-US" sz="1350" b="0" dirty="0">
                <a:solidFill>
                  <a:schemeClr val="accent6">
                    <a:lumMod val="25000"/>
                  </a:schemeClr>
                </a:solidFill>
              </a:rPr>
              <a:t>What did you expect from your contact or visit to the Doctor's surgery, for this most recent illness? </a:t>
            </a:r>
            <a:br>
              <a:rPr lang="en-GB" altLang="en-US" sz="1350" b="0" dirty="0">
                <a:solidFill>
                  <a:schemeClr val="accent6">
                    <a:lumMod val="25000"/>
                  </a:schemeClr>
                </a:solidFill>
              </a:rPr>
            </a:br>
            <a:r>
              <a:rPr lang="en-GB" altLang="en-US" sz="1350" dirty="0">
                <a:solidFill>
                  <a:schemeClr val="accent6">
                    <a:lumMod val="25000"/>
                  </a:schemeClr>
                </a:solidFill>
              </a:rPr>
              <a:t>Vs</a:t>
            </a:r>
            <a:r>
              <a:rPr lang="en-GB" altLang="en-US" sz="1350" b="0" dirty="0">
                <a:solidFill>
                  <a:schemeClr val="accent6">
                    <a:lumMod val="25000"/>
                  </a:schemeClr>
                </a:solidFill>
              </a:rPr>
              <a:t> What happened when you contacted or visited the Doctor's surgery [multiple choice question]</a:t>
            </a:r>
            <a:endParaRPr lang="en-GB" sz="1350" b="0" dirty="0">
              <a:solidFill>
                <a:schemeClr val="accent6">
                  <a:lumMod val="25000"/>
                </a:schemeClr>
              </a:solidFill>
            </a:endParaRPr>
          </a:p>
        </p:txBody>
      </p:sp>
      <p:graphicFrame>
        <p:nvGraphicFramePr>
          <p:cNvPr id="4" name="Chart 3">
            <a:extLst>
              <a:ext uri="{FF2B5EF4-FFF2-40B4-BE49-F238E27FC236}">
                <a16:creationId xmlns:a16="http://schemas.microsoft.com/office/drawing/2014/main" id="{AA9CA191-7E5B-C50B-8430-9BB8A2AAD8F0}"/>
              </a:ext>
            </a:extLst>
          </p:cNvPr>
          <p:cNvGraphicFramePr/>
          <p:nvPr>
            <p:extLst>
              <p:ext uri="{D42A27DB-BD31-4B8C-83A1-F6EECF244321}">
                <p14:modId xmlns:p14="http://schemas.microsoft.com/office/powerpoint/2010/main" val="2787856071"/>
              </p:ext>
            </p:extLst>
          </p:nvPr>
        </p:nvGraphicFramePr>
        <p:xfrm>
          <a:off x="605789" y="2332336"/>
          <a:ext cx="8498552" cy="3206813"/>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a:extLst>
              <a:ext uri="{FF2B5EF4-FFF2-40B4-BE49-F238E27FC236}">
                <a16:creationId xmlns:a16="http://schemas.microsoft.com/office/drawing/2014/main" id="{46819625-19A2-42D6-8906-D8045CCB800A}"/>
              </a:ext>
            </a:extLst>
          </p:cNvPr>
          <p:cNvGrpSpPr/>
          <p:nvPr/>
        </p:nvGrpSpPr>
        <p:grpSpPr>
          <a:xfrm>
            <a:off x="4572000" y="5650519"/>
            <a:ext cx="3682020" cy="300082"/>
            <a:chOff x="8214448" y="507023"/>
            <a:chExt cx="4909360" cy="400108"/>
          </a:xfrm>
        </p:grpSpPr>
        <p:sp>
          <p:nvSpPr>
            <p:cNvPr id="11" name="TextBox 10">
              <a:extLst>
                <a:ext uri="{FF2B5EF4-FFF2-40B4-BE49-F238E27FC236}">
                  <a16:creationId xmlns:a16="http://schemas.microsoft.com/office/drawing/2014/main" id="{163D27C5-A36C-6181-06E2-7DDC807D35F9}"/>
                </a:ext>
              </a:extLst>
            </p:cNvPr>
            <p:cNvSpPr txBox="1"/>
            <p:nvPr/>
          </p:nvSpPr>
          <p:spPr>
            <a:xfrm>
              <a:off x="8591868" y="507023"/>
              <a:ext cx="4531940" cy="400108"/>
            </a:xfrm>
            <a:prstGeom prst="rect">
              <a:avLst/>
            </a:prstGeom>
            <a:solidFill>
              <a:schemeClr val="bg2"/>
            </a:solidFill>
          </p:spPr>
          <p:txBody>
            <a:bodyPr wrap="square" rtlCol="0">
              <a:spAutoFit/>
            </a:bodyPr>
            <a:lstStyle/>
            <a:p>
              <a:pPr defTabSz="685800">
                <a:defRPr/>
              </a:pPr>
              <a:r>
                <a:rPr lang="en-GB" sz="1350" dirty="0">
                  <a:solidFill>
                    <a:prstClr val="black">
                      <a:lumMod val="75000"/>
                      <a:lumOff val="25000"/>
                    </a:prstClr>
                  </a:solidFill>
                  <a:latin typeface="Arial" panose="020B0604020202020204"/>
                </a:rPr>
                <a:t>Significantly higher / lower vs. expectation</a:t>
              </a:r>
            </a:p>
          </p:txBody>
        </p:sp>
        <p:sp>
          <p:nvSpPr>
            <p:cNvPr id="12" name="Isosceles Triangle 11">
              <a:extLst>
                <a:ext uri="{FF2B5EF4-FFF2-40B4-BE49-F238E27FC236}">
                  <a16:creationId xmlns:a16="http://schemas.microsoft.com/office/drawing/2014/main" id="{C20A7290-CF64-E080-E7AF-03F55C3214A2}"/>
                </a:ext>
              </a:extLst>
            </p:cNvPr>
            <p:cNvSpPr/>
            <p:nvPr/>
          </p:nvSpPr>
          <p:spPr>
            <a:xfrm>
              <a:off x="8214448" y="626810"/>
              <a:ext cx="180000" cy="108000"/>
            </a:xfrm>
            <a:prstGeom prst="triangl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Arial" panose="020B0604020202020204"/>
              </a:endParaRPr>
            </a:p>
          </p:txBody>
        </p:sp>
        <p:sp>
          <p:nvSpPr>
            <p:cNvPr id="13" name="Isosceles Triangle 12">
              <a:extLst>
                <a:ext uri="{FF2B5EF4-FFF2-40B4-BE49-F238E27FC236}">
                  <a16:creationId xmlns:a16="http://schemas.microsoft.com/office/drawing/2014/main" id="{391D5F8C-DF3B-104A-9FFC-FBA3085B5DF8}"/>
                </a:ext>
              </a:extLst>
            </p:cNvPr>
            <p:cNvSpPr/>
            <p:nvPr/>
          </p:nvSpPr>
          <p:spPr>
            <a:xfrm rot="10800000">
              <a:off x="8394448" y="626810"/>
              <a:ext cx="180000" cy="108000"/>
            </a:xfrm>
            <a:prstGeom prst="triangl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Arial" panose="020B0604020202020204"/>
              </a:endParaRPr>
            </a:p>
          </p:txBody>
        </p:sp>
      </p:grpSp>
      <p:sp>
        <p:nvSpPr>
          <p:cNvPr id="14" name="Isosceles Triangle 13">
            <a:extLst>
              <a:ext uri="{FF2B5EF4-FFF2-40B4-BE49-F238E27FC236}">
                <a16:creationId xmlns:a16="http://schemas.microsoft.com/office/drawing/2014/main" id="{3C98E77B-5C06-C3BB-7056-37BA4C2F895F}"/>
              </a:ext>
            </a:extLst>
          </p:cNvPr>
          <p:cNvSpPr/>
          <p:nvPr/>
        </p:nvSpPr>
        <p:spPr>
          <a:xfrm rot="10800000">
            <a:off x="5101959" y="2934462"/>
            <a:ext cx="135000" cy="81000"/>
          </a:xfrm>
          <a:prstGeom prst="triangl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Arial" panose="020B0604020202020204"/>
            </a:endParaRPr>
          </a:p>
        </p:txBody>
      </p:sp>
      <p:sp>
        <p:nvSpPr>
          <p:cNvPr id="15" name="Isosceles Triangle 14">
            <a:extLst>
              <a:ext uri="{FF2B5EF4-FFF2-40B4-BE49-F238E27FC236}">
                <a16:creationId xmlns:a16="http://schemas.microsoft.com/office/drawing/2014/main" id="{0270C7B3-B54E-4AD0-B95A-08DFFE879946}"/>
              </a:ext>
            </a:extLst>
          </p:cNvPr>
          <p:cNvSpPr/>
          <p:nvPr/>
        </p:nvSpPr>
        <p:spPr>
          <a:xfrm>
            <a:off x="5133675" y="3315310"/>
            <a:ext cx="135000" cy="81000"/>
          </a:xfrm>
          <a:prstGeom prst="triangl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Arial" panose="020B0604020202020204"/>
            </a:endParaRPr>
          </a:p>
        </p:txBody>
      </p:sp>
      <p:sp>
        <p:nvSpPr>
          <p:cNvPr id="18" name="Isosceles Triangle 17">
            <a:extLst>
              <a:ext uri="{FF2B5EF4-FFF2-40B4-BE49-F238E27FC236}">
                <a16:creationId xmlns:a16="http://schemas.microsoft.com/office/drawing/2014/main" id="{D86E48FB-731D-D24E-B37D-33A2C56D55B0}"/>
              </a:ext>
            </a:extLst>
          </p:cNvPr>
          <p:cNvSpPr/>
          <p:nvPr/>
        </p:nvSpPr>
        <p:spPr>
          <a:xfrm rot="10800000">
            <a:off x="5117480" y="4124251"/>
            <a:ext cx="135000" cy="81000"/>
          </a:xfrm>
          <a:prstGeom prst="triangl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Arial" panose="020B0604020202020204"/>
            </a:endParaRPr>
          </a:p>
        </p:txBody>
      </p:sp>
      <p:sp>
        <p:nvSpPr>
          <p:cNvPr id="19" name="Isosceles Triangle 18">
            <a:extLst>
              <a:ext uri="{FF2B5EF4-FFF2-40B4-BE49-F238E27FC236}">
                <a16:creationId xmlns:a16="http://schemas.microsoft.com/office/drawing/2014/main" id="{5CFD47CF-A0DB-47A1-8846-3FE823205DFB}"/>
              </a:ext>
            </a:extLst>
          </p:cNvPr>
          <p:cNvSpPr/>
          <p:nvPr/>
        </p:nvSpPr>
        <p:spPr>
          <a:xfrm rot="10800000">
            <a:off x="5129006" y="4526566"/>
            <a:ext cx="135000" cy="81000"/>
          </a:xfrm>
          <a:prstGeom prst="triangl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Arial" panose="020B0604020202020204"/>
            </a:endParaRPr>
          </a:p>
        </p:txBody>
      </p:sp>
      <p:sp>
        <p:nvSpPr>
          <p:cNvPr id="3" name="Isosceles Triangle 2">
            <a:extLst>
              <a:ext uri="{FF2B5EF4-FFF2-40B4-BE49-F238E27FC236}">
                <a16:creationId xmlns:a16="http://schemas.microsoft.com/office/drawing/2014/main" id="{10A075EC-362D-214D-4D23-55D25D8F2C9E}"/>
              </a:ext>
            </a:extLst>
          </p:cNvPr>
          <p:cNvSpPr/>
          <p:nvPr/>
        </p:nvSpPr>
        <p:spPr>
          <a:xfrm rot="10800000">
            <a:off x="5033437" y="5299176"/>
            <a:ext cx="135000" cy="81000"/>
          </a:xfrm>
          <a:prstGeom prst="triangl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Arial" panose="020B0604020202020204"/>
            </a:endParaRPr>
          </a:p>
        </p:txBody>
      </p:sp>
      <p:sp>
        <p:nvSpPr>
          <p:cNvPr id="5" name="Title 7">
            <a:extLst>
              <a:ext uri="{FF2B5EF4-FFF2-40B4-BE49-F238E27FC236}">
                <a16:creationId xmlns:a16="http://schemas.microsoft.com/office/drawing/2014/main" id="{0228BAEC-D2A3-A9C8-E4E6-F52E4ADB461C}"/>
              </a:ext>
            </a:extLst>
          </p:cNvPr>
          <p:cNvSpPr txBox="1">
            <a:spLocks/>
          </p:cNvSpPr>
          <p:nvPr/>
        </p:nvSpPr>
        <p:spPr>
          <a:xfrm>
            <a:off x="883733" y="1093389"/>
            <a:ext cx="8220608" cy="8989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b="1" kern="1200">
                <a:solidFill>
                  <a:srgbClr val="AD0016"/>
                </a:solidFill>
                <a:latin typeface="Arial" panose="020B0604020202020204" pitchFamily="34" charset="0"/>
                <a:ea typeface="+mj-ea"/>
                <a:cs typeface="Arial" panose="020B0604020202020204" pitchFamily="34" charset="0"/>
              </a:defRPr>
            </a:lvl1pPr>
          </a:lstStyle>
          <a:p>
            <a:pPr defTabSz="685800"/>
            <a:endParaRPr lang="en-GB" sz="3300" b="0" dirty="0"/>
          </a:p>
        </p:txBody>
      </p:sp>
      <p:sp>
        <p:nvSpPr>
          <p:cNvPr id="6" name="TextBox 5">
            <a:extLst>
              <a:ext uri="{FF2B5EF4-FFF2-40B4-BE49-F238E27FC236}">
                <a16:creationId xmlns:a16="http://schemas.microsoft.com/office/drawing/2014/main" id="{0AA80A8A-C157-7140-3315-F5C0AFAAD5CC}"/>
              </a:ext>
            </a:extLst>
          </p:cNvPr>
          <p:cNvSpPr txBox="1"/>
          <p:nvPr/>
        </p:nvSpPr>
        <p:spPr>
          <a:xfrm>
            <a:off x="1481404" y="727010"/>
            <a:ext cx="7881833" cy="600164"/>
          </a:xfrm>
          <a:prstGeom prst="rect">
            <a:avLst/>
          </a:prstGeom>
          <a:noFill/>
        </p:spPr>
        <p:txBody>
          <a:bodyPr wrap="square" rtlCol="0">
            <a:spAutoFit/>
          </a:bodyPr>
          <a:lstStyle/>
          <a:p>
            <a:pPr defTabSz="685800"/>
            <a:r>
              <a:rPr lang="en-GB" altLang="en-US" sz="3300" dirty="0">
                <a:solidFill>
                  <a:srgbClr val="AD0016"/>
                </a:solidFill>
                <a:latin typeface="Arial" panose="020B0604020202020204" pitchFamily="34" charset="0"/>
                <a:cs typeface="Arial" panose="020B0604020202020204" pitchFamily="34" charset="0"/>
              </a:rPr>
              <a:t>Patient expectations compared to reality</a:t>
            </a:r>
            <a:endParaRPr lang="en-GB" sz="3300" dirty="0">
              <a:solidFill>
                <a:srgbClr val="AD0016"/>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2BF40B5-570E-5ECC-AA43-3B581BF01743}"/>
              </a:ext>
            </a:extLst>
          </p:cNvPr>
          <p:cNvSpPr txBox="1"/>
          <p:nvPr/>
        </p:nvSpPr>
        <p:spPr>
          <a:xfrm>
            <a:off x="5545534" y="6015574"/>
            <a:ext cx="3558807" cy="230832"/>
          </a:xfrm>
          <a:prstGeom prst="rect">
            <a:avLst/>
          </a:prstGeom>
          <a:noFill/>
        </p:spPr>
        <p:txBody>
          <a:bodyPr wrap="square" lIns="68580" tIns="34290" rIns="68580" bIns="34290" anchor="t">
            <a:spAutoFit/>
          </a:bodyPr>
          <a:lstStyle/>
          <a:p>
            <a:pPr algn="r" defTabSz="685800"/>
            <a:r>
              <a:rPr lang="en-GB" sz="1050" dirty="0">
                <a:solidFill>
                  <a:schemeClr val="accent1"/>
                </a:solidFill>
                <a:latin typeface="Arial"/>
                <a:ea typeface="Calibri"/>
                <a:cs typeface="Arial"/>
              </a:rPr>
              <a:t>(AMR Public Perceptions survey 2023, Basis Research)</a:t>
            </a:r>
          </a:p>
        </p:txBody>
      </p:sp>
      <p:sp>
        <p:nvSpPr>
          <p:cNvPr id="17" name="Rectangle: Rounded Corners 16">
            <a:extLst>
              <a:ext uri="{FF2B5EF4-FFF2-40B4-BE49-F238E27FC236}">
                <a16:creationId xmlns:a16="http://schemas.microsoft.com/office/drawing/2014/main" id="{27980947-8AA0-2252-4EA4-23058E7C5D20}"/>
              </a:ext>
            </a:extLst>
          </p:cNvPr>
          <p:cNvSpPr/>
          <p:nvPr/>
        </p:nvSpPr>
        <p:spPr>
          <a:xfrm>
            <a:off x="1111170" y="3922278"/>
            <a:ext cx="5926460" cy="35996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srgbClr val="FFFFFF"/>
              </a:solidFill>
              <a:latin typeface="Calibri" panose="020F0502020204030204"/>
            </a:endParaRPr>
          </a:p>
        </p:txBody>
      </p:sp>
    </p:spTree>
    <p:extLst>
      <p:ext uri="{BB962C8B-B14F-4D97-AF65-F5344CB8AC3E}">
        <p14:creationId xmlns:p14="http://schemas.microsoft.com/office/powerpoint/2010/main" val="2251294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9CD9D3-0F37-D4E5-C550-FAAB96E1301F}"/>
              </a:ext>
            </a:extLst>
          </p:cNvPr>
          <p:cNvSpPr>
            <a:spLocks noGrp="1"/>
          </p:cNvSpPr>
          <p:nvPr>
            <p:ph type="body" sz="quarter" idx="12"/>
          </p:nvPr>
        </p:nvSpPr>
        <p:spPr>
          <a:xfrm>
            <a:off x="6682131" y="6543358"/>
            <a:ext cx="2306365" cy="273844"/>
          </a:xfrm>
        </p:spPr>
        <p:txBody>
          <a:bodyPr/>
          <a:lstStyle/>
          <a:p>
            <a:r>
              <a:rPr lang="en-GB" sz="900" dirty="0">
                <a:solidFill>
                  <a:schemeClr val="accent1"/>
                </a:solidFill>
              </a:rPr>
              <a:t>Source: Basis Research, AMR Survey</a:t>
            </a:r>
          </a:p>
          <a:p>
            <a:r>
              <a:rPr lang="en-GB" sz="900" dirty="0">
                <a:solidFill>
                  <a:schemeClr val="accent1"/>
                </a:solidFill>
              </a:rPr>
              <a:t>Base: All respondents (n=5390)</a:t>
            </a:r>
          </a:p>
        </p:txBody>
      </p:sp>
      <p:sp>
        <p:nvSpPr>
          <p:cNvPr id="27" name="Title 7">
            <a:extLst>
              <a:ext uri="{FF2B5EF4-FFF2-40B4-BE49-F238E27FC236}">
                <a16:creationId xmlns:a16="http://schemas.microsoft.com/office/drawing/2014/main" id="{5AE7FBF1-70EE-63A0-1D1E-E03D106DA092}"/>
              </a:ext>
            </a:extLst>
          </p:cNvPr>
          <p:cNvSpPr>
            <a:spLocks noGrp="1"/>
          </p:cNvSpPr>
          <p:nvPr>
            <p:ph type="title"/>
          </p:nvPr>
        </p:nvSpPr>
        <p:spPr>
          <a:xfrm>
            <a:off x="1797913" y="595953"/>
            <a:ext cx="6872362" cy="829226"/>
          </a:xfrm>
        </p:spPr>
        <p:txBody>
          <a:bodyPr>
            <a:noAutofit/>
          </a:bodyPr>
          <a:lstStyle/>
          <a:p>
            <a:r>
              <a:rPr lang="en-GB" sz="3300" b="0" dirty="0">
                <a:solidFill>
                  <a:schemeClr val="accent1"/>
                </a:solidFill>
                <a:latin typeface="Arial" panose="020B0604020202020204" pitchFamily="34" charset="0"/>
                <a:cs typeface="Arial" panose="020B0604020202020204" pitchFamily="34" charset="0"/>
              </a:rPr>
              <a:t>Patients generally trust the advice from their healthcare professional</a:t>
            </a:r>
          </a:p>
        </p:txBody>
      </p:sp>
      <p:graphicFrame>
        <p:nvGraphicFramePr>
          <p:cNvPr id="6" name="Chart 5">
            <a:extLst>
              <a:ext uri="{FF2B5EF4-FFF2-40B4-BE49-F238E27FC236}">
                <a16:creationId xmlns:a16="http://schemas.microsoft.com/office/drawing/2014/main" id="{764456A5-467B-2D86-4DF7-AAC954429116}"/>
              </a:ext>
            </a:extLst>
          </p:cNvPr>
          <p:cNvGraphicFramePr/>
          <p:nvPr>
            <p:extLst>
              <p:ext uri="{D42A27DB-BD31-4B8C-83A1-F6EECF244321}">
                <p14:modId xmlns:p14="http://schemas.microsoft.com/office/powerpoint/2010/main" val="170765713"/>
              </p:ext>
            </p:extLst>
          </p:nvPr>
        </p:nvGraphicFramePr>
        <p:xfrm>
          <a:off x="1175517" y="2525090"/>
          <a:ext cx="6792965" cy="2510325"/>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4B9A6C8-3C17-7D5A-176E-A528E672906D}"/>
              </a:ext>
            </a:extLst>
          </p:cNvPr>
          <p:cNvCxnSpPr>
            <a:cxnSpLocks/>
          </p:cNvCxnSpPr>
          <p:nvPr/>
        </p:nvCxnSpPr>
        <p:spPr>
          <a:xfrm>
            <a:off x="2567899" y="2631929"/>
            <a:ext cx="0" cy="2025000"/>
          </a:xfrm>
          <a:prstGeom prst="line">
            <a:avLst/>
          </a:prstGeom>
          <a:noFill/>
          <a:ln w="57150" cap="flat" cmpd="sng" algn="ctr">
            <a:solidFill>
              <a:srgbClr val="000000"/>
            </a:solidFill>
            <a:prstDash val="solid"/>
          </a:ln>
          <a:effectLst/>
        </p:spPr>
      </p:cxnSp>
      <p:cxnSp>
        <p:nvCxnSpPr>
          <p:cNvPr id="12" name="Straight Connector 11">
            <a:extLst>
              <a:ext uri="{FF2B5EF4-FFF2-40B4-BE49-F238E27FC236}">
                <a16:creationId xmlns:a16="http://schemas.microsoft.com/office/drawing/2014/main" id="{1EAF49B8-A7C0-6ACA-E910-062FB539AA27}"/>
              </a:ext>
            </a:extLst>
          </p:cNvPr>
          <p:cNvCxnSpPr>
            <a:cxnSpLocks/>
          </p:cNvCxnSpPr>
          <p:nvPr/>
        </p:nvCxnSpPr>
        <p:spPr>
          <a:xfrm>
            <a:off x="5287845" y="2851544"/>
            <a:ext cx="6659" cy="1806878"/>
          </a:xfrm>
          <a:prstGeom prst="line">
            <a:avLst/>
          </a:prstGeom>
          <a:noFill/>
          <a:ln w="57150" cap="flat" cmpd="sng" algn="ctr">
            <a:solidFill>
              <a:srgbClr val="000000"/>
            </a:solidFill>
            <a:prstDash val="solid"/>
          </a:ln>
          <a:effectLst/>
        </p:spPr>
      </p:cxnSp>
      <p:cxnSp>
        <p:nvCxnSpPr>
          <p:cNvPr id="14" name="Straight Connector 13">
            <a:extLst>
              <a:ext uri="{FF2B5EF4-FFF2-40B4-BE49-F238E27FC236}">
                <a16:creationId xmlns:a16="http://schemas.microsoft.com/office/drawing/2014/main" id="{7A55082A-AC2B-ACE0-5065-70E4537509F8}"/>
              </a:ext>
            </a:extLst>
          </p:cNvPr>
          <p:cNvCxnSpPr>
            <a:cxnSpLocks/>
          </p:cNvCxnSpPr>
          <p:nvPr/>
        </p:nvCxnSpPr>
        <p:spPr>
          <a:xfrm>
            <a:off x="7998960" y="2968858"/>
            <a:ext cx="0" cy="1689564"/>
          </a:xfrm>
          <a:prstGeom prst="line">
            <a:avLst/>
          </a:prstGeom>
          <a:noFill/>
          <a:ln w="57150" cap="flat" cmpd="sng" algn="ctr">
            <a:solidFill>
              <a:srgbClr val="000000"/>
            </a:solidFill>
            <a:prstDash val="solid"/>
          </a:ln>
          <a:effectLst/>
        </p:spPr>
      </p:cxnSp>
      <p:cxnSp>
        <p:nvCxnSpPr>
          <p:cNvPr id="15" name="Straight Connector 14">
            <a:extLst>
              <a:ext uri="{FF2B5EF4-FFF2-40B4-BE49-F238E27FC236}">
                <a16:creationId xmlns:a16="http://schemas.microsoft.com/office/drawing/2014/main" id="{193F155D-70C6-B0FA-AAA8-79D85BBABF3E}"/>
              </a:ext>
            </a:extLst>
          </p:cNvPr>
          <p:cNvCxnSpPr>
            <a:cxnSpLocks/>
          </p:cNvCxnSpPr>
          <p:nvPr/>
        </p:nvCxnSpPr>
        <p:spPr>
          <a:xfrm>
            <a:off x="2567899" y="2522103"/>
            <a:ext cx="0" cy="66935"/>
          </a:xfrm>
          <a:prstGeom prst="line">
            <a:avLst/>
          </a:prstGeom>
          <a:noFill/>
          <a:ln w="57150" cap="flat" cmpd="sng" algn="ctr">
            <a:solidFill>
              <a:srgbClr val="595959"/>
            </a:solidFill>
            <a:prstDash val="solid"/>
          </a:ln>
          <a:effectLst/>
        </p:spPr>
      </p:cxnSp>
      <p:cxnSp>
        <p:nvCxnSpPr>
          <p:cNvPr id="17" name="Straight Connector 16">
            <a:extLst>
              <a:ext uri="{FF2B5EF4-FFF2-40B4-BE49-F238E27FC236}">
                <a16:creationId xmlns:a16="http://schemas.microsoft.com/office/drawing/2014/main" id="{632CA1AA-A0D9-EC74-C5B9-94A6759E1C9B}"/>
              </a:ext>
            </a:extLst>
          </p:cNvPr>
          <p:cNvCxnSpPr>
            <a:cxnSpLocks/>
          </p:cNvCxnSpPr>
          <p:nvPr/>
        </p:nvCxnSpPr>
        <p:spPr>
          <a:xfrm>
            <a:off x="5287845" y="2543535"/>
            <a:ext cx="0" cy="83014"/>
          </a:xfrm>
          <a:prstGeom prst="line">
            <a:avLst/>
          </a:prstGeom>
          <a:noFill/>
          <a:ln w="57150" cap="flat" cmpd="sng" algn="ctr">
            <a:solidFill>
              <a:srgbClr val="595959"/>
            </a:solidFill>
            <a:prstDash val="solid"/>
          </a:ln>
          <a:effectLst/>
        </p:spPr>
      </p:cxnSp>
      <p:cxnSp>
        <p:nvCxnSpPr>
          <p:cNvPr id="18" name="Straight Connector 17">
            <a:extLst>
              <a:ext uri="{FF2B5EF4-FFF2-40B4-BE49-F238E27FC236}">
                <a16:creationId xmlns:a16="http://schemas.microsoft.com/office/drawing/2014/main" id="{6C1952DD-FAED-4C3E-84A0-27626550FA65}"/>
              </a:ext>
            </a:extLst>
          </p:cNvPr>
          <p:cNvCxnSpPr>
            <a:cxnSpLocks/>
          </p:cNvCxnSpPr>
          <p:nvPr/>
        </p:nvCxnSpPr>
        <p:spPr>
          <a:xfrm>
            <a:off x="8000611" y="2536391"/>
            <a:ext cx="0" cy="135000"/>
          </a:xfrm>
          <a:prstGeom prst="line">
            <a:avLst/>
          </a:prstGeom>
          <a:noFill/>
          <a:ln w="57150" cap="flat" cmpd="sng" algn="ctr">
            <a:solidFill>
              <a:srgbClr val="595959"/>
            </a:solidFill>
            <a:prstDash val="solid"/>
          </a:ln>
          <a:effectLst/>
        </p:spPr>
      </p:cxnSp>
      <p:sp>
        <p:nvSpPr>
          <p:cNvPr id="19" name="TextBox 18">
            <a:extLst>
              <a:ext uri="{FF2B5EF4-FFF2-40B4-BE49-F238E27FC236}">
                <a16:creationId xmlns:a16="http://schemas.microsoft.com/office/drawing/2014/main" id="{72B171F3-520E-D03D-CB1A-11A9B5A26058}"/>
              </a:ext>
            </a:extLst>
          </p:cNvPr>
          <p:cNvSpPr txBox="1"/>
          <p:nvPr/>
        </p:nvSpPr>
        <p:spPr>
          <a:xfrm>
            <a:off x="2646082" y="3085246"/>
            <a:ext cx="1363613" cy="263135"/>
          </a:xfrm>
          <a:prstGeom prst="rect">
            <a:avLst/>
          </a:prstGeom>
        </p:spPr>
        <p:txBody>
          <a:bodyPr vert="horz" wrap="square" lIns="0" tIns="0" rIns="0" bIns="0" rtlCol="0" anchor="t" anchorCtr="0">
            <a:noAutofit/>
          </a:bodyPr>
          <a:lstStyle/>
          <a:p>
            <a:pPr defTabSz="683126">
              <a:defRPr/>
            </a:pPr>
            <a:r>
              <a:rPr lang="en-GB" sz="2400" b="1" dirty="0">
                <a:solidFill>
                  <a:srgbClr val="000000"/>
                </a:solidFill>
                <a:latin typeface="Arial" panose="020B0604020202020204"/>
              </a:rPr>
              <a:t>88%</a:t>
            </a:r>
            <a:r>
              <a:rPr lang="en-GB" sz="1200" b="1" dirty="0">
                <a:solidFill>
                  <a:srgbClr val="000000"/>
                </a:solidFill>
                <a:latin typeface="Arial" panose="020B0604020202020204"/>
              </a:rPr>
              <a:t> </a:t>
            </a:r>
          </a:p>
          <a:p>
            <a:pPr defTabSz="683126">
              <a:defRPr/>
            </a:pPr>
            <a:r>
              <a:rPr lang="en-GB" sz="1050" b="1" dirty="0">
                <a:solidFill>
                  <a:srgbClr val="000000"/>
                </a:solidFill>
                <a:latin typeface="Arial" panose="020B0604020202020204"/>
              </a:rPr>
              <a:t>Agree or strongly agree</a:t>
            </a:r>
            <a:endParaRPr lang="en-GB" sz="1050" dirty="0">
              <a:solidFill>
                <a:srgbClr val="000000"/>
              </a:solidFill>
              <a:latin typeface="Arial" panose="020B0604020202020204"/>
            </a:endParaRPr>
          </a:p>
        </p:txBody>
      </p:sp>
      <p:sp>
        <p:nvSpPr>
          <p:cNvPr id="21" name="TextBox 20">
            <a:extLst>
              <a:ext uri="{FF2B5EF4-FFF2-40B4-BE49-F238E27FC236}">
                <a16:creationId xmlns:a16="http://schemas.microsoft.com/office/drawing/2014/main" id="{5D496AEA-2098-B4AD-0AB7-0F2A079A5326}"/>
              </a:ext>
            </a:extLst>
          </p:cNvPr>
          <p:cNvSpPr txBox="1"/>
          <p:nvPr/>
        </p:nvSpPr>
        <p:spPr>
          <a:xfrm>
            <a:off x="5366028" y="3304179"/>
            <a:ext cx="1363613" cy="263135"/>
          </a:xfrm>
          <a:prstGeom prst="rect">
            <a:avLst/>
          </a:prstGeom>
        </p:spPr>
        <p:txBody>
          <a:bodyPr vert="horz" wrap="square" lIns="0" tIns="0" rIns="0" bIns="0" rtlCol="0" anchor="t" anchorCtr="0">
            <a:noAutofit/>
          </a:bodyPr>
          <a:lstStyle/>
          <a:p>
            <a:pPr defTabSz="683126">
              <a:defRPr/>
            </a:pPr>
            <a:r>
              <a:rPr lang="en-GB" sz="2400" b="1" dirty="0">
                <a:solidFill>
                  <a:srgbClr val="000000"/>
                </a:solidFill>
                <a:latin typeface="Arial" panose="020B0604020202020204"/>
              </a:rPr>
              <a:t>78%</a:t>
            </a:r>
            <a:r>
              <a:rPr lang="en-GB" sz="1200" b="1" dirty="0">
                <a:solidFill>
                  <a:srgbClr val="000000"/>
                </a:solidFill>
                <a:latin typeface="Arial" panose="020B0604020202020204"/>
              </a:rPr>
              <a:t> </a:t>
            </a:r>
          </a:p>
          <a:p>
            <a:pPr defTabSz="683126">
              <a:defRPr/>
            </a:pPr>
            <a:r>
              <a:rPr lang="en-GB" sz="1050" b="1" dirty="0">
                <a:solidFill>
                  <a:srgbClr val="000000"/>
                </a:solidFill>
                <a:latin typeface="Arial" panose="020B0604020202020204"/>
              </a:rPr>
              <a:t>Agree or strongly agree</a:t>
            </a:r>
            <a:endParaRPr lang="en-GB" sz="1050" dirty="0">
              <a:solidFill>
                <a:srgbClr val="000000"/>
              </a:solidFill>
              <a:latin typeface="Arial" panose="020B0604020202020204"/>
            </a:endParaRPr>
          </a:p>
        </p:txBody>
      </p:sp>
      <p:sp>
        <p:nvSpPr>
          <p:cNvPr id="22" name="TextBox 21">
            <a:extLst>
              <a:ext uri="{FF2B5EF4-FFF2-40B4-BE49-F238E27FC236}">
                <a16:creationId xmlns:a16="http://schemas.microsoft.com/office/drawing/2014/main" id="{00D14ED7-1B20-583B-C46C-E7304AD8DD36}"/>
              </a:ext>
            </a:extLst>
          </p:cNvPr>
          <p:cNvSpPr txBox="1"/>
          <p:nvPr/>
        </p:nvSpPr>
        <p:spPr>
          <a:xfrm>
            <a:off x="8091055" y="3433882"/>
            <a:ext cx="1363613" cy="263135"/>
          </a:xfrm>
          <a:prstGeom prst="rect">
            <a:avLst/>
          </a:prstGeom>
        </p:spPr>
        <p:txBody>
          <a:bodyPr vert="horz" wrap="square" lIns="0" tIns="0" rIns="0" bIns="0" rtlCol="0" anchor="t" anchorCtr="0">
            <a:noAutofit/>
          </a:bodyPr>
          <a:lstStyle/>
          <a:p>
            <a:pPr defTabSz="683126">
              <a:defRPr/>
            </a:pPr>
            <a:r>
              <a:rPr lang="en-GB" sz="2400" b="1" dirty="0">
                <a:solidFill>
                  <a:srgbClr val="000000"/>
                </a:solidFill>
                <a:latin typeface="Arial" panose="020B0604020202020204"/>
              </a:rPr>
              <a:t>74%</a:t>
            </a:r>
            <a:r>
              <a:rPr lang="en-GB" sz="1200" b="1" dirty="0">
                <a:solidFill>
                  <a:srgbClr val="000000"/>
                </a:solidFill>
                <a:latin typeface="Arial" panose="020B0604020202020204"/>
              </a:rPr>
              <a:t> </a:t>
            </a:r>
          </a:p>
          <a:p>
            <a:pPr defTabSz="683126">
              <a:defRPr/>
            </a:pPr>
            <a:r>
              <a:rPr lang="en-GB" sz="1050" b="1" dirty="0">
                <a:solidFill>
                  <a:srgbClr val="000000"/>
                </a:solidFill>
                <a:latin typeface="Arial" panose="020B0604020202020204"/>
              </a:rPr>
              <a:t>Agree</a:t>
            </a:r>
            <a:endParaRPr lang="en-GB" sz="1050" dirty="0">
              <a:solidFill>
                <a:srgbClr val="000000"/>
              </a:solidFill>
              <a:latin typeface="Arial" panose="020B0604020202020204"/>
            </a:endParaRPr>
          </a:p>
        </p:txBody>
      </p:sp>
      <p:sp>
        <p:nvSpPr>
          <p:cNvPr id="23" name="TextBox 22">
            <a:extLst>
              <a:ext uri="{FF2B5EF4-FFF2-40B4-BE49-F238E27FC236}">
                <a16:creationId xmlns:a16="http://schemas.microsoft.com/office/drawing/2014/main" id="{F7B9922E-BAD5-18C5-7367-1F1855B43952}"/>
              </a:ext>
            </a:extLst>
          </p:cNvPr>
          <p:cNvSpPr txBox="1"/>
          <p:nvPr/>
        </p:nvSpPr>
        <p:spPr>
          <a:xfrm>
            <a:off x="2646082" y="2177508"/>
            <a:ext cx="1363613" cy="263135"/>
          </a:xfrm>
          <a:prstGeom prst="rect">
            <a:avLst/>
          </a:prstGeom>
          <a:ln>
            <a:noFill/>
          </a:ln>
        </p:spPr>
        <p:txBody>
          <a:bodyPr vert="horz" wrap="square" lIns="0" tIns="0" rIns="0" bIns="0" rtlCol="0" anchor="t" anchorCtr="0">
            <a:noAutofit/>
          </a:bodyPr>
          <a:lstStyle/>
          <a:p>
            <a:pPr defTabSz="683126">
              <a:defRPr/>
            </a:pPr>
            <a:r>
              <a:rPr lang="en-GB" sz="2400" b="1" dirty="0">
                <a:solidFill>
                  <a:schemeClr val="accent3"/>
                </a:solidFill>
                <a:latin typeface="Arial" panose="020B0604020202020204"/>
              </a:rPr>
              <a:t>3%</a:t>
            </a:r>
            <a:r>
              <a:rPr lang="en-GB" sz="1200" b="1" dirty="0">
                <a:solidFill>
                  <a:schemeClr val="accent3"/>
                </a:solidFill>
                <a:latin typeface="Arial" panose="020B0604020202020204"/>
              </a:rPr>
              <a:t> </a:t>
            </a:r>
          </a:p>
          <a:p>
            <a:pPr defTabSz="683126">
              <a:defRPr/>
            </a:pPr>
            <a:r>
              <a:rPr lang="en-GB" sz="1050" b="1" dirty="0">
                <a:solidFill>
                  <a:schemeClr val="accent3"/>
                </a:solidFill>
                <a:latin typeface="Arial" panose="020B0604020202020204"/>
              </a:rPr>
              <a:t>disagree</a:t>
            </a:r>
            <a:endParaRPr lang="en-GB" sz="1050" dirty="0">
              <a:solidFill>
                <a:schemeClr val="accent3"/>
              </a:solidFill>
              <a:latin typeface="Arial" panose="020B0604020202020204"/>
            </a:endParaRPr>
          </a:p>
        </p:txBody>
      </p:sp>
      <p:sp>
        <p:nvSpPr>
          <p:cNvPr id="25" name="TextBox 24">
            <a:extLst>
              <a:ext uri="{FF2B5EF4-FFF2-40B4-BE49-F238E27FC236}">
                <a16:creationId xmlns:a16="http://schemas.microsoft.com/office/drawing/2014/main" id="{63F8BD6E-1B42-9AEF-938F-20EA05728515}"/>
              </a:ext>
            </a:extLst>
          </p:cNvPr>
          <p:cNvSpPr txBox="1"/>
          <p:nvPr/>
        </p:nvSpPr>
        <p:spPr>
          <a:xfrm>
            <a:off x="5366027" y="2241209"/>
            <a:ext cx="1363613" cy="263135"/>
          </a:xfrm>
          <a:prstGeom prst="rect">
            <a:avLst/>
          </a:prstGeom>
        </p:spPr>
        <p:txBody>
          <a:bodyPr vert="horz" wrap="square" lIns="0" tIns="0" rIns="0" bIns="0" rtlCol="0" anchor="t" anchorCtr="0">
            <a:noAutofit/>
          </a:bodyPr>
          <a:lstStyle/>
          <a:p>
            <a:pPr defTabSz="683126">
              <a:defRPr/>
            </a:pPr>
            <a:r>
              <a:rPr lang="en-GB" sz="2400" b="1" dirty="0">
                <a:solidFill>
                  <a:schemeClr val="accent3"/>
                </a:solidFill>
                <a:latin typeface="Arial" panose="020B0604020202020204"/>
              </a:rPr>
              <a:t>4%</a:t>
            </a:r>
            <a:r>
              <a:rPr lang="en-GB" sz="1200" b="1" dirty="0">
                <a:solidFill>
                  <a:schemeClr val="accent3"/>
                </a:solidFill>
                <a:latin typeface="Arial" panose="020B0604020202020204"/>
              </a:rPr>
              <a:t> </a:t>
            </a:r>
          </a:p>
          <a:p>
            <a:pPr defTabSz="683126">
              <a:defRPr/>
            </a:pPr>
            <a:r>
              <a:rPr lang="en-GB" sz="1050" b="1" dirty="0">
                <a:solidFill>
                  <a:schemeClr val="accent3"/>
                </a:solidFill>
                <a:latin typeface="Arial" panose="020B0604020202020204"/>
              </a:rPr>
              <a:t>disagree</a:t>
            </a:r>
            <a:endParaRPr lang="en-GB" sz="1050" dirty="0">
              <a:solidFill>
                <a:schemeClr val="accent3"/>
              </a:solidFill>
              <a:latin typeface="Arial" panose="020B0604020202020204"/>
            </a:endParaRPr>
          </a:p>
        </p:txBody>
      </p:sp>
      <p:sp>
        <p:nvSpPr>
          <p:cNvPr id="26" name="TextBox 25">
            <a:extLst>
              <a:ext uri="{FF2B5EF4-FFF2-40B4-BE49-F238E27FC236}">
                <a16:creationId xmlns:a16="http://schemas.microsoft.com/office/drawing/2014/main" id="{B74EC167-E9F6-1BB8-912A-BF242847B6EA}"/>
              </a:ext>
            </a:extLst>
          </p:cNvPr>
          <p:cNvSpPr txBox="1"/>
          <p:nvPr/>
        </p:nvSpPr>
        <p:spPr>
          <a:xfrm>
            <a:off x="8061718" y="2250665"/>
            <a:ext cx="1363613" cy="263135"/>
          </a:xfrm>
          <a:prstGeom prst="rect">
            <a:avLst/>
          </a:prstGeom>
        </p:spPr>
        <p:txBody>
          <a:bodyPr vert="horz" wrap="square" lIns="0" tIns="0" rIns="0" bIns="0" rtlCol="0" anchor="t" anchorCtr="0">
            <a:noAutofit/>
          </a:bodyPr>
          <a:lstStyle/>
          <a:p>
            <a:pPr defTabSz="683126">
              <a:defRPr/>
            </a:pPr>
            <a:r>
              <a:rPr lang="en-GB" sz="2400" b="1" dirty="0">
                <a:solidFill>
                  <a:schemeClr val="accent3"/>
                </a:solidFill>
                <a:latin typeface="Arial" panose="020B0604020202020204"/>
              </a:rPr>
              <a:t>6%</a:t>
            </a:r>
            <a:r>
              <a:rPr lang="en-GB" sz="1200" b="1" dirty="0">
                <a:solidFill>
                  <a:schemeClr val="accent3"/>
                </a:solidFill>
                <a:latin typeface="Arial" panose="020B0604020202020204"/>
              </a:rPr>
              <a:t> </a:t>
            </a:r>
          </a:p>
          <a:p>
            <a:pPr defTabSz="683126">
              <a:defRPr/>
            </a:pPr>
            <a:r>
              <a:rPr lang="en-GB" sz="1050" b="1" dirty="0">
                <a:solidFill>
                  <a:schemeClr val="accent3"/>
                </a:solidFill>
                <a:latin typeface="Arial" panose="020B0604020202020204"/>
              </a:rPr>
              <a:t>disagree</a:t>
            </a:r>
            <a:endParaRPr lang="en-GB" sz="1050" dirty="0">
              <a:solidFill>
                <a:schemeClr val="accent3"/>
              </a:solidFill>
              <a:latin typeface="Arial" panose="020B0604020202020204"/>
            </a:endParaRPr>
          </a:p>
        </p:txBody>
      </p:sp>
      <p:sp>
        <p:nvSpPr>
          <p:cNvPr id="13" name="Rectangle 12">
            <a:extLst>
              <a:ext uri="{FF2B5EF4-FFF2-40B4-BE49-F238E27FC236}">
                <a16:creationId xmlns:a16="http://schemas.microsoft.com/office/drawing/2014/main" id="{47A599BC-9ACC-186D-5CF9-7E91A767A02C}"/>
              </a:ext>
            </a:extLst>
          </p:cNvPr>
          <p:cNvSpPr/>
          <p:nvPr/>
        </p:nvSpPr>
        <p:spPr>
          <a:xfrm>
            <a:off x="693935" y="5245660"/>
            <a:ext cx="2225769" cy="556942"/>
          </a:xfrm>
          <a:prstGeom prst="rect">
            <a:avLst/>
          </a:prstGeom>
          <a:solidFill>
            <a:schemeClr val="bg1"/>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r>
              <a:rPr lang="en-GB" dirty="0">
                <a:solidFill>
                  <a:srgbClr val="000000"/>
                </a:solidFill>
                <a:latin typeface="Arial" panose="020B0604020202020204"/>
              </a:rPr>
              <a:t>Trust GP’s advice whether antibiotics are required</a:t>
            </a:r>
            <a:endParaRPr lang="en-US" dirty="0">
              <a:solidFill>
                <a:srgbClr val="000000"/>
              </a:solidFill>
              <a:latin typeface="Arial" panose="020B0604020202020204"/>
            </a:endParaRPr>
          </a:p>
        </p:txBody>
      </p:sp>
      <p:sp>
        <p:nvSpPr>
          <p:cNvPr id="30" name="Rectangle 29">
            <a:extLst>
              <a:ext uri="{FF2B5EF4-FFF2-40B4-BE49-F238E27FC236}">
                <a16:creationId xmlns:a16="http://schemas.microsoft.com/office/drawing/2014/main" id="{FF85A804-0169-966B-554C-8D46069C54B3}"/>
              </a:ext>
            </a:extLst>
          </p:cNvPr>
          <p:cNvSpPr/>
          <p:nvPr/>
        </p:nvSpPr>
        <p:spPr>
          <a:xfrm>
            <a:off x="6224297" y="5436838"/>
            <a:ext cx="2306365" cy="556942"/>
          </a:xfrm>
          <a:prstGeom prst="rect">
            <a:avLst/>
          </a:prstGeom>
          <a:solidFill>
            <a:schemeClr val="bg1"/>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r>
              <a:rPr lang="en-GB" dirty="0">
                <a:solidFill>
                  <a:srgbClr val="000000"/>
                </a:solidFill>
                <a:latin typeface="Arial" panose="020B0604020202020204"/>
              </a:rPr>
              <a:t>Trust pharmacists' advice whether </a:t>
            </a:r>
          </a:p>
          <a:p>
            <a:pPr algn="ctr">
              <a:defRPr/>
            </a:pPr>
            <a:r>
              <a:rPr lang="en-GB" dirty="0">
                <a:solidFill>
                  <a:srgbClr val="000000"/>
                </a:solidFill>
                <a:latin typeface="Arial" panose="020B0604020202020204"/>
              </a:rPr>
              <a:t>antibiotics </a:t>
            </a:r>
            <a:endParaRPr lang="en-US" dirty="0">
              <a:solidFill>
                <a:srgbClr val="000000"/>
              </a:solidFill>
              <a:latin typeface="Arial" panose="020B0604020202020204"/>
            </a:endParaRPr>
          </a:p>
          <a:p>
            <a:pPr algn="ctr">
              <a:defRPr/>
            </a:pPr>
            <a:r>
              <a:rPr lang="en-GB" dirty="0">
                <a:solidFill>
                  <a:srgbClr val="000000"/>
                </a:solidFill>
                <a:latin typeface="Arial" panose="020B0604020202020204"/>
              </a:rPr>
              <a:t>are required</a:t>
            </a:r>
            <a:endParaRPr lang="en-US" dirty="0">
              <a:solidFill>
                <a:srgbClr val="000000"/>
              </a:solidFill>
              <a:latin typeface="Arial" panose="020B0604020202020204"/>
              <a:cs typeface="Arial"/>
            </a:endParaRPr>
          </a:p>
        </p:txBody>
      </p:sp>
      <p:sp>
        <p:nvSpPr>
          <p:cNvPr id="31" name="Rectangle 30">
            <a:extLst>
              <a:ext uri="{FF2B5EF4-FFF2-40B4-BE49-F238E27FC236}">
                <a16:creationId xmlns:a16="http://schemas.microsoft.com/office/drawing/2014/main" id="{7EF3615E-9E8C-6A4E-7ABB-43DC12D3C814}"/>
              </a:ext>
            </a:extLst>
          </p:cNvPr>
          <p:cNvSpPr/>
          <p:nvPr/>
        </p:nvSpPr>
        <p:spPr>
          <a:xfrm>
            <a:off x="3477433" y="5378506"/>
            <a:ext cx="2189135" cy="593576"/>
          </a:xfrm>
          <a:prstGeom prst="rect">
            <a:avLst/>
          </a:prstGeom>
          <a:solidFill>
            <a:schemeClr val="bg1"/>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r>
              <a:rPr lang="en-GB" dirty="0">
                <a:solidFill>
                  <a:srgbClr val="000000"/>
                </a:solidFill>
                <a:latin typeface="Arial" panose="020B0604020202020204"/>
              </a:rPr>
              <a:t>Trust nurses' advice whether </a:t>
            </a:r>
          </a:p>
          <a:p>
            <a:pPr algn="ctr">
              <a:defRPr/>
            </a:pPr>
            <a:r>
              <a:rPr lang="en-GB" dirty="0">
                <a:solidFill>
                  <a:srgbClr val="000000"/>
                </a:solidFill>
                <a:latin typeface="Arial" panose="020B0604020202020204"/>
              </a:rPr>
              <a:t>antibiotics </a:t>
            </a:r>
            <a:endParaRPr lang="en-US" dirty="0">
              <a:solidFill>
                <a:srgbClr val="000000"/>
              </a:solidFill>
              <a:latin typeface="Arial" panose="020B0604020202020204"/>
            </a:endParaRPr>
          </a:p>
          <a:p>
            <a:pPr algn="ctr">
              <a:defRPr/>
            </a:pPr>
            <a:r>
              <a:rPr lang="en-GB" dirty="0">
                <a:solidFill>
                  <a:srgbClr val="000000"/>
                </a:solidFill>
                <a:latin typeface="Arial" panose="020B0604020202020204"/>
              </a:rPr>
              <a:t>are required</a:t>
            </a:r>
            <a:endParaRPr lang="en-US" dirty="0">
              <a:solidFill>
                <a:srgbClr val="000000"/>
              </a:solidFill>
              <a:latin typeface="Arial" panose="020B0604020202020204"/>
              <a:cs typeface="Arial"/>
            </a:endParaRPr>
          </a:p>
        </p:txBody>
      </p:sp>
    </p:spTree>
    <p:extLst>
      <p:ext uri="{BB962C8B-B14F-4D97-AF65-F5344CB8AC3E}">
        <p14:creationId xmlns:p14="http://schemas.microsoft.com/office/powerpoint/2010/main" val="2589295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2C16C32-DE10-4C3A-867D-4B3F9D9E8FEA}"/>
              </a:ext>
            </a:extLst>
          </p:cNvPr>
          <p:cNvSpPr txBox="1">
            <a:spLocks noGrp="1"/>
          </p:cNvSpPr>
          <p:nvPr>
            <p:ph type="title" idx="4294967295"/>
          </p:nvPr>
        </p:nvSpPr>
        <p:spPr bwMode="auto">
          <a:xfrm>
            <a:off x="0" y="-187325"/>
            <a:ext cx="8229600" cy="12176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200" b="1" i="0" u="none" strike="noStrike" kern="0" cap="none" spc="0" normalizeH="0" baseline="0" noProof="0" dirty="0">
                <a:ln>
                  <a:noFill/>
                </a:ln>
                <a:solidFill>
                  <a:srgbClr val="AF1E2C"/>
                </a:solidFill>
                <a:effectLst/>
                <a:uLnTx/>
                <a:uFillTx/>
                <a:latin typeface="Arial"/>
                <a:ea typeface="+mj-ea"/>
                <a:cs typeface="+mj-cs"/>
              </a:rPr>
              <a:t>TARGET: </a:t>
            </a:r>
            <a:r>
              <a:rPr kumimoji="0" lang="en-GB" altLang="en-US" sz="2400" b="1" i="0" u="none" strike="noStrike" kern="0" cap="none" spc="0" normalizeH="0" baseline="0" noProof="0" dirty="0">
                <a:ln>
                  <a:noFill/>
                </a:ln>
                <a:solidFill>
                  <a:srgbClr val="AF1E2C"/>
                </a:solidFill>
                <a:effectLst/>
                <a:uLnTx/>
                <a:uFillTx/>
                <a:latin typeface="Arial"/>
                <a:ea typeface="+mj-ea"/>
                <a:cs typeface="+mj-cs"/>
              </a:rPr>
              <a:t>Patient Information Leaflets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1" i="0" u="none" strike="noStrike" kern="0" cap="none" spc="0" normalizeH="0" baseline="0" noProof="0" dirty="0">
                <a:ln>
                  <a:noFill/>
                </a:ln>
                <a:solidFill>
                  <a:srgbClr val="AF1E2C"/>
                </a:solidFill>
                <a:effectLst/>
                <a:uLnTx/>
                <a:uFillTx/>
                <a:latin typeface="Arial"/>
                <a:ea typeface="+mj-ea"/>
                <a:cs typeface="+mj-cs"/>
              </a:rPr>
              <a:t>Treating Your Infection RTI Leaflet</a:t>
            </a:r>
          </a:p>
        </p:txBody>
      </p:sp>
      <p:sp>
        <p:nvSpPr>
          <p:cNvPr id="18" name="TextBox 17">
            <a:extLst>
              <a:ext uri="{FF2B5EF4-FFF2-40B4-BE49-F238E27FC236}">
                <a16:creationId xmlns:a16="http://schemas.microsoft.com/office/drawing/2014/main" id="{0C7D5A74-5C16-4FC3-A279-095BA5C51840}"/>
              </a:ext>
            </a:extLst>
          </p:cNvPr>
          <p:cNvSpPr txBox="1"/>
          <p:nvPr/>
        </p:nvSpPr>
        <p:spPr>
          <a:xfrm>
            <a:off x="-4704" y="1445997"/>
            <a:ext cx="677108" cy="4896544"/>
          </a:xfrm>
          <a:prstGeom prst="rect">
            <a:avLst/>
          </a:prstGeom>
          <a:solidFill>
            <a:srgbClr val="A50021"/>
          </a:solidFill>
        </p:spPr>
        <p:txBody>
          <a:bodyPr vert="vert27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Clinical Scenario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Acute Sore Throat</a:t>
            </a:r>
          </a:p>
        </p:txBody>
      </p:sp>
      <p:pic>
        <p:nvPicPr>
          <p:cNvPr id="49154" name="Picture 1" descr="TARGET 'Treating Your Infection: Respiratory Tract Infection (RTI)' leaflet">
            <a:extLst>
              <a:ext uri="{FF2B5EF4-FFF2-40B4-BE49-F238E27FC236}">
                <a16:creationId xmlns:a16="http://schemas.microsoft.com/office/drawing/2014/main" id="{185D73D9-50A3-4EDA-901C-EB973C5F63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0" t="146" r="130" b="6874"/>
          <a:stretch>
            <a:fillRect/>
          </a:stretch>
        </p:blipFill>
        <p:spPr bwMode="auto">
          <a:xfrm>
            <a:off x="892175" y="1059415"/>
            <a:ext cx="7248525"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0" name="TextBox 20">
            <a:extLst>
              <a:ext uri="{FF2B5EF4-FFF2-40B4-BE49-F238E27FC236}">
                <a16:creationId xmlns:a16="http://schemas.microsoft.com/office/drawing/2014/main" id="{D67BFF90-4EC3-48EA-83FE-B9D4A8DA95C8}"/>
              </a:ext>
            </a:extLst>
          </p:cNvPr>
          <p:cNvSpPr txBox="1">
            <a:spLocks noChangeArrowheads="1"/>
          </p:cNvSpPr>
          <p:nvPr/>
        </p:nvSpPr>
        <p:spPr bwMode="auto">
          <a:xfrm>
            <a:off x="6300788" y="1546225"/>
            <a:ext cx="2660650" cy="1200150"/>
          </a:xfrm>
          <a:prstGeom prst="rect">
            <a:avLst/>
          </a:prstGeom>
          <a:solidFill>
            <a:srgbClr val="9966FF">
              <a:alpha val="72940"/>
            </a:srgbClr>
          </a:solidFill>
          <a:ln w="19050">
            <a:solidFill>
              <a:srgbClr val="9966FF"/>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a:cs typeface="ヒラギノ角ゴ Pro W3"/>
              </a:rPr>
              <a:t>‘Most are better by’ section to help patients know when to (re) consult</a:t>
            </a:r>
          </a:p>
        </p:txBody>
      </p:sp>
      <p:cxnSp>
        <p:nvCxnSpPr>
          <p:cNvPr id="24" name="Straight Arrow Connector 23">
            <a:extLst>
              <a:ext uri="{FF2B5EF4-FFF2-40B4-BE49-F238E27FC236}">
                <a16:creationId xmlns:a16="http://schemas.microsoft.com/office/drawing/2014/main" id="{BCBBED63-6AA9-4317-9621-8B5C903AB5F1}"/>
              </a:ext>
              <a:ext uri="{C183D7F6-B498-43B3-948B-1728B52AA6E4}">
                <adec:decorative xmlns:adec="http://schemas.microsoft.com/office/drawing/2017/decorative" val="1"/>
              </a:ext>
            </a:extLst>
          </p:cNvPr>
          <p:cNvCxnSpPr>
            <a:cxnSpLocks/>
            <a:stCxn id="49160" idx="1"/>
          </p:cNvCxnSpPr>
          <p:nvPr/>
        </p:nvCxnSpPr>
        <p:spPr bwMode="auto">
          <a:xfrm flipH="1" flipV="1">
            <a:off x="2555875" y="1865313"/>
            <a:ext cx="3744913" cy="280987"/>
          </a:xfrm>
          <a:prstGeom prst="straightConnector1">
            <a:avLst/>
          </a:prstGeom>
          <a:ln w="28575">
            <a:solidFill>
              <a:srgbClr val="9966FF"/>
            </a:solidFill>
            <a:tailEnd type="arrow"/>
          </a:ln>
        </p:spPr>
        <p:style>
          <a:lnRef idx="1">
            <a:schemeClr val="accent1"/>
          </a:lnRef>
          <a:fillRef idx="0">
            <a:schemeClr val="accent1"/>
          </a:fillRef>
          <a:effectRef idx="0">
            <a:schemeClr val="accent1"/>
          </a:effectRef>
          <a:fontRef idx="minor">
            <a:schemeClr val="tx1"/>
          </a:fontRef>
        </p:style>
      </p:cxnSp>
      <p:sp>
        <p:nvSpPr>
          <p:cNvPr id="49162" name="TextBox 26">
            <a:extLst>
              <a:ext uri="{FF2B5EF4-FFF2-40B4-BE49-F238E27FC236}">
                <a16:creationId xmlns:a16="http://schemas.microsoft.com/office/drawing/2014/main" id="{FF4C304F-0C1D-4DF4-93D9-73F8C47329FD}"/>
              </a:ext>
            </a:extLst>
          </p:cNvPr>
          <p:cNvSpPr txBox="1">
            <a:spLocks noChangeArrowheads="1"/>
          </p:cNvSpPr>
          <p:nvPr/>
        </p:nvSpPr>
        <p:spPr bwMode="auto">
          <a:xfrm>
            <a:off x="6337300" y="2909888"/>
            <a:ext cx="2624138" cy="368300"/>
          </a:xfrm>
          <a:prstGeom prst="rect">
            <a:avLst/>
          </a:prstGeom>
          <a:solidFill>
            <a:srgbClr val="FFC000">
              <a:alpha val="72940"/>
            </a:srgbClr>
          </a:solidFill>
          <a:ln w="19050">
            <a:solidFill>
              <a:srgbClr val="FFC00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a:cs typeface="ヒラギノ角ゴ Pro W3"/>
              </a:rPr>
              <a:t>Safety netting  </a:t>
            </a:r>
          </a:p>
        </p:txBody>
      </p:sp>
      <p:cxnSp>
        <p:nvCxnSpPr>
          <p:cNvPr id="26" name="Straight Arrow Connector 25">
            <a:extLst>
              <a:ext uri="{FF2B5EF4-FFF2-40B4-BE49-F238E27FC236}">
                <a16:creationId xmlns:a16="http://schemas.microsoft.com/office/drawing/2014/main" id="{3DF0E543-3391-4CC0-B5D7-BF0AF91B71CF}"/>
              </a:ext>
              <a:ext uri="{C183D7F6-B498-43B3-948B-1728B52AA6E4}">
                <adec:decorative xmlns:adec="http://schemas.microsoft.com/office/drawing/2017/decorative" val="1"/>
              </a:ext>
            </a:extLst>
          </p:cNvPr>
          <p:cNvCxnSpPr>
            <a:stCxn id="49162" idx="1"/>
          </p:cNvCxnSpPr>
          <p:nvPr/>
        </p:nvCxnSpPr>
        <p:spPr bwMode="auto">
          <a:xfrm flipH="1" flipV="1">
            <a:off x="5041900" y="2757488"/>
            <a:ext cx="1295400" cy="33655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49168" name="TextBox 26">
            <a:extLst>
              <a:ext uri="{FF2B5EF4-FFF2-40B4-BE49-F238E27FC236}">
                <a16:creationId xmlns:a16="http://schemas.microsoft.com/office/drawing/2014/main" id="{87869F40-7395-47E1-8991-FCC573C925A4}"/>
              </a:ext>
            </a:extLst>
          </p:cNvPr>
          <p:cNvSpPr txBox="1">
            <a:spLocks noChangeArrowheads="1"/>
          </p:cNvSpPr>
          <p:nvPr/>
        </p:nvSpPr>
        <p:spPr bwMode="auto">
          <a:xfrm>
            <a:off x="6388100" y="3836988"/>
            <a:ext cx="2624138" cy="368300"/>
          </a:xfrm>
          <a:prstGeom prst="rect">
            <a:avLst/>
          </a:prstGeom>
          <a:solidFill>
            <a:srgbClr val="CC0099">
              <a:alpha val="72940"/>
            </a:srgbClr>
          </a:solidFill>
          <a:ln w="19050">
            <a:solidFill>
              <a:srgbClr val="CC0099"/>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ヒラギノ角ゴ Pro W3"/>
              </a:rPr>
              <a:t>Covid-19 Warning</a:t>
            </a:r>
          </a:p>
        </p:txBody>
      </p:sp>
      <p:cxnSp>
        <p:nvCxnSpPr>
          <p:cNvPr id="25" name="Straight Arrow Connector 24">
            <a:extLst>
              <a:ext uri="{FF2B5EF4-FFF2-40B4-BE49-F238E27FC236}">
                <a16:creationId xmlns:a16="http://schemas.microsoft.com/office/drawing/2014/main" id="{72154A6D-30FA-4E63-9AFA-69911AAE5754}"/>
              </a:ext>
              <a:ext uri="{C183D7F6-B498-43B3-948B-1728B52AA6E4}">
                <adec:decorative xmlns:adec="http://schemas.microsoft.com/office/drawing/2017/decorative" val="1"/>
              </a:ext>
            </a:extLst>
          </p:cNvPr>
          <p:cNvCxnSpPr>
            <a:cxnSpLocks/>
            <a:stCxn id="49168" idx="1"/>
          </p:cNvCxnSpPr>
          <p:nvPr/>
        </p:nvCxnSpPr>
        <p:spPr bwMode="auto">
          <a:xfrm flipH="1">
            <a:off x="3995738" y="4021138"/>
            <a:ext cx="2392362" cy="719137"/>
          </a:xfrm>
          <a:prstGeom prst="straightConnector1">
            <a:avLst/>
          </a:prstGeom>
          <a:ln w="28575">
            <a:solidFill>
              <a:srgbClr val="CC0099"/>
            </a:solidFill>
            <a:tailEnd type="arrow"/>
          </a:ln>
        </p:spPr>
        <p:style>
          <a:lnRef idx="1">
            <a:schemeClr val="accent1"/>
          </a:lnRef>
          <a:fillRef idx="0">
            <a:schemeClr val="accent1"/>
          </a:fillRef>
          <a:effectRef idx="0">
            <a:schemeClr val="accent1"/>
          </a:effectRef>
          <a:fontRef idx="minor">
            <a:schemeClr val="tx1"/>
          </a:fontRef>
        </p:style>
      </p:cxnSp>
      <p:sp>
        <p:nvSpPr>
          <p:cNvPr id="49164" name="TextBox 31">
            <a:extLst>
              <a:ext uri="{FF2B5EF4-FFF2-40B4-BE49-F238E27FC236}">
                <a16:creationId xmlns:a16="http://schemas.microsoft.com/office/drawing/2014/main" id="{31E0BF18-1DFC-4D0C-82F5-6EBEB772F4AD}"/>
              </a:ext>
            </a:extLst>
          </p:cNvPr>
          <p:cNvSpPr txBox="1">
            <a:spLocks noChangeArrowheads="1"/>
          </p:cNvSpPr>
          <p:nvPr/>
        </p:nvSpPr>
        <p:spPr bwMode="auto">
          <a:xfrm>
            <a:off x="6416675" y="4527550"/>
            <a:ext cx="2624138" cy="369888"/>
          </a:xfrm>
          <a:prstGeom prst="rect">
            <a:avLst/>
          </a:prstGeom>
          <a:solidFill>
            <a:srgbClr val="00B0F0">
              <a:alpha val="72940"/>
            </a:srgbClr>
          </a:solidFill>
          <a:ln w="19050">
            <a:solidFill>
              <a:srgbClr val="00B0F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a:cs typeface="ヒラギノ角ゴ Pro W3"/>
              </a:rPr>
              <a:t>Back-up prescription </a:t>
            </a:r>
          </a:p>
        </p:txBody>
      </p:sp>
      <p:cxnSp>
        <p:nvCxnSpPr>
          <p:cNvPr id="29" name="Straight Arrow Connector 28">
            <a:extLst>
              <a:ext uri="{FF2B5EF4-FFF2-40B4-BE49-F238E27FC236}">
                <a16:creationId xmlns:a16="http://schemas.microsoft.com/office/drawing/2014/main" id="{65D775AD-1A0F-490E-9C8C-3F2D4ADF80F0}"/>
              </a:ext>
              <a:ext uri="{C183D7F6-B498-43B3-948B-1728B52AA6E4}">
                <adec:decorative xmlns:adec="http://schemas.microsoft.com/office/drawing/2017/decorative" val="1"/>
              </a:ext>
            </a:extLst>
          </p:cNvPr>
          <p:cNvCxnSpPr>
            <a:cxnSpLocks/>
            <a:stCxn id="49164" idx="1"/>
          </p:cNvCxnSpPr>
          <p:nvPr/>
        </p:nvCxnSpPr>
        <p:spPr bwMode="auto">
          <a:xfrm flipH="1">
            <a:off x="2843213" y="4711700"/>
            <a:ext cx="3573462" cy="530225"/>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49166" name="TextBox 34">
            <a:extLst>
              <a:ext uri="{FF2B5EF4-FFF2-40B4-BE49-F238E27FC236}">
                <a16:creationId xmlns:a16="http://schemas.microsoft.com/office/drawing/2014/main" id="{874EB763-D534-451C-A7A5-494E43B32956}"/>
              </a:ext>
            </a:extLst>
          </p:cNvPr>
          <p:cNvSpPr txBox="1">
            <a:spLocks noChangeArrowheads="1"/>
          </p:cNvSpPr>
          <p:nvPr/>
        </p:nvSpPr>
        <p:spPr bwMode="auto">
          <a:xfrm>
            <a:off x="6443663" y="4941888"/>
            <a:ext cx="2624137" cy="646112"/>
          </a:xfrm>
          <a:prstGeom prst="rect">
            <a:avLst/>
          </a:prstGeom>
          <a:solidFill>
            <a:srgbClr val="00B050">
              <a:alpha val="72940"/>
            </a:srgbClr>
          </a:solidFill>
          <a:ln w="19050">
            <a:solidFill>
              <a:srgbClr val="00B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a:cs typeface="ヒラギノ角ゴ Pro W3"/>
              </a:rPr>
              <a:t>Information about antibiotics &amp; AMR</a:t>
            </a:r>
          </a:p>
        </p:txBody>
      </p:sp>
      <p:cxnSp>
        <p:nvCxnSpPr>
          <p:cNvPr id="31" name="Straight Arrow Connector 30">
            <a:extLst>
              <a:ext uri="{FF2B5EF4-FFF2-40B4-BE49-F238E27FC236}">
                <a16:creationId xmlns:a16="http://schemas.microsoft.com/office/drawing/2014/main" id="{E07EC4DE-FD15-4CDA-A0E6-C32F8C8686C8}"/>
              </a:ext>
              <a:ext uri="{C183D7F6-B498-43B3-948B-1728B52AA6E4}">
                <adec:decorative xmlns:adec="http://schemas.microsoft.com/office/drawing/2017/decorative" val="1"/>
              </a:ext>
            </a:extLst>
          </p:cNvPr>
          <p:cNvCxnSpPr>
            <a:cxnSpLocks/>
            <a:stCxn id="49166" idx="1"/>
          </p:cNvCxnSpPr>
          <p:nvPr/>
        </p:nvCxnSpPr>
        <p:spPr bwMode="auto">
          <a:xfrm flipH="1">
            <a:off x="3995738" y="5265738"/>
            <a:ext cx="2447925" cy="223837"/>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9157" name="TextBox 8">
            <a:extLst>
              <a:ext uri="{FF2B5EF4-FFF2-40B4-BE49-F238E27FC236}">
                <a16:creationId xmlns:a16="http://schemas.microsoft.com/office/drawing/2014/main" id="{CA5CA2E0-46F3-47A2-9C1A-01063D3DB67C}"/>
              </a:ext>
            </a:extLst>
          </p:cNvPr>
          <p:cNvSpPr txBox="1">
            <a:spLocks noChangeArrowheads="1"/>
          </p:cNvSpPr>
          <p:nvPr/>
        </p:nvSpPr>
        <p:spPr bwMode="auto">
          <a:xfrm>
            <a:off x="781050" y="5765800"/>
            <a:ext cx="6192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1" i="0" u="none" strike="noStrike" kern="1200" cap="none" spc="0" normalizeH="0" baseline="0" noProof="0" dirty="0">
                <a:ln>
                  <a:noFill/>
                </a:ln>
                <a:effectLst/>
                <a:uLnTx/>
                <a:uFillTx/>
                <a:latin typeface="Arial" panose="020B0604020202020204" pitchFamily="34" charset="0"/>
                <a:ea typeface="ヒラギノ角ゴ Pro W3"/>
                <a:cs typeface="ヒラギノ角ゴ Pro W3"/>
              </a:rPr>
              <a:t>Read codes: </a:t>
            </a:r>
            <a:r>
              <a:rPr kumimoji="0" lang="en-GB" altLang="en-US" sz="2400" b="0" i="0" u="none" strike="noStrike" kern="1200" cap="none" spc="0" normalizeH="0" baseline="0" noProof="0" dirty="0">
                <a:ln>
                  <a:noFill/>
                </a:ln>
                <a:effectLst/>
                <a:uLnTx/>
                <a:uFillTx/>
                <a:latin typeface="Arial" panose="020B0604020202020204" pitchFamily="34" charset="0"/>
                <a:ea typeface="ヒラギノ角ゴ Pro W3"/>
                <a:cs typeface="ヒラギノ角ゴ Pro W3"/>
              </a:rPr>
              <a:t>Delayed:8CAk, Leaflet: 8CE</a:t>
            </a:r>
          </a:p>
        </p:txBody>
      </p:sp>
      <p:sp>
        <p:nvSpPr>
          <p:cNvPr id="21" name="Rectangle 19">
            <a:extLst>
              <a:ext uri="{FF2B5EF4-FFF2-40B4-BE49-F238E27FC236}">
                <a16:creationId xmlns:a16="http://schemas.microsoft.com/office/drawing/2014/main" id="{87AFE247-258C-42B8-908F-D4EEFDBDFB86}"/>
              </a:ext>
              <a:ext uri="{C183D7F6-B498-43B3-948B-1728B52AA6E4}">
                <adec:decorative xmlns:adec="http://schemas.microsoft.com/office/drawing/2017/decorative" val="1"/>
              </a:ext>
            </a:extLst>
          </p:cNvPr>
          <p:cNvSpPr>
            <a:spLocks noChangeArrowheads="1"/>
          </p:cNvSpPr>
          <p:nvPr/>
        </p:nvSpPr>
        <p:spPr bwMode="auto">
          <a:xfrm>
            <a:off x="0" y="6341297"/>
            <a:ext cx="9144000" cy="523220"/>
          </a:xfrm>
          <a:prstGeom prst="rect">
            <a:avLst/>
          </a:prstGeom>
          <a:solidFill>
            <a:srgbClr val="F4DDC4"/>
          </a:solidFill>
          <a:ln>
            <a:noFill/>
          </a:ln>
        </p:spPr>
        <p:txBody>
          <a:bodyPr>
            <a:spAutoFit/>
          </a:bodyPr>
          <a:lstStyle>
            <a:lvl1pPr>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1pPr>
            <a:lvl2pPr marL="742950" indent="-28575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2pPr>
            <a:lvl3pPr marL="11430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3pPr>
            <a:lvl4pPr marL="16002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4pPr>
            <a:lvl5pPr marL="20574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Blip>
                <a:blip r:embed="rId4"/>
              </a:buBlip>
              <a:tabLst>
                <a:tab pos="533400" algn="l"/>
                <a:tab pos="1162050" algn="l"/>
                <a:tab pos="1695450" algn="l"/>
                <a:tab pos="2247900" algn="l"/>
                <a:tab pos="2781300" algn="l"/>
              </a:tabLst>
              <a:defRPr/>
            </a:pPr>
            <a:endParaRPr kumimoji="0" lang="en-GB" altLang="en-US" sz="2800" b="0" i="0" u="none" strike="noStrike" kern="1200" cap="none" spc="0" normalizeH="0" baseline="0" noProof="0" dirty="0">
              <a:ln>
                <a:noFill/>
              </a:ln>
              <a:solidFill>
                <a:srgbClr val="000000"/>
              </a:solidFill>
              <a:effectLst/>
              <a:highlight>
                <a:srgbClr val="F4DDC4"/>
              </a:highlight>
              <a:uLnTx/>
              <a:uFillTx/>
              <a:latin typeface="Arial" panose="020B0604020202020204" pitchFamily="34" charset="0"/>
              <a:ea typeface="+mn-ea"/>
              <a:cs typeface="Arial" panose="020B0604020202020204" pitchFamily="34" charset="0"/>
            </a:endParaRPr>
          </a:p>
        </p:txBody>
      </p:sp>
      <p:sp>
        <p:nvSpPr>
          <p:cNvPr id="20" name="TextBox 13">
            <a:extLst>
              <a:ext uri="{FF2B5EF4-FFF2-40B4-BE49-F238E27FC236}">
                <a16:creationId xmlns:a16="http://schemas.microsoft.com/office/drawing/2014/main" id="{7C33C593-59EE-47F2-B6F9-0A7D434FEE28}"/>
              </a:ext>
            </a:extLst>
          </p:cNvPr>
          <p:cNvSpPr txBox="1">
            <a:spLocks noChangeArrowheads="1"/>
          </p:cNvSpPr>
          <p:nvPr/>
        </p:nvSpPr>
        <p:spPr bwMode="auto">
          <a:xfrm>
            <a:off x="3083662" y="6437374"/>
            <a:ext cx="305661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100" dirty="0">
                <a:solidFill>
                  <a:srgbClr val="AD0016"/>
                </a:solidFill>
              </a:rPr>
              <a:t>www.rcgp.org.uk/TARGETantibiotics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Title 1">
            <a:extLst>
              <a:ext uri="{FF2B5EF4-FFF2-40B4-BE49-F238E27FC236}">
                <a16:creationId xmlns:a16="http://schemas.microsoft.com/office/drawing/2014/main" id="{B7C7BB81-5EFF-45FF-AFFE-F71C1BCD6E13}"/>
              </a:ext>
            </a:extLst>
          </p:cNvPr>
          <p:cNvSpPr>
            <a:spLocks noGrp="1"/>
          </p:cNvSpPr>
          <p:nvPr>
            <p:ph type="title" idx="4294967295"/>
          </p:nvPr>
        </p:nvSpPr>
        <p:spPr bwMode="auto">
          <a:xfrm>
            <a:off x="2346325" y="257164"/>
            <a:ext cx="89281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pPr eaLnBrk="1" hangingPunct="1"/>
            <a:r>
              <a:rPr lang="en-GB" altLang="en-US" dirty="0">
                <a:solidFill>
                  <a:srgbClr val="AF1E2C"/>
                </a:solidFill>
                <a:latin typeface="Arial" panose="020B0604020202020204" pitchFamily="34" charset="0"/>
                <a:cs typeface="Arial" panose="020B0604020202020204" pitchFamily="34" charset="0"/>
              </a:rPr>
              <a:t>TARGET </a:t>
            </a:r>
            <a:r>
              <a:rPr lang="en-GB" altLang="en-US" sz="2800" dirty="0">
                <a:solidFill>
                  <a:srgbClr val="AF1E2C"/>
                </a:solidFill>
                <a:latin typeface="Arial" panose="020B0604020202020204" pitchFamily="34" charset="0"/>
                <a:cs typeface="Arial" panose="020B0604020202020204" pitchFamily="34" charset="0"/>
              </a:rPr>
              <a:t>pictorial TYI leaflet</a:t>
            </a:r>
          </a:p>
        </p:txBody>
      </p:sp>
      <p:pic>
        <p:nvPicPr>
          <p:cNvPr id="53252" name="Picture 6" descr="TARGET 'Treating Your Infection - Respiratory Tract Infection (RTI) Pictorial' leaflet - inside page detailing self-care treatments">
            <a:extLst>
              <a:ext uri="{FF2B5EF4-FFF2-40B4-BE49-F238E27FC236}">
                <a16:creationId xmlns:a16="http://schemas.microsoft.com/office/drawing/2014/main" id="{282B172C-F70A-453F-90A6-7D3BE7662EA4}"/>
              </a:ext>
            </a:extLst>
          </p:cNvPr>
          <p:cNvPicPr>
            <a:picLocks noChangeAspect="1"/>
          </p:cNvPicPr>
          <p:nvPr/>
        </p:nvPicPr>
        <p:blipFill>
          <a:blip r:embed="rId3">
            <a:extLst>
              <a:ext uri="{28A0092B-C50C-407E-A947-70E740481C1C}">
                <a14:useLocalDpi xmlns:a14="http://schemas.microsoft.com/office/drawing/2010/main" val="0"/>
              </a:ext>
            </a:extLst>
          </a:blip>
          <a:srcRect l="24802" t="22961" r="46851"/>
          <a:stretch>
            <a:fillRect/>
          </a:stretch>
        </p:blipFill>
        <p:spPr bwMode="auto">
          <a:xfrm>
            <a:off x="2665413" y="1546081"/>
            <a:ext cx="2592387"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8" descr="TARGET 'Treating Your Infection - Respiratory Tract Infection (RTI) Pictorial' leaflet - inside page showing general timeframe of symptoms">
            <a:extLst>
              <a:ext uri="{FF2B5EF4-FFF2-40B4-BE49-F238E27FC236}">
                <a16:creationId xmlns:a16="http://schemas.microsoft.com/office/drawing/2014/main" id="{22B93FE6-26DA-4346-9E02-8BB5CC110DEF}"/>
              </a:ext>
            </a:extLst>
          </p:cNvPr>
          <p:cNvPicPr>
            <a:picLocks noChangeAspect="1"/>
          </p:cNvPicPr>
          <p:nvPr/>
        </p:nvPicPr>
        <p:blipFill>
          <a:blip r:embed="rId4">
            <a:extLst>
              <a:ext uri="{28A0092B-C50C-407E-A947-70E740481C1C}">
                <a14:useLocalDpi xmlns:a14="http://schemas.microsoft.com/office/drawing/2010/main" val="0"/>
              </a:ext>
            </a:extLst>
          </a:blip>
          <a:srcRect l="25081" t="23351" r="46851"/>
          <a:stretch>
            <a:fillRect/>
          </a:stretch>
        </p:blipFill>
        <p:spPr bwMode="auto">
          <a:xfrm>
            <a:off x="6497910" y="1591392"/>
            <a:ext cx="2565400"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TARGET 'Treating Your Infection - Respiratory Tract Infection (RTI) Pictorial' leaflet - front page showing self-care steps">
            <a:extLst>
              <a:ext uri="{FF2B5EF4-FFF2-40B4-BE49-F238E27FC236}">
                <a16:creationId xmlns:a16="http://schemas.microsoft.com/office/drawing/2014/main" id="{B964D872-9CDE-46A1-BD06-F7D730210BD4}"/>
              </a:ext>
            </a:extLst>
          </p:cNvPr>
          <p:cNvPicPr>
            <a:picLocks noChangeAspect="1"/>
          </p:cNvPicPr>
          <p:nvPr/>
        </p:nvPicPr>
        <p:blipFill>
          <a:blip r:embed="rId5"/>
          <a:stretch>
            <a:fillRect/>
          </a:stretch>
        </p:blipFill>
        <p:spPr>
          <a:xfrm>
            <a:off x="932673" y="2401757"/>
            <a:ext cx="2607456" cy="3699387"/>
          </a:xfrm>
          <a:prstGeom prst="rect">
            <a:avLst/>
          </a:prstGeom>
        </p:spPr>
      </p:pic>
      <p:pic>
        <p:nvPicPr>
          <p:cNvPr id="5" name="Picture 4" descr="TARGET 'Treating Your Infection - Respiratory Tract Infection (RTI) Pictorial' leaflet - inside page showing serious symptoms">
            <a:extLst>
              <a:ext uri="{FF2B5EF4-FFF2-40B4-BE49-F238E27FC236}">
                <a16:creationId xmlns:a16="http://schemas.microsoft.com/office/drawing/2014/main" id="{4C0C36E8-822B-442E-A52A-86E81428723F}"/>
              </a:ext>
            </a:extLst>
          </p:cNvPr>
          <p:cNvPicPr>
            <a:picLocks noChangeAspect="1"/>
          </p:cNvPicPr>
          <p:nvPr/>
        </p:nvPicPr>
        <p:blipFill>
          <a:blip r:embed="rId6"/>
          <a:stretch>
            <a:fillRect/>
          </a:stretch>
        </p:blipFill>
        <p:spPr>
          <a:xfrm>
            <a:off x="4535616" y="2401757"/>
            <a:ext cx="2684478" cy="3776550"/>
          </a:xfrm>
          <a:prstGeom prst="rect">
            <a:avLst/>
          </a:prstGeom>
        </p:spPr>
      </p:pic>
      <p:sp>
        <p:nvSpPr>
          <p:cNvPr id="10" name="Rectangle 9">
            <a:extLst>
              <a:ext uri="{FF2B5EF4-FFF2-40B4-BE49-F238E27FC236}">
                <a16:creationId xmlns:a16="http://schemas.microsoft.com/office/drawing/2014/main" id="{16B78E71-67E6-4195-A2D8-AB2EEAFB0D5C}"/>
              </a:ext>
              <a:ext uri="{C183D7F6-B498-43B3-948B-1728B52AA6E4}">
                <adec:decorative xmlns:adec="http://schemas.microsoft.com/office/drawing/2017/decorative" val="1"/>
              </a:ext>
            </a:extLst>
          </p:cNvPr>
          <p:cNvSpPr/>
          <p:nvPr/>
        </p:nvSpPr>
        <p:spPr>
          <a:xfrm>
            <a:off x="3226526" y="6383629"/>
            <a:ext cx="2875989" cy="365125"/>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13">
            <a:extLst>
              <a:ext uri="{FF2B5EF4-FFF2-40B4-BE49-F238E27FC236}">
                <a16:creationId xmlns:a16="http://schemas.microsoft.com/office/drawing/2014/main" id="{D2FB48BC-CA19-4F8D-AB81-3A9C8B9BAF1C}"/>
              </a:ext>
            </a:extLst>
          </p:cNvPr>
          <p:cNvSpPr txBox="1">
            <a:spLocks noChangeArrowheads="1"/>
          </p:cNvSpPr>
          <p:nvPr/>
        </p:nvSpPr>
        <p:spPr bwMode="auto">
          <a:xfrm>
            <a:off x="3136215" y="6470031"/>
            <a:ext cx="305661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100" dirty="0">
                <a:solidFill>
                  <a:srgbClr val="AD0016"/>
                </a:solidFill>
              </a:rPr>
              <a:t>www.rcgp.org.uk/TARGETantibiotics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B5D1689-3E0C-42AE-828B-F6D3A8DF15E7}"/>
              </a:ext>
            </a:extLst>
          </p:cNvPr>
          <p:cNvSpPr txBox="1">
            <a:spLocks/>
          </p:cNvSpPr>
          <p:nvPr/>
        </p:nvSpPr>
        <p:spPr>
          <a:xfrm>
            <a:off x="1465219" y="746179"/>
            <a:ext cx="8081117" cy="8572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sz="3300" b="0" dirty="0">
                <a:latin typeface="Arial" panose="020B0604020202020204" pitchFamily="34" charset="0"/>
                <a:cs typeface="Arial" panose="020B0604020202020204" pitchFamily="34" charset="0"/>
              </a:rPr>
              <a:t>Back-up/delayed antibiotic prescriptions</a:t>
            </a:r>
          </a:p>
        </p:txBody>
      </p:sp>
      <p:pic>
        <p:nvPicPr>
          <p:cNvPr id="8" name="Picture 7">
            <a:extLst>
              <a:ext uri="{FF2B5EF4-FFF2-40B4-BE49-F238E27FC236}">
                <a16:creationId xmlns:a16="http://schemas.microsoft.com/office/drawing/2014/main" id="{4091D40F-BD7F-87F3-D6F0-2E6E9923CAD6}"/>
              </a:ext>
            </a:extLst>
          </p:cNvPr>
          <p:cNvPicPr>
            <a:picLocks noChangeAspect="1"/>
          </p:cNvPicPr>
          <p:nvPr/>
        </p:nvPicPr>
        <p:blipFill>
          <a:blip r:embed="rId3"/>
          <a:stretch>
            <a:fillRect/>
          </a:stretch>
        </p:blipFill>
        <p:spPr>
          <a:xfrm>
            <a:off x="4930203" y="3254097"/>
            <a:ext cx="4048501" cy="2999388"/>
          </a:xfrm>
          <a:prstGeom prst="rect">
            <a:avLst/>
          </a:prstGeom>
        </p:spPr>
      </p:pic>
      <p:pic>
        <p:nvPicPr>
          <p:cNvPr id="11" name="Picture 10">
            <a:extLst>
              <a:ext uri="{FF2B5EF4-FFF2-40B4-BE49-F238E27FC236}">
                <a16:creationId xmlns:a16="http://schemas.microsoft.com/office/drawing/2014/main" id="{FCFC8004-F3BE-8EB0-D13F-271AACFBA2D7}"/>
              </a:ext>
            </a:extLst>
          </p:cNvPr>
          <p:cNvPicPr>
            <a:picLocks noChangeAspect="1"/>
          </p:cNvPicPr>
          <p:nvPr/>
        </p:nvPicPr>
        <p:blipFill>
          <a:blip r:embed="rId4"/>
          <a:stretch>
            <a:fillRect/>
          </a:stretch>
        </p:blipFill>
        <p:spPr>
          <a:xfrm>
            <a:off x="826055" y="3677383"/>
            <a:ext cx="3220291" cy="2608844"/>
          </a:xfrm>
          <a:prstGeom prst="rect">
            <a:avLst/>
          </a:prstGeom>
        </p:spPr>
      </p:pic>
      <p:sp>
        <p:nvSpPr>
          <p:cNvPr id="13" name="Arrow: Left 12">
            <a:extLst>
              <a:ext uri="{FF2B5EF4-FFF2-40B4-BE49-F238E27FC236}">
                <a16:creationId xmlns:a16="http://schemas.microsoft.com/office/drawing/2014/main" id="{35EA4CFA-7E2B-6DEF-CF3C-834DF8241966}"/>
              </a:ext>
            </a:extLst>
          </p:cNvPr>
          <p:cNvSpPr/>
          <p:nvPr/>
        </p:nvSpPr>
        <p:spPr>
          <a:xfrm rot="10800000">
            <a:off x="3938953" y="4753791"/>
            <a:ext cx="872197" cy="3387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TextBox 14">
            <a:extLst>
              <a:ext uri="{FF2B5EF4-FFF2-40B4-BE49-F238E27FC236}">
                <a16:creationId xmlns:a16="http://schemas.microsoft.com/office/drawing/2014/main" id="{F7FC828D-DEF6-3F4C-E8CA-DCF5D615007E}"/>
              </a:ext>
            </a:extLst>
          </p:cNvPr>
          <p:cNvSpPr txBox="1"/>
          <p:nvPr/>
        </p:nvSpPr>
        <p:spPr>
          <a:xfrm>
            <a:off x="838200" y="1476918"/>
            <a:ext cx="5487363" cy="1661993"/>
          </a:xfrm>
          <a:prstGeom prst="rect">
            <a:avLst/>
          </a:prstGeom>
          <a:noFill/>
        </p:spPr>
        <p:txBody>
          <a:bodyPr wrap="square">
            <a:spAutoFit/>
          </a:bodyPr>
          <a:lstStyle/>
          <a:p>
            <a:r>
              <a:rPr lang="en-GB" dirty="0">
                <a:hlinkClick r:id="rId5"/>
              </a:rPr>
              <a:t>www.rcgp.org.uk/TARGETantibiotics</a:t>
            </a:r>
            <a:endParaRPr lang="en-GB" dirty="0"/>
          </a:p>
          <a:p>
            <a:endParaRPr lang="en-GB" dirty="0"/>
          </a:p>
          <a:p>
            <a:r>
              <a:rPr lang="en-GB" dirty="0"/>
              <a:t>Visit: </a:t>
            </a:r>
            <a:r>
              <a:rPr lang="en-GB" sz="1800" dirty="0"/>
              <a:t>www.rcgp.org.uk/TARGETantibiotics</a:t>
            </a:r>
          </a:p>
          <a:p>
            <a:endParaRPr lang="en-GB" sz="1200" dirty="0"/>
          </a:p>
          <a:p>
            <a:r>
              <a:rPr lang="en-GB" dirty="0"/>
              <a:t>Then: ‘learning resources for prescribers’ to access the recording and slide deck</a:t>
            </a:r>
          </a:p>
        </p:txBody>
      </p:sp>
      <p:sp>
        <p:nvSpPr>
          <p:cNvPr id="4" name="Arrow: Left 3">
            <a:extLst>
              <a:ext uri="{FF2B5EF4-FFF2-40B4-BE49-F238E27FC236}">
                <a16:creationId xmlns:a16="http://schemas.microsoft.com/office/drawing/2014/main" id="{766F1212-405A-E408-EE65-5610EB66DFD6}"/>
              </a:ext>
            </a:extLst>
          </p:cNvPr>
          <p:cNvSpPr/>
          <p:nvPr/>
        </p:nvSpPr>
        <p:spPr>
          <a:xfrm rot="16200000">
            <a:off x="1795190" y="3319719"/>
            <a:ext cx="503321" cy="2954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189723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C04FD-E80B-43EB-B91D-967D7B86D247}"/>
              </a:ext>
            </a:extLst>
          </p:cNvPr>
          <p:cNvSpPr>
            <a:spLocks noGrp="1"/>
          </p:cNvSpPr>
          <p:nvPr>
            <p:ph type="title"/>
          </p:nvPr>
        </p:nvSpPr>
        <p:spPr>
          <a:xfrm>
            <a:off x="1405568" y="691297"/>
            <a:ext cx="7738432" cy="945094"/>
          </a:xfrm>
        </p:spPr>
        <p:txBody>
          <a:bodyPr>
            <a:noAutofit/>
          </a:bodyPr>
          <a:lstStyle/>
          <a:p>
            <a:pPr>
              <a:lnSpc>
                <a:spcPts val="3700"/>
              </a:lnSpc>
            </a:pPr>
            <a:r>
              <a:rPr lang="en-GB" altLang="en-US" b="0" dirty="0">
                <a:solidFill>
                  <a:srgbClr val="AF1E2C"/>
                </a:solidFill>
              </a:rPr>
              <a:t>Prescribing can influence patients understanding and expectations </a:t>
            </a:r>
            <a:endParaRPr lang="en-GB" b="0" dirty="0"/>
          </a:p>
        </p:txBody>
      </p:sp>
      <p:sp>
        <p:nvSpPr>
          <p:cNvPr id="4" name="TextBox 5">
            <a:extLst>
              <a:ext uri="{FF2B5EF4-FFF2-40B4-BE49-F238E27FC236}">
                <a16:creationId xmlns:a16="http://schemas.microsoft.com/office/drawing/2014/main" id="{92BD8B74-6BD2-485B-8175-BD02AC54E5D7}"/>
              </a:ext>
            </a:extLst>
          </p:cNvPr>
          <p:cNvSpPr txBox="1">
            <a:spLocks noChangeArrowheads="1"/>
          </p:cNvSpPr>
          <p:nvPr/>
        </p:nvSpPr>
        <p:spPr bwMode="auto">
          <a:xfrm>
            <a:off x="1087718" y="1877724"/>
            <a:ext cx="86150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450"/>
              </a:spcBef>
            </a:pPr>
            <a:r>
              <a:rPr lang="en-GB" altLang="en-US" sz="1400" b="1" dirty="0">
                <a:solidFill>
                  <a:srgbClr val="000000"/>
                </a:solidFill>
              </a:rPr>
              <a:t>English RCT comparing treatment strategies for respiratory tract infection (n=889)</a:t>
            </a:r>
          </a:p>
        </p:txBody>
      </p:sp>
      <p:graphicFrame>
        <p:nvGraphicFramePr>
          <p:cNvPr id="8" name="Chart 7" descr="Graph showing the differences in views on antibiotics and consultation satisfaction between those given no prescription, delayed antibiotics and immediate antibiotics">
            <a:extLst>
              <a:ext uri="{FF2B5EF4-FFF2-40B4-BE49-F238E27FC236}">
                <a16:creationId xmlns:a16="http://schemas.microsoft.com/office/drawing/2014/main" id="{5CB5D850-10AC-444B-8A2E-F858E8323CF2}"/>
              </a:ext>
            </a:extLst>
          </p:cNvPr>
          <p:cNvGraphicFramePr>
            <a:graphicFrameLocks/>
          </p:cNvGraphicFramePr>
          <p:nvPr>
            <p:extLst>
              <p:ext uri="{D42A27DB-BD31-4B8C-83A1-F6EECF244321}">
                <p14:modId xmlns:p14="http://schemas.microsoft.com/office/powerpoint/2010/main" val="1009979427"/>
              </p:ext>
            </p:extLst>
          </p:nvPr>
        </p:nvGraphicFramePr>
        <p:xfrm>
          <a:off x="660400" y="2734612"/>
          <a:ext cx="8389934" cy="3519663"/>
        </p:xfrm>
        <a:graphic>
          <a:graphicData uri="http://schemas.openxmlformats.org/drawingml/2006/chart">
            <c:chart xmlns:c="http://schemas.openxmlformats.org/drawingml/2006/chart" xmlns:r="http://schemas.openxmlformats.org/officeDocument/2006/relationships" r:id="rId3"/>
          </a:graphicData>
        </a:graphic>
      </p:graphicFrame>
      <p:sp>
        <p:nvSpPr>
          <p:cNvPr id="6" name="Down Arrow 7">
            <a:extLst>
              <a:ext uri="{FF2B5EF4-FFF2-40B4-BE49-F238E27FC236}">
                <a16:creationId xmlns:a16="http://schemas.microsoft.com/office/drawing/2014/main" id="{78620CA8-DA49-44B0-B92B-79F8704124CE}"/>
              </a:ext>
              <a:ext uri="{C183D7F6-B498-43B3-948B-1728B52AA6E4}">
                <adec:decorative xmlns:adec="http://schemas.microsoft.com/office/drawing/2017/decorative" val="1"/>
              </a:ext>
            </a:extLst>
          </p:cNvPr>
          <p:cNvSpPr>
            <a:spLocks noChangeArrowheads="1"/>
          </p:cNvSpPr>
          <p:nvPr/>
        </p:nvSpPr>
        <p:spPr bwMode="auto">
          <a:xfrm>
            <a:off x="8186426" y="2562378"/>
            <a:ext cx="161925" cy="259586"/>
          </a:xfrm>
          <a:prstGeom prst="downArrow">
            <a:avLst>
              <a:gd name="adj1" fmla="val 50000"/>
              <a:gd name="adj2" fmla="val 49853"/>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825" dirty="0">
              <a:solidFill>
                <a:srgbClr val="000000"/>
              </a:solidFill>
            </a:endParaRPr>
          </a:p>
        </p:txBody>
      </p:sp>
      <p:sp>
        <p:nvSpPr>
          <p:cNvPr id="3" name="Left Brace 2">
            <a:extLst>
              <a:ext uri="{FF2B5EF4-FFF2-40B4-BE49-F238E27FC236}">
                <a16:creationId xmlns:a16="http://schemas.microsoft.com/office/drawing/2014/main" id="{3ACFBEBD-01F3-2E3C-9BD2-3B611BA6D70F}"/>
              </a:ext>
            </a:extLst>
          </p:cNvPr>
          <p:cNvSpPr/>
          <p:nvPr/>
        </p:nvSpPr>
        <p:spPr>
          <a:xfrm rot="5400000">
            <a:off x="3052796" y="1804351"/>
            <a:ext cx="332624" cy="190809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9" name="Left Brace 8">
            <a:extLst>
              <a:ext uri="{FF2B5EF4-FFF2-40B4-BE49-F238E27FC236}">
                <a16:creationId xmlns:a16="http://schemas.microsoft.com/office/drawing/2014/main" id="{E8F6B0B7-8114-DB85-ACAB-354C08978D0D}"/>
              </a:ext>
            </a:extLst>
          </p:cNvPr>
          <p:cNvSpPr/>
          <p:nvPr/>
        </p:nvSpPr>
        <p:spPr>
          <a:xfrm rot="5400000">
            <a:off x="6796052" y="1812848"/>
            <a:ext cx="331615" cy="190809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0" name="TextBox 9">
            <a:extLst>
              <a:ext uri="{FF2B5EF4-FFF2-40B4-BE49-F238E27FC236}">
                <a16:creationId xmlns:a16="http://schemas.microsoft.com/office/drawing/2014/main" id="{761A7D29-2337-BA79-573F-5B7D30B3D064}"/>
              </a:ext>
            </a:extLst>
          </p:cNvPr>
          <p:cNvSpPr txBox="1"/>
          <p:nvPr/>
        </p:nvSpPr>
        <p:spPr>
          <a:xfrm>
            <a:off x="2559212" y="2349647"/>
            <a:ext cx="1525001" cy="300082"/>
          </a:xfrm>
          <a:prstGeom prst="rect">
            <a:avLst/>
          </a:prstGeom>
          <a:noFill/>
        </p:spPr>
        <p:txBody>
          <a:bodyPr wrap="square" rtlCol="0">
            <a:spAutoFit/>
          </a:bodyPr>
          <a:lstStyle/>
          <a:p>
            <a:r>
              <a:rPr lang="en-GB" sz="1350" dirty="0">
                <a:solidFill>
                  <a:srgbClr val="000000"/>
                </a:solidFill>
              </a:rPr>
              <a:t>Delayed antibiotic</a:t>
            </a:r>
          </a:p>
        </p:txBody>
      </p:sp>
      <p:sp>
        <p:nvSpPr>
          <p:cNvPr id="11" name="TextBox 10">
            <a:extLst>
              <a:ext uri="{FF2B5EF4-FFF2-40B4-BE49-F238E27FC236}">
                <a16:creationId xmlns:a16="http://schemas.microsoft.com/office/drawing/2014/main" id="{D05C22DF-E418-8A55-35D3-E9B91193F1EB}"/>
              </a:ext>
            </a:extLst>
          </p:cNvPr>
          <p:cNvSpPr txBox="1"/>
          <p:nvPr/>
        </p:nvSpPr>
        <p:spPr>
          <a:xfrm>
            <a:off x="6199358" y="2327182"/>
            <a:ext cx="1525001" cy="300082"/>
          </a:xfrm>
          <a:prstGeom prst="rect">
            <a:avLst/>
          </a:prstGeom>
          <a:noFill/>
        </p:spPr>
        <p:txBody>
          <a:bodyPr wrap="square" rtlCol="0">
            <a:spAutoFit/>
          </a:bodyPr>
          <a:lstStyle/>
          <a:p>
            <a:r>
              <a:rPr lang="en-GB" sz="1350" dirty="0">
                <a:solidFill>
                  <a:srgbClr val="000000"/>
                </a:solidFill>
              </a:rPr>
              <a:t>Delayed antibiotic</a:t>
            </a:r>
          </a:p>
        </p:txBody>
      </p:sp>
      <p:sp>
        <p:nvSpPr>
          <p:cNvPr id="14" name="Footer Placeholder 4">
            <a:extLst>
              <a:ext uri="{FF2B5EF4-FFF2-40B4-BE49-F238E27FC236}">
                <a16:creationId xmlns:a16="http://schemas.microsoft.com/office/drawing/2014/main" id="{A4F47BDA-FF0E-3316-AA3E-6C750DDB976E}"/>
              </a:ext>
            </a:extLst>
          </p:cNvPr>
          <p:cNvSpPr txBox="1">
            <a:spLocks/>
          </p:cNvSpPr>
          <p:nvPr/>
        </p:nvSpPr>
        <p:spPr>
          <a:xfrm>
            <a:off x="6694895" y="6358791"/>
            <a:ext cx="2344224" cy="340867"/>
          </a:xfrm>
          <a:prstGeom prst="rect">
            <a:avLst/>
          </a:prstGeom>
        </p:spPr>
        <p:txBody>
          <a:bodyPr/>
          <a:lstStyle>
            <a:defPPr>
              <a:defRPr lang="en-US"/>
            </a:defPPr>
            <a:lvl1pPr marL="0" algn="ctr"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050" dirty="0"/>
              <a:t>Little 2014, BMJ, Extracted from supplementary table 2</a:t>
            </a:r>
          </a:p>
        </p:txBody>
      </p:sp>
    </p:spTree>
    <p:extLst>
      <p:ext uri="{BB962C8B-B14F-4D97-AF65-F5344CB8AC3E}">
        <p14:creationId xmlns:p14="http://schemas.microsoft.com/office/powerpoint/2010/main" val="363098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77595E-6F81-4802-8B6D-419CEA2DFFD7}"/>
              </a:ext>
            </a:extLst>
          </p:cNvPr>
          <p:cNvSpPr>
            <a:spLocks noGrp="1"/>
          </p:cNvSpPr>
          <p:nvPr>
            <p:ph type="title"/>
          </p:nvPr>
        </p:nvSpPr>
        <p:spPr>
          <a:xfrm>
            <a:off x="1463265" y="399107"/>
            <a:ext cx="7675038" cy="945356"/>
          </a:xfrm>
        </p:spPr>
        <p:txBody>
          <a:bodyPr>
            <a:normAutofit/>
          </a:bodyPr>
          <a:lstStyle/>
          <a:p>
            <a:r>
              <a:rPr lang="en-GB" sz="2700" b="0" dirty="0"/>
              <a:t>Public awareness of delayed/back up prescribing has increased but is still low</a:t>
            </a:r>
          </a:p>
        </p:txBody>
      </p:sp>
      <p:graphicFrame>
        <p:nvGraphicFramePr>
          <p:cNvPr id="6" name="Content Placeholder 7">
            <a:extLst>
              <a:ext uri="{FF2B5EF4-FFF2-40B4-BE49-F238E27FC236}">
                <a16:creationId xmlns:a16="http://schemas.microsoft.com/office/drawing/2014/main" id="{4955603F-AF03-4AF3-A4F6-472354E0C0F6}"/>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141642222"/>
              </p:ext>
            </p:extLst>
          </p:nvPr>
        </p:nvGraphicFramePr>
        <p:xfrm>
          <a:off x="518155" y="1282421"/>
          <a:ext cx="8524792" cy="469941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3D8A34E4-81B7-46AE-AAB2-C35C90F4D402}"/>
              </a:ext>
            </a:extLst>
          </p:cNvPr>
          <p:cNvSpPr txBox="1"/>
          <p:nvPr/>
        </p:nvSpPr>
        <p:spPr>
          <a:xfrm>
            <a:off x="982679" y="5661502"/>
            <a:ext cx="8060267" cy="523220"/>
          </a:xfrm>
          <a:prstGeom prst="rect">
            <a:avLst/>
          </a:prstGeom>
          <a:noFill/>
        </p:spPr>
        <p:txBody>
          <a:bodyPr wrap="square" rtlCol="0">
            <a:spAutoFit/>
          </a:bodyPr>
          <a:lstStyle/>
          <a:p>
            <a:pPr algn="ctr" defTabSz="685800"/>
            <a:r>
              <a:rPr lang="en-GB" sz="2800" b="1" dirty="0">
                <a:solidFill>
                  <a:srgbClr val="F6F6F6">
                    <a:lumMod val="10000"/>
                  </a:srgbClr>
                </a:solidFill>
                <a:latin typeface="Calibri" panose="020F0502020204030204"/>
              </a:rPr>
              <a:t>Awareness of delayed prescribing has increased </a:t>
            </a:r>
          </a:p>
        </p:txBody>
      </p:sp>
      <p:sp>
        <p:nvSpPr>
          <p:cNvPr id="5" name="TextBox 4">
            <a:extLst>
              <a:ext uri="{FF2B5EF4-FFF2-40B4-BE49-F238E27FC236}">
                <a16:creationId xmlns:a16="http://schemas.microsoft.com/office/drawing/2014/main" id="{B5417B38-D3D1-4C7E-BF14-4F4E18F805A8}"/>
              </a:ext>
            </a:extLst>
          </p:cNvPr>
          <p:cNvSpPr txBox="1"/>
          <p:nvPr/>
        </p:nvSpPr>
        <p:spPr>
          <a:xfrm>
            <a:off x="6589113" y="6274227"/>
            <a:ext cx="2554887" cy="369332"/>
          </a:xfrm>
          <a:prstGeom prst="rect">
            <a:avLst/>
          </a:prstGeom>
          <a:noFill/>
        </p:spPr>
        <p:txBody>
          <a:bodyPr wrap="square" rtlCol="0">
            <a:spAutoFit/>
          </a:bodyPr>
          <a:lstStyle/>
          <a:p>
            <a:pPr defTabSz="685800"/>
            <a:r>
              <a:rPr lang="en-GB" sz="900" dirty="0">
                <a:solidFill>
                  <a:srgbClr val="F6F6F6">
                    <a:lumMod val="10000"/>
                  </a:srgbClr>
                </a:solidFill>
                <a:latin typeface="Calibri" panose="020F0502020204030204"/>
              </a:rPr>
              <a:t>Base: All adults aged 18+ in England: 2022 (1663), 2021 (1676); 2020 (2052) : </a:t>
            </a:r>
          </a:p>
        </p:txBody>
      </p:sp>
      <p:sp>
        <p:nvSpPr>
          <p:cNvPr id="2" name="TextBox 1">
            <a:extLst>
              <a:ext uri="{FF2B5EF4-FFF2-40B4-BE49-F238E27FC236}">
                <a16:creationId xmlns:a16="http://schemas.microsoft.com/office/drawing/2014/main" id="{01D733F7-145D-A662-1137-C6F4EB02771B}"/>
              </a:ext>
            </a:extLst>
          </p:cNvPr>
          <p:cNvSpPr txBox="1"/>
          <p:nvPr/>
        </p:nvSpPr>
        <p:spPr>
          <a:xfrm>
            <a:off x="5484139" y="6643559"/>
            <a:ext cx="3558807" cy="230832"/>
          </a:xfrm>
          <a:prstGeom prst="rect">
            <a:avLst/>
          </a:prstGeom>
          <a:noFill/>
        </p:spPr>
        <p:txBody>
          <a:bodyPr wrap="square" lIns="68580" tIns="34290" rIns="68580" bIns="34290" anchor="t">
            <a:spAutoFit/>
          </a:bodyPr>
          <a:lstStyle/>
          <a:p>
            <a:pPr algn="r" defTabSz="685800"/>
            <a:r>
              <a:rPr lang="en-GB" sz="1050" dirty="0">
                <a:solidFill>
                  <a:schemeClr val="accent1"/>
                </a:solidFill>
                <a:latin typeface="Arial"/>
                <a:ea typeface="Calibri"/>
                <a:cs typeface="Arial"/>
              </a:rPr>
              <a:t>(AMR Public Perceptions survey 2022)</a:t>
            </a:r>
          </a:p>
        </p:txBody>
      </p:sp>
    </p:spTree>
    <p:extLst>
      <p:ext uri="{BB962C8B-B14F-4D97-AF65-F5344CB8AC3E}">
        <p14:creationId xmlns:p14="http://schemas.microsoft.com/office/powerpoint/2010/main" val="388278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F34E1E-38F7-4B86-ADDE-244F8BC427E4}"/>
              </a:ext>
            </a:extLst>
          </p:cNvPr>
          <p:cNvSpPr>
            <a:spLocks noGrp="1"/>
          </p:cNvSpPr>
          <p:nvPr>
            <p:ph type="title"/>
          </p:nvPr>
        </p:nvSpPr>
        <p:spPr>
          <a:xfrm>
            <a:off x="1470160" y="539186"/>
            <a:ext cx="6589676" cy="686261"/>
          </a:xfrm>
        </p:spPr>
        <p:txBody>
          <a:bodyPr>
            <a:normAutofit fontScale="90000"/>
          </a:bodyPr>
          <a:lstStyle/>
          <a:p>
            <a:r>
              <a:rPr lang="en-GB" b="0" dirty="0"/>
              <a:t>Acute cough clinical scenario</a:t>
            </a:r>
            <a:endParaRPr lang="en-GB" b="0" dirty="0">
              <a:solidFill>
                <a:schemeClr val="accent4">
                  <a:lumMod val="50000"/>
                </a:schemeClr>
              </a:solidFill>
            </a:endParaRPr>
          </a:p>
        </p:txBody>
      </p:sp>
      <p:sp>
        <p:nvSpPr>
          <p:cNvPr id="12" name="Content Placeholder 11">
            <a:extLst>
              <a:ext uri="{FF2B5EF4-FFF2-40B4-BE49-F238E27FC236}">
                <a16:creationId xmlns:a16="http://schemas.microsoft.com/office/drawing/2014/main" id="{0973F179-9F98-AB74-4A91-1B0E80F8C55C}"/>
              </a:ext>
            </a:extLst>
          </p:cNvPr>
          <p:cNvSpPr>
            <a:spLocks noGrp="1"/>
          </p:cNvSpPr>
          <p:nvPr>
            <p:ph idx="1"/>
          </p:nvPr>
        </p:nvSpPr>
        <p:spPr>
          <a:xfrm>
            <a:off x="1470160" y="1377624"/>
            <a:ext cx="5100384" cy="3263504"/>
          </a:xfrm>
        </p:spPr>
        <p:txBody>
          <a:bodyPr>
            <a:noAutofit/>
          </a:bodyPr>
          <a:lstStyle/>
          <a:p>
            <a:pPr marL="0" indent="0">
              <a:spcBef>
                <a:spcPts val="900"/>
              </a:spcBef>
              <a:buNone/>
              <a:defRPr/>
            </a:pPr>
            <a:r>
              <a:rPr lang="en-GB" altLang="en-US" sz="2400" dirty="0"/>
              <a:t>Consider the following details:</a:t>
            </a:r>
          </a:p>
          <a:p>
            <a:pPr marL="342900" indent="-342900">
              <a:spcBef>
                <a:spcPts val="900"/>
              </a:spcBef>
              <a:defRPr/>
            </a:pPr>
            <a:r>
              <a:rPr lang="en-GB" altLang="en-US" sz="2400" dirty="0"/>
              <a:t>45 year old smoker with cough 1/52, green sputum  </a:t>
            </a:r>
          </a:p>
          <a:p>
            <a:pPr marL="342900" indent="-342900">
              <a:spcBef>
                <a:spcPts val="900"/>
              </a:spcBef>
              <a:defRPr/>
            </a:pPr>
            <a:r>
              <a:rPr lang="en-GB" altLang="en-US" sz="2400" dirty="0"/>
              <a:t>Temp 37.8°C</a:t>
            </a:r>
          </a:p>
          <a:p>
            <a:pPr marL="342900" indent="-342900">
              <a:spcBef>
                <a:spcPts val="900"/>
              </a:spcBef>
              <a:defRPr/>
            </a:pPr>
            <a:r>
              <a:rPr lang="en-GB" altLang="en-US" sz="2400" dirty="0"/>
              <a:t>Several previous episodes of bronchitis and insists antibiotics ‘always help’</a:t>
            </a:r>
          </a:p>
          <a:p>
            <a:pPr marL="342900" indent="-342900">
              <a:spcBef>
                <a:spcPts val="900"/>
              </a:spcBef>
              <a:defRPr/>
            </a:pPr>
            <a:r>
              <a:rPr lang="en-GB" altLang="en-US" sz="2400" dirty="0"/>
              <a:t>PEFR normal</a:t>
            </a:r>
          </a:p>
          <a:p>
            <a:pPr marL="342900" indent="-342900">
              <a:spcBef>
                <a:spcPts val="900"/>
              </a:spcBef>
              <a:defRPr/>
            </a:pPr>
            <a:r>
              <a:rPr lang="en-GB" altLang="en-US" sz="2400" dirty="0"/>
              <a:t>Scattered course creps and wheeze, vesicular breath sounds, no focal crepitations</a:t>
            </a:r>
          </a:p>
          <a:p>
            <a:endParaRPr lang="en-GB" sz="2400" dirty="0"/>
          </a:p>
        </p:txBody>
      </p:sp>
      <p:pic>
        <p:nvPicPr>
          <p:cNvPr id="3" name="Picture 2" descr="A person holding his hand to his chest&#10;&#10;Description automatically generated">
            <a:extLst>
              <a:ext uri="{FF2B5EF4-FFF2-40B4-BE49-F238E27FC236}">
                <a16:creationId xmlns:a16="http://schemas.microsoft.com/office/drawing/2014/main" id="{12633815-5643-339F-5910-07B92C12C0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0544" y="2602429"/>
            <a:ext cx="2478472" cy="1653141"/>
          </a:xfrm>
          <a:prstGeom prst="rect">
            <a:avLst/>
          </a:prstGeom>
        </p:spPr>
      </p:pic>
      <p:sp>
        <p:nvSpPr>
          <p:cNvPr id="5" name="TextBox 4">
            <a:extLst>
              <a:ext uri="{FF2B5EF4-FFF2-40B4-BE49-F238E27FC236}">
                <a16:creationId xmlns:a16="http://schemas.microsoft.com/office/drawing/2014/main" id="{EDB95F3E-E16C-6B19-2428-E1FF34BD5B9D}"/>
              </a:ext>
            </a:extLst>
          </p:cNvPr>
          <p:cNvSpPr txBox="1"/>
          <p:nvPr/>
        </p:nvSpPr>
        <p:spPr>
          <a:xfrm>
            <a:off x="1833717" y="5808038"/>
            <a:ext cx="6115290" cy="369332"/>
          </a:xfrm>
          <a:prstGeom prst="rect">
            <a:avLst/>
          </a:prstGeom>
          <a:noFill/>
        </p:spPr>
        <p:txBody>
          <a:bodyPr wrap="square">
            <a:spAutoFit/>
          </a:bodyPr>
          <a:lstStyle/>
          <a:p>
            <a:pPr defTabSz="685800"/>
            <a:r>
              <a:rPr lang="en-GB" b="1" dirty="0">
                <a:solidFill>
                  <a:srgbClr val="AD0016"/>
                </a:solidFill>
                <a:latin typeface="Arial" panose="020B0604020202020204" pitchFamily="34" charset="0"/>
                <a:cs typeface="Arial" panose="020B0604020202020204" pitchFamily="34" charset="0"/>
              </a:rPr>
              <a:t>Poll/Show of hands - What would you do?</a:t>
            </a:r>
          </a:p>
        </p:txBody>
      </p:sp>
    </p:spTree>
    <p:extLst>
      <p:ext uri="{BB962C8B-B14F-4D97-AF65-F5344CB8AC3E}">
        <p14:creationId xmlns:p14="http://schemas.microsoft.com/office/powerpoint/2010/main" val="699230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48C58A8-4998-4C54-BF2F-B240D28476CD}"/>
              </a:ext>
            </a:extLst>
          </p:cNvPr>
          <p:cNvSpPr txBox="1">
            <a:spLocks/>
          </p:cNvSpPr>
          <p:nvPr/>
        </p:nvSpPr>
        <p:spPr>
          <a:xfrm>
            <a:off x="1640037" y="862549"/>
            <a:ext cx="7503963" cy="8572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pPr defTabSz="685800"/>
            <a:r>
              <a:rPr lang="en-GB" sz="3300" b="0" dirty="0">
                <a:latin typeface="Arial" panose="020B0604020202020204" pitchFamily="34" charset="0"/>
                <a:cs typeface="Arial" panose="020B0604020202020204" pitchFamily="34" charset="0"/>
              </a:rPr>
              <a:t>Coding back-up antibiotic prescriptions</a:t>
            </a:r>
          </a:p>
        </p:txBody>
      </p:sp>
      <p:sp>
        <p:nvSpPr>
          <p:cNvPr id="12" name="TextBox 11">
            <a:extLst>
              <a:ext uri="{FF2B5EF4-FFF2-40B4-BE49-F238E27FC236}">
                <a16:creationId xmlns:a16="http://schemas.microsoft.com/office/drawing/2014/main" id="{5A49B431-2F23-4770-B264-B83A6BFCA60F}"/>
              </a:ext>
            </a:extLst>
          </p:cNvPr>
          <p:cNvSpPr txBox="1"/>
          <p:nvPr/>
        </p:nvSpPr>
        <p:spPr>
          <a:xfrm>
            <a:off x="1792264" y="1827524"/>
            <a:ext cx="6056431" cy="4154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defTabSz="685800"/>
            <a:r>
              <a:rPr lang="en-GB" sz="2100" dirty="0">
                <a:solidFill>
                  <a:srgbClr val="F6F6F6">
                    <a:lumMod val="10000"/>
                  </a:srgbClr>
                </a:solidFill>
                <a:latin typeface="Calibri" panose="020F0502020204030204"/>
              </a:rPr>
              <a:t>***Don’t forget to code your treatment choice***</a:t>
            </a:r>
          </a:p>
        </p:txBody>
      </p:sp>
      <p:graphicFrame>
        <p:nvGraphicFramePr>
          <p:cNvPr id="2" name="Table 1">
            <a:extLst>
              <a:ext uri="{FF2B5EF4-FFF2-40B4-BE49-F238E27FC236}">
                <a16:creationId xmlns:a16="http://schemas.microsoft.com/office/drawing/2014/main" id="{969529DB-E66F-4AD6-9063-B7544AC97F9E}"/>
              </a:ext>
            </a:extLst>
          </p:cNvPr>
          <p:cNvGraphicFramePr>
            <a:graphicFrameLocks noGrp="1"/>
          </p:cNvGraphicFramePr>
          <p:nvPr>
            <p:extLst>
              <p:ext uri="{D42A27DB-BD31-4B8C-83A1-F6EECF244321}">
                <p14:modId xmlns:p14="http://schemas.microsoft.com/office/powerpoint/2010/main" val="781464909"/>
              </p:ext>
            </p:extLst>
          </p:nvPr>
        </p:nvGraphicFramePr>
        <p:xfrm>
          <a:off x="1295306" y="2385677"/>
          <a:ext cx="7242407" cy="3715128"/>
        </p:xfrm>
        <a:graphic>
          <a:graphicData uri="http://schemas.openxmlformats.org/drawingml/2006/table">
            <a:tbl>
              <a:tblPr>
                <a:tableStyleId>{69C7853C-536D-4A76-A0AE-DD22124D55A5}</a:tableStyleId>
              </a:tblPr>
              <a:tblGrid>
                <a:gridCol w="1667154">
                  <a:extLst>
                    <a:ext uri="{9D8B030D-6E8A-4147-A177-3AD203B41FA5}">
                      <a16:colId xmlns:a16="http://schemas.microsoft.com/office/drawing/2014/main" val="3555672956"/>
                    </a:ext>
                  </a:extLst>
                </a:gridCol>
                <a:gridCol w="2227416">
                  <a:extLst>
                    <a:ext uri="{9D8B030D-6E8A-4147-A177-3AD203B41FA5}">
                      <a16:colId xmlns:a16="http://schemas.microsoft.com/office/drawing/2014/main" val="3157479047"/>
                    </a:ext>
                  </a:extLst>
                </a:gridCol>
                <a:gridCol w="3347837">
                  <a:extLst>
                    <a:ext uri="{9D8B030D-6E8A-4147-A177-3AD203B41FA5}">
                      <a16:colId xmlns:a16="http://schemas.microsoft.com/office/drawing/2014/main" val="246730303"/>
                    </a:ext>
                  </a:extLst>
                </a:gridCol>
              </a:tblGrid>
              <a:tr h="550755">
                <a:tc>
                  <a:txBody>
                    <a:bodyPr/>
                    <a:lstStyle/>
                    <a:p>
                      <a:r>
                        <a:rPr lang="en-GB" sz="1700" b="1" dirty="0">
                          <a:solidFill>
                            <a:srgbClr val="FFFFFF"/>
                          </a:solidFill>
                          <a:effectLst/>
                        </a:rPr>
                        <a:t>READ codes (</a:t>
                      </a:r>
                      <a:r>
                        <a:rPr lang="en-GB" sz="1700" b="1" dirty="0" err="1">
                          <a:solidFill>
                            <a:srgbClr val="FFFFFF"/>
                          </a:solidFill>
                          <a:effectLst/>
                        </a:rPr>
                        <a:t>Emis</a:t>
                      </a:r>
                      <a:r>
                        <a:rPr lang="en-GB" sz="1700" b="1" dirty="0">
                          <a:solidFill>
                            <a:srgbClr val="FFFFFF"/>
                          </a:solidFill>
                          <a:effectLst/>
                        </a:rPr>
                        <a:t>, Vision)</a:t>
                      </a:r>
                    </a:p>
                  </a:txBody>
                  <a:tcPr marL="68580" marR="68580" marT="34290" marB="34290">
                    <a:solidFill>
                      <a:schemeClr val="accent4"/>
                    </a:solidFill>
                  </a:tcPr>
                </a:tc>
                <a:tc>
                  <a:txBody>
                    <a:bodyPr/>
                    <a:lstStyle/>
                    <a:p>
                      <a:r>
                        <a:rPr lang="en-GB" sz="1700" b="1" dirty="0">
                          <a:solidFill>
                            <a:srgbClr val="FFFFFF"/>
                          </a:solidFill>
                          <a:effectLst/>
                        </a:rPr>
                        <a:t>SNOMED code </a:t>
                      </a:r>
                    </a:p>
                    <a:p>
                      <a:r>
                        <a:rPr lang="en-GB" sz="1700" b="1" dirty="0">
                          <a:solidFill>
                            <a:srgbClr val="FFFFFF"/>
                          </a:solidFill>
                          <a:effectLst/>
                        </a:rPr>
                        <a:t>(System One)</a:t>
                      </a:r>
                    </a:p>
                  </a:txBody>
                  <a:tcPr marL="68580" marR="68580" marT="34290" marB="34290">
                    <a:solidFill>
                      <a:schemeClr val="accent4"/>
                    </a:solidFill>
                  </a:tcPr>
                </a:tc>
                <a:tc>
                  <a:txBody>
                    <a:bodyPr/>
                    <a:lstStyle/>
                    <a:p>
                      <a:r>
                        <a:rPr lang="en-GB" sz="1700" b="1" dirty="0">
                          <a:solidFill>
                            <a:srgbClr val="FFFFFF"/>
                          </a:solidFill>
                          <a:effectLst/>
                        </a:rPr>
                        <a:t>Definition</a:t>
                      </a:r>
                    </a:p>
                  </a:txBody>
                  <a:tcPr marL="68580" marR="68580" marT="34290" marB="34290">
                    <a:solidFill>
                      <a:schemeClr val="accent4"/>
                    </a:solidFill>
                  </a:tcPr>
                </a:tc>
                <a:extLst>
                  <a:ext uri="{0D108BD9-81ED-4DB2-BD59-A6C34878D82A}">
                    <a16:rowId xmlns:a16="http://schemas.microsoft.com/office/drawing/2014/main" val="2793182540"/>
                  </a:ext>
                </a:extLst>
              </a:tr>
              <a:tr h="1096743">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8OAN</a:t>
                      </a:r>
                    </a:p>
                  </a:txBody>
                  <a:tcPr marL="0" marR="0" marT="0" marB="0">
                    <a:solidFill>
                      <a:schemeClr val="accent4">
                        <a:lumMod val="20000"/>
                        <a:lumOff val="80000"/>
                      </a:schemeClr>
                    </a:solidFill>
                  </a:tcPr>
                </a:tc>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967191000000104</a:t>
                      </a: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50800" marR="50800" marT="50800" marB="50800">
                    <a:solidFill>
                      <a:schemeClr val="accent4">
                        <a:lumMod val="20000"/>
                        <a:lumOff val="80000"/>
                      </a:schemeClr>
                    </a:solidFill>
                  </a:tcPr>
                </a:tc>
                <a:tc>
                  <a:txBody>
                    <a:bodyPr/>
                    <a:lstStyle/>
                    <a:p>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Provision of Treating Your Infection self-care patient leaflet with back-up antibiotic prescription issued (procedure)</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50800" marR="50800" marT="50800" marB="50800">
                    <a:solidFill>
                      <a:schemeClr val="accent4">
                        <a:lumMod val="20000"/>
                        <a:lumOff val="80000"/>
                      </a:schemeClr>
                    </a:solidFill>
                  </a:tcPr>
                </a:tc>
                <a:extLst>
                  <a:ext uri="{0D108BD9-81ED-4DB2-BD59-A6C34878D82A}">
                    <a16:rowId xmlns:a16="http://schemas.microsoft.com/office/drawing/2014/main" val="72795957"/>
                  </a:ext>
                </a:extLst>
              </a:tr>
              <a:tr h="696193">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8CAk</a:t>
                      </a:r>
                    </a:p>
                  </a:txBody>
                  <a:tcPr marL="0" marR="0" marT="0" marB="0">
                    <a:solidFill>
                      <a:schemeClr val="accent4">
                        <a:lumMod val="20000"/>
                        <a:lumOff val="80000"/>
                      </a:schemeClr>
                    </a:solidFill>
                  </a:tcPr>
                </a:tc>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248041000000103</a:t>
                      </a: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50800" marR="50800" marT="50800" marB="50800">
                    <a:solidFill>
                      <a:schemeClr val="accent4">
                        <a:lumMod val="20000"/>
                        <a:lumOff val="80000"/>
                      </a:schemeClr>
                    </a:solidFill>
                  </a:tcPr>
                </a:tc>
                <a:tc>
                  <a:txBody>
                    <a:bodyPr/>
                    <a:lstStyle/>
                    <a:p>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Patient advised to delay filling of prescription (situation)</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0800" marR="50800" marT="50800" marB="50800">
                    <a:solidFill>
                      <a:schemeClr val="accent4">
                        <a:lumMod val="20000"/>
                        <a:lumOff val="80000"/>
                      </a:schemeClr>
                    </a:solidFill>
                  </a:tcPr>
                </a:tc>
                <a:extLst>
                  <a:ext uri="{0D108BD9-81ED-4DB2-BD59-A6C34878D82A}">
                    <a16:rowId xmlns:a16="http://schemas.microsoft.com/office/drawing/2014/main" val="2003549155"/>
                  </a:ext>
                </a:extLst>
              </a:tr>
              <a:tr h="609154">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8BP0</a:t>
                      </a:r>
                    </a:p>
                  </a:txBody>
                  <a:tcPr marL="0" marR="0" marT="0" marB="0">
                    <a:solidFill>
                      <a:schemeClr val="accent4">
                        <a:lumMod val="20000"/>
                        <a:lumOff val="80000"/>
                      </a:schemeClr>
                    </a:solidFill>
                  </a:tcPr>
                </a:tc>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417576009</a:t>
                      </a: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50800" marR="50800" marT="50800" marB="50800">
                    <a:solidFill>
                      <a:schemeClr val="accent4">
                        <a:lumMod val="20000"/>
                        <a:lumOff val="80000"/>
                      </a:schemeClr>
                    </a:solidFill>
                  </a:tcPr>
                </a:tc>
                <a:tc>
                  <a:txBody>
                    <a:bodyPr/>
                    <a:lstStyle/>
                    <a:p>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Deferred antibiotic therapy (situation)</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0800" marR="50800" marT="50800" marB="50800">
                    <a:solidFill>
                      <a:schemeClr val="accent4">
                        <a:lumMod val="20000"/>
                        <a:lumOff val="80000"/>
                      </a:schemeClr>
                    </a:solidFill>
                  </a:tcPr>
                </a:tc>
                <a:extLst>
                  <a:ext uri="{0D108BD9-81ED-4DB2-BD59-A6C34878D82A}">
                    <a16:rowId xmlns:a16="http://schemas.microsoft.com/office/drawing/2014/main" val="1177526292"/>
                  </a:ext>
                </a:extLst>
              </a:tr>
              <a:tr h="609154">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n/a</a:t>
                      </a:r>
                    </a:p>
                  </a:txBody>
                  <a:tcPr marL="0" marR="0" marT="0" marB="0">
                    <a:solidFill>
                      <a:schemeClr val="accent4">
                        <a:lumMod val="20000"/>
                        <a:lumOff val="80000"/>
                      </a:schemeClr>
                    </a:solidFill>
                  </a:tcPr>
                </a:tc>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1065591000000109</a:t>
                      </a: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50800" marR="50800" marT="50800" marB="50800">
                    <a:solidFill>
                      <a:schemeClr val="accent4">
                        <a:lumMod val="20000"/>
                        <a:lumOff val="80000"/>
                      </a:schemeClr>
                    </a:solidFill>
                  </a:tcPr>
                </a:tc>
                <a:tc>
                  <a:txBody>
                    <a:bodyPr/>
                    <a:lstStyle/>
                    <a:p>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Delayed prescription given (situation)</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50800" marR="50800" marT="50800" marB="50800">
                    <a:solidFill>
                      <a:schemeClr val="accent4">
                        <a:lumMod val="20000"/>
                        <a:lumOff val="80000"/>
                      </a:schemeClr>
                    </a:solidFill>
                  </a:tcPr>
                </a:tc>
                <a:extLst>
                  <a:ext uri="{0D108BD9-81ED-4DB2-BD59-A6C34878D82A}">
                    <a16:rowId xmlns:a16="http://schemas.microsoft.com/office/drawing/2014/main" val="52757669"/>
                  </a:ext>
                </a:extLst>
              </a:tr>
            </a:tbl>
          </a:graphicData>
        </a:graphic>
      </p:graphicFrame>
    </p:spTree>
    <p:extLst>
      <p:ext uri="{BB962C8B-B14F-4D97-AF65-F5344CB8AC3E}">
        <p14:creationId xmlns:p14="http://schemas.microsoft.com/office/powerpoint/2010/main" val="755223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3C56FAF-28A1-0924-EF52-779394CD3568}"/>
              </a:ext>
            </a:extLst>
          </p:cNvPr>
          <p:cNvSpPr>
            <a:spLocks noGrp="1"/>
          </p:cNvSpPr>
          <p:nvPr>
            <p:ph type="title"/>
          </p:nvPr>
        </p:nvSpPr>
        <p:spPr>
          <a:xfrm>
            <a:off x="2209800" y="403939"/>
            <a:ext cx="6924294" cy="994172"/>
          </a:xfrm>
        </p:spPr>
        <p:txBody>
          <a:bodyPr>
            <a:normAutofit/>
          </a:bodyPr>
          <a:lstStyle/>
          <a:p>
            <a:r>
              <a:rPr lang="en-GB" b="0" dirty="0">
                <a:solidFill>
                  <a:schemeClr val="tx1"/>
                </a:solidFill>
              </a:rPr>
              <a:t>TARGET audit toolkits</a:t>
            </a:r>
          </a:p>
        </p:txBody>
      </p:sp>
      <p:sp>
        <p:nvSpPr>
          <p:cNvPr id="10" name="Content Placeholder 9">
            <a:extLst>
              <a:ext uri="{FF2B5EF4-FFF2-40B4-BE49-F238E27FC236}">
                <a16:creationId xmlns:a16="http://schemas.microsoft.com/office/drawing/2014/main" id="{94F23476-F8DF-589A-D26F-17D9BD7AF8E0}"/>
              </a:ext>
            </a:extLst>
          </p:cNvPr>
          <p:cNvSpPr>
            <a:spLocks noGrp="1"/>
          </p:cNvSpPr>
          <p:nvPr>
            <p:ph idx="1"/>
          </p:nvPr>
        </p:nvSpPr>
        <p:spPr>
          <a:xfrm>
            <a:off x="590518" y="2203741"/>
            <a:ext cx="7200963" cy="3263504"/>
          </a:xfrm>
        </p:spPr>
        <p:txBody>
          <a:bodyPr/>
          <a:lstStyle/>
          <a:p>
            <a:pPr marL="328613" lvl="2">
              <a:spcAft>
                <a:spcPts val="900"/>
              </a:spcAft>
              <a:buFontTx/>
              <a:buChar char="•"/>
              <a:tabLst>
                <a:tab pos="271463" algn="l"/>
                <a:tab pos="871538" algn="l"/>
                <a:tab pos="1271588" algn="l"/>
                <a:tab pos="1685925" algn="l"/>
                <a:tab pos="2085975" algn="l"/>
              </a:tabLst>
            </a:pPr>
            <a:r>
              <a:rPr lang="en-GB" altLang="en-US" dirty="0">
                <a:latin typeface="Arial" panose="020B0604020202020204" pitchFamily="34" charset="0"/>
                <a:ea typeface="ヒラギノ角ゴ Pro W3"/>
                <a:cs typeface="Arial" panose="020B0604020202020204" pitchFamily="34" charset="0"/>
              </a:rPr>
              <a:t>Acute otitis media </a:t>
            </a:r>
          </a:p>
          <a:p>
            <a:pPr marL="328613" lvl="2">
              <a:spcAft>
                <a:spcPts val="900"/>
              </a:spcAft>
              <a:buFontTx/>
              <a:buChar char="•"/>
              <a:tabLst>
                <a:tab pos="271463" algn="l"/>
                <a:tab pos="871538" algn="l"/>
                <a:tab pos="1271588" algn="l"/>
                <a:tab pos="1685925" algn="l"/>
                <a:tab pos="2085975" algn="l"/>
              </a:tabLst>
            </a:pPr>
            <a:r>
              <a:rPr lang="en-GB" altLang="en-US" dirty="0">
                <a:solidFill>
                  <a:srgbClr val="000000"/>
                </a:solidFill>
                <a:latin typeface="Arial" panose="020B0604020202020204" pitchFamily="34" charset="0"/>
                <a:cs typeface="Arial" panose="020B0604020202020204" pitchFamily="34" charset="0"/>
              </a:rPr>
              <a:t>UTI</a:t>
            </a:r>
          </a:p>
          <a:p>
            <a:pPr marL="328613" lvl="2">
              <a:spcAft>
                <a:spcPts val="900"/>
              </a:spcAft>
              <a:buFontTx/>
              <a:buChar char="•"/>
              <a:tabLst>
                <a:tab pos="271463" algn="l"/>
                <a:tab pos="871538" algn="l"/>
                <a:tab pos="1271588" algn="l"/>
                <a:tab pos="1685925" algn="l"/>
                <a:tab pos="2085975" algn="l"/>
              </a:tabLst>
            </a:pPr>
            <a:r>
              <a:rPr lang="en-GB" altLang="en-US" dirty="0">
                <a:solidFill>
                  <a:srgbClr val="000000"/>
                </a:solidFill>
                <a:latin typeface="Arial" panose="020B0604020202020204" pitchFamily="34" charset="0"/>
                <a:ea typeface="ヒラギノ角ゴ Pro W3"/>
                <a:cs typeface="Arial" panose="020B0604020202020204" pitchFamily="34" charset="0"/>
              </a:rPr>
              <a:t>Acute sore throat</a:t>
            </a:r>
          </a:p>
          <a:p>
            <a:pPr marL="328613" lvl="2">
              <a:spcAft>
                <a:spcPts val="900"/>
              </a:spcAft>
              <a:buFontTx/>
              <a:buChar char="•"/>
              <a:tabLst>
                <a:tab pos="271463" algn="l"/>
                <a:tab pos="871538" algn="l"/>
                <a:tab pos="1271588" algn="l"/>
                <a:tab pos="1685925" algn="l"/>
                <a:tab pos="2085975" algn="l"/>
              </a:tabLst>
            </a:pPr>
            <a:r>
              <a:rPr lang="en-GB" altLang="en-US" dirty="0">
                <a:solidFill>
                  <a:srgbClr val="AD0016"/>
                </a:solidFill>
                <a:latin typeface="Arial" panose="020B0604020202020204" pitchFamily="34" charset="0"/>
                <a:ea typeface="ヒラギノ角ゴ Pro W3"/>
                <a:cs typeface="Arial" panose="020B0604020202020204" pitchFamily="34" charset="0"/>
              </a:rPr>
              <a:t>Acute cough</a:t>
            </a:r>
          </a:p>
          <a:p>
            <a:pPr marL="328613" lvl="2">
              <a:spcAft>
                <a:spcPts val="900"/>
              </a:spcAft>
              <a:buFontTx/>
              <a:buChar char="•"/>
              <a:tabLst>
                <a:tab pos="271463" algn="l"/>
                <a:tab pos="871538" algn="l"/>
                <a:tab pos="1271588" algn="l"/>
                <a:tab pos="1685925" algn="l"/>
                <a:tab pos="2085975" algn="l"/>
              </a:tabLst>
            </a:pPr>
            <a:r>
              <a:rPr lang="en-GB" altLang="en-US" dirty="0">
                <a:solidFill>
                  <a:srgbClr val="000000"/>
                </a:solidFill>
                <a:latin typeface="Arial" panose="020B0604020202020204" pitchFamily="34" charset="0"/>
                <a:ea typeface="ヒラギノ角ゴ Pro W3"/>
                <a:cs typeface="Arial" panose="020B0604020202020204" pitchFamily="34" charset="0"/>
              </a:rPr>
              <a:t>Otitis externa</a:t>
            </a:r>
          </a:p>
          <a:p>
            <a:pPr marL="328613" lvl="2">
              <a:spcAft>
                <a:spcPts val="900"/>
              </a:spcAft>
              <a:buFontTx/>
              <a:buChar char="•"/>
              <a:tabLst>
                <a:tab pos="271463" algn="l"/>
                <a:tab pos="871538" algn="l"/>
                <a:tab pos="1271588" algn="l"/>
                <a:tab pos="1685925" algn="l"/>
                <a:tab pos="2085975" algn="l"/>
              </a:tabLst>
            </a:pPr>
            <a:r>
              <a:rPr lang="en-GB" altLang="en-US" dirty="0">
                <a:solidFill>
                  <a:srgbClr val="000000"/>
                </a:solidFill>
                <a:latin typeface="Arial" panose="020B0604020202020204" pitchFamily="34" charset="0"/>
                <a:ea typeface="ヒラギノ角ゴ Pro W3"/>
                <a:cs typeface="Arial" panose="020B0604020202020204" pitchFamily="34" charset="0"/>
              </a:rPr>
              <a:t>Acute rhinosinusitis</a:t>
            </a:r>
          </a:p>
          <a:p>
            <a:endParaRPr lang="en-GB" dirty="0"/>
          </a:p>
        </p:txBody>
      </p:sp>
      <p:sp>
        <p:nvSpPr>
          <p:cNvPr id="11" name="TextBox 1">
            <a:extLst>
              <a:ext uri="{FF2B5EF4-FFF2-40B4-BE49-F238E27FC236}">
                <a16:creationId xmlns:a16="http://schemas.microsoft.com/office/drawing/2014/main" id="{10338C68-4C87-4C82-625D-B7066E35D006}"/>
              </a:ext>
            </a:extLst>
          </p:cNvPr>
          <p:cNvSpPr txBox="1">
            <a:spLocks noChangeArrowheads="1"/>
          </p:cNvSpPr>
          <p:nvPr/>
        </p:nvSpPr>
        <p:spPr bwMode="auto">
          <a:xfrm>
            <a:off x="925843" y="5719803"/>
            <a:ext cx="70256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i="1" dirty="0">
                <a:solidFill>
                  <a:srgbClr val="000000"/>
                </a:solidFill>
              </a:rPr>
              <a:t>Excel templates auto calculates prescribing compliance for you!</a:t>
            </a:r>
          </a:p>
        </p:txBody>
      </p:sp>
      <p:pic>
        <p:nvPicPr>
          <p:cNvPr id="3" name="Picture 2">
            <a:extLst>
              <a:ext uri="{FF2B5EF4-FFF2-40B4-BE49-F238E27FC236}">
                <a16:creationId xmlns:a16="http://schemas.microsoft.com/office/drawing/2014/main" id="{C5426CA0-A9F9-4226-EAEB-072C9AD7571A}"/>
              </a:ext>
            </a:extLst>
          </p:cNvPr>
          <p:cNvPicPr>
            <a:picLocks noChangeAspect="1"/>
          </p:cNvPicPr>
          <p:nvPr/>
        </p:nvPicPr>
        <p:blipFill>
          <a:blip r:embed="rId3"/>
          <a:stretch>
            <a:fillRect/>
          </a:stretch>
        </p:blipFill>
        <p:spPr>
          <a:xfrm>
            <a:off x="3196933" y="1398111"/>
            <a:ext cx="5937162" cy="4189889"/>
          </a:xfrm>
          <a:prstGeom prst="rect">
            <a:avLst/>
          </a:prstGeom>
        </p:spPr>
      </p:pic>
    </p:spTree>
    <p:extLst>
      <p:ext uri="{BB962C8B-B14F-4D97-AF65-F5344CB8AC3E}">
        <p14:creationId xmlns:p14="http://schemas.microsoft.com/office/powerpoint/2010/main" val="504223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3" name="Title 1">
            <a:extLst>
              <a:ext uri="{FF2B5EF4-FFF2-40B4-BE49-F238E27FC236}">
                <a16:creationId xmlns:a16="http://schemas.microsoft.com/office/drawing/2014/main" id="{E64C50C2-242F-4169-8AC5-37AA854CF162}"/>
              </a:ext>
            </a:extLst>
          </p:cNvPr>
          <p:cNvSpPr>
            <a:spLocks noGrp="1"/>
          </p:cNvSpPr>
          <p:nvPr>
            <p:ph type="title"/>
          </p:nvPr>
        </p:nvSpPr>
        <p:spPr bwMode="auto">
          <a:xfrm>
            <a:off x="1432820" y="75337"/>
            <a:ext cx="7370674" cy="544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pPr eaLnBrk="1" hangingPunct="1"/>
            <a:r>
              <a:rPr lang="en-GB" altLang="en-US" sz="3200" dirty="0">
                <a:solidFill>
                  <a:srgbClr val="AF1E2C"/>
                </a:solidFill>
              </a:rPr>
              <a:t>TARGET: Resources for clinical and waiting areas</a:t>
            </a:r>
          </a:p>
        </p:txBody>
      </p:sp>
      <p:sp>
        <p:nvSpPr>
          <p:cNvPr id="12" name="Text Placeholder 4">
            <a:extLst>
              <a:ext uri="{FF2B5EF4-FFF2-40B4-BE49-F238E27FC236}">
                <a16:creationId xmlns:a16="http://schemas.microsoft.com/office/drawing/2014/main" id="{89948CE4-D7F6-4E9B-9F3E-F3DF8EA1D6FF}"/>
              </a:ext>
            </a:extLst>
          </p:cNvPr>
          <p:cNvSpPr txBox="1">
            <a:spLocks/>
          </p:cNvSpPr>
          <p:nvPr/>
        </p:nvSpPr>
        <p:spPr>
          <a:xfrm>
            <a:off x="3432428" y="773210"/>
            <a:ext cx="2701925" cy="427037"/>
          </a:xfrm>
          <a:prstGeom prst="rect">
            <a:avLst/>
          </a:prstGeom>
        </p:spPr>
        <p:txBody>
          <a:bodyPr/>
          <a:lstStyle/>
          <a:p>
            <a:pPr marL="0" marR="0" lvl="0" indent="0" algn="ctr" defTabSz="914400" rtl="0" eaLnBrk="1" fontAlgn="base" latinLnBrk="0" hangingPunct="1">
              <a:lnSpc>
                <a:spcPct val="100000"/>
              </a:lnSpc>
              <a:spcBef>
                <a:spcPct val="20000"/>
              </a:spcBef>
              <a:spcAft>
                <a:spcPct val="0"/>
              </a:spcAft>
              <a:buClr>
                <a:srgbClr val="002060"/>
              </a:buClr>
              <a:buSzTx/>
              <a:buFontTx/>
              <a:buNone/>
              <a:tabLst>
                <a:tab pos="1162050" algn="l"/>
                <a:tab pos="1695450" algn="l"/>
                <a:tab pos="2247900" algn="l"/>
                <a:tab pos="2781300" algn="l"/>
              </a:tabLst>
              <a:defRPr/>
            </a:pPr>
            <a:r>
              <a:rPr kumimoji="0" lang="en-GB" sz="2000" b="1" i="0" u="none" strike="noStrike" kern="0" cap="none" spc="0" normalizeH="0" baseline="0" noProof="0" dirty="0">
                <a:ln>
                  <a:noFill/>
                </a:ln>
                <a:solidFill>
                  <a:srgbClr val="AF1E2C"/>
                </a:solidFill>
                <a:effectLst/>
                <a:uLnTx/>
                <a:uFillTx/>
                <a:latin typeface="Arial"/>
                <a:ea typeface="+mn-ea"/>
                <a:cs typeface="Arial" panose="020B0604020202020204" pitchFamily="34" charset="0"/>
              </a:rPr>
              <a:t>Posters for Display</a:t>
            </a:r>
          </a:p>
        </p:txBody>
      </p:sp>
      <p:sp>
        <p:nvSpPr>
          <p:cNvPr id="10" name="TextBox 9">
            <a:extLst>
              <a:ext uri="{FF2B5EF4-FFF2-40B4-BE49-F238E27FC236}">
                <a16:creationId xmlns:a16="http://schemas.microsoft.com/office/drawing/2014/main" id="{BA332948-6E28-422F-A5CE-3E348EACA36F}"/>
              </a:ext>
            </a:extLst>
          </p:cNvPr>
          <p:cNvSpPr txBox="1"/>
          <p:nvPr/>
        </p:nvSpPr>
        <p:spPr>
          <a:xfrm>
            <a:off x="-16640" y="1388872"/>
            <a:ext cx="677108" cy="4896544"/>
          </a:xfrm>
          <a:prstGeom prst="rect">
            <a:avLst/>
          </a:prstGeom>
          <a:solidFill>
            <a:srgbClr val="A50021"/>
          </a:solidFill>
        </p:spPr>
        <p:txBody>
          <a:bodyPr vert="vert27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Clinical Scenario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Acute Sore Throat</a:t>
            </a:r>
          </a:p>
        </p:txBody>
      </p:sp>
      <p:pic>
        <p:nvPicPr>
          <p:cNvPr id="51211" name="Picture 1" descr="Keep Antibiotics Working poster">
            <a:extLst>
              <a:ext uri="{FF2B5EF4-FFF2-40B4-BE49-F238E27FC236}">
                <a16:creationId xmlns:a16="http://schemas.microsoft.com/office/drawing/2014/main" id="{605C08C8-29FA-41BA-BC1C-70CB620639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0034" y="1329100"/>
            <a:ext cx="2051050" cy="287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TARGET poster on managing common infections">
            <a:extLst>
              <a:ext uri="{FF2B5EF4-FFF2-40B4-BE49-F238E27FC236}">
                <a16:creationId xmlns:a16="http://schemas.microsoft.com/office/drawing/2014/main" id="{98EC7CB2-A6EF-462F-A576-7046F6341A51}"/>
              </a:ext>
            </a:extLst>
          </p:cNvPr>
          <p:cNvPicPr>
            <a:picLocks noChangeAspect="1"/>
          </p:cNvPicPr>
          <p:nvPr/>
        </p:nvPicPr>
        <p:blipFill rotWithShape="1">
          <a:blip r:embed="rId4"/>
          <a:srcRect t="717" b="309"/>
          <a:stretch/>
        </p:blipFill>
        <p:spPr>
          <a:xfrm>
            <a:off x="3706456" y="1345625"/>
            <a:ext cx="2051050" cy="2878806"/>
          </a:xfrm>
          <a:prstGeom prst="rect">
            <a:avLst/>
          </a:prstGeom>
        </p:spPr>
      </p:pic>
      <p:pic>
        <p:nvPicPr>
          <p:cNvPr id="17" name="Picture 16" descr="Antibiotic Guardian poster: 'Keep antibiotics working!'">
            <a:extLst>
              <a:ext uri="{FF2B5EF4-FFF2-40B4-BE49-F238E27FC236}">
                <a16:creationId xmlns:a16="http://schemas.microsoft.com/office/drawing/2014/main" id="{F1AF9FFC-8437-4BE2-B7DA-F2DBC30AC0D9}"/>
              </a:ext>
            </a:extLst>
          </p:cNvPr>
          <p:cNvPicPr>
            <a:picLocks noChangeAspect="1"/>
          </p:cNvPicPr>
          <p:nvPr/>
        </p:nvPicPr>
        <p:blipFill>
          <a:blip r:embed="rId5"/>
          <a:stretch>
            <a:fillRect/>
          </a:stretch>
        </p:blipFill>
        <p:spPr>
          <a:xfrm>
            <a:off x="5942878" y="1324155"/>
            <a:ext cx="2089150" cy="2921745"/>
          </a:xfrm>
          <a:prstGeom prst="rect">
            <a:avLst/>
          </a:prstGeom>
        </p:spPr>
      </p:pic>
      <p:sp>
        <p:nvSpPr>
          <p:cNvPr id="13" name="Text Placeholder 4">
            <a:extLst>
              <a:ext uri="{FF2B5EF4-FFF2-40B4-BE49-F238E27FC236}">
                <a16:creationId xmlns:a16="http://schemas.microsoft.com/office/drawing/2014/main" id="{4449FEA8-8370-487B-9786-A23EF4FB1D4A}"/>
              </a:ext>
            </a:extLst>
          </p:cNvPr>
          <p:cNvSpPr txBox="1">
            <a:spLocks/>
          </p:cNvSpPr>
          <p:nvPr/>
        </p:nvSpPr>
        <p:spPr>
          <a:xfrm>
            <a:off x="2750083" y="4354247"/>
            <a:ext cx="4389437" cy="361950"/>
          </a:xfrm>
          <a:prstGeom prst="rect">
            <a:avLst/>
          </a:prstGeom>
        </p:spPr>
        <p:txBody>
          <a:bodyPr/>
          <a:lstStyle/>
          <a:p>
            <a:pPr marL="0" marR="0" lvl="0" indent="0" algn="ctr" defTabSz="914400" rtl="0" eaLnBrk="1" fontAlgn="base" latinLnBrk="0" hangingPunct="1">
              <a:lnSpc>
                <a:spcPct val="100000"/>
              </a:lnSpc>
              <a:spcBef>
                <a:spcPct val="20000"/>
              </a:spcBef>
              <a:spcAft>
                <a:spcPct val="0"/>
              </a:spcAft>
              <a:buClr>
                <a:srgbClr val="002060"/>
              </a:buClr>
              <a:buSzTx/>
              <a:buFontTx/>
              <a:buNone/>
              <a:tabLst>
                <a:tab pos="1162050" algn="l"/>
                <a:tab pos="1695450" algn="l"/>
                <a:tab pos="2247900" algn="l"/>
                <a:tab pos="2781300" algn="l"/>
              </a:tabLst>
              <a:defRPr/>
            </a:pPr>
            <a:r>
              <a:rPr kumimoji="0" lang="en-GB" sz="2000" b="1" i="0" u="none" strike="noStrike" kern="0" cap="none" spc="0" normalizeH="0" baseline="0" noProof="0" dirty="0">
                <a:ln>
                  <a:noFill/>
                </a:ln>
                <a:solidFill>
                  <a:srgbClr val="AF1E2C"/>
                </a:solidFill>
                <a:effectLst/>
                <a:uLnTx/>
                <a:uFillTx/>
                <a:latin typeface="Arial"/>
                <a:ea typeface="+mn-ea"/>
                <a:cs typeface="Arial" panose="020B0604020202020204" pitchFamily="34" charset="0"/>
              </a:rPr>
              <a:t>Videos for patient waiting areas</a:t>
            </a:r>
          </a:p>
        </p:txBody>
      </p:sp>
      <p:pic>
        <p:nvPicPr>
          <p:cNvPr id="51208" name="Picture 5" descr="NHS antibiotic video - dog and tree">
            <a:extLst>
              <a:ext uri="{FF2B5EF4-FFF2-40B4-BE49-F238E27FC236}">
                <a16:creationId xmlns:a16="http://schemas.microsoft.com/office/drawing/2014/main" id="{690FA932-1FAF-4C88-8343-6C3A4834E068}"/>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2561" y="4799644"/>
            <a:ext cx="2052638"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51209" name="Picture 6" descr="NHS antibiotic video - cat and butterfly">
            <a:extLst>
              <a:ext uri="{FF2B5EF4-FFF2-40B4-BE49-F238E27FC236}">
                <a16:creationId xmlns:a16="http://schemas.microsoft.com/office/drawing/2014/main" id="{E99B18F0-E6FA-45C5-86B9-3E8E997606DC}"/>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1086" y="4799644"/>
            <a:ext cx="1981200"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1E6565B-FAE9-8679-D723-734B3C7F3E20}"/>
              </a:ext>
            </a:extLst>
          </p:cNvPr>
          <p:cNvSpPr/>
          <p:nvPr/>
        </p:nvSpPr>
        <p:spPr>
          <a:xfrm>
            <a:off x="0" y="6285416"/>
            <a:ext cx="9144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10" name="Picture 13" descr="NHS antibiotic video - duck">
            <a:extLst>
              <a:ext uri="{FF2B5EF4-FFF2-40B4-BE49-F238E27FC236}">
                <a16:creationId xmlns:a16="http://schemas.microsoft.com/office/drawing/2014/main" id="{18AD1317-B28D-4401-B17F-469FEBAB7BDF}"/>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56586" y="4799644"/>
            <a:ext cx="2089150"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5" name="TextBox 13">
            <a:extLst>
              <a:ext uri="{FF2B5EF4-FFF2-40B4-BE49-F238E27FC236}">
                <a16:creationId xmlns:a16="http://schemas.microsoft.com/office/drawing/2014/main" id="{870600B2-3BAB-48F6-9BB4-52E34B61F992}"/>
              </a:ext>
            </a:extLst>
          </p:cNvPr>
          <p:cNvSpPr txBox="1">
            <a:spLocks noChangeArrowheads="1"/>
          </p:cNvSpPr>
          <p:nvPr/>
        </p:nvSpPr>
        <p:spPr bwMode="auto">
          <a:xfrm>
            <a:off x="3083662" y="6437374"/>
            <a:ext cx="305661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100" dirty="0">
                <a:solidFill>
                  <a:srgbClr val="AD0016"/>
                </a:solidFill>
              </a:rPr>
              <a:t>www.rcgp.org.uk/TARGETantibiotics</a:t>
            </a:r>
          </a:p>
        </p:txBody>
      </p:sp>
      <p:pic>
        <p:nvPicPr>
          <p:cNvPr id="5" name="Picture 2">
            <a:extLst>
              <a:ext uri="{FF2B5EF4-FFF2-40B4-BE49-F238E27FC236}">
                <a16:creationId xmlns:a16="http://schemas.microsoft.com/office/drawing/2014/main" id="{06FC6A15-97BB-5121-67CF-961880186072}"/>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9385" y="66470"/>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A1C66EC2-344E-40F2-990C-674C9E3D3B35}"/>
              </a:ext>
            </a:extLst>
          </p:cNvPr>
          <p:cNvSpPr>
            <a:spLocks noGrp="1"/>
          </p:cNvSpPr>
          <p:nvPr>
            <p:ph type="title"/>
          </p:nvPr>
        </p:nvSpPr>
        <p:spPr bwMode="auto">
          <a:xfrm>
            <a:off x="1591056" y="365126"/>
            <a:ext cx="7349744" cy="1260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Autofit/>
          </a:bodyPr>
          <a:lstStyle/>
          <a:p>
            <a:pPr eaLnBrk="1" hangingPunct="1"/>
            <a:r>
              <a:rPr lang="en-GB" altLang="en-US" sz="3600" dirty="0">
                <a:solidFill>
                  <a:srgbClr val="AF1E2C"/>
                </a:solidFill>
                <a:latin typeface="Arial" panose="020B0604020202020204" pitchFamily="34" charset="0"/>
                <a:cs typeface="Arial" panose="020B0604020202020204" pitchFamily="34" charset="0"/>
              </a:rPr>
              <a:t>Reflect on actions your practice can take to improve prescribing</a:t>
            </a:r>
          </a:p>
        </p:txBody>
      </p:sp>
      <p:sp>
        <p:nvSpPr>
          <p:cNvPr id="11267" name="Content Placeholder 2">
            <a:extLst>
              <a:ext uri="{FF2B5EF4-FFF2-40B4-BE49-F238E27FC236}">
                <a16:creationId xmlns:a16="http://schemas.microsoft.com/office/drawing/2014/main" id="{1393B79F-68C6-44AB-8BDB-8E2B58525E3D}"/>
              </a:ext>
            </a:extLst>
          </p:cNvPr>
          <p:cNvSpPr>
            <a:spLocks noGrp="1"/>
          </p:cNvSpPr>
          <p:nvPr>
            <p:ph idx="1"/>
          </p:nvPr>
        </p:nvSpPr>
        <p:spPr bwMode="auto">
          <a:xfrm>
            <a:off x="1051496" y="2014480"/>
            <a:ext cx="7463790" cy="455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28575" indent="0" eaLnBrk="1" hangingPunct="1">
              <a:spcBef>
                <a:spcPct val="0"/>
              </a:spcBef>
              <a:spcAft>
                <a:spcPts val="1200"/>
              </a:spcAft>
              <a:buFontTx/>
              <a:buNone/>
            </a:pPr>
            <a:r>
              <a:rPr lang="en-GB" altLang="en-US" sz="2400" b="1" dirty="0">
                <a:latin typeface="Arial" panose="020B0604020202020204" pitchFamily="34" charset="0"/>
                <a:cs typeface="Arial" panose="020B0604020202020204" pitchFamily="34" charset="0"/>
              </a:rPr>
              <a:t>Evidence</a:t>
            </a:r>
            <a:endParaRPr lang="en-GB" altLang="en-US" b="1" dirty="0">
              <a:latin typeface="Arial" panose="020B0604020202020204" pitchFamily="34" charset="0"/>
              <a:cs typeface="Arial" panose="020B0604020202020204" pitchFamily="34" charset="0"/>
            </a:endParaRPr>
          </a:p>
          <a:p>
            <a:pPr marL="428625" lvl="1" indent="-342900" eaLnBrk="1" hangingPunct="1">
              <a:spcBef>
                <a:spcPct val="0"/>
              </a:spcBef>
              <a:spcAft>
                <a:spcPts val="1200"/>
              </a:spcAft>
              <a:buFont typeface="Arial" pitchFamily="34" charset="0"/>
              <a:buChar char="•"/>
              <a:tabLst>
                <a:tab pos="361950" algn="l"/>
                <a:tab pos="1162050" algn="l"/>
                <a:tab pos="1695450" algn="l"/>
                <a:tab pos="2247900" algn="l"/>
                <a:tab pos="2781300" algn="l"/>
              </a:tabLst>
            </a:pPr>
            <a:r>
              <a:rPr lang="en-GB" altLang="en-US" sz="2200" dirty="0">
                <a:latin typeface="Arial" panose="020B0604020202020204" pitchFamily="34" charset="0"/>
                <a:cs typeface="Arial" panose="020B0604020202020204" pitchFamily="34" charset="0"/>
              </a:rPr>
              <a:t>Most patients with acute cough do not require antibiotics </a:t>
            </a:r>
          </a:p>
          <a:p>
            <a:pPr marL="428625" lvl="1" indent="-342900" eaLnBrk="1" hangingPunct="1">
              <a:spcBef>
                <a:spcPct val="0"/>
              </a:spcBef>
              <a:spcAft>
                <a:spcPts val="1200"/>
              </a:spcAft>
              <a:buFont typeface="Arial" pitchFamily="34" charset="0"/>
              <a:buChar char="•"/>
              <a:tabLst>
                <a:tab pos="361950" algn="l"/>
                <a:tab pos="1162050" algn="l"/>
                <a:tab pos="1695450" algn="l"/>
                <a:tab pos="2247900" algn="l"/>
                <a:tab pos="2781300" algn="l"/>
              </a:tabLst>
            </a:pPr>
            <a:r>
              <a:rPr lang="en-GB" altLang="en-US" sz="2200" dirty="0">
                <a:latin typeface="Arial" panose="020B0604020202020204" pitchFamily="34" charset="0"/>
                <a:cs typeface="Arial" panose="020B0604020202020204" pitchFamily="34" charset="0"/>
              </a:rPr>
              <a:t>Reducing antibiotic prescribing can reduce consultations</a:t>
            </a:r>
          </a:p>
          <a:p>
            <a:pPr marL="428625" lvl="1" indent="-342900" eaLnBrk="1" hangingPunct="1">
              <a:spcBef>
                <a:spcPct val="0"/>
              </a:spcBef>
              <a:spcAft>
                <a:spcPts val="1200"/>
              </a:spcAft>
              <a:buFont typeface="Arial" pitchFamily="34" charset="0"/>
              <a:buChar char="•"/>
              <a:tabLst>
                <a:tab pos="361950" algn="l"/>
                <a:tab pos="1162050" algn="l"/>
                <a:tab pos="1695450" algn="l"/>
                <a:tab pos="2247900" algn="l"/>
                <a:tab pos="2781300" algn="l"/>
              </a:tabLst>
            </a:pPr>
            <a:r>
              <a:rPr lang="en-GB" altLang="en-US" sz="2200" dirty="0">
                <a:latin typeface="Arial" panose="020B0604020202020204" pitchFamily="34" charset="0"/>
                <a:cs typeface="Arial" panose="020B0604020202020204" pitchFamily="34" charset="0"/>
              </a:rPr>
              <a:t>Patients trust you to give reassurance and advice</a:t>
            </a:r>
          </a:p>
        </p:txBody>
      </p:sp>
      <p:sp>
        <p:nvSpPr>
          <p:cNvPr id="2" name="TextBox 1">
            <a:extLst>
              <a:ext uri="{FF2B5EF4-FFF2-40B4-BE49-F238E27FC236}">
                <a16:creationId xmlns:a16="http://schemas.microsoft.com/office/drawing/2014/main" id="{29350C79-155B-4D8C-A059-9A71EB45026E}"/>
              </a:ext>
            </a:extLst>
          </p:cNvPr>
          <p:cNvSpPr txBox="1"/>
          <p:nvPr/>
        </p:nvSpPr>
        <p:spPr>
          <a:xfrm>
            <a:off x="1591056" y="4864792"/>
            <a:ext cx="5689600" cy="830997"/>
          </a:xfrm>
          <a:prstGeom prst="rect">
            <a:avLst/>
          </a:prstGeom>
          <a:noFill/>
        </p:spPr>
        <p:txBody>
          <a:bodyPr>
            <a:spAutoFit/>
          </a:bodyPr>
          <a:lstStyle/>
          <a:p>
            <a:pPr algn="ctr" eaLnBrk="1" hangingPunct="1">
              <a:defRPr/>
            </a:pPr>
            <a:r>
              <a:rPr lang="en-GB" altLang="en-US" sz="2400" b="1" dirty="0">
                <a:solidFill>
                  <a:schemeClr val="accent5">
                    <a:lumMod val="10000"/>
                  </a:schemeClr>
                </a:solidFill>
                <a:latin typeface="Arial" panose="020B0604020202020204" pitchFamily="34" charset="0"/>
                <a:cs typeface="Arial" panose="020B0604020202020204" pitchFamily="34" charset="0"/>
              </a:rPr>
              <a:t>What actions can you agree with you team for this year?</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5847813C-9A02-44BD-85BB-BA1E1D6DB178}"/>
              </a:ext>
            </a:extLst>
          </p:cNvPr>
          <p:cNvSpPr>
            <a:spLocks noGrp="1"/>
          </p:cNvSpPr>
          <p:nvPr>
            <p:ph type="title"/>
          </p:nvPr>
        </p:nvSpPr>
        <p:spPr bwMode="auto">
          <a:xfrm>
            <a:off x="1591056" y="365126"/>
            <a:ext cx="7075866" cy="1260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pPr eaLnBrk="1" hangingPunct="1"/>
            <a:r>
              <a:rPr lang="en-GB" altLang="en-US" sz="3200" dirty="0">
                <a:solidFill>
                  <a:srgbClr val="AF1E2C"/>
                </a:solidFill>
                <a:latin typeface="Arial" panose="020B0604020202020204" pitchFamily="34" charset="0"/>
                <a:cs typeface="Arial" panose="020B0604020202020204" pitchFamily="34" charset="0"/>
              </a:rPr>
              <a:t>Clinical Scenario: Acute Cough</a:t>
            </a:r>
            <a:br>
              <a:rPr lang="en-GB" altLang="en-US" sz="3200" dirty="0">
                <a:solidFill>
                  <a:srgbClr val="AF1E2C"/>
                </a:solidFill>
                <a:latin typeface="Arial" panose="020B0604020202020204" pitchFamily="34" charset="0"/>
                <a:cs typeface="Arial" panose="020B0604020202020204" pitchFamily="34" charset="0"/>
              </a:rPr>
            </a:br>
            <a:r>
              <a:rPr lang="en-GB" altLang="en-US" sz="1800" dirty="0">
                <a:solidFill>
                  <a:srgbClr val="AF1E2C"/>
                </a:solidFill>
                <a:latin typeface="Arial" panose="020B0604020202020204" pitchFamily="34" charset="0"/>
                <a:cs typeface="Arial" panose="020B0604020202020204" pitchFamily="34" charset="0"/>
              </a:rPr>
              <a:t>Action Planning next 12 months: Agree What, How, Who, When</a:t>
            </a:r>
            <a:endParaRPr lang="en-GB" altLang="en-US" sz="1800" b="0" dirty="0">
              <a:solidFill>
                <a:srgbClr val="AF1E2C"/>
              </a:solidFill>
              <a:latin typeface="Arial" panose="020B0604020202020204" pitchFamily="34" charset="0"/>
              <a:cs typeface="Arial" panose="020B0604020202020204" pitchFamily="34" charset="0"/>
            </a:endParaRPr>
          </a:p>
        </p:txBody>
      </p:sp>
      <p:sp>
        <p:nvSpPr>
          <p:cNvPr id="61444" name="TextBox 8">
            <a:extLst>
              <a:ext uri="{FF2B5EF4-FFF2-40B4-BE49-F238E27FC236}">
                <a16:creationId xmlns:a16="http://schemas.microsoft.com/office/drawing/2014/main" id="{8ADF60A8-B483-4E87-8A78-49D794DD5D52}"/>
              </a:ext>
            </a:extLst>
          </p:cNvPr>
          <p:cNvSpPr txBox="1">
            <a:spLocks noChangeArrowheads="1"/>
          </p:cNvSpPr>
          <p:nvPr/>
        </p:nvSpPr>
        <p:spPr bwMode="auto">
          <a:xfrm>
            <a:off x="784225" y="1625251"/>
            <a:ext cx="8359775"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AutoNum type="arabicPeriod"/>
            </a:pPr>
            <a:r>
              <a:rPr lang="en-GB" altLang="en-US" sz="1600" dirty="0">
                <a:solidFill>
                  <a:schemeClr val="accent6">
                    <a:lumMod val="10000"/>
                  </a:schemeClr>
                </a:solidFill>
              </a:rPr>
              <a:t>Promote use of UKHSA/NICE or local antimicrobial / management of infection guidelines by all in practice</a:t>
            </a:r>
          </a:p>
          <a:p>
            <a:pPr eaLnBrk="1" hangingPunct="1">
              <a:buFont typeface="Arial" panose="020B0604020202020204" pitchFamily="34" charset="0"/>
              <a:buAutoNum type="arabicPeriod"/>
            </a:pPr>
            <a:r>
              <a:rPr lang="en-GB" altLang="en-US" sz="1600" dirty="0">
                <a:solidFill>
                  <a:schemeClr val="accent6">
                    <a:lumMod val="10000"/>
                  </a:schemeClr>
                </a:solidFill>
              </a:rPr>
              <a:t>Consider use of CRP point of care testing when considering antibiotics and/or doubt the need for antibiotics (it is not recommended in all patients with acute cough - only in line with guidance when it is unclear if antibiotics are needed for someone with a lower respiratory tract infection)</a:t>
            </a:r>
          </a:p>
          <a:p>
            <a:pPr eaLnBrk="1" hangingPunct="1">
              <a:buFont typeface="Arial" panose="020B0604020202020204" pitchFamily="34" charset="0"/>
              <a:buAutoNum type="arabicPeriod"/>
            </a:pPr>
            <a:r>
              <a:rPr lang="en-GB" altLang="en-US" sz="1600" dirty="0">
                <a:solidFill>
                  <a:schemeClr val="accent6">
                    <a:lumMod val="10000"/>
                  </a:schemeClr>
                </a:solidFill>
              </a:rPr>
              <a:t>Encourage use of TARGET Respiratory Tract infection (TYI-RTI) leaflet and share on clinical system.</a:t>
            </a:r>
          </a:p>
          <a:p>
            <a:pPr eaLnBrk="1" hangingPunct="1">
              <a:buFont typeface="Arial" panose="020B0604020202020204" pitchFamily="34" charset="0"/>
              <a:buAutoNum type="arabicPeriod"/>
            </a:pPr>
            <a:r>
              <a:rPr lang="en-GB" altLang="en-US" sz="1600" dirty="0">
                <a:solidFill>
                  <a:schemeClr val="accent6">
                    <a:lumMod val="10000"/>
                  </a:schemeClr>
                </a:solidFill>
              </a:rPr>
              <a:t>Encourage consistent message from different staff and when patients re-attend.</a:t>
            </a:r>
          </a:p>
          <a:p>
            <a:pPr eaLnBrk="1" hangingPunct="1">
              <a:buFont typeface="Arial" panose="020B0604020202020204" pitchFamily="34" charset="0"/>
              <a:buAutoNum type="arabicPeriod"/>
            </a:pPr>
            <a:r>
              <a:rPr lang="en-GB" altLang="en-US" sz="1600" dirty="0">
                <a:solidFill>
                  <a:schemeClr val="accent6">
                    <a:lumMod val="10000"/>
                  </a:schemeClr>
                </a:solidFill>
              </a:rPr>
              <a:t>Perform and encourage others to preform audit. Re-audit in 4 months - identify a date when you will repeat the audit. </a:t>
            </a:r>
          </a:p>
          <a:p>
            <a:pPr eaLnBrk="1" hangingPunct="1">
              <a:buFont typeface="Arial" panose="020B0604020202020204" pitchFamily="34" charset="0"/>
              <a:buAutoNum type="arabicPeriod"/>
            </a:pPr>
            <a:r>
              <a:rPr lang="en-GB" altLang="en-US" sz="1600" dirty="0">
                <a:solidFill>
                  <a:schemeClr val="accent6">
                    <a:lumMod val="10000"/>
                  </a:schemeClr>
                </a:solidFill>
              </a:rPr>
              <a:t>Record actions required, especially when compliance with primary care guidance is less than 80%. </a:t>
            </a:r>
          </a:p>
          <a:p>
            <a:pPr eaLnBrk="1" hangingPunct="1">
              <a:buFont typeface="Arial" panose="020B0604020202020204" pitchFamily="34" charset="0"/>
              <a:buAutoNum type="arabicPeriod"/>
            </a:pPr>
            <a:r>
              <a:rPr lang="en-GB" altLang="en-US" sz="1600" dirty="0">
                <a:solidFill>
                  <a:schemeClr val="accent6">
                    <a:lumMod val="10000"/>
                  </a:schemeClr>
                </a:solidFill>
              </a:rPr>
              <a:t>Reduce co-amoxiclav use.</a:t>
            </a:r>
          </a:p>
          <a:p>
            <a:pPr eaLnBrk="1" hangingPunct="1">
              <a:buFont typeface="Arial" panose="020B0604020202020204" pitchFamily="34" charset="0"/>
              <a:buAutoNum type="arabicPeriod"/>
            </a:pPr>
            <a:r>
              <a:rPr lang="en-GB" altLang="en-US" sz="1600" dirty="0">
                <a:solidFill>
                  <a:schemeClr val="accent6">
                    <a:lumMod val="10000"/>
                  </a:schemeClr>
                </a:solidFill>
              </a:rPr>
              <a:t>Consider developing a target for antibiotic prescribing rate. e.g. 1 in 3 immediate, 1 in 3 delayed, 1 in 3 no antibiotic)</a:t>
            </a:r>
          </a:p>
          <a:p>
            <a:pPr eaLnBrk="1" hangingPunct="1">
              <a:buFont typeface="Arial" panose="020B0604020202020204" pitchFamily="34" charset="0"/>
              <a:buAutoNum type="arabicPeriod"/>
            </a:pPr>
            <a:r>
              <a:rPr lang="en-GB" altLang="en-US" sz="1600" dirty="0">
                <a:solidFill>
                  <a:schemeClr val="accent6">
                    <a:lumMod val="10000"/>
                  </a:schemeClr>
                </a:solidFill>
              </a:rPr>
              <a:t>Make use of TARGET toolkit.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F34E1E-38F7-4B86-ADDE-244F8BC427E4}"/>
              </a:ext>
            </a:extLst>
          </p:cNvPr>
          <p:cNvSpPr>
            <a:spLocks noGrp="1"/>
          </p:cNvSpPr>
          <p:nvPr>
            <p:ph type="title"/>
          </p:nvPr>
        </p:nvSpPr>
        <p:spPr>
          <a:xfrm>
            <a:off x="1430004" y="583381"/>
            <a:ext cx="7289106" cy="686261"/>
          </a:xfrm>
        </p:spPr>
        <p:txBody>
          <a:bodyPr>
            <a:normAutofit fontScale="90000"/>
          </a:bodyPr>
          <a:lstStyle/>
          <a:p>
            <a:r>
              <a:rPr lang="en-GB" b="0" dirty="0"/>
              <a:t>Acute cough antibiotic prescribing</a:t>
            </a:r>
            <a:endParaRPr lang="en-GB" b="0" dirty="0">
              <a:solidFill>
                <a:schemeClr val="accent4">
                  <a:lumMod val="50000"/>
                </a:schemeClr>
              </a:solidFill>
            </a:endParaRPr>
          </a:p>
        </p:txBody>
      </p:sp>
      <p:sp>
        <p:nvSpPr>
          <p:cNvPr id="10" name="Footer Placeholder 4">
            <a:extLst>
              <a:ext uri="{FF2B5EF4-FFF2-40B4-BE49-F238E27FC236}">
                <a16:creationId xmlns:a16="http://schemas.microsoft.com/office/drawing/2014/main" id="{CF535E37-32CC-4EE7-868E-759036B94B4C}"/>
              </a:ext>
            </a:extLst>
          </p:cNvPr>
          <p:cNvSpPr>
            <a:spLocks noGrp="1"/>
          </p:cNvSpPr>
          <p:nvPr>
            <p:ph type="ftr" sz="quarter" idx="4294967295"/>
          </p:nvPr>
        </p:nvSpPr>
        <p:spPr>
          <a:xfrm>
            <a:off x="0" y="5745163"/>
            <a:ext cx="3086100" cy="274637"/>
          </a:xfrm>
          <a:prstGeom prst="rect">
            <a:avLst/>
          </a:prstGeom>
        </p:spPr>
        <p:txBody>
          <a:bodyPr/>
          <a:lstStyle/>
          <a:p>
            <a:r>
              <a:rPr lang="en-GB" sz="1050" dirty="0"/>
              <a:t>www.rcgp.org.uk/TARGETantibiotics</a:t>
            </a:r>
          </a:p>
        </p:txBody>
      </p:sp>
      <p:pic>
        <p:nvPicPr>
          <p:cNvPr id="11" name="Picture 10">
            <a:extLst>
              <a:ext uri="{FF2B5EF4-FFF2-40B4-BE49-F238E27FC236}">
                <a16:creationId xmlns:a16="http://schemas.microsoft.com/office/drawing/2014/main" id="{1DC1D245-0DF5-7FDE-B505-350115A3A4FB}"/>
              </a:ext>
            </a:extLst>
          </p:cNvPr>
          <p:cNvPicPr>
            <a:picLocks noChangeAspect="1"/>
          </p:cNvPicPr>
          <p:nvPr/>
        </p:nvPicPr>
        <p:blipFill>
          <a:blip r:embed="rId3"/>
          <a:stretch>
            <a:fillRect/>
          </a:stretch>
        </p:blipFill>
        <p:spPr>
          <a:xfrm>
            <a:off x="696382" y="1770586"/>
            <a:ext cx="6110747" cy="4248473"/>
          </a:xfrm>
          <a:prstGeom prst="rect">
            <a:avLst/>
          </a:prstGeom>
        </p:spPr>
      </p:pic>
      <p:pic>
        <p:nvPicPr>
          <p:cNvPr id="12" name="Picture 11">
            <a:extLst>
              <a:ext uri="{FF2B5EF4-FFF2-40B4-BE49-F238E27FC236}">
                <a16:creationId xmlns:a16="http://schemas.microsoft.com/office/drawing/2014/main" id="{293EB74A-D010-3EB2-B323-8F736F544254}"/>
              </a:ext>
            </a:extLst>
          </p:cNvPr>
          <p:cNvPicPr>
            <a:picLocks noChangeAspect="1"/>
          </p:cNvPicPr>
          <p:nvPr/>
        </p:nvPicPr>
        <p:blipFill rotWithShape="1">
          <a:blip r:embed="rId3"/>
          <a:srcRect t="41803" r="56311"/>
          <a:stretch/>
        </p:blipFill>
        <p:spPr>
          <a:xfrm>
            <a:off x="3527486" y="1621104"/>
            <a:ext cx="5053682" cy="4680224"/>
          </a:xfrm>
          <a:prstGeom prst="rect">
            <a:avLst/>
          </a:prstGeom>
        </p:spPr>
      </p:pic>
      <p:pic>
        <p:nvPicPr>
          <p:cNvPr id="13" name="Picture 12">
            <a:extLst>
              <a:ext uri="{FF2B5EF4-FFF2-40B4-BE49-F238E27FC236}">
                <a16:creationId xmlns:a16="http://schemas.microsoft.com/office/drawing/2014/main" id="{CC8316B8-BE34-083D-DAC5-8EECA039D11F}"/>
              </a:ext>
            </a:extLst>
          </p:cNvPr>
          <p:cNvPicPr>
            <a:picLocks noChangeAspect="1"/>
          </p:cNvPicPr>
          <p:nvPr/>
        </p:nvPicPr>
        <p:blipFill rotWithShape="1">
          <a:blip r:embed="rId3"/>
          <a:srcRect t="7204" r="57733" b="56407"/>
          <a:stretch/>
        </p:blipFill>
        <p:spPr>
          <a:xfrm>
            <a:off x="3871332" y="3382803"/>
            <a:ext cx="5111784" cy="3059660"/>
          </a:xfrm>
          <a:prstGeom prst="rect">
            <a:avLst/>
          </a:prstGeom>
        </p:spPr>
      </p:pic>
      <p:sp>
        <p:nvSpPr>
          <p:cNvPr id="14" name="Oval 13">
            <a:extLst>
              <a:ext uri="{FF2B5EF4-FFF2-40B4-BE49-F238E27FC236}">
                <a16:creationId xmlns:a16="http://schemas.microsoft.com/office/drawing/2014/main" id="{EC271E78-6093-0D11-6152-20C1C080358B}"/>
              </a:ext>
            </a:extLst>
          </p:cNvPr>
          <p:cNvSpPr/>
          <p:nvPr/>
        </p:nvSpPr>
        <p:spPr>
          <a:xfrm>
            <a:off x="569777" y="1900011"/>
            <a:ext cx="2891891" cy="188775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Oval 14">
            <a:extLst>
              <a:ext uri="{FF2B5EF4-FFF2-40B4-BE49-F238E27FC236}">
                <a16:creationId xmlns:a16="http://schemas.microsoft.com/office/drawing/2014/main" id="{D4F9915C-EEF2-999A-F131-CF6110825F68}"/>
              </a:ext>
            </a:extLst>
          </p:cNvPr>
          <p:cNvSpPr/>
          <p:nvPr/>
        </p:nvSpPr>
        <p:spPr>
          <a:xfrm>
            <a:off x="576722" y="3420160"/>
            <a:ext cx="2891891" cy="188775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Footer Placeholder 4">
            <a:extLst>
              <a:ext uri="{FF2B5EF4-FFF2-40B4-BE49-F238E27FC236}">
                <a16:creationId xmlns:a16="http://schemas.microsoft.com/office/drawing/2014/main" id="{1FF2085C-B964-986D-D274-34B47366310D}"/>
              </a:ext>
            </a:extLst>
          </p:cNvPr>
          <p:cNvSpPr txBox="1">
            <a:spLocks/>
          </p:cNvSpPr>
          <p:nvPr/>
        </p:nvSpPr>
        <p:spPr>
          <a:xfrm>
            <a:off x="6115050" y="6503472"/>
            <a:ext cx="3086100" cy="273844"/>
          </a:xfrm>
          <a:prstGeom prst="rect">
            <a:avLst/>
          </a:prstGeom>
        </p:spPr>
        <p:txBody>
          <a:bodyPr/>
          <a:lstStyle>
            <a:defPPr>
              <a:defRPr lang="en-US"/>
            </a:defPPr>
            <a:lvl1pPr marL="0" algn="ctr"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dirty="0"/>
              <a:t>(NICE 2019)</a:t>
            </a:r>
          </a:p>
        </p:txBody>
      </p:sp>
    </p:spTree>
    <p:extLst>
      <p:ext uri="{BB962C8B-B14F-4D97-AF65-F5344CB8AC3E}">
        <p14:creationId xmlns:p14="http://schemas.microsoft.com/office/powerpoint/2010/main" val="266365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F34E1E-38F7-4B86-ADDE-244F8BC427E4}"/>
              </a:ext>
            </a:extLst>
          </p:cNvPr>
          <p:cNvSpPr>
            <a:spLocks noGrp="1"/>
          </p:cNvSpPr>
          <p:nvPr>
            <p:ph type="title"/>
          </p:nvPr>
        </p:nvSpPr>
        <p:spPr>
          <a:xfrm>
            <a:off x="1961322" y="754447"/>
            <a:ext cx="6766064" cy="686261"/>
          </a:xfrm>
        </p:spPr>
        <p:txBody>
          <a:bodyPr>
            <a:normAutofit fontScale="90000"/>
          </a:bodyPr>
          <a:lstStyle/>
          <a:p>
            <a:r>
              <a:rPr lang="en-GB" b="0" dirty="0"/>
              <a:t>Acute cough antibiotic prescribing for adults</a:t>
            </a:r>
            <a:endParaRPr lang="en-GB" b="0" dirty="0">
              <a:solidFill>
                <a:schemeClr val="accent4">
                  <a:lumMod val="50000"/>
                </a:schemeClr>
              </a:solidFill>
            </a:endParaRPr>
          </a:p>
        </p:txBody>
      </p:sp>
      <p:pic>
        <p:nvPicPr>
          <p:cNvPr id="14" name="Picture 13">
            <a:extLst>
              <a:ext uri="{FF2B5EF4-FFF2-40B4-BE49-F238E27FC236}">
                <a16:creationId xmlns:a16="http://schemas.microsoft.com/office/drawing/2014/main" id="{78C44E96-DFE0-0BA6-7D4D-BC586769FB2E}"/>
              </a:ext>
            </a:extLst>
          </p:cNvPr>
          <p:cNvPicPr>
            <a:picLocks noChangeAspect="1"/>
          </p:cNvPicPr>
          <p:nvPr/>
        </p:nvPicPr>
        <p:blipFill>
          <a:blip r:embed="rId3"/>
          <a:stretch>
            <a:fillRect/>
          </a:stretch>
        </p:blipFill>
        <p:spPr>
          <a:xfrm>
            <a:off x="3028950" y="1725753"/>
            <a:ext cx="6081737" cy="4288313"/>
          </a:xfrm>
          <a:prstGeom prst="rect">
            <a:avLst/>
          </a:prstGeom>
        </p:spPr>
      </p:pic>
      <p:sp>
        <p:nvSpPr>
          <p:cNvPr id="6" name="TextBox 5">
            <a:extLst>
              <a:ext uri="{FF2B5EF4-FFF2-40B4-BE49-F238E27FC236}">
                <a16:creationId xmlns:a16="http://schemas.microsoft.com/office/drawing/2014/main" id="{2D278880-0E07-04B5-EF37-CF66B5711087}"/>
              </a:ext>
            </a:extLst>
          </p:cNvPr>
          <p:cNvSpPr txBox="1"/>
          <p:nvPr/>
        </p:nvSpPr>
        <p:spPr>
          <a:xfrm>
            <a:off x="596416" y="2205744"/>
            <a:ext cx="2472248" cy="1754326"/>
          </a:xfrm>
          <a:prstGeom prst="rect">
            <a:avLst/>
          </a:prstGeom>
          <a:noFill/>
        </p:spPr>
        <p:txBody>
          <a:bodyPr wrap="square" rtlCol="0">
            <a:spAutoFit/>
          </a:bodyPr>
          <a:lstStyle/>
          <a:p>
            <a:pPr algn="ctr"/>
            <a:r>
              <a:rPr lang="en-GB" b="1" dirty="0">
                <a:solidFill>
                  <a:srgbClr val="000000"/>
                </a:solidFill>
                <a:latin typeface="Arial" panose="020B0604020202020204" pitchFamily="34" charset="0"/>
                <a:cs typeface="Arial" panose="020B0604020202020204" pitchFamily="34" charset="0"/>
              </a:rPr>
              <a:t>NICE antimicrobial prescribing guidance: </a:t>
            </a:r>
          </a:p>
          <a:p>
            <a:pPr algn="ctr"/>
            <a:r>
              <a:rPr lang="en-GB" dirty="0">
                <a:solidFill>
                  <a:srgbClr val="000000"/>
                </a:solidFill>
                <a:latin typeface="Arial" panose="020B0604020202020204" pitchFamily="34" charset="0"/>
                <a:cs typeface="Arial" panose="020B0604020202020204" pitchFamily="34" charset="0"/>
              </a:rPr>
              <a:t>Choice of antibiotic for adults ages 18 years and over</a:t>
            </a:r>
          </a:p>
        </p:txBody>
      </p:sp>
      <p:sp>
        <p:nvSpPr>
          <p:cNvPr id="7" name="Footer Placeholder 4">
            <a:extLst>
              <a:ext uri="{FF2B5EF4-FFF2-40B4-BE49-F238E27FC236}">
                <a16:creationId xmlns:a16="http://schemas.microsoft.com/office/drawing/2014/main" id="{8F393774-E24B-25FC-79AA-29E681BF883F}"/>
              </a:ext>
            </a:extLst>
          </p:cNvPr>
          <p:cNvSpPr txBox="1">
            <a:spLocks/>
          </p:cNvSpPr>
          <p:nvPr/>
        </p:nvSpPr>
        <p:spPr>
          <a:xfrm>
            <a:off x="6115050" y="6463830"/>
            <a:ext cx="3086100" cy="273844"/>
          </a:xfrm>
          <a:prstGeom prst="rect">
            <a:avLst/>
          </a:prstGeom>
        </p:spPr>
        <p:txBody>
          <a:bodyPr/>
          <a:lstStyle>
            <a:defPPr>
              <a:defRPr lang="en-US"/>
            </a:defPPr>
            <a:lvl1pPr marL="0" algn="ctr"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dirty="0"/>
              <a:t>(NICE 2019)</a:t>
            </a:r>
          </a:p>
        </p:txBody>
      </p:sp>
    </p:spTree>
    <p:extLst>
      <p:ext uri="{BB962C8B-B14F-4D97-AF65-F5344CB8AC3E}">
        <p14:creationId xmlns:p14="http://schemas.microsoft.com/office/powerpoint/2010/main" val="3390312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F34E1E-38F7-4B86-ADDE-244F8BC427E4}"/>
              </a:ext>
            </a:extLst>
          </p:cNvPr>
          <p:cNvSpPr>
            <a:spLocks noGrp="1"/>
          </p:cNvSpPr>
          <p:nvPr>
            <p:ph type="title"/>
          </p:nvPr>
        </p:nvSpPr>
        <p:spPr>
          <a:xfrm>
            <a:off x="1606066" y="444089"/>
            <a:ext cx="8135159" cy="686261"/>
          </a:xfrm>
        </p:spPr>
        <p:txBody>
          <a:bodyPr>
            <a:noAutofit/>
          </a:bodyPr>
          <a:lstStyle/>
          <a:p>
            <a:r>
              <a:rPr lang="en-GB" sz="3200" b="0" dirty="0"/>
              <a:t>Acute cough clinical scenario: Feedback</a:t>
            </a:r>
            <a:endParaRPr lang="en-GB" sz="3200" b="0" dirty="0">
              <a:solidFill>
                <a:schemeClr val="accent4">
                  <a:lumMod val="50000"/>
                </a:schemeClr>
              </a:solidFill>
            </a:endParaRPr>
          </a:p>
        </p:txBody>
      </p:sp>
      <p:sp>
        <p:nvSpPr>
          <p:cNvPr id="12" name="Content Placeholder 11">
            <a:extLst>
              <a:ext uri="{FF2B5EF4-FFF2-40B4-BE49-F238E27FC236}">
                <a16:creationId xmlns:a16="http://schemas.microsoft.com/office/drawing/2014/main" id="{0973F179-9F98-AB74-4A91-1B0E80F8C55C}"/>
              </a:ext>
            </a:extLst>
          </p:cNvPr>
          <p:cNvSpPr>
            <a:spLocks noGrp="1"/>
          </p:cNvSpPr>
          <p:nvPr>
            <p:ph idx="1"/>
          </p:nvPr>
        </p:nvSpPr>
        <p:spPr>
          <a:xfrm>
            <a:off x="1606066" y="1250499"/>
            <a:ext cx="7336970" cy="1997172"/>
          </a:xfrm>
          <a:solidFill>
            <a:schemeClr val="bg2">
              <a:lumMod val="95000"/>
            </a:schemeClr>
          </a:solidFill>
          <a:ln>
            <a:solidFill>
              <a:srgbClr val="000000"/>
            </a:solidFill>
          </a:ln>
        </p:spPr>
        <p:txBody>
          <a:bodyPr>
            <a:noAutofit/>
          </a:bodyPr>
          <a:lstStyle/>
          <a:p>
            <a:pPr>
              <a:spcBef>
                <a:spcPts val="0"/>
              </a:spcBef>
            </a:pPr>
            <a:r>
              <a:rPr lang="en-GB" altLang="en-US" sz="2000" dirty="0">
                <a:solidFill>
                  <a:srgbClr val="000000"/>
                </a:solidFill>
              </a:rPr>
              <a:t>45 year old smoker with cough 1/52, green sputum </a:t>
            </a:r>
          </a:p>
          <a:p>
            <a:pPr>
              <a:spcBef>
                <a:spcPts val="0"/>
              </a:spcBef>
            </a:pPr>
            <a:r>
              <a:rPr lang="en-GB" altLang="en-US" sz="2000" dirty="0">
                <a:solidFill>
                  <a:srgbClr val="000000"/>
                </a:solidFill>
              </a:rPr>
              <a:t>Temp 37.8°C</a:t>
            </a:r>
          </a:p>
          <a:p>
            <a:pPr>
              <a:spcBef>
                <a:spcPts val="0"/>
              </a:spcBef>
            </a:pPr>
            <a:r>
              <a:rPr lang="en-GB" altLang="en-US" sz="2000" dirty="0">
                <a:solidFill>
                  <a:srgbClr val="000000"/>
                </a:solidFill>
              </a:rPr>
              <a:t>Several previous episodes of bronchitis and insists antibiotics ‘always help’</a:t>
            </a:r>
          </a:p>
          <a:p>
            <a:pPr>
              <a:spcBef>
                <a:spcPts val="0"/>
              </a:spcBef>
            </a:pPr>
            <a:r>
              <a:rPr lang="en-GB" altLang="en-US" sz="2000" dirty="0">
                <a:solidFill>
                  <a:srgbClr val="000000"/>
                </a:solidFill>
              </a:rPr>
              <a:t>PEFR normal</a:t>
            </a:r>
          </a:p>
          <a:p>
            <a:pPr>
              <a:spcBef>
                <a:spcPts val="0"/>
              </a:spcBef>
            </a:pPr>
            <a:r>
              <a:rPr lang="en-GB" altLang="en-US" sz="2000" dirty="0">
                <a:solidFill>
                  <a:srgbClr val="000000"/>
                </a:solidFill>
              </a:rPr>
              <a:t>Scattered course creps and wheeze, vesicular breath sounds, no focal crepitations</a:t>
            </a:r>
          </a:p>
          <a:p>
            <a:pPr marL="0" indent="0">
              <a:spcBef>
                <a:spcPts val="0"/>
              </a:spcBef>
              <a:buNone/>
            </a:pPr>
            <a:endParaRPr lang="en-GB" sz="2000" dirty="0"/>
          </a:p>
        </p:txBody>
      </p:sp>
      <p:sp>
        <p:nvSpPr>
          <p:cNvPr id="3" name="TextBox 1">
            <a:extLst>
              <a:ext uri="{FF2B5EF4-FFF2-40B4-BE49-F238E27FC236}">
                <a16:creationId xmlns:a16="http://schemas.microsoft.com/office/drawing/2014/main" id="{41EFC5F6-B8A1-703D-E25D-B32D540358FC}"/>
              </a:ext>
            </a:extLst>
          </p:cNvPr>
          <p:cNvSpPr txBox="1">
            <a:spLocks noChangeArrowheads="1"/>
          </p:cNvSpPr>
          <p:nvPr/>
        </p:nvSpPr>
        <p:spPr bwMode="auto">
          <a:xfrm>
            <a:off x="1024814" y="3420541"/>
            <a:ext cx="7918222"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61938" indent="-155575">
              <a:spcBef>
                <a:spcPts val="900"/>
              </a:spcBef>
              <a:buFont typeface="Arial" panose="020B0604020202020204" pitchFamily="34" charset="0"/>
              <a:buChar char="•"/>
            </a:pPr>
            <a:r>
              <a:rPr lang="en-GB" altLang="en-US" sz="2200" dirty="0">
                <a:solidFill>
                  <a:schemeClr val="accent6">
                    <a:lumMod val="10000"/>
                  </a:schemeClr>
                </a:solidFill>
                <a:cs typeface="Times New Roman" panose="02020603050405020304" pitchFamily="18" charset="0"/>
              </a:rPr>
              <a:t>Antibiotic little benefit as no co-morbidity</a:t>
            </a:r>
            <a:endParaRPr lang="en-GB" altLang="en-US" sz="2200" baseline="30000" dirty="0">
              <a:solidFill>
                <a:schemeClr val="accent6">
                  <a:lumMod val="10000"/>
                </a:schemeClr>
              </a:solidFill>
              <a:cs typeface="Times New Roman" panose="02020603050405020304" pitchFamily="18" charset="0"/>
            </a:endParaRPr>
          </a:p>
          <a:p>
            <a:pPr marL="261938" indent="-155575">
              <a:spcBef>
                <a:spcPts val="900"/>
              </a:spcBef>
              <a:buFont typeface="Arial" panose="020B0604020202020204" pitchFamily="34" charset="0"/>
              <a:buChar char="•"/>
            </a:pPr>
            <a:r>
              <a:rPr lang="en-GB" altLang="en-US" sz="2200" dirty="0">
                <a:solidFill>
                  <a:schemeClr val="accent6">
                    <a:lumMod val="10000"/>
                  </a:schemeClr>
                </a:solidFill>
                <a:cs typeface="Times New Roman" panose="02020603050405020304" pitchFamily="18" charset="0"/>
              </a:rPr>
              <a:t>Consider no antibiotics OR if high risk of complications, 5 days back-up antibiotic prescription with safety netting</a:t>
            </a:r>
            <a:endParaRPr lang="en-GB" altLang="en-US" sz="2200" baseline="30000" dirty="0">
              <a:solidFill>
                <a:schemeClr val="accent6">
                  <a:lumMod val="10000"/>
                </a:schemeClr>
              </a:solidFill>
              <a:cs typeface="Times New Roman" panose="02020603050405020304" pitchFamily="18" charset="0"/>
            </a:endParaRPr>
          </a:p>
          <a:p>
            <a:pPr marL="261938" indent="-155575">
              <a:spcBef>
                <a:spcPts val="900"/>
              </a:spcBef>
              <a:buFont typeface="Arial" panose="020B0604020202020204" pitchFamily="34" charset="0"/>
              <a:buChar char="•"/>
            </a:pPr>
            <a:r>
              <a:rPr lang="en-GB" altLang="en-US" sz="2200" dirty="0">
                <a:solidFill>
                  <a:schemeClr val="accent6">
                    <a:lumMod val="10000"/>
                  </a:schemeClr>
                </a:solidFill>
                <a:cs typeface="Times New Roman" panose="02020603050405020304" pitchFamily="18" charset="0"/>
              </a:rPr>
              <a:t>Share a leaflet with the patient e.g. TARGET RTI leaflet </a:t>
            </a:r>
          </a:p>
          <a:p>
            <a:pPr marL="261938" indent="-155575">
              <a:spcBef>
                <a:spcPts val="900"/>
              </a:spcBef>
              <a:buFont typeface="Arial" panose="020B0604020202020204" pitchFamily="34" charset="0"/>
              <a:buChar char="•"/>
            </a:pPr>
            <a:r>
              <a:rPr lang="en-GB" altLang="en-US" sz="2200" dirty="0">
                <a:solidFill>
                  <a:schemeClr val="accent6">
                    <a:lumMod val="10000"/>
                  </a:schemeClr>
                </a:solidFill>
                <a:cs typeface="Times New Roman" panose="02020603050405020304" pitchFamily="18" charset="0"/>
              </a:rPr>
              <a:t>Advise patient symptom resolution can take 3 weeks </a:t>
            </a:r>
          </a:p>
          <a:p>
            <a:pPr marL="261938" indent="-155575">
              <a:spcBef>
                <a:spcPts val="900"/>
              </a:spcBef>
              <a:buFont typeface="Arial" panose="020B0604020202020204" pitchFamily="34" charset="0"/>
              <a:buChar char="•"/>
            </a:pPr>
            <a:r>
              <a:rPr lang="en-GB" altLang="en-US" sz="2200" dirty="0">
                <a:solidFill>
                  <a:schemeClr val="accent6">
                    <a:lumMod val="10000"/>
                  </a:schemeClr>
                </a:solidFill>
                <a:cs typeface="Times New Roman" panose="02020603050405020304" pitchFamily="18" charset="0"/>
              </a:rPr>
              <a:t>If unclear, consider a point-of-care C‑reactive protein (CRP) test</a:t>
            </a:r>
            <a:endParaRPr lang="en-GB" altLang="en-US" sz="2200" b="1" dirty="0">
              <a:solidFill>
                <a:schemeClr val="accent6">
                  <a:lumMod val="10000"/>
                </a:schemeClr>
              </a:solidFill>
            </a:endParaRPr>
          </a:p>
        </p:txBody>
      </p:sp>
      <p:sp>
        <p:nvSpPr>
          <p:cNvPr id="4" name="Footer Placeholder 4">
            <a:extLst>
              <a:ext uri="{FF2B5EF4-FFF2-40B4-BE49-F238E27FC236}">
                <a16:creationId xmlns:a16="http://schemas.microsoft.com/office/drawing/2014/main" id="{725205CE-EB8E-BE9F-77C0-08EDF62EB784}"/>
              </a:ext>
            </a:extLst>
          </p:cNvPr>
          <p:cNvSpPr txBox="1">
            <a:spLocks/>
          </p:cNvSpPr>
          <p:nvPr/>
        </p:nvSpPr>
        <p:spPr>
          <a:xfrm>
            <a:off x="6115050" y="6517288"/>
            <a:ext cx="3086100" cy="273844"/>
          </a:xfrm>
          <a:prstGeom prst="rect">
            <a:avLst/>
          </a:prstGeom>
        </p:spPr>
        <p:txBody>
          <a:bodyPr/>
          <a:lstStyle>
            <a:defPPr>
              <a:defRPr lang="en-US"/>
            </a:defPPr>
            <a:lvl1pPr marL="0" algn="ctr"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dirty="0"/>
              <a:t>(NICE 2019)</a:t>
            </a:r>
          </a:p>
        </p:txBody>
      </p:sp>
    </p:spTree>
    <p:extLst>
      <p:ext uri="{BB962C8B-B14F-4D97-AF65-F5344CB8AC3E}">
        <p14:creationId xmlns:p14="http://schemas.microsoft.com/office/powerpoint/2010/main" val="165187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itle 1">
            <a:extLst>
              <a:ext uri="{FF2B5EF4-FFF2-40B4-BE49-F238E27FC236}">
                <a16:creationId xmlns:a16="http://schemas.microsoft.com/office/drawing/2014/main" id="{1B058485-BA77-4FAC-8CC5-FB31DF47636A}"/>
              </a:ext>
            </a:extLst>
          </p:cNvPr>
          <p:cNvSpPr>
            <a:spLocks noGrp="1"/>
          </p:cNvSpPr>
          <p:nvPr>
            <p:ph type="title"/>
          </p:nvPr>
        </p:nvSpPr>
        <p:spPr bwMode="auto">
          <a:xfrm>
            <a:off x="1267782" y="221455"/>
            <a:ext cx="7466643"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r>
              <a:rPr lang="en-GB" altLang="en-US" dirty="0">
                <a:solidFill>
                  <a:srgbClr val="AF1E2C"/>
                </a:solidFill>
                <a:latin typeface="Arial" panose="020B0604020202020204" pitchFamily="34" charset="0"/>
                <a:cs typeface="Arial" panose="020B0604020202020204" pitchFamily="34" charset="0"/>
              </a:rPr>
              <a:t>Prescribing: Your data (</a:t>
            </a:r>
            <a:r>
              <a:rPr lang="en-GB" altLang="en-US" dirty="0" err="1">
                <a:solidFill>
                  <a:srgbClr val="AF1E2C"/>
                </a:solidFill>
                <a:latin typeface="Arial" panose="020B0604020202020204" pitchFamily="34" charset="0"/>
                <a:cs typeface="Arial" panose="020B0604020202020204" pitchFamily="34" charset="0"/>
              </a:rPr>
              <a:t>Glos</a:t>
            </a:r>
            <a:r>
              <a:rPr lang="en-GB" altLang="en-US" dirty="0">
                <a:solidFill>
                  <a:srgbClr val="AF1E2C"/>
                </a:solidFill>
                <a:latin typeface="Arial" panose="020B0604020202020204" pitchFamily="34" charset="0"/>
                <a:cs typeface="Arial" panose="020B0604020202020204" pitchFamily="34" charset="0"/>
              </a:rPr>
              <a:t>) </a:t>
            </a:r>
            <a:br>
              <a:rPr lang="en-GB" altLang="en-US" sz="2800" dirty="0">
                <a:solidFill>
                  <a:srgbClr val="AF1E2C"/>
                </a:solidFill>
                <a:latin typeface="Arial" panose="020B0604020202020204" pitchFamily="34" charset="0"/>
                <a:cs typeface="Arial" panose="020B0604020202020204" pitchFamily="34" charset="0"/>
              </a:rPr>
            </a:br>
            <a:r>
              <a:rPr lang="en-GB" altLang="en-US" sz="2800" dirty="0">
                <a:solidFill>
                  <a:srgbClr val="AF1E2C"/>
                </a:solidFill>
                <a:latin typeface="Arial" panose="020B0604020202020204" pitchFamily="34" charset="0"/>
                <a:cs typeface="Arial" panose="020B0604020202020204" pitchFamily="34" charset="0"/>
              </a:rPr>
              <a:t>July 2021 – July 2022</a:t>
            </a:r>
          </a:p>
        </p:txBody>
      </p:sp>
      <p:pic>
        <p:nvPicPr>
          <p:cNvPr id="8" name="slide2" descr="Trend antibiotic items by selected commissioners">
            <a:extLst>
              <a:ext uri="{FF2B5EF4-FFF2-40B4-BE49-F238E27FC236}">
                <a16:creationId xmlns:a16="http://schemas.microsoft.com/office/drawing/2014/main" id="{2CD8FBAC-4217-4A08-AA5F-BE10713AD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3524" y="1628558"/>
            <a:ext cx="6772275" cy="468994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1">
            <a:extLst>
              <a:ext uri="{FF2B5EF4-FFF2-40B4-BE49-F238E27FC236}">
                <a16:creationId xmlns:a16="http://schemas.microsoft.com/office/drawing/2014/main" id="{3742234B-84DC-49B3-808C-FEFA14F4BFEC}"/>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Autofit/>
          </a:bodyPr>
          <a:lstStyle/>
          <a:p>
            <a:r>
              <a:rPr lang="en-GB" altLang="en-US" sz="3600" dirty="0">
                <a:solidFill>
                  <a:srgbClr val="AF1E2C"/>
                </a:solidFill>
                <a:latin typeface="Arial" panose="020B0604020202020204" pitchFamily="34" charset="0"/>
                <a:cs typeface="Arial" panose="020B0604020202020204" pitchFamily="34" charset="0"/>
              </a:rPr>
              <a:t>Prescribing: Your data (</a:t>
            </a:r>
            <a:r>
              <a:rPr lang="en-GB" altLang="en-US" sz="3600" dirty="0" err="1">
                <a:solidFill>
                  <a:srgbClr val="AF1E2C"/>
                </a:solidFill>
                <a:latin typeface="Arial" panose="020B0604020202020204" pitchFamily="34" charset="0"/>
                <a:cs typeface="Arial" panose="020B0604020202020204" pitchFamily="34" charset="0"/>
              </a:rPr>
              <a:t>Glos</a:t>
            </a:r>
            <a:r>
              <a:rPr lang="en-GB" altLang="en-US" sz="3600" dirty="0">
                <a:solidFill>
                  <a:srgbClr val="AF1E2C"/>
                </a:solidFill>
                <a:latin typeface="Arial" panose="020B0604020202020204" pitchFamily="34" charset="0"/>
                <a:cs typeface="Arial" panose="020B0604020202020204" pitchFamily="34" charset="0"/>
              </a:rPr>
              <a:t>) </a:t>
            </a:r>
            <a:br>
              <a:rPr lang="en-GB" altLang="en-US" sz="2400" dirty="0">
                <a:solidFill>
                  <a:srgbClr val="AF1E2C"/>
                </a:solidFill>
                <a:latin typeface="Arial" panose="020B0604020202020204" pitchFamily="34" charset="0"/>
                <a:cs typeface="Arial" panose="020B0604020202020204" pitchFamily="34" charset="0"/>
              </a:rPr>
            </a:br>
            <a:r>
              <a:rPr lang="en-GB" altLang="en-US" sz="2400" dirty="0">
                <a:solidFill>
                  <a:srgbClr val="AF1E2C"/>
                </a:solidFill>
                <a:latin typeface="Arial" panose="020B0604020202020204" pitchFamily="34" charset="0"/>
                <a:cs typeface="Arial" panose="020B0604020202020204" pitchFamily="34" charset="0"/>
              </a:rPr>
              <a:t>July 2021 – July 2022</a:t>
            </a:r>
          </a:p>
        </p:txBody>
      </p:sp>
      <p:pic>
        <p:nvPicPr>
          <p:cNvPr id="9" name="slide2" descr="Practice scatter plot &amp;amp; bar chart">
            <a:extLst>
              <a:ext uri="{FF2B5EF4-FFF2-40B4-BE49-F238E27FC236}">
                <a16:creationId xmlns:a16="http://schemas.microsoft.com/office/drawing/2014/main" id="{57681FE8-2278-4AF6-B8C2-43E5B4037FC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1583" y="1475187"/>
            <a:ext cx="7540818" cy="52221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F34E1E-38F7-4B86-ADDE-244F8BC427E4}"/>
              </a:ext>
            </a:extLst>
          </p:cNvPr>
          <p:cNvSpPr>
            <a:spLocks noGrp="1"/>
          </p:cNvSpPr>
          <p:nvPr>
            <p:ph type="title"/>
          </p:nvPr>
        </p:nvSpPr>
        <p:spPr>
          <a:xfrm>
            <a:off x="1875732" y="618187"/>
            <a:ext cx="6590935" cy="686261"/>
          </a:xfrm>
        </p:spPr>
        <p:txBody>
          <a:bodyPr>
            <a:noAutofit/>
          </a:bodyPr>
          <a:lstStyle/>
          <a:p>
            <a:r>
              <a:rPr lang="en-GB" altLang="en-US" sz="2700" b="0" dirty="0">
                <a:solidFill>
                  <a:srgbClr val="AF1E2C"/>
                </a:solidFill>
              </a:rPr>
              <a:t>What is the evidence for back-up / delayed prescribing?</a:t>
            </a:r>
            <a:endParaRPr lang="en-GB" sz="2700" b="0" dirty="0">
              <a:solidFill>
                <a:schemeClr val="accent4">
                  <a:lumMod val="50000"/>
                </a:schemeClr>
              </a:solidFill>
            </a:endParaRPr>
          </a:p>
        </p:txBody>
      </p:sp>
      <p:sp>
        <p:nvSpPr>
          <p:cNvPr id="4" name="TextBox 5">
            <a:extLst>
              <a:ext uri="{FF2B5EF4-FFF2-40B4-BE49-F238E27FC236}">
                <a16:creationId xmlns:a16="http://schemas.microsoft.com/office/drawing/2014/main" id="{D9FD5169-71C0-BFD2-7AFC-39FF571A2FC0}"/>
              </a:ext>
            </a:extLst>
          </p:cNvPr>
          <p:cNvSpPr txBox="1">
            <a:spLocks noChangeArrowheads="1"/>
          </p:cNvSpPr>
          <p:nvPr/>
        </p:nvSpPr>
        <p:spPr bwMode="auto">
          <a:xfrm>
            <a:off x="1298018" y="1634039"/>
            <a:ext cx="63471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a:spcBef>
                <a:spcPts val="450"/>
              </a:spcBef>
            </a:pPr>
            <a:r>
              <a:rPr lang="en-GB" altLang="en-US" b="1" dirty="0">
                <a:solidFill>
                  <a:srgbClr val="000000"/>
                </a:solidFill>
              </a:rPr>
              <a:t>Duration of Cough After Physician Visit Until Patient Is Feeling Better</a:t>
            </a:r>
          </a:p>
        </p:txBody>
      </p:sp>
      <p:pic>
        <p:nvPicPr>
          <p:cNvPr id="6" name="Picture 1" descr="Graph showing the cumulative percentage of patients who feel better after a physician visit in 3 antibiotic prescribing groups: no antibiotics, delayed antibiotics and immediate antibiotics. There is no difference between the groups">
            <a:extLst>
              <a:ext uri="{FF2B5EF4-FFF2-40B4-BE49-F238E27FC236}">
                <a16:creationId xmlns:a16="http://schemas.microsoft.com/office/drawing/2014/main" id="{786335F8-329A-59FF-F860-58786FB0C3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1094" y="2491623"/>
            <a:ext cx="4117505" cy="38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3ADDB86A-831E-6C7C-59A6-674FF50F1E85}"/>
              </a:ext>
            </a:extLst>
          </p:cNvPr>
          <p:cNvGraphicFramePr>
            <a:graphicFrameLocks noGrp="1"/>
          </p:cNvGraphicFramePr>
          <p:nvPr>
            <p:extLst>
              <p:ext uri="{D42A27DB-BD31-4B8C-83A1-F6EECF244321}">
                <p14:modId xmlns:p14="http://schemas.microsoft.com/office/powerpoint/2010/main" val="3186998716"/>
              </p:ext>
            </p:extLst>
          </p:nvPr>
        </p:nvGraphicFramePr>
        <p:xfrm>
          <a:off x="5248862" y="2503438"/>
          <a:ext cx="3640581" cy="3601785"/>
        </p:xfrm>
        <a:graphic>
          <a:graphicData uri="http://schemas.openxmlformats.org/drawingml/2006/table">
            <a:tbl>
              <a:tblPr firstRow="1">
                <a:tableStyleId>{5C22544A-7EE6-4342-B048-85BDC9FD1C3A}</a:tableStyleId>
              </a:tblPr>
              <a:tblGrid>
                <a:gridCol w="2159413">
                  <a:extLst>
                    <a:ext uri="{9D8B030D-6E8A-4147-A177-3AD203B41FA5}">
                      <a16:colId xmlns:a16="http://schemas.microsoft.com/office/drawing/2014/main" val="20000"/>
                    </a:ext>
                  </a:extLst>
                </a:gridCol>
                <a:gridCol w="1481168">
                  <a:extLst>
                    <a:ext uri="{9D8B030D-6E8A-4147-A177-3AD203B41FA5}">
                      <a16:colId xmlns:a16="http://schemas.microsoft.com/office/drawing/2014/main" val="20001"/>
                    </a:ext>
                  </a:extLst>
                </a:gridCol>
              </a:tblGrid>
              <a:tr h="418605">
                <a:tc>
                  <a:txBody>
                    <a:bodyPr/>
                    <a:lstStyle/>
                    <a:p>
                      <a:pPr algn="l" fontAlgn="b"/>
                      <a:endParaRPr lang="en-GB" sz="1800" b="0" i="0" u="none" strike="noStrike" dirty="0">
                        <a:solidFill>
                          <a:schemeClr val="accent6">
                            <a:lumMod val="10000"/>
                          </a:schemeClr>
                        </a:solidFill>
                        <a:effectLst/>
                        <a:latin typeface="Arial" panose="020B0604020202020204" pitchFamily="34" charset="0"/>
                        <a:cs typeface="Arial" panose="020B0604020202020204" pitchFamily="34" charset="0"/>
                      </a:endParaRPr>
                    </a:p>
                  </a:txBody>
                  <a:tcPr marL="7145" marR="7145" marT="7125" marB="0" anchor="b">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b"/>
                      <a:r>
                        <a:rPr lang="en-GB" sz="1800" b="0" u="none" strike="noStrike" dirty="0">
                          <a:solidFill>
                            <a:schemeClr val="accent6">
                              <a:lumMod val="10000"/>
                            </a:schemeClr>
                          </a:solidFill>
                          <a:effectLst/>
                          <a:latin typeface="Arial" panose="020B0604020202020204" pitchFamily="34" charset="0"/>
                          <a:cs typeface="Arial" panose="020B0604020202020204" pitchFamily="34" charset="0"/>
                        </a:rPr>
                        <a:t>Patient satisfaction with treatment </a:t>
                      </a:r>
                      <a:endParaRPr lang="en-GB" sz="1800" b="0" i="0" u="none" strike="noStrike" dirty="0">
                        <a:solidFill>
                          <a:schemeClr val="accent6">
                            <a:lumMod val="10000"/>
                          </a:schemeClr>
                        </a:solidFill>
                        <a:effectLst/>
                        <a:latin typeface="Arial" panose="020B0604020202020204" pitchFamily="34" charset="0"/>
                        <a:cs typeface="Arial" panose="020B0604020202020204" pitchFamily="34" charset="0"/>
                      </a:endParaRPr>
                    </a:p>
                  </a:txBody>
                  <a:tcPr marL="7145" marR="7145" marT="71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418605">
                <a:tc>
                  <a:txBody>
                    <a:bodyPr/>
                    <a:lstStyle/>
                    <a:p>
                      <a:pPr marL="108000" algn="l" fontAlgn="b"/>
                      <a:r>
                        <a:rPr lang="en-GB" sz="1800" b="0" u="none" strike="noStrike" dirty="0">
                          <a:solidFill>
                            <a:schemeClr val="accent6">
                              <a:lumMod val="10000"/>
                            </a:schemeClr>
                          </a:solidFill>
                          <a:effectLst/>
                          <a:latin typeface="Arial" panose="020B0604020202020204" pitchFamily="34" charset="0"/>
                          <a:cs typeface="Arial" panose="020B0604020202020204" pitchFamily="34" charset="0"/>
                        </a:rPr>
                        <a:t>No antibiotic </a:t>
                      </a:r>
                      <a:br>
                        <a:rPr lang="en-GB" sz="1800" b="0" u="none" strike="noStrike" dirty="0">
                          <a:solidFill>
                            <a:schemeClr val="accent6">
                              <a:lumMod val="10000"/>
                            </a:schemeClr>
                          </a:solidFill>
                          <a:effectLst/>
                          <a:latin typeface="Arial" panose="020B0604020202020204" pitchFamily="34" charset="0"/>
                          <a:cs typeface="Arial" panose="020B0604020202020204" pitchFamily="34" charset="0"/>
                        </a:rPr>
                      </a:br>
                      <a:r>
                        <a:rPr lang="en-GB" sz="1800" b="0" u="none" strike="noStrike" dirty="0">
                          <a:solidFill>
                            <a:schemeClr val="accent6">
                              <a:lumMod val="10000"/>
                            </a:schemeClr>
                          </a:solidFill>
                          <a:effectLst/>
                          <a:latin typeface="Arial" panose="020B0604020202020204" pitchFamily="34" charset="0"/>
                          <a:cs typeface="Arial" panose="020B0604020202020204" pitchFamily="34" charset="0"/>
                        </a:rPr>
                        <a:t>(control Mean SD)</a:t>
                      </a:r>
                      <a:endParaRPr lang="en-GB" sz="1800" b="0" i="0" u="none" strike="noStrike" dirty="0">
                        <a:solidFill>
                          <a:schemeClr val="accent6">
                            <a:lumMod val="10000"/>
                          </a:schemeClr>
                        </a:solidFill>
                        <a:effectLst/>
                        <a:latin typeface="Arial" panose="020B0604020202020204" pitchFamily="34" charset="0"/>
                        <a:cs typeface="Arial" panose="020B0604020202020204" pitchFamily="34" charset="0"/>
                      </a:endParaRPr>
                    </a:p>
                  </a:txBody>
                  <a:tcPr marL="7145" marR="7145" marT="7125"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5"/>
                    </a:solidFill>
                  </a:tcPr>
                </a:tc>
                <a:tc>
                  <a:txBody>
                    <a:bodyPr/>
                    <a:lstStyle/>
                    <a:p>
                      <a:pPr algn="ctr" fontAlgn="b"/>
                      <a:r>
                        <a:rPr lang="en-GB" sz="1800" u="none" strike="noStrike" dirty="0">
                          <a:solidFill>
                            <a:schemeClr val="accent6">
                              <a:lumMod val="10000"/>
                            </a:schemeClr>
                          </a:solidFill>
                          <a:effectLst/>
                          <a:latin typeface="Arial" panose="020B0604020202020204" pitchFamily="34" charset="0"/>
                          <a:cs typeface="Arial" panose="020B0604020202020204" pitchFamily="34" charset="0"/>
                        </a:rPr>
                        <a:t>130/181 (72)</a:t>
                      </a:r>
                      <a:endParaRPr lang="en-GB" sz="1800" b="0" i="0" u="none" strike="noStrike" dirty="0">
                        <a:solidFill>
                          <a:schemeClr val="accent6">
                            <a:lumMod val="10000"/>
                          </a:schemeClr>
                        </a:solidFill>
                        <a:effectLst/>
                        <a:latin typeface="Arial" panose="020B0604020202020204" pitchFamily="34" charset="0"/>
                        <a:cs typeface="Arial" panose="020B0604020202020204" pitchFamily="34" charset="0"/>
                      </a:endParaRPr>
                    </a:p>
                  </a:txBody>
                  <a:tcPr marL="7145" marR="7145" marT="71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solidFill>
                  </a:tcPr>
                </a:tc>
                <a:extLst>
                  <a:ext uri="{0D108BD9-81ED-4DB2-BD59-A6C34878D82A}">
                    <a16:rowId xmlns:a16="http://schemas.microsoft.com/office/drawing/2014/main" val="10001"/>
                  </a:ext>
                </a:extLst>
              </a:tr>
              <a:tr h="624345">
                <a:tc>
                  <a:txBody>
                    <a:bodyPr/>
                    <a:lstStyle/>
                    <a:p>
                      <a:pPr marL="108000" algn="l" fontAlgn="b"/>
                      <a:r>
                        <a:rPr lang="en-GB" sz="1800" b="0" u="none" strike="noStrike" dirty="0">
                          <a:solidFill>
                            <a:schemeClr val="accent6">
                              <a:lumMod val="10000"/>
                            </a:schemeClr>
                          </a:solidFill>
                          <a:effectLst/>
                          <a:latin typeface="Arial" panose="020B0604020202020204" pitchFamily="34" charset="0"/>
                          <a:cs typeface="Arial" panose="020B0604020202020204" pitchFamily="34" charset="0"/>
                        </a:rPr>
                        <a:t>Difference due to delayed antibiotic </a:t>
                      </a:r>
                      <a:br>
                        <a:rPr lang="en-GB" sz="1800" b="0" u="none" strike="noStrike" dirty="0">
                          <a:solidFill>
                            <a:schemeClr val="accent6">
                              <a:lumMod val="10000"/>
                            </a:schemeClr>
                          </a:solidFill>
                          <a:effectLst/>
                          <a:latin typeface="Arial" panose="020B0604020202020204" pitchFamily="34" charset="0"/>
                          <a:cs typeface="Arial" panose="020B0604020202020204" pitchFamily="34" charset="0"/>
                        </a:rPr>
                      </a:br>
                      <a:r>
                        <a:rPr lang="en-GB" sz="1800" b="0" u="none" strike="noStrike" dirty="0">
                          <a:solidFill>
                            <a:schemeClr val="accent6">
                              <a:lumMod val="10000"/>
                            </a:schemeClr>
                          </a:solidFill>
                          <a:effectLst/>
                          <a:latin typeface="Arial" panose="020B0604020202020204" pitchFamily="34" charset="0"/>
                          <a:cs typeface="Arial" panose="020B0604020202020204" pitchFamily="34" charset="0"/>
                        </a:rPr>
                        <a:t> (95% CI)</a:t>
                      </a:r>
                      <a:endParaRPr lang="en-GB" sz="1800" b="0" i="0" u="none" strike="noStrike" dirty="0">
                        <a:solidFill>
                          <a:schemeClr val="accent6">
                            <a:lumMod val="10000"/>
                          </a:schemeClr>
                        </a:solidFill>
                        <a:effectLst/>
                        <a:latin typeface="Arial" panose="020B0604020202020204" pitchFamily="34" charset="0"/>
                        <a:cs typeface="Arial" panose="020B0604020202020204" pitchFamily="34" charset="0"/>
                      </a:endParaRPr>
                    </a:p>
                  </a:txBody>
                  <a:tcPr marL="7145" marR="7145" marT="7125"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5"/>
                    </a:solidFill>
                  </a:tcPr>
                </a:tc>
                <a:tc>
                  <a:txBody>
                    <a:bodyPr/>
                    <a:lstStyle/>
                    <a:p>
                      <a:pPr algn="ctr" fontAlgn="b"/>
                      <a:r>
                        <a:rPr lang="en-GB" sz="1800" u="none" strike="noStrike" dirty="0">
                          <a:solidFill>
                            <a:schemeClr val="accent6">
                              <a:lumMod val="10000"/>
                            </a:schemeClr>
                          </a:solidFill>
                          <a:effectLst/>
                          <a:latin typeface="Arial" panose="020B0604020202020204" pitchFamily="34" charset="0"/>
                          <a:cs typeface="Arial" panose="020B0604020202020204" pitchFamily="34" charset="0"/>
                        </a:rPr>
                        <a:t>147/190 (77)</a:t>
                      </a:r>
                      <a:endParaRPr lang="en-GB" sz="1800" b="0" i="0" u="none" strike="noStrike" dirty="0">
                        <a:solidFill>
                          <a:schemeClr val="accent6">
                            <a:lumMod val="10000"/>
                          </a:schemeClr>
                        </a:solidFill>
                        <a:effectLst/>
                        <a:latin typeface="Arial" panose="020B0604020202020204" pitchFamily="34" charset="0"/>
                        <a:cs typeface="Arial" panose="020B0604020202020204" pitchFamily="34" charset="0"/>
                      </a:endParaRPr>
                    </a:p>
                  </a:txBody>
                  <a:tcPr marL="7145" marR="7145" marT="71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solidFill>
                  </a:tcPr>
                </a:tc>
                <a:extLst>
                  <a:ext uri="{0D108BD9-81ED-4DB2-BD59-A6C34878D82A}">
                    <a16:rowId xmlns:a16="http://schemas.microsoft.com/office/drawing/2014/main" val="10002"/>
                  </a:ext>
                </a:extLst>
              </a:tr>
              <a:tr h="624345">
                <a:tc>
                  <a:txBody>
                    <a:bodyPr/>
                    <a:lstStyle/>
                    <a:p>
                      <a:pPr marL="108000" algn="l" fontAlgn="b"/>
                      <a:r>
                        <a:rPr lang="it-IT" sz="1800" b="0" u="none" strike="noStrike" dirty="0">
                          <a:solidFill>
                            <a:schemeClr val="accent6">
                              <a:lumMod val="10000"/>
                            </a:schemeClr>
                          </a:solidFill>
                          <a:effectLst/>
                          <a:latin typeface="Arial" panose="020B0604020202020204" pitchFamily="34" charset="0"/>
                          <a:cs typeface="Arial" panose="020B0604020202020204" pitchFamily="34" charset="0"/>
                        </a:rPr>
                        <a:t>Difference due to Immediate antibiotics </a:t>
                      </a:r>
                      <a:br>
                        <a:rPr lang="it-IT" sz="1800" b="0" u="none" strike="noStrike" dirty="0">
                          <a:solidFill>
                            <a:schemeClr val="accent6">
                              <a:lumMod val="10000"/>
                            </a:schemeClr>
                          </a:solidFill>
                          <a:effectLst/>
                          <a:latin typeface="Arial" panose="020B0604020202020204" pitchFamily="34" charset="0"/>
                          <a:cs typeface="Arial" panose="020B0604020202020204" pitchFamily="34" charset="0"/>
                        </a:rPr>
                      </a:br>
                      <a:r>
                        <a:rPr lang="it-IT" sz="1800" b="0" u="none" strike="noStrike" dirty="0">
                          <a:solidFill>
                            <a:schemeClr val="accent6">
                              <a:lumMod val="10000"/>
                            </a:schemeClr>
                          </a:solidFill>
                          <a:effectLst/>
                          <a:latin typeface="Arial" panose="020B0604020202020204" pitchFamily="34" charset="0"/>
                          <a:cs typeface="Arial" panose="020B0604020202020204" pitchFamily="34" charset="0"/>
                        </a:rPr>
                        <a:t>(95% CI)</a:t>
                      </a:r>
                      <a:endParaRPr lang="it-IT" sz="1800" b="0" i="0" u="none" strike="noStrike" dirty="0">
                        <a:solidFill>
                          <a:schemeClr val="accent6">
                            <a:lumMod val="10000"/>
                          </a:schemeClr>
                        </a:solidFill>
                        <a:effectLst/>
                        <a:latin typeface="Arial" panose="020B0604020202020204" pitchFamily="34" charset="0"/>
                        <a:cs typeface="Arial" panose="020B0604020202020204" pitchFamily="34" charset="0"/>
                      </a:endParaRPr>
                    </a:p>
                  </a:txBody>
                  <a:tcPr marL="7145" marR="7145" marT="7125"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5"/>
                    </a:solidFill>
                  </a:tcPr>
                </a:tc>
                <a:tc>
                  <a:txBody>
                    <a:bodyPr/>
                    <a:lstStyle/>
                    <a:p>
                      <a:pPr algn="ctr" fontAlgn="b"/>
                      <a:r>
                        <a:rPr lang="en-GB" sz="1800" u="none" strike="noStrike" dirty="0">
                          <a:solidFill>
                            <a:schemeClr val="accent6">
                              <a:lumMod val="10000"/>
                            </a:schemeClr>
                          </a:solidFill>
                          <a:effectLst/>
                          <a:latin typeface="Arial" panose="020B0604020202020204" pitchFamily="34" charset="0"/>
                          <a:cs typeface="Arial" panose="020B0604020202020204" pitchFamily="34" charset="0"/>
                        </a:rPr>
                        <a:t>166/194 (86)</a:t>
                      </a:r>
                      <a:endParaRPr lang="en-GB" sz="1800" b="0" i="0" u="none" strike="noStrike" dirty="0">
                        <a:solidFill>
                          <a:schemeClr val="accent6">
                            <a:lumMod val="10000"/>
                          </a:schemeClr>
                        </a:solidFill>
                        <a:effectLst/>
                        <a:latin typeface="Arial" panose="020B0604020202020204" pitchFamily="34" charset="0"/>
                        <a:cs typeface="Arial" panose="020B0604020202020204" pitchFamily="34" charset="0"/>
                      </a:endParaRPr>
                    </a:p>
                  </a:txBody>
                  <a:tcPr marL="7145" marR="7145" marT="71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solidFill>
                  </a:tcPr>
                </a:tc>
                <a:extLst>
                  <a:ext uri="{0D108BD9-81ED-4DB2-BD59-A6C34878D82A}">
                    <a16:rowId xmlns:a16="http://schemas.microsoft.com/office/drawing/2014/main" val="10003"/>
                  </a:ext>
                </a:extLst>
              </a:tr>
              <a:tr h="212865">
                <a:tc>
                  <a:txBody>
                    <a:bodyPr/>
                    <a:lstStyle/>
                    <a:p>
                      <a:pPr marL="108000" algn="l" fontAlgn="b"/>
                      <a:r>
                        <a:rPr lang="en-GB" sz="1800" b="0" u="none" strike="noStrike" dirty="0">
                          <a:solidFill>
                            <a:schemeClr val="accent6">
                              <a:lumMod val="10000"/>
                            </a:schemeClr>
                          </a:solidFill>
                          <a:effectLst/>
                          <a:latin typeface="Arial" panose="020B0604020202020204" pitchFamily="34" charset="0"/>
                          <a:cs typeface="Arial" panose="020B0604020202020204" pitchFamily="34" charset="0"/>
                        </a:rPr>
                        <a:t>p-value</a:t>
                      </a:r>
                      <a:endParaRPr lang="en-GB" sz="1800" b="0" i="0" u="none" strike="noStrike" dirty="0">
                        <a:solidFill>
                          <a:schemeClr val="accent6">
                            <a:lumMod val="10000"/>
                          </a:schemeClr>
                        </a:solidFill>
                        <a:effectLst/>
                        <a:latin typeface="Arial" panose="020B0604020202020204" pitchFamily="34" charset="0"/>
                        <a:cs typeface="Arial" panose="020B0604020202020204" pitchFamily="34" charset="0"/>
                      </a:endParaRPr>
                    </a:p>
                  </a:txBody>
                  <a:tcPr marL="7145" marR="7145" marT="7125"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5"/>
                    </a:solidFill>
                  </a:tcPr>
                </a:tc>
                <a:tc>
                  <a:txBody>
                    <a:bodyPr/>
                    <a:lstStyle/>
                    <a:p>
                      <a:pPr algn="ctr" fontAlgn="b"/>
                      <a:r>
                        <a:rPr lang="en-GB" sz="1800" b="1" u="none" strike="noStrike" dirty="0">
                          <a:solidFill>
                            <a:schemeClr val="accent6">
                              <a:lumMod val="10000"/>
                            </a:schemeClr>
                          </a:solidFill>
                          <a:effectLst/>
                          <a:latin typeface="Arial" panose="020B0604020202020204" pitchFamily="34" charset="0"/>
                          <a:cs typeface="Arial" panose="020B0604020202020204" pitchFamily="34" charset="0"/>
                        </a:rPr>
                        <a:t>0.005</a:t>
                      </a:r>
                      <a:endParaRPr lang="en-GB" sz="1800" b="1" i="0" u="none" strike="noStrike" dirty="0">
                        <a:solidFill>
                          <a:schemeClr val="accent6">
                            <a:lumMod val="10000"/>
                          </a:schemeClr>
                        </a:solidFill>
                        <a:effectLst/>
                        <a:latin typeface="Arial" panose="020B0604020202020204" pitchFamily="34" charset="0"/>
                        <a:cs typeface="Arial" panose="020B0604020202020204" pitchFamily="34" charset="0"/>
                      </a:endParaRPr>
                    </a:p>
                  </a:txBody>
                  <a:tcPr marL="7145" marR="7145" marT="71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solidFill>
                  </a:tcPr>
                </a:tc>
                <a:extLst>
                  <a:ext uri="{0D108BD9-81ED-4DB2-BD59-A6C34878D82A}">
                    <a16:rowId xmlns:a16="http://schemas.microsoft.com/office/drawing/2014/main" val="10004"/>
                  </a:ext>
                </a:extLst>
              </a:tr>
            </a:tbl>
          </a:graphicData>
        </a:graphic>
      </p:graphicFrame>
      <p:sp>
        <p:nvSpPr>
          <p:cNvPr id="5" name="TextBox 4">
            <a:extLst>
              <a:ext uri="{FF2B5EF4-FFF2-40B4-BE49-F238E27FC236}">
                <a16:creationId xmlns:a16="http://schemas.microsoft.com/office/drawing/2014/main" id="{E0A0046E-FD6D-30CD-316A-8C109117D501}"/>
              </a:ext>
            </a:extLst>
          </p:cNvPr>
          <p:cNvSpPr txBox="1"/>
          <p:nvPr/>
        </p:nvSpPr>
        <p:spPr>
          <a:xfrm>
            <a:off x="6435274" y="6522386"/>
            <a:ext cx="2561936" cy="253916"/>
          </a:xfrm>
          <a:prstGeom prst="rect">
            <a:avLst/>
          </a:prstGeom>
          <a:noFill/>
        </p:spPr>
        <p:txBody>
          <a:bodyPr wrap="square">
            <a:spAutoFit/>
          </a:bodyPr>
          <a:lstStyle/>
          <a:p>
            <a:pPr algn="r" defTabSz="685800"/>
            <a:r>
              <a:rPr lang="en-GB" sz="1050" dirty="0">
                <a:solidFill>
                  <a:schemeClr val="accent1"/>
                </a:solidFill>
                <a:latin typeface="Arial" panose="020B0604020202020204" pitchFamily="34" charset="0"/>
                <a:ea typeface="Calibri" panose="020F0502020204030204" pitchFamily="34" charset="0"/>
                <a:cs typeface="Arial" panose="020B0604020202020204" pitchFamily="34" charset="0"/>
              </a:rPr>
              <a:t>(Little et al 2005, </a:t>
            </a:r>
            <a:r>
              <a:rPr lang="en-GB" sz="1050" dirty="0">
                <a:solidFill>
                  <a:schemeClr val="accent1"/>
                </a:solidFill>
                <a:latin typeface="Arial" panose="020B0604020202020204" pitchFamily="34" charset="0"/>
                <a:cs typeface="Arial" panose="020B0604020202020204" pitchFamily="34" charset="0"/>
              </a:rPr>
              <a:t>Spurling et al. 2017</a:t>
            </a:r>
            <a:r>
              <a:rPr lang="en-GB" sz="1050" dirty="0">
                <a:solidFill>
                  <a:schemeClr val="accent1"/>
                </a:solidFill>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140737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F34E1E-38F7-4B86-ADDE-244F8BC427E4}"/>
              </a:ext>
            </a:extLst>
          </p:cNvPr>
          <p:cNvSpPr>
            <a:spLocks noGrp="1"/>
          </p:cNvSpPr>
          <p:nvPr>
            <p:ph type="title"/>
          </p:nvPr>
        </p:nvSpPr>
        <p:spPr>
          <a:xfrm>
            <a:off x="1474568" y="1004869"/>
            <a:ext cx="7669432" cy="686261"/>
          </a:xfrm>
        </p:spPr>
        <p:txBody>
          <a:bodyPr>
            <a:normAutofit fontScale="90000"/>
          </a:bodyPr>
          <a:lstStyle/>
          <a:p>
            <a:r>
              <a:rPr lang="en-GB" b="0" dirty="0"/>
              <a:t>Evidence: Risk of resistance persists for at least 12 months after prescribing antibiotics </a:t>
            </a:r>
          </a:p>
        </p:txBody>
      </p:sp>
      <p:graphicFrame>
        <p:nvGraphicFramePr>
          <p:cNvPr id="5" name="Table 5">
            <a:extLst>
              <a:ext uri="{FF2B5EF4-FFF2-40B4-BE49-F238E27FC236}">
                <a16:creationId xmlns:a16="http://schemas.microsoft.com/office/drawing/2014/main" id="{428DDC87-9182-82CA-A1C2-C3481DE24737}"/>
              </a:ext>
            </a:extLst>
          </p:cNvPr>
          <p:cNvGraphicFramePr>
            <a:graphicFrameLocks noGrp="1"/>
          </p:cNvGraphicFramePr>
          <p:nvPr/>
        </p:nvGraphicFramePr>
        <p:xfrm>
          <a:off x="3280409" y="2444397"/>
          <a:ext cx="5566332" cy="2852931"/>
        </p:xfrm>
        <a:graphic>
          <a:graphicData uri="http://schemas.openxmlformats.org/drawingml/2006/table">
            <a:tbl>
              <a:tblPr firstRow="1" bandRow="1">
                <a:tableStyleId>{5C22544A-7EE6-4342-B048-85BDC9FD1C3A}</a:tableStyleId>
              </a:tblPr>
              <a:tblGrid>
                <a:gridCol w="2783166">
                  <a:extLst>
                    <a:ext uri="{9D8B030D-6E8A-4147-A177-3AD203B41FA5}">
                      <a16:colId xmlns:a16="http://schemas.microsoft.com/office/drawing/2014/main" val="886262131"/>
                    </a:ext>
                  </a:extLst>
                </a:gridCol>
                <a:gridCol w="2783166">
                  <a:extLst>
                    <a:ext uri="{9D8B030D-6E8A-4147-A177-3AD203B41FA5}">
                      <a16:colId xmlns:a16="http://schemas.microsoft.com/office/drawing/2014/main" val="3436687690"/>
                    </a:ext>
                  </a:extLst>
                </a:gridCol>
              </a:tblGrid>
              <a:tr h="400823">
                <a:tc gridSpan="2">
                  <a:txBody>
                    <a:bodyPr/>
                    <a:lstStyle/>
                    <a:p>
                      <a:pPr algn="ctr"/>
                      <a:r>
                        <a:rPr lang="en-GB" sz="1800" b="1" dirty="0">
                          <a:solidFill>
                            <a:schemeClr val="bg2"/>
                          </a:solidFill>
                          <a:latin typeface="Arial" panose="020B0604020202020204" pitchFamily="34" charset="0"/>
                          <a:cs typeface="Arial" panose="020B0604020202020204" pitchFamily="34" charset="0"/>
                        </a:rPr>
                        <a:t>Increased risk of resistant organism</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AB8E"/>
                    </a:solidFill>
                  </a:tcPr>
                </a:tc>
                <a:tc hMerge="1">
                  <a:txBody>
                    <a:bodyPr/>
                    <a:lstStyle/>
                    <a:p>
                      <a:endParaRPr lang="en-GB" dirty="0"/>
                    </a:p>
                  </a:txBody>
                  <a:tcPr/>
                </a:tc>
                <a:extLst>
                  <a:ext uri="{0D108BD9-81ED-4DB2-BD59-A6C34878D82A}">
                    <a16:rowId xmlns:a16="http://schemas.microsoft.com/office/drawing/2014/main" val="2281141160"/>
                  </a:ext>
                </a:extLst>
              </a:tr>
              <a:tr h="721483">
                <a:tc>
                  <a:txBody>
                    <a:bodyPr/>
                    <a:lstStyle/>
                    <a:p>
                      <a:pPr algn="ctr"/>
                      <a:r>
                        <a:rPr lang="en-GB" sz="1800" b="0" dirty="0">
                          <a:solidFill>
                            <a:srgbClr val="000000"/>
                          </a:solidFill>
                          <a:latin typeface="Arial" panose="020B0604020202020204" pitchFamily="34" charset="0"/>
                          <a:cs typeface="Arial" panose="020B0604020202020204" pitchFamily="34" charset="0"/>
                        </a:rPr>
                        <a:t>Antibiotic in past </a:t>
                      </a:r>
                    </a:p>
                    <a:p>
                      <a:pPr algn="ctr"/>
                      <a:r>
                        <a:rPr lang="en-GB" sz="1800" b="0" dirty="0">
                          <a:solidFill>
                            <a:srgbClr val="000000"/>
                          </a:solidFill>
                          <a:latin typeface="Arial" panose="020B0604020202020204" pitchFamily="34" charset="0"/>
                          <a:cs typeface="Arial" panose="020B0604020202020204" pitchFamily="34" charset="0"/>
                        </a:rPr>
                        <a:t>2 months</a:t>
                      </a:r>
                    </a:p>
                  </a:txBody>
                  <a:tcPr marL="68580" marR="68580" marT="34290" marB="34290">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800" b="0" dirty="0">
                          <a:solidFill>
                            <a:srgbClr val="000000"/>
                          </a:solidFill>
                          <a:latin typeface="Arial" panose="020B0604020202020204" pitchFamily="34" charset="0"/>
                          <a:cs typeface="Arial" panose="020B0604020202020204" pitchFamily="34" charset="0"/>
                        </a:rPr>
                        <a:t>Antibiotic in past </a:t>
                      </a:r>
                    </a:p>
                    <a:p>
                      <a:pPr algn="ctr"/>
                      <a:r>
                        <a:rPr lang="en-GB" sz="1800" b="0" dirty="0">
                          <a:solidFill>
                            <a:srgbClr val="000000"/>
                          </a:solidFill>
                          <a:latin typeface="Arial" panose="020B0604020202020204" pitchFamily="34" charset="0"/>
                          <a:cs typeface="Arial" panose="020B0604020202020204" pitchFamily="34" charset="0"/>
                        </a:rPr>
                        <a:t>12 months</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9046237"/>
                  </a:ext>
                </a:extLst>
              </a:tr>
              <a:tr h="1042141">
                <a:tc>
                  <a:txBody>
                    <a:bodyPr/>
                    <a:lstStyle/>
                    <a:p>
                      <a:endParaRPr lang="en-GB" sz="1800" b="0" dirty="0">
                        <a:solidFill>
                          <a:srgbClr val="000000"/>
                        </a:solidFill>
                        <a:latin typeface="Arial" panose="020B0604020202020204" pitchFamily="34" charset="0"/>
                        <a:cs typeface="Arial" panose="020B0604020202020204" pitchFamily="34" charset="0"/>
                      </a:endParaRPr>
                    </a:p>
                    <a:p>
                      <a:endParaRPr lang="en-GB" sz="1800" b="0" dirty="0">
                        <a:solidFill>
                          <a:srgbClr val="000000"/>
                        </a:solidFill>
                        <a:latin typeface="Arial" panose="020B0604020202020204" pitchFamily="34" charset="0"/>
                        <a:cs typeface="Arial" panose="020B0604020202020204" pitchFamily="34" charset="0"/>
                      </a:endParaRPr>
                    </a:p>
                    <a:p>
                      <a:endParaRPr lang="en-GB" sz="1800" b="0" dirty="0">
                        <a:solidFill>
                          <a:srgbClr val="000000"/>
                        </a:solidFill>
                        <a:latin typeface="Arial" panose="020B0604020202020204" pitchFamily="34" charset="0"/>
                        <a:cs typeface="Arial" panose="020B0604020202020204" pitchFamily="34" charset="0"/>
                      </a:endParaRPr>
                    </a:p>
                  </a:txBody>
                  <a:tcPr marL="68580" marR="68580" marT="34290" marB="3429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GB" sz="1800" b="0" dirty="0">
                        <a:solidFill>
                          <a:srgbClr val="000000"/>
                        </a:solidFill>
                        <a:latin typeface="Arial" panose="020B0604020202020204" pitchFamily="34" charset="0"/>
                        <a:cs typeface="Arial" panose="020B0604020202020204" pitchFamily="34" charset="0"/>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7070101"/>
                  </a:ext>
                </a:extLst>
              </a:tr>
              <a:tr h="688484">
                <a:tc>
                  <a:txBody>
                    <a:bodyPr/>
                    <a:lstStyle/>
                    <a:p>
                      <a:pPr algn="ctr"/>
                      <a:r>
                        <a:rPr lang="en-GB" sz="1800" b="0" dirty="0">
                          <a:solidFill>
                            <a:srgbClr val="000000"/>
                          </a:solidFill>
                          <a:latin typeface="Arial" panose="020B0604020202020204" pitchFamily="34" charset="0"/>
                          <a:cs typeface="Arial" panose="020B0604020202020204" pitchFamily="34" charset="0"/>
                        </a:rPr>
                        <a:t>2.4 times</a:t>
                      </a:r>
                    </a:p>
                  </a:txBody>
                  <a:tcPr marL="68571" marR="68571" marT="34264" marB="34264"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800" b="0" dirty="0">
                          <a:solidFill>
                            <a:srgbClr val="000000"/>
                          </a:solidFill>
                          <a:latin typeface="Arial" panose="020B0604020202020204" pitchFamily="34" charset="0"/>
                          <a:cs typeface="Arial" panose="020B0604020202020204" pitchFamily="34" charset="0"/>
                        </a:rPr>
                        <a:t>2.4 times</a:t>
                      </a:r>
                    </a:p>
                  </a:txBody>
                  <a:tcPr marL="68571" marR="68571" marT="34264" marB="342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6701941"/>
                  </a:ext>
                </a:extLst>
              </a:tr>
            </a:tbl>
          </a:graphicData>
        </a:graphic>
      </p:graphicFrame>
      <p:sp>
        <p:nvSpPr>
          <p:cNvPr id="11" name="TextBox 10">
            <a:extLst>
              <a:ext uri="{FF2B5EF4-FFF2-40B4-BE49-F238E27FC236}">
                <a16:creationId xmlns:a16="http://schemas.microsoft.com/office/drawing/2014/main" id="{41A983CE-F84F-380D-45A7-2A1BBD8CAD09}"/>
              </a:ext>
            </a:extLst>
          </p:cNvPr>
          <p:cNvSpPr txBox="1"/>
          <p:nvPr/>
        </p:nvSpPr>
        <p:spPr>
          <a:xfrm>
            <a:off x="6451270" y="6497140"/>
            <a:ext cx="2146300" cy="253916"/>
          </a:xfrm>
          <a:prstGeom prst="rect">
            <a:avLst/>
          </a:prstGeom>
          <a:noFill/>
        </p:spPr>
        <p:txBody>
          <a:bodyPr wrap="square">
            <a:spAutoFit/>
          </a:bodyPr>
          <a:lstStyle/>
          <a:p>
            <a:pPr algn="r" defTabSz="685800"/>
            <a:r>
              <a:rPr lang="en-GB" sz="1050" dirty="0">
                <a:solidFill>
                  <a:srgbClr val="C00000"/>
                </a:solidFill>
                <a:latin typeface="Arial" panose="020B0604020202020204" pitchFamily="34" charset="0"/>
                <a:ea typeface="Calibri" panose="020F0502020204030204" pitchFamily="34" charset="0"/>
                <a:cs typeface="Arial" panose="020B0604020202020204" pitchFamily="34" charset="0"/>
              </a:rPr>
              <a:t>(</a:t>
            </a:r>
            <a:r>
              <a:rPr lang="en-GB" sz="1050" dirty="0">
                <a:solidFill>
                  <a:srgbClr val="C00000"/>
                </a:solidFill>
                <a:latin typeface="Arial" panose="020B0604020202020204" pitchFamily="34" charset="0"/>
                <a:cs typeface="Arial" panose="020B0604020202020204" pitchFamily="34" charset="0"/>
              </a:rPr>
              <a:t>Costello et al. 2010</a:t>
            </a:r>
            <a:r>
              <a:rPr lang="en-GB" sz="1050" dirty="0">
                <a:solidFill>
                  <a:srgbClr val="C00000"/>
                </a:solidFill>
                <a:latin typeface="Arial" panose="020B0604020202020204" pitchFamily="34" charset="0"/>
                <a:ea typeface="Calibri" panose="020F0502020204030204" pitchFamily="34" charset="0"/>
                <a:cs typeface="Arial" panose="020B0604020202020204" pitchFamily="34" charset="0"/>
              </a:rPr>
              <a:t>) </a:t>
            </a:r>
          </a:p>
        </p:txBody>
      </p:sp>
      <p:grpSp>
        <p:nvGrpSpPr>
          <p:cNvPr id="27" name="Group 26">
            <a:extLst>
              <a:ext uri="{FF2B5EF4-FFF2-40B4-BE49-F238E27FC236}">
                <a16:creationId xmlns:a16="http://schemas.microsoft.com/office/drawing/2014/main" id="{1F51143B-1F36-6B98-D6DD-C8C074A0BF90}"/>
              </a:ext>
            </a:extLst>
          </p:cNvPr>
          <p:cNvGrpSpPr/>
          <p:nvPr/>
        </p:nvGrpSpPr>
        <p:grpSpPr>
          <a:xfrm>
            <a:off x="3755315" y="3870863"/>
            <a:ext cx="1920552" cy="687799"/>
            <a:chOff x="5083287" y="3588904"/>
            <a:chExt cx="2560736" cy="917065"/>
          </a:xfrm>
        </p:grpSpPr>
        <p:pic>
          <p:nvPicPr>
            <p:cNvPr id="14" name="Graphic 13" descr="Germ with solid fill">
              <a:extLst>
                <a:ext uri="{FF2B5EF4-FFF2-40B4-BE49-F238E27FC236}">
                  <a16:creationId xmlns:a16="http://schemas.microsoft.com/office/drawing/2014/main" id="{DC197992-9226-07FF-0CF3-CE0BBBF46E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83287" y="3591569"/>
              <a:ext cx="914400" cy="914400"/>
            </a:xfrm>
            <a:prstGeom prst="rect">
              <a:avLst/>
            </a:prstGeom>
          </p:spPr>
        </p:pic>
        <p:pic>
          <p:nvPicPr>
            <p:cNvPr id="16" name="Graphic 15" descr="Germ with solid fill">
              <a:extLst>
                <a:ext uri="{FF2B5EF4-FFF2-40B4-BE49-F238E27FC236}">
                  <a16:creationId xmlns:a16="http://schemas.microsoft.com/office/drawing/2014/main" id="{75195869-3257-6E7C-9C60-22A228C89E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6455" y="3591569"/>
              <a:ext cx="914400" cy="914400"/>
            </a:xfrm>
            <a:prstGeom prst="rect">
              <a:avLst/>
            </a:prstGeom>
          </p:spPr>
        </p:pic>
        <p:pic>
          <p:nvPicPr>
            <p:cNvPr id="18" name="Graphic 17" descr="Germ with solid fill">
              <a:extLst>
                <a:ext uri="{FF2B5EF4-FFF2-40B4-BE49-F238E27FC236}">
                  <a16:creationId xmlns:a16="http://schemas.microsoft.com/office/drawing/2014/main" id="{5D328DC6-A4E0-6165-1B0C-7FD86416A4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9623" y="3588904"/>
              <a:ext cx="914400" cy="914400"/>
            </a:xfrm>
            <a:prstGeom prst="rect">
              <a:avLst/>
            </a:prstGeom>
          </p:spPr>
        </p:pic>
      </p:grpSp>
      <p:sp>
        <p:nvSpPr>
          <p:cNvPr id="19" name="Rectangle 18">
            <a:extLst>
              <a:ext uri="{FF2B5EF4-FFF2-40B4-BE49-F238E27FC236}">
                <a16:creationId xmlns:a16="http://schemas.microsoft.com/office/drawing/2014/main" id="{7784A50B-8772-667A-0E88-5F0A10FB8768}"/>
              </a:ext>
            </a:extLst>
          </p:cNvPr>
          <p:cNvSpPr/>
          <p:nvPr/>
        </p:nvSpPr>
        <p:spPr>
          <a:xfrm rot="777752">
            <a:off x="5333386" y="3718463"/>
            <a:ext cx="463550" cy="9906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srgbClr val="FFFFFF"/>
              </a:solidFill>
              <a:latin typeface="Calibri" panose="020F0502020204030204"/>
            </a:endParaRPr>
          </a:p>
        </p:txBody>
      </p:sp>
      <p:grpSp>
        <p:nvGrpSpPr>
          <p:cNvPr id="28" name="Group 27">
            <a:extLst>
              <a:ext uri="{FF2B5EF4-FFF2-40B4-BE49-F238E27FC236}">
                <a16:creationId xmlns:a16="http://schemas.microsoft.com/office/drawing/2014/main" id="{0E466366-2C7D-9D3D-4609-8C47F1578C7B}"/>
              </a:ext>
            </a:extLst>
          </p:cNvPr>
          <p:cNvGrpSpPr/>
          <p:nvPr/>
        </p:nvGrpSpPr>
        <p:grpSpPr>
          <a:xfrm>
            <a:off x="6677018" y="3649247"/>
            <a:ext cx="2041620" cy="990600"/>
            <a:chOff x="8674091" y="3293417"/>
            <a:chExt cx="2722160" cy="1320800"/>
          </a:xfrm>
        </p:grpSpPr>
        <p:pic>
          <p:nvPicPr>
            <p:cNvPr id="23" name="Graphic 22" descr="Germ with solid fill">
              <a:extLst>
                <a:ext uri="{FF2B5EF4-FFF2-40B4-BE49-F238E27FC236}">
                  <a16:creationId xmlns:a16="http://schemas.microsoft.com/office/drawing/2014/main" id="{2458630E-C681-7CE2-5E7B-A6C0E9C198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74091" y="3499282"/>
              <a:ext cx="914400" cy="914400"/>
            </a:xfrm>
            <a:prstGeom prst="rect">
              <a:avLst/>
            </a:prstGeom>
          </p:spPr>
        </p:pic>
        <p:pic>
          <p:nvPicPr>
            <p:cNvPr id="24" name="Graphic 23" descr="Germ with solid fill">
              <a:extLst>
                <a:ext uri="{FF2B5EF4-FFF2-40B4-BE49-F238E27FC236}">
                  <a16:creationId xmlns:a16="http://schemas.microsoft.com/office/drawing/2014/main" id="{DCE8CC6D-9AD8-C553-EB5D-DBB43013F8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97259" y="3499282"/>
              <a:ext cx="914400" cy="914400"/>
            </a:xfrm>
            <a:prstGeom prst="rect">
              <a:avLst/>
            </a:prstGeom>
          </p:spPr>
        </p:pic>
        <p:pic>
          <p:nvPicPr>
            <p:cNvPr id="25" name="Graphic 24" descr="Germ with solid fill">
              <a:extLst>
                <a:ext uri="{FF2B5EF4-FFF2-40B4-BE49-F238E27FC236}">
                  <a16:creationId xmlns:a16="http://schemas.microsoft.com/office/drawing/2014/main" id="{6DD422C9-AC50-79E8-CD85-B2A42F8B3F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20427" y="3496617"/>
              <a:ext cx="914400" cy="914400"/>
            </a:xfrm>
            <a:prstGeom prst="rect">
              <a:avLst/>
            </a:prstGeom>
          </p:spPr>
        </p:pic>
        <p:sp>
          <p:nvSpPr>
            <p:cNvPr id="26" name="Rectangle 25">
              <a:extLst>
                <a:ext uri="{FF2B5EF4-FFF2-40B4-BE49-F238E27FC236}">
                  <a16:creationId xmlns:a16="http://schemas.microsoft.com/office/drawing/2014/main" id="{9BA2D7B2-9343-44A5-F208-3A18F23E0BD3}"/>
                </a:ext>
              </a:extLst>
            </p:cNvPr>
            <p:cNvSpPr/>
            <p:nvPr/>
          </p:nvSpPr>
          <p:spPr>
            <a:xfrm rot="777752">
              <a:off x="10778184" y="3293417"/>
              <a:ext cx="618067" cy="1320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srgbClr val="FFFFFF"/>
                </a:solidFill>
                <a:latin typeface="Calibri" panose="020F0502020204030204"/>
              </a:endParaRPr>
            </a:p>
          </p:txBody>
        </p:sp>
      </p:grpSp>
      <p:sp>
        <p:nvSpPr>
          <p:cNvPr id="4" name="TextBox 3">
            <a:extLst>
              <a:ext uri="{FF2B5EF4-FFF2-40B4-BE49-F238E27FC236}">
                <a16:creationId xmlns:a16="http://schemas.microsoft.com/office/drawing/2014/main" id="{665EA719-5DF3-855A-65FF-121464FAA86E}"/>
              </a:ext>
            </a:extLst>
          </p:cNvPr>
          <p:cNvSpPr txBox="1"/>
          <p:nvPr/>
        </p:nvSpPr>
        <p:spPr>
          <a:xfrm>
            <a:off x="1018167" y="2359681"/>
            <a:ext cx="2289601" cy="3139321"/>
          </a:xfrm>
          <a:prstGeom prst="rect">
            <a:avLst/>
          </a:prstGeom>
          <a:noFill/>
        </p:spPr>
        <p:txBody>
          <a:bodyPr wrap="square">
            <a:spAutoFit/>
          </a:bodyPr>
          <a:lstStyle/>
          <a:p>
            <a:pPr marL="257175" indent="-257175" defTabSz="685800">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Meta analysis of  antibiotic resistance in individuals prescribed antibiotics in primary care RTI</a:t>
            </a:r>
          </a:p>
          <a:p>
            <a:pPr defTabSz="685800"/>
            <a:endParaRPr lang="en-GB" dirty="0">
              <a:solidFill>
                <a:srgbClr val="000000"/>
              </a:solidFill>
              <a:latin typeface="Arial" panose="020B0604020202020204" pitchFamily="34" charset="0"/>
              <a:cs typeface="Arial" panose="020B0604020202020204" pitchFamily="34" charset="0"/>
            </a:endParaRPr>
          </a:p>
          <a:p>
            <a:pPr marL="257175" indent="-257175" defTabSz="685800">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7 studies of patients with RTI: n = 2,605 </a:t>
            </a:r>
          </a:p>
        </p:txBody>
      </p:sp>
    </p:spTree>
    <p:extLst>
      <p:ext uri="{BB962C8B-B14F-4D97-AF65-F5344CB8AC3E}">
        <p14:creationId xmlns:p14="http://schemas.microsoft.com/office/powerpoint/2010/main" val="3259468771"/>
      </p:ext>
    </p:extLst>
  </p:cSld>
  <p:clrMapOvr>
    <a:masterClrMapping/>
  </p:clrMapOvr>
</p:sld>
</file>

<file path=ppt/theme/theme1.xml><?xml version="1.0" encoding="utf-8"?>
<a:theme xmlns:a="http://schemas.openxmlformats.org/drawingml/2006/main" name="Office Theme">
  <a:themeElements>
    <a:clrScheme name="Custom 1">
      <a:dk1>
        <a:srgbClr val="AD0016"/>
      </a:dk1>
      <a:lt1>
        <a:srgbClr val="FFFFFF"/>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ARGET colour scheme">
      <a:dk1>
        <a:srgbClr val="AD0016"/>
      </a:dk1>
      <a:lt1>
        <a:srgbClr val="F4DDC4"/>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3102</TotalTime>
  <Words>8760</Words>
  <Application>Microsoft Office PowerPoint</Application>
  <PresentationFormat>On-screen Show (4:3)</PresentationFormat>
  <Paragraphs>648</Paragraphs>
  <Slides>24</Slides>
  <Notes>24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Arial</vt:lpstr>
      <vt:lpstr>BlinkMacSystemFont</vt:lpstr>
      <vt:lpstr>Calibri</vt:lpstr>
      <vt:lpstr>inherit</vt:lpstr>
      <vt:lpstr>interfaceregular</vt:lpstr>
      <vt:lpstr>Open Sans</vt:lpstr>
      <vt:lpstr>Segoe UI</vt:lpstr>
      <vt:lpstr>Source Sans Pro</vt:lpstr>
      <vt:lpstr>Symbol</vt:lpstr>
      <vt:lpstr>Times New Roman</vt:lpstr>
      <vt:lpstr>Office Theme</vt:lpstr>
      <vt:lpstr>Clinical Scenario: Acute Cough</vt:lpstr>
      <vt:lpstr>Acute cough clinical scenario</vt:lpstr>
      <vt:lpstr>Acute cough antibiotic prescribing</vt:lpstr>
      <vt:lpstr>Acute cough antibiotic prescribing for adults</vt:lpstr>
      <vt:lpstr>Acute cough clinical scenario: Feedback</vt:lpstr>
      <vt:lpstr>Prescribing: Your data (Glos)  July 2021 – July 2022</vt:lpstr>
      <vt:lpstr>Prescribing: Your data (Glos)  July 2021 – July 2022</vt:lpstr>
      <vt:lpstr>What is the evidence for back-up / delayed prescribing?</vt:lpstr>
      <vt:lpstr>Evidence: Risk of resistance persists for at least 12 months after prescribing antibiotics </vt:lpstr>
      <vt:lpstr>Evidence for CRP and communication  in acute cough in general practice </vt:lpstr>
      <vt:lpstr>STARWAVe was developed to help predict future hospitalisation among children with cough</vt:lpstr>
      <vt:lpstr>The patient perspective: what do patients do when they have an RTI?</vt:lpstr>
      <vt:lpstr>What did you expect from your contact or visit to the Doctor's surgery, for this most recent illness?  Vs What happened when you contacted or visited the Doctor's surgery [multiple choice question]</vt:lpstr>
      <vt:lpstr>Patients generally trust the advice from their healthcare professional</vt:lpstr>
      <vt:lpstr>TARGET: Patient Information Leaflets Treating Your Infection RTI Leaflet</vt:lpstr>
      <vt:lpstr>TARGET pictorial TYI leaflet</vt:lpstr>
      <vt:lpstr>PowerPoint Presentation</vt:lpstr>
      <vt:lpstr>Prescribing can influence patients understanding and expectations </vt:lpstr>
      <vt:lpstr>Public awareness of delayed/back up prescribing has increased but is still low</vt:lpstr>
      <vt:lpstr>PowerPoint Presentation</vt:lpstr>
      <vt:lpstr>TARGET audit toolkits</vt:lpstr>
      <vt:lpstr>TARGET: Resources for clinical and waiting areas</vt:lpstr>
      <vt:lpstr>Reflect on actions your practice can take to improve prescribing</vt:lpstr>
      <vt:lpstr>Clinical Scenario: Acute Cough Action Planning next 12 months: Agree What, How, Who, When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Lecky</dc:creator>
  <cp:lastModifiedBy>Catherine Hayes</cp:lastModifiedBy>
  <cp:revision>126</cp:revision>
  <dcterms:created xsi:type="dcterms:W3CDTF">2019-09-25T13:02:32Z</dcterms:created>
  <dcterms:modified xsi:type="dcterms:W3CDTF">2024-11-01T14:14:34Z</dcterms:modified>
</cp:coreProperties>
</file>