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572" r:id="rId2"/>
    <p:sldId id="573" r:id="rId3"/>
    <p:sldId id="574" r:id="rId4"/>
    <p:sldId id="586" r:id="rId5"/>
    <p:sldId id="576" r:id="rId6"/>
    <p:sldId id="914" r:id="rId7"/>
    <p:sldId id="912" r:id="rId8"/>
    <p:sldId id="1572" r:id="rId9"/>
    <p:sldId id="330" r:id="rId10"/>
    <p:sldId id="913" r:id="rId11"/>
    <p:sldId id="898" r:id="rId12"/>
    <p:sldId id="590" r:id="rId13"/>
    <p:sldId id="592" r:id="rId14"/>
    <p:sldId id="58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6" clrIdx="0">
    <p:extLst>
      <p:ext uri="{19B8F6BF-5375-455C-9EA6-DF929625EA0E}">
        <p15:presenceInfo xmlns:p15="http://schemas.microsoft.com/office/powerpoint/2012/main" userId="S::Luke.Oneill@ukhsa.gov.uk::257f899d-5e0e-4285-874d-373802fc832f" providerId="AD"/>
      </p:ext>
    </p:extLst>
  </p:cmAuthor>
  <p:cmAuthor id="2" name="Donna Lecky" initials="DL" lastIdx="11" clrIdx="1">
    <p:extLst>
      <p:ext uri="{19B8F6BF-5375-455C-9EA6-DF929625EA0E}">
        <p15:presenceInfo xmlns:p15="http://schemas.microsoft.com/office/powerpoint/2012/main" userId="S::Donna.Lecky@ukhsa.gov.uk::e895a76e-1148-466d-a1c3-af3d581712a6" providerId="AD"/>
      </p:ext>
    </p:extLst>
  </p:cmAuthor>
  <p:cmAuthor id="3" name="Emily Cooper" initials="EC"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DDC4"/>
    <a:srgbClr val="A50021"/>
    <a:srgbClr val="0000FF"/>
    <a:srgbClr val="DFDEDE"/>
    <a:srgbClr val="054D69"/>
    <a:srgbClr val="2D8659"/>
    <a:srgbClr val="C26400"/>
    <a:srgbClr val="E0E0E0"/>
    <a:srgbClr val="DE7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85664" autoAdjust="0"/>
  </p:normalViewPr>
  <p:slideViewPr>
    <p:cSldViewPr snapToGrid="0">
      <p:cViewPr varScale="1">
        <p:scale>
          <a:sx n="97" d="100"/>
          <a:sy n="97" d="100"/>
        </p:scale>
        <p:origin x="2040" y="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0596311181227"/>
          <c:y val="0.22869609301782576"/>
          <c:w val="0.87671535279249102"/>
          <c:h val="0.72019910663020603"/>
        </c:manualLayout>
      </c:layout>
      <c:barChart>
        <c:barDir val="bar"/>
        <c:grouping val="percentStacked"/>
        <c:varyColors val="0"/>
        <c:ser>
          <c:idx val="0"/>
          <c:order val="0"/>
          <c:tx>
            <c:strRef>
              <c:f>Sheet1!$B$1</c:f>
              <c:strCache>
                <c:ptCount val="1"/>
                <c:pt idx="0">
                  <c:v>% I was fully aware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2554">
                <a:lumMod val="75000"/>
                <a:lumOff val="2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ser>
          <c:idx val="4"/>
          <c:order val="4"/>
          <c:tx>
            <c:strRef>
              <c:f>Sheet1!$F$1</c:f>
              <c:strCache>
                <c:ptCount val="1"/>
                <c:pt idx="0">
                  <c:v>% Don't know</c:v>
                </c:pt>
              </c:strCache>
            </c:strRef>
          </c:tx>
          <c:spPr>
            <a:solidFill>
              <a:srgbClr val="002554">
                <a:lumMod val="25000"/>
                <a:lumOff val="75000"/>
              </a:srgbClr>
            </a:solidFill>
            <a:ln>
              <a:noFill/>
            </a:ln>
            <a:effectLst/>
          </c:spPr>
          <c:invertIfNegative val="0"/>
          <c:dLbls>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CF-4F2A-9B3C-212C421BD9C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Sheet1!$F$2:$F$4</c:f>
              <c:numCache>
                <c:formatCode>General</c:formatCode>
                <c:ptCount val="3"/>
                <c:pt idx="0">
                  <c:v>2</c:v>
                </c:pt>
                <c:pt idx="1">
                  <c:v>1</c:v>
                </c:pt>
                <c:pt idx="2">
                  <c:v>0.05</c:v>
                </c:pt>
              </c:numCache>
            </c:numRef>
          </c:val>
          <c:extLst>
            <c:ext xmlns:c16="http://schemas.microsoft.com/office/drawing/2014/chart" uri="{C3380CC4-5D6E-409C-BE32-E72D297353CC}">
              <c16:uniqueId val="{00000005-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ayout>
        <c:manualLayout>
          <c:xMode val="edge"/>
          <c:yMode val="edge"/>
          <c:x val="6.3410750202140806E-2"/>
          <c:y val="1.9656019656019656E-2"/>
          <c:w val="0.91846079499442757"/>
          <c:h val="0.234832628562052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1307763056278"/>
          <c:y val="6.7093666331518101E-2"/>
          <c:w val="0.8659869223694372"/>
          <c:h val="0.90596454539804261"/>
        </c:manualLayout>
      </c:layout>
      <c:barChart>
        <c:barDir val="bar"/>
        <c:grouping val="clustered"/>
        <c:varyColors val="0"/>
        <c:ser>
          <c:idx val="0"/>
          <c:order val="0"/>
          <c:tx>
            <c:strRef>
              <c:f>Sheet1!$C$1</c:f>
              <c:strCache>
                <c:ptCount val="1"/>
              </c:strCache>
            </c:strRef>
          </c:tx>
          <c:spPr>
            <a:solidFill>
              <a:schemeClr val="accent6"/>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0-0E84-43D2-94ED-E0468D745CFE}"/>
              </c:ext>
            </c:extLst>
          </c:dPt>
          <c:dPt>
            <c:idx val="1"/>
            <c:invertIfNegative val="0"/>
            <c:bubble3D val="0"/>
            <c:spPr>
              <a:solidFill>
                <a:srgbClr val="00B0F0"/>
              </a:solidFill>
              <a:ln>
                <a:noFill/>
              </a:ln>
              <a:effectLst/>
            </c:spPr>
            <c:extLst>
              <c:ext xmlns:c16="http://schemas.microsoft.com/office/drawing/2014/chart" uri="{C3380CC4-5D6E-409C-BE32-E72D297353CC}">
                <c16:uniqueId val="{00000001-0E84-43D2-94ED-E0468D745CFE}"/>
              </c:ext>
            </c:extLst>
          </c:dPt>
          <c:dPt>
            <c:idx val="2"/>
            <c:invertIfNegative val="0"/>
            <c:bubble3D val="0"/>
            <c:spPr>
              <a:solidFill>
                <a:srgbClr val="00B0F0"/>
              </a:solidFill>
              <a:ln>
                <a:noFill/>
              </a:ln>
              <a:effectLst/>
            </c:spPr>
            <c:extLst>
              <c:ext xmlns:c16="http://schemas.microsoft.com/office/drawing/2014/chart" uri="{C3380CC4-5D6E-409C-BE32-E72D297353CC}">
                <c16:uniqueId val="{00000002-0E84-43D2-94ED-E0468D745CFE}"/>
              </c:ext>
            </c:extLst>
          </c:dPt>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76</c:v>
                </c:pt>
                <c:pt idx="1">
                  <c:v>83</c:v>
                </c:pt>
                <c:pt idx="2">
                  <c:v>70</c:v>
                </c:pt>
              </c:numCache>
            </c:numRef>
          </c:val>
          <c:extLst>
            <c:ext xmlns:c16="http://schemas.microsoft.com/office/drawing/2014/chart" uri="{C3380CC4-5D6E-409C-BE32-E72D297353CC}">
              <c16:uniqueId val="{00000000-BD6E-4506-BCB4-CA7EC9B604ED}"/>
            </c:ext>
          </c:extLst>
        </c:ser>
        <c:ser>
          <c:idx val="1"/>
          <c:order val="1"/>
          <c:tx>
            <c:strRef>
              <c:f>Sheet1!$B$1</c:f>
              <c:strCache>
                <c:ptCount val="1"/>
                <c:pt idx="0">
                  <c:v>% Acceptable (Top 3 boxes)</c:v>
                </c:pt>
              </c:strCache>
            </c:strRef>
          </c:tx>
          <c:spPr>
            <a:solidFill>
              <a:schemeClr val="accent5"/>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DC-4C58-8B9D-FBEB850C30D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DC-4C58-8B9D-FBEB850C30DF}"/>
                </c:ext>
              </c:extLst>
            </c:dLbl>
            <c:numFmt formatCode="#;##\%"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Sheet1!$C$3:$C$4</c:f>
              <c:numCache>
                <c:formatCode>General</c:formatCode>
                <c:ptCount val="2"/>
              </c:numCache>
            </c:numRef>
          </c:val>
          <c:extLst>
            <c:ext xmlns:c16="http://schemas.microsoft.com/office/drawing/2014/chart" uri="{C3380CC4-5D6E-409C-BE32-E72D297353CC}">
              <c16:uniqueId val="{00000001-BD6E-4506-BCB4-CA7EC9B604ED}"/>
            </c:ext>
          </c:extLst>
        </c:ser>
        <c:dLbls>
          <c:showLegendKey val="0"/>
          <c:showVal val="1"/>
          <c:showCatName val="0"/>
          <c:showSerName val="0"/>
          <c:showPercent val="0"/>
          <c:showBubbleSize val="0"/>
        </c:dLbls>
        <c:gapWidth val="75"/>
        <c:overlap val="100"/>
        <c:axId val="139883264"/>
        <c:axId val="139884800"/>
      </c:barChart>
      <c:catAx>
        <c:axId val="139883264"/>
        <c:scaling>
          <c:orientation val="maxMin"/>
        </c:scaling>
        <c:delete val="0"/>
        <c:axPos val="l"/>
        <c:numFmt formatCode="General" sourceLinked="0"/>
        <c:majorTickMark val="none"/>
        <c:minorTickMark val="none"/>
        <c:tickLblPos val="low"/>
        <c:spPr>
          <a:noFill/>
          <a:ln w="6350" cap="flat" cmpd="sng" algn="ctr">
            <a:no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39884800"/>
        <c:crosses val="autoZero"/>
        <c:auto val="1"/>
        <c:lblAlgn val="ctr"/>
        <c:lblOffset val="100"/>
        <c:noMultiLvlLbl val="0"/>
      </c:catAx>
      <c:valAx>
        <c:axId val="139884800"/>
        <c:scaling>
          <c:orientation val="minMax"/>
          <c:min val="0"/>
        </c:scaling>
        <c:delete val="1"/>
        <c:axPos val="t"/>
        <c:numFmt formatCode="General" sourceLinked="1"/>
        <c:majorTickMark val="out"/>
        <c:minorTickMark val="none"/>
        <c:tickLblPos val="nextTo"/>
        <c:crossAx val="139883264"/>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3-02-20T13:39:52.687" idx="6">
    <p:pos x="10" y="10"/>
    <p:text>Luke - to add publications in the notes</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3-02-20T13:57:31.467" idx="7">
    <p:pos x="10" y="10"/>
    <p:text>Luke to add papers in references</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01/11/2024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i="1"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rcgp.org.uk/clinical-and-research/target-antibiotics-toolkit/~/media/Files/CIRC/TARGET/Patient-Antibiotic-leaflet.ash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onlinelibrary.wiley.com/doi/10.1002/14651858.CD000243.pub3/abstract;jsessionid=379C3CAB59F45553FB1B484383E926E9.f02t0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journals.sagepub.com/doi/abs/10.1016/j.otohns.2007.06.724?url_ver=Z39.88-2003&amp;rfr_id=ori:rid:crossref.org&amp;rfr_dat=cr_pub%3dpubmed" TargetMode="External"/><Relationship Id="rId4" Type="http://schemas.openxmlformats.org/officeDocument/2006/relationships/hyperlink" Target="http://www.sciencedirect.com/science/article/pii/S1473309908702020"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pubmed.ncbi.nlm.nih.gov/?term=Dolk%20FC%5BAuthor%5D" TargetMode="External"/><Relationship Id="rId3" Type="http://schemas.openxmlformats.org/officeDocument/2006/relationships/hyperlink" Target="https://www.ncbi.nlm.nih.gov/pmc/articles/PMC5890776/#dkx502-B16" TargetMode="External"/><Relationship Id="rId7" Type="http://schemas.openxmlformats.org/officeDocument/2006/relationships/hyperlink" Target="https://pubmed.ncbi.nlm.nih.gov/?term=Pouwels%20KB%5BAuthor%5D"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pubmed.ncbi.nlm.nih.gov/29490060" TargetMode="External"/><Relationship Id="rId11" Type="http://schemas.openxmlformats.org/officeDocument/2006/relationships/hyperlink" Target="https://pubmed.ncbi.nlm.nih.gov/?term=Smieszek%20T%5BAuthor%5D" TargetMode="External"/><Relationship Id="rId5" Type="http://schemas.openxmlformats.org/officeDocument/2006/relationships/hyperlink" Target="https://doi.org/10.1093%2Fjac%2Fdkx502" TargetMode="External"/><Relationship Id="rId10" Type="http://schemas.openxmlformats.org/officeDocument/2006/relationships/hyperlink" Target="https://pubmed.ncbi.nlm.nih.gov/?term=Robotham%20JV%5BAuthor%5D" TargetMode="External"/><Relationship Id="rId4" Type="http://schemas.openxmlformats.org/officeDocument/2006/relationships/hyperlink" Target="https://www.ncbi.nlm.nih.gov/pmc/articles/PMC5890776/" TargetMode="External"/><Relationship Id="rId9" Type="http://schemas.openxmlformats.org/officeDocument/2006/relationships/hyperlink" Target="https://pubmed.ncbi.nlm.nih.gov/?term=Smith%20DR%5BAuthor%5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85745DE-97EF-40FA-AF5F-EE32F2A353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9F2EDFC-6EA7-4E4A-8438-C24F582B12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3556" name="Slide Number Placeholder 3">
            <a:extLst>
              <a:ext uri="{FF2B5EF4-FFF2-40B4-BE49-F238E27FC236}">
                <a16:creationId xmlns:a16="http://schemas.microsoft.com/office/drawing/2014/main" id="{205BC886-EE4B-4700-9485-B801C58116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96E215-E73D-423B-BB03-166A9C13DAB7}" type="slidenum">
              <a:rPr lang="en-GB" altLang="en-US" sz="1300" smtClean="0">
                <a:solidFill>
                  <a:srgbClr val="000000"/>
                </a:solidFill>
              </a:rPr>
              <a:pPr>
                <a:spcBef>
                  <a:spcPct val="0"/>
                </a:spcBef>
              </a:pPr>
              <a:t>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6E1B55CF-937E-4CEF-9FF0-BB07B26AAD99}"/>
              </a:ext>
            </a:extLst>
          </p:cNvPr>
          <p:cNvSpPr>
            <a:spLocks noGrp="1"/>
          </p:cNvSpPr>
          <p:nvPr>
            <p:ph type="dt" sz="quarter" idx="1"/>
          </p:nvPr>
        </p:nvSpPr>
        <p:spPr/>
        <p:txBody>
          <a:bodyPr/>
          <a:lstStyle/>
          <a:p>
            <a:pPr>
              <a:defRPr/>
            </a:pPr>
            <a:fld id="{B2679469-92FC-4BA5-A4A4-ABF8503BAB10}" type="datetime3">
              <a:rPr lang="en-GB">
                <a:solidFill>
                  <a:prstClr val="black"/>
                </a:solidFill>
              </a:rPr>
              <a:pPr>
                <a:defRPr/>
              </a:pPr>
              <a:t>1 November, 2024</a:t>
            </a:fld>
            <a:endParaRPr lang="en-GB">
              <a:solidFill>
                <a:prstClr val="black"/>
              </a:solidFill>
            </a:endParaRPr>
          </a:p>
        </p:txBody>
      </p:sp>
      <p:sp>
        <p:nvSpPr>
          <p:cNvPr id="2" name="Footer Placeholder 1">
            <a:extLst>
              <a:ext uri="{FF2B5EF4-FFF2-40B4-BE49-F238E27FC236}">
                <a16:creationId xmlns:a16="http://schemas.microsoft.com/office/drawing/2014/main" id="{E7C55662-BF08-446B-B507-F6F242046AF1}"/>
              </a:ext>
            </a:extLst>
          </p:cNvPr>
          <p:cNvSpPr>
            <a:spLocks noGrp="1"/>
          </p:cNvSpPr>
          <p:nvPr>
            <p:ph type="ftr" sz="quarter" idx="4"/>
          </p:nvPr>
        </p:nvSpPr>
        <p:spPr/>
        <p:txBody>
          <a:bodyPr/>
          <a:lstStyle/>
          <a:p>
            <a:pPr>
              <a:defRPr/>
            </a:pPr>
            <a:r>
              <a:rPr lang="en-GB">
                <a:solidFill>
                  <a:prstClr val="black"/>
                </a:solidFill>
              </a:rPr>
              <a:t>TARGET Antibiotics Presentation - CS:Acute Rhinosinusitis - 19.06.18</a:t>
            </a:r>
          </a:p>
        </p:txBody>
      </p:sp>
      <p:sp>
        <p:nvSpPr>
          <p:cNvPr id="5" name="Header Placeholder 4">
            <a:extLst>
              <a:ext uri="{FF2B5EF4-FFF2-40B4-BE49-F238E27FC236}">
                <a16:creationId xmlns:a16="http://schemas.microsoft.com/office/drawing/2014/main" id="{25E28BAB-D1F8-4EAF-93DC-7FEB978EE5A8}"/>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4A8D765-D55E-4615-8653-EC5F88ED4A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D66260C0-FF3E-4FB1-9624-86AA25D81B7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fontScale="92500" lnSpcReduction="10000"/>
          </a:bodyPr>
          <a:lstStyle/>
          <a:p>
            <a:pPr eaLnBrk="1" hangingPunct="1">
              <a:spcBef>
                <a:spcPct val="0"/>
              </a:spcBef>
              <a:defRPr/>
            </a:pPr>
            <a:r>
              <a:rPr lang="en-GB" altLang="en-US" sz="900" b="0" u="none" dirty="0"/>
              <a:t>Presenter notes: </a:t>
            </a:r>
          </a:p>
          <a:p>
            <a:pPr eaLnBrk="1" hangingPunct="1">
              <a:spcBef>
                <a:spcPct val="0"/>
              </a:spcBef>
              <a:defRPr/>
            </a:pPr>
            <a:r>
              <a:rPr lang="en-GB" altLang="en-US" sz="900" b="0" dirty="0"/>
              <a:t>It would be useful to print off a copies of this leaflet and take enough with you for each GP.  They can be found at </a:t>
            </a:r>
          </a:p>
          <a:p>
            <a:pPr eaLnBrk="1" hangingPunct="1">
              <a:spcBef>
                <a:spcPct val="0"/>
              </a:spcBef>
              <a:defRPr/>
            </a:pPr>
            <a:r>
              <a:rPr lang="en-GB" altLang="en-US" sz="900" b="0" dirty="0">
                <a:hlinkClick r:id="rId3"/>
              </a:rPr>
              <a:t>http://www.rcgp.org.uk/clinical-and-research/target-antibiotics-toolkit/~/media/Files/CIRC/TARGET/Patient-Antibiotic-leaflet.ashx</a:t>
            </a:r>
            <a:endParaRPr lang="en-GB" altLang="en-US" sz="900" b="0" dirty="0"/>
          </a:p>
          <a:p>
            <a:pPr eaLnBrk="1" hangingPunct="1">
              <a:spcBef>
                <a:spcPct val="0"/>
              </a:spcBef>
              <a:defRPr/>
            </a:pPr>
            <a:endParaRPr lang="en-GB" altLang="en-US" sz="900" b="1" dirty="0"/>
          </a:p>
          <a:p>
            <a:pPr eaLnBrk="1" hangingPunct="1">
              <a:spcBef>
                <a:spcPct val="0"/>
              </a:spcBef>
              <a:defRPr/>
            </a:pPr>
            <a:r>
              <a:rPr lang="en-GB" altLang="en-US" sz="900" b="1" dirty="0"/>
              <a:t>Presenter talk: </a:t>
            </a:r>
          </a:p>
          <a:p>
            <a:pPr eaLnBrk="1" hangingPunct="1">
              <a:spcBef>
                <a:spcPct val="0"/>
              </a:spcBef>
              <a:defRPr/>
            </a:pPr>
            <a:r>
              <a:rPr lang="en-GB" altLang="en-US" sz="900" b="0" dirty="0"/>
              <a:t>The treating your infection leaflet has been developed through extensive feedback with patients and clinicians over the last 2 years.  It is designed to be shared with the patient and completed with them during the consultation.  Its aim is to increase the patients confidence to self-care, and to facilitate the use of back-up antibiotics, but it also allows the patients to go away with something, so ending the consultation on a positive note.</a:t>
            </a:r>
          </a:p>
          <a:p>
            <a:pPr eaLnBrk="1" hangingPunct="1">
              <a:spcBef>
                <a:spcPct val="0"/>
              </a:spcBef>
              <a:defRPr/>
            </a:pPr>
            <a:r>
              <a:rPr lang="en-GB" altLang="en-US" sz="900" b="0" u="sng" dirty="0"/>
              <a:t>Bring in personalised text box</a:t>
            </a:r>
          </a:p>
          <a:p>
            <a:pPr eaLnBrk="1" hangingPunct="1">
              <a:spcBef>
                <a:spcPct val="0"/>
              </a:spcBef>
              <a:defRPr/>
            </a:pPr>
            <a:r>
              <a:rPr lang="en-GB" altLang="en-US" sz="900" b="0" dirty="0">
                <a:latin typeface="Arial" pitchFamily="34" charset="0"/>
                <a:cs typeface="Arial" pitchFamily="34" charset="0"/>
              </a:rPr>
              <a:t>All sections can be personalised and added to by the GP.  And it is important to share it with the patient and add extra infections , self-care  instructions in the third column and alarm  symptoms in the fourth column that may be required.</a:t>
            </a:r>
          </a:p>
          <a:p>
            <a:pPr eaLnBrk="1" hangingPunct="1">
              <a:spcBef>
                <a:spcPct val="0"/>
              </a:spcBef>
              <a:defRPr/>
            </a:pPr>
            <a:r>
              <a:rPr lang="en-GB" altLang="en-US" sz="900" b="0" u="sng" dirty="0"/>
              <a:t>Bring in ‘most get better by’ text box</a:t>
            </a:r>
          </a:p>
          <a:p>
            <a:pPr eaLnBrk="1" hangingPunct="1">
              <a:spcBef>
                <a:spcPct val="0"/>
              </a:spcBef>
              <a:defRPr/>
            </a:pPr>
            <a:r>
              <a:rPr lang="en-GB" altLang="en-US" sz="900" b="0" dirty="0">
                <a:latin typeface="Arial" pitchFamily="34" charset="0"/>
                <a:cs typeface="Arial" pitchFamily="34" charset="0"/>
              </a:rPr>
              <a:t>The ‘usually lasts’ section allows patients to understand not only for this consultation but also others when they should consult.  This section has consistently been seen as very useful by patients of all ages.</a:t>
            </a:r>
          </a:p>
          <a:p>
            <a:pPr eaLnBrk="1" hangingPunct="1">
              <a:spcBef>
                <a:spcPct val="0"/>
              </a:spcBef>
              <a:defRPr/>
            </a:pPr>
            <a:r>
              <a:rPr lang="en-GB" altLang="en-US" sz="900" b="0" u="sng" dirty="0"/>
              <a:t>Bring in safety netting box</a:t>
            </a:r>
          </a:p>
          <a:p>
            <a:pPr eaLnBrk="1" hangingPunct="1">
              <a:spcBef>
                <a:spcPct val="0"/>
              </a:spcBef>
              <a:defRPr/>
            </a:pPr>
            <a:r>
              <a:rPr lang="en-GB" altLang="en-US" sz="900" b="0" dirty="0"/>
              <a:t>Whatever the infection, in this era of antibiotic resistance and with increasing numbers of elderly or vulnerable patients, it is extremely important to give some clear safety netting instructions.  These are some that can be used and saved by patients.</a:t>
            </a:r>
          </a:p>
          <a:p>
            <a:pPr eaLnBrk="1" hangingPunct="1">
              <a:spcBef>
                <a:spcPct val="0"/>
              </a:spcBef>
              <a:defRPr/>
            </a:pPr>
            <a:r>
              <a:rPr lang="en-GB" altLang="en-US" sz="900" b="0" u="sng" dirty="0"/>
              <a:t>Bring in back-up prescription box</a:t>
            </a:r>
          </a:p>
          <a:p>
            <a:pPr eaLnBrk="1" hangingPunct="1">
              <a:spcBef>
                <a:spcPct val="0"/>
              </a:spcBef>
              <a:defRPr/>
            </a:pPr>
            <a:r>
              <a:rPr lang="en-GB" altLang="en-US" sz="900" b="0" dirty="0">
                <a:latin typeface="Arial" pitchFamily="34" charset="0"/>
                <a:cs typeface="Arial" pitchFamily="34" charset="0"/>
              </a:rPr>
              <a:t>The back-up prescription can reduce antibiotic prescribing by about 40%, and is extremely useful for particularly demanding patients or just before a weekend to reduce visits to out of hours services. These different options are given, so that the patient understands where to pick up the leaflet, a recent study by Little et al shows that either of the options leads to similar % of antibiotics being taken, but that giving the patients the prescription and advising them when to pick the antibiotic up –leads to slightly greater patient satisfaction.</a:t>
            </a:r>
          </a:p>
          <a:p>
            <a:pPr eaLnBrk="1" hangingPunct="1">
              <a:spcBef>
                <a:spcPct val="0"/>
              </a:spcBef>
              <a:defRPr/>
            </a:pPr>
            <a:r>
              <a:rPr lang="en-GB" altLang="en-US" sz="900" b="0" u="sng" dirty="0"/>
              <a:t>Bring in information box</a:t>
            </a:r>
          </a:p>
          <a:p>
            <a:pPr eaLnBrk="1" hangingPunct="1">
              <a:spcBef>
                <a:spcPct val="0"/>
              </a:spcBef>
              <a:defRPr/>
            </a:pPr>
            <a:r>
              <a:rPr lang="en-GB" altLang="en-US" sz="900" b="0" dirty="0"/>
              <a:t>Although most patients know they shouldn’t take antibiotics for coughs and colds, far fewer know that sinusitis, ear infections and sore throats and many other infections get better on their own without antibiotics.</a:t>
            </a:r>
          </a:p>
          <a:p>
            <a:pPr eaLnBrk="1" hangingPunct="1">
              <a:spcBef>
                <a:spcPct val="0"/>
              </a:spcBef>
              <a:defRPr/>
            </a:pPr>
            <a:r>
              <a:rPr lang="en-GB" altLang="en-US" sz="900" b="0" dirty="0"/>
              <a:t>Likewise they know little about antibiotic resistance, so we should take every opportunity to educate them.</a:t>
            </a:r>
          </a:p>
          <a:p>
            <a:pPr eaLnBrk="1" hangingPunct="1">
              <a:spcBef>
                <a:spcPct val="0"/>
              </a:spcBef>
              <a:defRPr/>
            </a:pPr>
            <a:endParaRPr lang="en-GB" altLang="en-US" sz="900" b="0" dirty="0"/>
          </a:p>
          <a:p>
            <a:pPr eaLnBrk="1" hangingPunct="1">
              <a:spcBef>
                <a:spcPct val="0"/>
              </a:spcBef>
              <a:defRPr/>
            </a:pPr>
            <a:r>
              <a:rPr lang="en-GB" altLang="en-US" sz="900" b="0" dirty="0"/>
              <a:t>This final statement is important – as in January 2017 16% of patients given oral antibiotics in the last year reported having some left-overs, and this was 28% of 16-24 year olds. Of those with left-overs 30% kept them for future use just in case. So take the opportunity to stress not to share antibiotics, and to return left-overs to a pharmacy.  </a:t>
            </a:r>
          </a:p>
          <a:p>
            <a:pPr eaLnBrk="1" hangingPunct="1">
              <a:spcBef>
                <a:spcPct val="0"/>
              </a:spcBef>
              <a:defRPr/>
            </a:pPr>
            <a:endParaRPr lang="en-GB" altLang="en-US" sz="900" b="0" dirty="0"/>
          </a:p>
          <a:p>
            <a:pPr eaLnBrk="1" hangingPunct="1">
              <a:spcBef>
                <a:spcPct val="0"/>
              </a:spcBef>
              <a:defRPr/>
            </a:pPr>
            <a:r>
              <a:rPr lang="en-GB" altLang="en-US" sz="900" b="0" dirty="0"/>
              <a:t>There is a READ code for delayed/ back-up antibiotics or leaflet given and if you Read code the infections featured the leaflet with EMIS and some other systems this leaflet will appear on your computer via the patient.co.uk system.</a:t>
            </a:r>
          </a:p>
          <a:p>
            <a:pPr eaLnBrk="1" hangingPunct="1">
              <a:spcBef>
                <a:spcPct val="0"/>
              </a:spcBef>
              <a:defRPr/>
            </a:pPr>
            <a:endParaRPr lang="en-GB" altLang="en-US" sz="900" b="0" dirty="0"/>
          </a:p>
          <a:p>
            <a:pPr eaLnBrk="1" hangingPunct="1">
              <a:spcBef>
                <a:spcPct val="0"/>
              </a:spcBef>
              <a:defRPr/>
            </a:pPr>
            <a:r>
              <a:rPr lang="en-GB" altLang="en-US" sz="900" b="1" u="sng" dirty="0"/>
              <a:t>Extra notes for presenter: </a:t>
            </a:r>
            <a:r>
              <a:rPr lang="en-GB" altLang="en-US" sz="900" b="1" dirty="0"/>
              <a:t>Most prescribers have access to many leaflets, both paper ones and ones that can be printed off their computer system or the web. However, not all information resources are based on the best available evidence or have been developed through rigorous processes. The Antibiotic Information Leaflet has been developed through over 24 months of literature searching, consultation, focus groups with patients and staff, drafting and revision.  </a:t>
            </a:r>
          </a:p>
          <a:p>
            <a:pPr eaLnBrk="1" hangingPunct="1">
              <a:spcBef>
                <a:spcPts val="625"/>
              </a:spcBef>
              <a:defRPr/>
            </a:pPr>
            <a:r>
              <a:rPr lang="en-GB" altLang="en-US" sz="900" b="1" dirty="0"/>
              <a:t>Overview of the leaflet</a:t>
            </a:r>
          </a:p>
          <a:p>
            <a:pPr eaLnBrk="1" hangingPunct="1">
              <a:spcBef>
                <a:spcPct val="0"/>
              </a:spcBef>
              <a:defRPr/>
            </a:pPr>
            <a:r>
              <a:rPr lang="en-GB" altLang="en-US" sz="900" b="1" dirty="0"/>
              <a:t>To use this leaflet properly, it is important that clinicians use it as a tool to interact with patients, rather than just handing it to them as a ‘parting gift’. In order to communicate this effectively you must make sure that you are very familiar with its content. Please make sure that, in addition to completing this training, you take some time to thoroughly familiarise yourself with the leaflet before you start using it.</a:t>
            </a:r>
          </a:p>
          <a:p>
            <a:pPr eaLnBrk="1" hangingPunct="1">
              <a:spcBef>
                <a:spcPts val="625"/>
              </a:spcBef>
              <a:defRPr/>
            </a:pPr>
            <a:r>
              <a:rPr lang="en-GB" altLang="en-US" sz="900" dirty="0"/>
              <a:t>.</a:t>
            </a:r>
          </a:p>
        </p:txBody>
      </p:sp>
      <p:sp>
        <p:nvSpPr>
          <p:cNvPr id="37892" name="Slide Number Placeholder 3">
            <a:extLst>
              <a:ext uri="{FF2B5EF4-FFF2-40B4-BE49-F238E27FC236}">
                <a16:creationId xmlns:a16="http://schemas.microsoft.com/office/drawing/2014/main" id="{ADBE50DB-0EAE-43F5-816D-0D3E74CAC2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13D40B-FE72-4D63-8E3C-205BF594C881}" type="slidenum">
              <a:rPr lang="en-GB" altLang="en-US" sz="1300" smtClean="0">
                <a:solidFill>
                  <a:srgbClr val="000000"/>
                </a:solidFill>
              </a:rPr>
              <a:pPr>
                <a:spcBef>
                  <a:spcPct val="0"/>
                </a:spcBef>
              </a:pPr>
              <a:t>10</a:t>
            </a:fld>
            <a:endParaRPr lang="en-GB" altLang="en-US" sz="1300">
              <a:solidFill>
                <a:srgbClr val="000000"/>
              </a:solidFill>
            </a:endParaRPr>
          </a:p>
        </p:txBody>
      </p:sp>
      <p:sp>
        <p:nvSpPr>
          <p:cNvPr id="6" name="Header Placeholder 5">
            <a:extLst>
              <a:ext uri="{FF2B5EF4-FFF2-40B4-BE49-F238E27FC236}">
                <a16:creationId xmlns:a16="http://schemas.microsoft.com/office/drawing/2014/main" id="{F6EE2FF6-0935-45D8-9196-E360FDCE616C}"/>
              </a:ext>
            </a:extLst>
          </p:cNvPr>
          <p:cNvSpPr>
            <a:spLocks noGrp="1"/>
          </p:cNvSpPr>
          <p:nvPr>
            <p:ph type="hdr" sz="quarter"/>
          </p:nvPr>
        </p:nvSpPr>
        <p:spPr/>
        <p:txBody>
          <a:bodyPr/>
          <a:lstStyle/>
          <a:p>
            <a:pPr>
              <a:defRPr/>
            </a:pPr>
            <a:r>
              <a:rPr lang="en-GB">
                <a:solidFill>
                  <a:prstClr val="black"/>
                </a:solidFill>
              </a:rPr>
              <a:t>TARGET antibiotics presentation 18.09.14</a:t>
            </a:r>
          </a:p>
        </p:txBody>
      </p:sp>
      <p:sp>
        <p:nvSpPr>
          <p:cNvPr id="7" name="Date Placeholder 6">
            <a:extLst>
              <a:ext uri="{FF2B5EF4-FFF2-40B4-BE49-F238E27FC236}">
                <a16:creationId xmlns:a16="http://schemas.microsoft.com/office/drawing/2014/main" id="{ECA89853-0E60-4934-87E1-E352A7AC1788}"/>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8F1ECEF1-50E1-4027-9521-A85CED024898}"/>
              </a:ext>
            </a:extLst>
          </p:cNvPr>
          <p:cNvSpPr>
            <a:spLocks noGrp="1"/>
          </p:cNvSpPr>
          <p:nvPr>
            <p:ph type="ftr" sz="quarter" idx="4"/>
          </p:nvPr>
        </p:nvSpPr>
        <p:spPr/>
        <p:txBody>
          <a:bodyPr/>
          <a:lstStyle/>
          <a:p>
            <a:pPr>
              <a:defRPr/>
            </a:pPr>
            <a:r>
              <a:rPr lang="en-GB">
                <a:solidFill>
                  <a:prstClr val="black"/>
                </a:solidFill>
              </a:rPr>
              <a:t>TARGET Antibiotics Presentation - Main - 11.07.17</a:t>
            </a:r>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B492DE3-E37C-471F-A5D4-72DA4FB37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E7168AD-E03A-41F6-AE44-8BAD88199BE9}"/>
              </a:ext>
            </a:extLst>
          </p:cNvPr>
          <p:cNvSpPr>
            <a:spLocks noGrp="1" noChangeArrowheads="1"/>
          </p:cNvSpPr>
          <p:nvPr>
            <p:ph type="body" idx="1"/>
          </p:nvPr>
        </p:nvSpPr>
        <p:spPr bwMode="auto">
          <a:xfrm>
            <a:off x="258763" y="4025900"/>
            <a:ext cx="6208712" cy="562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900" b="0" dirty="0"/>
              <a:t>The target RTI leaflets are available in a pictorial word/pdf version that can be printed off and used in a consultation</a:t>
            </a:r>
          </a:p>
          <a:p>
            <a:pPr eaLnBrk="1" hangingPunct="1">
              <a:spcBef>
                <a:spcPct val="0"/>
              </a:spcBef>
            </a:pPr>
            <a:endParaRPr lang="en-GB" altLang="en-US" sz="900" b="0" dirty="0"/>
          </a:p>
          <a:p>
            <a:pPr eaLnBrk="1" hangingPunct="1">
              <a:spcBef>
                <a:spcPct val="0"/>
              </a:spcBef>
            </a:pPr>
            <a:r>
              <a:rPr lang="en-GB" altLang="en-US" sz="900" b="0" dirty="0"/>
              <a:t>The standard and pictorial versions of the leaflets are also available in HTLM and can be embedded in GP system SMS templates so they can be texted or emailed after a consultation.</a:t>
            </a:r>
          </a:p>
        </p:txBody>
      </p:sp>
      <p:sp>
        <p:nvSpPr>
          <p:cNvPr id="39940" name="Slide Number Placeholder 3">
            <a:extLst>
              <a:ext uri="{FF2B5EF4-FFF2-40B4-BE49-F238E27FC236}">
                <a16:creationId xmlns:a16="http://schemas.microsoft.com/office/drawing/2014/main" id="{11C10E71-5C46-4920-9B04-F9BA157090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3431CE-EDC0-4418-A49F-055200BEFB9D}" type="slidenum">
              <a:rPr lang="en-GB" altLang="en-US" sz="1300" smtClean="0">
                <a:solidFill>
                  <a:srgbClr val="000000"/>
                </a:solidFill>
              </a:rPr>
              <a:pPr>
                <a:spcBef>
                  <a:spcPct val="0"/>
                </a:spcBef>
              </a:pPr>
              <a:t>11</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5C377CA-6647-4C4C-892F-42CA65AB56C8}"/>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5FA2DED-EADB-4174-860A-945337A7EC4F}"/>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C3291F16-A2D2-419A-968B-FDE23B92AC31}"/>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E22A626-3ED2-4493-B482-97D373FBE7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35AD7423-F1F1-4115-BBDC-1D78A4FF9E69}"/>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sng" dirty="0"/>
              <a:t>Presenter notes:</a:t>
            </a:r>
            <a:endParaRPr lang="en-GB" altLang="en-US" dirty="0"/>
          </a:p>
          <a:p>
            <a:pPr eaLnBrk="1" hangingPunct="1">
              <a:spcBef>
                <a:spcPct val="0"/>
              </a:spcBef>
              <a:defRPr/>
            </a:pPr>
            <a:r>
              <a:rPr lang="en-GB" altLang="en-US" b="0" dirty="0"/>
              <a:t>Have you done any personal or practice wide antibiotic audits in the last year?</a:t>
            </a:r>
          </a:p>
          <a:p>
            <a:pPr>
              <a:defRPr/>
            </a:pPr>
            <a:r>
              <a:rPr lang="en-GB" altLang="en-US" b="0" dirty="0">
                <a:solidFill>
                  <a:srgbClr val="002060"/>
                </a:solidFill>
              </a:rPr>
              <a:t>The self-assessment check list suggests </a:t>
            </a:r>
          </a:p>
          <a:p>
            <a:pPr marL="273050" indent="-273050">
              <a:buFont typeface="Arial" pitchFamily="34" charset="0"/>
              <a:buChar char="•"/>
              <a:defRPr/>
            </a:pPr>
            <a:r>
              <a:rPr lang="en-GB" altLang="en-US" b="0" dirty="0">
                <a:solidFill>
                  <a:srgbClr val="002060"/>
                </a:solidFill>
              </a:rPr>
              <a:t>a biannual practice wide antibiotic audit</a:t>
            </a:r>
          </a:p>
          <a:p>
            <a:pPr marL="273050" indent="-273050">
              <a:buFont typeface="Arial" pitchFamily="34" charset="0"/>
              <a:buChar char="•"/>
              <a:defRPr/>
            </a:pPr>
            <a:r>
              <a:rPr lang="en-GB" altLang="en-US" b="0" dirty="0">
                <a:solidFill>
                  <a:srgbClr val="002060"/>
                </a:solidFill>
              </a:rPr>
              <a:t>You keep a personal action plan following audits. </a:t>
            </a:r>
          </a:p>
          <a:p>
            <a:pPr marL="273050" indent="-273050">
              <a:buFont typeface="Arial" pitchFamily="34" charset="0"/>
              <a:buChar char="•"/>
              <a:defRPr/>
            </a:pPr>
            <a:r>
              <a:rPr lang="en-GB" altLang="en-US" b="0" dirty="0">
                <a:solidFill>
                  <a:srgbClr val="002060"/>
                </a:solidFill>
              </a:rPr>
              <a:t>Read coding facilitates audits</a:t>
            </a:r>
          </a:p>
          <a:p>
            <a:pPr>
              <a:buFont typeface="Arial" pitchFamily="34" charset="0"/>
              <a:buNone/>
              <a:defRPr/>
            </a:pPr>
            <a:endParaRPr lang="en-GB" altLang="en-US" b="0" dirty="0">
              <a:solidFill>
                <a:srgbClr val="002060"/>
              </a:solidFill>
            </a:endParaRPr>
          </a:p>
          <a:p>
            <a:pPr eaLnBrk="1" hangingPunct="1">
              <a:defRPr/>
            </a:pPr>
            <a:r>
              <a:rPr lang="en-GB" altLang="en-US" b="0" dirty="0"/>
              <a:t>The TARGET website has audit templates  with appropriate guidance and  Read codes to use for:</a:t>
            </a:r>
          </a:p>
          <a:p>
            <a:pPr eaLnBrk="1" hangingPunct="1">
              <a:defRPr/>
            </a:pPr>
            <a:r>
              <a:rPr lang="en-GB" altLang="en-US" b="0" dirty="0"/>
              <a:t>Otitis media, sore throat, acute cough, UTI, otitis externa, acute rhinosinusitis.</a:t>
            </a:r>
          </a:p>
          <a:p>
            <a:pPr eaLnBrk="1" hangingPunct="1">
              <a:defRPr/>
            </a:pPr>
            <a:endParaRPr lang="en-GB" altLang="en-US" b="0" dirty="0"/>
          </a:p>
          <a:p>
            <a:pPr eaLnBrk="1" hangingPunct="1">
              <a:defRPr/>
            </a:pPr>
            <a:r>
              <a:rPr lang="en-GB" altLang="en-US" b="0" dirty="0"/>
              <a:t>These will also help you comply with your CPD and revalidation.</a:t>
            </a:r>
          </a:p>
          <a:p>
            <a:pPr eaLnBrk="1" hangingPunct="1">
              <a:spcBef>
                <a:spcPct val="0"/>
              </a:spcBef>
              <a:defRPr/>
            </a:pPr>
            <a:endParaRPr lang="en-GB" altLang="en-US" dirty="0"/>
          </a:p>
        </p:txBody>
      </p:sp>
      <p:sp>
        <p:nvSpPr>
          <p:cNvPr id="37892" name="Slide Number Placeholder 3">
            <a:extLst>
              <a:ext uri="{FF2B5EF4-FFF2-40B4-BE49-F238E27FC236}">
                <a16:creationId xmlns:a16="http://schemas.microsoft.com/office/drawing/2014/main" id="{A9ED8726-00A3-45AC-ACF6-F933691579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2B660D-7670-403D-86D6-48BDB31219EE}" type="slidenum">
              <a:rPr lang="en-GB" altLang="en-US" sz="1300" smtClean="0">
                <a:solidFill>
                  <a:srgbClr val="000000"/>
                </a:solidFill>
              </a:rPr>
              <a:pPr>
                <a:spcBef>
                  <a:spcPct val="0"/>
                </a:spcBef>
              </a:pPr>
              <a:t>12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A4E4458A-4000-4EE9-950B-32E44677735F}"/>
              </a:ext>
            </a:extLst>
          </p:cNvPr>
          <p:cNvSpPr>
            <a:spLocks noGrp="1"/>
          </p:cNvSpPr>
          <p:nvPr>
            <p:ph type="dt" sz="quarter" idx="1"/>
          </p:nvPr>
        </p:nvSpPr>
        <p:spPr/>
        <p:txBody>
          <a:bodyPr/>
          <a:lstStyle/>
          <a:p>
            <a:pPr>
              <a:defRPr/>
            </a:pPr>
            <a:fld id="{C09C9E7B-873F-4237-AB8C-69FF4FD3E479}" type="datetime3">
              <a:rPr lang="en-GB">
                <a:solidFill>
                  <a:prstClr val="black"/>
                </a:solidFill>
              </a:rPr>
              <a:pPr>
                <a:defRPr/>
              </a:pPr>
              <a:t>1 November, 2024</a:t>
            </a:fld>
            <a:endParaRPr lang="en-GB">
              <a:solidFill>
                <a:prstClr val="black"/>
              </a:solidFill>
            </a:endParaRPr>
          </a:p>
        </p:txBody>
      </p:sp>
      <p:sp>
        <p:nvSpPr>
          <p:cNvPr id="2" name="Footer Placeholder 1">
            <a:extLst>
              <a:ext uri="{FF2B5EF4-FFF2-40B4-BE49-F238E27FC236}">
                <a16:creationId xmlns:a16="http://schemas.microsoft.com/office/drawing/2014/main" id="{4EEC902C-994D-4634-89B9-8DAB66C9F3C7}"/>
              </a:ext>
            </a:extLst>
          </p:cNvPr>
          <p:cNvSpPr>
            <a:spLocks noGrp="1"/>
          </p:cNvSpPr>
          <p:nvPr>
            <p:ph type="ftr" sz="quarter" idx="4"/>
          </p:nvPr>
        </p:nvSpPr>
        <p:spPr/>
        <p:txBody>
          <a:bodyPr/>
          <a:lstStyle/>
          <a:p>
            <a:pPr>
              <a:defRPr/>
            </a:pPr>
            <a:r>
              <a:rPr lang="en-GB"/>
              <a:t>TARGET Antibiotics Presentation - CS:Acute Rhinosinusitis - 19.06.18</a:t>
            </a:r>
          </a:p>
        </p:txBody>
      </p:sp>
      <p:sp>
        <p:nvSpPr>
          <p:cNvPr id="3" name="Header Placeholder 2">
            <a:extLst>
              <a:ext uri="{FF2B5EF4-FFF2-40B4-BE49-F238E27FC236}">
                <a16:creationId xmlns:a16="http://schemas.microsoft.com/office/drawing/2014/main" id="{2C6600BB-4DC3-40AA-B66D-077F7E0BF80A}"/>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97A9FA3-B1F2-4C32-A974-2CD154BC5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9079D74-9FCA-48AD-B9DD-ADEC837400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talk/notes:</a:t>
            </a:r>
            <a:endParaRPr lang="en-GB" altLang="en-US" u="none" dirty="0"/>
          </a:p>
          <a:p>
            <a:pPr eaLnBrk="1" hangingPunct="1">
              <a:spcBef>
                <a:spcPct val="0"/>
              </a:spcBef>
            </a:pPr>
            <a:endParaRPr lang="en-GB" altLang="en-US" dirty="0"/>
          </a:p>
          <a:p>
            <a:pPr eaLnBrk="1" hangingPunct="1">
              <a:spcBef>
                <a:spcPct val="0"/>
              </a:spcBef>
            </a:pPr>
            <a:r>
              <a:rPr lang="en-GB" altLang="en-US" b="0"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eaLnBrk="1" hangingPunct="1">
              <a:spcBef>
                <a:spcPct val="0"/>
              </a:spcBef>
            </a:pPr>
            <a:r>
              <a:rPr lang="en-GB" altLang="en-US" b="0" dirty="0"/>
              <a:t>“you may have seen from the posters or videos in the waiting room that we in this practice encourage responsible antibiotic prescribing”</a:t>
            </a:r>
          </a:p>
          <a:p>
            <a:pPr eaLnBrk="1" hangingPunct="1">
              <a:spcBef>
                <a:spcPct val="0"/>
              </a:spcBef>
            </a:pPr>
            <a:endParaRPr lang="en-GB" altLang="en-US" b="0" dirty="0"/>
          </a:p>
          <a:p>
            <a:pPr eaLnBrk="1" hangingPunct="1">
              <a:spcBef>
                <a:spcPct val="0"/>
              </a:spcBef>
            </a:pPr>
            <a:r>
              <a:rPr lang="en-GB" altLang="en-US" b="0"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6324" name="Slide Number Placeholder 3">
            <a:extLst>
              <a:ext uri="{FF2B5EF4-FFF2-40B4-BE49-F238E27FC236}">
                <a16:creationId xmlns:a16="http://schemas.microsoft.com/office/drawing/2014/main" id="{4769346A-4C79-4E92-9832-37D4C9D31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02EED6-8BD3-4FA9-A7E0-C707853466CE}" type="slidenum">
              <a:rPr lang="en-GB" altLang="en-US" sz="1300" smtClean="0">
                <a:solidFill>
                  <a:srgbClr val="000000"/>
                </a:solidFill>
              </a:rPr>
              <a:pPr>
                <a:spcBef>
                  <a:spcPct val="0"/>
                </a:spcBef>
              </a:pPr>
              <a:t>13</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127C066-0C1E-4705-977A-21ECA46B5EC3}"/>
              </a:ext>
            </a:extLst>
          </p:cNvPr>
          <p:cNvSpPr>
            <a:spLocks noGrp="1"/>
          </p:cNvSpPr>
          <p:nvPr>
            <p:ph type="dt" sz="quarter" idx="1"/>
          </p:nvPr>
        </p:nvSpPr>
        <p:spPr/>
        <p:txBody>
          <a:bodyPr/>
          <a:lstStyle/>
          <a:p>
            <a:pPr>
              <a:defRPr/>
            </a:pPr>
            <a:fld id="{BDD7DB76-338D-43E9-8E0B-2CAA72905884}" type="datetime3">
              <a:rPr lang="en-GB">
                <a:solidFill>
                  <a:prstClr val="black"/>
                </a:solidFill>
              </a:rPr>
              <a:pPr>
                <a:defRPr/>
              </a:pPr>
              <a:t>1 November, 2024</a:t>
            </a:fld>
            <a:endParaRPr lang="en-GB" dirty="0">
              <a:solidFill>
                <a:prstClr val="black"/>
              </a:solidFill>
            </a:endParaRPr>
          </a:p>
        </p:txBody>
      </p:sp>
      <p:sp>
        <p:nvSpPr>
          <p:cNvPr id="2" name="Footer Placeholder 1">
            <a:extLst>
              <a:ext uri="{FF2B5EF4-FFF2-40B4-BE49-F238E27FC236}">
                <a16:creationId xmlns:a16="http://schemas.microsoft.com/office/drawing/2014/main" id="{58EE8A70-5E99-4440-84B6-D726BE5795E0}"/>
              </a:ext>
            </a:extLst>
          </p:cNvPr>
          <p:cNvSpPr>
            <a:spLocks noGrp="1"/>
          </p:cNvSpPr>
          <p:nvPr>
            <p:ph type="ftr" sz="quarter" idx="4"/>
          </p:nvPr>
        </p:nvSpPr>
        <p:spPr/>
        <p:txBody>
          <a:bodyPr/>
          <a:lstStyle/>
          <a:p>
            <a:pPr>
              <a:defRPr/>
            </a:pPr>
            <a:r>
              <a:rPr lang="en-GB" dirty="0">
                <a:solidFill>
                  <a:prstClr val="black"/>
                </a:solidFill>
              </a:rPr>
              <a:t>TARGET Antibiotics Presentation - Optional - 11.07.17</a:t>
            </a:r>
          </a:p>
        </p:txBody>
      </p:sp>
      <p:sp>
        <p:nvSpPr>
          <p:cNvPr id="3" name="Header Placeholder 2">
            <a:extLst>
              <a:ext uri="{FF2B5EF4-FFF2-40B4-BE49-F238E27FC236}">
                <a16:creationId xmlns:a16="http://schemas.microsoft.com/office/drawing/2014/main" id="{9F9FA13E-0248-4205-B393-8E5444DDBB8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76C7F19-60DA-4D3F-9985-8FB4A8297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A1E9820-BCE9-4987-AF59-38FC1D281E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0" u="sng" dirty="0"/>
              <a:t>Presenter notes:</a:t>
            </a:r>
          </a:p>
          <a:p>
            <a:r>
              <a:rPr lang="en-GB" altLang="en-US" b="0" dirty="0"/>
              <a:t>Developing an action plan with who will be responsible is important, as otherwise good intentions may not be converted into action</a:t>
            </a:r>
          </a:p>
          <a:p>
            <a:endParaRPr lang="en-GB" altLang="en-US" dirty="0"/>
          </a:p>
        </p:txBody>
      </p:sp>
      <p:sp>
        <p:nvSpPr>
          <p:cNvPr id="44036" name="Slide Number Placeholder 3">
            <a:extLst>
              <a:ext uri="{FF2B5EF4-FFF2-40B4-BE49-F238E27FC236}">
                <a16:creationId xmlns:a16="http://schemas.microsoft.com/office/drawing/2014/main" id="{27A1B055-A754-4731-B856-EE3F0CA504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0D7D6A-217E-4E26-ABB5-040352C5C5A2}" type="slidenum">
              <a:rPr lang="en-GB" altLang="en-US" sz="1300" smtClean="0">
                <a:solidFill>
                  <a:srgbClr val="000000"/>
                </a:solidFill>
              </a:rPr>
              <a:pPr>
                <a:spcBef>
                  <a:spcPct val="0"/>
                </a:spcBef>
              </a:pPr>
              <a:t>14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1C1687F7-4AAD-42BC-B3F2-E4111DE88BC3}"/>
              </a:ext>
            </a:extLst>
          </p:cNvPr>
          <p:cNvSpPr>
            <a:spLocks noGrp="1"/>
          </p:cNvSpPr>
          <p:nvPr>
            <p:ph type="dt" sz="quarter" idx="1"/>
          </p:nvPr>
        </p:nvSpPr>
        <p:spPr/>
        <p:txBody>
          <a:bodyPr/>
          <a:lstStyle/>
          <a:p>
            <a:pPr>
              <a:defRPr/>
            </a:pPr>
            <a:fld id="{B2679469-92FC-4BA5-A4A4-ABF8503BAB10}" type="datetime3">
              <a:rPr lang="en-GB">
                <a:solidFill>
                  <a:prstClr val="black"/>
                </a:solidFill>
              </a:rPr>
              <a:pPr>
                <a:defRPr/>
              </a:pPr>
              <a:t>1 November, 2024</a:t>
            </a:fld>
            <a:endParaRPr lang="en-GB">
              <a:solidFill>
                <a:prstClr val="black"/>
              </a:solidFill>
            </a:endParaRPr>
          </a:p>
        </p:txBody>
      </p:sp>
      <p:sp>
        <p:nvSpPr>
          <p:cNvPr id="2" name="Footer Placeholder 1">
            <a:extLst>
              <a:ext uri="{FF2B5EF4-FFF2-40B4-BE49-F238E27FC236}">
                <a16:creationId xmlns:a16="http://schemas.microsoft.com/office/drawing/2014/main" id="{2F187D24-119B-439A-965B-0C34D19D6DBE}"/>
              </a:ext>
            </a:extLst>
          </p:cNvPr>
          <p:cNvSpPr>
            <a:spLocks noGrp="1"/>
          </p:cNvSpPr>
          <p:nvPr>
            <p:ph type="ftr" sz="quarter" idx="4"/>
          </p:nvPr>
        </p:nvSpPr>
        <p:spPr/>
        <p:txBody>
          <a:bodyPr/>
          <a:lstStyle/>
          <a:p>
            <a:pPr>
              <a:defRPr/>
            </a:pPr>
            <a:r>
              <a:rPr lang="en-GB">
                <a:solidFill>
                  <a:prstClr val="black"/>
                </a:solidFill>
              </a:rPr>
              <a:t>TARGET Antibiotics Presentation - CS:Acute Rhinosinusitis - 19.06.18</a:t>
            </a:r>
          </a:p>
        </p:txBody>
      </p:sp>
      <p:sp>
        <p:nvSpPr>
          <p:cNvPr id="5" name="Header Placeholder 4">
            <a:extLst>
              <a:ext uri="{FF2B5EF4-FFF2-40B4-BE49-F238E27FC236}">
                <a16:creationId xmlns:a16="http://schemas.microsoft.com/office/drawing/2014/main" id="{A0687605-9A65-49BD-98D1-A01A28324CA9}"/>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BAA2657-51E9-4A6A-89AE-C9E25A4D7A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E5DA4B7-F085-4B16-8268-F42AEDA913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endParaRPr lang="en-GB" altLang="en-US" dirty="0"/>
          </a:p>
          <a:p>
            <a:pPr eaLnBrk="1" hangingPunct="1">
              <a:spcBef>
                <a:spcPct val="0"/>
              </a:spcBef>
            </a:pPr>
            <a:r>
              <a:rPr lang="en-GB" altLang="en-US" b="0" u="none" dirty="0"/>
              <a:t>These cases are examples that can be printed out and discussed in pairs or groups, or with the group as a whole.</a:t>
            </a:r>
          </a:p>
          <a:p>
            <a:pPr eaLnBrk="1" hangingPunct="1">
              <a:spcBef>
                <a:spcPct val="0"/>
              </a:spcBef>
            </a:pPr>
            <a:r>
              <a:rPr lang="en-GB" altLang="en-US" b="0" u="none" dirty="0"/>
              <a:t>Allow the participants to discuss the case for 2 minutes and specifically ask several different people what they would do and /or prescribe.</a:t>
            </a:r>
          </a:p>
          <a:p>
            <a:pPr eaLnBrk="1" hangingPunct="1">
              <a:spcBef>
                <a:spcPct val="0"/>
              </a:spcBef>
            </a:pPr>
            <a:r>
              <a:rPr lang="en-GB" altLang="en-US" b="0" u="none" dirty="0"/>
              <a:t>It may be useful to also change the scenario slightly- how would this change if the patient was 81 years old and had been in hospital 6 months previously.</a:t>
            </a:r>
          </a:p>
          <a:p>
            <a:endParaRPr lang="en-GB" altLang="en-US" dirty="0"/>
          </a:p>
        </p:txBody>
      </p:sp>
      <p:sp>
        <p:nvSpPr>
          <p:cNvPr id="25604" name="Slide Number Placeholder 3">
            <a:extLst>
              <a:ext uri="{FF2B5EF4-FFF2-40B4-BE49-F238E27FC236}">
                <a16:creationId xmlns:a16="http://schemas.microsoft.com/office/drawing/2014/main" id="{4B67F3E1-CC87-4AF7-91A7-5329B5EDA8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E89405-6C13-4C44-88EC-74225AA2559B}" type="slidenum">
              <a:rPr lang="en-GB" altLang="en-US" sz="1300" smtClean="0">
                <a:solidFill>
                  <a:srgbClr val="000000"/>
                </a:solidFill>
              </a:rPr>
              <a:pPr>
                <a:spcBef>
                  <a:spcPct val="0"/>
                </a:spcBef>
              </a:pPr>
              <a:t>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B7EF903D-E9B6-4107-A0D1-2909C4668C8A}"/>
              </a:ext>
            </a:extLst>
          </p:cNvPr>
          <p:cNvSpPr>
            <a:spLocks noGrp="1"/>
          </p:cNvSpPr>
          <p:nvPr>
            <p:ph type="dt" sz="quarter" idx="1"/>
          </p:nvPr>
        </p:nvSpPr>
        <p:spPr/>
        <p:txBody>
          <a:bodyPr/>
          <a:lstStyle/>
          <a:p>
            <a:pPr>
              <a:defRPr/>
            </a:pPr>
            <a:fld id="{B2679469-92FC-4BA5-A4A4-ABF8503BAB10}" type="datetime3">
              <a:rPr lang="en-GB">
                <a:solidFill>
                  <a:prstClr val="black"/>
                </a:solidFill>
              </a:rPr>
              <a:pPr>
                <a:defRPr/>
              </a:pPr>
              <a:t>1 November, 2024</a:t>
            </a:fld>
            <a:endParaRPr lang="en-GB">
              <a:solidFill>
                <a:prstClr val="black"/>
              </a:solidFill>
            </a:endParaRPr>
          </a:p>
        </p:txBody>
      </p:sp>
      <p:sp>
        <p:nvSpPr>
          <p:cNvPr id="2" name="Footer Placeholder 1">
            <a:extLst>
              <a:ext uri="{FF2B5EF4-FFF2-40B4-BE49-F238E27FC236}">
                <a16:creationId xmlns:a16="http://schemas.microsoft.com/office/drawing/2014/main" id="{58514FC9-1633-492E-933B-2563BE81E6F5}"/>
              </a:ext>
            </a:extLst>
          </p:cNvPr>
          <p:cNvSpPr>
            <a:spLocks noGrp="1"/>
          </p:cNvSpPr>
          <p:nvPr>
            <p:ph type="ftr" sz="quarter" idx="4"/>
          </p:nvPr>
        </p:nvSpPr>
        <p:spPr/>
        <p:txBody>
          <a:bodyPr/>
          <a:lstStyle/>
          <a:p>
            <a:pPr>
              <a:defRPr/>
            </a:pPr>
            <a:r>
              <a:rPr lang="en-GB">
                <a:solidFill>
                  <a:prstClr val="black"/>
                </a:solidFill>
              </a:rPr>
              <a:t>TARGET Antibiotics Presentation - CS:Acute Rhinosinusitis - 19.06.18</a:t>
            </a:r>
          </a:p>
        </p:txBody>
      </p:sp>
      <p:sp>
        <p:nvSpPr>
          <p:cNvPr id="5" name="Header Placeholder 4">
            <a:extLst>
              <a:ext uri="{FF2B5EF4-FFF2-40B4-BE49-F238E27FC236}">
                <a16:creationId xmlns:a16="http://schemas.microsoft.com/office/drawing/2014/main" id="{E2272034-8650-4A19-8FAC-6A77E6FF128A}"/>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FF66174-F2AA-4504-AD54-8339311AB7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8B7348D-4C94-4197-AA24-9BB01128A97E}"/>
              </a:ext>
            </a:extLst>
          </p:cNvPr>
          <p:cNvSpPr>
            <a:spLocks noGrp="1"/>
          </p:cNvSpPr>
          <p:nvPr>
            <p:ph type="body" idx="1"/>
          </p:nvPr>
        </p:nvSpPr>
        <p:spPr bwMode="auto"/>
        <p:txBody>
          <a:bodyPr wrap="square" numCol="1" anchor="t" anchorCtr="0" compatLnSpc="1">
            <a:prstTxWarp prst="textNoShape">
              <a:avLst/>
            </a:prstTxWarp>
            <a:normAutofit fontScale="40000" lnSpcReduction="20000"/>
          </a:bodyPr>
          <a:lstStyle/>
          <a:p>
            <a:pPr>
              <a:defRPr/>
            </a:pPr>
            <a:r>
              <a:rPr lang="en-US" dirty="0"/>
              <a:t>Presenter talk: </a:t>
            </a:r>
          </a:p>
          <a:p>
            <a:pPr>
              <a:defRPr/>
            </a:pPr>
            <a:endParaRPr lang="en-US" dirty="0"/>
          </a:p>
          <a:p>
            <a:pPr>
              <a:defRPr/>
            </a:pPr>
            <a:r>
              <a:rPr lang="en-US" b="0" dirty="0"/>
              <a:t>Management options are:</a:t>
            </a:r>
          </a:p>
          <a:p>
            <a:pPr marL="228600" indent="-228600">
              <a:buFontTx/>
              <a:buAutoNum type="arabicPeriod"/>
              <a:defRPr/>
            </a:pPr>
            <a:r>
              <a:rPr lang="en-US" b="0" dirty="0"/>
              <a:t>Continue with self-care with paracetamol or ibuprofen. There is little evidence that nasal saline or decongestants help, but people may wish to try them. There is no evidence to support the use of oral decongestants, </a:t>
            </a:r>
            <a:r>
              <a:rPr lang="en-US" b="0" dirty="0" err="1"/>
              <a:t>anthihistamines</a:t>
            </a:r>
            <a:r>
              <a:rPr lang="en-US" b="0" dirty="0"/>
              <a:t>, mucolytics or steam inhalation. </a:t>
            </a:r>
          </a:p>
          <a:p>
            <a:pPr marL="228600" indent="-228600">
              <a:buFontTx/>
              <a:buAutoNum type="arabicPeriod"/>
              <a:defRPr/>
            </a:pPr>
            <a:r>
              <a:rPr lang="en-US" b="0" dirty="0"/>
              <a:t>Consider high dose nasal corticosteroid for 14 days in adults and children aged over 12 years. E.g. </a:t>
            </a:r>
            <a:r>
              <a:rPr lang="en-US" b="0" dirty="0" err="1"/>
              <a:t>mometazone</a:t>
            </a:r>
            <a:r>
              <a:rPr lang="en-US" b="0" dirty="0"/>
              <a:t> 200mcg twice daily (unlicensed indication)</a:t>
            </a:r>
          </a:p>
          <a:p>
            <a:pPr marL="228600" indent="-228600">
              <a:buFontTx/>
              <a:buAutoNum type="arabicPeriod"/>
              <a:defRPr/>
            </a:pPr>
            <a:r>
              <a:rPr lang="en-US" b="0" dirty="0"/>
              <a:t>Consider antibiotic or delayed antibiotic for mild to moderate symptoms. Antibiotics make very little difference to symptom duration. </a:t>
            </a:r>
          </a:p>
          <a:p>
            <a:pPr marL="228600" indent="-228600">
              <a:buFontTx/>
              <a:buAutoNum type="arabicPeriod"/>
              <a:defRPr/>
            </a:pPr>
            <a:r>
              <a:rPr lang="en-US" b="0" dirty="0"/>
              <a:t>Offer immediate antibiotic to those who are systemically unwell, have symptoms and signs of a more serious illness or are at high risk of complications. </a:t>
            </a:r>
          </a:p>
          <a:p>
            <a:pPr marL="228600" indent="-228600">
              <a:buFontTx/>
              <a:buAutoNum type="arabicPeriod"/>
              <a:defRPr/>
            </a:pPr>
            <a:r>
              <a:rPr lang="en-US" b="0" dirty="0"/>
              <a:t>Consider referral to hospital if there is evidence of sepsis, </a:t>
            </a:r>
            <a:r>
              <a:rPr lang="en-US" b="0" dirty="0" err="1"/>
              <a:t>intraorbital</a:t>
            </a:r>
            <a:r>
              <a:rPr lang="en-US" b="0" dirty="0"/>
              <a:t> complications (oedema, cellulitis, displace eyeball, double vision or newly reduced visual acuity) or </a:t>
            </a:r>
            <a:r>
              <a:rPr lang="en-US" b="0" dirty="0" err="1"/>
              <a:t>intracranail</a:t>
            </a:r>
            <a:r>
              <a:rPr lang="en-US" b="0" dirty="0"/>
              <a:t> complications (severe frontal headache, swelling over frontal bone, signs of meningitis or focal neurological signs). </a:t>
            </a:r>
          </a:p>
          <a:p>
            <a:pPr marL="0" indent="0">
              <a:buFontTx/>
              <a:buNone/>
              <a:defRPr/>
            </a:pPr>
            <a:endParaRPr lang="en-US" b="0" dirty="0"/>
          </a:p>
          <a:p>
            <a:pPr marL="0" indent="0">
              <a:buFontTx/>
              <a:buNone/>
              <a:defRPr/>
            </a:pPr>
            <a:r>
              <a:rPr lang="en-US" b="1" dirty="0"/>
              <a:t>Presenter notes: </a:t>
            </a:r>
          </a:p>
          <a:p>
            <a:pPr marL="0" indent="0">
              <a:buFontTx/>
              <a:buNone/>
              <a:defRPr/>
            </a:pPr>
            <a:endParaRPr lang="en-US" b="1" dirty="0"/>
          </a:p>
          <a:p>
            <a:pPr marL="0" indent="0">
              <a:buFontTx/>
              <a:buNone/>
              <a:defRPr/>
            </a:pPr>
            <a:r>
              <a:rPr lang="en-US" b="1" dirty="0"/>
              <a:t>Evidence for: </a:t>
            </a:r>
          </a:p>
          <a:p>
            <a:pPr marL="228600" indent="-228600">
              <a:buFontTx/>
              <a:buAutoNum type="arabicPeriod"/>
              <a:defRPr/>
            </a:pPr>
            <a:endParaRPr lang="en-US" dirty="0"/>
          </a:p>
          <a:p>
            <a:pPr>
              <a:defRPr/>
            </a:pPr>
            <a:r>
              <a:rPr lang="en-US" b="1" dirty="0"/>
              <a:t>Nasal saline: </a:t>
            </a:r>
            <a:r>
              <a:rPr lang="en-US" b="0" dirty="0"/>
              <a:t>A systematic review of RCTs (King et al. 2015) found that nasal saline for 17 up to 28 days did not reduce the time to resolution of symptoms in adults  (very low quality evidence). In the largest trial, in children aged 6 to 19 10 years, there were statistically significant reductions in nasal symptom scores, but these may not be clinically important (low quality evidence). Nasal saline irrigation is safe but may cause minor adverse effects, such as irritation (very low quality evidence). Nasal decongestants: A systematic review of RCTs (Smith et al. 2013) in children found no benefit for nasal decongestants compared with either placebo or mineral salts (low to very low quality evidence). No systematic reviews or RCTs of nasal decongestants in adults were identified. Nasal decongestants containing sympathomimetics can cause rebound 2 congestion and should not be used for longer than 7 days (BNF May 2017). Other interventions: No systematic reviews or RCTs of steam inhalation or applying warm face packs were identified. No systematic reviews or RCTs of paracetamol or ibuprofen were  identified. However, these medicines have a well-established efficacy and  safety profile for managing pain and fever. No systematic reviews or RCTs of oral decongestants, antihistamines, or mucolytics were identified.</a:t>
            </a:r>
          </a:p>
          <a:p>
            <a:pPr>
              <a:defRPr/>
            </a:pPr>
            <a:endParaRPr lang="en-US" b="0" dirty="0"/>
          </a:p>
          <a:p>
            <a:pPr>
              <a:defRPr/>
            </a:pPr>
            <a:r>
              <a:rPr lang="en-US" b="1" dirty="0"/>
              <a:t>Nasal corticosteroids: </a:t>
            </a:r>
            <a:r>
              <a:rPr lang="en-US" b="0" dirty="0"/>
              <a:t>A systematic review of RCTs (</a:t>
            </a:r>
            <a:r>
              <a:rPr lang="en-US" b="0" dirty="0" err="1"/>
              <a:t>Zalmanovici</a:t>
            </a:r>
            <a:r>
              <a:rPr lang="en-US" b="0" dirty="0"/>
              <a:t> </a:t>
            </a:r>
            <a:r>
              <a:rPr lang="en-US" b="0" dirty="0" err="1"/>
              <a:t>Trestioreanu</a:t>
            </a:r>
            <a:r>
              <a:rPr lang="en-US" b="0" dirty="0"/>
              <a:t> et al. 2013) and 1 additional RCT (Keith at al. 2012) found that nasal corticosteroids (all doses assessed, with or without an antibiotic) for 14 to 21 days produced a statistically significant improvement in symptoms in adults and children aged 12 years and over compared with placebo (low to moderate quality). However, it is not clear whether these statistically significant 2 reductions in symptom scores are clinically important. The number needed to treat (NNT) was 15 for 1 additional person with acute sinusitis to have improved or resolved symptoms with nasal corticosteroids compared with placebo. Higher (twice daily) doses appeared to be more effective than 6 lower (once daily) doses. </a:t>
            </a:r>
          </a:p>
          <a:p>
            <a:pPr>
              <a:defRPr/>
            </a:pPr>
            <a:endParaRPr lang="en-US" b="0" dirty="0"/>
          </a:p>
          <a:p>
            <a:pPr>
              <a:defRPr/>
            </a:pPr>
            <a:r>
              <a:rPr lang="en-US" b="0" dirty="0"/>
              <a:t>In 1 RCT (Meltzer at al. 2005) which excluded people with suspected acute 8 bacterial sinusitis and compared nasal corticosteroids alone with antibiotics, there was a statistically significant reduction in symptoms with mometasone nasal spray 200 micrograms twice daily compared with mometasone nasal spray 200 micrograms once daily and compared with amoxicillin 500 mg three times daily for 10 days (low quality evidence). Systemic effects (mineralocorticoid and glucocorticoid) may occur with nasal corticosteroids, including a range of psychological or </a:t>
            </a:r>
            <a:r>
              <a:rPr lang="en-US" b="0" dirty="0" err="1"/>
              <a:t>behavioural</a:t>
            </a:r>
            <a:r>
              <a:rPr lang="en-US" b="0" dirty="0"/>
              <a:t> effects (particularly in children) (Drug Safety Update, September 2010). Adverse events for nasal corticosteroids in the studies were not significantly different from placebo (low to moderate quality evidence). The steroid burden of nasal corticosteroids needs to be considered in people already taking oral or inhaled corticosteroids (Ekins-</a:t>
            </a:r>
            <a:r>
              <a:rPr lang="en-US" b="0" dirty="0" err="1"/>
              <a:t>Daukes</a:t>
            </a:r>
            <a:r>
              <a:rPr lang="en-US" b="0" dirty="0"/>
              <a:t> et al. 20 2002), particularly systemic effects in children.</a:t>
            </a:r>
          </a:p>
          <a:p>
            <a:pPr>
              <a:defRPr/>
            </a:pPr>
            <a:endParaRPr lang="en-US" b="0" dirty="0"/>
          </a:p>
          <a:p>
            <a:pPr>
              <a:defRPr/>
            </a:pPr>
            <a:r>
              <a:rPr lang="en-US" b="1" dirty="0"/>
              <a:t>No antibiotic: </a:t>
            </a:r>
            <a:r>
              <a:rPr lang="en-US" b="0" dirty="0"/>
              <a:t>Acute sinusitis is a self-limiting infection usually triggered by a viral infection, so most people will not benefit from an antibiotic. Only 0.5% to 2.2% of acute viral sinusitis becomes complicated by a 6 bacterial infection (International Consensus Statement on Allergy and 7 Rhinology: rhinosinusitis). The most common bacterial causes are Streptococcus pneumoniae, </a:t>
            </a:r>
            <a:r>
              <a:rPr lang="en-US" b="0" dirty="0" err="1"/>
              <a:t>Haemophilus</a:t>
            </a:r>
            <a:r>
              <a:rPr lang="en-US" b="0" dirty="0"/>
              <a:t> influenzae, Moraxella catarrhalis and Staphylococcus aureus (EPOS 2012 position paper). Complications of acute sinusitis are rare, with an incidence in large 11 epidemiological studies of 2.5 to 4.3 per million people per year. The most common complications are orbital, then intracranial, with osseous complications being least common (International Consensus Statement on 14 Allergy and Rhinology: rhinosinusitis). In a Dutch study (Hansen et al. 15 2012), severe complications were estimated to occur in 1:12,000 children 16 and 1:32,000 adults with acute sinusitis who were otherwise healthy. </a:t>
            </a:r>
          </a:p>
          <a:p>
            <a:pPr>
              <a:defRPr/>
            </a:pPr>
            <a:endParaRPr lang="en-US" b="0" dirty="0"/>
          </a:p>
          <a:p>
            <a:pPr>
              <a:defRPr/>
            </a:pPr>
            <a:r>
              <a:rPr lang="en-US" b="1" dirty="0"/>
              <a:t>Efficacy of antibiotics: </a:t>
            </a:r>
            <a:r>
              <a:rPr lang="en-US" b="0" dirty="0"/>
              <a:t>Overall, evidence from 3 systematic reviews and meta-analyses of RCTs (</a:t>
            </a:r>
            <a:r>
              <a:rPr lang="en-US" b="0" dirty="0" err="1"/>
              <a:t>Ahovuo-Saloranta</a:t>
            </a:r>
            <a:r>
              <a:rPr lang="en-US" b="0" dirty="0"/>
              <a:t> et al. 2014, </a:t>
            </a:r>
            <a:r>
              <a:rPr lang="en-US" b="0" dirty="0" err="1"/>
              <a:t>Falagas</a:t>
            </a:r>
            <a:r>
              <a:rPr lang="en-US" b="0" dirty="0"/>
              <a:t> et al. 2008 and Rosenfeld et al. 20 2007) found the following. Antibiotics did not significantly increase the 21 proportion of adults with cure or improvement at 3 to 5 days follow-up 22 compared with placebo (low quality evidence). At longer durations of follow-up (approximately 7 to 15 days), there was a statistically significant difference in effectiveness for antibiotics compared with placebo, although the clinical difference in cure, improvement or clinical failure is small (low to 26 high quality evidence). This benefit was not maintained in the longer term (approximately 16 to 60 days follow-up) (low to very low-quality evidence). Where statistically significant benefits were seen for antibiotics compared with placebo, the NNT ranged between 7 and 20 depending on the outcomes considered, with little effect on the duration of illness. A meta-analysis of individual patient data (Young et al. 2008) found that the NNT was 15 for 1 additional person with acute sinusitis to be cured with antibiotics. Common clinical symptoms and signs could not confidently identify subgroups of people who may benefit from antibiotics, although people with purulent nasal discharge in the pharynx (observed by the doctor) had some prognostic value in identifying people who were more likely to benefit (NNT 8). Evidence from 2 systematic reviews (Cronin et al. 2013 and </a:t>
            </a:r>
            <a:r>
              <a:rPr lang="en-US" b="0" dirty="0" err="1"/>
              <a:t>Falagas</a:t>
            </a:r>
            <a:r>
              <a:rPr lang="en-US" b="0" dirty="0"/>
              <a:t> et al. 9 2008) in children was variable. In 1 systematic review, more children had symptom improvement at 10 to 14 days follow-up with antibiotics compared with placebo (NNT 8; low quality evidence). However, in the other systematic review, antibiotics did not significantly increase cure or improvement compared with placebo (low quality evidence). </a:t>
            </a:r>
          </a:p>
          <a:p>
            <a:pPr>
              <a:defRPr/>
            </a:pPr>
            <a:endParaRPr lang="en-US" b="0" dirty="0"/>
          </a:p>
          <a:p>
            <a:pPr>
              <a:defRPr/>
            </a:pPr>
            <a:r>
              <a:rPr lang="en-US" b="1" dirty="0"/>
              <a:t>Safety of antibiotics</a:t>
            </a:r>
            <a:r>
              <a:rPr lang="en-US" b="0" dirty="0"/>
              <a:t>: Allergic reactions to </a:t>
            </a:r>
            <a:r>
              <a:rPr lang="en-US" b="0" dirty="0" err="1"/>
              <a:t>penicillins</a:t>
            </a:r>
            <a:r>
              <a:rPr lang="en-US" b="0" dirty="0"/>
              <a:t> occur in 1 to 10% of people and anaphylactic reactions occur in less than 0.05%. People with a history of atopic allergy (for example, asthma, eczema, and hay fever) are at a higher risk of anaphylactic reactions to </a:t>
            </a:r>
            <a:r>
              <a:rPr lang="en-US" b="0" dirty="0" err="1"/>
              <a:t>penicillins</a:t>
            </a:r>
            <a:r>
              <a:rPr lang="en-US" b="0" dirty="0"/>
              <a:t>. People with a history of immediate hypersensitivity to </a:t>
            </a:r>
            <a:r>
              <a:rPr lang="en-US" b="0" dirty="0" err="1"/>
              <a:t>penicillins</a:t>
            </a:r>
            <a:r>
              <a:rPr lang="en-US" b="0" dirty="0"/>
              <a:t> may also react to cephalosporins and other beta-lactam antibiotics (BNF May 2017). Antibiotic-associated </a:t>
            </a:r>
            <a:r>
              <a:rPr lang="en-US" b="0" dirty="0" err="1"/>
              <a:t>diarrhoea</a:t>
            </a:r>
            <a:r>
              <a:rPr lang="en-US" b="0" dirty="0"/>
              <a:t> is estimated to occur in 2 to 25% of people taking antibiotics, depending on the antibiotic used (NICE Clinical Knowledge Summary [CKS]: </a:t>
            </a:r>
            <a:r>
              <a:rPr lang="en-US" b="0" dirty="0" err="1"/>
              <a:t>diarrhoea</a:t>
            </a:r>
            <a:r>
              <a:rPr lang="en-US" b="0" dirty="0"/>
              <a:t> – antibiotic associated).  Evidence from 3 systematic reviews (</a:t>
            </a:r>
            <a:r>
              <a:rPr lang="en-US" b="0" dirty="0" err="1"/>
              <a:t>Falagas</a:t>
            </a:r>
            <a:r>
              <a:rPr lang="en-US" b="0" dirty="0"/>
              <a:t> et al. 2008, </a:t>
            </a:r>
            <a:r>
              <a:rPr lang="en-US" b="0" dirty="0" err="1"/>
              <a:t>Lemiengre</a:t>
            </a:r>
            <a:r>
              <a:rPr lang="en-US" b="0" dirty="0"/>
              <a:t> et al. 25 2012 and Rosenfeld et al. 2007) found significantly more adverse events 26 with antibiotics compared with placebo (low to high quality evidence). The 27 number need to harm (NNH) ranged between 8 and 11 for all adverse effects, and was about 18 or 19 for </a:t>
            </a:r>
            <a:r>
              <a:rPr lang="en-US" b="0" dirty="0" err="1"/>
              <a:t>diarrhoea</a:t>
            </a:r>
            <a:r>
              <a:rPr lang="en-US" b="0" dirty="0"/>
              <a:t>. See the summaries of product characteristics for information on contraindications, cautions and adverse effects of individual medicines.</a:t>
            </a:r>
          </a:p>
          <a:p>
            <a:pPr>
              <a:defRPr/>
            </a:pPr>
            <a:r>
              <a:rPr lang="en-US" altLang="en-US" b="0" dirty="0"/>
              <a:t>Presenter notes:</a:t>
            </a:r>
          </a:p>
          <a:p>
            <a:pPr>
              <a:defRPr/>
            </a:pPr>
            <a:r>
              <a:rPr lang="en-US" altLang="en-US" b="0" dirty="0"/>
              <a:t>There are no major differences between different classes of antibiotics, so choice should be to </a:t>
            </a:r>
            <a:r>
              <a:rPr lang="en-US" altLang="en-US" b="0" dirty="0" err="1"/>
              <a:t>minimise</a:t>
            </a:r>
            <a:r>
              <a:rPr lang="en-US" altLang="en-US" b="0" dirty="0"/>
              <a:t> the risk of resistance. Consider a narrow spectrum </a:t>
            </a:r>
            <a:r>
              <a:rPr lang="en-US" altLang="en-US" b="0" dirty="0" err="1"/>
              <a:t>antibitoic</a:t>
            </a:r>
            <a:r>
              <a:rPr lang="en-US" altLang="en-US" b="0" dirty="0"/>
              <a:t> such as penicillin in the first instance and </a:t>
            </a:r>
            <a:r>
              <a:rPr lang="en-US" altLang="en-US" b="0" dirty="0" err="1"/>
              <a:t>dosyxycline</a:t>
            </a:r>
            <a:r>
              <a:rPr lang="en-US" altLang="en-US" b="0" dirty="0"/>
              <a:t> for adults and children over 12 years in those with penicillin allergy. </a:t>
            </a:r>
          </a:p>
          <a:p>
            <a:pPr>
              <a:defRPr/>
            </a:pPr>
            <a:endParaRPr lang="en-US" altLang="en-US" b="0" dirty="0"/>
          </a:p>
          <a:p>
            <a:pPr>
              <a:defRPr/>
            </a:pPr>
            <a:r>
              <a:rPr lang="en-US" altLang="en-US" b="1" dirty="0"/>
              <a:t>Evidence Choice of antibiotic: </a:t>
            </a:r>
            <a:r>
              <a:rPr lang="en-GB" b="0" dirty="0"/>
              <a:t>When an antibiotic is prescribed, penicillin V is considered to be the drug of choice first-line. This is considered appropriate as penicillin covers </a:t>
            </a:r>
            <a:r>
              <a:rPr lang="en-GB" b="0" i="1" dirty="0"/>
              <a:t>Streptococcus pneumoniae</a:t>
            </a:r>
            <a:r>
              <a:rPr lang="en-GB" b="0" dirty="0"/>
              <a:t>, the most common cause of acute sinusitis. Penicillin V does not cover </a:t>
            </a:r>
            <a:r>
              <a:rPr lang="en-GB" b="0" i="1" dirty="0"/>
              <a:t>Haemophilus influenzae</a:t>
            </a:r>
            <a:r>
              <a:rPr lang="en-GB" b="0" dirty="0"/>
              <a:t>, </a:t>
            </a:r>
            <a:r>
              <a:rPr lang="en-GB" b="0" i="1" dirty="0"/>
              <a:t>Neisseria catarrhalis</a:t>
            </a:r>
            <a:r>
              <a:rPr lang="en-GB" b="0" dirty="0"/>
              <a:t>, or </a:t>
            </a:r>
            <a:r>
              <a:rPr lang="en-GB" b="0" i="1" dirty="0"/>
              <a:t>Staphylococcus aureus</a:t>
            </a:r>
            <a:r>
              <a:rPr lang="en-GB" b="0" dirty="0"/>
              <a:t>, which are other less common causes of acute sinusitis. These organisms are not usually covered by amoxicillin either, which is currently the most common antibiotic prescribed for this condition. Moreover, in the systematic reviews cited, penicillin had similar efficacy as amoxicillin, and is also the first-line recommendation for sinusitis in Swedish guidance.  </a:t>
            </a:r>
          </a:p>
          <a:p>
            <a:pPr>
              <a:defRPr/>
            </a:pPr>
            <a:r>
              <a:rPr lang="en-US" altLang="en-US" b="0" dirty="0"/>
              <a:t>Overall, evidence from 2 systematic reviews and meta-analyses of RCTs in adults (</a:t>
            </a:r>
            <a:r>
              <a:rPr lang="en-US" altLang="en-US" b="0" dirty="0" err="1"/>
              <a:t>Ahovuo-Saloranta</a:t>
            </a:r>
            <a:r>
              <a:rPr lang="en-US" altLang="en-US" b="0" dirty="0"/>
              <a:t> et al. 2014 and </a:t>
            </a:r>
            <a:r>
              <a:rPr lang="en-US" altLang="en-US" b="0" dirty="0" err="1"/>
              <a:t>Karageorgopoulos</a:t>
            </a:r>
            <a:r>
              <a:rPr lang="en-US" altLang="en-US" b="0" dirty="0"/>
              <a:t> et al. 2008) did not suggest major differences in clinical effectiveness between classes of antibiotics, including </a:t>
            </a:r>
            <a:r>
              <a:rPr lang="en-US" altLang="en-US" b="0" dirty="0" err="1"/>
              <a:t>penicillins</a:t>
            </a:r>
            <a:r>
              <a:rPr lang="en-US" altLang="en-US" b="0" dirty="0"/>
              <a:t>, amoxicillin, cephalosporins, macrolides, tetracyclines, folate inhibitors and quinolones (very low to moderate quality 2 evidence). Some differences that were statistically significant were seen for some comparisons, for some end points at some time points only. Evidence from 1 systematic review in children (Smith 2013) found no significant differences between the antibiotics that were used in the studies (low to very low quality evidence). One systematic review in adults (</a:t>
            </a:r>
            <a:r>
              <a:rPr lang="en-US" altLang="en-US" b="0" dirty="0" err="1"/>
              <a:t>Ahovuo-Saloranta</a:t>
            </a:r>
            <a:r>
              <a:rPr lang="en-US" altLang="en-US" b="0" dirty="0"/>
              <a:t> et al. 2014) found significantly fewer drop-outs because of adverse effects in studies of cephalosporins (1.3%) or macrolides (2.1%), compared with co-amoxiclav (4.4% or 4.8%; high quality evidence). In a further systematic review (</a:t>
            </a:r>
            <a:r>
              <a:rPr lang="en-US" altLang="en-US" b="0" dirty="0" err="1"/>
              <a:t>Karageorgopoulos</a:t>
            </a:r>
            <a:r>
              <a:rPr lang="en-US" altLang="en-US" b="0" dirty="0"/>
              <a:t> et al. 2008), results varied for different safety outcomes, but overall there did not appear to be differences between quinolones and beta-lactam antibiotics (very low quality evidence).  One systematic review in children (Smith 2013) found no significant differences in adverse events between classes of antibiotics (very low quality evidence).</a:t>
            </a:r>
          </a:p>
          <a:p>
            <a:pPr>
              <a:defRPr/>
            </a:pPr>
            <a:endParaRPr lang="en-GB" altLang="en-US" dirty="0"/>
          </a:p>
          <a:p>
            <a:pPr>
              <a:defRPr/>
            </a:pPr>
            <a:r>
              <a:rPr lang="en-US" dirty="0"/>
              <a:t>Reference</a:t>
            </a:r>
          </a:p>
          <a:p>
            <a:pPr>
              <a:defRPr/>
            </a:pPr>
            <a:endParaRPr lang="en-GB" altLang="en-US" dirty="0"/>
          </a:p>
          <a:p>
            <a:pPr>
              <a:defRPr/>
            </a:pPr>
            <a:r>
              <a:rPr lang="en-GB" altLang="en-US" b="0" dirty="0"/>
              <a:t>https://www.nice.org.uk/guidance/ng79</a:t>
            </a:r>
          </a:p>
        </p:txBody>
      </p:sp>
      <p:sp>
        <p:nvSpPr>
          <p:cNvPr id="27652" name="Slide Number Placeholder 3">
            <a:extLst>
              <a:ext uri="{FF2B5EF4-FFF2-40B4-BE49-F238E27FC236}">
                <a16:creationId xmlns:a16="http://schemas.microsoft.com/office/drawing/2014/main" id="{B69B9334-7CDB-4286-8472-592BF58F13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43A512-58A7-42D9-B997-085D5CC9508B}" type="slidenum">
              <a:rPr lang="en-GB" altLang="en-US" sz="1300" smtClean="0">
                <a:solidFill>
                  <a:srgbClr val="000000"/>
                </a:solidFill>
              </a:rPr>
              <a:pPr>
                <a:spcBef>
                  <a:spcPct val="0"/>
                </a:spcBef>
              </a:pPr>
              <a:t>3</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5436826F-390C-41EC-B6D6-EDACCF89498E}"/>
              </a:ext>
            </a:extLst>
          </p:cNvPr>
          <p:cNvSpPr>
            <a:spLocks noGrp="1"/>
          </p:cNvSpPr>
          <p:nvPr>
            <p:ph type="dt" sz="quarter" idx="1"/>
          </p:nvPr>
        </p:nvSpPr>
        <p:spPr/>
        <p:txBody>
          <a:bodyPr/>
          <a:lstStyle/>
          <a:p>
            <a:pPr>
              <a:defRPr/>
            </a:pPr>
            <a:fld id="{B2679469-92FC-4BA5-A4A4-ABF8503BAB10}" type="datetime3">
              <a:rPr lang="en-GB">
                <a:solidFill>
                  <a:prstClr val="black"/>
                </a:solidFill>
              </a:rPr>
              <a:pPr>
                <a:defRPr/>
              </a:pPr>
              <a:t>1 November, 2024</a:t>
            </a:fld>
            <a:endParaRPr lang="en-GB">
              <a:solidFill>
                <a:prstClr val="black"/>
              </a:solidFill>
            </a:endParaRPr>
          </a:p>
        </p:txBody>
      </p:sp>
      <p:sp>
        <p:nvSpPr>
          <p:cNvPr id="2" name="Footer Placeholder 1">
            <a:extLst>
              <a:ext uri="{FF2B5EF4-FFF2-40B4-BE49-F238E27FC236}">
                <a16:creationId xmlns:a16="http://schemas.microsoft.com/office/drawing/2014/main" id="{FCE05E98-7AF2-4B30-BDC9-F3F19A3B8332}"/>
              </a:ext>
            </a:extLst>
          </p:cNvPr>
          <p:cNvSpPr>
            <a:spLocks noGrp="1"/>
          </p:cNvSpPr>
          <p:nvPr>
            <p:ph type="ftr" sz="quarter" idx="4"/>
          </p:nvPr>
        </p:nvSpPr>
        <p:spPr/>
        <p:txBody>
          <a:bodyPr/>
          <a:lstStyle/>
          <a:p>
            <a:pPr>
              <a:defRPr/>
            </a:pPr>
            <a:r>
              <a:rPr lang="en-GB">
                <a:solidFill>
                  <a:prstClr val="black"/>
                </a:solidFill>
              </a:rPr>
              <a:t>TARGET Antibiotics Presentation - CS:Acute Rhinosinusitis - 19.06.18</a:t>
            </a:r>
          </a:p>
        </p:txBody>
      </p:sp>
      <p:sp>
        <p:nvSpPr>
          <p:cNvPr id="5" name="Header Placeholder 4">
            <a:extLst>
              <a:ext uri="{FF2B5EF4-FFF2-40B4-BE49-F238E27FC236}">
                <a16:creationId xmlns:a16="http://schemas.microsoft.com/office/drawing/2014/main" id="{42CABFC7-98B2-474C-8535-18ECF0FAA698}"/>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1C208AC-9A69-40EB-B038-E2D5662ACF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9CD1929-D757-4099-AA4F-F0CC207D73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Presenter talk: </a:t>
            </a:r>
          </a:p>
          <a:p>
            <a:pPr>
              <a:defRPr/>
            </a:pPr>
            <a:endParaRPr lang="en-US" dirty="0"/>
          </a:p>
          <a:p>
            <a:pPr>
              <a:defRPr/>
            </a:pPr>
            <a:r>
              <a:rPr lang="en-US" b="0" dirty="0"/>
              <a:t>Walk users through the medication options.</a:t>
            </a:r>
          </a:p>
          <a:p>
            <a:pPr>
              <a:defRPr/>
            </a:pPr>
            <a:endParaRPr lang="en-US" b="0" dirty="0"/>
          </a:p>
          <a:p>
            <a:pPr>
              <a:defRPr/>
            </a:pPr>
            <a:r>
              <a:rPr lang="en-US" b="0" dirty="0"/>
              <a:t>Point out that co-amoxiclav is only used if patient very unwell, at high risk for complications or as second choice if no improvement 2-3 days after fist choice antibiotics.</a:t>
            </a:r>
          </a:p>
          <a:p>
            <a:pPr>
              <a:defRPr/>
            </a:pPr>
            <a:endParaRPr lang="en-US" b="0" dirty="0"/>
          </a:p>
          <a:p>
            <a:pPr>
              <a:defRPr/>
            </a:pPr>
            <a:endParaRPr lang="en-GB" altLang="en-US" dirty="0"/>
          </a:p>
          <a:p>
            <a:pPr>
              <a:defRPr/>
            </a:pPr>
            <a:r>
              <a:rPr lang="en-US" dirty="0"/>
              <a:t>Reference</a:t>
            </a:r>
          </a:p>
          <a:p>
            <a:pPr>
              <a:defRPr/>
            </a:pPr>
            <a:endParaRPr lang="en-GB" altLang="en-US" dirty="0"/>
          </a:p>
          <a:p>
            <a:pPr>
              <a:defRPr/>
            </a:pPr>
            <a:r>
              <a:rPr lang="en-GB" altLang="en-US" b="0" dirty="0"/>
              <a:t>https://www.nice.org.uk/guidance/ng79</a:t>
            </a:r>
          </a:p>
        </p:txBody>
      </p:sp>
      <p:sp>
        <p:nvSpPr>
          <p:cNvPr id="29700" name="Slide Number Placeholder 3">
            <a:extLst>
              <a:ext uri="{FF2B5EF4-FFF2-40B4-BE49-F238E27FC236}">
                <a16:creationId xmlns:a16="http://schemas.microsoft.com/office/drawing/2014/main" id="{92C13697-C3AD-4CEC-8F57-3EF497AC8C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3D774A-B0A8-4488-9339-E24E539BDCC8}" type="slidenum">
              <a:rPr lang="en-GB" altLang="en-US" sz="1300" smtClean="0">
                <a:solidFill>
                  <a:srgbClr val="000000"/>
                </a:solidFill>
              </a:rPr>
              <a:pPr>
                <a:spcBef>
                  <a:spcPct val="0"/>
                </a:spcBef>
              </a:pPr>
              <a:t>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6559C514-05E3-4E56-BB9E-1D5761E8218A}"/>
              </a:ext>
            </a:extLst>
          </p:cNvPr>
          <p:cNvSpPr>
            <a:spLocks noGrp="1"/>
          </p:cNvSpPr>
          <p:nvPr>
            <p:ph type="dt" sz="quarter" idx="1"/>
          </p:nvPr>
        </p:nvSpPr>
        <p:spPr/>
        <p:txBody>
          <a:bodyPr/>
          <a:lstStyle/>
          <a:p>
            <a:pPr>
              <a:defRPr/>
            </a:pPr>
            <a:fld id="{B2679469-92FC-4BA5-A4A4-ABF8503BAB10}" type="datetime3">
              <a:rPr lang="en-GB">
                <a:solidFill>
                  <a:prstClr val="black"/>
                </a:solidFill>
              </a:rPr>
              <a:pPr>
                <a:defRPr/>
              </a:pPr>
              <a:t>1 November, 2024</a:t>
            </a:fld>
            <a:endParaRPr lang="en-GB">
              <a:solidFill>
                <a:prstClr val="black"/>
              </a:solidFill>
            </a:endParaRPr>
          </a:p>
        </p:txBody>
      </p:sp>
      <p:sp>
        <p:nvSpPr>
          <p:cNvPr id="2" name="Footer Placeholder 1">
            <a:extLst>
              <a:ext uri="{FF2B5EF4-FFF2-40B4-BE49-F238E27FC236}">
                <a16:creationId xmlns:a16="http://schemas.microsoft.com/office/drawing/2014/main" id="{B7415D0D-B355-4986-B100-2A45EDBE36CD}"/>
              </a:ext>
            </a:extLst>
          </p:cNvPr>
          <p:cNvSpPr>
            <a:spLocks noGrp="1"/>
          </p:cNvSpPr>
          <p:nvPr>
            <p:ph type="ftr" sz="quarter" idx="4"/>
          </p:nvPr>
        </p:nvSpPr>
        <p:spPr/>
        <p:txBody>
          <a:bodyPr/>
          <a:lstStyle/>
          <a:p>
            <a:pPr>
              <a:defRPr/>
            </a:pPr>
            <a:r>
              <a:rPr lang="en-GB">
                <a:solidFill>
                  <a:prstClr val="black"/>
                </a:solidFill>
              </a:rPr>
              <a:t>TARGET Antibiotics Presentation - CS:Acute Rhinosinusitis - 19.06.18</a:t>
            </a:r>
          </a:p>
        </p:txBody>
      </p:sp>
      <p:sp>
        <p:nvSpPr>
          <p:cNvPr id="5" name="Header Placeholder 4">
            <a:extLst>
              <a:ext uri="{FF2B5EF4-FFF2-40B4-BE49-F238E27FC236}">
                <a16:creationId xmlns:a16="http://schemas.microsoft.com/office/drawing/2014/main" id="{EB25543B-56C7-4605-8C22-549269678C7F}"/>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76DF4CF-D0C3-47B3-981B-076198A4C4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61FB21C-09E9-4008-9A91-8048D2E0B332}"/>
              </a:ext>
            </a:extLst>
          </p:cNvPr>
          <p:cNvSpPr>
            <a:spLocks noGrp="1"/>
          </p:cNvSpPr>
          <p:nvPr>
            <p:ph type="body" idx="1"/>
          </p:nvPr>
        </p:nvSpPr>
        <p:spPr/>
        <p:txBody>
          <a:bodyPr>
            <a:normAutofit fontScale="85000" lnSpcReduction="10000"/>
          </a:bodyPr>
          <a:lstStyle/>
          <a:p>
            <a:pPr eaLnBrk="1" hangingPunct="1">
              <a:spcBef>
                <a:spcPct val="0"/>
              </a:spcBef>
              <a:defRPr/>
            </a:pPr>
            <a:r>
              <a:rPr lang="en-GB" altLang="en-US" b="1" u="none" dirty="0"/>
              <a:t>Presenter talk:</a:t>
            </a:r>
            <a:endParaRPr lang="en-GB" altLang="en-US" u="none" dirty="0"/>
          </a:p>
          <a:p>
            <a:pPr eaLnBrk="1" hangingPunct="1">
              <a:spcBef>
                <a:spcPct val="0"/>
              </a:spcBef>
              <a:defRPr/>
            </a:pPr>
            <a:r>
              <a:rPr lang="en-GB" altLang="en-US" b="0" dirty="0"/>
              <a:t>In this case a no, or back-up antibiotic prescription (5 day) strategy with safety netting advice using a patient leaflet (see TARGET) could be used as the symptoms do not suggest immediate antibiotic use is required.   But the clinician needs to assess how ”ill” he considers the patient is. Consider prescribing a high-dose nasal corticosteroid for 14 days for adults and children aged 12 years and over</a:t>
            </a:r>
          </a:p>
          <a:p>
            <a:pPr eaLnBrk="1" hangingPunct="1">
              <a:spcBef>
                <a:spcPct val="0"/>
              </a:spcBef>
              <a:defRPr/>
            </a:pPr>
            <a:endParaRPr lang="en-GB" altLang="en-US" b="0" dirty="0"/>
          </a:p>
          <a:p>
            <a:pPr eaLnBrk="1" hangingPunct="1">
              <a:spcBef>
                <a:spcPct val="0"/>
              </a:spcBef>
              <a:defRPr/>
            </a:pPr>
            <a:r>
              <a:rPr lang="en-GB" altLang="en-US" b="1" dirty="0"/>
              <a:t>Presenter notes: </a:t>
            </a:r>
          </a:p>
          <a:p>
            <a:pPr eaLnBrk="1" hangingPunct="1">
              <a:spcBef>
                <a:spcPct val="0"/>
              </a:spcBef>
              <a:defRPr/>
            </a:pPr>
            <a:endParaRPr lang="en-GB" altLang="en-US" b="0" dirty="0"/>
          </a:p>
          <a:p>
            <a:pPr eaLnBrk="1" hangingPunct="1">
              <a:spcBef>
                <a:spcPct val="0"/>
              </a:spcBef>
              <a:defRPr/>
            </a:pPr>
            <a:r>
              <a:rPr lang="en-GB" altLang="en-US" b="0" dirty="0"/>
              <a:t>For people presenting with symptoms for around 10 days or more with no improvement: Consider prescribing a high-dose nasal corticosteroid for 14 days for adults and children aged 12 years and over (mometasone 200 micrograms twice a day and fluticasone 110 micrograms twice a day (off-label).  Consider no antibiotic prescription or a back-up antibiotic prescription taking account of evidence that antibiotics make little difference to how long symptoms last, or the proportion of people with improved symptoms;  withholding antibiotics is unlikely to lead to complications;    possible adverse effects, particularly diarrhoea and nausea; and factors that might make a bacterial cause more likely (see symptoms and signs).</a:t>
            </a:r>
          </a:p>
          <a:p>
            <a:pPr eaLnBrk="1" hangingPunct="1">
              <a:spcBef>
                <a:spcPct val="0"/>
              </a:spcBef>
              <a:defRPr/>
            </a:pPr>
            <a:endParaRPr lang="en-GB" altLang="en-US" b="0" dirty="0"/>
          </a:p>
          <a:p>
            <a:pPr eaLnBrk="1" hangingPunct="1">
              <a:spcBef>
                <a:spcPct val="0"/>
              </a:spcBef>
              <a:defRPr/>
            </a:pPr>
            <a:r>
              <a:rPr lang="en-GB" b="0" dirty="0"/>
              <a:t>NICE evidence comes from 3 systematic reviews and meta-analyses of RCTs (</a:t>
            </a:r>
            <a:r>
              <a:rPr lang="en-GB" b="0" dirty="0" err="1">
                <a:hlinkClick r:id="rId3"/>
              </a:rPr>
              <a:t>Ahovuo-Saloranta</a:t>
            </a:r>
            <a:r>
              <a:rPr lang="en-GB" b="0" dirty="0">
                <a:hlinkClick r:id="rId3"/>
              </a:rPr>
              <a:t> et al. 2014</a:t>
            </a:r>
            <a:r>
              <a:rPr lang="en-GB" b="0" dirty="0"/>
              <a:t>, </a:t>
            </a:r>
            <a:r>
              <a:rPr lang="en-GB" b="0" dirty="0" err="1">
                <a:hlinkClick r:id="rId4"/>
              </a:rPr>
              <a:t>Falagas</a:t>
            </a:r>
            <a:r>
              <a:rPr lang="en-GB" b="0" dirty="0">
                <a:hlinkClick r:id="rId4"/>
              </a:rPr>
              <a:t> et al. 2008</a:t>
            </a:r>
            <a:r>
              <a:rPr lang="en-GB" b="0" dirty="0"/>
              <a:t> and </a:t>
            </a:r>
            <a:r>
              <a:rPr lang="en-GB" b="0" dirty="0">
                <a:hlinkClick r:id="rId5"/>
              </a:rPr>
              <a:t>Rosenfeld et al. 2007</a:t>
            </a:r>
            <a:r>
              <a:rPr lang="en-GB" b="0" dirty="0"/>
              <a:t>).</a:t>
            </a:r>
          </a:p>
          <a:p>
            <a:pPr eaLnBrk="1" hangingPunct="1">
              <a:spcBef>
                <a:spcPct val="0"/>
              </a:spcBef>
              <a:defRPr/>
            </a:pPr>
            <a:r>
              <a:rPr lang="en-GB" b="0" dirty="0"/>
              <a:t>Antibiotics did not significantly increase the proportion of adults with cure or improvement at 3 to 5 days follow-up compared with placebo (this was very low quality evidence). At longer durations of follow-up (approximately 7 to 15 days), there was a statistically significant difference in effectiveness for antibiotics compared with placebo, although the clinical difference in cure, improvement or clinical failure is small (moderate quality evidence). This benefit was not maintained in the longer term (approximately 16 to 60 days follow‑up) (low to moderate quality evidence). Where statistically significant benefits were seen for antibiotics compared with placebo, the NNT ranged between 7 and 21 depending on the outcomes considered, with little effect on the duration of illness. </a:t>
            </a:r>
            <a:endParaRPr lang="en-GB" altLang="en-US" b="0" i="1" dirty="0"/>
          </a:p>
          <a:p>
            <a:pPr>
              <a:defRPr/>
            </a:pPr>
            <a:endParaRPr lang="en-GB" dirty="0"/>
          </a:p>
        </p:txBody>
      </p:sp>
      <p:sp>
        <p:nvSpPr>
          <p:cNvPr id="31748" name="Slide Number Placeholder 3">
            <a:extLst>
              <a:ext uri="{FF2B5EF4-FFF2-40B4-BE49-F238E27FC236}">
                <a16:creationId xmlns:a16="http://schemas.microsoft.com/office/drawing/2014/main" id="{CADD536E-3DC2-427D-8352-B4F7770D83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875951-2AE9-4573-AAD9-49F3A49C8856}" type="slidenum">
              <a:rPr lang="en-GB" altLang="en-US" sz="1300" smtClean="0">
                <a:solidFill>
                  <a:srgbClr val="000000"/>
                </a:solidFill>
              </a:rPr>
              <a:pPr>
                <a:spcBef>
                  <a:spcPct val="0"/>
                </a:spcBef>
              </a:pPr>
              <a:t>5</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29950C5A-2D7A-4569-8544-3186110D77EE}"/>
              </a:ext>
            </a:extLst>
          </p:cNvPr>
          <p:cNvSpPr>
            <a:spLocks noGrp="1"/>
          </p:cNvSpPr>
          <p:nvPr>
            <p:ph type="dt" sz="quarter" idx="1"/>
          </p:nvPr>
        </p:nvSpPr>
        <p:spPr/>
        <p:txBody>
          <a:bodyPr/>
          <a:lstStyle/>
          <a:p>
            <a:pPr>
              <a:defRPr/>
            </a:pPr>
            <a:fld id="{B2679469-92FC-4BA5-A4A4-ABF8503BAB10}" type="datetime3">
              <a:rPr lang="en-GB">
                <a:solidFill>
                  <a:prstClr val="black"/>
                </a:solidFill>
              </a:rPr>
              <a:pPr>
                <a:defRPr/>
              </a:pPr>
              <a:t>1 November, 2024</a:t>
            </a:fld>
            <a:endParaRPr lang="en-GB">
              <a:solidFill>
                <a:prstClr val="black"/>
              </a:solidFill>
            </a:endParaRPr>
          </a:p>
        </p:txBody>
      </p:sp>
      <p:sp>
        <p:nvSpPr>
          <p:cNvPr id="2" name="Footer Placeholder 1">
            <a:extLst>
              <a:ext uri="{FF2B5EF4-FFF2-40B4-BE49-F238E27FC236}">
                <a16:creationId xmlns:a16="http://schemas.microsoft.com/office/drawing/2014/main" id="{F09B921C-CE55-49C4-8016-F182DFCDFC91}"/>
              </a:ext>
            </a:extLst>
          </p:cNvPr>
          <p:cNvSpPr>
            <a:spLocks noGrp="1"/>
          </p:cNvSpPr>
          <p:nvPr>
            <p:ph type="ftr" sz="quarter" idx="4"/>
          </p:nvPr>
        </p:nvSpPr>
        <p:spPr/>
        <p:txBody>
          <a:bodyPr/>
          <a:lstStyle/>
          <a:p>
            <a:pPr>
              <a:defRPr/>
            </a:pPr>
            <a:r>
              <a:rPr lang="en-GB">
                <a:solidFill>
                  <a:prstClr val="black"/>
                </a:solidFill>
              </a:rPr>
              <a:t>TARGET Antibiotics Presentation - CS:Acute Rhinosinusitis - 19.06.18</a:t>
            </a:r>
          </a:p>
        </p:txBody>
      </p:sp>
      <p:sp>
        <p:nvSpPr>
          <p:cNvPr id="5" name="Header Placeholder 4">
            <a:extLst>
              <a:ext uri="{FF2B5EF4-FFF2-40B4-BE49-F238E27FC236}">
                <a16:creationId xmlns:a16="http://schemas.microsoft.com/office/drawing/2014/main" id="{80200FCC-4EE4-49F4-8C35-DBB01F959BE1}"/>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Talk</a:t>
            </a:r>
          </a:p>
          <a:p>
            <a:r>
              <a:rPr lang="en-GB" b="0" dirty="0"/>
              <a:t>Why should we take a closer look at prescribing for Acute </a:t>
            </a:r>
            <a:r>
              <a:rPr lang="en-GB" b="0" dirty="0" err="1"/>
              <a:t>Rhinosinuitis</a:t>
            </a:r>
            <a:r>
              <a:rPr lang="en-GB" b="0" dirty="0"/>
              <a:t>? Research carried out in 2018 </a:t>
            </a:r>
            <a:r>
              <a:rPr lang="en-GB" b="0" dirty="0" err="1"/>
              <a:t>hihhlighted</a:t>
            </a:r>
            <a:r>
              <a:rPr lang="en-GB" b="0" dirty="0"/>
              <a:t> the discrepancy between prescribing and ideal prescribing for various conditions. This table shows only of a few f the conditions looked at. </a:t>
            </a:r>
            <a:r>
              <a:rPr lang="en-GB" b="0" i="0" dirty="0">
                <a:solidFill>
                  <a:srgbClr val="212121"/>
                </a:solidFill>
                <a:effectLst/>
                <a:latin typeface="Cambria" panose="02040503050406030204" pitchFamily="18" charset="0"/>
              </a:rPr>
              <a:t>To enable quantification of inappropriate (defined here as clinically unnecessary) antibiotic prescribing in England, the researchers evaluated antibiotic prescribing proportions and compared with the results of their recent expert elicitation and/or the results of the European Surveillance of Antimicrobial Consumption (ESAC) expert elicitation to identify the potential for reductions in antibiotic prescribing. You can see that 88% of Acute Rhinosinusitis consultations resulted in an antibiotic prescription when the ideal prescribing proportion was 11%. Researchers however were unable to identify what proportion of these prescriptions were for delayed antibiotics. </a:t>
            </a:r>
          </a:p>
          <a:p>
            <a:endParaRPr lang="en-GB" b="0" i="0" dirty="0">
              <a:solidFill>
                <a:srgbClr val="212121"/>
              </a:solidFill>
              <a:effectLst/>
              <a:latin typeface="Cambria" panose="02040503050406030204" pitchFamily="18" charset="0"/>
            </a:endParaRPr>
          </a:p>
          <a:p>
            <a:endParaRPr lang="en-GB" b="0" i="0" dirty="0">
              <a:solidFill>
                <a:srgbClr val="212121"/>
              </a:solidFill>
              <a:effectLst/>
              <a:latin typeface="Cambria" panose="02040503050406030204" pitchFamily="18" charset="0"/>
            </a:endParaRPr>
          </a:p>
          <a:p>
            <a:endParaRPr lang="en-GB" b="0" i="0" dirty="0">
              <a:solidFill>
                <a:srgbClr val="212121"/>
              </a:solidFill>
              <a:effectLst/>
              <a:latin typeface="Cambria" panose="02040503050406030204" pitchFamily="18" charset="0"/>
            </a:endParaRPr>
          </a:p>
          <a:p>
            <a:endParaRPr lang="en-GB" b="0" i="0" dirty="0">
              <a:solidFill>
                <a:srgbClr val="212121"/>
              </a:solidFill>
              <a:effectLst/>
              <a:latin typeface="Cambria" panose="02040503050406030204" pitchFamily="18" charset="0"/>
            </a:endParaRPr>
          </a:p>
          <a:p>
            <a:r>
              <a:rPr lang="en-GB" b="0" i="0" dirty="0">
                <a:solidFill>
                  <a:srgbClr val="212121"/>
                </a:solidFill>
                <a:effectLst/>
                <a:latin typeface="Cambria" panose="02040503050406030204" pitchFamily="18" charset="0"/>
              </a:rPr>
              <a:t>Reference</a:t>
            </a:r>
          </a:p>
          <a:p>
            <a:r>
              <a:rPr lang="en-GB" dirty="0">
                <a:solidFill>
                  <a:srgbClr val="0563C1"/>
                </a:solidFill>
                <a:hlinkClick r:id="rId3">
                  <a:extLst>
                    <a:ext uri="{A12FA001-AC4F-418D-AE19-62706E023703}">
                      <ahyp:hlinkClr xmlns:ahyp="http://schemas.microsoft.com/office/drawing/2018/hyperlinkcolor" val="tx"/>
                    </a:ext>
                  </a:extLst>
                </a:hlinkClick>
              </a:rPr>
              <a:t>Actual versus ‘ideal’ antibiotic prescribing for common conditions in English primary care - PMC (nih.gov)</a:t>
            </a:r>
            <a:endParaRPr lang="en-GB" dirty="0"/>
          </a:p>
          <a:p>
            <a:pPr algn="l"/>
            <a:r>
              <a:rPr lang="en-GB" b="0" i="0" u="sng" dirty="0">
                <a:solidFill>
                  <a:srgbClr val="205493"/>
                </a:solidFill>
                <a:effectLst/>
                <a:latin typeface="Helvetica Neue"/>
                <a:hlinkClick r:id="rId4"/>
              </a:rPr>
              <a:t>J </a:t>
            </a:r>
            <a:r>
              <a:rPr lang="en-GB" b="0" i="0" u="sng" dirty="0" err="1">
                <a:solidFill>
                  <a:srgbClr val="205493"/>
                </a:solidFill>
                <a:effectLst/>
                <a:latin typeface="Helvetica Neue"/>
                <a:hlinkClick r:id="rId4"/>
              </a:rPr>
              <a:t>Antimicrob</a:t>
            </a:r>
            <a:r>
              <a:rPr lang="en-GB" b="0" i="0" u="sng" dirty="0">
                <a:solidFill>
                  <a:srgbClr val="205493"/>
                </a:solidFill>
                <a:effectLst/>
                <a:latin typeface="Helvetica Neue"/>
                <a:hlinkClick r:id="rId4"/>
              </a:rPr>
              <a:t> Chemother.</a:t>
            </a:r>
            <a:r>
              <a:rPr lang="en-GB" b="0" i="0" dirty="0">
                <a:solidFill>
                  <a:srgbClr val="212121"/>
                </a:solidFill>
                <a:effectLst/>
                <a:latin typeface="Helvetica Neue"/>
              </a:rPr>
              <a:t> 2018 Feb; 73(</a:t>
            </a:r>
            <a:r>
              <a:rPr lang="en-GB" b="0" i="0" dirty="0" err="1">
                <a:solidFill>
                  <a:srgbClr val="212121"/>
                </a:solidFill>
                <a:effectLst/>
                <a:latin typeface="Helvetica Neue"/>
              </a:rPr>
              <a:t>Suppl</a:t>
            </a:r>
            <a:r>
              <a:rPr lang="en-GB" b="0" i="0" dirty="0">
                <a:solidFill>
                  <a:srgbClr val="212121"/>
                </a:solidFill>
                <a:effectLst/>
                <a:latin typeface="Helvetica Neue"/>
              </a:rPr>
              <a:t> 2): 19–26.</a:t>
            </a:r>
          </a:p>
          <a:p>
            <a:pPr algn="l"/>
            <a:r>
              <a:rPr lang="en-GB" b="0" i="0" dirty="0">
                <a:solidFill>
                  <a:srgbClr val="212121"/>
                </a:solidFill>
                <a:effectLst/>
                <a:latin typeface="Helvetica Neue"/>
              </a:rPr>
              <a:t>Published online 2018 Feb 27. </a:t>
            </a:r>
            <a:r>
              <a:rPr lang="en-GB" b="0" i="0" dirty="0" err="1">
                <a:solidFill>
                  <a:srgbClr val="212121"/>
                </a:solidFill>
                <a:effectLst/>
                <a:latin typeface="Helvetica Neue"/>
              </a:rPr>
              <a:t>doi</a:t>
            </a:r>
            <a:r>
              <a:rPr lang="en-GB" b="0" i="0" dirty="0">
                <a:solidFill>
                  <a:srgbClr val="212121"/>
                </a:solidFill>
                <a:effectLst/>
                <a:latin typeface="Helvetica Neue"/>
              </a:rPr>
              <a:t>: </a:t>
            </a:r>
            <a:r>
              <a:rPr lang="en-GB" b="0" i="0" u="sng" dirty="0">
                <a:solidFill>
                  <a:srgbClr val="376FAA"/>
                </a:solidFill>
                <a:effectLst/>
                <a:latin typeface="Helvetica Neue"/>
                <a:hlinkClick r:id="rId5"/>
              </a:rPr>
              <a:t>10.1093/</a:t>
            </a:r>
            <a:r>
              <a:rPr lang="en-GB" b="0" i="0" u="sng" dirty="0" err="1">
                <a:solidFill>
                  <a:srgbClr val="376FAA"/>
                </a:solidFill>
                <a:effectLst/>
                <a:latin typeface="Helvetica Neue"/>
                <a:hlinkClick r:id="rId5"/>
              </a:rPr>
              <a:t>jac</a:t>
            </a:r>
            <a:r>
              <a:rPr lang="en-GB" b="0" i="0" u="sng" dirty="0">
                <a:solidFill>
                  <a:srgbClr val="376FAA"/>
                </a:solidFill>
                <a:effectLst/>
                <a:latin typeface="Helvetica Neue"/>
                <a:hlinkClick r:id="rId5"/>
              </a:rPr>
              <a:t>/dkx502</a:t>
            </a:r>
            <a:endParaRPr lang="en-GB" b="0" i="0" dirty="0">
              <a:solidFill>
                <a:srgbClr val="212121"/>
              </a:solidFill>
              <a:effectLst/>
              <a:latin typeface="Helvetica Neue"/>
            </a:endParaRPr>
          </a:p>
          <a:p>
            <a:pPr algn="r"/>
            <a:r>
              <a:rPr lang="en-GB" b="0" i="0" dirty="0">
                <a:solidFill>
                  <a:srgbClr val="212121"/>
                </a:solidFill>
                <a:effectLst/>
                <a:latin typeface="Helvetica Neue"/>
              </a:rPr>
              <a:t>PMCID: PMC5890776</a:t>
            </a:r>
          </a:p>
          <a:p>
            <a:pPr algn="r"/>
            <a:r>
              <a:rPr lang="en-GB" b="0" i="0" dirty="0">
                <a:solidFill>
                  <a:srgbClr val="212121"/>
                </a:solidFill>
                <a:effectLst/>
                <a:latin typeface="Helvetica Neue"/>
              </a:rPr>
              <a:t>PMID: </a:t>
            </a:r>
            <a:r>
              <a:rPr lang="en-GB" b="0" i="0" u="sng" dirty="0">
                <a:solidFill>
                  <a:srgbClr val="376FAA"/>
                </a:solidFill>
                <a:effectLst/>
                <a:latin typeface="Helvetica Neue"/>
                <a:hlinkClick r:id="rId6"/>
              </a:rPr>
              <a:t>29490060</a:t>
            </a:r>
            <a:endParaRPr lang="en-GB" b="0" i="0" dirty="0">
              <a:solidFill>
                <a:srgbClr val="212121"/>
              </a:solidFill>
              <a:effectLst/>
              <a:latin typeface="Helvetica Neue"/>
            </a:endParaRPr>
          </a:p>
          <a:p>
            <a:pPr algn="l">
              <a:lnSpc>
                <a:spcPts val="2250"/>
              </a:lnSpc>
              <a:spcBef>
                <a:spcPts val="2000"/>
              </a:spcBef>
              <a:spcAft>
                <a:spcPts val="1000"/>
              </a:spcAft>
            </a:pPr>
            <a:r>
              <a:rPr lang="en-GB" sz="1800" b="0" i="0" dirty="0">
                <a:solidFill>
                  <a:srgbClr val="000000"/>
                </a:solidFill>
                <a:effectLst/>
                <a:latin typeface="Cambria" panose="02040503050406030204" pitchFamily="18" charset="0"/>
              </a:rPr>
              <a:t>Actual versus ‘ideal’ antibiotic prescribing for common conditions in English primary care</a:t>
            </a:r>
          </a:p>
          <a:p>
            <a:pPr algn="l">
              <a:spcBef>
                <a:spcPts val="1000"/>
              </a:spcBef>
              <a:spcAft>
                <a:spcPts val="1000"/>
              </a:spcAft>
            </a:pPr>
            <a:r>
              <a:rPr lang="en-GB" b="0" i="0" u="sng" dirty="0">
                <a:solidFill>
                  <a:srgbClr val="376FAA"/>
                </a:solidFill>
                <a:effectLst/>
                <a:latin typeface="Helvetica Neue"/>
                <a:hlinkClick r:id="rId7"/>
              </a:rPr>
              <a:t>Koen B Pouwels</a:t>
            </a:r>
            <a:r>
              <a:rPr lang="en-GB" b="0" i="0" dirty="0">
                <a:solidFill>
                  <a:srgbClr val="212121"/>
                </a:solidFill>
                <a:effectLst/>
                <a:latin typeface="Helvetica Neue"/>
              </a:rPr>
              <a:t>,</a:t>
            </a:r>
            <a:r>
              <a:rPr lang="en-GB" b="0" i="0" baseline="30000" dirty="0">
                <a:solidFill>
                  <a:srgbClr val="212121"/>
                </a:solidFill>
                <a:effectLst/>
                <a:latin typeface="Helvetica Neue"/>
              </a:rPr>
              <a:t>1,2,3</a:t>
            </a:r>
            <a:r>
              <a:rPr lang="en-GB" b="0" i="0" dirty="0">
                <a:solidFill>
                  <a:srgbClr val="212121"/>
                </a:solidFill>
                <a:effectLst/>
                <a:latin typeface="Helvetica Neue"/>
              </a:rPr>
              <a:t> </a:t>
            </a:r>
            <a:r>
              <a:rPr lang="en-GB" b="0" i="0" u="sng" dirty="0">
                <a:solidFill>
                  <a:srgbClr val="376FAA"/>
                </a:solidFill>
                <a:effectLst/>
                <a:latin typeface="Helvetica Neue"/>
                <a:hlinkClick r:id="rId8"/>
              </a:rPr>
              <a:t>F Christiaan K Dolk</a:t>
            </a:r>
            <a:r>
              <a:rPr lang="en-GB" b="0" i="0" dirty="0">
                <a:solidFill>
                  <a:srgbClr val="212121"/>
                </a:solidFill>
                <a:effectLst/>
                <a:latin typeface="Helvetica Neue"/>
              </a:rPr>
              <a:t>,</a:t>
            </a:r>
            <a:r>
              <a:rPr lang="en-GB" b="0" i="0" baseline="30000" dirty="0">
                <a:solidFill>
                  <a:srgbClr val="212121"/>
                </a:solidFill>
                <a:effectLst/>
                <a:latin typeface="Helvetica Neue"/>
              </a:rPr>
              <a:t>1,2</a:t>
            </a:r>
            <a:r>
              <a:rPr lang="en-GB" b="0" i="0" dirty="0">
                <a:solidFill>
                  <a:srgbClr val="212121"/>
                </a:solidFill>
                <a:effectLst/>
                <a:latin typeface="Helvetica Neue"/>
              </a:rPr>
              <a:t> </a:t>
            </a:r>
            <a:r>
              <a:rPr lang="en-GB" b="0" i="0" u="sng" dirty="0">
                <a:solidFill>
                  <a:srgbClr val="376FAA"/>
                </a:solidFill>
                <a:effectLst/>
                <a:latin typeface="Helvetica Neue"/>
                <a:hlinkClick r:id="rId9"/>
              </a:rPr>
              <a:t>David R M Smith</a:t>
            </a:r>
            <a:r>
              <a:rPr lang="en-GB" b="0" i="0" dirty="0">
                <a:solidFill>
                  <a:srgbClr val="212121"/>
                </a:solidFill>
                <a:effectLst/>
                <a:latin typeface="Helvetica Neue"/>
              </a:rPr>
              <a:t>,</a:t>
            </a:r>
            <a:r>
              <a:rPr lang="en-GB" b="0" i="0" baseline="30000" dirty="0">
                <a:solidFill>
                  <a:srgbClr val="212121"/>
                </a:solidFill>
                <a:effectLst/>
                <a:latin typeface="Helvetica Neue"/>
              </a:rPr>
              <a:t>1</a:t>
            </a:r>
            <a:r>
              <a:rPr lang="en-GB" b="0" i="0" dirty="0">
                <a:solidFill>
                  <a:srgbClr val="212121"/>
                </a:solidFill>
                <a:effectLst/>
                <a:latin typeface="Helvetica Neue"/>
              </a:rPr>
              <a:t> </a:t>
            </a:r>
            <a:r>
              <a:rPr lang="en-GB" b="0" i="0" u="sng" dirty="0">
                <a:solidFill>
                  <a:srgbClr val="376FAA"/>
                </a:solidFill>
                <a:effectLst/>
                <a:latin typeface="Helvetica Neue"/>
                <a:hlinkClick r:id="rId10"/>
              </a:rPr>
              <a:t>Julie V Robotham</a:t>
            </a:r>
            <a:r>
              <a:rPr lang="en-GB" b="0" i="0" dirty="0">
                <a:solidFill>
                  <a:srgbClr val="212121"/>
                </a:solidFill>
                <a:effectLst/>
                <a:latin typeface="Helvetica Neue"/>
              </a:rPr>
              <a:t>,</a:t>
            </a:r>
            <a:r>
              <a:rPr lang="en-GB" b="0" i="0" baseline="30000" dirty="0">
                <a:solidFill>
                  <a:srgbClr val="212121"/>
                </a:solidFill>
                <a:effectLst/>
                <a:latin typeface="Helvetica Neue"/>
              </a:rPr>
              <a:t>1</a:t>
            </a:r>
            <a:r>
              <a:rPr lang="en-GB" b="0" i="0" dirty="0">
                <a:solidFill>
                  <a:srgbClr val="212121"/>
                </a:solidFill>
                <a:effectLst/>
                <a:latin typeface="Helvetica Neue"/>
              </a:rPr>
              <a:t> and </a:t>
            </a:r>
            <a:r>
              <a:rPr lang="en-GB" b="0" i="0" u="sng" dirty="0">
                <a:solidFill>
                  <a:srgbClr val="376FAA"/>
                </a:solidFill>
                <a:effectLst/>
                <a:latin typeface="Helvetica Neue"/>
                <a:hlinkClick r:id="rId11"/>
              </a:rPr>
              <a:t>Timo Smieszek</a:t>
            </a:r>
            <a:r>
              <a:rPr lang="en-GB" b="0" i="0" baseline="30000" dirty="0">
                <a:solidFill>
                  <a:srgbClr val="212121"/>
                </a:solidFill>
                <a:effectLst/>
                <a:latin typeface="Helvetica Neue"/>
              </a:rPr>
              <a:t>1,3</a:t>
            </a:r>
            <a:endParaRPr lang="en-GB" b="0" i="0" dirty="0">
              <a:solidFill>
                <a:srgbClr val="212121"/>
              </a:solidFill>
              <a:effectLst/>
              <a:latin typeface="Helvetica Neue"/>
            </a:endParaRPr>
          </a:p>
          <a:p>
            <a:endParaRPr lang="en-GB" b="0" dirty="0"/>
          </a:p>
        </p:txBody>
      </p:sp>
      <p:sp>
        <p:nvSpPr>
          <p:cNvPr id="4" name="Slide Number Placeholder 3"/>
          <p:cNvSpPr>
            <a:spLocks noGrp="1"/>
          </p:cNvSpPr>
          <p:nvPr>
            <p:ph type="sldNum" sz="quarter" idx="5"/>
          </p:nvPr>
        </p:nvSpPr>
        <p:spPr/>
        <p:txBody>
          <a:bodyPr/>
          <a:lstStyle/>
          <a:p>
            <a:fld id="{53507533-49CC-4C73-9DE4-E19BF5DEC8F0}" type="slidenum">
              <a:rPr lang="en-GB" smtClean="0"/>
              <a:t>6</a:t>
            </a:fld>
            <a:endParaRPr lang="en-GB"/>
          </a:p>
        </p:txBody>
      </p:sp>
    </p:spTree>
    <p:extLst>
      <p:ext uri="{BB962C8B-B14F-4D97-AF65-F5344CB8AC3E}">
        <p14:creationId xmlns:p14="http://schemas.microsoft.com/office/powerpoint/2010/main" val="392591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Presenter talk</a:t>
            </a:r>
          </a:p>
          <a:p>
            <a:endParaRPr lang="en-GB" dirty="0"/>
          </a:p>
          <a:p>
            <a:r>
              <a:rPr lang="en-GB" b="0" dirty="0"/>
              <a:t>Throughout the COVID pandemic the UKHSA Primary Care and Interventions Unit carried out an annual survey of the general public’s health seeking behaviours and attitudes and behaviours towards antibiotics facilitated by Ipsos mori marketing research. All data was collected in Feb/Mar of years highlighted in this figure and respondents were asked about their behaviour in the previous 12 months – therefore 2020 respondents were asked about their behaviour in the 12 months BEFORE the first English national lockdown. </a:t>
            </a:r>
          </a:p>
          <a:p>
            <a:endParaRPr lang="en-GB" b="0" dirty="0"/>
          </a:p>
          <a:p>
            <a:r>
              <a:rPr lang="en-GB" b="0" dirty="0"/>
              <a:t>When we look at the publics awareness of delayed antibiotics we see an interesting picture building. There seemed to be an increased awareness of delayed prescribing during the first year of the pandemic, with a significant increase in the percentage of people who said they were fully aware of what an antibiotic was (darkest blue section) – and this remained constant in 2022. On the other hand, those who said they were not aware of delayed prescribing (lighter blue section) initially decreased in 2021 only to rise again tin 2022 – but to pre pandemic levels.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home message: </a:t>
            </a:r>
            <a:r>
              <a:rPr lang="en-GB" b="0" dirty="0">
                <a:solidFill>
                  <a:schemeClr val="accent6">
                    <a:lumMod val="10000"/>
                  </a:schemeClr>
                </a:solidFill>
              </a:rPr>
              <a:t>Awareness of delayed prescribing has increased but is starting to decrease – almost 70% of the population are not aware of what a delayed prescription is. </a:t>
            </a:r>
          </a:p>
          <a:p>
            <a:endParaRPr lang="en-GB" dirty="0"/>
          </a:p>
          <a:p>
            <a:pPr lvl="1"/>
            <a:endParaRPr lang="en-GB" dirty="0"/>
          </a:p>
          <a:p>
            <a:pPr lvl="2">
              <a:defRPr/>
            </a:pPr>
            <a:r>
              <a:rPr lang="en-GB" b="1" dirty="0"/>
              <a:t>Slide References</a:t>
            </a:r>
          </a:p>
          <a:p>
            <a:pPr lvl="2">
              <a:defRPr/>
            </a:pPr>
            <a:r>
              <a:rPr lang="en-GB" b="0" dirty="0"/>
              <a:t>(1) Manuscript out for publication</a:t>
            </a:r>
            <a:endParaRPr lang="en-GB" altLang="en-US" sz="900"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November,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7</a:t>
            </a:fld>
            <a:endParaRPr lang="en-GB" altLang="en-US" dirty="0"/>
          </a:p>
        </p:txBody>
      </p:sp>
    </p:spTree>
    <p:extLst>
      <p:ext uri="{BB962C8B-B14F-4D97-AF65-F5344CB8AC3E}">
        <p14:creationId xmlns:p14="http://schemas.microsoft.com/office/powerpoint/2010/main" val="232033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those who were offered a delated antibiotic – note small base size – acceptance was high!</a:t>
            </a:r>
          </a:p>
          <a:p>
            <a:pPr>
              <a:lnSpc>
                <a:spcPts val="1600"/>
              </a:lnSpc>
            </a:pPr>
            <a:endPar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Overall, around half of people given a delayed prescription (55%) had started taking the antibiotics; this was 41% in 2021 (although the small base sizes mean this difference is not significant). </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2022 survey for the first time a distinction has been made between whether they started taking the antibiotics immediately, or after a few days. A quarter (24%) had started taking them immediately, and around one-third (31%) had started taking them a few days later.</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a:p>
        </p:txBody>
      </p:sp>
    </p:spTree>
    <p:extLst>
      <p:ext uri="{BB962C8B-B14F-4D97-AF65-F5344CB8AC3E}">
        <p14:creationId xmlns:p14="http://schemas.microsoft.com/office/powerpoint/2010/main" val="229511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100" b="1" dirty="0"/>
              <a:t>Presenter Talk</a:t>
            </a:r>
          </a:p>
          <a:p>
            <a:endParaRPr lang="en-GB" dirty="0"/>
          </a:p>
          <a:p>
            <a:r>
              <a:rPr lang="en-GB" b="0" dirty="0"/>
              <a:t>Don’t forget to code your treatment choice. Much of the evidence presented today use Read/Snomed codes to trawl the data, if you haven’t coded its makes it difficult for researchers to understand the benefit or not of any treatment. It also helps if you want to look back and audit your prescribing.</a:t>
            </a:r>
          </a:p>
          <a:p>
            <a:endParaRPr lang="en-GB" dirty="0"/>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9</a:t>
            </a:fld>
            <a:endParaRPr lang="en-GB" dirty="0"/>
          </a:p>
        </p:txBody>
      </p:sp>
    </p:spTree>
    <p:extLst>
      <p:ext uri="{BB962C8B-B14F-4D97-AF65-F5344CB8AC3E}">
        <p14:creationId xmlns:p14="http://schemas.microsoft.com/office/powerpoint/2010/main" val="140791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E5F0DEEE-0942-4CBA-BD97-A057C0F03799}"/>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A926C76B-0272-4833-8CE8-CA6A4CA3C7EA}"/>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B7135FE7-B2E7-4736-8A9A-DE3E8C05C027}"/>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412480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34DF6F11-0C78-4415-ACA9-77F861B04A7D}"/>
              </a:ext>
            </a:extLst>
          </p:cNvPr>
          <p:cNvSpPr>
            <a:spLocks noGrp="1"/>
          </p:cNvSpPr>
          <p:nvPr>
            <p:ph type="ftr" sz="quarter" idx="11"/>
          </p:nvPr>
        </p:nvSpPr>
        <p:spPr>
          <a:xfrm>
            <a:off x="3028950" y="6356351"/>
            <a:ext cx="3086100" cy="365125"/>
          </a:xfrm>
        </p:spPr>
        <p:txBody>
          <a:bodyPr/>
          <a:lstStyle>
            <a:lvl1pPr>
              <a:defRPr sz="1400"/>
            </a:lvl1pPr>
          </a:lstStyle>
          <a:p>
            <a:r>
              <a:rPr lang="en-GB" dirty="0"/>
              <a:t>www.rcgp.org.uk/TARGETantibiotics</a:t>
            </a:r>
          </a:p>
        </p:txBody>
      </p:sp>
      <p:sp>
        <p:nvSpPr>
          <p:cNvPr id="7" name="TextBox 6">
            <a:extLst>
              <a:ext uri="{FF2B5EF4-FFF2-40B4-BE49-F238E27FC236}">
                <a16:creationId xmlns:a16="http://schemas.microsoft.com/office/drawing/2014/main" id="{A3FD5616-6AE7-4C83-9D70-F43EBCCFC450}"/>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A9B85264-3EC7-48F8-A864-F553FB365B82}"/>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01/11/2024</a:t>
            </a:fld>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
        <p:nvSpPr>
          <p:cNvPr id="8" name="TextBox 7">
            <a:extLst>
              <a:ext uri="{FF2B5EF4-FFF2-40B4-BE49-F238E27FC236}">
                <a16:creationId xmlns:a16="http://schemas.microsoft.com/office/drawing/2014/main" id="{CC93C237-EC90-44FA-A696-39377FDEC4C0}"/>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7EA8E5B-CA3F-4998-9F85-77A319B0CBE2}"/>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1400"/>
            </a:lvl1pPr>
          </a:lstStyle>
          <a:p>
            <a:r>
              <a:rPr lang="en-GB" dirty="0"/>
              <a:t>www.rcgp.org.uk/TARGETantibiotics</a:t>
            </a:r>
          </a:p>
        </p:txBody>
      </p:sp>
      <p:sp>
        <p:nvSpPr>
          <p:cNvPr id="5" name="TextBox 4">
            <a:extLst>
              <a:ext uri="{FF2B5EF4-FFF2-40B4-BE49-F238E27FC236}">
                <a16:creationId xmlns:a16="http://schemas.microsoft.com/office/drawing/2014/main" id="{DFBABA32-A099-414C-9BC1-C6568B387051}"/>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59C463E3-3993-48F9-AEC7-EDF1C849EC1C}"/>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www.rcgp.org.uk/TARGETantibiotics</a:t>
            </a:r>
          </a:p>
        </p:txBody>
      </p:sp>
      <p:sp>
        <p:nvSpPr>
          <p:cNvPr id="8" name="TextBox 7">
            <a:extLst>
              <a:ext uri="{FF2B5EF4-FFF2-40B4-BE49-F238E27FC236}">
                <a16:creationId xmlns:a16="http://schemas.microsoft.com/office/drawing/2014/main" id="{82135602-4919-4631-8114-E12E38D5BE98}"/>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
        <p:nvSpPr>
          <p:cNvPr id="8" name="TextBox 7">
            <a:extLst>
              <a:ext uri="{FF2B5EF4-FFF2-40B4-BE49-F238E27FC236}">
                <a16:creationId xmlns:a16="http://schemas.microsoft.com/office/drawing/2014/main" id="{4DE3E8E2-B8C3-4903-A5E3-D669182D60AE}"/>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
        <p:nvSpPr>
          <p:cNvPr id="8" name="TextBox 7">
            <a:extLst>
              <a:ext uri="{FF2B5EF4-FFF2-40B4-BE49-F238E27FC236}">
                <a16:creationId xmlns:a16="http://schemas.microsoft.com/office/drawing/2014/main" id="{ECDE613E-E12B-4EEC-84C4-90676DE59C16}"/>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dirty="0"/>
              <a:t>www.rcgp.org.uk/TARGETantibiotics</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7991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Nov 2022       </a:t>
            </a:r>
          </a:p>
          <a:p>
            <a:r>
              <a:rPr lang="en-GB" sz="1000" dirty="0">
                <a:latin typeface="Arial" panose="020B0604020202020204" pitchFamily="34" charset="0"/>
                <a:cs typeface="Arial" panose="020B0604020202020204" pitchFamily="34" charset="0"/>
              </a:rPr>
              <a:t>Next review: Nov 2025</a:t>
            </a:r>
          </a:p>
        </p:txBody>
      </p:sp>
      <p:sp>
        <p:nvSpPr>
          <p:cNvPr id="11" name="TextBox 10">
            <a:extLst>
              <a:ext uri="{FF2B5EF4-FFF2-40B4-BE49-F238E27FC236}">
                <a16:creationId xmlns:a16="http://schemas.microsoft.com/office/drawing/2014/main" id="{1C351AE0-0C46-4CE2-A7E3-94D3CD0951D4}"/>
              </a:ext>
            </a:extLst>
          </p:cNvPr>
          <p:cNvSpPr txBox="1"/>
          <p:nvPr userDrawn="1"/>
        </p:nvSpPr>
        <p:spPr>
          <a:xfrm>
            <a:off x="0" y="1674975"/>
            <a:ext cx="677108" cy="4618515"/>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altLang="en-US" sz="1600" b="1" dirty="0">
                <a:solidFill>
                  <a:schemeClr val="bg1"/>
                </a:solidFill>
              </a:rPr>
              <a:t>Acute Rhinosinusitis</a:t>
            </a:r>
            <a:endParaRPr lang="en-GB" sz="1600" b="1" dirty="0">
              <a:solidFill>
                <a:schemeClr val="bg1"/>
              </a:solidFill>
            </a:endParaRPr>
          </a:p>
        </p:txBody>
      </p:sp>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A6B6F44-52B4-45C5-A74E-AD5BFA315A29}"/>
              </a:ext>
            </a:extLst>
          </p:cNvPr>
          <p:cNvSpPr>
            <a:spLocks noGrp="1"/>
          </p:cNvSpPr>
          <p:nvPr>
            <p:ph type="title"/>
          </p:nvPr>
        </p:nvSpPr>
        <p:spPr bwMode="auto">
          <a:xfrm>
            <a:off x="1563688" y="424656"/>
            <a:ext cx="5668963" cy="1125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GB" altLang="en-US" sz="4900" b="0" dirty="0">
                <a:solidFill>
                  <a:srgbClr val="C00000"/>
                </a:solidFill>
                <a:latin typeface="Arial" panose="020B0604020202020204" pitchFamily="34" charset="0"/>
                <a:cs typeface="Arial" panose="020B0604020202020204" pitchFamily="34" charset="0"/>
              </a:rPr>
              <a:t>Clinical scenario</a:t>
            </a:r>
            <a:r>
              <a:rPr lang="en-GB" altLang="en-US" sz="4400" b="0" dirty="0">
                <a:solidFill>
                  <a:srgbClr val="C00000"/>
                </a:solidFill>
                <a:latin typeface="Arial" panose="020B0604020202020204" pitchFamily="34" charset="0"/>
                <a:cs typeface="Arial" panose="020B0604020202020204" pitchFamily="34" charset="0"/>
              </a:rPr>
              <a:t>: </a:t>
            </a:r>
            <a:br>
              <a:rPr lang="en-GB" altLang="en-US" sz="4400" b="0" dirty="0">
                <a:solidFill>
                  <a:srgbClr val="C00000"/>
                </a:solidFill>
                <a:latin typeface="Arial" panose="020B0604020202020204" pitchFamily="34" charset="0"/>
                <a:cs typeface="Arial" panose="020B0604020202020204" pitchFamily="34" charset="0"/>
              </a:rPr>
            </a:br>
            <a:r>
              <a:rPr lang="en-GB" altLang="en-US" sz="4000" b="0" dirty="0">
                <a:solidFill>
                  <a:srgbClr val="C00000"/>
                </a:solidFill>
                <a:latin typeface="Arial" panose="020B0604020202020204" pitchFamily="34" charset="0"/>
                <a:cs typeface="Arial" panose="020B0604020202020204" pitchFamily="34" charset="0"/>
              </a:rPr>
              <a:t>Acute rhinosinusitis</a:t>
            </a:r>
            <a:endParaRPr lang="en-GB" altLang="en-US" sz="4400" b="0" dirty="0">
              <a:solidFill>
                <a:srgbClr val="C00000"/>
              </a:solidFill>
              <a:latin typeface="Arial" panose="020B0604020202020204" pitchFamily="34" charset="0"/>
              <a:cs typeface="Arial" panose="020B0604020202020204" pitchFamily="34" charset="0"/>
            </a:endParaRPr>
          </a:p>
        </p:txBody>
      </p:sp>
      <p:pic>
        <p:nvPicPr>
          <p:cNvPr id="22537" name="Picture 4" descr="A person blowing their nose">
            <a:extLst>
              <a:ext uri="{FF2B5EF4-FFF2-40B4-BE49-F238E27FC236}">
                <a16:creationId xmlns:a16="http://schemas.microsoft.com/office/drawing/2014/main" id="{C7AFD59E-D4C3-497B-A26D-722AB1B67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296" y="1685925"/>
            <a:ext cx="5787407"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593D920E-6625-402F-9327-FB7FEED77416}"/>
              </a:ext>
            </a:extLst>
          </p:cNvPr>
          <p:cNvSpPr txBox="1">
            <a:spLocks noChangeArrowheads="1"/>
          </p:cNvSpPr>
          <p:nvPr/>
        </p:nvSpPr>
        <p:spPr bwMode="auto">
          <a:xfrm>
            <a:off x="2937067" y="6492874"/>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C3C316F-8E61-4DE1-8A44-3C654841D8D8}"/>
              </a:ext>
            </a:extLst>
          </p:cNvPr>
          <p:cNvSpPr txBox="1">
            <a:spLocks noGrp="1"/>
          </p:cNvSpPr>
          <p:nvPr>
            <p:ph type="title"/>
          </p:nvPr>
        </p:nvSpPr>
        <p:spPr bwMode="auto">
          <a:xfrm>
            <a:off x="1311162" y="61912"/>
            <a:ext cx="7756638" cy="1028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Treating Your Infection RTI Leaflet</a:t>
            </a:r>
          </a:p>
        </p:txBody>
      </p:sp>
      <p:pic>
        <p:nvPicPr>
          <p:cNvPr id="36866" name="Picture 2" descr="TARGET TYI-RTI leaflet">
            <a:extLst>
              <a:ext uri="{FF2B5EF4-FFF2-40B4-BE49-F238E27FC236}">
                <a16:creationId xmlns:a16="http://schemas.microsoft.com/office/drawing/2014/main" id="{0395517D-322E-4F46-A590-62DB654FF0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5"/>
          <a:stretch/>
        </p:blipFill>
        <p:spPr bwMode="auto">
          <a:xfrm>
            <a:off x="1341042" y="1366838"/>
            <a:ext cx="6877050" cy="467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20">
            <a:extLst>
              <a:ext uri="{FF2B5EF4-FFF2-40B4-BE49-F238E27FC236}">
                <a16:creationId xmlns:a16="http://schemas.microsoft.com/office/drawing/2014/main" id="{F5222D1A-0BB4-4E95-999D-AAA508E8096D}"/>
              </a:ext>
            </a:extLst>
          </p:cNvPr>
          <p:cNvSpPr txBox="1">
            <a:spLocks noChangeArrowheads="1"/>
          </p:cNvSpPr>
          <p:nvPr/>
        </p:nvSpPr>
        <p:spPr bwMode="auto">
          <a:xfrm>
            <a:off x="6504780" y="1360740"/>
            <a:ext cx="2660650" cy="1200150"/>
          </a:xfrm>
          <a:prstGeom prst="rect">
            <a:avLst/>
          </a:prstGeom>
          <a:solidFill>
            <a:srgbClr val="9966FF">
              <a:alpha val="67842"/>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‘Most are better by’ section to help patients know when to (re) consult</a:t>
            </a:r>
          </a:p>
        </p:txBody>
      </p:sp>
      <p:cxnSp>
        <p:nvCxnSpPr>
          <p:cNvPr id="24" name="Straight Arrow Connector 23">
            <a:extLst>
              <a:ext uri="{FF2B5EF4-FFF2-40B4-BE49-F238E27FC236}">
                <a16:creationId xmlns:a16="http://schemas.microsoft.com/office/drawing/2014/main" id="{23CEB9D9-C880-47E7-910E-2DFCF74F1B49}"/>
              </a:ext>
              <a:ext uri="{C183D7F6-B498-43B3-948B-1728B52AA6E4}">
                <adec:decorative xmlns:adec="http://schemas.microsoft.com/office/drawing/2017/decorative" val="1"/>
              </a:ext>
            </a:extLst>
          </p:cNvPr>
          <p:cNvCxnSpPr>
            <a:cxnSpLocks/>
            <a:stCxn id="36871" idx="1"/>
          </p:cNvCxnSpPr>
          <p:nvPr/>
        </p:nvCxnSpPr>
        <p:spPr bwMode="auto">
          <a:xfrm flipH="1">
            <a:off x="2732690" y="1960815"/>
            <a:ext cx="3772090" cy="112564"/>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36873" name="TextBox 26">
            <a:extLst>
              <a:ext uri="{FF2B5EF4-FFF2-40B4-BE49-F238E27FC236}">
                <a16:creationId xmlns:a16="http://schemas.microsoft.com/office/drawing/2014/main" id="{9E9CE081-D1CE-4D99-82B1-5C85F40A2A8B}"/>
              </a:ext>
            </a:extLst>
          </p:cNvPr>
          <p:cNvSpPr txBox="1">
            <a:spLocks noChangeArrowheads="1"/>
          </p:cNvSpPr>
          <p:nvPr/>
        </p:nvSpPr>
        <p:spPr bwMode="auto">
          <a:xfrm>
            <a:off x="6430504" y="3111626"/>
            <a:ext cx="2624137" cy="368300"/>
          </a:xfrm>
          <a:prstGeom prst="rect">
            <a:avLst/>
          </a:prstGeom>
          <a:solidFill>
            <a:srgbClr val="FFC000">
              <a:alpha val="7294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Safety netting  </a:t>
            </a:r>
          </a:p>
        </p:txBody>
      </p:sp>
      <p:cxnSp>
        <p:nvCxnSpPr>
          <p:cNvPr id="26" name="Straight Arrow Connector 25">
            <a:extLst>
              <a:ext uri="{FF2B5EF4-FFF2-40B4-BE49-F238E27FC236}">
                <a16:creationId xmlns:a16="http://schemas.microsoft.com/office/drawing/2014/main" id="{73FB77B6-6F57-4D3F-8431-7DF4FD77EEE1}"/>
              </a:ext>
              <a:ext uri="{C183D7F6-B498-43B3-948B-1728B52AA6E4}">
                <adec:decorative xmlns:adec="http://schemas.microsoft.com/office/drawing/2017/decorative" val="1"/>
              </a:ext>
            </a:extLst>
          </p:cNvPr>
          <p:cNvCxnSpPr>
            <a:cxnSpLocks/>
            <a:stCxn id="36873" idx="1"/>
          </p:cNvCxnSpPr>
          <p:nvPr/>
        </p:nvCxnSpPr>
        <p:spPr bwMode="auto">
          <a:xfrm flipH="1" flipV="1">
            <a:off x="5517931" y="2852237"/>
            <a:ext cx="912573" cy="44353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6">
            <a:extLst>
              <a:ext uri="{FF2B5EF4-FFF2-40B4-BE49-F238E27FC236}">
                <a16:creationId xmlns:a16="http://schemas.microsoft.com/office/drawing/2014/main" id="{6F8F2B85-F59B-4658-9845-9D6305C07F49}"/>
              </a:ext>
            </a:extLst>
          </p:cNvPr>
          <p:cNvSpPr txBox="1">
            <a:spLocks noChangeArrowheads="1"/>
          </p:cNvSpPr>
          <p:nvPr/>
        </p:nvSpPr>
        <p:spPr bwMode="auto">
          <a:xfrm>
            <a:off x="6388100" y="3836988"/>
            <a:ext cx="2624138" cy="368300"/>
          </a:xfrm>
          <a:prstGeom prst="rect">
            <a:avLst/>
          </a:prstGeom>
          <a:solidFill>
            <a:srgbClr val="CC0099">
              <a:alpha val="72940"/>
            </a:srgbClr>
          </a:solidFill>
          <a:ln w="19050">
            <a:solidFill>
              <a:srgbClr val="CC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ヒラギノ角ゴ Pro W3"/>
              </a:rPr>
              <a:t>Covid-19 Warning</a:t>
            </a:r>
          </a:p>
        </p:txBody>
      </p:sp>
      <p:cxnSp>
        <p:nvCxnSpPr>
          <p:cNvPr id="23" name="Straight Arrow Connector 22">
            <a:extLst>
              <a:ext uri="{FF2B5EF4-FFF2-40B4-BE49-F238E27FC236}">
                <a16:creationId xmlns:a16="http://schemas.microsoft.com/office/drawing/2014/main" id="{E7270F26-08F5-4AFB-986C-15BDFF7945DA}"/>
              </a:ext>
              <a:ext uri="{C183D7F6-B498-43B3-948B-1728B52AA6E4}">
                <adec:decorative xmlns:adec="http://schemas.microsoft.com/office/drawing/2017/decorative" val="1"/>
              </a:ext>
            </a:extLst>
          </p:cNvPr>
          <p:cNvCxnSpPr>
            <a:cxnSpLocks/>
            <a:stCxn id="22" idx="1"/>
          </p:cNvCxnSpPr>
          <p:nvPr/>
        </p:nvCxnSpPr>
        <p:spPr bwMode="auto">
          <a:xfrm flipH="1">
            <a:off x="3995738" y="4021138"/>
            <a:ext cx="2392362" cy="719137"/>
          </a:xfrm>
          <a:prstGeom prst="straightConnector1">
            <a:avLst/>
          </a:prstGeom>
          <a:ln w="28575">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36875" name="TextBox 31">
            <a:extLst>
              <a:ext uri="{FF2B5EF4-FFF2-40B4-BE49-F238E27FC236}">
                <a16:creationId xmlns:a16="http://schemas.microsoft.com/office/drawing/2014/main" id="{0A235EF6-1B12-4B01-AB13-97ECD85498BC}"/>
              </a:ext>
            </a:extLst>
          </p:cNvPr>
          <p:cNvSpPr txBox="1">
            <a:spLocks noChangeArrowheads="1"/>
          </p:cNvSpPr>
          <p:nvPr/>
        </p:nvSpPr>
        <p:spPr bwMode="auto">
          <a:xfrm>
            <a:off x="6443663" y="4464947"/>
            <a:ext cx="2624137" cy="369888"/>
          </a:xfrm>
          <a:prstGeom prst="rect">
            <a:avLst/>
          </a:prstGeom>
          <a:solidFill>
            <a:srgbClr val="00B0F0">
              <a:alpha val="67842"/>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000000"/>
                </a:solidFill>
                <a:ea typeface="ヒラギノ角ゴ Pro W3"/>
                <a:cs typeface="ヒラギノ角ゴ Pro W3"/>
              </a:rPr>
              <a:t>Back-up prescription </a:t>
            </a:r>
          </a:p>
        </p:txBody>
      </p:sp>
      <p:cxnSp>
        <p:nvCxnSpPr>
          <p:cNvPr id="29" name="Straight Arrow Connector 28">
            <a:extLst>
              <a:ext uri="{FF2B5EF4-FFF2-40B4-BE49-F238E27FC236}">
                <a16:creationId xmlns:a16="http://schemas.microsoft.com/office/drawing/2014/main" id="{DD43D90D-A4FC-4E88-BA56-B96343AEE4D1}"/>
              </a:ext>
              <a:ext uri="{C183D7F6-B498-43B3-948B-1728B52AA6E4}">
                <adec:decorative xmlns:adec="http://schemas.microsoft.com/office/drawing/2017/decorative" val="1"/>
              </a:ext>
            </a:extLst>
          </p:cNvPr>
          <p:cNvCxnSpPr>
            <a:cxnSpLocks/>
            <a:stCxn id="36875" idx="1"/>
          </p:cNvCxnSpPr>
          <p:nvPr/>
        </p:nvCxnSpPr>
        <p:spPr bwMode="auto">
          <a:xfrm flipH="1">
            <a:off x="3657600" y="4649891"/>
            <a:ext cx="2786063" cy="67872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6877" name="TextBox 34">
            <a:extLst>
              <a:ext uri="{FF2B5EF4-FFF2-40B4-BE49-F238E27FC236}">
                <a16:creationId xmlns:a16="http://schemas.microsoft.com/office/drawing/2014/main" id="{6DF22DBE-3249-4A92-975C-9C11F0C27416}"/>
              </a:ext>
            </a:extLst>
          </p:cNvPr>
          <p:cNvSpPr txBox="1">
            <a:spLocks noChangeArrowheads="1"/>
          </p:cNvSpPr>
          <p:nvPr/>
        </p:nvSpPr>
        <p:spPr bwMode="auto">
          <a:xfrm>
            <a:off x="6443663" y="4941888"/>
            <a:ext cx="2624137" cy="646112"/>
          </a:xfrm>
          <a:prstGeom prst="rect">
            <a:avLst/>
          </a:prstGeom>
          <a:solidFill>
            <a:srgbClr val="00B050">
              <a:alpha val="72156"/>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000000"/>
                </a:solidFill>
                <a:ea typeface="ヒラギノ角ゴ Pro W3"/>
                <a:cs typeface="ヒラギノ角ゴ Pro W3"/>
              </a:rPr>
              <a:t>Information about antibiotics &amp; AMR</a:t>
            </a:r>
          </a:p>
        </p:txBody>
      </p:sp>
      <p:cxnSp>
        <p:nvCxnSpPr>
          <p:cNvPr id="31" name="Straight Arrow Connector 30">
            <a:extLst>
              <a:ext uri="{FF2B5EF4-FFF2-40B4-BE49-F238E27FC236}">
                <a16:creationId xmlns:a16="http://schemas.microsoft.com/office/drawing/2014/main" id="{B6201F11-39E8-4F06-9718-FA626E3FB0A3}"/>
              </a:ext>
              <a:ext uri="{C183D7F6-B498-43B3-948B-1728B52AA6E4}">
                <adec:decorative xmlns:adec="http://schemas.microsoft.com/office/drawing/2017/decorative" val="1"/>
              </a:ext>
            </a:extLst>
          </p:cNvPr>
          <p:cNvCxnSpPr>
            <a:cxnSpLocks/>
            <a:stCxn id="36877" idx="1"/>
          </p:cNvCxnSpPr>
          <p:nvPr/>
        </p:nvCxnSpPr>
        <p:spPr bwMode="auto">
          <a:xfrm flipH="1">
            <a:off x="2987675" y="5265738"/>
            <a:ext cx="3455988" cy="457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868" name="TextBox 4">
            <a:extLst>
              <a:ext uri="{FF2B5EF4-FFF2-40B4-BE49-F238E27FC236}">
                <a16:creationId xmlns:a16="http://schemas.microsoft.com/office/drawing/2014/main" id="{4588DACE-994C-4584-B91E-AEC8EB43AB1D}"/>
              </a:ext>
            </a:extLst>
          </p:cNvPr>
          <p:cNvSpPr txBox="1">
            <a:spLocks noChangeArrowheads="1"/>
          </p:cNvSpPr>
          <p:nvPr/>
        </p:nvSpPr>
        <p:spPr bwMode="auto">
          <a:xfrm>
            <a:off x="2339975" y="6485709"/>
            <a:ext cx="4464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ea typeface="ヒラギノ角ゴ Pro W3"/>
                <a:cs typeface="ヒラギノ角ゴ Pro W3"/>
              </a:rPr>
              <a:t>www.rcgp.org.uk/TARGETantibiotics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123C819-F191-484D-98DB-B66F43466238}"/>
              </a:ext>
            </a:extLst>
          </p:cNvPr>
          <p:cNvSpPr txBox="1">
            <a:spLocks noGrp="1"/>
          </p:cNvSpPr>
          <p:nvPr>
            <p:ph type="title"/>
          </p:nvPr>
        </p:nvSpPr>
        <p:spPr bwMode="auto">
          <a:xfrm>
            <a:off x="1259633" y="98426"/>
            <a:ext cx="7866906" cy="763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0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 Treating Your Infection RTI Leaflet</a:t>
            </a:r>
          </a:p>
        </p:txBody>
      </p:sp>
      <p:sp>
        <p:nvSpPr>
          <p:cNvPr id="32" name="Text Placeholder 4">
            <a:extLst>
              <a:ext uri="{FF2B5EF4-FFF2-40B4-BE49-F238E27FC236}">
                <a16:creationId xmlns:a16="http://schemas.microsoft.com/office/drawing/2014/main" id="{60D397DD-323C-401D-88B7-C2CD16BDE85C}"/>
              </a:ext>
            </a:extLst>
          </p:cNvPr>
          <p:cNvSpPr txBox="1">
            <a:spLocks/>
          </p:cNvSpPr>
          <p:nvPr/>
        </p:nvSpPr>
        <p:spPr>
          <a:xfrm>
            <a:off x="1165225" y="862013"/>
            <a:ext cx="4070350" cy="384175"/>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Pictorial leaflet</a:t>
            </a:r>
            <a:endParaRPr lang="en-GB" kern="0" dirty="0">
              <a:solidFill>
                <a:srgbClr val="AF1E2C"/>
              </a:solidFill>
              <a:ea typeface="ヒラギノ角ゴ Pro W3" pitchFamily="84" charset="-128"/>
            </a:endParaRPr>
          </a:p>
        </p:txBody>
      </p:sp>
      <p:sp>
        <p:nvSpPr>
          <p:cNvPr id="21" name="Text Placeholder 4">
            <a:extLst>
              <a:ext uri="{FF2B5EF4-FFF2-40B4-BE49-F238E27FC236}">
                <a16:creationId xmlns:a16="http://schemas.microsoft.com/office/drawing/2014/main" id="{D3AA4F40-C43E-415F-9785-0FEF68FEBB86}"/>
              </a:ext>
            </a:extLst>
          </p:cNvPr>
          <p:cNvSpPr txBox="1">
            <a:spLocks/>
          </p:cNvSpPr>
          <p:nvPr/>
        </p:nvSpPr>
        <p:spPr>
          <a:xfrm>
            <a:off x="4932364" y="855663"/>
            <a:ext cx="3975100" cy="385762"/>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Digital leaflets</a:t>
            </a:r>
            <a:endParaRPr lang="en-GB" kern="0" dirty="0">
              <a:solidFill>
                <a:srgbClr val="AF1E2C"/>
              </a:solidFill>
              <a:ea typeface="ヒラギノ角ゴ Pro W3" pitchFamily="84" charset="-128"/>
            </a:endParaRPr>
          </a:p>
        </p:txBody>
      </p:sp>
      <p:pic>
        <p:nvPicPr>
          <p:cNvPr id="38917" name="Picture 3" descr="TARGET self-care leaflet">
            <a:extLst>
              <a:ext uri="{FF2B5EF4-FFF2-40B4-BE49-F238E27FC236}">
                <a16:creationId xmlns:a16="http://schemas.microsoft.com/office/drawing/2014/main" id="{1CEEEB1B-6D78-468E-9003-CF583CA02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22" y="1371600"/>
            <a:ext cx="3816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TARGET online digital leaflets">
            <a:extLst>
              <a:ext uri="{FF2B5EF4-FFF2-40B4-BE49-F238E27FC236}">
                <a16:creationId xmlns:a16="http://schemas.microsoft.com/office/drawing/2014/main" id="{CE31877B-077B-4A66-9E2F-B51FB3DEF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113" y="1236663"/>
            <a:ext cx="428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9">
            <a:extLst>
              <a:ext uri="{FF2B5EF4-FFF2-40B4-BE49-F238E27FC236}">
                <a16:creationId xmlns:a16="http://schemas.microsoft.com/office/drawing/2014/main" id="{2561B5A8-02B3-4B0E-A451-2D685A5E3FA8}"/>
              </a:ext>
            </a:extLst>
          </p:cNvPr>
          <p:cNvSpPr>
            <a:spLocks noGrp="1"/>
          </p:cNvSpPr>
          <p:nvPr>
            <p:ph idx="1"/>
          </p:nvPr>
        </p:nvSpPr>
        <p:spPr bwMode="auto">
          <a:xfrm>
            <a:off x="1050925" y="1825625"/>
            <a:ext cx="7464425"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buFontTx/>
              <a:buNone/>
            </a:pPr>
            <a:r>
              <a:rPr lang="en-GB" altLang="en-US" sz="2400" b="1" dirty="0">
                <a:latin typeface="Arial" panose="020B0604020202020204" pitchFamily="34" charset="0"/>
                <a:cs typeface="Arial" panose="020B0604020202020204" pitchFamily="34" charset="0"/>
              </a:rPr>
              <a:t>The TARGET website has audit templates for:</a:t>
            </a:r>
          </a:p>
          <a:p>
            <a:pPr marL="438150" lvl="2" eaLnBrk="1" hangingPunct="1">
              <a:spcAft>
                <a:spcPts val="1200"/>
              </a:spcAft>
              <a:buFontTx/>
              <a:buChar char="•"/>
              <a:tabLst>
                <a:tab pos="361950" algn="l"/>
                <a:tab pos="1162050" algn="l"/>
                <a:tab pos="1695450" algn="l"/>
                <a:tab pos="2247900" algn="l"/>
                <a:tab pos="2781300" algn="l"/>
              </a:tabLst>
            </a:pPr>
            <a:r>
              <a:rPr lang="en-GB" altLang="en-US" sz="2400" dirty="0">
                <a:latin typeface="Arial" panose="020B0604020202020204" pitchFamily="34" charset="0"/>
                <a:ea typeface="ヒラギノ角ゴ Pro W3"/>
                <a:cs typeface="Arial" panose="020B0604020202020204" pitchFamily="34" charset="0"/>
              </a:rPr>
              <a:t>Acute otitis media </a:t>
            </a:r>
          </a:p>
          <a:p>
            <a:pPr marL="438150" lvl="2" eaLnBrk="1" hangingPunct="1">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cs typeface="Arial" panose="020B0604020202020204" pitchFamily="34" charset="0"/>
              </a:rPr>
              <a:t>UTI</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Sore Throat</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Acute Cough</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Otitis Externa</a:t>
            </a:r>
          </a:p>
          <a:p>
            <a:pPr marL="438150" lvl="2">
              <a:spcAft>
                <a:spcPts val="1200"/>
              </a:spcAft>
              <a:buFontTx/>
              <a:buChar char="•"/>
              <a:tabLst>
                <a:tab pos="361950" algn="l"/>
                <a:tab pos="1162050" algn="l"/>
                <a:tab pos="1695450" algn="l"/>
                <a:tab pos="2247900" algn="l"/>
                <a:tab pos="2781300" algn="l"/>
              </a:tabLst>
            </a:pPr>
            <a:r>
              <a:rPr lang="en-GB" altLang="en-US" sz="2400" b="1" dirty="0">
                <a:solidFill>
                  <a:schemeClr val="tx1"/>
                </a:solidFill>
                <a:latin typeface="Arial" panose="020B0604020202020204" pitchFamily="34" charset="0"/>
                <a:ea typeface="ヒラギノ角ゴ Pro W3"/>
                <a:cs typeface="Arial" panose="020B0604020202020204" pitchFamily="34" charset="0"/>
              </a:rPr>
              <a:t>Acute Rhinosinusitis</a:t>
            </a:r>
            <a:endParaRPr lang="en-GB" altLang="en-US" sz="2800" b="1" dirty="0">
              <a:solidFill>
                <a:schemeClr val="tx1"/>
              </a:solidFill>
              <a:latin typeface="Arial" panose="020B0604020202020204" pitchFamily="34" charset="0"/>
              <a:ea typeface="ヒラギノ角ゴ Pro W3"/>
              <a:cs typeface="Arial" panose="020B0604020202020204" pitchFamily="34" charset="0"/>
            </a:endParaRPr>
          </a:p>
        </p:txBody>
      </p:sp>
      <p:sp>
        <p:nvSpPr>
          <p:cNvPr id="36866" name="Title 1">
            <a:extLst>
              <a:ext uri="{FF2B5EF4-FFF2-40B4-BE49-F238E27FC236}">
                <a16:creationId xmlns:a16="http://schemas.microsoft.com/office/drawing/2014/main" id="{E5A9633A-728E-47C8-AD09-AC7966A706DA}"/>
              </a:ext>
            </a:extLst>
          </p:cNvPr>
          <p:cNvSpPr>
            <a:spLocks noGrp="1"/>
          </p:cNvSpPr>
          <p:nvPr>
            <p:ph type="title"/>
          </p:nvPr>
        </p:nvSpPr>
        <p:spPr bwMode="auto">
          <a:xfrm>
            <a:off x="1527180" y="444449"/>
            <a:ext cx="7464425"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b="0" dirty="0">
                <a:solidFill>
                  <a:srgbClr val="C00000"/>
                </a:solidFill>
                <a:latin typeface="Arial" panose="020B0604020202020204" pitchFamily="34" charset="0"/>
                <a:cs typeface="Arial" panose="020B0604020202020204" pitchFamily="34" charset="0"/>
              </a:rPr>
              <a:t>TARGET:</a:t>
            </a:r>
            <a:br>
              <a:rPr lang="en-GB" altLang="en-US" b="0" dirty="0">
                <a:solidFill>
                  <a:srgbClr val="C00000"/>
                </a:solidFill>
                <a:latin typeface="Arial" panose="020B0604020202020204" pitchFamily="34" charset="0"/>
                <a:cs typeface="Arial" panose="020B0604020202020204" pitchFamily="34" charset="0"/>
              </a:rPr>
            </a:br>
            <a:r>
              <a:rPr lang="en-GB" altLang="en-US" sz="2800" b="0" dirty="0">
                <a:solidFill>
                  <a:srgbClr val="C00000"/>
                </a:solidFill>
                <a:latin typeface="Arial" panose="020B0604020202020204" pitchFamily="34" charset="0"/>
                <a:cs typeface="Arial" panose="020B0604020202020204" pitchFamily="34" charset="0"/>
              </a:rPr>
              <a:t>Could your practice do an audit this year?</a:t>
            </a:r>
          </a:p>
        </p:txBody>
      </p:sp>
      <p:pic>
        <p:nvPicPr>
          <p:cNvPr id="36869" name="Picture 2" descr="TARGET acute sinusitis audit">
            <a:extLst>
              <a:ext uri="{FF2B5EF4-FFF2-40B4-BE49-F238E27FC236}">
                <a16:creationId xmlns:a16="http://schemas.microsoft.com/office/drawing/2014/main" id="{D293E454-3D7A-431B-B930-055F804FE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478" y="2709566"/>
            <a:ext cx="4824696" cy="220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a:extLst>
              <a:ext uri="{FF2B5EF4-FFF2-40B4-BE49-F238E27FC236}">
                <a16:creationId xmlns:a16="http://schemas.microsoft.com/office/drawing/2014/main" id="{A7020105-E66D-4706-BC1A-9AEF3AD1BFF6}"/>
              </a:ext>
            </a:extLst>
          </p:cNvPr>
          <p:cNvSpPr txBox="1">
            <a:spLocks noChangeArrowheads="1"/>
          </p:cNvSpPr>
          <p:nvPr/>
        </p:nvSpPr>
        <p:spPr bwMode="auto">
          <a:xfrm>
            <a:off x="5364163" y="5156547"/>
            <a:ext cx="2890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dirty="0"/>
              <a:t>Excel template auto calculates prescribing compliance for you!</a:t>
            </a:r>
          </a:p>
        </p:txBody>
      </p:sp>
      <p:pic>
        <p:nvPicPr>
          <p:cNvPr id="13" name="Picture 12">
            <a:extLst>
              <a:ext uri="{FF2B5EF4-FFF2-40B4-BE49-F238E27FC236}">
                <a16:creationId xmlns:a16="http://schemas.microsoft.com/office/drawing/2014/main" id="{BA070D2D-6958-4ADA-B63D-D1BE4496297D}"/>
              </a:ext>
            </a:extLst>
          </p:cNvPr>
          <p:cNvPicPr>
            <a:picLocks noChangeAspect="1"/>
          </p:cNvPicPr>
          <p:nvPr/>
        </p:nvPicPr>
        <p:blipFill>
          <a:blip r:embed="rId4"/>
          <a:stretch>
            <a:fillRect/>
          </a:stretch>
        </p:blipFill>
        <p:spPr>
          <a:xfrm>
            <a:off x="3044819" y="6490434"/>
            <a:ext cx="3054361" cy="3231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a:extLst>
              <a:ext uri="{FF2B5EF4-FFF2-40B4-BE49-F238E27FC236}">
                <a16:creationId xmlns:a16="http://schemas.microsoft.com/office/drawing/2014/main" id="{31E2DEE8-42DA-4FF7-89D0-C6AD639F6D56}"/>
              </a:ext>
            </a:extLst>
          </p:cNvPr>
          <p:cNvSpPr>
            <a:spLocks noGrp="1"/>
          </p:cNvSpPr>
          <p:nvPr>
            <p:ph type="title"/>
          </p:nvPr>
        </p:nvSpPr>
        <p:spPr bwMode="auto">
          <a:xfrm>
            <a:off x="1331640" y="469501"/>
            <a:ext cx="7416824"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a:t>
            </a:r>
            <a:r>
              <a:rPr lang="en-GB" altLang="en-US" sz="3200" b="0" dirty="0">
                <a:solidFill>
                  <a:srgbClr val="AF1E2C"/>
                </a:solidFill>
                <a:latin typeface="Arial" panose="020B0604020202020204" pitchFamily="34" charset="0"/>
                <a:cs typeface="Arial" panose="020B0604020202020204" pitchFamily="34" charset="0"/>
              </a:rPr>
              <a:t>Additional supportive tools</a:t>
            </a:r>
            <a:endParaRPr lang="en-GB" altLang="en-US" sz="2400" b="0" dirty="0">
              <a:solidFill>
                <a:srgbClr val="AF1E2C"/>
              </a:solidFill>
              <a:latin typeface="Arial" panose="020B0604020202020204" pitchFamily="34" charset="0"/>
              <a:cs typeface="Arial" panose="020B0604020202020204" pitchFamily="34" charset="0"/>
            </a:endParaRPr>
          </a:p>
        </p:txBody>
      </p:sp>
      <p:pic>
        <p:nvPicPr>
          <p:cNvPr id="55307" name="Picture 1" descr="Keep Antibiotics Working Poster">
            <a:extLst>
              <a:ext uri="{FF2B5EF4-FFF2-40B4-BE49-F238E27FC236}">
                <a16:creationId xmlns:a16="http://schemas.microsoft.com/office/drawing/2014/main" id="{9BD9921C-50D9-489E-9C4A-8E0A2B41E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242048"/>
            <a:ext cx="2117500" cy="29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a:extLst>
              <a:ext uri="{FF2B5EF4-FFF2-40B4-BE49-F238E27FC236}">
                <a16:creationId xmlns:a16="http://schemas.microsoft.com/office/drawing/2014/main" id="{1CD95D7E-181F-4BE0-A609-EC8F550F22F5}"/>
              </a:ext>
            </a:extLst>
          </p:cNvPr>
          <p:cNvSpPr txBox="1">
            <a:spLocks/>
          </p:cNvSpPr>
          <p:nvPr/>
        </p:nvSpPr>
        <p:spPr>
          <a:xfrm>
            <a:off x="2965005" y="1534513"/>
            <a:ext cx="232707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Posters for Display</a:t>
            </a:r>
          </a:p>
        </p:txBody>
      </p:sp>
      <p:sp>
        <p:nvSpPr>
          <p:cNvPr id="13" name="Text Placeholder 4">
            <a:extLst>
              <a:ext uri="{FF2B5EF4-FFF2-40B4-BE49-F238E27FC236}">
                <a16:creationId xmlns:a16="http://schemas.microsoft.com/office/drawing/2014/main" id="{A9190B56-00E1-4EC0-BB53-2E60ABD83409}"/>
              </a:ext>
            </a:extLst>
          </p:cNvPr>
          <p:cNvSpPr txBox="1">
            <a:spLocks/>
          </p:cNvSpPr>
          <p:nvPr/>
        </p:nvSpPr>
        <p:spPr>
          <a:xfrm>
            <a:off x="5991071" y="1576989"/>
            <a:ext cx="270192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Videos for patient waiting areas</a:t>
            </a:r>
          </a:p>
        </p:txBody>
      </p:sp>
      <p:pic>
        <p:nvPicPr>
          <p:cNvPr id="3" name="Picture 2" descr="TARGET poster for managing common infections">
            <a:extLst>
              <a:ext uri="{FF2B5EF4-FFF2-40B4-BE49-F238E27FC236}">
                <a16:creationId xmlns:a16="http://schemas.microsoft.com/office/drawing/2014/main" id="{95282F62-F764-42E3-AE63-2BAA3A0C41D6}"/>
              </a:ext>
            </a:extLst>
          </p:cNvPr>
          <p:cNvPicPr>
            <a:picLocks noChangeAspect="1"/>
          </p:cNvPicPr>
          <p:nvPr/>
        </p:nvPicPr>
        <p:blipFill rotWithShape="1">
          <a:blip r:embed="rId4"/>
          <a:srcRect t="717" b="309"/>
          <a:stretch/>
        </p:blipFill>
        <p:spPr>
          <a:xfrm>
            <a:off x="1190625" y="3496299"/>
            <a:ext cx="2051050" cy="2878806"/>
          </a:xfrm>
          <a:prstGeom prst="rect">
            <a:avLst/>
          </a:prstGeom>
        </p:spPr>
      </p:pic>
      <p:pic>
        <p:nvPicPr>
          <p:cNvPr id="5" name="Picture 4" descr="Antibiotic Guardian poster: 'Keep antibiotics working!'">
            <a:extLst>
              <a:ext uri="{FF2B5EF4-FFF2-40B4-BE49-F238E27FC236}">
                <a16:creationId xmlns:a16="http://schemas.microsoft.com/office/drawing/2014/main" id="{9F063B23-2781-4072-841E-DC5DE64B6CB9}"/>
              </a:ext>
            </a:extLst>
          </p:cNvPr>
          <p:cNvPicPr>
            <a:picLocks noChangeAspect="1"/>
          </p:cNvPicPr>
          <p:nvPr/>
        </p:nvPicPr>
        <p:blipFill>
          <a:blip r:embed="rId5"/>
          <a:stretch>
            <a:fillRect/>
          </a:stretch>
        </p:blipFill>
        <p:spPr>
          <a:xfrm>
            <a:off x="2944813" y="2187878"/>
            <a:ext cx="2089150" cy="2921745"/>
          </a:xfrm>
          <a:prstGeom prst="rect">
            <a:avLst/>
          </a:prstGeom>
        </p:spPr>
      </p:pic>
      <p:pic>
        <p:nvPicPr>
          <p:cNvPr id="55304" name="Picture 5" descr="NHS antibiotic video - dog and tree">
            <a:extLst>
              <a:ext uri="{FF2B5EF4-FFF2-40B4-BE49-F238E27FC236}">
                <a16:creationId xmlns:a16="http://schemas.microsoft.com/office/drawing/2014/main" id="{ACC4E234-3F9B-4B6D-BF08-E74DA99CC8E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6930" y="2473590"/>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5" name="Picture 6" descr="NHS antibiotic video - cat and butterfly">
            <a:extLst>
              <a:ext uri="{FF2B5EF4-FFF2-40B4-BE49-F238E27FC236}">
                <a16:creationId xmlns:a16="http://schemas.microsoft.com/office/drawing/2014/main" id="{CFE84AE3-DDB9-4A4C-9920-C184FC698C6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404" y="3846947"/>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6" name="Picture 13" descr="NHS antibiotic video - duck">
            <a:extLst>
              <a:ext uri="{FF2B5EF4-FFF2-40B4-BE49-F238E27FC236}">
                <a16:creationId xmlns:a16="http://schemas.microsoft.com/office/drawing/2014/main" id="{F7C7DF90-FCFE-4330-9674-622B4CD542D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188" y="4706365"/>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8F6BA00-0618-41E0-BC6C-294ED4A3E3E9}"/>
              </a:ext>
            </a:extLst>
          </p:cNvPr>
          <p:cNvSpPr>
            <a:spLocks noGrp="1"/>
          </p:cNvSpPr>
          <p:nvPr>
            <p:ph type="title"/>
          </p:nvPr>
        </p:nvSpPr>
        <p:spPr bwMode="auto">
          <a:xfrm>
            <a:off x="1419729" y="744160"/>
            <a:ext cx="7724271" cy="726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GB" altLang="en-US" sz="3600" b="0" dirty="0">
                <a:solidFill>
                  <a:srgbClr val="C00000"/>
                </a:solidFill>
                <a:latin typeface="Arial" panose="020B0604020202020204" pitchFamily="34" charset="0"/>
                <a:cs typeface="Arial" panose="020B0604020202020204" pitchFamily="34" charset="0"/>
              </a:rPr>
              <a:t>Clinical scenario: Acute Rhinosinusitis</a:t>
            </a:r>
            <a:br>
              <a:rPr lang="en-GB" altLang="en-US" b="0" dirty="0">
                <a:solidFill>
                  <a:srgbClr val="C00000"/>
                </a:solidFill>
                <a:latin typeface="Arial" panose="020B0604020202020204" pitchFamily="34" charset="0"/>
                <a:cs typeface="Arial" panose="020B0604020202020204" pitchFamily="34" charset="0"/>
              </a:rPr>
            </a:br>
            <a:endParaRPr lang="en-GB" altLang="en-US" sz="2800" b="0" dirty="0">
              <a:solidFill>
                <a:srgbClr val="C00000"/>
              </a:solidFill>
              <a:latin typeface="Arial" panose="020B0604020202020204" pitchFamily="34" charset="0"/>
              <a:cs typeface="Arial" panose="020B0604020202020204" pitchFamily="34" charset="0"/>
            </a:endParaRPr>
          </a:p>
        </p:txBody>
      </p:sp>
      <p:sp>
        <p:nvSpPr>
          <p:cNvPr id="43013" name="TextBox 1">
            <a:extLst>
              <a:ext uri="{FF2B5EF4-FFF2-40B4-BE49-F238E27FC236}">
                <a16:creationId xmlns:a16="http://schemas.microsoft.com/office/drawing/2014/main" id="{48E4CB70-3823-4EE4-B65A-F40634CC5FF5}"/>
              </a:ext>
            </a:extLst>
          </p:cNvPr>
          <p:cNvSpPr txBox="1">
            <a:spLocks noChangeArrowheads="1"/>
          </p:cNvSpPr>
          <p:nvPr/>
        </p:nvSpPr>
        <p:spPr bwMode="auto">
          <a:xfrm>
            <a:off x="1438334" y="1285742"/>
            <a:ext cx="69594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C00000"/>
                </a:solidFill>
              </a:rPr>
              <a:t>Action plan ideas for next 12 months: What, How, Who , When</a:t>
            </a:r>
          </a:p>
        </p:txBody>
      </p:sp>
      <p:sp>
        <p:nvSpPr>
          <p:cNvPr id="43011" name="Rectangle 1">
            <a:extLst>
              <a:ext uri="{FF2B5EF4-FFF2-40B4-BE49-F238E27FC236}">
                <a16:creationId xmlns:a16="http://schemas.microsoft.com/office/drawing/2014/main" id="{DB5CCA82-3C82-40EA-BB08-DC6FD5C87D30}"/>
              </a:ext>
            </a:extLst>
          </p:cNvPr>
          <p:cNvSpPr>
            <a:spLocks noChangeArrowheads="1"/>
          </p:cNvSpPr>
          <p:nvPr/>
        </p:nvSpPr>
        <p:spPr bwMode="auto">
          <a:xfrm>
            <a:off x="800099" y="1783088"/>
            <a:ext cx="823595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AutoNum type="arabicPeriod"/>
            </a:pPr>
            <a:r>
              <a:rPr lang="en-GB" altLang="en-US" sz="2000" dirty="0">
                <a:solidFill>
                  <a:srgbClr val="000000"/>
                </a:solidFill>
              </a:rPr>
              <a:t>Promote use of local antimicrobial or NICE antimicrobial prescribing guidance by all in practice</a:t>
            </a:r>
          </a:p>
          <a:p>
            <a:pPr>
              <a:buFont typeface="Arial" panose="020B0604020202020204" pitchFamily="34" charset="0"/>
              <a:buAutoNum type="arabicPeriod"/>
            </a:pPr>
            <a:r>
              <a:rPr lang="en-GB" altLang="en-US" sz="2000" dirty="0">
                <a:solidFill>
                  <a:srgbClr val="000000"/>
                </a:solidFill>
              </a:rPr>
              <a:t>Make use of TARGET toolkit. </a:t>
            </a:r>
          </a:p>
          <a:p>
            <a:pPr>
              <a:buFont typeface="Arial" panose="020B0604020202020204" pitchFamily="34" charset="0"/>
              <a:buAutoNum type="arabicPeriod"/>
            </a:pPr>
            <a:r>
              <a:rPr lang="en-GB" altLang="en-US" sz="2000" dirty="0">
                <a:solidFill>
                  <a:srgbClr val="000000"/>
                </a:solidFill>
              </a:rPr>
              <a:t>Encourage use of TARGET Treating Your Infection – Respiratory Tract infection (TYI-RTI) leaflet.</a:t>
            </a:r>
          </a:p>
          <a:p>
            <a:pPr>
              <a:buFont typeface="Arial" panose="020B0604020202020204" pitchFamily="34" charset="0"/>
              <a:buAutoNum type="arabicPeriod"/>
            </a:pPr>
            <a:r>
              <a:rPr lang="en-GB" altLang="en-US" sz="2000" dirty="0">
                <a:solidFill>
                  <a:srgbClr val="000000"/>
                </a:solidFill>
              </a:rPr>
              <a:t>Share TARGET TYI-RTI leaflet on clinical system.</a:t>
            </a:r>
          </a:p>
          <a:p>
            <a:pPr>
              <a:buFont typeface="Arial" panose="020B0604020202020204" pitchFamily="34" charset="0"/>
              <a:buAutoNum type="arabicPeriod"/>
            </a:pPr>
            <a:r>
              <a:rPr lang="en-GB" altLang="en-US" sz="2000" dirty="0">
                <a:solidFill>
                  <a:srgbClr val="000000"/>
                </a:solidFill>
              </a:rPr>
              <a:t>Encourage consistent message from different staff and when patients re-attend.</a:t>
            </a:r>
          </a:p>
          <a:p>
            <a:pPr>
              <a:buFont typeface="Arial" panose="020B0604020202020204" pitchFamily="34" charset="0"/>
              <a:buAutoNum type="arabicPeriod"/>
            </a:pPr>
            <a:r>
              <a:rPr lang="en-GB" altLang="en-US" sz="2000" dirty="0">
                <a:solidFill>
                  <a:srgbClr val="000000"/>
                </a:solidFill>
              </a:rPr>
              <a:t>Encourage an audit of self-care, safety netting &amp; antibiotic advice</a:t>
            </a:r>
          </a:p>
          <a:p>
            <a:pPr>
              <a:buFont typeface="Arial" panose="020B0604020202020204" pitchFamily="34" charset="0"/>
              <a:buAutoNum type="arabicPeriod"/>
            </a:pPr>
            <a:r>
              <a:rPr lang="en-GB" altLang="en-US" sz="2000" dirty="0">
                <a:solidFill>
                  <a:srgbClr val="000000"/>
                </a:solidFill>
              </a:rPr>
              <a:t>Re-audit in 4 months - identify a date when you will repeat the audit. </a:t>
            </a:r>
          </a:p>
          <a:p>
            <a:pPr>
              <a:buFont typeface="Arial" panose="020B0604020202020204" pitchFamily="34" charset="0"/>
              <a:buAutoNum type="arabicPeriod"/>
            </a:pPr>
            <a:r>
              <a:rPr lang="en-GB" altLang="en-US" sz="2000" dirty="0">
                <a:solidFill>
                  <a:srgbClr val="000000"/>
                </a:solidFill>
              </a:rPr>
              <a:t>Record actions required, especially when compliance with primary care guidance is less than 80%. </a:t>
            </a:r>
          </a:p>
          <a:p>
            <a:pPr>
              <a:buFont typeface="Arial" panose="020B0604020202020204" pitchFamily="34" charset="0"/>
              <a:buAutoNum type="arabicPeriod"/>
            </a:pPr>
            <a:r>
              <a:rPr lang="en-GB" altLang="en-US" sz="2000" dirty="0">
                <a:solidFill>
                  <a:srgbClr val="000000"/>
                </a:solidFill>
              </a:rPr>
              <a:t>Consider developing a target for antibiotic prescribing rate. </a:t>
            </a:r>
          </a:p>
        </p:txBody>
      </p:sp>
      <p:sp>
        <p:nvSpPr>
          <p:cNvPr id="43015" name="TextBox 13">
            <a:extLst>
              <a:ext uri="{FF2B5EF4-FFF2-40B4-BE49-F238E27FC236}">
                <a16:creationId xmlns:a16="http://schemas.microsoft.com/office/drawing/2014/main" id="{3105CE3B-21F8-465F-8ED8-56058106E44E}"/>
              </a:ext>
            </a:extLst>
          </p:cNvPr>
          <p:cNvSpPr txBox="1">
            <a:spLocks noChangeArrowheads="1"/>
          </p:cNvSpPr>
          <p:nvPr/>
        </p:nvSpPr>
        <p:spPr bwMode="auto">
          <a:xfrm>
            <a:off x="3132137" y="6449984"/>
            <a:ext cx="28797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1A1AE7E-0A9D-4FD4-A8E1-55A7AACE0EF9}"/>
              </a:ext>
            </a:extLst>
          </p:cNvPr>
          <p:cNvSpPr>
            <a:spLocks noGrp="1"/>
          </p:cNvSpPr>
          <p:nvPr>
            <p:ph type="title"/>
          </p:nvPr>
        </p:nvSpPr>
        <p:spPr bwMode="auto">
          <a:xfrm>
            <a:off x="1449240" y="612077"/>
            <a:ext cx="5447216" cy="9039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GB" altLang="en-US" sz="4900" b="0" dirty="0">
                <a:solidFill>
                  <a:srgbClr val="C00000"/>
                </a:solidFill>
                <a:latin typeface="Arial" panose="020B0604020202020204" pitchFamily="34" charset="0"/>
                <a:cs typeface="Arial" panose="020B0604020202020204" pitchFamily="34" charset="0"/>
              </a:rPr>
              <a:t>Clinical</a:t>
            </a:r>
            <a:r>
              <a:rPr lang="en-GB" altLang="en-US" sz="4900" b="0" dirty="0">
                <a:solidFill>
                  <a:srgbClr val="C00000"/>
                </a:solidFill>
              </a:rPr>
              <a:t> </a:t>
            </a:r>
            <a:r>
              <a:rPr lang="en-GB" altLang="en-US" sz="4900" b="0" dirty="0">
                <a:solidFill>
                  <a:srgbClr val="C00000"/>
                </a:solidFill>
                <a:latin typeface="Arial" panose="020B0604020202020204" pitchFamily="34" charset="0"/>
                <a:cs typeface="Arial" panose="020B0604020202020204" pitchFamily="34" charset="0"/>
              </a:rPr>
              <a:t>scenario:  </a:t>
            </a:r>
            <a:br>
              <a:rPr lang="en-GB" altLang="en-US" b="0" dirty="0">
                <a:solidFill>
                  <a:srgbClr val="C00000"/>
                </a:solidFill>
                <a:latin typeface="Arial" panose="020B0604020202020204" pitchFamily="34" charset="0"/>
                <a:cs typeface="Arial" panose="020B0604020202020204" pitchFamily="34" charset="0"/>
              </a:rPr>
            </a:br>
            <a:r>
              <a:rPr lang="en-GB" altLang="en-US" sz="4000" b="0" dirty="0">
                <a:solidFill>
                  <a:srgbClr val="C00000"/>
                </a:solidFill>
                <a:latin typeface="Arial" panose="020B0604020202020204" pitchFamily="34" charset="0"/>
                <a:cs typeface="Arial" panose="020B0604020202020204" pitchFamily="34" charset="0"/>
              </a:rPr>
              <a:t>Acute Rhinosinusitis</a:t>
            </a:r>
            <a:endParaRPr lang="en-GB" altLang="en-US" b="0" dirty="0">
              <a:solidFill>
                <a:srgbClr val="C00000"/>
              </a:solidFill>
              <a:latin typeface="Arial" panose="020B0604020202020204" pitchFamily="34" charset="0"/>
              <a:cs typeface="Arial" panose="020B0604020202020204" pitchFamily="34" charset="0"/>
            </a:endParaRPr>
          </a:p>
        </p:txBody>
      </p:sp>
      <p:sp>
        <p:nvSpPr>
          <p:cNvPr id="24579" name="Rectangle 3">
            <a:extLst>
              <a:ext uri="{FF2B5EF4-FFF2-40B4-BE49-F238E27FC236}">
                <a16:creationId xmlns:a16="http://schemas.microsoft.com/office/drawing/2014/main" id="{2020B93C-7311-478C-AEA5-B2184CF146DA}"/>
              </a:ext>
            </a:extLst>
          </p:cNvPr>
          <p:cNvSpPr>
            <a:spLocks noChangeArrowheads="1"/>
          </p:cNvSpPr>
          <p:nvPr/>
        </p:nvSpPr>
        <p:spPr bwMode="auto">
          <a:xfrm>
            <a:off x="848838" y="2020094"/>
            <a:ext cx="79930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 typeface="Arial" panose="020B0604020202020204" pitchFamily="34" charset="0"/>
              <a:buChar char="•"/>
            </a:pPr>
            <a:r>
              <a:rPr lang="en-GB" altLang="en-US" sz="2600" dirty="0">
                <a:solidFill>
                  <a:srgbClr val="000000"/>
                </a:solidFill>
              </a:rPr>
              <a:t>35 year old non-smoker with nasal congestion and yellow nasal discharge for 11 days, mild right facial discomfort, sore throat and cough</a:t>
            </a:r>
          </a:p>
          <a:p>
            <a:pPr eaLnBrk="1" hangingPunct="1">
              <a:spcBef>
                <a:spcPts val="1200"/>
              </a:spcBef>
              <a:buFont typeface="Arial" panose="020B0604020202020204" pitchFamily="34" charset="0"/>
              <a:buChar char="•"/>
            </a:pPr>
            <a:r>
              <a:rPr lang="en-GB" altLang="en-US" sz="2600" dirty="0">
                <a:solidFill>
                  <a:srgbClr val="000000"/>
                </a:solidFill>
              </a:rPr>
              <a:t>Has had previous rhinosinusitis and feels that she usually needs antibiotics to treat her infection.  </a:t>
            </a:r>
          </a:p>
          <a:p>
            <a:pPr eaLnBrk="1" hangingPunct="1">
              <a:spcBef>
                <a:spcPts val="1200"/>
              </a:spcBef>
              <a:buFont typeface="Arial" panose="020B0604020202020204" pitchFamily="34" charset="0"/>
              <a:buChar char="•"/>
            </a:pPr>
            <a:r>
              <a:rPr lang="en-GB" altLang="en-US" sz="2600" dirty="0">
                <a:solidFill>
                  <a:srgbClr val="000000"/>
                </a:solidFill>
              </a:rPr>
              <a:t>Temp 37.4°C, pulse 88, BP 142/88, right sided maxillary tenderness, mildly red throat, bilateral mildly red tympanic membranes and no lymphadenopathy.</a:t>
            </a:r>
          </a:p>
        </p:txBody>
      </p:sp>
      <p:sp>
        <p:nvSpPr>
          <p:cNvPr id="24582" name="TextBox 13">
            <a:extLst>
              <a:ext uri="{FF2B5EF4-FFF2-40B4-BE49-F238E27FC236}">
                <a16:creationId xmlns:a16="http://schemas.microsoft.com/office/drawing/2014/main" id="{2CCA2530-341F-4492-B368-47470B2D8631}"/>
              </a:ext>
            </a:extLst>
          </p:cNvPr>
          <p:cNvSpPr txBox="1">
            <a:spLocks noChangeArrowheads="1"/>
          </p:cNvSpPr>
          <p:nvPr/>
        </p:nvSpPr>
        <p:spPr bwMode="auto">
          <a:xfrm>
            <a:off x="3132137" y="6524625"/>
            <a:ext cx="28797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C00000"/>
                </a:solidFill>
              </a:rPr>
              <a:t>www.rcgp.org.uk/TARGETantibiotics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68DF7A-7172-40FA-BFC8-A72F0B258721}"/>
              </a:ext>
            </a:extLst>
          </p:cNvPr>
          <p:cNvPicPr>
            <a:picLocks noChangeAspect="1"/>
          </p:cNvPicPr>
          <p:nvPr/>
        </p:nvPicPr>
        <p:blipFill>
          <a:blip r:embed="rId3"/>
          <a:stretch>
            <a:fillRect/>
          </a:stretch>
        </p:blipFill>
        <p:spPr>
          <a:xfrm>
            <a:off x="0" y="0"/>
            <a:ext cx="9144000" cy="6375757"/>
          </a:xfrm>
          <a:prstGeom prst="rect">
            <a:avLst/>
          </a:prstGeom>
        </p:spPr>
      </p:pic>
      <p:sp>
        <p:nvSpPr>
          <p:cNvPr id="6" name="TextBox 13">
            <a:extLst>
              <a:ext uri="{FF2B5EF4-FFF2-40B4-BE49-F238E27FC236}">
                <a16:creationId xmlns:a16="http://schemas.microsoft.com/office/drawing/2014/main" id="{23F90ADF-4AF0-4E34-ABE0-F94D39763DAC}"/>
              </a:ext>
            </a:extLst>
          </p:cNvPr>
          <p:cNvSpPr txBox="1">
            <a:spLocks noChangeArrowheads="1"/>
          </p:cNvSpPr>
          <p:nvPr/>
        </p:nvSpPr>
        <p:spPr bwMode="auto">
          <a:xfrm>
            <a:off x="2937067" y="6492874"/>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1">
            <a:extLst>
              <a:ext uri="{FF2B5EF4-FFF2-40B4-BE49-F238E27FC236}">
                <a16:creationId xmlns:a16="http://schemas.microsoft.com/office/drawing/2014/main" id="{D6D3735E-5AAE-4A75-ADD6-E02491A07761}"/>
              </a:ext>
            </a:extLst>
          </p:cNvPr>
          <p:cNvSpPr txBox="1">
            <a:spLocks noChangeArrowheads="1"/>
          </p:cNvSpPr>
          <p:nvPr/>
        </p:nvSpPr>
        <p:spPr bwMode="auto">
          <a:xfrm>
            <a:off x="7127192" y="6342772"/>
            <a:ext cx="19313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100" dirty="0">
                <a:solidFill>
                  <a:srgbClr val="000000"/>
                </a:solidFill>
              </a:rPr>
              <a:t>NG79: Sinusitis (acute): </a:t>
            </a:r>
          </a:p>
          <a:p>
            <a:r>
              <a:rPr lang="en-GB" altLang="en-US" sz="1100" dirty="0">
                <a:solidFill>
                  <a:srgbClr val="000000"/>
                </a:solidFill>
              </a:rPr>
              <a:t>antimicrobial prescribing.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C522B30-7092-4DBD-8CF2-117BB41DC8AD}"/>
              </a:ext>
            </a:extLst>
          </p:cNvPr>
          <p:cNvSpPr>
            <a:spLocks noGrp="1"/>
          </p:cNvSpPr>
          <p:nvPr>
            <p:ph type="title"/>
          </p:nvPr>
        </p:nvSpPr>
        <p:spPr bwMode="auto">
          <a:xfrm>
            <a:off x="1486968" y="348046"/>
            <a:ext cx="7494662" cy="13012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GB" altLang="en-US" sz="4000" b="0" dirty="0">
                <a:solidFill>
                  <a:srgbClr val="C00000"/>
                </a:solidFill>
                <a:latin typeface="Arial" panose="020B0604020202020204" pitchFamily="34" charset="0"/>
                <a:cs typeface="Arial" panose="020B0604020202020204" pitchFamily="34" charset="0"/>
              </a:rPr>
              <a:t>Acute Rhinosinusitis: </a:t>
            </a:r>
            <a:r>
              <a:rPr lang="en-GB" altLang="en-US" sz="2700" b="0" dirty="0">
                <a:solidFill>
                  <a:srgbClr val="C00000"/>
                </a:solidFill>
                <a:latin typeface="Arial" panose="020B0604020202020204" pitchFamily="34" charset="0"/>
                <a:cs typeface="Arial" panose="020B0604020202020204" pitchFamily="34" charset="0"/>
              </a:rPr>
              <a:t>NICE antimicrobial prescribing guidelines (NG79)</a:t>
            </a:r>
            <a:br>
              <a:rPr lang="en-GB" altLang="en-US" sz="2400" b="0" dirty="0">
                <a:solidFill>
                  <a:srgbClr val="C00000"/>
                </a:solidFill>
                <a:latin typeface="Arial" panose="020B0604020202020204" pitchFamily="34" charset="0"/>
                <a:cs typeface="Arial" panose="020B0604020202020204" pitchFamily="34" charset="0"/>
              </a:rPr>
            </a:br>
            <a:endParaRPr lang="en-GB" altLang="en-US" sz="2700" b="0" dirty="0">
              <a:solidFill>
                <a:srgbClr val="C00000"/>
              </a:solidFill>
              <a:latin typeface="Arial" panose="020B0604020202020204" pitchFamily="34" charset="0"/>
              <a:cs typeface="Arial" panose="020B0604020202020204" pitchFamily="34" charset="0"/>
            </a:endParaRPr>
          </a:p>
        </p:txBody>
      </p:sp>
      <p:sp>
        <p:nvSpPr>
          <p:cNvPr id="28678" name="TextBox 1">
            <a:extLst>
              <a:ext uri="{FF2B5EF4-FFF2-40B4-BE49-F238E27FC236}">
                <a16:creationId xmlns:a16="http://schemas.microsoft.com/office/drawing/2014/main" id="{DA299BB7-26DE-4695-B9CD-50E699D07B20}"/>
              </a:ext>
            </a:extLst>
          </p:cNvPr>
          <p:cNvSpPr txBox="1">
            <a:spLocks noChangeArrowheads="1"/>
          </p:cNvSpPr>
          <p:nvPr/>
        </p:nvSpPr>
        <p:spPr bwMode="auto">
          <a:xfrm>
            <a:off x="7484380" y="6415929"/>
            <a:ext cx="19313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100" dirty="0">
                <a:solidFill>
                  <a:srgbClr val="000000"/>
                </a:solidFill>
              </a:rPr>
              <a:t>NG79: Sinusitis (acute): </a:t>
            </a:r>
          </a:p>
          <a:p>
            <a:r>
              <a:rPr lang="en-GB" altLang="en-US" sz="1100" dirty="0">
                <a:solidFill>
                  <a:srgbClr val="000000"/>
                </a:solidFill>
              </a:rPr>
              <a:t>antimicrobial prescribing. </a:t>
            </a:r>
          </a:p>
        </p:txBody>
      </p:sp>
      <p:sp>
        <p:nvSpPr>
          <p:cNvPr id="8" name="TextBox 13">
            <a:extLst>
              <a:ext uri="{FF2B5EF4-FFF2-40B4-BE49-F238E27FC236}">
                <a16:creationId xmlns:a16="http://schemas.microsoft.com/office/drawing/2014/main" id="{38C11451-28FE-4532-95E8-02A32547042C}"/>
              </a:ext>
            </a:extLst>
          </p:cNvPr>
          <p:cNvSpPr txBox="1">
            <a:spLocks noChangeArrowheads="1"/>
          </p:cNvSpPr>
          <p:nvPr/>
        </p:nvSpPr>
        <p:spPr bwMode="auto">
          <a:xfrm>
            <a:off x="4584103" y="6509954"/>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pic>
        <p:nvPicPr>
          <p:cNvPr id="9" name="Picture 8">
            <a:extLst>
              <a:ext uri="{FF2B5EF4-FFF2-40B4-BE49-F238E27FC236}">
                <a16:creationId xmlns:a16="http://schemas.microsoft.com/office/drawing/2014/main" id="{0110D4C7-BBCE-42BF-A66A-05BBAAE15078}"/>
              </a:ext>
            </a:extLst>
          </p:cNvPr>
          <p:cNvPicPr>
            <a:picLocks noChangeAspect="1"/>
          </p:cNvPicPr>
          <p:nvPr/>
        </p:nvPicPr>
        <p:blipFill rotWithShape="1">
          <a:blip r:embed="rId3"/>
          <a:srcRect r="1406" b="14524"/>
          <a:stretch/>
        </p:blipFill>
        <p:spPr>
          <a:xfrm>
            <a:off x="4696891" y="2114200"/>
            <a:ext cx="4464913" cy="2283630"/>
          </a:xfrm>
          <a:prstGeom prst="rect">
            <a:avLst/>
          </a:prstGeom>
        </p:spPr>
      </p:pic>
      <p:pic>
        <p:nvPicPr>
          <p:cNvPr id="6" name="Picture 5">
            <a:extLst>
              <a:ext uri="{FF2B5EF4-FFF2-40B4-BE49-F238E27FC236}">
                <a16:creationId xmlns:a16="http://schemas.microsoft.com/office/drawing/2014/main" id="{EAB6A299-C0CB-41E9-9CBD-BEA12A105839}"/>
              </a:ext>
            </a:extLst>
          </p:cNvPr>
          <p:cNvPicPr>
            <a:picLocks noChangeAspect="1"/>
          </p:cNvPicPr>
          <p:nvPr/>
        </p:nvPicPr>
        <p:blipFill rotWithShape="1">
          <a:blip r:embed="rId4"/>
          <a:srcRect b="30970"/>
          <a:stretch/>
        </p:blipFill>
        <p:spPr>
          <a:xfrm>
            <a:off x="0" y="1320279"/>
            <a:ext cx="4740436" cy="55733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896714B-0285-4135-B18C-BBB264960278}"/>
              </a:ext>
            </a:extLst>
          </p:cNvPr>
          <p:cNvSpPr>
            <a:spLocks noGrp="1"/>
          </p:cNvSpPr>
          <p:nvPr>
            <p:ph type="title"/>
          </p:nvPr>
        </p:nvSpPr>
        <p:spPr bwMode="auto">
          <a:xfrm>
            <a:off x="1448511" y="543281"/>
            <a:ext cx="7832221"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GB" altLang="en-US" sz="4000" b="0" dirty="0">
                <a:solidFill>
                  <a:srgbClr val="C00000"/>
                </a:solidFill>
                <a:latin typeface="Arial" panose="020B0604020202020204" pitchFamily="34" charset="0"/>
                <a:cs typeface="Arial" panose="020B0604020202020204" pitchFamily="34" charset="0"/>
              </a:rPr>
              <a:t>Clinical Scenario: </a:t>
            </a:r>
            <a:r>
              <a:rPr lang="en-GB" altLang="en-US" sz="3600" b="0" dirty="0">
                <a:solidFill>
                  <a:srgbClr val="C00000"/>
                </a:solidFill>
                <a:latin typeface="Arial" panose="020B0604020202020204" pitchFamily="34" charset="0"/>
                <a:cs typeface="Arial" panose="020B0604020202020204" pitchFamily="34" charset="0"/>
              </a:rPr>
              <a:t>Acute Rhinosinusitis</a:t>
            </a:r>
            <a:br>
              <a:rPr lang="en-GB" altLang="en-US" sz="4000" b="0" dirty="0">
                <a:solidFill>
                  <a:srgbClr val="C00000"/>
                </a:solidFill>
                <a:latin typeface="Arial" panose="020B0604020202020204" pitchFamily="34" charset="0"/>
                <a:cs typeface="Arial" panose="020B0604020202020204" pitchFamily="34" charset="0"/>
              </a:rPr>
            </a:br>
            <a:r>
              <a:rPr lang="en-GB" altLang="en-US" sz="3100" b="0" dirty="0">
                <a:solidFill>
                  <a:srgbClr val="C00000"/>
                </a:solidFill>
                <a:latin typeface="Arial" panose="020B0604020202020204" pitchFamily="34" charset="0"/>
                <a:cs typeface="Arial" panose="020B0604020202020204" pitchFamily="34" charset="0"/>
              </a:rPr>
              <a:t>Feedback</a:t>
            </a:r>
            <a:br>
              <a:rPr lang="en-GB" altLang="en-US" b="0" dirty="0">
                <a:solidFill>
                  <a:srgbClr val="C00000"/>
                </a:solidFill>
                <a:latin typeface="Arial" panose="020B0604020202020204" pitchFamily="34" charset="0"/>
                <a:cs typeface="Arial" panose="020B0604020202020204" pitchFamily="34" charset="0"/>
              </a:rPr>
            </a:br>
            <a:endParaRPr lang="en-GB" altLang="en-US" sz="3200" b="0" dirty="0">
              <a:solidFill>
                <a:srgbClr val="C00000"/>
              </a:solidFill>
              <a:latin typeface="Arial" panose="020B0604020202020204" pitchFamily="34" charset="0"/>
              <a:cs typeface="Arial" panose="020B0604020202020204" pitchFamily="34" charset="0"/>
            </a:endParaRPr>
          </a:p>
        </p:txBody>
      </p:sp>
      <p:sp>
        <p:nvSpPr>
          <p:cNvPr id="30723" name="Rectangle 3">
            <a:extLst>
              <a:ext uri="{FF2B5EF4-FFF2-40B4-BE49-F238E27FC236}">
                <a16:creationId xmlns:a16="http://schemas.microsoft.com/office/drawing/2014/main" id="{F3AEAF30-D469-4CA5-90A4-826E7C40C482}"/>
              </a:ext>
            </a:extLst>
          </p:cNvPr>
          <p:cNvSpPr>
            <a:spLocks noChangeArrowheads="1"/>
          </p:cNvSpPr>
          <p:nvPr/>
        </p:nvSpPr>
        <p:spPr bwMode="auto">
          <a:xfrm>
            <a:off x="900113" y="1840260"/>
            <a:ext cx="8064500" cy="1570037"/>
          </a:xfrm>
          <a:prstGeom prst="rect">
            <a:avLst/>
          </a:prstGeom>
          <a:solidFill>
            <a:schemeClr val="accent5"/>
          </a:solidFill>
          <a:ln w="38100">
            <a:solidFill>
              <a:schemeClr val="accent6">
                <a:lumMod val="25000"/>
              </a:schemeClr>
            </a:solidFill>
            <a:miter lim="800000"/>
            <a:headEnd/>
            <a:tailEnd/>
          </a:ln>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1600" dirty="0">
                <a:solidFill>
                  <a:srgbClr val="000000"/>
                </a:solidFill>
              </a:rPr>
              <a:t>35 year old non-smoker with nasal congestion and yellow nasal discharge for 11 days, mild right facial discomfort, sore throat and cough</a:t>
            </a:r>
          </a:p>
          <a:p>
            <a:pPr eaLnBrk="1" hangingPunct="1">
              <a:buFont typeface="Arial" panose="020B0604020202020204" pitchFamily="34" charset="0"/>
              <a:buChar char="•"/>
            </a:pPr>
            <a:r>
              <a:rPr lang="en-GB" altLang="en-US" sz="1600" dirty="0">
                <a:solidFill>
                  <a:srgbClr val="000000"/>
                </a:solidFill>
              </a:rPr>
              <a:t>Has had previous rhinosinusitis and feels that she usually needs antibiotics to treat her infection.  </a:t>
            </a:r>
          </a:p>
          <a:p>
            <a:pPr eaLnBrk="1" hangingPunct="1">
              <a:buFont typeface="Arial" panose="020B0604020202020204" pitchFamily="34" charset="0"/>
              <a:buChar char="•"/>
            </a:pPr>
            <a:r>
              <a:rPr lang="en-GB" altLang="en-US" sz="1600" dirty="0">
                <a:solidFill>
                  <a:srgbClr val="000000"/>
                </a:solidFill>
              </a:rPr>
              <a:t>Temp 37.4°C, pulse 88, BP 142/88, right sided maxillary tenderness, mildly red throat, bilateral mildly red tympanic membranes and no lymphadenopathy.</a:t>
            </a:r>
          </a:p>
        </p:txBody>
      </p:sp>
      <p:sp>
        <p:nvSpPr>
          <p:cNvPr id="30724" name="Rectangle 1">
            <a:extLst>
              <a:ext uri="{FF2B5EF4-FFF2-40B4-BE49-F238E27FC236}">
                <a16:creationId xmlns:a16="http://schemas.microsoft.com/office/drawing/2014/main" id="{A5E9CDE4-C305-4071-9EE8-2760B7499ADD}"/>
              </a:ext>
            </a:extLst>
          </p:cNvPr>
          <p:cNvSpPr>
            <a:spLocks noChangeArrowheads="1"/>
          </p:cNvSpPr>
          <p:nvPr/>
        </p:nvSpPr>
        <p:spPr bwMode="auto">
          <a:xfrm>
            <a:off x="971996" y="3627931"/>
            <a:ext cx="80645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2000" dirty="0">
                <a:solidFill>
                  <a:srgbClr val="000000"/>
                </a:solidFill>
                <a:cs typeface="Times New Roman" panose="02020603050405020304" pitchFamily="18" charset="0"/>
              </a:rPr>
              <a:t>Consider self-care, high dose nasal corticosteroids</a:t>
            </a:r>
          </a:p>
          <a:p>
            <a:pPr eaLnBrk="1" hangingPunct="1">
              <a:buFont typeface="Arial" panose="020B0604020202020204" pitchFamily="34" charset="0"/>
              <a:buChar char="•"/>
            </a:pPr>
            <a:r>
              <a:rPr lang="en-US" altLang="en-US" sz="2000" dirty="0">
                <a:solidFill>
                  <a:srgbClr val="000000"/>
                </a:solidFill>
              </a:rPr>
              <a:t>Antibiotics make very little difference to symptom duration.</a:t>
            </a:r>
          </a:p>
          <a:p>
            <a:pPr eaLnBrk="1" hangingPunct="1">
              <a:buFont typeface="Arial" panose="020B0604020202020204" pitchFamily="34" charset="0"/>
              <a:buChar char="•"/>
            </a:pPr>
            <a:r>
              <a:rPr lang="en-US" altLang="en-US" sz="2000" dirty="0">
                <a:solidFill>
                  <a:srgbClr val="000000"/>
                </a:solidFill>
              </a:rPr>
              <a:t>Consider antibiotic or delayed antibiotic for mild to moderate symptoms. Offer immediate antibiotic to those who are systemically unwell, have symptoms and signs of a more serious illness or are at high risk of complications.</a:t>
            </a:r>
          </a:p>
          <a:p>
            <a:pPr eaLnBrk="1" hangingPunct="1">
              <a:buFont typeface="Arial" panose="020B0604020202020204" pitchFamily="34" charset="0"/>
              <a:buChar char="•"/>
            </a:pPr>
            <a:r>
              <a:rPr lang="en-US" altLang="en-US" sz="2000" dirty="0">
                <a:solidFill>
                  <a:srgbClr val="000000"/>
                </a:solidFill>
              </a:rPr>
              <a:t>Consider referral to hospital if there is evidence of complications</a:t>
            </a:r>
          </a:p>
          <a:p>
            <a:pPr eaLnBrk="1" hangingPunct="1">
              <a:buFont typeface="Arial" panose="020B0604020202020204" pitchFamily="34" charset="0"/>
              <a:buChar char="•"/>
            </a:pPr>
            <a:r>
              <a:rPr lang="en-GB" altLang="en-US" sz="2000" dirty="0">
                <a:solidFill>
                  <a:srgbClr val="000000"/>
                </a:solidFill>
                <a:cs typeface="Times New Roman" panose="02020603050405020304" pitchFamily="18" charset="0"/>
              </a:rPr>
              <a:t>Share a leaflet with the patient – e.g. the TARGET leaflet</a:t>
            </a:r>
          </a:p>
        </p:txBody>
      </p:sp>
      <p:pic>
        <p:nvPicPr>
          <p:cNvPr id="2" name="Picture 1">
            <a:extLst>
              <a:ext uri="{FF2B5EF4-FFF2-40B4-BE49-F238E27FC236}">
                <a16:creationId xmlns:a16="http://schemas.microsoft.com/office/drawing/2014/main" id="{7D4E6F2F-1B5B-4348-8E30-E0639D5BBADC}"/>
              </a:ext>
            </a:extLst>
          </p:cNvPr>
          <p:cNvPicPr>
            <a:picLocks noChangeAspect="1"/>
          </p:cNvPicPr>
          <p:nvPr/>
        </p:nvPicPr>
        <p:blipFill>
          <a:blip r:embed="rId3"/>
          <a:stretch>
            <a:fillRect/>
          </a:stretch>
        </p:blipFill>
        <p:spPr>
          <a:xfrm>
            <a:off x="3044819" y="6490434"/>
            <a:ext cx="3054361" cy="3231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F5E62-8936-4827-8D59-1C5F99490CD2}"/>
              </a:ext>
            </a:extLst>
          </p:cNvPr>
          <p:cNvSpPr>
            <a:spLocks noGrp="1"/>
          </p:cNvSpPr>
          <p:nvPr>
            <p:ph type="title"/>
          </p:nvPr>
        </p:nvSpPr>
        <p:spPr/>
        <p:txBody>
          <a:bodyPr/>
          <a:lstStyle/>
          <a:p>
            <a:r>
              <a:rPr lang="en-GB" dirty="0"/>
              <a:t>Inappropriate prescribing for Acute Rhinosinusitis</a:t>
            </a:r>
          </a:p>
        </p:txBody>
      </p:sp>
      <p:graphicFrame>
        <p:nvGraphicFramePr>
          <p:cNvPr id="5" name="Table 4">
            <a:extLst>
              <a:ext uri="{FF2B5EF4-FFF2-40B4-BE49-F238E27FC236}">
                <a16:creationId xmlns:a16="http://schemas.microsoft.com/office/drawing/2014/main" id="{85256C30-FF52-4D4E-A169-1AEAFB1B94C4}"/>
              </a:ext>
            </a:extLst>
          </p:cNvPr>
          <p:cNvGraphicFramePr>
            <a:graphicFrameLocks noGrp="1"/>
          </p:cNvGraphicFramePr>
          <p:nvPr>
            <p:extLst>
              <p:ext uri="{D42A27DB-BD31-4B8C-83A1-F6EECF244321}">
                <p14:modId xmlns:p14="http://schemas.microsoft.com/office/powerpoint/2010/main" val="3419109671"/>
              </p:ext>
            </p:extLst>
          </p:nvPr>
        </p:nvGraphicFramePr>
        <p:xfrm>
          <a:off x="708338" y="1857591"/>
          <a:ext cx="8152327" cy="2973705"/>
        </p:xfrm>
        <a:graphic>
          <a:graphicData uri="http://schemas.openxmlformats.org/drawingml/2006/table">
            <a:tbl>
              <a:tblPr>
                <a:tableStyleId>{5C22544A-7EE6-4342-B048-85BDC9FD1C3A}</a:tableStyleId>
              </a:tblPr>
              <a:tblGrid>
                <a:gridCol w="1352751">
                  <a:extLst>
                    <a:ext uri="{9D8B030D-6E8A-4147-A177-3AD203B41FA5}">
                      <a16:colId xmlns:a16="http://schemas.microsoft.com/office/drawing/2014/main" val="3043129095"/>
                    </a:ext>
                  </a:extLst>
                </a:gridCol>
                <a:gridCol w="1498727">
                  <a:extLst>
                    <a:ext uri="{9D8B030D-6E8A-4147-A177-3AD203B41FA5}">
                      <a16:colId xmlns:a16="http://schemas.microsoft.com/office/drawing/2014/main" val="430763345"/>
                    </a:ext>
                  </a:extLst>
                </a:gridCol>
                <a:gridCol w="2735500">
                  <a:extLst>
                    <a:ext uri="{9D8B030D-6E8A-4147-A177-3AD203B41FA5}">
                      <a16:colId xmlns:a16="http://schemas.microsoft.com/office/drawing/2014/main" val="555344840"/>
                    </a:ext>
                  </a:extLst>
                </a:gridCol>
                <a:gridCol w="2565349">
                  <a:extLst>
                    <a:ext uri="{9D8B030D-6E8A-4147-A177-3AD203B41FA5}">
                      <a16:colId xmlns:a16="http://schemas.microsoft.com/office/drawing/2014/main" val="926678359"/>
                    </a:ext>
                  </a:extLst>
                </a:gridCol>
              </a:tblGrid>
              <a:tr h="594360">
                <a:tc>
                  <a:txBody>
                    <a:bodyPr/>
                    <a:lstStyle/>
                    <a:p>
                      <a:pPr algn="ctr" fontAlgn="ctr"/>
                      <a:r>
                        <a:rPr lang="en-GB" sz="1600" b="1" u="none" strike="noStrike" dirty="0">
                          <a:solidFill>
                            <a:srgbClr val="000000"/>
                          </a:solidFill>
                          <a:effectLst/>
                          <a:latin typeface="Arial" panose="020B0604020202020204" pitchFamily="34" charset="0"/>
                          <a:cs typeface="Arial" panose="020B0604020202020204" pitchFamily="34" charset="0"/>
                        </a:rPr>
                        <a:t>Condition</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600" b="1" u="none" strike="noStrike" dirty="0">
                          <a:solidFill>
                            <a:srgbClr val="000000"/>
                          </a:solidFill>
                          <a:effectLst/>
                          <a:latin typeface="Arial" panose="020B0604020202020204" pitchFamily="34" charset="0"/>
                          <a:cs typeface="Arial" panose="020B0604020202020204" pitchFamily="34" charset="0"/>
                        </a:rPr>
                        <a:t>Consultations (n)</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600" b="1" u="none" strike="noStrike" dirty="0">
                          <a:solidFill>
                            <a:srgbClr val="000000"/>
                          </a:solidFill>
                          <a:effectLst/>
                          <a:latin typeface="Arial" panose="020B0604020202020204" pitchFamily="34" charset="0"/>
                          <a:cs typeface="Arial" panose="020B0604020202020204" pitchFamily="34" charset="0"/>
                        </a:rPr>
                        <a:t>Proportion of consultations with a systemic antibiotic prescription (95% CI)</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600" b="1" u="none" strike="noStrike" dirty="0">
                          <a:solidFill>
                            <a:srgbClr val="000000"/>
                          </a:solidFill>
                          <a:effectLst/>
                          <a:latin typeface="Arial" panose="020B0604020202020204" pitchFamily="34" charset="0"/>
                          <a:cs typeface="Arial" panose="020B0604020202020204" pitchFamily="34" charset="0"/>
                        </a:rPr>
                        <a:t>Ideal proportion of consultations resulting in systemic antibiotic prescriptions (IQR)16</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86078860"/>
                  </a:ext>
                </a:extLst>
              </a:tr>
              <a:tr h="190500">
                <a:tc>
                  <a:txBody>
                    <a:bodyPr/>
                    <a:lstStyle/>
                    <a:p>
                      <a:pPr algn="r" fontAlgn="auto"/>
                      <a:r>
                        <a:rPr lang="en-GB" sz="1600" u="none" strike="noStrike" dirty="0">
                          <a:solidFill>
                            <a:srgbClr val="000000"/>
                          </a:solidFill>
                          <a:effectLst/>
                          <a:latin typeface="Arial" panose="020B0604020202020204" pitchFamily="34" charset="0"/>
                          <a:cs typeface="Arial" panose="020B0604020202020204" pitchFamily="34" charset="0"/>
                        </a:rPr>
                        <a:t>Acute cough</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a:solidFill>
                            <a:srgbClr val="000000"/>
                          </a:solidFill>
                          <a:effectLst/>
                          <a:latin typeface="Arial" panose="020B0604020202020204" pitchFamily="34" charset="0"/>
                          <a:cs typeface="Arial" panose="020B0604020202020204" pitchFamily="34" charset="0"/>
                        </a:rPr>
                        <a:t>573 827</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a:solidFill>
                            <a:srgbClr val="000000"/>
                          </a:solidFill>
                          <a:effectLst/>
                          <a:latin typeface="Arial" panose="020B0604020202020204" pitchFamily="34" charset="0"/>
                          <a:cs typeface="Arial" panose="020B0604020202020204" pitchFamily="34" charset="0"/>
                        </a:rPr>
                        <a:t>0.41 (0.41–0.41)</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dirty="0">
                          <a:solidFill>
                            <a:srgbClr val="000000"/>
                          </a:solidFill>
                          <a:effectLst/>
                          <a:latin typeface="Arial" panose="020B0604020202020204" pitchFamily="34" charset="0"/>
                          <a:cs typeface="Arial" panose="020B0604020202020204" pitchFamily="34" charset="0"/>
                        </a:rPr>
                        <a:t>0.10 (0.06–0.16)</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60822873"/>
                  </a:ext>
                </a:extLst>
              </a:tr>
              <a:tr h="381000">
                <a:tc>
                  <a:txBody>
                    <a:bodyPr/>
                    <a:lstStyle/>
                    <a:p>
                      <a:pPr algn="r" fontAlgn="auto"/>
                      <a:r>
                        <a:rPr lang="en-GB" sz="1600" u="none" strike="noStrike" dirty="0">
                          <a:solidFill>
                            <a:srgbClr val="000000"/>
                          </a:solidFill>
                          <a:effectLst/>
                          <a:latin typeface="Arial" panose="020B0604020202020204" pitchFamily="34" charset="0"/>
                          <a:cs typeface="Arial" panose="020B0604020202020204" pitchFamily="34" charset="0"/>
                        </a:rPr>
                        <a:t>Acute otitis media (age 2–18 years)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a:solidFill>
                            <a:srgbClr val="000000"/>
                          </a:solidFill>
                          <a:effectLst/>
                          <a:latin typeface="Arial" panose="020B0604020202020204" pitchFamily="34" charset="0"/>
                          <a:cs typeface="Arial" panose="020B0604020202020204" pitchFamily="34" charset="0"/>
                        </a:rPr>
                        <a:t>39 513</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a:solidFill>
                            <a:srgbClr val="000000"/>
                          </a:solidFill>
                          <a:effectLst/>
                          <a:latin typeface="Arial" panose="020B0604020202020204" pitchFamily="34" charset="0"/>
                          <a:cs typeface="Arial" panose="020B0604020202020204" pitchFamily="34" charset="0"/>
                        </a:rPr>
                        <a:t>0.88 (0.88–0.89)</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dirty="0">
                          <a:solidFill>
                            <a:srgbClr val="000000"/>
                          </a:solidFill>
                          <a:effectLst/>
                          <a:latin typeface="Arial" panose="020B0604020202020204" pitchFamily="34" charset="0"/>
                          <a:cs typeface="Arial" panose="020B0604020202020204" pitchFamily="34" charset="0"/>
                        </a:rPr>
                        <a:t>0.17 (0.08–0.30)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40250824"/>
                  </a:ext>
                </a:extLst>
              </a:tr>
              <a:tr h="396240">
                <a:tc>
                  <a:txBody>
                    <a:bodyPr/>
                    <a:lstStyle/>
                    <a:p>
                      <a:pPr algn="r" fontAlgn="auto"/>
                      <a:r>
                        <a:rPr lang="en-GB" sz="1600" b="1" u="none" strike="noStrike" dirty="0">
                          <a:solidFill>
                            <a:srgbClr val="000000"/>
                          </a:solidFill>
                          <a:effectLst/>
                          <a:latin typeface="Arial" panose="020B0604020202020204" pitchFamily="34" charset="0"/>
                          <a:cs typeface="Arial" panose="020B0604020202020204" pitchFamily="34" charset="0"/>
                        </a:rPr>
                        <a:t>Acute rhinosinusitis</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b="1" u="none" strike="noStrike" dirty="0">
                          <a:solidFill>
                            <a:srgbClr val="000000"/>
                          </a:solidFill>
                          <a:effectLst/>
                          <a:latin typeface="Arial" panose="020B0604020202020204" pitchFamily="34" charset="0"/>
                          <a:cs typeface="Arial" panose="020B0604020202020204" pitchFamily="34" charset="0"/>
                        </a:rPr>
                        <a:t>74 359</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b="1" u="none" strike="noStrike" dirty="0">
                          <a:solidFill>
                            <a:srgbClr val="000000"/>
                          </a:solidFill>
                          <a:effectLst/>
                          <a:latin typeface="Arial" panose="020B0604020202020204" pitchFamily="34" charset="0"/>
                          <a:cs typeface="Arial" panose="020B0604020202020204" pitchFamily="34" charset="0"/>
                        </a:rPr>
                        <a:t>0.88 (0.88–0.88)</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b="1" u="none" strike="noStrike" dirty="0">
                          <a:solidFill>
                            <a:srgbClr val="000000"/>
                          </a:solidFill>
                          <a:effectLst/>
                          <a:latin typeface="Arial" panose="020B0604020202020204" pitchFamily="34" charset="0"/>
                          <a:cs typeface="Arial" panose="020B0604020202020204" pitchFamily="34" charset="0"/>
                        </a:rPr>
                        <a:t>0.11 (0.05–0.18)</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8013297"/>
                  </a:ext>
                </a:extLst>
              </a:tr>
              <a:tr h="190500">
                <a:tc>
                  <a:txBody>
                    <a:bodyPr/>
                    <a:lstStyle/>
                    <a:p>
                      <a:pPr algn="r" fontAlgn="auto"/>
                      <a:r>
                        <a:rPr lang="en-GB" sz="1600" u="none" strike="noStrike">
                          <a:solidFill>
                            <a:srgbClr val="000000"/>
                          </a:solidFill>
                          <a:effectLst/>
                          <a:latin typeface="Arial" panose="020B0604020202020204" pitchFamily="34" charset="0"/>
                          <a:cs typeface="Arial" panose="020B0604020202020204" pitchFamily="34" charset="0"/>
                        </a:rPr>
                        <a:t>Acute sore throat</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dirty="0">
                          <a:solidFill>
                            <a:srgbClr val="000000"/>
                          </a:solidFill>
                          <a:effectLst/>
                          <a:latin typeface="Arial" panose="020B0604020202020204" pitchFamily="34" charset="0"/>
                          <a:cs typeface="Arial" panose="020B0604020202020204" pitchFamily="34" charset="0"/>
                        </a:rPr>
                        <a:t>386 971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a:solidFill>
                            <a:srgbClr val="000000"/>
                          </a:solidFill>
                          <a:effectLst/>
                          <a:latin typeface="Arial" panose="020B0604020202020204" pitchFamily="34" charset="0"/>
                          <a:cs typeface="Arial" panose="020B0604020202020204" pitchFamily="34" charset="0"/>
                        </a:rPr>
                        <a:t>0.59 (0.58–0.59)</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auto"/>
                      <a:r>
                        <a:rPr lang="en-GB" sz="1600" u="none" strike="noStrike" dirty="0">
                          <a:solidFill>
                            <a:srgbClr val="000000"/>
                          </a:solidFill>
                          <a:effectLst/>
                          <a:latin typeface="Arial" panose="020B0604020202020204" pitchFamily="34" charset="0"/>
                          <a:cs typeface="Arial" panose="020B0604020202020204" pitchFamily="34" charset="0"/>
                        </a:rPr>
                        <a:t>0.13 (0.07–0.22)</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119083056"/>
                  </a:ext>
                </a:extLst>
              </a:tr>
            </a:tbl>
          </a:graphicData>
        </a:graphic>
      </p:graphicFrame>
      <p:sp>
        <p:nvSpPr>
          <p:cNvPr id="6" name="TextBox 5">
            <a:extLst>
              <a:ext uri="{FF2B5EF4-FFF2-40B4-BE49-F238E27FC236}">
                <a16:creationId xmlns:a16="http://schemas.microsoft.com/office/drawing/2014/main" id="{35E5E501-7A7A-4C41-8819-7BCEA1B8F5FF}"/>
              </a:ext>
            </a:extLst>
          </p:cNvPr>
          <p:cNvSpPr txBox="1"/>
          <p:nvPr/>
        </p:nvSpPr>
        <p:spPr>
          <a:xfrm>
            <a:off x="708339" y="4984124"/>
            <a:ext cx="8152326"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Big difference between actual and ideal prescribing for acute Rhinosinusitis in Primary Care</a:t>
            </a:r>
          </a:p>
          <a:p>
            <a:pPr marL="285750" indent="-285750">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Considerable between-practice variation in prescribing proportions</a:t>
            </a:r>
          </a:p>
        </p:txBody>
      </p:sp>
      <p:sp>
        <p:nvSpPr>
          <p:cNvPr id="7" name="TextBox 1">
            <a:extLst>
              <a:ext uri="{FF2B5EF4-FFF2-40B4-BE49-F238E27FC236}">
                <a16:creationId xmlns:a16="http://schemas.microsoft.com/office/drawing/2014/main" id="{D3877198-14F3-4688-B9F8-05D6046C0E55}"/>
              </a:ext>
            </a:extLst>
          </p:cNvPr>
          <p:cNvSpPr txBox="1">
            <a:spLocks noChangeArrowheads="1"/>
          </p:cNvSpPr>
          <p:nvPr/>
        </p:nvSpPr>
        <p:spPr bwMode="auto">
          <a:xfrm>
            <a:off x="7405591" y="6248505"/>
            <a:ext cx="19313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100" dirty="0">
                <a:solidFill>
                  <a:srgbClr val="000000"/>
                </a:solidFill>
              </a:rPr>
              <a:t>Pouwels et al. JAC 2018 Feb; 73(</a:t>
            </a:r>
            <a:r>
              <a:rPr lang="en-GB" altLang="en-US" sz="1100" dirty="0" err="1">
                <a:solidFill>
                  <a:srgbClr val="000000"/>
                </a:solidFill>
              </a:rPr>
              <a:t>Suppl</a:t>
            </a:r>
            <a:r>
              <a:rPr lang="en-GB" altLang="en-US" sz="1100" dirty="0">
                <a:solidFill>
                  <a:srgbClr val="000000"/>
                </a:solidFill>
              </a:rPr>
              <a:t> 2): 19–26.</a:t>
            </a:r>
          </a:p>
          <a:p>
            <a:r>
              <a:rPr lang="en-GB" altLang="en-US" sz="1100" dirty="0" err="1">
                <a:solidFill>
                  <a:srgbClr val="000000"/>
                </a:solidFill>
              </a:rPr>
              <a:t>doi</a:t>
            </a:r>
            <a:r>
              <a:rPr lang="en-GB" altLang="en-US" sz="1100" dirty="0">
                <a:solidFill>
                  <a:srgbClr val="000000"/>
                </a:solidFill>
              </a:rPr>
              <a:t>: 10.1093/</a:t>
            </a:r>
            <a:r>
              <a:rPr lang="en-GB" altLang="en-US" sz="1100" dirty="0" err="1">
                <a:solidFill>
                  <a:srgbClr val="000000"/>
                </a:solidFill>
              </a:rPr>
              <a:t>jac</a:t>
            </a:r>
            <a:r>
              <a:rPr lang="en-GB" altLang="en-US" sz="1100" dirty="0">
                <a:solidFill>
                  <a:srgbClr val="000000"/>
                </a:solidFill>
              </a:rPr>
              <a:t>/dkx502</a:t>
            </a:r>
          </a:p>
        </p:txBody>
      </p:sp>
    </p:spTree>
    <p:extLst>
      <p:ext uri="{BB962C8B-B14F-4D97-AF65-F5344CB8AC3E}">
        <p14:creationId xmlns:p14="http://schemas.microsoft.com/office/powerpoint/2010/main" val="248071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590675" y="365125"/>
            <a:ext cx="7377961" cy="1260475"/>
          </a:xfrm>
        </p:spPr>
        <p:txBody>
          <a:bodyPr>
            <a:normAutofit fontScale="90000"/>
          </a:bodyPr>
          <a:lstStyle/>
          <a:p>
            <a:r>
              <a:rPr lang="en-GB" sz="3600" b="0" dirty="0">
                <a:latin typeface="Arial" panose="020B0604020202020204" pitchFamily="34" charset="0"/>
                <a:cs typeface="Arial" panose="020B0604020202020204" pitchFamily="34" charset="0"/>
              </a:rPr>
              <a:t>Awareness of delayed/back up prescribing has increased but is still low</a:t>
            </a:r>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nvPr>
        </p:nvGraphicFramePr>
        <p:xfrm>
          <a:off x="814690" y="1625600"/>
          <a:ext cx="775977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Isosceles Triangle 8">
            <a:extLst>
              <a:ext uri="{FF2B5EF4-FFF2-40B4-BE49-F238E27FC236}">
                <a16:creationId xmlns:a16="http://schemas.microsoft.com/office/drawing/2014/main" id="{9D324131-8B46-4636-AA64-FD9DE99738B9}"/>
              </a:ext>
              <a:ext uri="{C183D7F6-B498-43B3-948B-1728B52AA6E4}">
                <adec:decorative xmlns:adec="http://schemas.microsoft.com/office/drawing/2017/decorative" val="1"/>
              </a:ext>
            </a:extLst>
          </p:cNvPr>
          <p:cNvSpPr/>
          <p:nvPr/>
        </p:nvSpPr>
        <p:spPr>
          <a:xfrm rot="10800000">
            <a:off x="6064249" y="3716732"/>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0" name="Isosceles Triangle 9">
            <a:extLst>
              <a:ext uri="{FF2B5EF4-FFF2-40B4-BE49-F238E27FC236}">
                <a16:creationId xmlns:a16="http://schemas.microsoft.com/office/drawing/2014/main" id="{96DE784B-F65C-4895-A45E-CB54CD44D123}"/>
              </a:ext>
              <a:ext uri="{C183D7F6-B498-43B3-948B-1728B52AA6E4}">
                <adec:decorative xmlns:adec="http://schemas.microsoft.com/office/drawing/2017/decorative" val="1"/>
              </a:ext>
            </a:extLst>
          </p:cNvPr>
          <p:cNvSpPr/>
          <p:nvPr/>
        </p:nvSpPr>
        <p:spPr>
          <a:xfrm>
            <a:off x="2140716" y="3685205"/>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1" name="Isosceles Triangle 10">
            <a:extLst>
              <a:ext uri="{FF2B5EF4-FFF2-40B4-BE49-F238E27FC236}">
                <a16:creationId xmlns:a16="http://schemas.microsoft.com/office/drawing/2014/main" id="{470041A1-0225-46DC-BE25-41758981F800}"/>
              </a:ext>
              <a:ext uri="{C183D7F6-B498-43B3-948B-1728B52AA6E4}">
                <adec:decorative xmlns:adec="http://schemas.microsoft.com/office/drawing/2017/decorative" val="1"/>
              </a:ext>
            </a:extLst>
          </p:cNvPr>
          <p:cNvSpPr/>
          <p:nvPr/>
        </p:nvSpPr>
        <p:spPr>
          <a:xfrm>
            <a:off x="3707904" y="371673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2" name="Isosceles Triangle 11">
            <a:extLst>
              <a:ext uri="{FF2B5EF4-FFF2-40B4-BE49-F238E27FC236}">
                <a16:creationId xmlns:a16="http://schemas.microsoft.com/office/drawing/2014/main" id="{C2D17975-11FB-48D2-AE80-796EF41CDB48}"/>
              </a:ext>
              <a:ext uri="{C183D7F6-B498-43B3-948B-1728B52AA6E4}">
                <adec:decorative xmlns:adec="http://schemas.microsoft.com/office/drawing/2017/decorative" val="1"/>
              </a:ext>
            </a:extLst>
          </p:cNvPr>
          <p:cNvSpPr/>
          <p:nvPr/>
        </p:nvSpPr>
        <p:spPr>
          <a:xfrm>
            <a:off x="8387418" y="3716732"/>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3" name="Isosceles Triangle 12">
            <a:extLst>
              <a:ext uri="{FF2B5EF4-FFF2-40B4-BE49-F238E27FC236}">
                <a16:creationId xmlns:a16="http://schemas.microsoft.com/office/drawing/2014/main" id="{9ABEAACE-8481-40FD-A6B5-45C4F9EE2262}"/>
              </a:ext>
              <a:ext uri="{C183D7F6-B498-43B3-948B-1728B52AA6E4}">
                <adec:decorative xmlns:adec="http://schemas.microsoft.com/office/drawing/2017/decorative" val="1"/>
              </a:ext>
            </a:extLst>
          </p:cNvPr>
          <p:cNvSpPr/>
          <p:nvPr/>
        </p:nvSpPr>
        <p:spPr>
          <a:xfrm rot="10800000">
            <a:off x="3419872" y="2695046"/>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4" name="Isosceles Triangle 13">
            <a:extLst>
              <a:ext uri="{FF2B5EF4-FFF2-40B4-BE49-F238E27FC236}">
                <a16:creationId xmlns:a16="http://schemas.microsoft.com/office/drawing/2014/main" id="{74B5CD7B-33F0-434E-A56B-847CD29A8D10}"/>
              </a:ext>
              <a:ext uri="{C183D7F6-B498-43B3-948B-1728B52AA6E4}">
                <adec:decorative xmlns:adec="http://schemas.microsoft.com/office/drawing/2017/decorative" val="1"/>
              </a:ext>
            </a:extLst>
          </p:cNvPr>
          <p:cNvSpPr/>
          <p:nvPr/>
        </p:nvSpPr>
        <p:spPr>
          <a:xfrm>
            <a:off x="6025053" y="265894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5" name="Isosceles Triangle 14">
            <a:extLst>
              <a:ext uri="{FF2B5EF4-FFF2-40B4-BE49-F238E27FC236}">
                <a16:creationId xmlns:a16="http://schemas.microsoft.com/office/drawing/2014/main" id="{A21213C6-C6F0-40F8-BF66-FC76093641FE}"/>
              </a:ext>
              <a:ext uri="{C183D7F6-B498-43B3-948B-1728B52AA6E4}">
                <adec:decorative xmlns:adec="http://schemas.microsoft.com/office/drawing/2017/decorative" val="1"/>
              </a:ext>
            </a:extLst>
          </p:cNvPr>
          <p:cNvSpPr/>
          <p:nvPr/>
        </p:nvSpPr>
        <p:spPr>
          <a:xfrm>
            <a:off x="8328219" y="265894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8" name="TextBox 17">
            <a:extLst>
              <a:ext uri="{FF2B5EF4-FFF2-40B4-BE49-F238E27FC236}">
                <a16:creationId xmlns:a16="http://schemas.microsoft.com/office/drawing/2014/main" id="{B49868AD-751F-4863-AC66-BF7049B54186}"/>
              </a:ext>
            </a:extLst>
          </p:cNvPr>
          <p:cNvSpPr txBox="1"/>
          <p:nvPr/>
        </p:nvSpPr>
        <p:spPr>
          <a:xfrm>
            <a:off x="4412496" y="3385329"/>
            <a:ext cx="1195139" cy="276999"/>
          </a:xfrm>
          <a:prstGeom prst="rect">
            <a:avLst/>
          </a:prstGeom>
          <a:noFill/>
        </p:spPr>
        <p:txBody>
          <a:bodyPr wrap="square" rtlCol="0">
            <a:spAutoFit/>
          </a:bodyPr>
          <a:lstStyle/>
          <a:p>
            <a:r>
              <a:rPr lang="en-GB" sz="1200" dirty="0">
                <a:solidFill>
                  <a:schemeClr val="accent6">
                    <a:lumMod val="10000"/>
                  </a:schemeClr>
                </a:solidFill>
              </a:rPr>
              <a:t>Y2 COVID-19</a:t>
            </a:r>
          </a:p>
        </p:txBody>
      </p:sp>
      <p:sp>
        <p:nvSpPr>
          <p:cNvPr id="17" name="TextBox 16">
            <a:extLst>
              <a:ext uri="{FF2B5EF4-FFF2-40B4-BE49-F238E27FC236}">
                <a16:creationId xmlns:a16="http://schemas.microsoft.com/office/drawing/2014/main" id="{9295D3FB-B127-4B9B-B053-8BB994D7553B}"/>
              </a:ext>
            </a:extLst>
          </p:cNvPr>
          <p:cNvSpPr txBox="1"/>
          <p:nvPr/>
        </p:nvSpPr>
        <p:spPr>
          <a:xfrm>
            <a:off x="4412497" y="4431065"/>
            <a:ext cx="1195139" cy="276999"/>
          </a:xfrm>
          <a:prstGeom prst="rect">
            <a:avLst/>
          </a:prstGeom>
          <a:noFill/>
        </p:spPr>
        <p:txBody>
          <a:bodyPr wrap="square" rtlCol="0">
            <a:spAutoFit/>
          </a:bodyPr>
          <a:lstStyle/>
          <a:p>
            <a:r>
              <a:rPr lang="en-GB" sz="1200" dirty="0">
                <a:solidFill>
                  <a:schemeClr val="accent6">
                    <a:lumMod val="10000"/>
                  </a:schemeClr>
                </a:solidFill>
              </a:rPr>
              <a:t>Y1 COVID-19</a:t>
            </a:r>
          </a:p>
        </p:txBody>
      </p:sp>
      <p:sp>
        <p:nvSpPr>
          <p:cNvPr id="16" name="TextBox 15">
            <a:extLst>
              <a:ext uri="{FF2B5EF4-FFF2-40B4-BE49-F238E27FC236}">
                <a16:creationId xmlns:a16="http://schemas.microsoft.com/office/drawing/2014/main" id="{9F797B47-9F96-44B9-81C8-44F48B3A8EC5}"/>
              </a:ext>
            </a:extLst>
          </p:cNvPr>
          <p:cNvSpPr txBox="1"/>
          <p:nvPr/>
        </p:nvSpPr>
        <p:spPr>
          <a:xfrm>
            <a:off x="4412498" y="5476801"/>
            <a:ext cx="1195139" cy="276999"/>
          </a:xfrm>
          <a:prstGeom prst="rect">
            <a:avLst/>
          </a:prstGeom>
          <a:noFill/>
        </p:spPr>
        <p:txBody>
          <a:bodyPr wrap="square" rtlCol="0">
            <a:spAutoFit/>
          </a:bodyPr>
          <a:lstStyle/>
          <a:p>
            <a:r>
              <a:rPr lang="en-GB" sz="1200" dirty="0">
                <a:solidFill>
                  <a:schemeClr val="accent6">
                    <a:lumMod val="10000"/>
                  </a:schemeClr>
                </a:solidFill>
              </a:rPr>
              <a:t>Pre COVID-19</a:t>
            </a:r>
          </a:p>
        </p:txBody>
      </p:sp>
      <p:sp>
        <p:nvSpPr>
          <p:cNvPr id="7" name="TextBox 6">
            <a:extLst>
              <a:ext uri="{FF2B5EF4-FFF2-40B4-BE49-F238E27FC236}">
                <a16:creationId xmlns:a16="http://schemas.microsoft.com/office/drawing/2014/main" id="{3D8A34E4-81B7-46AE-AAB2-C35C90F4D402}"/>
              </a:ext>
            </a:extLst>
          </p:cNvPr>
          <p:cNvSpPr txBox="1"/>
          <p:nvPr/>
        </p:nvSpPr>
        <p:spPr>
          <a:xfrm>
            <a:off x="1445672" y="5792272"/>
            <a:ext cx="7128792" cy="369332"/>
          </a:xfrm>
          <a:prstGeom prst="rect">
            <a:avLst/>
          </a:prstGeom>
          <a:noFill/>
        </p:spPr>
        <p:txBody>
          <a:bodyPr wrap="square" rtlCol="0">
            <a:spAutoFit/>
          </a:bodyPr>
          <a:lstStyle/>
          <a:p>
            <a:pPr algn="ctr"/>
            <a:r>
              <a:rPr lang="en-GB" b="1" dirty="0">
                <a:solidFill>
                  <a:schemeClr val="accent6">
                    <a:lumMod val="10000"/>
                  </a:schemeClr>
                </a:solidFill>
              </a:rPr>
              <a:t>Awareness of delayed prescribing has increased </a:t>
            </a:r>
          </a:p>
        </p:txBody>
      </p:sp>
      <p:sp>
        <p:nvSpPr>
          <p:cNvPr id="5" name="TextBox 4">
            <a:extLst>
              <a:ext uri="{FF2B5EF4-FFF2-40B4-BE49-F238E27FC236}">
                <a16:creationId xmlns:a16="http://schemas.microsoft.com/office/drawing/2014/main" id="{B5417B38-D3D1-4C7E-BF14-4F4E18F805A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a:t>
            </a:r>
            <a:r>
              <a:rPr lang="en-GB" sz="1000" b="1" dirty="0">
                <a:solidFill>
                  <a:schemeClr val="accent6">
                    <a:lumMod val="10000"/>
                  </a:schemeClr>
                </a:solidFill>
              </a:rPr>
              <a:t>2022 (1663), 2021 (1676); 2020 (2052) </a:t>
            </a:r>
            <a:r>
              <a:rPr lang="en-GB" sz="1000" dirty="0">
                <a:solidFill>
                  <a:schemeClr val="accent6">
                    <a:lumMod val="10000"/>
                  </a:schemeClr>
                </a:solidFill>
              </a:rPr>
              <a:t>: </a:t>
            </a:r>
          </a:p>
        </p:txBody>
      </p:sp>
    </p:spTree>
    <p:extLst>
      <p:ext uri="{BB962C8B-B14F-4D97-AF65-F5344CB8AC3E}">
        <p14:creationId xmlns:p14="http://schemas.microsoft.com/office/powerpoint/2010/main" val="144747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D9E015-2B50-4A3E-85DD-5227D3C94AE2}"/>
              </a:ext>
            </a:extLst>
          </p:cNvPr>
          <p:cNvSpPr txBox="1">
            <a:spLocks/>
          </p:cNvSpPr>
          <p:nvPr/>
        </p:nvSpPr>
        <p:spPr>
          <a:xfrm>
            <a:off x="1783370" y="728397"/>
            <a:ext cx="8273339" cy="486054"/>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000" b="1" kern="1200" cap="none" spc="0" baseline="0">
                <a:solidFill>
                  <a:srgbClr val="00AE9E"/>
                </a:solidFill>
                <a:latin typeface="Arial" pitchFamily="34" charset="0"/>
                <a:ea typeface="+mj-ea"/>
                <a:cs typeface="+mj-cs"/>
              </a:defRPr>
            </a:lvl1pPr>
          </a:lstStyle>
          <a:p>
            <a:r>
              <a:rPr lang="en-GB" sz="1600" dirty="0">
                <a:solidFill>
                  <a:srgbClr val="000000"/>
                </a:solidFill>
              </a:rPr>
              <a:t>How acceptable did you find being given the delayed / back-up antibiotic prescription? </a:t>
            </a:r>
          </a:p>
        </p:txBody>
      </p:sp>
      <p:graphicFrame>
        <p:nvGraphicFramePr>
          <p:cNvPr id="7" name="Content Placeholder 7">
            <a:extLst>
              <a:ext uri="{FF2B5EF4-FFF2-40B4-BE49-F238E27FC236}">
                <a16:creationId xmlns:a16="http://schemas.microsoft.com/office/drawing/2014/main" id="{25ADC915-06A3-45B5-B928-F85DE1822A3C}"/>
              </a:ext>
            </a:extLst>
          </p:cNvPr>
          <p:cNvGraphicFramePr>
            <a:graphicFrameLocks/>
          </p:cNvGraphicFramePr>
          <p:nvPr>
            <p:extLst>
              <p:ext uri="{D42A27DB-BD31-4B8C-83A1-F6EECF244321}">
                <p14:modId xmlns:p14="http://schemas.microsoft.com/office/powerpoint/2010/main" val="136729965"/>
              </p:ext>
            </p:extLst>
          </p:nvPr>
        </p:nvGraphicFramePr>
        <p:xfrm>
          <a:off x="1603260" y="2077979"/>
          <a:ext cx="6376957" cy="342964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41D041B3-3836-42D6-9C52-05652DB76EE1}"/>
              </a:ext>
            </a:extLst>
          </p:cNvPr>
          <p:cNvSpPr txBox="1"/>
          <p:nvPr/>
        </p:nvSpPr>
        <p:spPr>
          <a:xfrm>
            <a:off x="716069" y="5538409"/>
            <a:ext cx="6197349" cy="415498"/>
          </a:xfrm>
          <a:prstGeom prst="rect">
            <a:avLst/>
          </a:prstGeom>
          <a:noFill/>
        </p:spPr>
        <p:txBody>
          <a:bodyPr wrap="square" rtlCol="0">
            <a:spAutoFit/>
          </a:bodyPr>
          <a:lstStyle/>
          <a:p>
            <a:r>
              <a:rPr lang="en-GB" sz="1000" dirty="0">
                <a:solidFill>
                  <a:srgbClr val="000000"/>
                </a:solidFill>
              </a:rPr>
              <a:t>Base: All adults aged 18+ in England who in the last 12 months have been given a delayed or back-up antibiotic prescription : </a:t>
            </a:r>
            <a:r>
              <a:rPr lang="en-GB" sz="1100" b="1" dirty="0">
                <a:solidFill>
                  <a:srgbClr val="000000"/>
                </a:solidFill>
              </a:rPr>
              <a:t>2022 (47); 2021 (46); 2020 (82) : </a:t>
            </a:r>
            <a:endParaRPr lang="en-GB" sz="1000" b="1" dirty="0">
              <a:solidFill>
                <a:srgbClr val="000000"/>
              </a:solidFill>
            </a:endParaRPr>
          </a:p>
        </p:txBody>
      </p:sp>
      <p:sp>
        <p:nvSpPr>
          <p:cNvPr id="25" name="Title 1">
            <a:extLst>
              <a:ext uri="{FF2B5EF4-FFF2-40B4-BE49-F238E27FC236}">
                <a16:creationId xmlns:a16="http://schemas.microsoft.com/office/drawing/2014/main" id="{74F3831E-2BE9-46AA-95D7-D2835080D6A9}"/>
              </a:ext>
            </a:extLst>
          </p:cNvPr>
          <p:cNvSpPr txBox="1">
            <a:spLocks/>
          </p:cNvSpPr>
          <p:nvPr/>
        </p:nvSpPr>
        <p:spPr>
          <a:xfrm>
            <a:off x="2534767" y="1739891"/>
            <a:ext cx="3385272" cy="486054"/>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1800" b="1" spc="0" dirty="0">
                <a:solidFill>
                  <a:srgbClr val="000000"/>
                </a:solidFill>
                <a:cs typeface="Arial" panose="020B0604020202020204" pitchFamily="34" charset="0"/>
              </a:rPr>
              <a:t>% acceptable</a:t>
            </a:r>
          </a:p>
        </p:txBody>
      </p:sp>
      <p:sp>
        <p:nvSpPr>
          <p:cNvPr id="16" name="Rectangle: Rounded Corners 15">
            <a:extLst>
              <a:ext uri="{FF2B5EF4-FFF2-40B4-BE49-F238E27FC236}">
                <a16:creationId xmlns:a16="http://schemas.microsoft.com/office/drawing/2014/main" id="{D05C5D8B-1EF9-C27C-C4EA-52FF75BC8FBC}"/>
              </a:ext>
            </a:extLst>
          </p:cNvPr>
          <p:cNvSpPr/>
          <p:nvPr/>
        </p:nvSpPr>
        <p:spPr>
          <a:xfrm>
            <a:off x="7057325" y="5485791"/>
            <a:ext cx="1845783" cy="442913"/>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r>
              <a:rPr lang="en-GB" sz="1600" dirty="0">
                <a:solidFill>
                  <a:schemeClr val="tx1"/>
                </a:solidFill>
                <a:latin typeface="Arial" panose="020B0604020202020204" pitchFamily="34" charset="0"/>
                <a:cs typeface="Arial" panose="020B0604020202020204" pitchFamily="34" charset="0"/>
              </a:rPr>
              <a:t>Small base sizes</a:t>
            </a:r>
          </a:p>
        </p:txBody>
      </p:sp>
    </p:spTree>
    <p:extLst>
      <p:ext uri="{BB962C8B-B14F-4D97-AF65-F5344CB8AC3E}">
        <p14:creationId xmlns:p14="http://schemas.microsoft.com/office/powerpoint/2010/main" val="208931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noGrp="1"/>
          </p:cNvSpPr>
          <p:nvPr>
            <p:ph type="title" idx="4294967295"/>
          </p:nvPr>
        </p:nvSpPr>
        <p:spPr>
          <a:xfrm>
            <a:off x="1521117" y="520704"/>
            <a:ext cx="762288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000" b="0"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Back-up antibiotic prescriptions - How?</a:t>
            </a:r>
          </a:p>
        </p:txBody>
      </p:sp>
      <p:sp>
        <p:nvSpPr>
          <p:cNvPr id="12" name="TextBox 11">
            <a:extLst>
              <a:ext uri="{FF2B5EF4-FFF2-40B4-BE49-F238E27FC236}">
                <a16:creationId xmlns:a16="http://schemas.microsoft.com/office/drawing/2014/main" id="{5A49B431-2F23-4770-B264-B83A6BFCA60F}"/>
              </a:ext>
            </a:extLst>
          </p:cNvPr>
          <p:cNvSpPr txBox="1"/>
          <p:nvPr/>
        </p:nvSpPr>
        <p:spPr>
          <a:xfrm>
            <a:off x="878888" y="1763080"/>
            <a:ext cx="807524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a:solidFill>
                  <a:schemeClr val="accent6">
                    <a:lumMod val="10000"/>
                  </a:schemeClr>
                </a:solidFill>
                <a:latin typeface="Arial" panose="020B0604020202020204" pitchFamily="34" charset="0"/>
                <a:cs typeface="Arial" panose="020B0604020202020204" pitchFamily="34" charset="0"/>
              </a:rPr>
              <a:t>***Don’t forget to code your treatment choice***</a:t>
            </a:r>
          </a:p>
        </p:txBody>
      </p:sp>
      <p:graphicFrame>
        <p:nvGraphicFramePr>
          <p:cNvPr id="5" name="Table 4">
            <a:extLst>
              <a:ext uri="{FF2B5EF4-FFF2-40B4-BE49-F238E27FC236}">
                <a16:creationId xmlns:a16="http://schemas.microsoft.com/office/drawing/2014/main" id="{D046AC41-28A8-7A04-E693-56B2480D4194}"/>
              </a:ext>
            </a:extLst>
          </p:cNvPr>
          <p:cNvGraphicFramePr>
            <a:graphicFrameLocks noGrp="1"/>
          </p:cNvGraphicFramePr>
          <p:nvPr>
            <p:extLst>
              <p:ext uri="{D42A27DB-BD31-4B8C-83A1-F6EECF244321}">
                <p14:modId xmlns:p14="http://schemas.microsoft.com/office/powerpoint/2010/main" val="604791555"/>
              </p:ext>
            </p:extLst>
          </p:nvPr>
        </p:nvGraphicFramePr>
        <p:xfrm>
          <a:off x="1295306" y="2385677"/>
          <a:ext cx="7242407" cy="3715128"/>
        </p:xfrm>
        <a:graphic>
          <a:graphicData uri="http://schemas.openxmlformats.org/drawingml/2006/table">
            <a:tbl>
              <a:tblPr>
                <a:tableStyleId>{69C7853C-536D-4A76-A0AE-DD22124D55A5}</a:tableStyleId>
              </a:tblPr>
              <a:tblGrid>
                <a:gridCol w="1667154">
                  <a:extLst>
                    <a:ext uri="{9D8B030D-6E8A-4147-A177-3AD203B41FA5}">
                      <a16:colId xmlns:a16="http://schemas.microsoft.com/office/drawing/2014/main" val="3555672956"/>
                    </a:ext>
                  </a:extLst>
                </a:gridCol>
                <a:gridCol w="2227416">
                  <a:extLst>
                    <a:ext uri="{9D8B030D-6E8A-4147-A177-3AD203B41FA5}">
                      <a16:colId xmlns:a16="http://schemas.microsoft.com/office/drawing/2014/main" val="3157479047"/>
                    </a:ext>
                  </a:extLst>
                </a:gridCol>
                <a:gridCol w="3347837">
                  <a:extLst>
                    <a:ext uri="{9D8B030D-6E8A-4147-A177-3AD203B41FA5}">
                      <a16:colId xmlns:a16="http://schemas.microsoft.com/office/drawing/2014/main" val="246730303"/>
                    </a:ext>
                  </a:extLst>
                </a:gridCol>
              </a:tblGrid>
              <a:tr h="550755">
                <a:tc>
                  <a:txBody>
                    <a:bodyPr/>
                    <a:lstStyle/>
                    <a:p>
                      <a:r>
                        <a:rPr lang="en-GB" sz="1700" b="1" dirty="0">
                          <a:solidFill>
                            <a:srgbClr val="FFFFFF"/>
                          </a:solidFill>
                          <a:effectLst/>
                        </a:rPr>
                        <a:t>READ codes (</a:t>
                      </a:r>
                      <a:r>
                        <a:rPr lang="en-GB" sz="1700" b="1" dirty="0" err="1">
                          <a:solidFill>
                            <a:srgbClr val="FFFFFF"/>
                          </a:solidFill>
                          <a:effectLst/>
                        </a:rPr>
                        <a:t>Emis</a:t>
                      </a:r>
                      <a:r>
                        <a:rPr lang="en-GB" sz="1700" b="1" dirty="0">
                          <a:solidFill>
                            <a:srgbClr val="FFFFFF"/>
                          </a:solidFill>
                          <a:effectLst/>
                        </a:rPr>
                        <a:t>, Vision)</a:t>
                      </a:r>
                    </a:p>
                  </a:txBody>
                  <a:tcPr marL="68580" marR="68580" marT="34290" marB="34290">
                    <a:solidFill>
                      <a:schemeClr val="accent4"/>
                    </a:solidFill>
                  </a:tcPr>
                </a:tc>
                <a:tc>
                  <a:txBody>
                    <a:bodyPr/>
                    <a:lstStyle/>
                    <a:p>
                      <a:r>
                        <a:rPr lang="en-GB" sz="1700" b="1" dirty="0">
                          <a:solidFill>
                            <a:srgbClr val="FFFFFF"/>
                          </a:solidFill>
                          <a:effectLst/>
                        </a:rPr>
                        <a:t>SNOMED code </a:t>
                      </a:r>
                    </a:p>
                    <a:p>
                      <a:r>
                        <a:rPr lang="en-GB" sz="1700" b="1" dirty="0">
                          <a:solidFill>
                            <a:srgbClr val="FFFFFF"/>
                          </a:solidFill>
                          <a:effectLst/>
                        </a:rPr>
                        <a:t>(System One)</a:t>
                      </a:r>
                    </a:p>
                  </a:txBody>
                  <a:tcPr marL="68580" marR="68580" marT="34290" marB="34290">
                    <a:solidFill>
                      <a:schemeClr val="accent4"/>
                    </a:solidFill>
                  </a:tcPr>
                </a:tc>
                <a:tc>
                  <a:txBody>
                    <a:bodyPr/>
                    <a:lstStyle/>
                    <a:p>
                      <a:r>
                        <a:rPr lang="en-GB" sz="1700" b="1" dirty="0">
                          <a:solidFill>
                            <a:srgbClr val="FFFFFF"/>
                          </a:solidFill>
                          <a:effectLst/>
                        </a:rPr>
                        <a:t>Definition</a:t>
                      </a:r>
                    </a:p>
                  </a:txBody>
                  <a:tcPr marL="68580" marR="68580" marT="34290" marB="34290">
                    <a:solidFill>
                      <a:schemeClr val="accent4"/>
                    </a:solidFill>
                  </a:tcPr>
                </a:tc>
                <a:extLst>
                  <a:ext uri="{0D108BD9-81ED-4DB2-BD59-A6C34878D82A}">
                    <a16:rowId xmlns:a16="http://schemas.microsoft.com/office/drawing/2014/main" val="2793182540"/>
                  </a:ext>
                </a:extLst>
              </a:tr>
              <a:tr h="1096743">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8OAN</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967191000000104</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Provision of Treating Your Infection self-care patient leaflet with back-up antibiotic prescription issued (procedure)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72795957"/>
                  </a:ext>
                </a:extLst>
              </a:tr>
              <a:tr h="696193">
                <a:tc>
                  <a:txBody>
                    <a:bodyPr/>
                    <a:lstStyle/>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8CAk</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248041000000103</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Patient advised to delay filling of prescription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2003549155"/>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8BP0</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417576009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Deferred antibiotic therapy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1177526292"/>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solidFill>
                      <a:schemeClr val="accent4">
                        <a:lumMod val="20000"/>
                        <a:lumOff val="80000"/>
                      </a:schemeClr>
                    </a:solidFill>
                  </a:tcPr>
                </a:tc>
                <a:tc>
                  <a:txBody>
                    <a:bodyPr/>
                    <a:lstStyle/>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1065591000000109</a:t>
                      </a:r>
                    </a:p>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Delayed prescription given (situation)</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52757669"/>
                  </a:ext>
                </a:extLst>
              </a:tr>
            </a:tbl>
          </a:graphicData>
        </a:graphic>
      </p:graphicFrame>
    </p:spTree>
    <p:extLst>
      <p:ext uri="{BB962C8B-B14F-4D97-AF65-F5344CB8AC3E}">
        <p14:creationId xmlns:p14="http://schemas.microsoft.com/office/powerpoint/2010/main" val="755223921"/>
      </p:ext>
    </p:extLst>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2837</TotalTime>
  <Words>5056</Words>
  <Application>Microsoft Office PowerPoint</Application>
  <PresentationFormat>On-screen Show (4:3)</PresentationFormat>
  <Paragraphs>297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Helvetica Neue</vt:lpstr>
      <vt:lpstr>Office Theme</vt:lpstr>
      <vt:lpstr>Clinical scenario:  Acute rhinosinusitis</vt:lpstr>
      <vt:lpstr>Clinical scenario:   Acute Rhinosinusitis</vt:lpstr>
      <vt:lpstr>PowerPoint Presentation</vt:lpstr>
      <vt:lpstr>Acute Rhinosinusitis: NICE antimicrobial prescribing guidelines (NG79) </vt:lpstr>
      <vt:lpstr>Clinical Scenario: Acute Rhinosinusitis Feedback </vt:lpstr>
      <vt:lpstr>Inappropriate prescribing for Acute Rhinosinusitis</vt:lpstr>
      <vt:lpstr>Awareness of delayed/back up prescribing has increased but is still low</vt:lpstr>
      <vt:lpstr>PowerPoint Presentation</vt:lpstr>
      <vt:lpstr>Back-up antibiotic prescriptions - How?</vt:lpstr>
      <vt:lpstr>TARGET: Treating Your Infection RTI Leaflet</vt:lpstr>
      <vt:lpstr>TARGET: Treating Your Infection RTI Leaflet</vt:lpstr>
      <vt:lpstr>TARGET: Could your practice do an audit this year?</vt:lpstr>
      <vt:lpstr>TARGET: Additional supportive tools</vt:lpstr>
      <vt:lpstr>Clinical scenario: Acute Rhinosinusitis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Catherine Hayes</cp:lastModifiedBy>
  <cp:revision>135</cp:revision>
  <dcterms:created xsi:type="dcterms:W3CDTF">2019-09-25T13:02:32Z</dcterms:created>
  <dcterms:modified xsi:type="dcterms:W3CDTF">2024-11-01T14:48:51Z</dcterms:modified>
</cp:coreProperties>
</file>