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1152" r:id="rId3"/>
    <p:sldId id="1599" r:id="rId4"/>
    <p:sldId id="1151" r:id="rId5"/>
    <p:sldId id="1174" r:id="rId6"/>
    <p:sldId id="1153" r:id="rId7"/>
    <p:sldId id="1594" r:id="rId8"/>
    <p:sldId id="1600" r:id="rId9"/>
    <p:sldId id="501" r:id="rId10"/>
    <p:sldId id="558" r:id="rId11"/>
    <p:sldId id="1119" r:id="rId12"/>
    <p:sldId id="159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6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203" autoAdjust="0"/>
  </p:normalViewPr>
  <p:slideViewPr>
    <p:cSldViewPr snapToGrid="0">
      <p:cViewPr varScale="1">
        <p:scale>
          <a:sx n="88" d="100"/>
          <a:sy n="88" d="100"/>
        </p:scale>
        <p:origin x="1578" y="66"/>
      </p:cViewPr>
      <p:guideLst/>
    </p:cSldViewPr>
  </p:slideViewPr>
  <p:notesTextViewPr>
    <p:cViewPr>
      <p:scale>
        <a:sx n="125" d="100"/>
        <a:sy n="125" d="100"/>
      </p:scale>
      <p:origin x="0" y="-8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A056C-59CC-4B08-B0BB-C3CE7B9D1A23}" type="datetimeFigureOut">
              <a:rPr lang="en-GB" smtClean="0"/>
              <a:t>17/12/2024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849C0-457C-4DB7-9757-E117A048F1C9}" type="slidenum">
              <a:rPr lang="en-GB" smtClean="0"/>
              <a:t>‹#›</a:t>
            </a:fld>
            <a:endParaRPr lang="en-GB"/>
          </a:p>
        </p:txBody>
      </p:sp>
    </p:spTree>
    <p:extLst>
      <p:ext uri="{BB962C8B-B14F-4D97-AF65-F5344CB8AC3E}">
        <p14:creationId xmlns:p14="http://schemas.microsoft.com/office/powerpoint/2010/main" val="210895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ltLang="en-US" sz="1000" b="1" u="none" dirty="0">
                <a:latin typeface="Arial" panose="020B0604020202020204" pitchFamily="34" charset="0"/>
                <a:cs typeface="Arial" panose="020B0604020202020204" pitchFamily="34" charset="0"/>
              </a:rPr>
              <a:t>Presenter Notes:</a:t>
            </a:r>
            <a:endParaRPr lang="en-GB" altLang="en-US" sz="1000" u="none" dirty="0">
              <a:latin typeface="Arial" panose="020B0604020202020204" pitchFamily="34" charset="0"/>
              <a:cs typeface="Arial" panose="020B0604020202020204" pitchFamily="34" charset="0"/>
            </a:endParaRPr>
          </a:p>
          <a:p>
            <a:r>
              <a:rPr lang="en-GB" altLang="en-US" sz="10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0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(1) Image</a:t>
            </a:r>
            <a:r>
              <a:rPr lang="en-GB" sz="1000" dirty="0">
                <a:latin typeface="Arial" panose="020B0604020202020204" pitchFamily="34" charset="0"/>
                <a:cs typeface="Arial" panose="020B0604020202020204" pitchFamily="34" charset="0"/>
              </a:rPr>
              <a:t>: Uninfected ulcer [Available from: https://dermnetnz.org/topics/leg-ulcer-images]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5B939-5574-4C55-8951-CA2004E59E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45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000" b="1" u="none" dirty="0">
                <a:latin typeface="Arial" panose="020B0604020202020204" pitchFamily="34" charset="0"/>
                <a:cs typeface="Arial" panose="020B0604020202020204" pitchFamily="34" charset="0"/>
              </a:rPr>
              <a:t>Presenter Notes:</a:t>
            </a:r>
          </a:p>
          <a:p>
            <a:pPr defTabSz="957263" eaLnBrk="1" hangingPunct="1">
              <a:spcBef>
                <a:spcPct val="0"/>
              </a:spcBef>
            </a:pPr>
            <a:r>
              <a:rPr lang="en-US" altLang="en-US" sz="1000" b="0" i="1" dirty="0">
                <a:latin typeface="Arial" panose="020B0604020202020204" pitchFamily="34" charset="0"/>
                <a:ea typeface="ヒラギノ角ゴ Pro W3"/>
                <a:cs typeface="Arial" panose="020B0604020202020204" pitchFamily="34" charset="0"/>
              </a:rPr>
              <a:t>So how can we fit all of this evidence together and change </a:t>
            </a:r>
            <a:r>
              <a:rPr lang="en-GB" altLang="en-US" sz="1000" b="0" i="1" noProof="0" dirty="0">
                <a:latin typeface="Arial" panose="020B0604020202020204" pitchFamily="34" charset="0"/>
                <a:ea typeface="ヒラギノ角ゴ Pro W3"/>
                <a:cs typeface="Arial" panose="020B0604020202020204" pitchFamily="34" charset="0"/>
              </a:rPr>
              <a:t>behaviour</a:t>
            </a:r>
            <a:r>
              <a:rPr lang="en-US" altLang="en-US" sz="1000" b="0" i="1" dirty="0">
                <a:latin typeface="Arial" panose="020B0604020202020204" pitchFamily="34" charset="0"/>
                <a:ea typeface="ヒラギノ角ゴ Pro W3"/>
                <a:cs typeface="Arial" panose="020B0604020202020204" pitchFamily="34" charset="0"/>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10</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To summarise the key points: </a:t>
            </a:r>
          </a:p>
          <a:p>
            <a:r>
              <a:rPr lang="en-GB" sz="1000" dirty="0">
                <a:latin typeface="Arial" panose="020B0604020202020204" pitchFamily="34" charset="0"/>
                <a:cs typeface="Arial" panose="020B0604020202020204" pitchFamily="34" charset="0"/>
              </a:rPr>
              <a:t>- Few leg ulcers are clinically infected, most are colonised</a:t>
            </a:r>
          </a:p>
          <a:p>
            <a:r>
              <a:rPr lang="en-GB" sz="1000" dirty="0">
                <a:latin typeface="Arial" panose="020B0604020202020204" pitchFamily="34" charset="0"/>
                <a:cs typeface="Arial" panose="020B0604020202020204" pitchFamily="34" charset="0"/>
              </a:rPr>
              <a:t>- Important to manage underlying conditions to promote healing </a:t>
            </a:r>
          </a:p>
          <a:p>
            <a:r>
              <a:rPr lang="en-GB" sz="1000" dirty="0">
                <a:latin typeface="Arial" panose="020B0604020202020204" pitchFamily="34" charset="0"/>
                <a:cs typeface="Arial" panose="020B0604020202020204" pitchFamily="34" charset="0"/>
              </a:rPr>
              <a:t>- During initial presentation, NICE advices that you do not swab, even if it might be infected </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Our take-home point is - Antibiotics do not promote healing when not clinically infected</a:t>
            </a:r>
          </a:p>
          <a:p>
            <a:r>
              <a:rPr lang="en-GB" sz="1000" dirty="0">
                <a:latin typeface="Arial" panose="020B0604020202020204" pitchFamily="34" charset="0"/>
                <a:cs typeface="Arial" panose="020B0604020202020204" pitchFamily="34" charset="0"/>
              </a:rPr>
              <a:t>And when a leg ulcer is infected treat with Cellulitis flucloxacillin 500mg to 1g </a:t>
            </a:r>
            <a:r>
              <a:rPr lang="en-GB" sz="1000" dirty="0" err="1">
                <a:latin typeface="Arial" panose="020B0604020202020204" pitchFamily="34" charset="0"/>
                <a:cs typeface="Arial" panose="020B0604020202020204" pitchFamily="34" charset="0"/>
              </a:rPr>
              <a:t>qds</a:t>
            </a:r>
            <a:r>
              <a:rPr lang="en-GB" sz="1000" dirty="0">
                <a:latin typeface="Arial" panose="020B0604020202020204" pitchFamily="34" charset="0"/>
                <a:cs typeface="Arial" panose="020B0604020202020204" pitchFamily="34" charset="0"/>
              </a:rPr>
              <a:t> 7 days</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238750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Notes</a:t>
            </a:r>
          </a:p>
          <a:p>
            <a:pPr eaLnBrk="1" hangingPunct="1">
              <a:spcBef>
                <a:spcPct val="0"/>
              </a:spcBef>
              <a:defRPr/>
            </a:pPr>
            <a:r>
              <a:rPr lang="en-GB" altLang="en-US" sz="1000" b="0" i="1" dirty="0">
                <a:latin typeface="Arial" panose="020B0604020202020204" pitchFamily="34" charset="0"/>
                <a:cs typeface="Arial" panose="020B0604020202020204" pitchFamily="34" charset="0"/>
              </a:rPr>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PMHx – past medical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000" b="1" i="0" dirty="0">
                <a:latin typeface="Arial" panose="020B0604020202020204" pitchFamily="34" charset="0"/>
                <a:cs typeface="Arial" panose="020B0604020202020204" pitchFamily="34" charset="0"/>
              </a:rPr>
              <a:t>Slide References </a:t>
            </a:r>
          </a:p>
          <a:p>
            <a:r>
              <a:rPr lang="en-GB" sz="1000" dirty="0">
                <a:latin typeface="Arial" panose="020B0604020202020204" pitchFamily="34" charset="0"/>
                <a:cs typeface="Arial" panose="020B0604020202020204" pitchFamily="34" charset="0"/>
              </a:rPr>
              <a:t>(1)   Image: Leg ulcer [Available from: https://www.shutterstock.com/image-photo/leg-ulcer-secondary-cellulitis-preceeded-by-1106340626]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5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the correct answer will appear on the mouse click</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The correct answer is option 4 – the patient should be advised to monitor for redness or swelling, and any systemic upset and to contact for sooner follow up if this occurs.  </a:t>
            </a:r>
          </a:p>
          <a:p>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According to Clinical Knowledge summaries (1) </a:t>
            </a:r>
            <a:r>
              <a:rPr lang="en-US" sz="1000" dirty="0">
                <a:latin typeface="Arial" panose="020B0604020202020204" pitchFamily="34" charset="0"/>
                <a:cs typeface="Arial" panose="020B0604020202020204" pitchFamily="34" charset="0"/>
              </a:rPr>
              <a:t>ideally, people with uncomplicated ulcers should be reviewed at least weekly for the first 2 weeks after initiation of primary care treatment. If the ulcer is healing, this period can be extended depending on clinical judgement.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According to NICE (2), if you are treating an infected leg ulcer you should give advice to seek medical help if symptoms or signs of the infection worsen rapidly or significantly at any time, or do not start to improve within 2 to 3 days of starting treatment.</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 why do some leg ulcers not require antibiotic treatment?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altLang="en-US" sz="1000" b="0" i="1" dirty="0">
              <a:latin typeface="Arial" panose="020B0604020202020204" pitchFamily="34" charset="0"/>
              <a:cs typeface="Arial" panose="020B0604020202020204" pitchFamily="34" charset="0"/>
            </a:endParaRPr>
          </a:p>
          <a:p>
            <a:r>
              <a:rPr lang="en-GB" sz="1000" b="0" i="1" dirty="0">
                <a:latin typeface="Arial" panose="020B0604020202020204" pitchFamily="34" charset="0"/>
                <a:cs typeface="Arial" panose="020B0604020202020204" pitchFamily="34" charset="0"/>
              </a:rPr>
              <a:t>Discussion points:</a:t>
            </a:r>
          </a:p>
          <a:p>
            <a:r>
              <a:rPr lang="en-GB" sz="1000" b="0" i="1" dirty="0">
                <a:latin typeface="Arial" panose="020B0604020202020204" pitchFamily="34" charset="0"/>
                <a:cs typeface="Arial" panose="020B0604020202020204" pitchFamily="34" charset="0"/>
              </a:rPr>
              <a:t>Will you decline to prescribe if no documented signs/symptoms of infection? </a:t>
            </a:r>
          </a:p>
          <a:p>
            <a:endParaRPr lang="en-GB" sz="1000" i="1"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Dressings – different dressings will alter the surface of an ulcer.  </a:t>
            </a:r>
          </a:p>
          <a:p>
            <a:r>
              <a:rPr lang="en-GB" sz="1000" i="1" dirty="0">
                <a:latin typeface="Arial" panose="020B0604020202020204" pitchFamily="34" charset="0"/>
                <a:cs typeface="Arial" panose="020B0604020202020204" pitchFamily="34" charset="0"/>
              </a:rPr>
              <a:t>Antibiotics aim to target the deeper bacteria i.e. stop the ulcer getting deeper larger and more painful . A spreading cellulitis associated with an ulcer is most likely to be caused by staph &amp;  strep</a:t>
            </a:r>
          </a:p>
          <a:p>
            <a:endParaRPr lang="en-GB" sz="1000" i="1" dirty="0">
              <a:latin typeface="Arial" panose="020B0604020202020204" pitchFamily="34" charset="0"/>
              <a:cs typeface="Arial" panose="020B0604020202020204" pitchFamily="34" charset="0"/>
            </a:endParaRPr>
          </a:p>
          <a:p>
            <a:r>
              <a:rPr lang="en-GB" sz="1000" i="1" dirty="0">
                <a:effectLst/>
                <a:latin typeface="Arial" panose="020B0604020202020204" pitchFamily="34" charset="0"/>
                <a:cs typeface="Arial" panose="020B0604020202020204" pitchFamily="34" charset="0"/>
              </a:rPr>
              <a:t>No robust evidence has been identified to support the superiority of any dressing type over another for any type of leg wounds. Therefore, simple low-adherent dressings with sufficient absorbency are recommended as first line care but this recommendation does not replace clinical judgement and decision making in relation to the needs of the individual patient</a:t>
            </a:r>
          </a:p>
          <a:p>
            <a:endParaRPr lang="en-GB" sz="1000" i="1" dirty="0">
              <a:effectLst/>
              <a:latin typeface="Arial" panose="020B0604020202020204" pitchFamily="34" charset="0"/>
              <a:cs typeface="Arial" panose="020B0604020202020204" pitchFamily="34" charset="0"/>
            </a:endParaRPr>
          </a:p>
          <a:p>
            <a:r>
              <a:rPr lang="en-GB" sz="1000" i="1" dirty="0">
                <a:effectLst/>
                <a:latin typeface="Arial" panose="020B0604020202020204" pitchFamily="34" charset="0"/>
                <a:cs typeface="Arial" panose="020B0604020202020204" pitchFamily="34" charset="0"/>
              </a:rPr>
              <a:t>Often cannot distinguish those patients who may benefit from silver or honey dressings although can be considered if standard dressings not leading to healing with other factors taken into account (elevation, control oedema and diabetes etc).</a:t>
            </a:r>
          </a:p>
          <a:p>
            <a:endParaRPr lang="en-GB" sz="1000" i="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r>
              <a:rPr lang="en-GB" sz="1000" i="1" dirty="0">
                <a:effectLst/>
                <a:latin typeface="Arial" panose="020B0604020202020204" pitchFamily="34" charset="0"/>
                <a:cs typeface="Arial" panose="020B0604020202020204" pitchFamily="34" charset="0"/>
              </a:rPr>
              <a:t>(1) NICE Clinical Knowledge Summaries. Scenario: Venous leg ulcers. Available at: https://cks.nice.org.uk/topics/leg-ulcer-venous/management/venous-leg-ulcers/#follow-up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effectLst/>
                <a:latin typeface="Arial" panose="020B0604020202020204" pitchFamily="34" charset="0"/>
                <a:cs typeface="Arial" panose="020B0604020202020204" pitchFamily="34" charset="0"/>
              </a:rPr>
              <a:t>(2) NICE </a:t>
            </a:r>
            <a:r>
              <a:rPr lang="en-US" sz="1000" b="0" i="0" dirty="0">
                <a:solidFill>
                  <a:srgbClr val="0E0E0E"/>
                </a:solidFill>
                <a:effectLst/>
                <a:latin typeface="Arial" panose="020B0604020202020204" pitchFamily="34" charset="0"/>
                <a:cs typeface="Arial" panose="020B0604020202020204" pitchFamily="34" charset="0"/>
              </a:rPr>
              <a:t>Cellulitis and erysipelas: antimicrobial prescribing. NICE guideline [NG141]. Available at: https://www.nice.org.uk/guidance/ng141/chapter/Recommendations#choice-of-antibiotic-prophylaxis</a:t>
            </a:r>
            <a:endParaRPr lang="en-US" sz="1000" b="1" i="0" dirty="0">
              <a:solidFill>
                <a:srgbClr val="0E0E0E"/>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24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An important note is few leg ulcers are clinically infected, most are colonised. -  Abx don’t promote healing if not clinically infected - Systemic antibiotics will not get to the surface of an ulcer as there is no mechanism for delivery into slough – antibiotics deal with bacteria invading into normal tissue that cause the ulcer to deepen, enlarge, produce inflammation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There is a need to treat underlying condition </a:t>
            </a:r>
            <a:r>
              <a:rPr lang="en-GB" sz="1000" dirty="0">
                <a:latin typeface="Arial" panose="020B0604020202020204" pitchFamily="34" charset="0"/>
                <a:cs typeface="Arial" panose="020B0604020202020204" pitchFamily="34" charset="0"/>
              </a:rPr>
              <a:t>e.g. venous insufficiency &amp; oedema</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Optional: </a:t>
            </a:r>
          </a:p>
          <a:p>
            <a:r>
              <a:rPr kumimoji="0" lang="en-GB" sz="1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Pseudomonas</a:t>
            </a:r>
            <a:r>
              <a:rPr lang="en-GB" sz="1000" dirty="0">
                <a:latin typeface="Arial" panose="020B0604020202020204" pitchFamily="34" charset="0"/>
                <a:cs typeface="Arial" panose="020B0604020202020204" pitchFamily="34" charset="0"/>
              </a:rPr>
              <a:t> commonly causes colonisation – it has a characteristic fresh cut grass odour and a typical blue-green colour. Widespread in soil water /moist environments and hospital patients may be colonised at moist sites, such as ulcers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It tends to have a low virulence unless </a:t>
            </a:r>
            <a:r>
              <a:rPr lang="en-GB" sz="1000" b="0" dirty="0">
                <a:latin typeface="Arial" panose="020B0604020202020204" pitchFamily="34" charset="0"/>
                <a:cs typeface="Arial" panose="020B0604020202020204" pitchFamily="34" charset="0"/>
              </a:rPr>
              <a:t>the host is compromised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Tends to be mild but HAI is more severe.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clinical scenario example had this greenish discharge/characteristic smell however as pseudomonas is more commonly a coloniser - antibiotics will not promote healing if the wound is not clinically infected. </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Presenter Notes </a:t>
            </a:r>
          </a:p>
          <a:p>
            <a:r>
              <a:rPr lang="en-GB" sz="1000" b="1" i="1" dirty="0">
                <a:latin typeface="Arial" panose="020B0604020202020204" pitchFamily="34" charset="0"/>
                <a:cs typeface="Arial" panose="020B0604020202020204" pitchFamily="34" charset="0"/>
              </a:rPr>
              <a:t>Many causes: </a:t>
            </a:r>
            <a:r>
              <a:rPr lang="en-GB" sz="1000" i="1" dirty="0">
                <a:effectLst/>
                <a:latin typeface="Arial" panose="020B0604020202020204" pitchFamily="34" charset="0"/>
                <a:ea typeface="Calibri" panose="020F0502020204030204" pitchFamily="34" charset="0"/>
                <a:cs typeface="Arial" panose="020B0604020202020204" pitchFamily="34" charset="0"/>
              </a:rPr>
              <a:t>There are various types of ulcers with different aetiology: pressure sores, diabetic foot ulcers, venous leg ulcers, arterial ulcers, autoimmune conditions such as pemphigus/pemphigoid. All ulcers are invariably colonised by a polymicrobial flora. </a:t>
            </a:r>
            <a:endParaRPr lang="en-GB" sz="1000" i="1" dirty="0">
              <a:latin typeface="Arial" panose="020B0604020202020204" pitchFamily="34" charset="0"/>
              <a:cs typeface="Arial" panose="020B0604020202020204" pitchFamily="34" charset="0"/>
            </a:endParaRPr>
          </a:p>
          <a:p>
            <a:pPr algn="l">
              <a:buFont typeface="Arial" panose="020B0604020202020204" pitchFamily="34" charset="0"/>
              <a:buNone/>
            </a:pPr>
            <a:r>
              <a:rPr lang="en-GB" sz="1000" i="1" dirty="0">
                <a:latin typeface="Arial" panose="020B0604020202020204" pitchFamily="34" charset="0"/>
                <a:cs typeface="Arial" panose="020B0604020202020204" pitchFamily="34" charset="0"/>
              </a:rPr>
              <a:t>Ankle brachial pulse index (ABPI) (1)</a:t>
            </a:r>
          </a:p>
          <a:p>
            <a:pPr marL="0" indent="0" algn="l">
              <a:buFont typeface="Arial" panose="020B0604020202020204" pitchFamily="34" charset="0"/>
              <a:buNone/>
            </a:pPr>
            <a:r>
              <a:rPr lang="en-GB" sz="1000" b="1" i="1" dirty="0">
                <a:solidFill>
                  <a:srgbClr val="222222"/>
                </a:solidFill>
                <a:effectLst/>
                <a:latin typeface="Arial" panose="020B0604020202020204" pitchFamily="34" charset="0"/>
                <a:cs typeface="Arial" panose="020B0604020202020204" pitchFamily="34" charset="0"/>
              </a:rPr>
              <a:t>Between 0.8 and 1.3</a:t>
            </a:r>
            <a:r>
              <a:rPr lang="en-GB" sz="1000" b="0" i="1" dirty="0">
                <a:solidFill>
                  <a:srgbClr val="222222"/>
                </a:solidFill>
                <a:effectLst/>
                <a:latin typeface="Arial" panose="020B0604020202020204" pitchFamily="34" charset="0"/>
                <a:cs typeface="Arial" panose="020B0604020202020204" pitchFamily="34" charset="0"/>
              </a:rPr>
              <a:t> suggests no evidence of significant arterial disease .Compression may be safely applied in most people.</a:t>
            </a:r>
          </a:p>
          <a:p>
            <a:pPr algn="l">
              <a:buFont typeface="Arial" panose="020B0604020202020204" pitchFamily="34" charset="0"/>
              <a:buNone/>
            </a:pPr>
            <a:r>
              <a:rPr lang="en-GB" sz="1000" b="1" i="1" dirty="0">
                <a:solidFill>
                  <a:srgbClr val="222222"/>
                </a:solidFill>
                <a:effectLst/>
                <a:latin typeface="Arial" panose="020B0604020202020204" pitchFamily="34" charset="0"/>
                <a:cs typeface="Arial" panose="020B0604020202020204" pitchFamily="34" charset="0"/>
              </a:rPr>
              <a:t>Greater than 1.3</a:t>
            </a:r>
            <a:r>
              <a:rPr lang="en-GB" sz="1000" b="0" i="1" dirty="0">
                <a:solidFill>
                  <a:srgbClr val="222222"/>
                </a:solidFill>
                <a:effectLst/>
                <a:latin typeface="Arial" panose="020B0604020202020204" pitchFamily="34" charset="0"/>
                <a:cs typeface="Arial" panose="020B0604020202020204" pitchFamily="34" charset="0"/>
              </a:rPr>
              <a:t> may suggest the presence of arterial calcification, such as in some people with diabetes, rheumatoid arthritis, systemic vasculitis, atherosclerotic disease, and advanced chronic renal failure. For values above 1.5, the vessels are likely to be incompressible, and the result cannot be relied on to guide clinical decisions. Care must be taken in interpreting ABPI results in people with these conditions, as they may be misleadingly high [CKS]</a:t>
            </a:r>
          </a:p>
          <a:p>
            <a:pPr algn="l">
              <a:buFont typeface="Arial" panose="020B0604020202020204" pitchFamily="34" charset="0"/>
              <a:buNone/>
            </a:pPr>
            <a:endParaRPr lang="en-GB" sz="1000" i="1" dirty="0">
              <a:latin typeface="Arial" panose="020B0604020202020204" pitchFamily="34" charset="0"/>
              <a:cs typeface="Arial" panose="020B0604020202020204" pitchFamily="34" charset="0"/>
            </a:endParaRPr>
          </a:p>
          <a:p>
            <a:r>
              <a:rPr lang="en-GB" sz="1000" b="1" i="1" dirty="0">
                <a:latin typeface="Arial" panose="020B0604020202020204" pitchFamily="34" charset="0"/>
                <a:cs typeface="Arial" panose="020B0604020202020204" pitchFamily="34" charset="0"/>
              </a:rPr>
              <a:t>Refer/specialist advice if more serious illness eg sepsis , necrotising fasciitis osteomyelitis </a:t>
            </a:r>
            <a:r>
              <a:rPr lang="en-GB" sz="1000" b="0" i="1" dirty="0">
                <a:latin typeface="Arial" panose="020B0604020202020204" pitchFamily="34" charset="0"/>
                <a:cs typeface="Arial" panose="020B0604020202020204" pitchFamily="34" charset="0"/>
              </a:rPr>
              <a:t>consider if not responding to </a:t>
            </a:r>
            <a:r>
              <a:rPr lang="en-GB" sz="1000" b="0" i="1" dirty="0" err="1">
                <a:latin typeface="Arial" panose="020B0604020202020204" pitchFamily="34" charset="0"/>
                <a:cs typeface="Arial" panose="020B0604020202020204" pitchFamily="34" charset="0"/>
              </a:rPr>
              <a:t>abx</a:t>
            </a:r>
            <a:endParaRPr lang="en-GB" sz="1000" b="0" i="1" dirty="0">
              <a:latin typeface="Arial" panose="020B0604020202020204" pitchFamily="34" charset="0"/>
              <a:cs typeface="Arial" panose="020B0604020202020204" pitchFamily="34" charset="0"/>
            </a:endParaRPr>
          </a:p>
          <a:p>
            <a:endParaRPr lang="en-GB" sz="1000" b="0" i="1"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How should I interpret ankle brachial pressure index (ABPI) results? 2021. [Available from: https://cks.nice.org.uk/topics/leg-ulcer-venous/diagnosis/interpretation-of-abpi/]</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Uninfected ulcer [Available from: https://dermnetnz.org/topics/leg-ulcer-images]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Infected ulcer [Available from: https://dermnetnz.org/topics/leg-ulcer-images] </a:t>
            </a:r>
          </a:p>
          <a:p>
            <a:endParaRPr lang="en-GB" sz="11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409646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Advice is not to swab at initial presentation, however, if patient returns with leg ulcer that is not improving or worsening then consider a swab. </a:t>
            </a:r>
            <a:endParaRPr lang="en-GB" sz="10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dirty="0">
                <a:latin typeface="Arial" panose="020B0604020202020204" pitchFamily="34" charset="0"/>
                <a:cs typeface="Arial" panose="020B0604020202020204" pitchFamily="34" charset="0"/>
              </a:rPr>
              <a:t>UK standards for microbiology investigations state that w</a:t>
            </a:r>
            <a:r>
              <a:rPr lang="en-GB" sz="1000" dirty="0">
                <a:effectLst/>
                <a:latin typeface="Arial" panose="020B0604020202020204" pitchFamily="34" charset="0"/>
                <a:ea typeface="Calibri" panose="020F0502020204030204" pitchFamily="34" charset="0"/>
                <a:cs typeface="Arial" panose="020B0604020202020204" pitchFamily="34" charset="0"/>
              </a:rPr>
              <a:t>hen swabs taken from infected ulcers, they should be taken</a:t>
            </a:r>
            <a:r>
              <a:rPr lang="en-GB" sz="1000" b="1" dirty="0">
                <a:effectLst/>
                <a:latin typeface="Arial" panose="020B0604020202020204" pitchFamily="34" charset="0"/>
                <a:ea typeface="Calibri" panose="020F0502020204030204" pitchFamily="34" charset="0"/>
                <a:cs typeface="Arial" panose="020B0604020202020204" pitchFamily="34" charset="0"/>
              </a:rPr>
              <a:t> after cleansing and debridement</a:t>
            </a:r>
            <a:r>
              <a:rPr lang="en-GB" sz="1000" dirty="0">
                <a:effectLst/>
                <a:latin typeface="Arial" panose="020B0604020202020204" pitchFamily="34" charset="0"/>
                <a:ea typeface="Calibri" panose="020F0502020204030204" pitchFamily="34" charset="0"/>
                <a:cs typeface="Arial" panose="020B0604020202020204" pitchFamily="34" charset="0"/>
              </a:rPr>
              <a:t>. </a:t>
            </a:r>
            <a:r>
              <a:rPr lang="en-GB" sz="1000" b="0" dirty="0">
                <a:effectLst/>
                <a:latin typeface="Arial" panose="020B0604020202020204" pitchFamily="34" charset="0"/>
                <a:cs typeface="Arial" panose="020B0604020202020204" pitchFamily="34" charset="0"/>
              </a:rPr>
              <a:t>If this is not done, the swab may detect bacteria from overlying polymicrobial slough (including pseudomonas), rather than the invasive causative organism invading normal tissue.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This will give false indication of infection and therefore lead to inappropriate antimicrobial 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However, GPs often receive swab results taken by others. In this case it is important to use clinical examination to assess if infected or not. Despite receiving a positive swab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Key message is to remember to look for signs of infection before prescribing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accent6">
                    <a:lumMod val="10000"/>
                  </a:schemeClr>
                </a:solidFill>
                <a:effectLst/>
                <a:latin typeface="Arial" panose="020B0604020202020204" pitchFamily="34" charset="0"/>
                <a:ea typeface="+mn-ea"/>
                <a:cs typeface="Arial" panose="020B0604020202020204" pitchFamily="34" charset="0"/>
              </a:rPr>
              <a:t>(1) NICE. Scenario: Venous leg ulcers, 2021. [Available from: https://cks.nice.org.uk/topics/leg-ulcer-venous/management/venous-leg-ulcers/]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accent6">
                  <a:lumMod val="1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370380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Antibiotics aim to target the deeper bacteria i.e. stop the ulcer getting deeper larger and more painful. A spreading cellulitis associated with an ulcer is most likely to be caused by staph &amp; strep – therefore treat with flucloxacillin (500mg to 1g for 7 days)</a:t>
            </a:r>
          </a:p>
          <a:p>
            <a:endParaRPr lang="en-GB" sz="1000" b="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Give advice to seek medical help if symptoms </a:t>
            </a:r>
            <a:r>
              <a:rPr lang="en-GB" sz="1000" dirty="0">
                <a:latin typeface="Arial" panose="020B0604020202020204" pitchFamily="34" charset="0"/>
                <a:cs typeface="Arial" panose="020B0604020202020204" pitchFamily="34" charset="0"/>
              </a:rPr>
              <a:t>or signs of infection:</a:t>
            </a:r>
          </a:p>
          <a:p>
            <a:r>
              <a:rPr lang="en-GB" sz="1000" dirty="0">
                <a:latin typeface="Arial" panose="020B0604020202020204" pitchFamily="34" charset="0"/>
                <a:cs typeface="Arial" panose="020B0604020202020204" pitchFamily="34" charset="0"/>
              </a:rPr>
              <a:t>• worsen rapidly or significantly at any time, or</a:t>
            </a:r>
          </a:p>
          <a:p>
            <a:r>
              <a:rPr lang="en-GB" sz="1000" dirty="0">
                <a:latin typeface="Arial" panose="020B0604020202020204" pitchFamily="34" charset="0"/>
                <a:cs typeface="Arial" panose="020B0604020202020204" pitchFamily="34" charset="0"/>
              </a:rPr>
              <a:t>• do not start to improve within 2 to 3 days of starting treatment</a:t>
            </a:r>
          </a:p>
          <a:p>
            <a:endParaRPr lang="en-GB" sz="100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Be aware that it will take some time for a leg ulcer infection to resolve, with </a:t>
            </a:r>
            <a:r>
              <a:rPr lang="en-GB" sz="1000" dirty="0">
                <a:latin typeface="Arial" panose="020B0604020202020204" pitchFamily="34" charset="0"/>
                <a:cs typeface="Arial" panose="020B0604020202020204" pitchFamily="34" charset="0"/>
              </a:rPr>
              <a:t>full resolution not expected until after the antibiotic course is completed. [NG152] -and therefore a further course of antibiotics may not be needed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 Notes </a:t>
            </a:r>
          </a:p>
          <a:p>
            <a:r>
              <a:rPr lang="en-GB" sz="1000" i="1" dirty="0">
                <a:latin typeface="Arial" panose="020B0604020202020204" pitchFamily="34" charset="0"/>
                <a:cs typeface="Arial" panose="020B0604020202020204" pitchFamily="34" charset="0"/>
              </a:rPr>
              <a:t>It is worth noting </a:t>
            </a:r>
            <a:r>
              <a:rPr lang="en-GB" sz="1000" i="1" dirty="0" err="1">
                <a:latin typeface="Arial" panose="020B0604020202020204" pitchFamily="34" charset="0"/>
                <a:cs typeface="Arial" panose="020B0604020202020204" pitchFamily="34" charset="0"/>
              </a:rPr>
              <a:t>fluclox</a:t>
            </a:r>
            <a:r>
              <a:rPr lang="en-GB" sz="1000" i="1" dirty="0">
                <a:latin typeface="Arial" panose="020B0604020202020204" pitchFamily="34" charset="0"/>
                <a:cs typeface="Arial" panose="020B0604020202020204" pitchFamily="34" charset="0"/>
              </a:rPr>
              <a:t> 500mg/1g is not going to be adequate for very extensive cellulitis and IVs may be needed– refer to the NICE guidance for severe infection.</a:t>
            </a:r>
          </a:p>
          <a:p>
            <a:endParaRPr lang="en-GB" sz="1000" dirty="0">
              <a:latin typeface="Arial" panose="020B0604020202020204" pitchFamily="34" charset="0"/>
              <a:cs typeface="Arial" panose="020B0604020202020204" pitchFamily="34" charset="0"/>
            </a:endParaRPr>
          </a:p>
          <a:p>
            <a:pPr marL="0" indent="0">
              <a:buFontTx/>
              <a:buNone/>
            </a:pPr>
            <a:r>
              <a:rPr lang="en-GB" sz="1000" i="1" dirty="0">
                <a:latin typeface="Arial" panose="020B0604020202020204" pitchFamily="34" charset="0"/>
                <a:cs typeface="Arial" panose="020B0604020202020204" pitchFamily="34" charset="0"/>
              </a:rPr>
              <a:t>Further information - Very long standing ulcers that have failed to heal on treatment, might need to consider whether any underlying osteomyelitis </a:t>
            </a:r>
          </a:p>
          <a:p>
            <a:pPr marL="0" indent="0">
              <a:buFontTx/>
              <a:buNone/>
            </a:pPr>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NICE. Leg ulcer infection: antimicrobial prescribing [NG152], 2020. </a:t>
            </a:r>
            <a:r>
              <a:rPr lang="en-GB" sz="1000" b="0" i="0" kern="1200" dirty="0">
                <a:solidFill>
                  <a:schemeClr val="tx1"/>
                </a:solidFill>
                <a:latin typeface="Arial" panose="020B0604020202020204" pitchFamily="34" charset="0"/>
                <a:ea typeface="+mn-ea"/>
                <a:cs typeface="Arial" panose="020B0604020202020204" pitchFamily="34" charset="0"/>
              </a:rPr>
              <a:t>[Available from: https://www.nice.org.uk/guidance/ng152</a:t>
            </a:r>
            <a:r>
              <a:rPr lang="en-GB" sz="1000" dirty="0">
                <a:latin typeface="Arial" panose="020B0604020202020204" pitchFamily="34" charset="0"/>
                <a:cs typeface="Arial" panose="020B0604020202020204" pitchFamily="34" charset="0"/>
              </a:rPr>
              <a:t>]</a:t>
            </a:r>
          </a:p>
          <a:p>
            <a:pPr marL="0" indent="0">
              <a:buFontTx/>
              <a:buNone/>
            </a:pPr>
            <a:endParaRPr lang="en-GB" sz="1000" i="1" dirty="0">
              <a:latin typeface="Arial" panose="020B0604020202020204" pitchFamily="34" charset="0"/>
              <a:cs typeface="Arial" panose="020B0604020202020204" pitchFamily="34" charset="0"/>
            </a:endParaRPr>
          </a:p>
          <a:p>
            <a:pPr marL="0" indent="0">
              <a:buFontTx/>
              <a:buNone/>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6</a:t>
            </a:fld>
            <a:endParaRPr lang="en-GB" dirty="0"/>
          </a:p>
        </p:txBody>
      </p:sp>
    </p:spTree>
    <p:extLst>
      <p:ext uri="{BB962C8B-B14F-4D97-AF65-F5344CB8AC3E}">
        <p14:creationId xmlns:p14="http://schemas.microsoft.com/office/powerpoint/2010/main" val="51835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7</a:t>
            </a:fld>
            <a:endParaRPr lang="en-GB"/>
          </a:p>
        </p:txBody>
      </p:sp>
    </p:spTree>
    <p:extLst>
      <p:ext uri="{BB962C8B-B14F-4D97-AF65-F5344CB8AC3E}">
        <p14:creationId xmlns:p14="http://schemas.microsoft.com/office/powerpoint/2010/main" val="94675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 December,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6325" y="509588"/>
            <a:ext cx="4598988"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defRPr/>
            </a:pPr>
            <a:r>
              <a:rPr lang="en-GB" altLang="en-US" sz="1000" b="0" u="none" dirty="0">
                <a:latin typeface="Arial" panose="020B0604020202020204" pitchFamily="34" charset="0"/>
                <a:cs typeface="Arial" panose="020B0604020202020204" pitchFamily="34" charset="0"/>
              </a:rPr>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Make a difference to the care of individual patients.</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Help to slow the development of future resistance in our community.</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9</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20256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04644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284157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46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8"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263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4" y="1317758"/>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30077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1"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235003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3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15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98399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17/12/2024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365591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14455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2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90671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5499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09360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6"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3"/>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2" y="6479914"/>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0C623F"/>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Leg ulcer</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24864154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 id="2147483686" r:id="rId7"/>
    <p:sldLayoutId id="2147483687" r:id="rId8"/>
    <p:sldLayoutId id="2147483688" r:id="rId9"/>
    <p:sldLayoutId id="2147483689" r:id="rId10"/>
    <p:sldLayoutId id="2147483673" r:id="rId11"/>
    <p:sldLayoutId id="2147483674" r:id="rId12"/>
    <p:sldLayoutId id="2147483675" r:id="rId13"/>
    <p:sldLayoutId id="2147483676" r:id="rId14"/>
    <p:sldLayoutId id="2147483677" r:id="rId15"/>
    <p:sldLayoutId id="2147483703"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9BF04E4-F8E5-4E2E-B2B9-A583A951DCF1}"/>
              </a:ext>
            </a:extLst>
          </p:cNvPr>
          <p:cNvSpPr txBox="1">
            <a:spLocks/>
          </p:cNvSpPr>
          <p:nvPr/>
        </p:nvSpPr>
        <p:spPr>
          <a:xfrm>
            <a:off x="1443650" y="346337"/>
            <a:ext cx="9232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defTabSz="914377">
              <a:defRPr/>
            </a:pPr>
            <a:r>
              <a:rPr lang="en-GB" sz="4000" dirty="0">
                <a:solidFill>
                  <a:srgbClr val="AF1E2C"/>
                </a:solidFill>
                <a:latin typeface="Arial" panose="020B0604020202020204" pitchFamily="34" charset="0"/>
                <a:cs typeface="Arial" panose="020B0604020202020204" pitchFamily="34" charset="0"/>
              </a:rPr>
              <a:t>Clinical Scenario:</a:t>
            </a:r>
          </a:p>
          <a:p>
            <a:pPr defTabSz="914377">
              <a:defRPr/>
            </a:pPr>
            <a:r>
              <a:rPr lang="en-GB" sz="4000" dirty="0">
                <a:solidFill>
                  <a:srgbClr val="AF1E2C"/>
                </a:solidFill>
                <a:latin typeface="Arial" panose="020B0604020202020204" pitchFamily="34" charset="0"/>
                <a:cs typeface="Arial" panose="020B0604020202020204" pitchFamily="34" charset="0"/>
              </a:rPr>
              <a:t>Leg ulcer</a:t>
            </a:r>
          </a:p>
        </p:txBody>
      </p:sp>
      <p:pic>
        <p:nvPicPr>
          <p:cNvPr id="14" name="Picture 13">
            <a:extLst>
              <a:ext uri="{FF2B5EF4-FFF2-40B4-BE49-F238E27FC236}">
                <a16:creationId xmlns:a16="http://schemas.microsoft.com/office/drawing/2014/main" id="{E82BCE62-4E2D-40AF-A515-83D6A632428C}"/>
              </a:ext>
            </a:extLst>
          </p:cNvPr>
          <p:cNvPicPr>
            <a:picLocks noChangeAspect="1"/>
          </p:cNvPicPr>
          <p:nvPr/>
        </p:nvPicPr>
        <p:blipFill>
          <a:blip r:embed="rId3"/>
          <a:stretch>
            <a:fillRect/>
          </a:stretch>
        </p:blipFill>
        <p:spPr>
          <a:xfrm>
            <a:off x="1489950" y="1915674"/>
            <a:ext cx="6164099" cy="4048276"/>
          </a:xfrm>
          <a:prstGeom prst="rect">
            <a:avLst/>
          </a:prstGeom>
        </p:spPr>
      </p:pic>
    </p:spTree>
    <p:extLst>
      <p:ext uri="{BB962C8B-B14F-4D97-AF65-F5344CB8AC3E}">
        <p14:creationId xmlns:p14="http://schemas.microsoft.com/office/powerpoint/2010/main" val="410903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4" y="1541103"/>
            <a:ext cx="8785225" cy="1170321"/>
          </a:xfrm>
        </p:spPr>
        <p:txBody>
          <a:bodyPr rtlCol="0">
            <a:noAutofit/>
          </a:bodyPr>
          <a:lstStyle/>
          <a:p>
            <a:pPr>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9" y="306767"/>
            <a:ext cx="8229600" cy="720725"/>
          </a:xfrm>
          <a:prstGeom prst="rect">
            <a:avLst/>
          </a:prstGeom>
        </p:spPr>
        <p:txBody>
          <a:bodyPr anchor="b"/>
          <a:lstStyle/>
          <a:p>
            <a:pPr eaLnBrk="1" hangingPunct="1">
              <a:defRPr/>
            </a:pPr>
            <a:r>
              <a:rPr lang="en-GB" sz="4000" b="1" kern="0" dirty="0">
                <a:solidFill>
                  <a:srgbClr val="AF1E2C"/>
                </a:solidFill>
                <a:latin typeface="Arial"/>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90" y="2447988"/>
            <a:ext cx="3310675"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3"/>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9"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2"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92" y="5750588"/>
            <a:ext cx="583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57893" y="494020"/>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leg ulcers</a:t>
            </a:r>
            <a:endParaRPr lang="en-GB" sz="3200" dirty="0">
              <a:solidFill>
                <a:schemeClr val="tx1"/>
              </a:solidFill>
            </a:endParaRPr>
          </a:p>
        </p:txBody>
      </p:sp>
      <p:sp>
        <p:nvSpPr>
          <p:cNvPr id="3" name="TextBox 2">
            <a:extLst>
              <a:ext uri="{FF2B5EF4-FFF2-40B4-BE49-F238E27FC236}">
                <a16:creationId xmlns:a16="http://schemas.microsoft.com/office/drawing/2014/main" id="{277DFC93-A74F-B8CF-C9F1-962631B171ED}"/>
              </a:ext>
            </a:extLst>
          </p:cNvPr>
          <p:cNvSpPr txBox="1"/>
          <p:nvPr/>
        </p:nvSpPr>
        <p:spPr>
          <a:xfrm>
            <a:off x="815195" y="2125014"/>
            <a:ext cx="8328805" cy="3851760"/>
          </a:xfrm>
          <a:prstGeom prst="rect">
            <a:avLst/>
          </a:prstGeom>
          <a:noFill/>
        </p:spPr>
        <p:txBody>
          <a:bodyPr wrap="square">
            <a:spAutoFit/>
          </a:bodyPr>
          <a:lstStyle/>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cs typeface="Arial" panose="020B0604020202020204" pitchFamily="34" charset="0"/>
                <a:sym typeface="Wingdings" panose="05000000000000000000" pitchFamily="2" charset="2"/>
              </a:rPr>
              <a:t>Few leg ulcers are clinically infected, most are colonised</a:t>
            </a:r>
            <a:endParaRPr lang="en-GB" sz="2200" dirty="0">
              <a:solidFill>
                <a:srgbClr val="F6F6F6">
                  <a:lumMod val="10000"/>
                </a:srgbClr>
              </a:solidFill>
              <a:latin typeface="Arial" panose="020B0604020202020204" pitchFamily="34" charset="0"/>
              <a:cs typeface="Arial" panose="020B0604020202020204" pitchFamily="34" charset="0"/>
            </a:endParaRPr>
          </a:p>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Important to manage underlying conditions to promote healing </a:t>
            </a:r>
          </a:p>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Initial presentation: Do not swab, even if it might be infected</a:t>
            </a:r>
          </a:p>
          <a:p>
            <a:pPr defTabSz="914377">
              <a:lnSpc>
                <a:spcPct val="150000"/>
              </a:lnSpc>
              <a:spcBef>
                <a:spcPts val="200"/>
              </a:spcBef>
              <a:spcAft>
                <a:spcPts val="200"/>
              </a:spcAft>
              <a:defRPr/>
            </a:pP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endParaRPr lang="en-GB" sz="2200" dirty="0">
              <a:solidFill>
                <a:prstClr val="black"/>
              </a:solidFill>
              <a:latin typeface="Arial" panose="020B0604020202020204" pitchFamily="34" charset="0"/>
              <a:cs typeface="Arial" panose="020B0604020202020204" pitchFamily="34" charset="0"/>
            </a:endParaRPr>
          </a:p>
          <a:p>
            <a:pPr defTabSz="914377">
              <a:lnSpc>
                <a:spcPct val="150000"/>
              </a:lnSpc>
              <a:spcBef>
                <a:spcPts val="200"/>
              </a:spcBef>
              <a:spcAft>
                <a:spcPts val="200"/>
              </a:spcAft>
              <a:defRPr/>
            </a:pPr>
            <a:r>
              <a:rPr lang="en-GB" sz="2200" dirty="0">
                <a:solidFill>
                  <a:srgbClr val="00B050"/>
                </a:solidFill>
                <a:latin typeface="Arial" panose="020B0604020202020204" pitchFamily="34" charset="0"/>
                <a:cs typeface="Arial" panose="020B0604020202020204" pitchFamily="34" charset="0"/>
              </a:rPr>
              <a:t> !    </a:t>
            </a:r>
            <a:r>
              <a:rPr lang="en-GB" sz="2200" dirty="0">
                <a:solidFill>
                  <a:srgbClr val="F6F6F6">
                    <a:lumMod val="10000"/>
                  </a:srgbClr>
                </a:solidFill>
                <a:latin typeface="Arial" panose="020B0604020202020204" pitchFamily="34" charset="0"/>
                <a:cs typeface="Arial" panose="020B0604020202020204" pitchFamily="34" charset="0"/>
              </a:rPr>
              <a:t>Antibiotics do not promote healing when not clinically infected</a:t>
            </a:r>
          </a:p>
          <a:p>
            <a:pPr defTabSz="914377">
              <a:lnSpc>
                <a:spcPct val="150000"/>
              </a:lnSpc>
              <a:spcBef>
                <a:spcPts val="200"/>
              </a:spcBef>
              <a:spcAft>
                <a:spcPts val="200"/>
              </a:spcAft>
              <a:defRPr/>
            </a:pPr>
            <a:r>
              <a:rPr lang="en-GB" sz="2200" dirty="0">
                <a:solidFill>
                  <a:srgbClr val="00B050"/>
                </a:solidFill>
                <a:latin typeface="Arial" panose="020B0604020202020204" pitchFamily="34" charset="0"/>
                <a:cs typeface="Arial" panose="020B0604020202020204" pitchFamily="34" charset="0"/>
              </a:rPr>
              <a:t>Rx  </a:t>
            </a:r>
            <a:r>
              <a:rPr lang="en-GB" sz="2200" dirty="0">
                <a:solidFill>
                  <a:srgbClr val="F6F6F6">
                    <a:lumMod val="10000"/>
                  </a:srgbClr>
                </a:solidFill>
                <a:latin typeface="Arial" panose="020B0604020202020204" pitchFamily="34" charset="0"/>
                <a:cs typeface="Arial" panose="020B0604020202020204" pitchFamily="34" charset="0"/>
              </a:rPr>
              <a:t>Cellulitis flucloxacillin 500mg/1g </a:t>
            </a:r>
            <a:r>
              <a:rPr lang="en-GB" sz="2200" dirty="0" err="1">
                <a:solidFill>
                  <a:srgbClr val="F6F6F6">
                    <a:lumMod val="10000"/>
                  </a:srgbClr>
                </a:solidFill>
                <a:latin typeface="Arial" panose="020B0604020202020204" pitchFamily="34" charset="0"/>
                <a:cs typeface="Arial" panose="020B0604020202020204" pitchFamily="34" charset="0"/>
              </a:rPr>
              <a:t>qds</a:t>
            </a:r>
            <a:r>
              <a:rPr lang="en-GB" sz="2200" dirty="0">
                <a:solidFill>
                  <a:srgbClr val="F6F6F6">
                    <a:lumMod val="10000"/>
                  </a:srgbClr>
                </a:solidFill>
                <a:latin typeface="Arial" panose="020B0604020202020204" pitchFamily="34" charset="0"/>
                <a:cs typeface="Arial" panose="020B0604020202020204" pitchFamily="34" charset="0"/>
              </a:rPr>
              <a:t> 7 days</a:t>
            </a:r>
          </a:p>
          <a:p>
            <a:pPr defTabSz="914377">
              <a:lnSpc>
                <a:spcPct val="150000"/>
              </a:lnSpc>
              <a:spcBef>
                <a:spcPts val="200"/>
              </a:spcBef>
              <a:spcAft>
                <a:spcPts val="200"/>
              </a:spcAft>
              <a:defRPr/>
            </a:pP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11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6" y="213326"/>
            <a:ext cx="7979023" cy="1325563"/>
          </a:xfrm>
        </p:spPr>
        <p:txBody>
          <a:bodyPr>
            <a:noAutofit/>
          </a:bodyPr>
          <a:lstStyle/>
          <a:p>
            <a:r>
              <a:rPr lang="en-GB" sz="4000" dirty="0">
                <a:latin typeface="Arial" panose="020B0604020202020204" pitchFamily="34" charset="0"/>
                <a:cs typeface="Arial" panose="020B0604020202020204" pitchFamily="34" charset="0"/>
              </a:rPr>
              <a:t>Clinical Scenario Leg ulcer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60" y="1770900"/>
            <a:ext cx="8169443" cy="6247864"/>
          </a:xfrm>
          <a:prstGeom prst="rect">
            <a:avLst/>
          </a:prstGeom>
          <a:noFill/>
        </p:spPr>
        <p:txBody>
          <a:bodyPr wrap="square">
            <a:spAutoFit/>
          </a:bodyPr>
          <a:lstStyle/>
          <a:p>
            <a:pPr eaLnBrk="1" hangingPunct="1">
              <a:defRPr/>
            </a:pPr>
            <a:r>
              <a:rPr lang="en-GB" altLang="en-US" sz="2000" b="1" dirty="0">
                <a:solidFill>
                  <a:schemeClr val="accent6">
                    <a:lumMod val="10000"/>
                  </a:schemeClr>
                </a:solidFill>
                <a:latin typeface="Arial" panose="020B0604020202020204" pitchFamily="34" charset="0"/>
                <a:cs typeface="Arial" panose="020B0604020202020204" pitchFamily="34" charset="0"/>
              </a:rPr>
              <a:t>Agree actions, who, when and how:</a:t>
            </a: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Promote use of UKHSA/NICE or local antimicrobial / management of infection guidelines by all in practice</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Undertake an audit of antibiotics for leg ulcers, such as flucloxacillin and co-amoxiclav</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use of TARGET Managing Your Common Infection (self-care) leaflet and share on clinical system.</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consistent message from different staff and when patients re-attend.</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Make use of TARGET toolkit. </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0788-151A-4506-AB5B-D440352364E1}"/>
              </a:ext>
            </a:extLst>
          </p:cNvPr>
          <p:cNvSpPr>
            <a:spLocks noGrp="1"/>
          </p:cNvSpPr>
          <p:nvPr>
            <p:ph type="title"/>
          </p:nvPr>
        </p:nvSpPr>
        <p:spPr>
          <a:xfrm>
            <a:off x="1455116" y="64089"/>
            <a:ext cx="9429052" cy="1325563"/>
          </a:xfrm>
        </p:spPr>
        <p:txBody>
          <a:bodyPr/>
          <a:lstStyle/>
          <a:p>
            <a:r>
              <a:rPr lang="en-GB" sz="4000" dirty="0">
                <a:solidFill>
                  <a:srgbClr val="AF1E2C"/>
                </a:solidFill>
                <a:latin typeface="Arial" panose="020B0604020202020204" pitchFamily="34" charset="0"/>
                <a:cs typeface="Arial" panose="020B0604020202020204" pitchFamily="34" charset="0"/>
              </a:rPr>
              <a:t>Clinical scenario</a:t>
            </a:r>
          </a:p>
        </p:txBody>
      </p:sp>
      <p:sp>
        <p:nvSpPr>
          <p:cNvPr id="3" name="Content Placeholder 2">
            <a:extLst>
              <a:ext uri="{FF2B5EF4-FFF2-40B4-BE49-F238E27FC236}">
                <a16:creationId xmlns:a16="http://schemas.microsoft.com/office/drawing/2014/main" id="{B2CFDE18-DD23-45B8-A944-F5A09110AB87}"/>
              </a:ext>
            </a:extLst>
          </p:cNvPr>
          <p:cNvSpPr>
            <a:spLocks noGrp="1"/>
          </p:cNvSpPr>
          <p:nvPr>
            <p:ph sz="half" idx="2"/>
          </p:nvPr>
        </p:nvSpPr>
        <p:spPr>
          <a:xfrm>
            <a:off x="957263" y="1832964"/>
            <a:ext cx="5157787" cy="4523387"/>
          </a:xfrm>
          <a:noFill/>
        </p:spPr>
        <p:txBody>
          <a:bodyPr>
            <a:normAutofit/>
          </a:bodyPr>
          <a:lstStyle/>
          <a:p>
            <a:pPr marL="0" indent="0">
              <a:buNone/>
            </a:pPr>
            <a:r>
              <a:rPr lang="en-GB" sz="2400" b="1" dirty="0">
                <a:latin typeface="Arial" panose="020B0604020202020204" pitchFamily="34" charset="0"/>
                <a:cs typeface="Arial" panose="020B0604020202020204" pitchFamily="34" charset="0"/>
              </a:rPr>
              <a:t>74 year old lady </a:t>
            </a:r>
          </a:p>
          <a:p>
            <a:r>
              <a:rPr lang="en-GB" sz="2400" dirty="0">
                <a:latin typeface="Arial" panose="020B0604020202020204" pitchFamily="34" charset="0"/>
                <a:cs typeface="Arial" panose="020B0604020202020204" pitchFamily="34" charset="0"/>
              </a:rPr>
              <a:t>Seen by the district nurse, who requests antibiotics</a:t>
            </a:r>
          </a:p>
          <a:p>
            <a:r>
              <a:rPr lang="en-GB" sz="2400" dirty="0">
                <a:latin typeface="Arial" panose="020B0604020202020204" pitchFamily="34" charset="0"/>
                <a:cs typeface="Arial" panose="020B0604020202020204" pitchFamily="34" charset="0"/>
              </a:rPr>
              <a:t>Leg ulcer at routine dressing, greenish discharge and characteristic odour</a:t>
            </a:r>
          </a:p>
          <a:p>
            <a:r>
              <a:rPr lang="en-GB" sz="2400" dirty="0">
                <a:latin typeface="Arial" panose="020B0604020202020204" pitchFamily="34" charset="0"/>
                <a:cs typeface="Arial" panose="020B0604020202020204" pitchFamily="34" charset="0"/>
              </a:rPr>
              <a:t>No other signs or symptoms</a:t>
            </a:r>
          </a:p>
          <a:p>
            <a:r>
              <a:rPr lang="en-GB" sz="2400" dirty="0">
                <a:latin typeface="Arial" panose="020B0604020202020204" pitchFamily="34" charset="0"/>
                <a:cs typeface="Arial" panose="020B0604020202020204" pitchFamily="34" charset="0"/>
              </a:rPr>
              <a:t>PMHx: </a:t>
            </a:r>
            <a:r>
              <a:rPr lang="en-GB" sz="2400" b="0" i="0" dirty="0">
                <a:solidFill>
                  <a:srgbClr val="040C28"/>
                </a:solidFill>
                <a:effectLst/>
                <a:latin typeface="Arial" panose="020B0604020202020204" pitchFamily="34" charset="0"/>
                <a:cs typeface="Arial" panose="020B0604020202020204" pitchFamily="34" charset="0"/>
              </a:rPr>
              <a:t>Osteoarthritis</a:t>
            </a:r>
            <a:r>
              <a:rPr lang="en-GB" sz="2400" dirty="0">
                <a:latin typeface="Arial" panose="020B0604020202020204" pitchFamily="34" charset="0"/>
                <a:cs typeface="Arial" panose="020B0604020202020204" pitchFamily="34" charset="0"/>
              </a:rPr>
              <a:t>, hypertension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i="1" dirty="0">
                <a:latin typeface="Arial" panose="020B0604020202020204" pitchFamily="34" charset="0"/>
                <a:cs typeface="Arial" panose="020B0604020202020204" pitchFamily="34" charset="0"/>
              </a:rPr>
              <a:t>What do you do? </a:t>
            </a:r>
            <a:endParaRPr lang="en-GB" b="1" i="1" dirty="0">
              <a:solidFill>
                <a:srgbClr val="7030A0"/>
              </a:solidFill>
              <a:latin typeface="Arial" panose="020B0604020202020204" pitchFamily="34" charset="0"/>
              <a:cs typeface="Arial" panose="020B0604020202020204" pitchFamily="34" charset="0"/>
            </a:endParaRPr>
          </a:p>
          <a:p>
            <a:pPr marL="0" indent="0">
              <a:buNone/>
            </a:pPr>
            <a:endParaRPr lang="en-GB" dirty="0">
              <a:solidFill>
                <a:srgbClr val="7030A0"/>
              </a:solidFill>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01CA24E3-2453-4102-9F0E-9DA5FB7BC75C}"/>
              </a:ext>
            </a:extLst>
          </p:cNvPr>
          <p:cNvPicPr>
            <a:picLocks noGrp="1" noChangeAspect="1"/>
          </p:cNvPicPr>
          <p:nvPr>
            <p:ph sz="quarter" idx="4"/>
          </p:nvPr>
        </p:nvPicPr>
        <p:blipFill>
          <a:blip r:embed="rId3"/>
          <a:stretch>
            <a:fillRect/>
          </a:stretch>
        </p:blipFill>
        <p:spPr>
          <a:xfrm>
            <a:off x="5669851" y="2552131"/>
            <a:ext cx="3269431" cy="1986647"/>
          </a:xfrm>
          <a:prstGeom prst="rect">
            <a:avLst/>
          </a:prstGeom>
        </p:spPr>
      </p:pic>
    </p:spTree>
    <p:extLst>
      <p:ext uri="{BB962C8B-B14F-4D97-AF65-F5344CB8AC3E}">
        <p14:creationId xmlns:p14="http://schemas.microsoft.com/office/powerpoint/2010/main" val="192454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80E9C07-762F-4810-9E1E-04D19DB2962B}"/>
              </a:ext>
            </a:extLst>
          </p:cNvPr>
          <p:cNvSpPr>
            <a:spLocks noGrp="1"/>
          </p:cNvSpPr>
          <p:nvPr>
            <p:ph idx="1"/>
          </p:nvPr>
        </p:nvSpPr>
        <p:spPr>
          <a:xfrm>
            <a:off x="1077100" y="2000544"/>
            <a:ext cx="8038893" cy="4351339"/>
          </a:xfrm>
        </p:spPr>
        <p:txBody>
          <a:bodyPr/>
          <a:lstStyle/>
          <a:p>
            <a:pPr marL="0" indent="0">
              <a:buNone/>
            </a:pPr>
            <a:r>
              <a:rPr lang="en-GB" sz="2400" i="1" dirty="0">
                <a:latin typeface="Arial" panose="020B0604020202020204" pitchFamily="34" charset="0"/>
                <a:cs typeface="Arial" panose="020B0604020202020204" pitchFamily="34" charset="0"/>
              </a:rPr>
              <a:t>What are your treatment recommendations?</a:t>
            </a:r>
          </a:p>
          <a:p>
            <a:pPr marL="514338" indent="-514338">
              <a:buAutoNum type="arabicPeriod"/>
            </a:pPr>
            <a:r>
              <a:rPr lang="en-GB" sz="2400" dirty="0">
                <a:latin typeface="Arial" panose="020B0604020202020204" pitchFamily="34" charset="0"/>
                <a:cs typeface="Arial" panose="020B0604020202020204" pitchFamily="34" charset="0"/>
              </a:rPr>
              <a:t>Commence oral antibiotics immediately </a:t>
            </a:r>
          </a:p>
          <a:p>
            <a:pPr marL="514338" indent="-514338">
              <a:buAutoNum type="arabicPeriod"/>
            </a:pPr>
            <a:r>
              <a:rPr lang="en-GB" sz="2400" dirty="0">
                <a:latin typeface="Arial" panose="020B0604020202020204" pitchFamily="34" charset="0"/>
                <a:cs typeface="Arial" panose="020B0604020202020204" pitchFamily="34" charset="0"/>
              </a:rPr>
              <a:t>Send swab sample and arrange review with results</a:t>
            </a:r>
          </a:p>
          <a:p>
            <a:pPr marL="514338" indent="-514338">
              <a:buAutoNum type="arabicPeriod"/>
            </a:pPr>
            <a:r>
              <a:rPr lang="en-GB" sz="2400" dirty="0">
                <a:latin typeface="Arial" panose="020B0604020202020204" pitchFamily="34" charset="0"/>
                <a:cs typeface="Arial" panose="020B0604020202020204" pitchFamily="34" charset="0"/>
              </a:rPr>
              <a:t>Consider referral for IV antibiotics </a:t>
            </a:r>
          </a:p>
          <a:p>
            <a:pPr marL="514338" indent="-514338">
              <a:buAutoNum type="arabicPeriod"/>
            </a:pPr>
            <a:r>
              <a:rPr lang="en-GB" sz="2400" dirty="0">
                <a:latin typeface="Arial" panose="020B0604020202020204" pitchFamily="34" charset="0"/>
                <a:cs typeface="Arial" panose="020B0604020202020204" pitchFamily="34" charset="0"/>
              </a:rPr>
              <a:t>Dress wound and arrange clinical follow up</a:t>
            </a:r>
          </a:p>
          <a:p>
            <a:pPr marL="514338" indent="-514338">
              <a:buAutoNum type="arabicPeriod"/>
            </a:pPr>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C745EBC-7117-4993-B869-46391619192C}"/>
              </a:ext>
            </a:extLst>
          </p:cNvPr>
          <p:cNvSpPr/>
          <p:nvPr/>
        </p:nvSpPr>
        <p:spPr>
          <a:xfrm>
            <a:off x="881909" y="4857456"/>
            <a:ext cx="8429277" cy="1200329"/>
          </a:xfrm>
          <a:prstGeom prst="rect">
            <a:avLst/>
          </a:prstGeom>
        </p:spPr>
        <p:txBody>
          <a:bodyPr wrap="square">
            <a:spAutoFit/>
          </a:bodyPr>
          <a:lstStyle/>
          <a:p>
            <a:pPr defTabSz="914377">
              <a:defRPr/>
            </a:pPr>
            <a:r>
              <a:rPr lang="en-GB" sz="2400" i="1" dirty="0">
                <a:solidFill>
                  <a:srgbClr val="0C623F"/>
                </a:solidFill>
                <a:latin typeface="Arial" panose="020B0604020202020204" pitchFamily="34" charset="0"/>
                <a:cs typeface="Arial" panose="020B0604020202020204" pitchFamily="34" charset="0"/>
              </a:rPr>
              <a:t>The patient should be advised to monitor for redness or swelling, and any systemic upset and to contact for sooner follow up if this occurs. </a:t>
            </a:r>
          </a:p>
        </p:txBody>
      </p:sp>
      <p:sp>
        <p:nvSpPr>
          <p:cNvPr id="7" name="Title 1">
            <a:extLst>
              <a:ext uri="{FF2B5EF4-FFF2-40B4-BE49-F238E27FC236}">
                <a16:creationId xmlns:a16="http://schemas.microsoft.com/office/drawing/2014/main" id="{AE9BC91E-0829-42D1-80B8-D0DA590188BD}"/>
              </a:ext>
            </a:extLst>
          </p:cNvPr>
          <p:cNvSpPr>
            <a:spLocks noGrp="1"/>
          </p:cNvSpPr>
          <p:nvPr>
            <p:ph type="title"/>
          </p:nvPr>
        </p:nvSpPr>
        <p:spPr>
          <a:xfrm>
            <a:off x="1468764" y="341192"/>
            <a:ext cx="9429052" cy="776332"/>
          </a:xfrm>
        </p:spPr>
        <p:txBody>
          <a:bodyPr/>
          <a:lstStyle/>
          <a:p>
            <a:r>
              <a:rPr lang="en-GB" sz="4000" dirty="0">
                <a:solidFill>
                  <a:srgbClr val="AF1E2C"/>
                </a:solidFill>
                <a:latin typeface="Arial" panose="020B0604020202020204" pitchFamily="34" charset="0"/>
                <a:cs typeface="Arial" panose="020B0604020202020204" pitchFamily="34" charset="0"/>
              </a:rPr>
              <a:t>Clinical scenario</a:t>
            </a:r>
          </a:p>
        </p:txBody>
      </p:sp>
    </p:spTree>
    <p:extLst>
      <p:ext uri="{BB962C8B-B14F-4D97-AF65-F5344CB8AC3E}">
        <p14:creationId xmlns:p14="http://schemas.microsoft.com/office/powerpoint/2010/main" val="7157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xEl>
                                              <p:pRg st="1" end="1"/>
                                            </p:txEl>
                                          </p:spTgt>
                                        </p:tgtEl>
                                      </p:cBhvr>
                                    </p:animEffect>
                                    <p:set>
                                      <p:cBhvr>
                                        <p:cTn id="7" dur="1" fill="hold">
                                          <p:stCondLst>
                                            <p:cond delay="499"/>
                                          </p:stCondLst>
                                        </p:cTn>
                                        <p:tgtEl>
                                          <p:spTgt spid="10">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xEl>
                                              <p:pRg st="2" end="2"/>
                                            </p:txEl>
                                          </p:spTgt>
                                        </p:tgtEl>
                                      </p:cBhvr>
                                    </p:animEffect>
                                    <p:set>
                                      <p:cBhvr>
                                        <p:cTn id="10" dur="1" fill="hold">
                                          <p:stCondLst>
                                            <p:cond delay="499"/>
                                          </p:stCondLst>
                                        </p:cTn>
                                        <p:tgtEl>
                                          <p:spTgt spid="10">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xEl>
                                              <p:pRg st="3" end="3"/>
                                            </p:txEl>
                                          </p:spTgt>
                                        </p:tgtEl>
                                      </p:cBhvr>
                                    </p:animEffect>
                                    <p:set>
                                      <p:cBhvr>
                                        <p:cTn id="13" dur="1" fill="hold">
                                          <p:stCondLst>
                                            <p:cond delay="499"/>
                                          </p:stCondLst>
                                        </p:cTn>
                                        <p:tgtEl>
                                          <p:spTgt spid="10">
                                            <p:txEl>
                                              <p:pRg st="3" end="3"/>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E89-44D0-4242-8242-4A9D9C325FD8}"/>
              </a:ext>
            </a:extLst>
          </p:cNvPr>
          <p:cNvSpPr>
            <a:spLocks noGrp="1"/>
          </p:cNvSpPr>
          <p:nvPr>
            <p:ph type="title"/>
          </p:nvPr>
        </p:nvSpPr>
        <p:spPr>
          <a:xfrm>
            <a:off x="1472567" y="509128"/>
            <a:ext cx="7071789" cy="994172"/>
          </a:xfrm>
        </p:spPr>
        <p:txBody>
          <a:bodyPr>
            <a:normAutofit fontScale="90000"/>
          </a:bodyPr>
          <a:lstStyle/>
          <a:p>
            <a:r>
              <a:rPr lang="en-GB" dirty="0">
                <a:solidFill>
                  <a:schemeClr val="tx1"/>
                </a:solidFill>
                <a:latin typeface="Arial" panose="020B0604020202020204" pitchFamily="34" charset="0"/>
                <a:cs typeface="Arial" panose="020B0604020202020204" pitchFamily="34" charset="0"/>
              </a:rPr>
              <a:t>Few leg ulcers are clinically infected</a:t>
            </a:r>
            <a:endParaRPr lang="en-GB" sz="15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5604431-031D-4521-B184-C55BD4B140A3}"/>
              </a:ext>
            </a:extLst>
          </p:cNvPr>
          <p:cNvSpPr>
            <a:spLocks noGrp="1"/>
          </p:cNvSpPr>
          <p:nvPr>
            <p:ph type="body" idx="1"/>
          </p:nvPr>
        </p:nvSpPr>
        <p:spPr>
          <a:xfrm>
            <a:off x="1040163" y="1910014"/>
            <a:ext cx="3499225" cy="732925"/>
          </a:xfrm>
        </p:spPr>
        <p:txBody>
          <a:bodyPr>
            <a:normAutofit lnSpcReduction="10000"/>
          </a:bodyPr>
          <a:lstStyle/>
          <a:p>
            <a:pPr>
              <a:lnSpc>
                <a:spcPct val="110000"/>
              </a:lnSpc>
              <a:spcBef>
                <a:spcPts val="0"/>
              </a:spcBef>
            </a:pPr>
            <a:r>
              <a:rPr lang="en-GB" dirty="0">
                <a:solidFill>
                  <a:srgbClr val="000000"/>
                </a:solidFill>
                <a:latin typeface="Arial" panose="020B0604020202020204" pitchFamily="34" charset="0"/>
                <a:cs typeface="Arial" panose="020B0604020202020204" pitchFamily="34" charset="0"/>
              </a:rPr>
              <a:t>Uninfected ulcer </a:t>
            </a:r>
          </a:p>
          <a:p>
            <a:pPr>
              <a:lnSpc>
                <a:spcPct val="110000"/>
              </a:lnSpc>
              <a:spcBef>
                <a:spcPts val="0"/>
              </a:spcBef>
            </a:pPr>
            <a:r>
              <a:rPr lang="en-GB" sz="1600" dirty="0">
                <a:solidFill>
                  <a:srgbClr val="000000"/>
                </a:solidFill>
                <a:latin typeface="Arial" panose="020B0604020202020204" pitchFamily="34" charset="0"/>
                <a:cs typeface="Arial" panose="020B0604020202020204" pitchFamily="34" charset="0"/>
              </a:rPr>
              <a:t>(minimal surrounding erythema) </a:t>
            </a:r>
          </a:p>
        </p:txBody>
      </p:sp>
      <p:sp>
        <p:nvSpPr>
          <p:cNvPr id="3" name="Content Placeholder 2">
            <a:extLst>
              <a:ext uri="{FF2B5EF4-FFF2-40B4-BE49-F238E27FC236}">
                <a16:creationId xmlns:a16="http://schemas.microsoft.com/office/drawing/2014/main" id="{3AC26A30-8D79-40AA-90B1-9EFEB1145C83}"/>
              </a:ext>
            </a:extLst>
          </p:cNvPr>
          <p:cNvSpPr>
            <a:spLocks noGrp="1"/>
          </p:cNvSpPr>
          <p:nvPr>
            <p:ph sz="half" idx="2"/>
          </p:nvPr>
        </p:nvSpPr>
        <p:spPr/>
        <p:txBody>
          <a:bodyPr>
            <a:noAutofit/>
          </a:bodyPr>
          <a:lstStyle/>
          <a:p>
            <a:pPr marL="0" indent="0">
              <a:buNone/>
            </a:pPr>
            <a:endParaRPr lang="en-GB" sz="1500" b="1" dirty="0">
              <a:solidFill>
                <a:srgbClr val="000000"/>
              </a:solidFill>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a:p>
            <a:pPr marL="0" indent="0">
              <a:buNone/>
            </a:pPr>
            <a:endParaRPr lang="en-GB" sz="1500" b="1" dirty="0">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86F8B988-1079-468C-AE71-70CFF816ED86}"/>
              </a:ext>
            </a:extLst>
          </p:cNvPr>
          <p:cNvSpPr>
            <a:spLocks noGrp="1"/>
          </p:cNvSpPr>
          <p:nvPr>
            <p:ph type="body" sz="quarter" idx="3"/>
          </p:nvPr>
        </p:nvSpPr>
        <p:spPr>
          <a:xfrm>
            <a:off x="5176282" y="2032316"/>
            <a:ext cx="3693308" cy="401569"/>
          </a:xfrm>
        </p:spPr>
        <p:txBody>
          <a:bodyPr>
            <a:normAutofit lnSpcReduction="10000"/>
          </a:bodyPr>
          <a:lstStyle/>
          <a:p>
            <a:r>
              <a:rPr lang="en-GB" dirty="0">
                <a:latin typeface="Arial" panose="020B0604020202020204" pitchFamily="34" charset="0"/>
                <a:cs typeface="Arial" panose="020B0604020202020204" pitchFamily="34" charset="0"/>
              </a:rPr>
              <a:t>Infected ulcer</a:t>
            </a:r>
          </a:p>
        </p:txBody>
      </p:sp>
      <p:pic>
        <p:nvPicPr>
          <p:cNvPr id="2052" name="Picture 4" descr="Leg ulcer">
            <a:extLst>
              <a:ext uri="{FF2B5EF4-FFF2-40B4-BE49-F238E27FC236}">
                <a16:creationId xmlns:a16="http://schemas.microsoft.com/office/drawing/2014/main" id="{02C970D6-716C-4113-AD74-97790A4AD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282" y="2675000"/>
            <a:ext cx="3499224" cy="2298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D187873-EFAF-4BA9-84A4-377DF97A69C4}"/>
              </a:ext>
            </a:extLst>
          </p:cNvPr>
          <p:cNvPicPr>
            <a:picLocks noChangeAspect="1"/>
          </p:cNvPicPr>
          <p:nvPr/>
        </p:nvPicPr>
        <p:blipFill>
          <a:blip r:embed="rId4"/>
          <a:stretch>
            <a:fillRect/>
          </a:stretch>
        </p:blipFill>
        <p:spPr>
          <a:xfrm>
            <a:off x="1062853" y="2728048"/>
            <a:ext cx="3453846" cy="2268315"/>
          </a:xfrm>
          <a:prstGeom prst="rect">
            <a:avLst/>
          </a:prstGeom>
        </p:spPr>
      </p:pic>
      <p:sp>
        <p:nvSpPr>
          <p:cNvPr id="13" name="TextBox 12">
            <a:extLst>
              <a:ext uri="{FF2B5EF4-FFF2-40B4-BE49-F238E27FC236}">
                <a16:creationId xmlns:a16="http://schemas.microsoft.com/office/drawing/2014/main" id="{3223DFE6-9F5F-4E56-8112-E7C993768AF3}"/>
              </a:ext>
            </a:extLst>
          </p:cNvPr>
          <p:cNvSpPr txBox="1"/>
          <p:nvPr/>
        </p:nvSpPr>
        <p:spPr>
          <a:xfrm>
            <a:off x="5094576" y="5073916"/>
            <a:ext cx="4049423" cy="830997"/>
          </a:xfrm>
          <a:prstGeom prst="rect">
            <a:avLst/>
          </a:prstGeom>
          <a:noFill/>
        </p:spPr>
        <p:txBody>
          <a:bodyPr wrap="square">
            <a:spAutoFit/>
          </a:bodyPr>
          <a:lstStyle/>
          <a:p>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Only treat if symptoms / signs of infection:  </a:t>
            </a:r>
          </a:p>
          <a:p>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Increased pain, fever, redness or swelling spreading beyond ulcer, localised warmth</a:t>
            </a:r>
          </a:p>
        </p:txBody>
      </p:sp>
      <p:sp>
        <p:nvSpPr>
          <p:cNvPr id="15" name="Rectangle 14">
            <a:extLst>
              <a:ext uri="{FF2B5EF4-FFF2-40B4-BE49-F238E27FC236}">
                <a16:creationId xmlns:a16="http://schemas.microsoft.com/office/drawing/2014/main" id="{EC81A9B0-ABBD-4B84-AC54-39540D5CA3E6}"/>
              </a:ext>
            </a:extLst>
          </p:cNvPr>
          <p:cNvSpPr/>
          <p:nvPr/>
        </p:nvSpPr>
        <p:spPr>
          <a:xfrm>
            <a:off x="1040163" y="5061794"/>
            <a:ext cx="3499225" cy="830997"/>
          </a:xfrm>
          <a:prstGeom prst="rect">
            <a:avLst/>
          </a:prstGeom>
        </p:spPr>
        <p:txBody>
          <a:bodyPr wrap="square">
            <a:spAutoFit/>
          </a:bodyPr>
          <a:lstStyle/>
          <a:p>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Important to manage underlying conditions to promote healing </a:t>
            </a:r>
          </a:p>
          <a:p>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(E.g. venous insufficiency, oedema)</a:t>
            </a:r>
          </a:p>
        </p:txBody>
      </p:sp>
      <p:sp>
        <p:nvSpPr>
          <p:cNvPr id="5" name="TextBox 4">
            <a:extLst>
              <a:ext uri="{FF2B5EF4-FFF2-40B4-BE49-F238E27FC236}">
                <a16:creationId xmlns:a16="http://schemas.microsoft.com/office/drawing/2014/main" id="{F7268B6B-A70A-0FFB-D814-6053B82E8889}"/>
              </a:ext>
            </a:extLst>
          </p:cNvPr>
          <p:cNvSpPr txBox="1"/>
          <p:nvPr/>
        </p:nvSpPr>
        <p:spPr>
          <a:xfrm>
            <a:off x="5113370" y="4658527"/>
            <a:ext cx="1300228" cy="300082"/>
          </a:xfrm>
          <a:prstGeom prst="rect">
            <a:avLst/>
          </a:prstGeom>
          <a:noFill/>
        </p:spPr>
        <p:txBody>
          <a:bodyPr wrap="none" rtlCol="0">
            <a:spAutoFit/>
          </a:bodyPr>
          <a:lstStyle/>
          <a:p>
            <a:r>
              <a:rPr lang="en-GB" sz="1350" dirty="0">
                <a:solidFill>
                  <a:schemeClr val="accent6"/>
                </a:solidFill>
              </a:rPr>
              <a:t>DermNetNZ.org</a:t>
            </a:r>
          </a:p>
        </p:txBody>
      </p:sp>
    </p:spTree>
    <p:extLst>
      <p:ext uri="{BB962C8B-B14F-4D97-AF65-F5344CB8AC3E}">
        <p14:creationId xmlns:p14="http://schemas.microsoft.com/office/powerpoint/2010/main" val="201651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E89-44D0-4242-8242-4A9D9C325FD8}"/>
              </a:ext>
            </a:extLst>
          </p:cNvPr>
          <p:cNvSpPr>
            <a:spLocks noGrp="1"/>
          </p:cNvSpPr>
          <p:nvPr>
            <p:ph type="title"/>
          </p:nvPr>
        </p:nvSpPr>
        <p:spPr>
          <a:xfrm>
            <a:off x="1490040" y="456442"/>
            <a:ext cx="7572072" cy="994172"/>
          </a:xfrm>
        </p:spPr>
        <p:txBody>
          <a:bodyPr>
            <a:normAutofit fontScale="90000"/>
          </a:bodyPr>
          <a:lstStyle/>
          <a:p>
            <a:r>
              <a:rPr lang="en-GB" sz="4000" dirty="0">
                <a:solidFill>
                  <a:schemeClr val="tx1"/>
                </a:solidFill>
                <a:latin typeface="Arial" panose="020B0604020202020204" pitchFamily="34" charset="0"/>
                <a:cs typeface="Arial" panose="020B0604020202020204" pitchFamily="34" charset="0"/>
              </a:rPr>
              <a:t>Do not swab leg ulcer at initial presentation</a:t>
            </a:r>
          </a:p>
        </p:txBody>
      </p:sp>
      <p:sp>
        <p:nvSpPr>
          <p:cNvPr id="3" name="Content Placeholder 2">
            <a:extLst>
              <a:ext uri="{FF2B5EF4-FFF2-40B4-BE49-F238E27FC236}">
                <a16:creationId xmlns:a16="http://schemas.microsoft.com/office/drawing/2014/main" id="{3AC26A30-8D79-40AA-90B1-9EFEB1145C83}"/>
              </a:ext>
            </a:extLst>
          </p:cNvPr>
          <p:cNvSpPr>
            <a:spLocks noGrp="1"/>
          </p:cNvSpPr>
          <p:nvPr>
            <p:ph idx="1"/>
          </p:nvPr>
        </p:nvSpPr>
        <p:spPr>
          <a:xfrm>
            <a:off x="3308230" y="1878795"/>
            <a:ext cx="5319756" cy="1928258"/>
          </a:xfrm>
        </p:spPr>
        <p:txBody>
          <a:bodyPr>
            <a:noAutofit/>
          </a:bodyPr>
          <a:lstStyle/>
          <a:p>
            <a:pPr marL="0" indent="0">
              <a:buNone/>
            </a:pPr>
            <a:r>
              <a:rPr lang="en-GB" sz="2400" b="1" dirty="0">
                <a:latin typeface="Arial" panose="020B0604020202020204" pitchFamily="34" charset="0"/>
                <a:ea typeface="Calibri" panose="020F0502020204030204" pitchFamily="34" charset="0"/>
                <a:cs typeface="Arial" panose="020B0604020202020204" pitchFamily="34" charset="0"/>
              </a:rPr>
              <a:t>Initial presentation: Do not swab initially </a:t>
            </a:r>
            <a:r>
              <a:rPr lang="en-GB" sz="2400" dirty="0">
                <a:solidFill>
                  <a:schemeClr val="accent3"/>
                </a:solidFill>
                <a:latin typeface="Arial" panose="020B0604020202020204" pitchFamily="34" charset="0"/>
                <a:cs typeface="Arial" panose="020B0604020202020204" pitchFamily="34" charset="0"/>
              </a:rPr>
              <a:t>(non-diabetic people)</a:t>
            </a: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b="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400" b="1" dirty="0">
                <a:latin typeface="Arial" panose="020B0604020202020204" pitchFamily="34" charset="0"/>
                <a:ea typeface="Calibri" panose="020F0502020204030204" pitchFamily="34" charset="0"/>
                <a:cs typeface="Arial" panose="020B0604020202020204" pitchFamily="34" charset="0"/>
              </a:rPr>
              <a:t>Worsening or not improving</a:t>
            </a:r>
            <a:r>
              <a:rPr lang="en-GB" sz="2400" dirty="0">
                <a:latin typeface="Arial" panose="020B0604020202020204" pitchFamily="34" charset="0"/>
                <a:ea typeface="Calibri" panose="020F0502020204030204" pitchFamily="34" charset="0"/>
                <a:cs typeface="Arial" panose="020B0604020202020204" pitchFamily="34" charset="0"/>
              </a:rPr>
              <a:t>:  Consider swab (after cleaning) if symptoms or signs of the infection</a:t>
            </a:r>
          </a:p>
          <a:p>
            <a:pPr marL="0" indent="0">
              <a:buNone/>
            </a:pPr>
            <a:endParaRPr lang="en-GB" sz="1800" dirty="0">
              <a:highlight>
                <a:srgbClr val="FFFF00"/>
              </a:highlight>
              <a:latin typeface="Lato"/>
            </a:endParaRPr>
          </a:p>
        </p:txBody>
      </p:sp>
      <p:sp>
        <p:nvSpPr>
          <p:cNvPr id="6" name="TextBox 5">
            <a:extLst>
              <a:ext uri="{FF2B5EF4-FFF2-40B4-BE49-F238E27FC236}">
                <a16:creationId xmlns:a16="http://schemas.microsoft.com/office/drawing/2014/main" id="{32360687-EF9F-43EF-81D2-151F224A3D1F}"/>
              </a:ext>
            </a:extLst>
          </p:cNvPr>
          <p:cNvSpPr txBox="1"/>
          <p:nvPr/>
        </p:nvSpPr>
        <p:spPr>
          <a:xfrm>
            <a:off x="3308230" y="4582898"/>
            <a:ext cx="5753882" cy="156966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HOW to…</a:t>
            </a:r>
          </a:p>
          <a:p>
            <a:r>
              <a:rPr lang="en-GB" sz="2400" dirty="0">
                <a:latin typeface="Arial" panose="020B0604020202020204" pitchFamily="34" charset="0"/>
                <a:ea typeface="Calibri" panose="020F0502020204030204" pitchFamily="34" charset="0"/>
                <a:cs typeface="Arial" panose="020B0604020202020204" pitchFamily="34" charset="0"/>
              </a:rPr>
              <a:t>When swabs taken from infected ulcers, they should be taken after cleansing and debridement</a:t>
            </a: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C29ADC2-84BE-421A-8B30-CD3CB37C91EA}"/>
              </a:ext>
            </a:extLst>
          </p:cNvPr>
          <p:cNvPicPr>
            <a:picLocks noChangeAspect="1"/>
          </p:cNvPicPr>
          <p:nvPr/>
        </p:nvPicPr>
        <p:blipFill>
          <a:blip r:embed="rId3"/>
          <a:stretch>
            <a:fillRect/>
          </a:stretch>
        </p:blipFill>
        <p:spPr>
          <a:xfrm rot="20364960">
            <a:off x="1532983" y="2016845"/>
            <a:ext cx="777829" cy="3580417"/>
          </a:xfrm>
          <a:prstGeom prst="rect">
            <a:avLst/>
          </a:prstGeom>
        </p:spPr>
      </p:pic>
      <p:pic>
        <p:nvPicPr>
          <p:cNvPr id="9" name="Picture 8">
            <a:extLst>
              <a:ext uri="{FF2B5EF4-FFF2-40B4-BE49-F238E27FC236}">
                <a16:creationId xmlns:a16="http://schemas.microsoft.com/office/drawing/2014/main" id="{F5E4F3D8-CC62-4548-A78F-F8A83F87E024}"/>
              </a:ext>
            </a:extLst>
          </p:cNvPr>
          <p:cNvPicPr>
            <a:picLocks noChangeAspect="1"/>
          </p:cNvPicPr>
          <p:nvPr/>
        </p:nvPicPr>
        <p:blipFill>
          <a:blip r:embed="rId4"/>
          <a:stretch>
            <a:fillRect/>
          </a:stretch>
        </p:blipFill>
        <p:spPr>
          <a:xfrm>
            <a:off x="1921897" y="2588281"/>
            <a:ext cx="621846" cy="617273"/>
          </a:xfrm>
          <a:prstGeom prst="rect">
            <a:avLst/>
          </a:prstGeom>
        </p:spPr>
      </p:pic>
    </p:spTree>
    <p:extLst>
      <p:ext uri="{BB962C8B-B14F-4D97-AF65-F5344CB8AC3E}">
        <p14:creationId xmlns:p14="http://schemas.microsoft.com/office/powerpoint/2010/main" val="425889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B01D-EE66-456E-9DBC-4EEEA8377843}"/>
              </a:ext>
            </a:extLst>
          </p:cNvPr>
          <p:cNvSpPr>
            <a:spLocks noGrp="1"/>
          </p:cNvSpPr>
          <p:nvPr>
            <p:ph type="title"/>
          </p:nvPr>
        </p:nvSpPr>
        <p:spPr>
          <a:xfrm>
            <a:off x="1471149" y="520893"/>
            <a:ext cx="7071789" cy="994172"/>
          </a:xfrm>
        </p:spPr>
        <p:txBody>
          <a:bodyPr>
            <a:noAutofit/>
          </a:bodyPr>
          <a:lstStyle/>
          <a:p>
            <a:r>
              <a:rPr lang="en-GB" sz="4000" dirty="0">
                <a:solidFill>
                  <a:schemeClr val="tx1"/>
                </a:solidFill>
                <a:latin typeface="Arial" panose="020B0604020202020204" pitchFamily="34" charset="0"/>
                <a:cs typeface="Arial" panose="020B0604020202020204" pitchFamily="34" charset="0"/>
              </a:rPr>
              <a:t>When to consider antibiotics for leg ulcers </a:t>
            </a:r>
          </a:p>
        </p:txBody>
      </p:sp>
      <p:pic>
        <p:nvPicPr>
          <p:cNvPr id="8" name="Content Placeholder 7">
            <a:extLst>
              <a:ext uri="{FF2B5EF4-FFF2-40B4-BE49-F238E27FC236}">
                <a16:creationId xmlns:a16="http://schemas.microsoft.com/office/drawing/2014/main" id="{247BEC85-B5FD-4DD5-AB11-B8E000C1EB27}"/>
              </a:ext>
            </a:extLst>
          </p:cNvPr>
          <p:cNvPicPr>
            <a:picLocks noGrp="1" noChangeAspect="1"/>
          </p:cNvPicPr>
          <p:nvPr>
            <p:ph sz="half" idx="2"/>
          </p:nvPr>
        </p:nvPicPr>
        <p:blipFill>
          <a:blip r:embed="rId3"/>
          <a:stretch>
            <a:fillRect/>
          </a:stretch>
        </p:blipFill>
        <p:spPr>
          <a:xfrm>
            <a:off x="8090357" y="1318061"/>
            <a:ext cx="905162" cy="820961"/>
          </a:xfrm>
        </p:spPr>
      </p:pic>
      <p:sp>
        <p:nvSpPr>
          <p:cNvPr id="9" name="TextBox 8">
            <a:extLst>
              <a:ext uri="{FF2B5EF4-FFF2-40B4-BE49-F238E27FC236}">
                <a16:creationId xmlns:a16="http://schemas.microsoft.com/office/drawing/2014/main" id="{768FB3A9-DE61-4558-A13B-3695205FBE9A}"/>
              </a:ext>
            </a:extLst>
          </p:cNvPr>
          <p:cNvSpPr txBox="1"/>
          <p:nvPr/>
        </p:nvSpPr>
        <p:spPr>
          <a:xfrm>
            <a:off x="4309182" y="2146702"/>
            <a:ext cx="4686337" cy="3693319"/>
          </a:xfrm>
          <a:prstGeom prst="rect">
            <a:avLst/>
          </a:prstGeom>
          <a:solidFill>
            <a:schemeClr val="tx2"/>
          </a:solidFill>
          <a:ln w="19050">
            <a:noFill/>
          </a:ln>
        </p:spPr>
        <p:txBody>
          <a:bodyPr wrap="square" rtlCol="0">
            <a:spAutoFit/>
          </a:bodyPr>
          <a:lstStyle/>
          <a:p>
            <a:r>
              <a:rPr lang="en-GB" b="1" dirty="0">
                <a:solidFill>
                  <a:schemeClr val="accent6">
                    <a:lumMod val="10000"/>
                  </a:schemeClr>
                </a:solidFill>
                <a:latin typeface="Arial" panose="020B0604020202020204" pitchFamily="34" charset="0"/>
                <a:cs typeface="Arial" panose="020B0604020202020204" pitchFamily="34" charset="0"/>
              </a:rPr>
              <a:t>First line, as cellulitis flucloxacillin 500mg – 1g </a:t>
            </a:r>
            <a:r>
              <a:rPr lang="en-GB" b="1" dirty="0" err="1">
                <a:solidFill>
                  <a:schemeClr val="accent6">
                    <a:lumMod val="10000"/>
                  </a:schemeClr>
                </a:solidFill>
                <a:latin typeface="Arial" panose="020B0604020202020204" pitchFamily="34" charset="0"/>
                <a:cs typeface="Arial" panose="020B0604020202020204" pitchFamily="34" charset="0"/>
              </a:rPr>
              <a:t>qds</a:t>
            </a:r>
            <a:r>
              <a:rPr lang="en-GB" b="1" dirty="0">
                <a:solidFill>
                  <a:schemeClr val="accent6">
                    <a:lumMod val="10000"/>
                  </a:schemeClr>
                </a:solidFill>
                <a:latin typeface="Arial" panose="020B0604020202020204" pitchFamily="34" charset="0"/>
                <a:cs typeface="Arial" panose="020B0604020202020204" pitchFamily="34" charset="0"/>
              </a:rPr>
              <a:t> 7 days </a:t>
            </a:r>
            <a:r>
              <a:rPr lang="en-GB" dirty="0">
                <a:solidFill>
                  <a:schemeClr val="accent6">
                    <a:lumMod val="10000"/>
                  </a:schemeClr>
                </a:solidFill>
                <a:latin typeface="Arial" panose="020B0604020202020204" pitchFamily="34" charset="0"/>
                <a:cs typeface="Arial" panose="020B0604020202020204" pitchFamily="34" charset="0"/>
              </a:rPr>
              <a:t>because usually </a:t>
            </a:r>
            <a:r>
              <a:rPr lang="en-GB" i="1" dirty="0">
                <a:solidFill>
                  <a:srgbClr val="000000"/>
                </a:solidFill>
                <a:latin typeface="Arial" panose="020B0604020202020204" pitchFamily="34" charset="0"/>
                <a:cs typeface="Arial" panose="020B0604020202020204" pitchFamily="34" charset="0"/>
              </a:rPr>
              <a:t>Staphylococcus aureus </a:t>
            </a:r>
            <a:r>
              <a:rPr lang="en-GB" dirty="0">
                <a:solidFill>
                  <a:schemeClr val="accent6">
                    <a:lumMod val="10000"/>
                  </a:schemeClr>
                </a:solidFill>
                <a:latin typeface="Arial" panose="020B0604020202020204" pitchFamily="34" charset="0"/>
                <a:cs typeface="Arial" panose="020B0604020202020204" pitchFamily="34" charset="0"/>
              </a:rPr>
              <a:t>(Penicillin allergy: clarithromycin or doxycycline)</a:t>
            </a:r>
          </a:p>
          <a:p>
            <a:endParaRPr lang="en-GB" dirty="0">
              <a:solidFill>
                <a:schemeClr val="accent6">
                  <a:lumMod val="10000"/>
                </a:schemeClr>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It will take some time for a leg ulcer infection to resolve </a:t>
            </a: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Not expected until after antibiotic course completed </a:t>
            </a: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However, advise to seek medical help if condition worsens at any time, or does not start to improve within 2-3 days of starting treatment.</a:t>
            </a:r>
          </a:p>
        </p:txBody>
      </p:sp>
      <p:sp>
        <p:nvSpPr>
          <p:cNvPr id="3" name="TextBox 2">
            <a:extLst>
              <a:ext uri="{FF2B5EF4-FFF2-40B4-BE49-F238E27FC236}">
                <a16:creationId xmlns:a16="http://schemas.microsoft.com/office/drawing/2014/main" id="{66CA9D5E-FA58-4C44-8D45-D2BECCFB44B5}"/>
              </a:ext>
            </a:extLst>
          </p:cNvPr>
          <p:cNvSpPr txBox="1"/>
          <p:nvPr/>
        </p:nvSpPr>
        <p:spPr>
          <a:xfrm>
            <a:off x="758119" y="2139022"/>
            <a:ext cx="3551063" cy="3693319"/>
          </a:xfrm>
          <a:prstGeom prst="rect">
            <a:avLst/>
          </a:prstGeom>
          <a:noFill/>
        </p:spPr>
        <p:txBody>
          <a:bodyPr wrap="square" rtlCol="0">
            <a:spAutoFit/>
          </a:bodyPr>
          <a:lstStyle/>
          <a:p>
            <a:r>
              <a:rPr lang="en-GB" dirty="0">
                <a:solidFill>
                  <a:schemeClr val="accent6">
                    <a:lumMod val="10000"/>
                  </a:schemeClr>
                </a:solidFill>
                <a:latin typeface="Arial" panose="020B0604020202020204" pitchFamily="34" charset="0"/>
                <a:cs typeface="Arial" panose="020B0604020202020204" pitchFamily="34" charset="0"/>
              </a:rPr>
              <a:t>Offer an antibiotic for adults when there are symptoms or signs of infection (e.g. redness or swelling spreading beyond the ulcer, localised warmth, increased pain or fever).</a:t>
            </a:r>
          </a:p>
          <a:p>
            <a:endParaRPr lang="en-GB" dirty="0">
              <a:solidFill>
                <a:schemeClr val="accent6">
                  <a:lumMod val="10000"/>
                </a:schemeClr>
              </a:solidFill>
              <a:latin typeface="Arial" panose="020B0604020202020204" pitchFamily="34" charset="0"/>
              <a:cs typeface="Arial" panose="020B0604020202020204" pitchFamily="34" charset="0"/>
            </a:endParaRPr>
          </a:p>
          <a:p>
            <a:r>
              <a:rPr lang="en-GB" dirty="0">
                <a:solidFill>
                  <a:schemeClr val="accent6">
                    <a:lumMod val="10000"/>
                  </a:schemeClr>
                </a:solidFill>
                <a:latin typeface="Arial" panose="020B0604020202020204" pitchFamily="34" charset="0"/>
                <a:cs typeface="Arial" panose="020B0604020202020204" pitchFamily="34" charset="0"/>
              </a:rPr>
              <a:t>When choosing antibiotics, consider:</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Severity of symptoms or signs</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Risk of developing complications</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Previous antibiotic use</a:t>
            </a:r>
          </a:p>
        </p:txBody>
      </p:sp>
    </p:spTree>
    <p:extLst>
      <p:ext uri="{BB962C8B-B14F-4D97-AF65-F5344CB8AC3E}">
        <p14:creationId xmlns:p14="http://schemas.microsoft.com/office/powerpoint/2010/main" val="424343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2F0573-B502-A464-B050-357A9B5524DA}"/>
              </a:ext>
            </a:extLst>
          </p:cNvPr>
          <p:cNvPicPr>
            <a:picLocks noChangeAspect="1"/>
          </p:cNvPicPr>
          <p:nvPr/>
        </p:nvPicPr>
        <p:blipFill>
          <a:blip r:embed="rId3"/>
          <a:stretch>
            <a:fillRect/>
          </a:stretch>
        </p:blipFill>
        <p:spPr>
          <a:xfrm>
            <a:off x="6427237" y="1668186"/>
            <a:ext cx="2601156" cy="3691515"/>
          </a:xfrm>
          <a:prstGeom prst="rect">
            <a:avLst/>
          </a:prstGeom>
        </p:spPr>
      </p:pic>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18096" y="172735"/>
            <a:ext cx="6997447" cy="1325563"/>
          </a:xfrm>
        </p:spPr>
        <p:txBody>
          <a:bodyPr/>
          <a:lstStyle/>
          <a:p>
            <a:r>
              <a:rPr lang="en-GB" sz="4000" dirty="0">
                <a:latin typeface="Arial" panose="020B0604020202020204" pitchFamily="34" charset="0"/>
                <a:cs typeface="Arial" panose="020B0604020202020204" pitchFamily="34" charset="0"/>
              </a:rPr>
              <a:t>TARGET</a:t>
            </a:r>
            <a:r>
              <a:rPr lang="en-GB"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Self-care leaflet </a:t>
            </a:r>
          </a:p>
        </p:txBody>
      </p:sp>
      <p:pic>
        <p:nvPicPr>
          <p:cNvPr id="14" name="Picture 13">
            <a:extLst>
              <a:ext uri="{FF2B5EF4-FFF2-40B4-BE49-F238E27FC236}">
                <a16:creationId xmlns:a16="http://schemas.microsoft.com/office/drawing/2014/main" id="{842F9CD4-2C03-B65A-353C-8D36FCF6CAAE}"/>
              </a:ext>
            </a:extLst>
          </p:cNvPr>
          <p:cNvPicPr>
            <a:picLocks noChangeAspect="1"/>
          </p:cNvPicPr>
          <p:nvPr/>
        </p:nvPicPr>
        <p:blipFill>
          <a:blip r:embed="rId4"/>
          <a:stretch>
            <a:fillRect/>
          </a:stretch>
        </p:blipFill>
        <p:spPr>
          <a:xfrm>
            <a:off x="2625506" y="1668187"/>
            <a:ext cx="2598420" cy="3691515"/>
          </a:xfrm>
          <a:prstGeom prst="rect">
            <a:avLst/>
          </a:prstGeom>
        </p:spPr>
      </p:pic>
      <p:pic>
        <p:nvPicPr>
          <p:cNvPr id="16" name="Picture 15">
            <a:extLst>
              <a:ext uri="{FF2B5EF4-FFF2-40B4-BE49-F238E27FC236}">
                <a16:creationId xmlns:a16="http://schemas.microsoft.com/office/drawing/2014/main" id="{DF16D648-B98B-6BAD-46AC-C3D275249FB0}"/>
              </a:ext>
            </a:extLst>
          </p:cNvPr>
          <p:cNvPicPr>
            <a:picLocks noChangeAspect="1"/>
          </p:cNvPicPr>
          <p:nvPr/>
        </p:nvPicPr>
        <p:blipFill>
          <a:blip r:embed="rId5"/>
          <a:stretch>
            <a:fillRect/>
          </a:stretch>
        </p:blipFill>
        <p:spPr>
          <a:xfrm>
            <a:off x="4516384" y="2131202"/>
            <a:ext cx="2598420" cy="3700780"/>
          </a:xfrm>
          <a:prstGeom prst="rect">
            <a:avLst/>
          </a:prstGeom>
        </p:spPr>
      </p:pic>
      <p:pic>
        <p:nvPicPr>
          <p:cNvPr id="12" name="Picture 11">
            <a:extLst>
              <a:ext uri="{FF2B5EF4-FFF2-40B4-BE49-F238E27FC236}">
                <a16:creationId xmlns:a16="http://schemas.microsoft.com/office/drawing/2014/main" id="{AD31DF8A-32C4-715D-1A83-D3D587DF99A0}"/>
              </a:ext>
            </a:extLst>
          </p:cNvPr>
          <p:cNvPicPr>
            <a:picLocks noChangeAspect="1"/>
          </p:cNvPicPr>
          <p:nvPr/>
        </p:nvPicPr>
        <p:blipFill>
          <a:blip r:embed="rId6"/>
          <a:stretch>
            <a:fillRect/>
          </a:stretch>
        </p:blipFill>
        <p:spPr>
          <a:xfrm>
            <a:off x="684915" y="2131202"/>
            <a:ext cx="2628158" cy="3700780"/>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55043" y="411291"/>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7" y="2661971"/>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algn="ctr" defTabSz="933427">
              <a:lnSpc>
                <a:spcPct val="90000"/>
              </a:lnSpc>
              <a:spcBef>
                <a:spcPct val="0"/>
              </a:spcBef>
              <a:spcAft>
                <a:spcPct val="35000"/>
              </a:spcAft>
            </a:pPr>
            <a:r>
              <a:rPr lang="en-GB" b="1" dirty="0">
                <a:solidFill>
                  <a:schemeClr val="accent6">
                    <a:lumMod val="10000"/>
                  </a:schemeClr>
                </a:solidFill>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80" y="1360517"/>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3" y="2983503"/>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90" y="4561454"/>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7" tIns="245136" rIns="299387" bIns="245136" numCol="1" spcCol="1270" anchor="ctr" anchorCtr="0">
            <a:noAutofit/>
          </a:bodyPr>
          <a:lstStyle/>
          <a:p>
            <a:pPr algn="ctr" defTabSz="800080">
              <a:spcBef>
                <a:spcPct val="0"/>
              </a:spcBef>
            </a:pPr>
            <a:r>
              <a:rPr lang="en-GB" sz="1600" b="1" dirty="0">
                <a:solidFill>
                  <a:schemeClr val="accent6">
                    <a:lumMod val="10000"/>
                  </a:schemeClr>
                </a:solidFill>
                <a:latin typeface="Arial" panose="020B0604020202020204" pitchFamily="34" charset="0"/>
                <a:cs typeface="Arial" panose="020B0604020202020204" pitchFamily="34" charset="0"/>
              </a:rPr>
              <a:t>Increase patient </a:t>
            </a:r>
          </a:p>
          <a:p>
            <a:pPr algn="ctr" defTabSz="800080">
              <a:spcBef>
                <a:spcPct val="0"/>
              </a:spcBef>
            </a:pPr>
            <a:r>
              <a:rPr lang="en-GB" sz="1600" b="1" dirty="0">
                <a:solidFill>
                  <a:schemeClr val="accent6">
                    <a:lumMod val="10000"/>
                  </a:schemeClr>
                </a:solidFill>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Helps to reduce future consultations</a:t>
            </a:r>
          </a:p>
        </p:txBody>
      </p:sp>
    </p:spTree>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TotalTime>
  <Words>2525</Words>
  <Application>Microsoft Office PowerPoint</Application>
  <PresentationFormat>On-screen Show (4:3)</PresentationFormat>
  <Paragraphs>224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Symbol</vt:lpstr>
      <vt:lpstr>Office Theme</vt:lpstr>
      <vt:lpstr>PowerPoint Presentation</vt:lpstr>
      <vt:lpstr>Clinical scenario</vt:lpstr>
      <vt:lpstr>Clinical scenario</vt:lpstr>
      <vt:lpstr>Few leg ulcers are clinically infected</vt:lpstr>
      <vt:lpstr>Do not swab leg ulcer at initial presentation</vt:lpstr>
      <vt:lpstr>When to consider antibiotics for leg ulcers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leg ulcers</vt:lpstr>
      <vt:lpstr>Clinical Scenario Leg ulcer  Action Planning next 12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Fionna Pursey</dc:creator>
  <cp:lastModifiedBy>Catherine Hayes</cp:lastModifiedBy>
  <cp:revision>18</cp:revision>
  <dcterms:created xsi:type="dcterms:W3CDTF">2023-01-20T15:24:21Z</dcterms:created>
  <dcterms:modified xsi:type="dcterms:W3CDTF">2024-12-17T14:49:29Z</dcterms:modified>
</cp:coreProperties>
</file>