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3470" r:id="rId4"/>
  </p:sldMasterIdLst>
  <p:notesMasterIdLst>
    <p:notesMasterId r:id="rId26"/>
  </p:notesMasterIdLst>
  <p:handoutMasterIdLst>
    <p:handoutMasterId r:id="rId27"/>
  </p:handoutMasterIdLst>
  <p:sldIdLst>
    <p:sldId id="901" r:id="rId5"/>
    <p:sldId id="902" r:id="rId6"/>
    <p:sldId id="907" r:id="rId7"/>
    <p:sldId id="904" r:id="rId8"/>
    <p:sldId id="903" r:id="rId9"/>
    <p:sldId id="905" r:id="rId10"/>
    <p:sldId id="908" r:id="rId11"/>
    <p:sldId id="916" r:id="rId12"/>
    <p:sldId id="915" r:id="rId13"/>
    <p:sldId id="912" r:id="rId14"/>
    <p:sldId id="911" r:id="rId15"/>
    <p:sldId id="635" r:id="rId16"/>
    <p:sldId id="913" r:id="rId17"/>
    <p:sldId id="330" r:id="rId18"/>
    <p:sldId id="591" r:id="rId19"/>
    <p:sldId id="898" r:id="rId20"/>
    <p:sldId id="592" r:id="rId21"/>
    <p:sldId id="567" r:id="rId22"/>
    <p:sldId id="899" r:id="rId23"/>
    <p:sldId id="900" r:id="rId24"/>
    <p:sldId id="437" r:id="rId25"/>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024">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21" clrIdx="0"/>
  <p:cmAuthor id="2" name="Emily Cooper" initials="EC" lastIdx="40" clrIdx="1"/>
  <p:cmAuthor id="3" name="Donna Lecky" initials="DL" lastIdx="8" clrIdx="2">
    <p:extLst>
      <p:ext uri="{19B8F6BF-5375-455C-9EA6-DF929625EA0E}">
        <p15:presenceInfo xmlns:p15="http://schemas.microsoft.com/office/powerpoint/2012/main" userId="S::Donna.Lecky@ukhsa.gov.uk::e895a76e-1148-466d-a1c3-af3d581712a6" providerId="AD"/>
      </p:ext>
    </p:extLst>
  </p:cmAuthor>
  <p:cmAuthor id="4" name="Catherine Hayes" initials="CH" lastIdx="13" clrIdx="3">
    <p:extLst>
      <p:ext uri="{19B8F6BF-5375-455C-9EA6-DF929625EA0E}">
        <p15:presenceInfo xmlns:p15="http://schemas.microsoft.com/office/powerpoint/2012/main" userId="S::Catherine.Hayes@ukhsa.gov.uk::51064343-f055-4aba-a6ff-35764d19f4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7F32"/>
    <a:srgbClr val="1306BA"/>
    <a:srgbClr val="339966"/>
    <a:srgbClr val="F57B17"/>
    <a:srgbClr val="000000"/>
    <a:srgbClr val="DFDEDE"/>
    <a:srgbClr val="054D69"/>
    <a:srgbClr val="CC0099"/>
    <a:srgbClr val="AF1E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60870" autoAdjust="0"/>
  </p:normalViewPr>
  <p:slideViewPr>
    <p:cSldViewPr snapToGrid="0">
      <p:cViewPr varScale="1">
        <p:scale>
          <a:sx n="69" d="100"/>
          <a:sy n="69" d="100"/>
        </p:scale>
        <p:origin x="2040" y="66"/>
      </p:cViewPr>
      <p:guideLst>
        <p:guide orient="horz" pos="2024"/>
        <p:guide pos="2880"/>
      </p:guideLst>
    </p:cSldViewPr>
  </p:slideViewPr>
  <p:outlineViewPr>
    <p:cViewPr>
      <p:scale>
        <a:sx n="33" d="100"/>
        <a:sy n="33" d="100"/>
      </p:scale>
      <p:origin x="0" y="-2480"/>
    </p:cViewPr>
  </p:outlineViewPr>
  <p:notesTextViewPr>
    <p:cViewPr>
      <p:scale>
        <a:sx n="1" d="1"/>
        <a:sy n="1" d="1"/>
      </p:scale>
      <p:origin x="0" y="0"/>
    </p:cViewPr>
  </p:notesTextViewPr>
  <p:notesViewPr>
    <p:cSldViewPr snapToGrid="0">
      <p:cViewPr>
        <p:scale>
          <a:sx n="1" d="2"/>
          <a:sy n="1" d="2"/>
        </p:scale>
        <p:origin x="0" y="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ILESWT09.phe.gov.uk\PCU\Work%20Folders\Primary%20Care%20Share\TARGET\TARGET%20Website\8.%20TARGET%20Trainers%20and%20Training\Updates%20for%20Oct%2022%20training\Clinical%20Scenarios\CS1%20-%20Acute%20Cough%20-%20DL%20Reviewed\Little%20study%20-%20updated%20data%20and%20graph%20-%20L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Sheet1!$A$33</c:f>
              <c:strCache>
                <c:ptCount val="1"/>
                <c:pt idx="0">
                  <c:v>No prescription</c:v>
                </c:pt>
              </c:strCache>
            </c:strRef>
          </c:tx>
          <c:spPr>
            <a:solidFill>
              <a:srgbClr val="FFFF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Sheet1!$B$33:$C$33</c:f>
              <c:numCache>
                <c:formatCode>General</c:formatCode>
                <c:ptCount val="2"/>
                <c:pt idx="0">
                  <c:v>79</c:v>
                </c:pt>
                <c:pt idx="1">
                  <c:v>71</c:v>
                </c:pt>
              </c:numCache>
            </c:numRef>
          </c:val>
          <c:extLst>
            <c:ext xmlns:c16="http://schemas.microsoft.com/office/drawing/2014/chart" uri="{C3380CC4-5D6E-409C-BE32-E72D297353CC}">
              <c16:uniqueId val="{00000000-8136-4BA3-8BC2-4EB7E8C1AFCC}"/>
            </c:ext>
          </c:extLst>
        </c:ser>
        <c:ser>
          <c:idx val="1"/>
          <c:order val="1"/>
          <c:tx>
            <c:strRef>
              <c:f>Sheet1!$A$34</c:f>
              <c:strCache>
                <c:ptCount val="1"/>
                <c:pt idx="0">
                  <c:v>Delayed: Recontact </c:v>
                </c:pt>
              </c:strCache>
            </c:strRef>
          </c:tx>
          <c:spPr>
            <a:solidFill>
              <a:srgbClr val="FFC0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Sheet1!$B$34:$C$34</c:f>
              <c:numCache>
                <c:formatCode>General</c:formatCode>
                <c:ptCount val="2"/>
                <c:pt idx="0">
                  <c:v>74</c:v>
                </c:pt>
                <c:pt idx="1">
                  <c:v>74</c:v>
                </c:pt>
              </c:numCache>
            </c:numRef>
          </c:val>
          <c:extLst>
            <c:ext xmlns:c16="http://schemas.microsoft.com/office/drawing/2014/chart" uri="{C3380CC4-5D6E-409C-BE32-E72D297353CC}">
              <c16:uniqueId val="{00000001-8136-4BA3-8BC2-4EB7E8C1AFCC}"/>
            </c:ext>
          </c:extLst>
        </c:ser>
        <c:ser>
          <c:idx val="2"/>
          <c:order val="2"/>
          <c:tx>
            <c:strRef>
              <c:f>Sheet1!$A$35</c:f>
              <c:strCache>
                <c:ptCount val="1"/>
                <c:pt idx="0">
                  <c:v>Delayed: Post-date</c:v>
                </c:pt>
              </c:strCache>
            </c:strRef>
          </c:tx>
          <c:spPr>
            <a:solidFill>
              <a:srgbClr val="00B05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Sheet1!$B$35:$C$35</c:f>
              <c:numCache>
                <c:formatCode>General</c:formatCode>
                <c:ptCount val="2"/>
                <c:pt idx="0">
                  <c:v>80</c:v>
                </c:pt>
                <c:pt idx="1">
                  <c:v>73</c:v>
                </c:pt>
              </c:numCache>
            </c:numRef>
          </c:val>
          <c:extLst>
            <c:ext xmlns:c16="http://schemas.microsoft.com/office/drawing/2014/chart" uri="{C3380CC4-5D6E-409C-BE32-E72D297353CC}">
              <c16:uniqueId val="{00000002-8136-4BA3-8BC2-4EB7E8C1AFCC}"/>
            </c:ext>
          </c:extLst>
        </c:ser>
        <c:ser>
          <c:idx val="3"/>
          <c:order val="3"/>
          <c:tx>
            <c:strRef>
              <c:f>Sheet1!$A$36</c:f>
              <c:strCache>
                <c:ptCount val="1"/>
                <c:pt idx="0">
                  <c:v>Delayed: Collection </c:v>
                </c:pt>
              </c:strCache>
            </c:strRef>
          </c:tx>
          <c:spPr>
            <a:solidFill>
              <a:srgbClr val="00B0F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Sheet1!$B$36:$C$36</c:f>
              <c:numCache>
                <c:formatCode>General</c:formatCode>
                <c:ptCount val="2"/>
                <c:pt idx="0">
                  <c:v>88</c:v>
                </c:pt>
                <c:pt idx="1">
                  <c:v>72</c:v>
                </c:pt>
              </c:numCache>
            </c:numRef>
          </c:val>
          <c:extLst>
            <c:ext xmlns:c16="http://schemas.microsoft.com/office/drawing/2014/chart" uri="{C3380CC4-5D6E-409C-BE32-E72D297353CC}">
              <c16:uniqueId val="{00000003-8136-4BA3-8BC2-4EB7E8C1AFCC}"/>
            </c:ext>
          </c:extLst>
        </c:ser>
        <c:ser>
          <c:idx val="4"/>
          <c:order val="4"/>
          <c:tx>
            <c:strRef>
              <c:f>Sheet1!$A$37</c:f>
              <c:strCache>
                <c:ptCount val="1"/>
                <c:pt idx="0">
                  <c:v>Delayed: Given but asked to wait to use</c:v>
                </c:pt>
              </c:strCache>
            </c:strRef>
          </c:tx>
          <c:spPr>
            <a:solidFill>
              <a:srgbClr val="00206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Sheet1!$B$37:$C$37</c:f>
              <c:numCache>
                <c:formatCode>General</c:formatCode>
                <c:ptCount val="2"/>
                <c:pt idx="0">
                  <c:v>89</c:v>
                </c:pt>
                <c:pt idx="1">
                  <c:v>66</c:v>
                </c:pt>
              </c:numCache>
            </c:numRef>
          </c:val>
          <c:extLst>
            <c:ext xmlns:c16="http://schemas.microsoft.com/office/drawing/2014/chart" uri="{C3380CC4-5D6E-409C-BE32-E72D297353CC}">
              <c16:uniqueId val="{00000004-8136-4BA3-8BC2-4EB7E8C1AFCC}"/>
            </c:ext>
          </c:extLst>
        </c:ser>
        <c:ser>
          <c:idx val="5"/>
          <c:order val="5"/>
          <c:tx>
            <c:strRef>
              <c:f>Sheet1!$A$38</c:f>
              <c:strCache>
                <c:ptCount val="1"/>
                <c:pt idx="0">
                  <c:v>Immediate antibiotics</c:v>
                </c:pt>
              </c:strCache>
            </c:strRef>
          </c:tx>
          <c:spPr>
            <a:solidFill>
              <a:srgbClr val="C000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Sheet1!$B$38:$C$38</c:f>
              <c:numCache>
                <c:formatCode>General</c:formatCode>
                <c:ptCount val="2"/>
                <c:pt idx="0">
                  <c:v>93</c:v>
                </c:pt>
                <c:pt idx="1">
                  <c:v>93</c:v>
                </c:pt>
              </c:numCache>
            </c:numRef>
          </c:val>
          <c:extLst>
            <c:ext xmlns:c16="http://schemas.microsoft.com/office/drawing/2014/chart" uri="{C3380CC4-5D6E-409C-BE32-E72D297353CC}">
              <c16:uniqueId val="{00000005-8136-4BA3-8BC2-4EB7E8C1AFCC}"/>
            </c:ext>
          </c:extLst>
        </c:ser>
        <c:dLbls>
          <c:showLegendKey val="0"/>
          <c:showVal val="0"/>
          <c:showCatName val="0"/>
          <c:showSerName val="0"/>
          <c:showPercent val="0"/>
          <c:showBubbleSize val="0"/>
        </c:dLbls>
        <c:gapWidth val="219"/>
        <c:overlap val="-27"/>
        <c:axId val="397646960"/>
        <c:axId val="389691384"/>
      </c:barChart>
      <c:catAx>
        <c:axId val="39764696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9691384"/>
        <c:crosses val="autoZero"/>
        <c:auto val="1"/>
        <c:lblAlgn val="ctr"/>
        <c:lblOffset val="100"/>
        <c:noMultiLvlLbl val="0"/>
      </c:catAx>
      <c:valAx>
        <c:axId val="389691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sz="1050" b="1" dirty="0">
                    <a:solidFill>
                      <a:sysClr val="windowText" lastClr="000000"/>
                    </a:solidFill>
                    <a:latin typeface="Arial" panose="020B0604020202020204" pitchFamily="34" charset="0"/>
                    <a:cs typeface="Arial" panose="020B0604020202020204" pitchFamily="34" charset="0"/>
                  </a:rPr>
                  <a:t>Percentage (%</a:t>
                </a:r>
                <a:r>
                  <a:rPr lang="en-GB" sz="1050" b="1" baseline="0" dirty="0">
                    <a:solidFill>
                      <a:sysClr val="windowText" lastClr="000000"/>
                    </a:solidFill>
                    <a:latin typeface="Arial" panose="020B0604020202020204" pitchFamily="34" charset="0"/>
                    <a:cs typeface="Arial" panose="020B0604020202020204" pitchFamily="34" charset="0"/>
                  </a:rPr>
                  <a:t> and degree)</a:t>
                </a:r>
                <a:endParaRPr lang="en-GB" sz="1050" b="1" dirty="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97646960"/>
        <c:crosses val="autoZero"/>
        <c:crossBetween val="between"/>
      </c:valAx>
      <c:spPr>
        <a:noFill/>
        <a:ln>
          <a:noFill/>
        </a:ln>
        <a:effectLst/>
      </c:spPr>
    </c:plotArea>
    <c:legend>
      <c:legendPos val="b"/>
      <c:layout>
        <c:manualLayout>
          <c:xMode val="edge"/>
          <c:yMode val="edge"/>
          <c:x val="4.2372894314839732E-2"/>
          <c:y val="0.81311023034988661"/>
          <c:w val="0.91973568270538342"/>
          <c:h val="0.16733314050462775"/>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0596311181227"/>
          <c:y val="0.22869609301782576"/>
          <c:w val="0.87671535279249102"/>
          <c:h val="0.72019910663020603"/>
        </c:manualLayout>
      </c:layout>
      <c:barChart>
        <c:barDir val="bar"/>
        <c:grouping val="percentStacked"/>
        <c:varyColors val="0"/>
        <c:ser>
          <c:idx val="0"/>
          <c:order val="0"/>
          <c:tx>
            <c:strRef>
              <c:f>Sheet1!$B$1</c:f>
              <c:strCache>
                <c:ptCount val="1"/>
                <c:pt idx="0">
                  <c:v>% I was fully aware</c:v>
                </c:pt>
              </c:strCache>
            </c:strRef>
          </c:tx>
          <c:spPr>
            <a:solidFill>
              <a:srgbClr val="002554"/>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Sheet1!$B$2:$B$4</c:f>
              <c:numCache>
                <c:formatCode>General</c:formatCode>
                <c:ptCount val="3"/>
                <c:pt idx="0">
                  <c:v>20</c:v>
                </c:pt>
                <c:pt idx="1">
                  <c:v>21</c:v>
                </c:pt>
                <c:pt idx="2">
                  <c:v>16</c:v>
                </c:pt>
              </c:numCache>
            </c:numRef>
          </c:val>
          <c:extLst>
            <c:ext xmlns:c16="http://schemas.microsoft.com/office/drawing/2014/chart" uri="{C3380CC4-5D6E-409C-BE32-E72D297353CC}">
              <c16:uniqueId val="{00000000-04CF-4F2A-9B3C-212C421BD9CB}"/>
            </c:ext>
          </c:extLst>
        </c:ser>
        <c:ser>
          <c:idx val="1"/>
          <c:order val="1"/>
          <c:tx>
            <c:strRef>
              <c:f>Sheet1!$C$1</c:f>
              <c:strCache>
                <c:ptCount val="1"/>
                <c:pt idx="0">
                  <c:v>% I was aware of the term 'delayed/back-up antibiotic' but didn't know exactly what it was</c:v>
                </c:pt>
              </c:strCache>
            </c:strRef>
          </c:tx>
          <c:spPr>
            <a:solidFill>
              <a:srgbClr val="002554">
                <a:lumMod val="90000"/>
                <a:lumOff val="10000"/>
              </a:srgb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Sheet1!$C$2:$C$4</c:f>
              <c:numCache>
                <c:formatCode>General</c:formatCode>
                <c:ptCount val="3"/>
                <c:pt idx="0">
                  <c:v>4</c:v>
                </c:pt>
                <c:pt idx="1">
                  <c:v>6</c:v>
                </c:pt>
                <c:pt idx="2">
                  <c:v>5</c:v>
                </c:pt>
              </c:numCache>
            </c:numRef>
          </c:val>
          <c:extLst>
            <c:ext xmlns:c16="http://schemas.microsoft.com/office/drawing/2014/chart" uri="{C3380CC4-5D6E-409C-BE32-E72D297353CC}">
              <c16:uniqueId val="{00000001-04CF-4F2A-9B3C-212C421BD9CB}"/>
            </c:ext>
          </c:extLst>
        </c:ser>
        <c:ser>
          <c:idx val="2"/>
          <c:order val="2"/>
          <c:tx>
            <c:strRef>
              <c:f>Sheet1!$D$1</c:f>
              <c:strCache>
                <c:ptCount val="1"/>
                <c:pt idx="0">
                  <c:v>% I was aware of the practice of giving 'delayed/back-up' antibiotics but didn't know what it was called</c:v>
                </c:pt>
              </c:strCache>
            </c:strRef>
          </c:tx>
          <c:spPr>
            <a:solidFill>
              <a:srgbClr val="002554">
                <a:lumMod val="75000"/>
                <a:lumOff val="2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Sheet1!$D$2:$D$4</c:f>
              <c:numCache>
                <c:formatCode>General</c:formatCode>
                <c:ptCount val="3"/>
                <c:pt idx="0">
                  <c:v>6</c:v>
                </c:pt>
                <c:pt idx="1">
                  <c:v>8</c:v>
                </c:pt>
                <c:pt idx="2">
                  <c:v>6</c:v>
                </c:pt>
              </c:numCache>
            </c:numRef>
          </c:val>
          <c:extLst>
            <c:ext xmlns:c16="http://schemas.microsoft.com/office/drawing/2014/chart" uri="{C3380CC4-5D6E-409C-BE32-E72D297353CC}">
              <c16:uniqueId val="{00000002-04CF-4F2A-9B3C-212C421BD9CB}"/>
            </c:ext>
          </c:extLst>
        </c:ser>
        <c:ser>
          <c:idx val="3"/>
          <c:order val="3"/>
          <c:tx>
            <c:strRef>
              <c:f>Sheet1!$E$1</c:f>
              <c:strCache>
                <c:ptCount val="1"/>
                <c:pt idx="0">
                  <c:v>% I was not aware</c:v>
                </c:pt>
              </c:strCache>
            </c:strRef>
          </c:tx>
          <c:spPr>
            <a:solidFill>
              <a:srgbClr val="002554">
                <a:lumMod val="50000"/>
                <a:lumOff val="50000"/>
              </a:srgb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Sheet1!$E$2:$E$4</c:f>
              <c:numCache>
                <c:formatCode>General</c:formatCode>
                <c:ptCount val="3"/>
                <c:pt idx="0">
                  <c:v>68</c:v>
                </c:pt>
                <c:pt idx="1">
                  <c:v>65</c:v>
                </c:pt>
                <c:pt idx="2">
                  <c:v>73</c:v>
                </c:pt>
              </c:numCache>
            </c:numRef>
          </c:val>
          <c:extLst>
            <c:ext xmlns:c16="http://schemas.microsoft.com/office/drawing/2014/chart" uri="{C3380CC4-5D6E-409C-BE32-E72D297353CC}">
              <c16:uniqueId val="{00000003-04CF-4F2A-9B3C-212C421BD9CB}"/>
            </c:ext>
          </c:extLst>
        </c:ser>
        <c:ser>
          <c:idx val="4"/>
          <c:order val="4"/>
          <c:tx>
            <c:strRef>
              <c:f>Sheet1!$F$1</c:f>
              <c:strCache>
                <c:ptCount val="1"/>
                <c:pt idx="0">
                  <c:v>% Don't know</c:v>
                </c:pt>
              </c:strCache>
            </c:strRef>
          </c:tx>
          <c:spPr>
            <a:solidFill>
              <a:srgbClr val="002554">
                <a:lumMod val="25000"/>
                <a:lumOff val="75000"/>
              </a:srgbClr>
            </a:solidFill>
            <a:ln>
              <a:noFill/>
            </a:ln>
            <a:effectLst/>
          </c:spPr>
          <c:invertIfNegative val="0"/>
          <c:dLbls>
            <c:dLbl>
              <c:idx val="2"/>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4CF-4F2A-9B3C-212C421BD9CB}"/>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Sheet1!$F$2:$F$4</c:f>
              <c:numCache>
                <c:formatCode>General</c:formatCode>
                <c:ptCount val="3"/>
                <c:pt idx="0">
                  <c:v>2</c:v>
                </c:pt>
                <c:pt idx="1">
                  <c:v>1</c:v>
                </c:pt>
                <c:pt idx="2">
                  <c:v>0.05</c:v>
                </c:pt>
              </c:numCache>
            </c:numRef>
          </c:val>
          <c:extLst>
            <c:ext xmlns:c16="http://schemas.microsoft.com/office/drawing/2014/chart" uri="{C3380CC4-5D6E-409C-BE32-E72D297353CC}">
              <c16:uniqueId val="{00000005-04CF-4F2A-9B3C-212C421BD9CB}"/>
            </c:ext>
          </c:extLst>
        </c:ser>
        <c:dLbls>
          <c:showLegendKey val="0"/>
          <c:showVal val="1"/>
          <c:showCatName val="0"/>
          <c:showSerName val="0"/>
          <c:showPercent val="0"/>
          <c:showBubbleSize val="0"/>
        </c:dLbls>
        <c:gapWidth val="75"/>
        <c:overlap val="100"/>
        <c:axId val="169163008"/>
        <c:axId val="169172992"/>
      </c:barChart>
      <c:catAx>
        <c:axId val="16916300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172992"/>
        <c:crosses val="autoZero"/>
        <c:auto val="1"/>
        <c:lblAlgn val="ctr"/>
        <c:lblOffset val="100"/>
        <c:noMultiLvlLbl val="0"/>
      </c:catAx>
      <c:valAx>
        <c:axId val="169172992"/>
        <c:scaling>
          <c:orientation val="minMax"/>
        </c:scaling>
        <c:delete val="1"/>
        <c:axPos val="t"/>
        <c:numFmt formatCode="0%" sourceLinked="1"/>
        <c:majorTickMark val="out"/>
        <c:minorTickMark val="none"/>
        <c:tickLblPos val="none"/>
        <c:crossAx val="169163008"/>
        <c:crosses val="autoZero"/>
        <c:crossBetween val="between"/>
      </c:valAx>
      <c:spPr>
        <a:noFill/>
        <a:ln w="25400">
          <a:noFill/>
        </a:ln>
        <a:effectLst/>
      </c:spPr>
    </c:plotArea>
    <c:legend>
      <c:legendPos val="t"/>
      <c:layout>
        <c:manualLayout>
          <c:xMode val="edge"/>
          <c:yMode val="edge"/>
          <c:x val="6.3410750202140806E-2"/>
          <c:y val="1.9656019656019656E-2"/>
          <c:w val="0.91846079499442757"/>
          <c:h val="0.2348326285620527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72763832973027"/>
          <c:y val="3.8413830518839689E-2"/>
          <c:w val="0.67347653547474884"/>
          <c:h val="0.82224295524170055"/>
        </c:manualLayout>
      </c:layout>
      <c:barChart>
        <c:barDir val="col"/>
        <c:grouping val="percentStacked"/>
        <c:varyColors val="0"/>
        <c:ser>
          <c:idx val="0"/>
          <c:order val="0"/>
          <c:tx>
            <c:strRef>
              <c:f>Sheet1!$B$1</c:f>
              <c:strCache>
                <c:ptCount val="1"/>
                <c:pt idx="0">
                  <c:v>Strongly support</c:v>
                </c:pt>
              </c:strCache>
            </c:strRef>
          </c:tx>
          <c:spPr>
            <a:solidFill>
              <a:srgbClr val="00AB8E"/>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Sheet1!$B$2:$B$4</c:f>
              <c:numCache>
                <c:formatCode>0%</c:formatCode>
                <c:ptCount val="3"/>
                <c:pt idx="0">
                  <c:v>0.18</c:v>
                </c:pt>
                <c:pt idx="1">
                  <c:v>0.19</c:v>
                </c:pt>
                <c:pt idx="2">
                  <c:v>0.23</c:v>
                </c:pt>
              </c:numCache>
            </c:numRef>
          </c:val>
          <c:extLst>
            <c:ext xmlns:c16="http://schemas.microsoft.com/office/drawing/2014/chart" uri="{C3380CC4-5D6E-409C-BE32-E72D297353CC}">
              <c16:uniqueId val="{00000000-FDB2-410D-B4FA-0EF60D7DAF1C}"/>
            </c:ext>
          </c:extLst>
        </c:ser>
        <c:ser>
          <c:idx val="1"/>
          <c:order val="1"/>
          <c:tx>
            <c:strRef>
              <c:f>Sheet1!$C$1</c:f>
              <c:strCache>
                <c:ptCount val="1"/>
                <c:pt idx="0">
                  <c:v>Tend to support</c:v>
                </c:pt>
              </c:strCache>
            </c:strRef>
          </c:tx>
          <c:spPr>
            <a:solidFill>
              <a:srgbClr val="00CCAA"/>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accent6">
                        <a:lumMod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Sheet1!$C$2:$C$4</c:f>
              <c:numCache>
                <c:formatCode>0%</c:formatCode>
                <c:ptCount val="3"/>
                <c:pt idx="0">
                  <c:v>0.28999999999999998</c:v>
                </c:pt>
                <c:pt idx="1">
                  <c:v>0.3</c:v>
                </c:pt>
                <c:pt idx="2">
                  <c:v>0.28999999999999998</c:v>
                </c:pt>
              </c:numCache>
            </c:numRef>
          </c:val>
          <c:extLst>
            <c:ext xmlns:c16="http://schemas.microsoft.com/office/drawing/2014/chart" uri="{C3380CC4-5D6E-409C-BE32-E72D297353CC}">
              <c16:uniqueId val="{00000001-FDB2-410D-B4FA-0EF60D7DAF1C}"/>
            </c:ext>
          </c:extLst>
        </c:ser>
        <c:ser>
          <c:idx val="2"/>
          <c:order val="2"/>
          <c:tx>
            <c:strRef>
              <c:f>Sheet1!$D$1</c:f>
              <c:strCache>
                <c:ptCount val="1"/>
                <c:pt idx="0">
                  <c:v>Neither support nor oppose</c:v>
                </c:pt>
              </c:strCache>
            </c:strRef>
          </c:tx>
          <c:spPr>
            <a:solidFill>
              <a:schemeClr val="tx2">
                <a:lumMod val="75000"/>
              </a:schemeClr>
            </a:solidFill>
            <a:ln>
              <a:noFill/>
            </a:ln>
            <a:effectLst/>
          </c:spPr>
          <c:invertIfNegative val="0"/>
          <c:dLbls>
            <c:dLbl>
              <c:idx val="2"/>
              <c:layout>
                <c:manualLayout>
                  <c:x val="1.141690435402891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DB2-410D-B4FA-0EF60D7DAF1C}"/>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Sheet1!$D$2:$D$4</c:f>
              <c:numCache>
                <c:formatCode>0%</c:formatCode>
                <c:ptCount val="3"/>
                <c:pt idx="0">
                  <c:v>0.22</c:v>
                </c:pt>
                <c:pt idx="1">
                  <c:v>0.21</c:v>
                </c:pt>
                <c:pt idx="2">
                  <c:v>0.19</c:v>
                </c:pt>
              </c:numCache>
            </c:numRef>
          </c:val>
          <c:extLst>
            <c:ext xmlns:c16="http://schemas.microsoft.com/office/drawing/2014/chart" uri="{C3380CC4-5D6E-409C-BE32-E72D297353CC}">
              <c16:uniqueId val="{00000002-FDB2-410D-B4FA-0EF60D7DAF1C}"/>
            </c:ext>
          </c:extLst>
        </c:ser>
        <c:ser>
          <c:idx val="3"/>
          <c:order val="3"/>
          <c:tx>
            <c:strRef>
              <c:f>Sheet1!$E$1</c:f>
              <c:strCache>
                <c:ptCount val="1"/>
                <c:pt idx="0">
                  <c:v>Tend to oppose</c:v>
                </c:pt>
              </c:strCache>
            </c:strRef>
          </c:tx>
          <c:spPr>
            <a:solidFill>
              <a:srgbClr val="FFC000"/>
            </a:solidFill>
            <a:ln>
              <a:noFill/>
            </a:ln>
            <a:effectLst/>
          </c:spPr>
          <c:invertIfNegative val="0"/>
          <c:dLbls>
            <c:dLbl>
              <c:idx val="0"/>
              <c:layout>
                <c:manualLayout>
                  <c:x val="-1.1416904354029753E-3"/>
                  <c:y val="3.49216641080360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B2-410D-B4FA-0EF60D7DAF1C}"/>
                </c:ext>
              </c:extLst>
            </c:dLbl>
            <c:dLbl>
              <c:idx val="1"/>
              <c:layout>
                <c:manualLayout>
                  <c:x val="1.1416904354029753E-3"/>
                  <c:y val="6.98433282160718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B2-410D-B4FA-0EF60D7DAF1C}"/>
                </c:ext>
              </c:extLst>
            </c:dLbl>
            <c:dLbl>
              <c:idx val="2"/>
              <c:layout>
                <c:manualLayout>
                  <c:x val="0"/>
                  <c:y val="1.39686656432144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B2-410D-B4FA-0EF60D7DAF1C}"/>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Sheet1!$E$2:$E$4</c:f>
              <c:numCache>
                <c:formatCode>0%</c:formatCode>
                <c:ptCount val="3"/>
                <c:pt idx="0">
                  <c:v>0.08</c:v>
                </c:pt>
                <c:pt idx="1">
                  <c:v>0.08</c:v>
                </c:pt>
                <c:pt idx="2">
                  <c:v>7.0000000000000007E-2</c:v>
                </c:pt>
              </c:numCache>
            </c:numRef>
          </c:val>
          <c:extLst>
            <c:ext xmlns:c16="http://schemas.microsoft.com/office/drawing/2014/chart" uri="{C3380CC4-5D6E-409C-BE32-E72D297353CC}">
              <c16:uniqueId val="{00000006-FDB2-410D-B4FA-0EF60D7DAF1C}"/>
            </c:ext>
          </c:extLst>
        </c:ser>
        <c:ser>
          <c:idx val="4"/>
          <c:order val="4"/>
          <c:tx>
            <c:strRef>
              <c:f>Sheet1!$F$1</c:f>
              <c:strCache>
                <c:ptCount val="1"/>
                <c:pt idx="0">
                  <c:v>Strongly oppose</c:v>
                </c:pt>
              </c:strCache>
            </c:strRef>
          </c:tx>
          <c:spPr>
            <a:solidFill>
              <a:srgbClr val="FF7F32"/>
            </a:solidFill>
            <a:ln>
              <a:noFill/>
            </a:ln>
            <a:effectLst/>
          </c:spPr>
          <c:invertIfNegative val="0"/>
          <c:dLbls>
            <c:dLbl>
              <c:idx val="0"/>
              <c:layout>
                <c:manualLayout>
                  <c:x val="1.1416904354029753E-3"/>
                  <c:y val="3.49216641080360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B2-410D-B4FA-0EF60D7DAF1C}"/>
                </c:ext>
              </c:extLst>
            </c:dLbl>
            <c:dLbl>
              <c:idx val="1"/>
              <c:layout>
                <c:manualLayout>
                  <c:x val="2.283380870805950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B2-410D-B4FA-0EF60D7DAF1C}"/>
                </c:ext>
              </c:extLst>
            </c:dLbl>
            <c:dLbl>
              <c:idx val="2"/>
              <c:layout>
                <c:manualLayout>
                  <c:x val="1.1416904354030592E-3"/>
                  <c:y val="3.49216641080360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B2-410D-B4FA-0EF60D7DAF1C}"/>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Sheet1!$F$2:$F$4</c:f>
              <c:numCache>
                <c:formatCode>0%</c:formatCode>
                <c:ptCount val="3"/>
                <c:pt idx="0">
                  <c:v>0.04</c:v>
                </c:pt>
                <c:pt idx="1">
                  <c:v>0.04</c:v>
                </c:pt>
                <c:pt idx="2">
                  <c:v>0.04</c:v>
                </c:pt>
              </c:numCache>
            </c:numRef>
          </c:val>
          <c:extLst>
            <c:ext xmlns:c16="http://schemas.microsoft.com/office/drawing/2014/chart" uri="{C3380CC4-5D6E-409C-BE32-E72D297353CC}">
              <c16:uniqueId val="{0000000A-FDB2-410D-B4FA-0EF60D7DAF1C}"/>
            </c:ext>
          </c:extLst>
        </c:ser>
        <c:ser>
          <c:idx val="5"/>
          <c:order val="5"/>
          <c:tx>
            <c:strRef>
              <c:f>Sheet1!$G$1</c:f>
              <c:strCache>
                <c:ptCount val="1"/>
                <c:pt idx="0">
                  <c:v>Don’t know/not sure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Sheet1!$G$2:$G$4</c:f>
              <c:numCache>
                <c:formatCode>0%</c:formatCode>
                <c:ptCount val="3"/>
                <c:pt idx="0">
                  <c:v>0.19</c:v>
                </c:pt>
                <c:pt idx="1">
                  <c:v>0.18</c:v>
                </c:pt>
                <c:pt idx="2">
                  <c:v>0.18</c:v>
                </c:pt>
              </c:numCache>
            </c:numRef>
          </c:val>
          <c:extLst>
            <c:ext xmlns:c16="http://schemas.microsoft.com/office/drawing/2014/chart" uri="{C3380CC4-5D6E-409C-BE32-E72D297353CC}">
              <c16:uniqueId val="{0000000B-FDB2-410D-B4FA-0EF60D7DAF1C}"/>
            </c:ext>
          </c:extLst>
        </c:ser>
        <c:dLbls>
          <c:dLblPos val="ctr"/>
          <c:showLegendKey val="0"/>
          <c:showVal val="1"/>
          <c:showCatName val="0"/>
          <c:showSerName val="0"/>
          <c:showPercent val="0"/>
          <c:showBubbleSize val="0"/>
        </c:dLbls>
        <c:gapWidth val="150"/>
        <c:overlap val="100"/>
        <c:axId val="929559839"/>
        <c:axId val="964195263"/>
      </c:barChart>
      <c:catAx>
        <c:axId val="92955983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accent6">
                    <a:lumMod val="25000"/>
                  </a:schemeClr>
                </a:solidFill>
                <a:latin typeface="+mn-lt"/>
                <a:ea typeface="+mn-ea"/>
                <a:cs typeface="+mn-cs"/>
              </a:defRPr>
            </a:pPr>
            <a:endParaRPr lang="en-US"/>
          </a:p>
        </c:txPr>
        <c:crossAx val="964195263"/>
        <c:crosses val="autoZero"/>
        <c:auto val="1"/>
        <c:lblAlgn val="ctr"/>
        <c:lblOffset val="100"/>
        <c:noMultiLvlLbl val="0"/>
      </c:catAx>
      <c:valAx>
        <c:axId val="964195263"/>
        <c:scaling>
          <c:orientation val="minMax"/>
        </c:scaling>
        <c:delete val="1"/>
        <c:axPos val="l"/>
        <c:numFmt formatCode="0%" sourceLinked="1"/>
        <c:majorTickMark val="none"/>
        <c:minorTickMark val="none"/>
        <c:tickLblPos val="nextTo"/>
        <c:crossAx val="92955983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50300995410809"/>
          <c:y val="0.10748334035354257"/>
          <c:w val="0.56094365022086412"/>
          <c:h val="0.85984403675518051"/>
        </c:manualLayout>
      </c:layout>
      <c:barChart>
        <c:barDir val="bar"/>
        <c:grouping val="clustered"/>
        <c:varyColors val="0"/>
        <c:ser>
          <c:idx val="0"/>
          <c:order val="0"/>
          <c:tx>
            <c:strRef>
              <c:f>Sheet1!$B$1</c:f>
              <c:strCache>
                <c:ptCount val="1"/>
                <c:pt idx="0">
                  <c:v>Expectation</c:v>
                </c:pt>
              </c:strCache>
            </c:strRef>
          </c:tx>
          <c:spPr>
            <a:solidFill>
              <a:srgbClr val="FF7F3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be prescribed treatment to relieve / reduce the symptoms</c:v>
                </c:pt>
                <c:pt idx="1">
                  <c:v>To be prescribed antibiotics</c:v>
                </c:pt>
                <c:pt idx="2">
                  <c:v>To be examined by a healthcare professional at the Doctor's surgery</c:v>
                </c:pt>
                <c:pt idx="3">
                  <c:v>Advice about whether I needed antibiotics</c:v>
                </c:pt>
                <c:pt idx="4">
                  <c:v>To find out the cause</c:v>
                </c:pt>
                <c:pt idx="5">
                  <c:v>Advice about how to look after the symptoms</c:v>
                </c:pt>
                <c:pt idx="6">
                  <c:v>To rule out a more serious illness</c:v>
                </c:pt>
              </c:strCache>
            </c:strRef>
          </c:cat>
          <c:val>
            <c:numRef>
              <c:f>Sheet1!$B$2:$B$8</c:f>
              <c:numCache>
                <c:formatCode>0%</c:formatCode>
                <c:ptCount val="7"/>
                <c:pt idx="0">
                  <c:v>0.42</c:v>
                </c:pt>
                <c:pt idx="1">
                  <c:v>0.4</c:v>
                </c:pt>
                <c:pt idx="2">
                  <c:v>0.32</c:v>
                </c:pt>
                <c:pt idx="3">
                  <c:v>0.3</c:v>
                </c:pt>
                <c:pt idx="4">
                  <c:v>0.22</c:v>
                </c:pt>
                <c:pt idx="5">
                  <c:v>0.2</c:v>
                </c:pt>
                <c:pt idx="6">
                  <c:v>0.18</c:v>
                </c:pt>
              </c:numCache>
            </c:numRef>
          </c:val>
          <c:extLst>
            <c:ext xmlns:c16="http://schemas.microsoft.com/office/drawing/2014/chart" uri="{C3380CC4-5D6E-409C-BE32-E72D297353CC}">
              <c16:uniqueId val="{00000000-7120-45F1-959D-80F8E7E273FF}"/>
            </c:ext>
          </c:extLst>
        </c:ser>
        <c:ser>
          <c:idx val="1"/>
          <c:order val="1"/>
          <c:tx>
            <c:strRef>
              <c:f>Sheet1!$C$1</c:f>
              <c:strCache>
                <c:ptCount val="1"/>
                <c:pt idx="0">
                  <c:v>Reality</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be prescribed treatment to relieve / reduce the symptoms</c:v>
                </c:pt>
                <c:pt idx="1">
                  <c:v>To be prescribed antibiotics</c:v>
                </c:pt>
                <c:pt idx="2">
                  <c:v>To be examined by a healthcare professional at the Doctor's surgery</c:v>
                </c:pt>
                <c:pt idx="3">
                  <c:v>Advice about whether I needed antibiotics</c:v>
                </c:pt>
                <c:pt idx="4">
                  <c:v>To find out the cause</c:v>
                </c:pt>
                <c:pt idx="5">
                  <c:v>Advice about how to look after the symptoms</c:v>
                </c:pt>
                <c:pt idx="6">
                  <c:v>To rule out a more serious illness</c:v>
                </c:pt>
              </c:strCache>
            </c:strRef>
          </c:cat>
          <c:val>
            <c:numRef>
              <c:f>Sheet1!$C$2:$C$8</c:f>
              <c:numCache>
                <c:formatCode>0%</c:formatCode>
                <c:ptCount val="7"/>
                <c:pt idx="0">
                  <c:v>0.36</c:v>
                </c:pt>
                <c:pt idx="1">
                  <c:v>0.53</c:v>
                </c:pt>
                <c:pt idx="2">
                  <c:v>0.27</c:v>
                </c:pt>
                <c:pt idx="3">
                  <c:v>0.22</c:v>
                </c:pt>
                <c:pt idx="4">
                  <c:v>0.1</c:v>
                </c:pt>
                <c:pt idx="5">
                  <c:v>0.2</c:v>
                </c:pt>
                <c:pt idx="6">
                  <c:v>0.09</c:v>
                </c:pt>
              </c:numCache>
            </c:numRef>
          </c:val>
          <c:extLst>
            <c:ext xmlns:c16="http://schemas.microsoft.com/office/drawing/2014/chart" uri="{C3380CC4-5D6E-409C-BE32-E72D297353CC}">
              <c16:uniqueId val="{00000001-7120-45F1-959D-80F8E7E273FF}"/>
            </c:ext>
          </c:extLst>
        </c:ser>
        <c:dLbls>
          <c:showLegendKey val="0"/>
          <c:showVal val="0"/>
          <c:showCatName val="0"/>
          <c:showSerName val="0"/>
          <c:showPercent val="0"/>
          <c:showBubbleSize val="0"/>
        </c:dLbls>
        <c:gapWidth val="150"/>
        <c:axId val="767596463"/>
        <c:axId val="1841803615"/>
      </c:barChart>
      <c:catAx>
        <c:axId val="767596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1841803615"/>
        <c:crosses val="autoZero"/>
        <c:auto val="1"/>
        <c:lblAlgn val="ctr"/>
        <c:lblOffset val="100"/>
        <c:noMultiLvlLbl val="0"/>
      </c:catAx>
      <c:valAx>
        <c:axId val="1841803615"/>
        <c:scaling>
          <c:orientation val="minMax"/>
          <c:max val="0.60000000000000009"/>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crossAx val="767596463"/>
        <c:crosses val="autoZero"/>
        <c:crossBetween val="between"/>
      </c:valAx>
      <c:spPr>
        <a:noFill/>
        <a:ln>
          <a:noFill/>
        </a:ln>
        <a:effectLst/>
      </c:spPr>
    </c:plotArea>
    <c:legend>
      <c:legendPos val="r"/>
      <c:layout>
        <c:manualLayout>
          <c:xMode val="edge"/>
          <c:yMode val="edge"/>
          <c:x val="0.78454289148842282"/>
          <c:y val="0.61891586847123692"/>
          <c:w val="0.19728425661275092"/>
          <c:h val="0.22812217475668209"/>
        </c:manualLayout>
      </c:layout>
      <c:overlay val="0"/>
      <c:spPr>
        <a:solidFill>
          <a:schemeClr val="bg2"/>
        </a:solidFill>
        <a:ln>
          <a:noFill/>
        </a:ln>
        <a:effectLst/>
      </c:spPr>
      <c:txPr>
        <a:bodyPr rot="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r>
              <a:rPr lang="en-GB" sz="1800" b="1" dirty="0">
                <a:solidFill>
                  <a:schemeClr val="accent6">
                    <a:lumMod val="10000"/>
                  </a:schemeClr>
                </a:solidFill>
                <a:latin typeface="Arial" panose="020B0604020202020204" pitchFamily="34" charset="0"/>
                <a:cs typeface="Arial" panose="020B0604020202020204" pitchFamily="34" charset="0"/>
              </a:rPr>
              <a:t>Pips Trial: delayed antibiotic prescribing strategies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Sheet1!$J$2</c:f>
              <c:strCache>
                <c:ptCount val="1"/>
                <c:pt idx="0">
                  <c:v>Antibiotic Use</c:v>
                </c:pt>
              </c:strCache>
            </c:strRef>
          </c:tx>
          <c:spPr>
            <a:solidFill>
              <a:schemeClr val="accent1"/>
            </a:solidFill>
            <a:ln>
              <a:noFill/>
            </a:ln>
            <a:effectLst/>
          </c:spPr>
          <c:invertIfNegative val="0"/>
          <c:cat>
            <c:strRef>
              <c:f>Sheet1!$K$1:$O$1</c:f>
              <c:strCache>
                <c:ptCount val="5"/>
                <c:pt idx="0">
                  <c:v>No antibiotic</c:v>
                </c:pt>
                <c:pt idx="1">
                  <c:v>Re contact</c:v>
                </c:pt>
                <c:pt idx="2">
                  <c:v>Post date script</c:v>
                </c:pt>
                <c:pt idx="3">
                  <c:v>Collect later</c:v>
                </c:pt>
                <c:pt idx="4">
                  <c:v>Patient-led</c:v>
                </c:pt>
              </c:strCache>
            </c:strRef>
          </c:cat>
          <c:val>
            <c:numRef>
              <c:f>Sheet1!$K$2:$O$2</c:f>
              <c:numCache>
                <c:formatCode>0%</c:formatCode>
                <c:ptCount val="5"/>
                <c:pt idx="0">
                  <c:v>0.26</c:v>
                </c:pt>
                <c:pt idx="1">
                  <c:v>0.37</c:v>
                </c:pt>
                <c:pt idx="2">
                  <c:v>0.37</c:v>
                </c:pt>
                <c:pt idx="3">
                  <c:v>0.33</c:v>
                </c:pt>
                <c:pt idx="4">
                  <c:v>0.39</c:v>
                </c:pt>
              </c:numCache>
            </c:numRef>
          </c:val>
          <c:extLst>
            <c:ext xmlns:c16="http://schemas.microsoft.com/office/drawing/2014/chart" uri="{C3380CC4-5D6E-409C-BE32-E72D297353CC}">
              <c16:uniqueId val="{00000000-F57A-4E95-A19F-22CCB32CA346}"/>
            </c:ext>
          </c:extLst>
        </c:ser>
        <c:ser>
          <c:idx val="1"/>
          <c:order val="1"/>
          <c:tx>
            <c:strRef>
              <c:f>Sheet1!$J$3</c:f>
              <c:strCache>
                <c:ptCount val="1"/>
                <c:pt idx="0">
                  <c:v>Very satisfied</c:v>
                </c:pt>
              </c:strCache>
            </c:strRef>
          </c:tx>
          <c:spPr>
            <a:solidFill>
              <a:schemeClr val="accent2"/>
            </a:solidFill>
            <a:ln>
              <a:noFill/>
            </a:ln>
            <a:effectLst/>
          </c:spPr>
          <c:invertIfNegative val="0"/>
          <c:cat>
            <c:strRef>
              <c:f>Sheet1!$K$1:$O$1</c:f>
              <c:strCache>
                <c:ptCount val="5"/>
                <c:pt idx="0">
                  <c:v>No antibiotic</c:v>
                </c:pt>
                <c:pt idx="1">
                  <c:v>Re contact</c:v>
                </c:pt>
                <c:pt idx="2">
                  <c:v>Post date script</c:v>
                </c:pt>
                <c:pt idx="3">
                  <c:v>Collect later</c:v>
                </c:pt>
                <c:pt idx="4">
                  <c:v>Patient-led</c:v>
                </c:pt>
              </c:strCache>
            </c:strRef>
          </c:cat>
          <c:val>
            <c:numRef>
              <c:f>Sheet1!$K$3:$O$3</c:f>
              <c:numCache>
                <c:formatCode>0%</c:formatCode>
                <c:ptCount val="5"/>
                <c:pt idx="0">
                  <c:v>0.79</c:v>
                </c:pt>
                <c:pt idx="1">
                  <c:v>0.74</c:v>
                </c:pt>
                <c:pt idx="2">
                  <c:v>0.8</c:v>
                </c:pt>
                <c:pt idx="3">
                  <c:v>0.88</c:v>
                </c:pt>
                <c:pt idx="4">
                  <c:v>0.89</c:v>
                </c:pt>
              </c:numCache>
            </c:numRef>
          </c:val>
          <c:extLst>
            <c:ext xmlns:c16="http://schemas.microsoft.com/office/drawing/2014/chart" uri="{C3380CC4-5D6E-409C-BE32-E72D297353CC}">
              <c16:uniqueId val="{00000001-F57A-4E95-A19F-22CCB32CA346}"/>
            </c:ext>
          </c:extLst>
        </c:ser>
        <c:dLbls>
          <c:showLegendKey val="0"/>
          <c:showVal val="0"/>
          <c:showCatName val="0"/>
          <c:showSerName val="0"/>
          <c:showPercent val="0"/>
          <c:showBubbleSize val="0"/>
        </c:dLbls>
        <c:gapWidth val="182"/>
        <c:axId val="611656504"/>
        <c:axId val="611655848"/>
      </c:barChart>
      <c:catAx>
        <c:axId val="611656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11655848"/>
        <c:crosses val="autoZero"/>
        <c:auto val="1"/>
        <c:lblAlgn val="ctr"/>
        <c:lblOffset val="100"/>
        <c:noMultiLvlLbl val="0"/>
      </c:catAx>
      <c:valAx>
        <c:axId val="6116558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1165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9A6656-EAE1-47A4-B418-AFEC9A63E7D3}"/>
              </a:ext>
            </a:extLst>
          </p:cNvPr>
          <p:cNvSpPr>
            <a:spLocks noGrp="1"/>
          </p:cNvSpPr>
          <p:nvPr>
            <p:ph type="hdr" sz="quarter"/>
          </p:nvPr>
        </p:nvSpPr>
        <p:spPr>
          <a:xfrm>
            <a:off x="0" y="0"/>
            <a:ext cx="2946400" cy="496888"/>
          </a:xfrm>
          <a:prstGeom prst="rect">
            <a:avLst/>
          </a:prstGeom>
        </p:spPr>
        <p:txBody>
          <a:bodyPr vert="horz" lIns="95555" tIns="47778" rIns="95555" bIns="47778" rtlCol="0"/>
          <a:lstStyle>
            <a:lvl1pPr algn="l" eaLnBrk="1" fontAlgn="auto" hangingPunct="1">
              <a:spcBef>
                <a:spcPts val="0"/>
              </a:spcBef>
              <a:spcAft>
                <a:spcPts val="0"/>
              </a:spcAft>
              <a:defRPr sz="1300">
                <a:latin typeface="+mn-lt"/>
                <a:cs typeface="+mn-cs"/>
              </a:defRPr>
            </a:lvl1pPr>
          </a:lstStyle>
          <a:p>
            <a:pPr>
              <a:defRPr/>
            </a:pPr>
            <a:endParaRPr lang="en-GB" dirty="0"/>
          </a:p>
        </p:txBody>
      </p:sp>
      <p:sp>
        <p:nvSpPr>
          <p:cNvPr id="3" name="Date Placeholder 2">
            <a:extLst>
              <a:ext uri="{FF2B5EF4-FFF2-40B4-BE49-F238E27FC236}">
                <a16:creationId xmlns:a16="http://schemas.microsoft.com/office/drawing/2014/main" id="{8D05D789-0B81-4C8E-A52D-84A0383C8805}"/>
              </a:ext>
            </a:extLst>
          </p:cNvPr>
          <p:cNvSpPr>
            <a:spLocks noGrp="1"/>
          </p:cNvSpPr>
          <p:nvPr>
            <p:ph type="dt" sz="quarter" idx="1"/>
          </p:nvPr>
        </p:nvSpPr>
        <p:spPr>
          <a:xfrm>
            <a:off x="3849688" y="0"/>
            <a:ext cx="2946400" cy="496888"/>
          </a:xfrm>
          <a:prstGeom prst="rect">
            <a:avLst/>
          </a:prstGeom>
        </p:spPr>
        <p:txBody>
          <a:bodyPr vert="horz" lIns="95555" tIns="47778" rIns="95555" bIns="47778" rtlCol="0"/>
          <a:lstStyle>
            <a:lvl1pPr algn="r" eaLnBrk="1" fontAlgn="auto" hangingPunct="1">
              <a:spcBef>
                <a:spcPts val="0"/>
              </a:spcBef>
              <a:spcAft>
                <a:spcPts val="0"/>
              </a:spcAft>
              <a:defRPr sz="1300">
                <a:latin typeface="+mn-lt"/>
                <a:cs typeface="+mn-cs"/>
              </a:defRPr>
            </a:lvl1pPr>
          </a:lstStyle>
          <a:p>
            <a:pPr>
              <a:defRPr/>
            </a:pPr>
            <a:fld id="{CEFF11A7-984E-49F6-8325-2232A6C86911}" type="datetime3">
              <a:rPr lang="en-GB"/>
              <a:pPr>
                <a:defRPr/>
              </a:pPr>
              <a:t>17 December, 2024</a:t>
            </a:fld>
            <a:endParaRPr lang="en-GB" dirty="0"/>
          </a:p>
        </p:txBody>
      </p:sp>
      <p:sp>
        <p:nvSpPr>
          <p:cNvPr id="4" name="Footer Placeholder 3">
            <a:extLst>
              <a:ext uri="{FF2B5EF4-FFF2-40B4-BE49-F238E27FC236}">
                <a16:creationId xmlns:a16="http://schemas.microsoft.com/office/drawing/2014/main" id="{A91BC120-7476-4111-87FF-69139C81C55D}"/>
              </a:ext>
            </a:extLst>
          </p:cNvPr>
          <p:cNvSpPr>
            <a:spLocks noGrp="1"/>
          </p:cNvSpPr>
          <p:nvPr>
            <p:ph type="ftr" sz="quarter" idx="2"/>
          </p:nvPr>
        </p:nvSpPr>
        <p:spPr>
          <a:xfrm>
            <a:off x="0" y="9429750"/>
            <a:ext cx="2946400" cy="496888"/>
          </a:xfrm>
          <a:prstGeom prst="rect">
            <a:avLst/>
          </a:prstGeom>
        </p:spPr>
        <p:txBody>
          <a:bodyPr vert="horz" lIns="95555" tIns="47778" rIns="95555" bIns="47778" rtlCol="0" anchor="b"/>
          <a:lstStyle>
            <a:lvl1pPr algn="l" eaLnBrk="1" fontAlgn="auto" hangingPunct="1">
              <a:spcBef>
                <a:spcPts val="0"/>
              </a:spcBef>
              <a:spcAft>
                <a:spcPts val="0"/>
              </a:spcAft>
              <a:defRPr sz="1300">
                <a:latin typeface="+mn-lt"/>
                <a:cs typeface="+mn-cs"/>
              </a:defRPr>
            </a:lvl1pPr>
          </a:lstStyle>
          <a:p>
            <a:pPr>
              <a:defRPr/>
            </a:pPr>
            <a:r>
              <a:rPr lang="en-GB" dirty="0"/>
              <a:t>TARGET Antibiotics Presentation - Optional - 11.07.17</a:t>
            </a:r>
          </a:p>
        </p:txBody>
      </p:sp>
      <p:sp>
        <p:nvSpPr>
          <p:cNvPr id="5" name="Slide Number Placeholder 4">
            <a:extLst>
              <a:ext uri="{FF2B5EF4-FFF2-40B4-BE49-F238E27FC236}">
                <a16:creationId xmlns:a16="http://schemas.microsoft.com/office/drawing/2014/main" id="{C4732555-ADEF-4FCA-97DF-1C972D351B78}"/>
              </a:ext>
            </a:extLst>
          </p:cNvPr>
          <p:cNvSpPr>
            <a:spLocks noGrp="1"/>
          </p:cNvSpPr>
          <p:nvPr>
            <p:ph type="sldNum" sz="quarter" idx="3"/>
          </p:nvPr>
        </p:nvSpPr>
        <p:spPr>
          <a:xfrm>
            <a:off x="3849688" y="9429750"/>
            <a:ext cx="2946400" cy="496888"/>
          </a:xfrm>
          <a:prstGeom prst="rect">
            <a:avLst/>
          </a:prstGeom>
        </p:spPr>
        <p:txBody>
          <a:bodyPr vert="horz" wrap="square" lIns="95555" tIns="47778" rIns="95555" bIns="47778"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524B396E-A1EA-451B-A4DF-7824B1AB1D55}" type="slidenum">
              <a:rPr lang="en-GB" altLang="en-US"/>
              <a:pPr>
                <a:defRPr/>
              </a:pPr>
              <a:t>‹#›</a:t>
            </a:fld>
            <a:endParaRPr lang="en-GB"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C4A72E-287F-4925-B5BB-EEBD8B9F9460}"/>
              </a:ext>
            </a:extLst>
          </p:cNvPr>
          <p:cNvSpPr>
            <a:spLocks noGrp="1"/>
          </p:cNvSpPr>
          <p:nvPr>
            <p:ph type="hdr" sz="quarter"/>
          </p:nvPr>
        </p:nvSpPr>
        <p:spPr>
          <a:xfrm>
            <a:off x="0" y="0"/>
            <a:ext cx="2946400" cy="496888"/>
          </a:xfrm>
          <a:prstGeom prst="rect">
            <a:avLst/>
          </a:prstGeom>
        </p:spPr>
        <p:txBody>
          <a:bodyPr vert="horz" lIns="95555" tIns="47778" rIns="95555" bIns="47778" rtlCol="0"/>
          <a:lstStyle>
            <a:lvl1pPr algn="l" eaLnBrk="1" fontAlgn="auto" hangingPunct="1">
              <a:spcBef>
                <a:spcPts val="0"/>
              </a:spcBef>
              <a:spcAft>
                <a:spcPts val="0"/>
              </a:spcAft>
              <a:defRPr sz="1300">
                <a:latin typeface="+mn-lt"/>
                <a:cs typeface="+mn-cs"/>
              </a:defRPr>
            </a:lvl1pPr>
          </a:lstStyle>
          <a:p>
            <a:pPr>
              <a:defRPr/>
            </a:pPr>
            <a:endParaRPr lang="en-GB" dirty="0"/>
          </a:p>
        </p:txBody>
      </p:sp>
      <p:sp>
        <p:nvSpPr>
          <p:cNvPr id="3" name="Date Placeholder 2">
            <a:extLst>
              <a:ext uri="{FF2B5EF4-FFF2-40B4-BE49-F238E27FC236}">
                <a16:creationId xmlns:a16="http://schemas.microsoft.com/office/drawing/2014/main" id="{4F65BC2B-6607-41E8-B9CA-5E33E6CBAD1E}"/>
              </a:ext>
            </a:extLst>
          </p:cNvPr>
          <p:cNvSpPr>
            <a:spLocks noGrp="1"/>
          </p:cNvSpPr>
          <p:nvPr>
            <p:ph type="dt" idx="1"/>
          </p:nvPr>
        </p:nvSpPr>
        <p:spPr>
          <a:xfrm>
            <a:off x="3849688" y="0"/>
            <a:ext cx="2946400" cy="496888"/>
          </a:xfrm>
          <a:prstGeom prst="rect">
            <a:avLst/>
          </a:prstGeom>
        </p:spPr>
        <p:txBody>
          <a:bodyPr vert="horz" lIns="95555" tIns="47778" rIns="95555" bIns="47778" rtlCol="0"/>
          <a:lstStyle>
            <a:lvl1pPr algn="r" eaLnBrk="1" fontAlgn="auto" hangingPunct="1">
              <a:spcBef>
                <a:spcPts val="0"/>
              </a:spcBef>
              <a:spcAft>
                <a:spcPts val="0"/>
              </a:spcAft>
              <a:defRPr sz="1300">
                <a:latin typeface="+mn-lt"/>
                <a:cs typeface="+mn-cs"/>
              </a:defRPr>
            </a:lvl1pPr>
          </a:lstStyle>
          <a:p>
            <a:pPr>
              <a:defRPr/>
            </a:pPr>
            <a:fld id="{25AF4E98-F2F4-4B8C-86D5-27D9FF92D467}" type="datetime3">
              <a:rPr lang="en-GB"/>
              <a:pPr>
                <a:defRPr/>
              </a:pPr>
              <a:t>17 December, 2024</a:t>
            </a:fld>
            <a:endParaRPr lang="en-GB" dirty="0"/>
          </a:p>
        </p:txBody>
      </p:sp>
      <p:sp>
        <p:nvSpPr>
          <p:cNvPr id="4" name="Slide Image Placeholder 3">
            <a:extLst>
              <a:ext uri="{FF2B5EF4-FFF2-40B4-BE49-F238E27FC236}">
                <a16:creationId xmlns:a16="http://schemas.microsoft.com/office/drawing/2014/main" id="{22B579A1-2541-40E1-B2AD-8A6A07B4DFA6}"/>
              </a:ext>
            </a:extLst>
          </p:cNvPr>
          <p:cNvSpPr>
            <a:spLocks noGrp="1" noRot="1" noChangeAspect="1"/>
          </p:cNvSpPr>
          <p:nvPr>
            <p:ph type="sldImg" idx="2"/>
          </p:nvPr>
        </p:nvSpPr>
        <p:spPr>
          <a:xfrm>
            <a:off x="1076325" y="508000"/>
            <a:ext cx="4591050" cy="3443288"/>
          </a:xfrm>
          <a:prstGeom prst="rect">
            <a:avLst/>
          </a:prstGeom>
          <a:noFill/>
          <a:ln w="12700">
            <a:solidFill>
              <a:prstClr val="black"/>
            </a:solidFill>
          </a:ln>
        </p:spPr>
        <p:txBody>
          <a:bodyPr vert="horz" lIns="95555" tIns="47778" rIns="95555" bIns="47778" rtlCol="0" anchor="ctr"/>
          <a:lstStyle/>
          <a:p>
            <a:pPr lvl="0"/>
            <a:endParaRPr lang="en-GB" noProof="0" dirty="0"/>
          </a:p>
        </p:txBody>
      </p:sp>
      <p:sp>
        <p:nvSpPr>
          <p:cNvPr id="5" name="Notes Placeholder 4">
            <a:extLst>
              <a:ext uri="{FF2B5EF4-FFF2-40B4-BE49-F238E27FC236}">
                <a16:creationId xmlns:a16="http://schemas.microsoft.com/office/drawing/2014/main" id="{CDB1B9CF-AEA9-4B12-9443-A4811659D45B}"/>
              </a:ext>
            </a:extLst>
          </p:cNvPr>
          <p:cNvSpPr>
            <a:spLocks noGrp="1"/>
          </p:cNvSpPr>
          <p:nvPr>
            <p:ph type="body" sz="quarter" idx="3"/>
          </p:nvPr>
        </p:nvSpPr>
        <p:spPr>
          <a:xfrm>
            <a:off x="681038" y="4025900"/>
            <a:ext cx="5437187" cy="5394325"/>
          </a:xfrm>
          <a:prstGeom prst="rect">
            <a:avLst/>
          </a:prstGeom>
        </p:spPr>
        <p:txBody>
          <a:bodyPr vert="horz" lIns="95555" tIns="47778" rIns="95555" bIns="47778"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Slide References</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Second level is used for presenter talk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Third level is used for presenter instructions or presenter notes</a:t>
            </a:r>
          </a:p>
        </p:txBody>
      </p:sp>
      <p:sp>
        <p:nvSpPr>
          <p:cNvPr id="6" name="Footer Placeholder 5">
            <a:extLst>
              <a:ext uri="{FF2B5EF4-FFF2-40B4-BE49-F238E27FC236}">
                <a16:creationId xmlns:a16="http://schemas.microsoft.com/office/drawing/2014/main" id="{B1C1CB7F-C80A-4895-B3C1-6085A9013257}"/>
              </a:ext>
            </a:extLst>
          </p:cNvPr>
          <p:cNvSpPr>
            <a:spLocks noGrp="1"/>
          </p:cNvSpPr>
          <p:nvPr>
            <p:ph type="ftr" sz="quarter" idx="4"/>
          </p:nvPr>
        </p:nvSpPr>
        <p:spPr>
          <a:xfrm>
            <a:off x="0" y="9429750"/>
            <a:ext cx="2946400" cy="496888"/>
          </a:xfrm>
          <a:prstGeom prst="rect">
            <a:avLst/>
          </a:prstGeom>
        </p:spPr>
        <p:txBody>
          <a:bodyPr vert="horz" lIns="95555" tIns="47778" rIns="95555" bIns="47778" rtlCol="0" anchor="b"/>
          <a:lstStyle>
            <a:lvl1pPr algn="l" eaLnBrk="1" fontAlgn="auto" hangingPunct="1">
              <a:spcBef>
                <a:spcPts val="0"/>
              </a:spcBef>
              <a:spcAft>
                <a:spcPts val="0"/>
              </a:spcAft>
              <a:defRPr sz="1300">
                <a:latin typeface="+mn-lt"/>
                <a:cs typeface="+mn-cs"/>
              </a:defRPr>
            </a:lvl1pPr>
          </a:lstStyle>
          <a:p>
            <a:pPr>
              <a:defRPr/>
            </a:pPr>
            <a:r>
              <a:rPr lang="en-GB" dirty="0"/>
              <a:t>TARGET Antibiotics Presentation - Optional - 11.07.17</a:t>
            </a:r>
          </a:p>
        </p:txBody>
      </p:sp>
      <p:sp>
        <p:nvSpPr>
          <p:cNvPr id="7" name="Slide Number Placeholder 6">
            <a:extLst>
              <a:ext uri="{FF2B5EF4-FFF2-40B4-BE49-F238E27FC236}">
                <a16:creationId xmlns:a16="http://schemas.microsoft.com/office/drawing/2014/main" id="{29435256-BF63-4920-91D6-ED13952CA4E2}"/>
              </a:ext>
            </a:extLst>
          </p:cNvPr>
          <p:cNvSpPr>
            <a:spLocks noGrp="1"/>
          </p:cNvSpPr>
          <p:nvPr>
            <p:ph type="sldNum" sz="quarter" idx="5"/>
          </p:nvPr>
        </p:nvSpPr>
        <p:spPr>
          <a:xfrm>
            <a:off x="3849688" y="9429750"/>
            <a:ext cx="2946400" cy="496888"/>
          </a:xfrm>
          <a:prstGeom prst="rect">
            <a:avLst/>
          </a:prstGeom>
        </p:spPr>
        <p:txBody>
          <a:bodyPr vert="horz" wrap="square" lIns="95555" tIns="47778" rIns="95555" bIns="47778"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AFCF5628-ADBD-4790-B3DB-84E07A330424}"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1136/bmj.g160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learning.rcgp.org.uk/mod/book/view.php?id=1264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1" dirty="0">
                <a:latin typeface="Arial" panose="020B0604020202020204" pitchFamily="34" charset="0"/>
                <a:cs typeface="Arial" panose="020B0604020202020204" pitchFamily="34" charset="0"/>
              </a:rPr>
              <a:t>Presenter Notes </a:t>
            </a:r>
          </a:p>
          <a:p>
            <a:pPr eaLnBrk="1" hangingPunct="1">
              <a:spcBef>
                <a:spcPct val="0"/>
              </a:spcBef>
            </a:pPr>
            <a:r>
              <a:rPr lang="en-GB" altLang="en-US" sz="1100" b="0" u="none" dirty="0">
                <a:latin typeface="Arial" panose="020B0604020202020204" pitchFamily="34" charset="0"/>
                <a:cs typeface="Arial" panose="020B0604020202020204" pitchFamily="34" charset="0"/>
              </a:rPr>
              <a:t>This clinical scenario of acute sore throat, can be used instead of the acute cough scenario, if you wish to increase awareness of the FeverPAIN score recommended in NICE guidance, specifically Target prescribing for this condition or undertake an audit in this area, or of course all of the above! </a:t>
            </a:r>
          </a:p>
          <a:p>
            <a:pPr eaLnBrk="1" hangingPunct="1">
              <a:spcBef>
                <a:spcPct val="0"/>
              </a:spcBef>
            </a:pPr>
            <a:endParaRPr lang="en-GB" altLang="en-US" sz="1100" b="0" u="none" dirty="0">
              <a:latin typeface="Arial" panose="020B0604020202020204" pitchFamily="34" charset="0"/>
              <a:cs typeface="Arial" panose="020B0604020202020204" pitchFamily="34" charset="0"/>
            </a:endParaRPr>
          </a:p>
          <a:p>
            <a:pPr eaLnBrk="1" hangingPunct="1">
              <a:spcBef>
                <a:spcPct val="0"/>
              </a:spcBef>
            </a:pPr>
            <a:r>
              <a:rPr lang="en-GB" altLang="en-US" sz="1100" b="0" u="none" dirty="0">
                <a:latin typeface="Arial" panose="020B0604020202020204" pitchFamily="34" charset="0"/>
                <a:cs typeface="Arial" panose="020B0604020202020204" pitchFamily="34" charset="0"/>
              </a:rPr>
              <a:t>The case can be just put up on the projector or printed out and discussed in pairs or groups, or with the group as a whole.</a:t>
            </a:r>
          </a:p>
          <a:p>
            <a:pPr eaLnBrk="1" hangingPunct="1">
              <a:spcBef>
                <a:spcPct val="0"/>
              </a:spcBef>
            </a:pPr>
            <a:r>
              <a:rPr lang="en-GB" altLang="en-US" sz="1100" b="0" u="none" dirty="0">
                <a:latin typeface="Arial" panose="020B0604020202020204" pitchFamily="34" charset="0"/>
                <a:cs typeface="Arial" panose="020B0604020202020204" pitchFamily="34" charset="0"/>
              </a:rPr>
              <a:t>Allow the participants to discuss the case for 2 minutes and specifically ask several different people what they would do and /or prescribe.</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17 December,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a:t>
            </a:fld>
            <a:endParaRPr lang="en-GB" altLang="en-US" dirty="0"/>
          </a:p>
        </p:txBody>
      </p:sp>
    </p:spTree>
    <p:extLst>
      <p:ext uri="{BB962C8B-B14F-4D97-AF65-F5344CB8AC3E}">
        <p14:creationId xmlns:p14="http://schemas.microsoft.com/office/powerpoint/2010/main" val="2443985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Presenter talk</a:t>
            </a:r>
          </a:p>
          <a:p>
            <a:endParaRPr lang="en-GB" dirty="0"/>
          </a:p>
          <a:p>
            <a:r>
              <a:rPr lang="en-GB" dirty="0"/>
              <a:t>Throughout the COVID pandemic the UKHSA Primary Care and Interventions Unit carried out an annual survey of the general public’s health seeking behaviours and attitudes and behaviours towards antibiotics facilitated by Ipsos mori marketing research. All data was collected in Feb/Mar of years highlighted in this figure and respondents were asked about their behaviour in the previous 12 months – therefore 2020 respondents were asked about their behaviour in the 12 months BEFORE the first English national lockdown. </a:t>
            </a:r>
          </a:p>
          <a:p>
            <a:endParaRPr lang="en-GB" dirty="0"/>
          </a:p>
          <a:p>
            <a:r>
              <a:rPr lang="en-GB" dirty="0"/>
              <a:t>When we look at the publics awareness of delayed antibiotics we see an interesting picture building. There seemed to be an increased awareness of delayed prescribing during the first year of the pandemic, with a significant increase in the percentage of people who said they were fully aware of what an antibiotic was (darkest blue section) – and this remained constant in 2022. On the other hand, those who said they were not aware of delayed prescribing (lighter blue section) initially decreased in 2021 only to rise again tin 2022 – but to pre pandemic levels.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Take home message: </a:t>
            </a:r>
            <a:r>
              <a:rPr lang="en-GB" b="0" dirty="0">
                <a:solidFill>
                  <a:schemeClr val="accent6">
                    <a:lumMod val="10000"/>
                  </a:schemeClr>
                </a:solidFill>
              </a:rPr>
              <a:t>Awareness of delayed prescribing has increased but is starting to decrease – almost 70% of the population are not aware of what a delayed prescription 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solidFill>
                <a:schemeClr val="accent6">
                  <a:lumMod val="10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Slide References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dirty="0"/>
              <a:t>(1) Manuscript out for publication</a:t>
            </a:r>
            <a:endParaRPr lang="en-GB" altLang="en-US" sz="900" dirty="0"/>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17 December,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10</a:t>
            </a:fld>
            <a:endParaRPr lang="en-GB" altLang="en-US" dirty="0"/>
          </a:p>
        </p:txBody>
      </p:sp>
    </p:spTree>
    <p:extLst>
      <p:ext uri="{BB962C8B-B14F-4D97-AF65-F5344CB8AC3E}">
        <p14:creationId xmlns:p14="http://schemas.microsoft.com/office/powerpoint/2010/main" val="2320335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Presenter talk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Data from an online survey of 5390 members of the public in 2023 (a nationally representative sample in England) by </a:t>
            </a:r>
            <a:r>
              <a:rPr lang="en-GB" dirty="0"/>
              <a:t>UKHSA Primary Care and Interventions Unit, facilitated by Basis Research.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r>
              <a:rPr lang="en-GB" dirty="0"/>
              <a:t>When asked about their support or opposition of delayed prescribing for throat, ear and urine infections around half tend to or strongly support, and 11 – 12% oppose. Many answer that they don’t know or that they neither support nor oppose, again suggesting that more awareness is needed.</a:t>
            </a:r>
          </a:p>
          <a:p>
            <a:endParaRPr lang="en-GB" dirty="0"/>
          </a:p>
          <a:p>
            <a:r>
              <a:rPr lang="en-GB" dirty="0"/>
              <a:t>There is advice on communication around delayed antibiotic prescription in the TARGET toolkit in the ‘Discussing antibiotics with patients’ section</a:t>
            </a:r>
          </a:p>
          <a:p>
            <a:pPr>
              <a:lnSpc>
                <a:spcPts val="1600"/>
              </a:lnSpc>
            </a:pPr>
            <a:endParaRPr lang="en-GB" sz="1100" dirty="0">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ts val="1600"/>
              </a:lnSpc>
              <a:spcBef>
                <a:spcPct val="30000"/>
              </a:spcBef>
              <a:spcAft>
                <a:spcPct val="0"/>
              </a:spcAft>
              <a:buClrTx/>
              <a:buSzTx/>
              <a:buFontTx/>
              <a:buNone/>
              <a:tabLst/>
              <a:defRPr/>
            </a:pPr>
            <a:endPar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ts val="1600"/>
              </a:lnSpc>
              <a:spcBef>
                <a:spcPct val="30000"/>
              </a:spcBef>
              <a:spcAft>
                <a:spcPct val="0"/>
              </a:spcAft>
              <a:buClrTx/>
              <a:buSzTx/>
              <a:buFontTx/>
              <a:buNone/>
              <a:tabLst/>
              <a:defRPr/>
            </a:pPr>
            <a:r>
              <a:rPr lang="en-GB" b="1" dirty="0"/>
              <a:t>Slide References</a:t>
            </a:r>
          </a:p>
          <a:p>
            <a:pPr marL="0" marR="0" lvl="0" indent="0" algn="l" defTabSz="914400" rtl="0" eaLnBrk="0" fontAlgn="base" latinLnBrk="0" hangingPunct="0">
              <a:lnSpc>
                <a:spcPts val="1600"/>
              </a:lnSpc>
              <a:spcBef>
                <a:spcPct val="30000"/>
              </a:spcBef>
              <a:spcAft>
                <a:spcPct val="0"/>
              </a:spcAft>
              <a:buClrTx/>
              <a:buSzTx/>
              <a:buFontTx/>
              <a:buNone/>
              <a:tabLst/>
              <a:defRPr/>
            </a:pPr>
            <a:r>
              <a:rPr lang="en-GB" b="0" dirty="0"/>
              <a:t>(1) </a:t>
            </a:r>
            <a:r>
              <a:rPr lang="en-GB" sz="1100" dirty="0"/>
              <a:t>UKHSA AMR </a:t>
            </a:r>
            <a:r>
              <a:rPr lang="en-GB" sz="1100" dirty="0">
                <a:solidFill>
                  <a:srgbClr val="C00000"/>
                </a:solidFill>
                <a:latin typeface="Arial"/>
                <a:ea typeface="Calibri"/>
                <a:cs typeface="Arial"/>
              </a:rPr>
              <a:t>Public Perceptions survey</a:t>
            </a:r>
            <a:r>
              <a:rPr lang="en-GB" sz="1100" dirty="0"/>
              <a:t>, Basis Research, December 2023 – Awaiting peer review and publication.</a:t>
            </a:r>
          </a:p>
          <a:p>
            <a:pPr lvl="2">
              <a:defRPr/>
            </a:pPr>
            <a:endParaRPr lang="en-GB" altLang="en-US" sz="900"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17 December,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11</a:t>
            </a:fld>
            <a:endParaRPr lang="en-GB" altLang="en-US" dirty="0"/>
          </a:p>
        </p:txBody>
      </p:sp>
    </p:spTree>
    <p:extLst>
      <p:ext uri="{BB962C8B-B14F-4D97-AF65-F5344CB8AC3E}">
        <p14:creationId xmlns:p14="http://schemas.microsoft.com/office/powerpoint/2010/main" val="1893092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talk</a:t>
            </a:r>
          </a:p>
          <a:p>
            <a:pPr lvl="1"/>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In the same survey as the previous slide (UKHSA Basis research, 2023), patients were asked what they expected from contact or visit to the doctor's surgery and then what actually happened from the consultation.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The key take away is that although 40% expected to be prescribed antibiotics, there is a similar proportion expecting to be prescribed treatment to relieve the symptoms. Further more 30% are expecting to receive advice on whether antibiotics are needed.</a:t>
            </a:r>
          </a:p>
          <a:p>
            <a:pPr lvl="1"/>
            <a:endParaRPr lang="en-GB" b="1" dirty="0"/>
          </a:p>
          <a:p>
            <a:pPr lvl="1"/>
            <a:r>
              <a:rPr lang="en-GB" b="1" dirty="0"/>
              <a:t>Slide 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a:t>
            </a:r>
            <a:r>
              <a:rPr lang="en-GB" sz="1100" dirty="0"/>
              <a:t>UKHSA AMR </a:t>
            </a:r>
            <a:r>
              <a:rPr lang="en-GB" sz="1100" dirty="0">
                <a:solidFill>
                  <a:srgbClr val="C00000"/>
                </a:solidFill>
                <a:latin typeface="Arial"/>
                <a:ea typeface="Calibri"/>
                <a:cs typeface="Arial"/>
              </a:rPr>
              <a:t>Public Perceptions survey</a:t>
            </a:r>
            <a:r>
              <a:rPr lang="en-GB" sz="1100" dirty="0"/>
              <a:t>, Basis Research, December 2023 – Awaiting peer review and publication.</a:t>
            </a:r>
          </a:p>
          <a:p>
            <a:pPr lvl="1"/>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12</a:t>
            </a:fld>
            <a:endParaRPr lang="en-GB" dirty="0"/>
          </a:p>
        </p:txBody>
      </p:sp>
    </p:spTree>
    <p:extLst>
      <p:ext uri="{BB962C8B-B14F-4D97-AF65-F5344CB8AC3E}">
        <p14:creationId xmlns:p14="http://schemas.microsoft.com/office/powerpoint/2010/main" val="360711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defRPr/>
            </a:pPr>
            <a:r>
              <a:rPr lang="en-GB" b="1" dirty="0"/>
              <a:t>Presenter Talk</a:t>
            </a:r>
          </a:p>
          <a:p>
            <a:pPr>
              <a:defRPr/>
            </a:pPr>
            <a:r>
              <a:rPr lang="en-GB" dirty="0"/>
              <a:t>Which way should we give back-up antibiotics?</a:t>
            </a:r>
          </a:p>
          <a:p>
            <a:pPr>
              <a:defRPr/>
            </a:pPr>
            <a:r>
              <a:rPr lang="en-GB" dirty="0"/>
              <a:t>This 2014  trial by Little et al in UK general practice indicates it doesn’t really matter. Patients judged not to need immediate antibiotics were randomised to undergo four strategies of delayed prescription: recontact for a prescription, post-dated prescription, collection of the prescription, and be given the prescription (patient led). During the trial, a strategy of no antibiotic prescription was added as another randomised comparison. Patients had similar symptom severity scores. Each of the strategies resulted in similar antibiotic use, belief in antibiotics and satisfaction, although patient led pick up had slightly greater satisfaction and use and less belief – but neither were significant.</a:t>
            </a:r>
          </a:p>
          <a:p>
            <a:pPr>
              <a:defRPr/>
            </a:pPr>
            <a:endParaRPr lang="en-GB" dirty="0"/>
          </a:p>
          <a:p>
            <a:pPr>
              <a:defRPr/>
            </a:pPr>
            <a:r>
              <a:rPr lang="en-GB" dirty="0"/>
              <a:t>That being said UK STEP UP team examined </a:t>
            </a:r>
            <a:r>
              <a:rPr lang="en-GB" sz="1100" b="0" i="0" dirty="0">
                <a:solidFill>
                  <a:srgbClr val="212121"/>
                </a:solidFill>
                <a:effectLst/>
                <a:latin typeface="BlinkMacSystemFont"/>
              </a:rPr>
              <a:t>Public preferences for delayed or immediate antibiotic prescriptions in UK primary care using A choice experiment. Their findings suggest that </a:t>
            </a:r>
            <a:r>
              <a:rPr lang="en-GB" dirty="0"/>
              <a:t>p</a:t>
            </a:r>
            <a:r>
              <a:rPr lang="en-GB" b="0" i="0" dirty="0">
                <a:solidFill>
                  <a:srgbClr val="212121"/>
                </a:solidFill>
                <a:effectLst/>
                <a:latin typeface="Cambria" panose="02040503050406030204" pitchFamily="18" charset="0"/>
              </a:rPr>
              <a:t>rescribing choices for sore throat may need additional explanation to ensure patient acceptance, and parents in particular may benefit from reassurance about the usual duration of these illnesses.</a:t>
            </a:r>
            <a:endParaRPr lang="en-GB" dirty="0"/>
          </a:p>
          <a:p>
            <a:pPr>
              <a:defRPr/>
            </a:pPr>
            <a:endParaRPr lang="en-GB" dirty="0"/>
          </a:p>
          <a:p>
            <a:pPr>
              <a:defRPr/>
            </a:pPr>
            <a:r>
              <a:rPr lang="en-GB" dirty="0"/>
              <a:t>So do what works for your practice, your way of working and of course the day of the week.</a:t>
            </a:r>
          </a:p>
          <a:p>
            <a:endParaRPr lang="en-GB" dirty="0"/>
          </a:p>
          <a:p>
            <a:r>
              <a:rPr lang="en-GB" dirty="0"/>
              <a:t>Slide References</a:t>
            </a:r>
          </a:p>
          <a:p>
            <a:pPr marL="228600" indent="-228600">
              <a:buAutoNum type="arabicPeriod"/>
            </a:pPr>
            <a:r>
              <a:rPr lang="en-GB" dirty="0"/>
              <a:t>Paul Little, Michael Moore, Jo Kelly, et al </a:t>
            </a:r>
            <a:r>
              <a:rPr lang="en-GB" b="1" i="1" dirty="0"/>
              <a:t>Delayed antibiotic prescribing strategies for respiratory tract infections in primary care: pragmatic, factorial, randomised controlled trial. </a:t>
            </a:r>
            <a:r>
              <a:rPr lang="en-GB" i="1" dirty="0"/>
              <a:t>BMJ 2014; 348 doi: </a:t>
            </a:r>
            <a:r>
              <a:rPr lang="en-GB" i="1" dirty="0">
                <a:hlinkClick r:id="rId3"/>
              </a:rPr>
              <a:t>https://doi.org/10.1136/bmj.g1606</a:t>
            </a:r>
            <a:r>
              <a:rPr lang="en-GB" i="1" dirty="0"/>
              <a:t>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sz="3200" b="0" i="0" dirty="0">
                <a:solidFill>
                  <a:srgbClr val="212121"/>
                </a:solidFill>
                <a:effectLst/>
                <a:latin typeface="BlinkMacSystemFont"/>
              </a:rPr>
              <a:t>Morrell L, et al; STEPUP team. Public preferences for delayed or immediate antibiotic prescriptions in UK primary care: A choice experiment. PLoS Med. 2021 Aug 30;18(8):e1003737. doi: 10.1371/journal.pmed.1003737. PMID: 34460825; PMCID: PMC8439451.</a:t>
            </a:r>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17 December,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13</a:t>
            </a:fld>
            <a:endParaRPr lang="en-GB" altLang="en-US" dirty="0"/>
          </a:p>
        </p:txBody>
      </p:sp>
    </p:spTree>
    <p:extLst>
      <p:ext uri="{BB962C8B-B14F-4D97-AF65-F5344CB8AC3E}">
        <p14:creationId xmlns:p14="http://schemas.microsoft.com/office/powerpoint/2010/main" val="2120390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100" b="1" dirty="0"/>
              <a:t>Presenter Talk</a:t>
            </a:r>
          </a:p>
          <a:p>
            <a:endParaRPr lang="en-GB" dirty="0"/>
          </a:p>
          <a:p>
            <a:r>
              <a:rPr lang="en-GB" dirty="0"/>
              <a:t>Don’t forget to code your treatment choice. Much of the evidence presented today use Read/Snomed codes to trawl the data, if you haven’t coded its makes it difficult for researchers to understand the benefit or not of any treatment. It also helps if you want to look back and audit your prescribing.</a:t>
            </a:r>
          </a:p>
          <a:p>
            <a:endParaRPr lang="en-GB" dirty="0"/>
          </a:p>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14</a:t>
            </a:fld>
            <a:endParaRPr lang="en-GB" dirty="0"/>
          </a:p>
        </p:txBody>
      </p:sp>
    </p:spTree>
    <p:extLst>
      <p:ext uri="{BB962C8B-B14F-4D97-AF65-F5344CB8AC3E}">
        <p14:creationId xmlns:p14="http://schemas.microsoft.com/office/powerpoint/2010/main" val="1407910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165CDE4-89E0-4112-A32C-02F2D99628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F8F75FDC-EB2F-49EF-B63C-709C0A3FB40D}"/>
              </a:ext>
            </a:extLst>
          </p:cNvPr>
          <p:cNvSpPr>
            <a:spLocks noGrp="1"/>
          </p:cNvSpPr>
          <p:nvPr>
            <p:ph type="body" idx="1"/>
          </p:nvPr>
        </p:nvSpPr>
        <p:spPr bwMode="auto">
          <a:xfrm>
            <a:off x="258763" y="4025900"/>
            <a:ext cx="6208712" cy="5629275"/>
          </a:xfrm>
        </p:spPr>
        <p:txBody>
          <a:bodyPr wrap="square" numCol="1" anchor="t" anchorCtr="0" compatLnSpc="1">
            <a:prstTxWarp prst="textNoShape">
              <a:avLst/>
            </a:prstTxWarp>
            <a:normAutofit fontScale="92500" lnSpcReduction="20000"/>
          </a:bodyPr>
          <a:lstStyle/>
          <a:p>
            <a:pPr eaLnBrk="1" hangingPunct="1">
              <a:spcBef>
                <a:spcPct val="0"/>
              </a:spcBef>
              <a:defRPr/>
            </a:pPr>
            <a:r>
              <a:rPr lang="en-GB" altLang="en-US" sz="900" b="1" u="none" dirty="0"/>
              <a:t>Presenter notes </a:t>
            </a:r>
          </a:p>
          <a:p>
            <a:pPr eaLnBrk="1" hangingPunct="1">
              <a:spcBef>
                <a:spcPct val="0"/>
              </a:spcBef>
              <a:defRPr/>
            </a:pPr>
            <a:r>
              <a:rPr lang="en-GB" altLang="en-US" sz="900" b="0" i="1" dirty="0"/>
              <a:t>It would be useful to print off a copies of this leaflet and take enough with you for each GP.  They can be found at </a:t>
            </a:r>
          </a:p>
          <a:p>
            <a:pPr eaLnBrk="1" hangingPunct="1">
              <a:spcBef>
                <a:spcPct val="0"/>
              </a:spcBef>
              <a:defRPr/>
            </a:pPr>
            <a:r>
              <a:rPr lang="en-GB" sz="1100" b="0" i="1" dirty="0">
                <a:hlinkClick r:id="rId3"/>
              </a:rPr>
              <a:t>Leaflets to discuss with patients: How to use these leaflets (rcgp.org.uk)</a:t>
            </a:r>
            <a:endParaRPr lang="en-GB" altLang="en-US" sz="900" b="0" i="1" dirty="0"/>
          </a:p>
          <a:p>
            <a:pPr eaLnBrk="1" hangingPunct="1">
              <a:spcBef>
                <a:spcPct val="0"/>
              </a:spcBef>
              <a:defRPr/>
            </a:pPr>
            <a:endParaRPr lang="en-GB" altLang="en-US" sz="900" dirty="0"/>
          </a:p>
          <a:p>
            <a:pPr eaLnBrk="1" hangingPunct="1">
              <a:spcBef>
                <a:spcPct val="0"/>
              </a:spcBef>
              <a:defRPr/>
            </a:pPr>
            <a:r>
              <a:rPr lang="en-GB" altLang="en-US" sz="900" b="1" dirty="0"/>
              <a:t>Presenter Talk</a:t>
            </a:r>
          </a:p>
          <a:p>
            <a:pPr eaLnBrk="1" hangingPunct="1">
              <a:spcBef>
                <a:spcPct val="0"/>
              </a:spcBef>
              <a:defRPr/>
            </a:pPr>
            <a:r>
              <a:rPr lang="en-GB" altLang="en-US" sz="900" dirty="0"/>
              <a:t>It can be difficult having the to prescribe or not to prescribe discussion with patient. The treating your infection leaflet has been developed through extensive feedback with patients and clinicians over the last 2 years.  It is designed to be shared with the patient and completed with them during the consultation.  Its aim is to increase the patients confidence to self-care, and to facilitate the use of back-up antibiotics, but it also allows the patients to go away with something, so ending the consultation on a positive note.</a:t>
            </a:r>
          </a:p>
          <a:p>
            <a:pPr eaLnBrk="1" hangingPunct="1">
              <a:spcBef>
                <a:spcPct val="0"/>
              </a:spcBef>
              <a:defRPr/>
            </a:pPr>
            <a:endParaRPr lang="en-GB" altLang="en-US" sz="900" b="1" u="sng" dirty="0"/>
          </a:p>
          <a:p>
            <a:pPr eaLnBrk="1" hangingPunct="1">
              <a:spcBef>
                <a:spcPct val="0"/>
              </a:spcBef>
              <a:defRPr/>
            </a:pPr>
            <a:r>
              <a:rPr lang="en-GB" altLang="en-US" sz="900" b="0" u="none" dirty="0"/>
              <a:t>All leaflets are now available in HTML format and can be sent to patients via SMS using AccuRx</a:t>
            </a:r>
          </a:p>
          <a:p>
            <a:pPr eaLnBrk="1" hangingPunct="1">
              <a:spcBef>
                <a:spcPct val="0"/>
              </a:spcBef>
              <a:defRPr/>
            </a:pPr>
            <a:endParaRPr lang="en-GB" altLang="en-US" sz="900" b="1" u="sng" dirty="0"/>
          </a:p>
          <a:p>
            <a:pPr eaLnBrk="1" hangingPunct="1">
              <a:spcBef>
                <a:spcPct val="0"/>
              </a:spcBef>
              <a:defRPr/>
            </a:pPr>
            <a:r>
              <a:rPr lang="en-GB" altLang="en-US" sz="900" b="1" u="sng" dirty="0"/>
              <a:t>Bring in ‘most get better by’ text box</a:t>
            </a:r>
          </a:p>
          <a:p>
            <a:pPr eaLnBrk="1" hangingPunct="1">
              <a:spcBef>
                <a:spcPct val="0"/>
              </a:spcBef>
              <a:defRPr/>
            </a:pPr>
            <a:r>
              <a:rPr lang="en-GB" altLang="en-US" sz="900" dirty="0">
                <a:latin typeface="Arial" pitchFamily="34" charset="0"/>
                <a:cs typeface="Arial" pitchFamily="34" charset="0"/>
              </a:rPr>
              <a:t>The ‘usually lasts’ section allows patients to understand not only for this consultation but also others when they should consult.  This section has consistently been seen as very useful by patients of all ages.</a:t>
            </a:r>
          </a:p>
          <a:p>
            <a:pPr eaLnBrk="1" hangingPunct="1">
              <a:spcBef>
                <a:spcPct val="0"/>
              </a:spcBef>
              <a:defRPr/>
            </a:pPr>
            <a:r>
              <a:rPr lang="en-GB" altLang="en-US" sz="900" b="1" u="sng" dirty="0"/>
              <a:t>Bring in safety netting box</a:t>
            </a:r>
          </a:p>
          <a:p>
            <a:pPr eaLnBrk="1" hangingPunct="1">
              <a:spcBef>
                <a:spcPct val="0"/>
              </a:spcBef>
              <a:defRPr/>
            </a:pPr>
            <a:r>
              <a:rPr lang="en-GB" altLang="en-US" sz="900" dirty="0"/>
              <a:t>Whatever the infection, in this era of antibiotic resistance and with increasing numbers of elderly or vulnerable patients, it is extremely important to give some clear safety netting instructions.  These are some that can be used and saved by patients.</a:t>
            </a:r>
          </a:p>
          <a:p>
            <a:pPr eaLnBrk="1" hangingPunct="1">
              <a:spcBef>
                <a:spcPct val="0"/>
              </a:spcBef>
              <a:defRPr/>
            </a:pPr>
            <a:r>
              <a:rPr lang="en-GB" altLang="en-US" sz="900" b="1" u="sng" dirty="0"/>
              <a:t>Bring in COVID-19 box</a:t>
            </a:r>
          </a:p>
          <a:p>
            <a:pPr eaLnBrk="1" hangingPunct="1">
              <a:spcBef>
                <a:spcPct val="0"/>
              </a:spcBef>
              <a:defRPr/>
            </a:pPr>
            <a:r>
              <a:rPr lang="en-GB" altLang="en-US" sz="900" dirty="0"/>
              <a:t>There is information on where patients can go for more information if they are concerned about COVID-19</a:t>
            </a:r>
          </a:p>
          <a:p>
            <a:pPr eaLnBrk="1" hangingPunct="1">
              <a:spcBef>
                <a:spcPct val="0"/>
              </a:spcBef>
              <a:defRPr/>
            </a:pPr>
            <a:r>
              <a:rPr lang="en-GB" altLang="en-US" sz="900" b="1" u="sng" dirty="0"/>
              <a:t>Bring in back-up prescription box</a:t>
            </a:r>
          </a:p>
          <a:p>
            <a:pPr eaLnBrk="1" hangingPunct="1">
              <a:spcBef>
                <a:spcPct val="0"/>
              </a:spcBef>
              <a:defRPr/>
            </a:pPr>
            <a:r>
              <a:rPr lang="en-GB" altLang="en-US" sz="900" dirty="0">
                <a:latin typeface="Arial" pitchFamily="34" charset="0"/>
                <a:cs typeface="Arial" pitchFamily="34" charset="0"/>
              </a:rPr>
              <a:t>The back-up prescription can reduce antibiotic prescribing by about 40%, and is extremely useful for particularly demanding patients or just before a weekend to reduce visits to out of hours services. These different options are given, so that the patient understands where to pick up the leaflet, a recent study by Little et al shows that either of the options leads to similar % of antibiotics being taken, but that giving the patients the prescription and advising them when to pick the antibiotic up –leads to slightly greater patient satisfaction.</a:t>
            </a:r>
          </a:p>
          <a:p>
            <a:pPr eaLnBrk="1" hangingPunct="1">
              <a:spcBef>
                <a:spcPct val="0"/>
              </a:spcBef>
              <a:defRPr/>
            </a:pPr>
            <a:endParaRPr lang="en-GB" altLang="en-US" sz="900" dirty="0">
              <a:latin typeface="Arial" pitchFamily="34" charset="0"/>
              <a:cs typeface="Arial" pitchFamily="34" charset="0"/>
            </a:endParaRPr>
          </a:p>
          <a:p>
            <a:pPr eaLnBrk="1" hangingPunct="1">
              <a:spcBef>
                <a:spcPct val="0"/>
              </a:spcBef>
              <a:defRPr/>
            </a:pPr>
            <a:r>
              <a:rPr lang="en-GB" altLang="en-US" sz="900" b="1" u="sng" dirty="0"/>
              <a:t>Bring in information box</a:t>
            </a:r>
          </a:p>
          <a:p>
            <a:pPr eaLnBrk="1" hangingPunct="1">
              <a:spcBef>
                <a:spcPct val="0"/>
              </a:spcBef>
              <a:defRPr/>
            </a:pPr>
            <a:r>
              <a:rPr lang="en-GB" altLang="en-US" sz="900" dirty="0"/>
              <a:t>Although most patients know they shouldn’t take antibiotics for coughs and colds, far fewer know that sinusitis, ear infections and sore throats and many other infections get better on their own without antibiotics.</a:t>
            </a:r>
          </a:p>
          <a:p>
            <a:pPr eaLnBrk="1" hangingPunct="1">
              <a:spcBef>
                <a:spcPct val="0"/>
              </a:spcBef>
              <a:defRPr/>
            </a:pPr>
            <a:r>
              <a:rPr lang="en-GB" altLang="en-US" sz="900" dirty="0"/>
              <a:t>Likewise they know little about antibiotic resistance, so we should take every opportunity to educate them.</a:t>
            </a:r>
          </a:p>
          <a:p>
            <a:pPr eaLnBrk="1" hangingPunct="1">
              <a:spcBef>
                <a:spcPct val="0"/>
              </a:spcBef>
              <a:defRPr/>
            </a:pPr>
            <a:endParaRPr lang="en-GB" altLang="en-US" sz="900" dirty="0"/>
          </a:p>
          <a:p>
            <a:pPr eaLnBrk="1" hangingPunct="1">
              <a:spcBef>
                <a:spcPct val="0"/>
              </a:spcBef>
              <a:defRPr/>
            </a:pPr>
            <a:r>
              <a:rPr lang="en-GB" altLang="en-US" sz="900" dirty="0"/>
              <a:t>This final statement is important – as in January 2017 16% of patients given oral antibiotics in the last year reported having some left-overs, and this was 28% of 16-24 year olds. Of those with left-overs 30% kept them for future use just in case. So take the opportunity to stress not to share antibiotics, and to return left-overs to a pharmacy.  </a:t>
            </a:r>
          </a:p>
          <a:p>
            <a:pPr eaLnBrk="1" hangingPunct="1">
              <a:spcBef>
                <a:spcPct val="0"/>
              </a:spcBef>
              <a:defRPr/>
            </a:pPr>
            <a:endParaRPr lang="en-GB" altLang="en-US" sz="900" dirty="0"/>
          </a:p>
          <a:p>
            <a:pPr eaLnBrk="1" hangingPunct="1">
              <a:spcBef>
                <a:spcPct val="0"/>
              </a:spcBef>
              <a:defRPr/>
            </a:pPr>
            <a:r>
              <a:rPr lang="en-GB" altLang="en-US" sz="900" dirty="0"/>
              <a:t>There is a READ code for delayed/ back-up antibiotics or leaflet given and if you Read code the infections featured the leaflet with EMIS and some other systems this leaflet will appear on your computer via the patient.co.uk system.</a:t>
            </a:r>
          </a:p>
          <a:p>
            <a:pPr eaLnBrk="1" hangingPunct="1">
              <a:spcBef>
                <a:spcPct val="0"/>
              </a:spcBef>
              <a:defRPr/>
            </a:pPr>
            <a:endParaRPr lang="en-GB" altLang="en-US" sz="900" dirty="0"/>
          </a:p>
          <a:p>
            <a:pPr eaLnBrk="1" hangingPunct="1">
              <a:spcBef>
                <a:spcPct val="0"/>
              </a:spcBef>
              <a:defRPr/>
            </a:pPr>
            <a:r>
              <a:rPr lang="en-GB" altLang="en-US" sz="900" b="1" u="none" dirty="0"/>
              <a:t>Extra notes for presenter: </a:t>
            </a:r>
          </a:p>
          <a:p>
            <a:pPr eaLnBrk="1" hangingPunct="1">
              <a:spcBef>
                <a:spcPct val="0"/>
              </a:spcBef>
              <a:defRPr/>
            </a:pPr>
            <a:r>
              <a:rPr lang="en-GB" altLang="en-US" sz="900" b="0" dirty="0"/>
              <a:t>Most prescribers have access to many leaflets, both paper ones and ones that can be printed off their computer system or the web. However, not all information resources are based on the best available evidence or have been developed through rigorous processes. The Antibiotic Information Leaflet has been developed through over 24 months of literature searching, consultation, focus groups with patients and staff, drafting and revision.  </a:t>
            </a:r>
          </a:p>
          <a:p>
            <a:pPr eaLnBrk="1" hangingPunct="1">
              <a:spcBef>
                <a:spcPts val="625"/>
              </a:spcBef>
              <a:defRPr/>
            </a:pPr>
            <a:r>
              <a:rPr lang="en-GB" altLang="en-US" sz="900" b="0" dirty="0"/>
              <a:t>Overview of the leaflet</a:t>
            </a:r>
          </a:p>
          <a:p>
            <a:pPr eaLnBrk="1" hangingPunct="1">
              <a:spcBef>
                <a:spcPct val="0"/>
              </a:spcBef>
              <a:defRPr/>
            </a:pPr>
            <a:r>
              <a:rPr lang="en-GB" altLang="en-US" sz="900" b="0" dirty="0"/>
              <a:t>To use this leaflet properly, it is important that clinicians use it as a tool to interact with patients, rather than just handing it to them as a ‘parting gift’. In order to communicate this effectively you must make sure that you are very familiar with its content. Please make sure that, in addition to completing this training, you take some time to thoroughly familiarise yourself with the leaflet before you start using it.</a:t>
            </a:r>
          </a:p>
          <a:p>
            <a:pPr eaLnBrk="1" hangingPunct="1">
              <a:spcBef>
                <a:spcPts val="625"/>
              </a:spcBef>
              <a:defRPr/>
            </a:pPr>
            <a:r>
              <a:rPr lang="en-GB" altLang="en-US" sz="900" dirty="0"/>
              <a:t>.</a:t>
            </a:r>
          </a:p>
        </p:txBody>
      </p:sp>
      <p:sp>
        <p:nvSpPr>
          <p:cNvPr id="54276" name="Slide Number Placeholder 3">
            <a:extLst>
              <a:ext uri="{FF2B5EF4-FFF2-40B4-BE49-F238E27FC236}">
                <a16:creationId xmlns:a16="http://schemas.microsoft.com/office/drawing/2014/main" id="{AE133643-4A70-4760-B597-4D7602ACC8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0DF505-BB95-4855-9305-7D97D8125163}" type="slidenum">
              <a:rPr lang="en-GB" altLang="en-US" sz="1300" smtClean="0">
                <a:solidFill>
                  <a:srgbClr val="000000"/>
                </a:solidFill>
              </a:rPr>
              <a:pPr>
                <a:spcBef>
                  <a:spcPct val="0"/>
                </a:spcBef>
              </a:pPr>
              <a:t>15</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47BC6ECA-F65D-4A11-823F-9C8589958E46}"/>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64B214F6-6B4D-4AAA-A6C3-A3B8E2F107DD}"/>
              </a:ext>
            </a:extLst>
          </p:cNvPr>
          <p:cNvSpPr>
            <a:spLocks noGrp="1"/>
          </p:cNvSpPr>
          <p:nvPr>
            <p:ph type="dt" sz="quarter" idx="1"/>
          </p:nvPr>
        </p:nvSpPr>
        <p:spPr/>
        <p:txBody>
          <a:bodyPr/>
          <a:lstStyle/>
          <a:p>
            <a:pPr>
              <a:defRPr/>
            </a:pPr>
            <a:fld id="{E56A4B2B-DCA7-4A54-8838-93260FEDFCB2}" type="datetime3">
              <a:rPr lang="en-GB">
                <a:solidFill>
                  <a:prstClr val="black"/>
                </a:solidFill>
              </a:rPr>
              <a:pPr>
                <a:defRPr/>
              </a:pPr>
              <a:t>17 December, 2024</a:t>
            </a:fld>
            <a:endParaRPr lang="en-GB" dirty="0">
              <a:solidFill>
                <a:prstClr val="black"/>
              </a:solidFill>
            </a:endParaRPr>
          </a:p>
        </p:txBody>
      </p:sp>
      <p:sp>
        <p:nvSpPr>
          <p:cNvPr id="2" name="Footer Placeholder 1">
            <a:extLst>
              <a:ext uri="{FF2B5EF4-FFF2-40B4-BE49-F238E27FC236}">
                <a16:creationId xmlns:a16="http://schemas.microsoft.com/office/drawing/2014/main" id="{5F930829-844D-4C1E-BA50-34DD3BF62502}"/>
              </a:ext>
            </a:extLst>
          </p:cNvPr>
          <p:cNvSpPr>
            <a:spLocks noGrp="1"/>
          </p:cNvSpPr>
          <p:nvPr>
            <p:ph type="ftr" sz="quarter" idx="4"/>
          </p:nvPr>
        </p:nvSpPr>
        <p:spPr/>
        <p:txBody>
          <a:bodyPr/>
          <a:lstStyle/>
          <a:p>
            <a:pPr>
              <a:defRPr/>
            </a:pPr>
            <a:r>
              <a:rPr lang="en-GB" dirty="0">
                <a:solidFill>
                  <a:prstClr val="black"/>
                </a:solidFill>
              </a:rPr>
              <a:t>TARGET Antibiotics Presentation - Main - 11.07.17</a:t>
            </a:r>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B492DE3-E37C-471F-A5D4-72DA4FB37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E7168AD-E03A-41F6-AE44-8BAD88199BE9}"/>
              </a:ext>
            </a:extLst>
          </p:cNvPr>
          <p:cNvSpPr>
            <a:spLocks noGrp="1" noChangeArrowheads="1"/>
          </p:cNvSpPr>
          <p:nvPr>
            <p:ph type="body" idx="1"/>
          </p:nvPr>
        </p:nvSpPr>
        <p:spPr bwMode="auto">
          <a:xfrm>
            <a:off x="258763" y="4025900"/>
            <a:ext cx="6208712" cy="562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900" dirty="0"/>
              <a:t>The target RTI leaflets are available in a pictorial word/pdf version that can be printed off and used in a consultation</a:t>
            </a:r>
          </a:p>
          <a:p>
            <a:pPr eaLnBrk="1" hangingPunct="1">
              <a:spcBef>
                <a:spcPct val="0"/>
              </a:spcBef>
            </a:pPr>
            <a:endParaRPr lang="en-GB" altLang="en-US" sz="900" dirty="0"/>
          </a:p>
          <a:p>
            <a:pPr eaLnBrk="1" hangingPunct="1">
              <a:spcBef>
                <a:spcPct val="0"/>
              </a:spcBef>
            </a:pPr>
            <a:r>
              <a:rPr lang="en-GB" altLang="en-US" sz="900" dirty="0"/>
              <a:t>The standard and pictorial versions of the leaflets are also available in HTLM and can be embedded in GP system SMS templates so they can be texted or emailed after a consultation.</a:t>
            </a:r>
          </a:p>
        </p:txBody>
      </p:sp>
      <p:sp>
        <p:nvSpPr>
          <p:cNvPr id="39940" name="Slide Number Placeholder 3">
            <a:extLst>
              <a:ext uri="{FF2B5EF4-FFF2-40B4-BE49-F238E27FC236}">
                <a16:creationId xmlns:a16="http://schemas.microsoft.com/office/drawing/2014/main" id="{11C10E71-5C46-4920-9B04-F9BA157090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3431CE-EDC0-4418-A49F-055200BEFB9D}" type="slidenum">
              <a:rPr lang="en-GB" altLang="en-US" sz="1300" smtClean="0">
                <a:solidFill>
                  <a:srgbClr val="000000"/>
                </a:solidFill>
              </a:rPr>
              <a:pPr>
                <a:spcBef>
                  <a:spcPct val="0"/>
                </a:spcBef>
              </a:pPr>
              <a:t>16</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35C377CA-6647-4C4C-892F-42CA65AB56C8}"/>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C5FA2DED-EADB-4174-860A-945337A7EC4F}"/>
              </a:ext>
            </a:extLst>
          </p:cNvPr>
          <p:cNvSpPr>
            <a:spLocks noGrp="1"/>
          </p:cNvSpPr>
          <p:nvPr>
            <p:ph type="dt" sz="quarter" idx="1"/>
          </p:nvPr>
        </p:nvSpPr>
        <p:spPr/>
        <p:txBody>
          <a:bodyPr/>
          <a:lstStyle/>
          <a:p>
            <a:pPr>
              <a:defRPr/>
            </a:pPr>
            <a:fld id="{E56A4B2B-DCA7-4A54-8838-93260FEDFCB2}" type="datetime3">
              <a:rPr lang="en-GB">
                <a:solidFill>
                  <a:prstClr val="black"/>
                </a:solidFill>
              </a:rPr>
              <a:pPr>
                <a:defRPr/>
              </a:pPr>
              <a:t>17 December, 2024</a:t>
            </a:fld>
            <a:endParaRPr lang="en-GB" dirty="0">
              <a:solidFill>
                <a:prstClr val="black"/>
              </a:solidFill>
            </a:endParaRPr>
          </a:p>
        </p:txBody>
      </p:sp>
      <p:sp>
        <p:nvSpPr>
          <p:cNvPr id="2" name="Footer Placeholder 1">
            <a:extLst>
              <a:ext uri="{FF2B5EF4-FFF2-40B4-BE49-F238E27FC236}">
                <a16:creationId xmlns:a16="http://schemas.microsoft.com/office/drawing/2014/main" id="{C3291F16-A2D2-419A-968B-FDE23B92AC31}"/>
              </a:ext>
            </a:extLst>
          </p:cNvPr>
          <p:cNvSpPr>
            <a:spLocks noGrp="1"/>
          </p:cNvSpPr>
          <p:nvPr>
            <p:ph type="ftr" sz="quarter" idx="4"/>
          </p:nvPr>
        </p:nvSpPr>
        <p:spPr/>
        <p:txBody>
          <a:bodyPr/>
          <a:lstStyle/>
          <a:p>
            <a:pPr>
              <a:defRPr/>
            </a:pPr>
            <a:r>
              <a:rPr lang="en-GB" dirty="0">
                <a:solidFill>
                  <a:prstClr val="black"/>
                </a:solidFill>
              </a:rPr>
              <a:t>TARGET Antibiotics Presentation - Main - 11.07.17</a:t>
            </a:r>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97A9FA3-B1F2-4C32-A974-2CD154BC5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9079D74-9FCA-48AD-B9DD-ADEC837400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notes:</a:t>
            </a:r>
            <a:endParaRPr lang="en-GB" altLang="en-US" u="none" dirty="0"/>
          </a:p>
          <a:p>
            <a:pPr eaLnBrk="1" hangingPunct="1">
              <a:spcBef>
                <a:spcPct val="0"/>
              </a:spcBef>
            </a:pPr>
            <a:endParaRPr lang="en-GB" altLang="en-US" dirty="0"/>
          </a:p>
          <a:p>
            <a:pPr eaLnBrk="1" hangingPunct="1">
              <a:spcBef>
                <a:spcPct val="0"/>
              </a:spcBef>
            </a:pPr>
            <a:r>
              <a:rPr lang="en-GB" altLang="en-US" dirty="0"/>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a:t>
            </a:r>
          </a:p>
          <a:p>
            <a:pPr eaLnBrk="1" hangingPunct="1">
              <a:spcBef>
                <a:spcPct val="0"/>
              </a:spcBef>
            </a:pPr>
            <a:r>
              <a:rPr lang="en-GB" altLang="en-US" dirty="0"/>
              <a:t>“you may have seen from the posters or videos in the waiting room that we in this practice encourage responsible antibiotic prescribing”</a:t>
            </a:r>
          </a:p>
          <a:p>
            <a:pPr eaLnBrk="1" hangingPunct="1">
              <a:spcBef>
                <a:spcPct val="0"/>
              </a:spcBef>
            </a:pPr>
            <a:endParaRPr lang="en-GB" altLang="en-US" dirty="0"/>
          </a:p>
          <a:p>
            <a:pPr eaLnBrk="1" hangingPunct="1">
              <a:spcBef>
                <a:spcPct val="0"/>
              </a:spcBef>
            </a:pPr>
            <a:r>
              <a:rPr lang="en-GB" altLang="en-US" dirty="0"/>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6324" name="Slide Number Placeholder 3">
            <a:extLst>
              <a:ext uri="{FF2B5EF4-FFF2-40B4-BE49-F238E27FC236}">
                <a16:creationId xmlns:a16="http://schemas.microsoft.com/office/drawing/2014/main" id="{4769346A-4C79-4E92-9832-37D4C9D313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02EED6-8BD3-4FA9-A7E0-C707853466CE}" type="slidenum">
              <a:rPr lang="en-GB" altLang="en-US" sz="1300" smtClean="0">
                <a:solidFill>
                  <a:srgbClr val="000000"/>
                </a:solidFill>
              </a:rPr>
              <a:pPr>
                <a:spcBef>
                  <a:spcPct val="0"/>
                </a:spcBef>
              </a:pPr>
              <a:t>17</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E127C066-0C1E-4705-977A-21ECA46B5EC3}"/>
              </a:ext>
            </a:extLst>
          </p:cNvPr>
          <p:cNvSpPr>
            <a:spLocks noGrp="1"/>
          </p:cNvSpPr>
          <p:nvPr>
            <p:ph type="dt" sz="quarter" idx="1"/>
          </p:nvPr>
        </p:nvSpPr>
        <p:spPr/>
        <p:txBody>
          <a:bodyPr/>
          <a:lstStyle/>
          <a:p>
            <a:pPr>
              <a:defRPr/>
            </a:pPr>
            <a:fld id="{BDD7DB76-338D-43E9-8E0B-2CAA72905884}" type="datetime3">
              <a:rPr lang="en-GB">
                <a:solidFill>
                  <a:prstClr val="black"/>
                </a:solidFill>
              </a:rPr>
              <a:pPr>
                <a:defRPr/>
              </a:pPr>
              <a:t>17 December, 2024</a:t>
            </a:fld>
            <a:endParaRPr lang="en-GB" dirty="0">
              <a:solidFill>
                <a:prstClr val="black"/>
              </a:solidFill>
            </a:endParaRPr>
          </a:p>
        </p:txBody>
      </p:sp>
      <p:sp>
        <p:nvSpPr>
          <p:cNvPr id="2" name="Footer Placeholder 1">
            <a:extLst>
              <a:ext uri="{FF2B5EF4-FFF2-40B4-BE49-F238E27FC236}">
                <a16:creationId xmlns:a16="http://schemas.microsoft.com/office/drawing/2014/main" id="{58EE8A70-5E99-4440-84B6-D726BE5795E0}"/>
              </a:ext>
            </a:extLst>
          </p:cNvPr>
          <p:cNvSpPr>
            <a:spLocks noGrp="1"/>
          </p:cNvSpPr>
          <p:nvPr>
            <p:ph type="ftr" sz="quarter" idx="4"/>
          </p:nvPr>
        </p:nvSpPr>
        <p:spPr/>
        <p:txBody>
          <a:bodyPr/>
          <a:lstStyle/>
          <a:p>
            <a:pPr>
              <a:defRPr/>
            </a:pPr>
            <a:r>
              <a:rPr lang="en-GB" dirty="0">
                <a:solidFill>
                  <a:prstClr val="black"/>
                </a:solidFill>
              </a:rPr>
              <a:t>TARGET Antibiotics Presentation - Optional - 11.07.17</a:t>
            </a:r>
          </a:p>
        </p:txBody>
      </p:sp>
      <p:sp>
        <p:nvSpPr>
          <p:cNvPr id="3" name="Header Placeholder 2">
            <a:extLst>
              <a:ext uri="{FF2B5EF4-FFF2-40B4-BE49-F238E27FC236}">
                <a16:creationId xmlns:a16="http://schemas.microsoft.com/office/drawing/2014/main" id="{9F9FA13E-0248-4205-B393-8E5444DDBB88}"/>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24EF0CD1-F990-4773-AFB2-F950FFCA60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0C2A6CC4-3A14-408B-A489-0C5A01D18594}"/>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eaLnBrk="1" hangingPunct="1">
              <a:spcBef>
                <a:spcPct val="0"/>
              </a:spcBef>
              <a:defRPr/>
            </a:pPr>
            <a:endParaRPr lang="en-GB" altLang="en-US" u="none" dirty="0"/>
          </a:p>
          <a:p>
            <a:pPr eaLnBrk="1" hangingPunct="1">
              <a:spcBef>
                <a:spcPct val="0"/>
              </a:spcBef>
              <a:defRPr/>
            </a:pPr>
            <a:r>
              <a:rPr lang="en-GB" altLang="en-US" dirty="0"/>
              <a:t>Have you done any personal or practice wide antibiotic audits in the last year?</a:t>
            </a:r>
          </a:p>
          <a:p>
            <a:pPr>
              <a:defRPr/>
            </a:pPr>
            <a:r>
              <a:rPr lang="en-GB" altLang="en-US" b="0" dirty="0">
                <a:solidFill>
                  <a:srgbClr val="002060"/>
                </a:solidFill>
              </a:rPr>
              <a:t>The self-assessment check list suggests </a:t>
            </a:r>
          </a:p>
          <a:p>
            <a:pPr marL="273050" indent="-273050">
              <a:buFont typeface="Arial" pitchFamily="34" charset="0"/>
              <a:buChar char="•"/>
              <a:defRPr/>
            </a:pPr>
            <a:r>
              <a:rPr lang="en-GB" altLang="en-US" dirty="0">
                <a:solidFill>
                  <a:srgbClr val="002060"/>
                </a:solidFill>
              </a:rPr>
              <a:t>a biannual practice wide antibiotic audit</a:t>
            </a:r>
          </a:p>
          <a:p>
            <a:pPr marL="273050" indent="-273050">
              <a:buFont typeface="Arial" pitchFamily="34" charset="0"/>
              <a:buChar char="•"/>
              <a:defRPr/>
            </a:pPr>
            <a:r>
              <a:rPr lang="en-GB" altLang="en-US" dirty="0">
                <a:solidFill>
                  <a:srgbClr val="002060"/>
                </a:solidFill>
              </a:rPr>
              <a:t>You keep a personal action plan following audits. </a:t>
            </a:r>
          </a:p>
          <a:p>
            <a:pPr marL="273050" indent="-273050">
              <a:buFont typeface="Arial" pitchFamily="34" charset="0"/>
              <a:buChar char="•"/>
              <a:defRPr/>
            </a:pPr>
            <a:r>
              <a:rPr lang="en-GB" altLang="en-US" dirty="0">
                <a:solidFill>
                  <a:srgbClr val="002060"/>
                </a:solidFill>
              </a:rPr>
              <a:t>Read coding facilitates audits</a:t>
            </a:r>
          </a:p>
          <a:p>
            <a:pPr>
              <a:buFont typeface="Arial" pitchFamily="34" charset="0"/>
              <a:buNone/>
              <a:defRPr/>
            </a:pPr>
            <a:endParaRPr lang="en-GB" altLang="en-US" b="0" dirty="0">
              <a:solidFill>
                <a:srgbClr val="002060"/>
              </a:solidFill>
            </a:endParaRPr>
          </a:p>
          <a:p>
            <a:pPr eaLnBrk="1" hangingPunct="1">
              <a:defRPr/>
            </a:pPr>
            <a:r>
              <a:rPr lang="en-GB" altLang="en-US" b="0" dirty="0"/>
              <a:t>The TARGET website has audit templates  with appropriate guidance and  Read codes to use for:</a:t>
            </a:r>
          </a:p>
          <a:p>
            <a:pPr eaLnBrk="1" hangingPunct="1">
              <a:defRPr/>
            </a:pPr>
            <a:r>
              <a:rPr lang="en-GB" altLang="en-US" dirty="0"/>
              <a:t>Otitis media, sore throat, acute cough, UTI, otitis externa, acute rhinosinusitis.</a:t>
            </a:r>
          </a:p>
          <a:p>
            <a:pPr eaLnBrk="1" hangingPunct="1">
              <a:defRPr/>
            </a:pPr>
            <a:endParaRPr lang="en-GB" altLang="en-US" dirty="0"/>
          </a:p>
          <a:p>
            <a:pPr eaLnBrk="1" hangingPunct="1">
              <a:defRPr/>
            </a:pPr>
            <a:r>
              <a:rPr lang="en-GB" altLang="en-US" dirty="0"/>
              <a:t>These will also help you comply with your CPD and revalidation.</a:t>
            </a:r>
          </a:p>
          <a:p>
            <a:pPr eaLnBrk="1" hangingPunct="1">
              <a:spcBef>
                <a:spcPct val="0"/>
              </a:spcBef>
              <a:defRPr/>
            </a:pPr>
            <a:endParaRPr lang="en-GB" altLang="en-US" dirty="0"/>
          </a:p>
        </p:txBody>
      </p:sp>
      <p:sp>
        <p:nvSpPr>
          <p:cNvPr id="62468" name="Slide Number Placeholder 3">
            <a:extLst>
              <a:ext uri="{FF2B5EF4-FFF2-40B4-BE49-F238E27FC236}">
                <a16:creationId xmlns:a16="http://schemas.microsoft.com/office/drawing/2014/main" id="{19809E65-2D9E-4183-9607-4D40ACDC70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D56351-911D-4548-BDA7-0277D774D66D}" type="slidenum">
              <a:rPr lang="en-GB" altLang="en-US" sz="1300" smtClean="0">
                <a:solidFill>
                  <a:srgbClr val="000000"/>
                </a:solidFill>
              </a:rPr>
              <a:pPr>
                <a:spcBef>
                  <a:spcPct val="0"/>
                </a:spcBef>
              </a:pPr>
              <a:t>18</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49983A2-7E56-49C4-95A2-90C88A17B2C6}"/>
              </a:ext>
            </a:extLst>
          </p:cNvPr>
          <p:cNvSpPr>
            <a:spLocks noGrp="1"/>
          </p:cNvSpPr>
          <p:nvPr>
            <p:ph type="dt" sz="quarter" idx="1"/>
          </p:nvPr>
        </p:nvSpPr>
        <p:spPr/>
        <p:txBody>
          <a:bodyPr/>
          <a:lstStyle/>
          <a:p>
            <a:pPr>
              <a:defRPr/>
            </a:pPr>
            <a:fld id="{C09C9E7B-873F-4237-AB8C-69FF4FD3E479}" type="datetime3">
              <a:rPr lang="en-GB">
                <a:solidFill>
                  <a:prstClr val="black"/>
                </a:solidFill>
              </a:rPr>
              <a:pPr>
                <a:defRPr/>
              </a:pPr>
              <a:t>17 December, 2024</a:t>
            </a:fld>
            <a:endParaRPr lang="en-GB" dirty="0">
              <a:solidFill>
                <a:prstClr val="black"/>
              </a:solidFill>
            </a:endParaRPr>
          </a:p>
        </p:txBody>
      </p:sp>
      <p:sp>
        <p:nvSpPr>
          <p:cNvPr id="2" name="Footer Placeholder 1">
            <a:extLst>
              <a:ext uri="{FF2B5EF4-FFF2-40B4-BE49-F238E27FC236}">
                <a16:creationId xmlns:a16="http://schemas.microsoft.com/office/drawing/2014/main" id="{D627D115-6EC8-4386-9C88-4A40AD2FFBD0}"/>
              </a:ext>
            </a:extLst>
          </p:cNvPr>
          <p:cNvSpPr>
            <a:spLocks noGrp="1"/>
          </p:cNvSpPr>
          <p:nvPr>
            <p:ph type="ftr" sz="quarter" idx="4"/>
          </p:nvPr>
        </p:nvSpPr>
        <p:spPr/>
        <p:txBody>
          <a:bodyPr/>
          <a:lstStyle/>
          <a:p>
            <a:pPr>
              <a:defRPr/>
            </a:pPr>
            <a:r>
              <a:rPr lang="en-GB" dirty="0"/>
              <a:t>TARGET Antibiotics Presentation - Optional - 11.07.17</a:t>
            </a:r>
          </a:p>
        </p:txBody>
      </p:sp>
      <p:sp>
        <p:nvSpPr>
          <p:cNvPr id="3" name="Header Placeholder 2">
            <a:extLst>
              <a:ext uri="{FF2B5EF4-FFF2-40B4-BE49-F238E27FC236}">
                <a16:creationId xmlns:a16="http://schemas.microsoft.com/office/drawing/2014/main" id="{07219E75-0828-4558-B232-05FE4EC26604}"/>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F81AA76-4EEA-401F-A524-AEC481D3CE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E2DB1B2-BFB1-4AFA-8F7C-89CD67ADC5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notes:</a:t>
            </a:r>
            <a:endParaRPr lang="en-GB" altLang="en-US" u="none" dirty="0"/>
          </a:p>
          <a:p>
            <a:pPr eaLnBrk="1" hangingPunct="1">
              <a:spcBef>
                <a:spcPct val="0"/>
              </a:spcBef>
            </a:pPr>
            <a:r>
              <a:rPr lang="en-GB" altLang="en-US" dirty="0"/>
              <a:t>These are examples of the training resources available on the TARGET antibiotics website.  </a:t>
            </a:r>
          </a:p>
          <a:p>
            <a:pPr eaLnBrk="1" hangingPunct="1">
              <a:spcBef>
                <a:spcPct val="0"/>
              </a:spcBef>
            </a:pPr>
            <a:endParaRPr lang="en-GB" altLang="en-US" dirty="0"/>
          </a:p>
          <a:p>
            <a:pPr eaLnBrk="1" hangingPunct="1">
              <a:spcBef>
                <a:spcPct val="0"/>
              </a:spcBef>
            </a:pPr>
            <a:r>
              <a:rPr lang="en-GB" altLang="en-US" dirty="0"/>
              <a:t>You can find recordings and slides of previous TARGET and RCGP webinars in the ‘Learning resources for prescribers section’. </a:t>
            </a:r>
          </a:p>
          <a:p>
            <a:pPr eaLnBrk="1" hangingPunct="1">
              <a:spcBef>
                <a:spcPct val="0"/>
              </a:spcBef>
            </a:pPr>
            <a:endParaRPr lang="en-GB" altLang="en-US" dirty="0"/>
          </a:p>
          <a:p>
            <a:pPr eaLnBrk="1" hangingPunct="1">
              <a:spcBef>
                <a:spcPct val="0"/>
              </a:spcBef>
            </a:pPr>
            <a:r>
              <a:rPr lang="en-GB" altLang="en-US" dirty="0"/>
              <a:t>Many of the most recent TARGET webinars are specific to antibiotic use for RTI and UTIs and also covering topics like delayed prescribing and remote consultations.</a:t>
            </a:r>
          </a:p>
          <a:p>
            <a:pPr eaLnBrk="1" hangingPunct="1">
              <a:spcBef>
                <a:spcPct val="0"/>
              </a:spcBef>
            </a:pPr>
            <a:endParaRPr lang="en-GB" altLang="en-US" b="1" dirty="0"/>
          </a:p>
        </p:txBody>
      </p:sp>
      <p:sp>
        <p:nvSpPr>
          <p:cNvPr id="52228" name="Slide Number Placeholder 3">
            <a:extLst>
              <a:ext uri="{FF2B5EF4-FFF2-40B4-BE49-F238E27FC236}">
                <a16:creationId xmlns:a16="http://schemas.microsoft.com/office/drawing/2014/main" id="{2BB46197-6BCF-4AC4-A312-ED7F6D98BF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284965-457E-4B27-B070-2F3FAE55757C}" type="slidenum">
              <a:rPr lang="en-GB" altLang="en-US" sz="1300" smtClean="0">
                <a:solidFill>
                  <a:srgbClr val="000000"/>
                </a:solidFill>
              </a:rPr>
              <a:pPr>
                <a:spcBef>
                  <a:spcPct val="0"/>
                </a:spcBef>
              </a:pPr>
              <a:t>19</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77AA9F53-4CF2-46A1-BA7B-526286B057C5}"/>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39CE4F94-3A54-4B59-AB4E-3EB84A296C5D}"/>
              </a:ext>
            </a:extLst>
          </p:cNvPr>
          <p:cNvSpPr>
            <a:spLocks noGrp="1"/>
          </p:cNvSpPr>
          <p:nvPr>
            <p:ph type="dt" sz="quarter" idx="1"/>
          </p:nvPr>
        </p:nvSpPr>
        <p:spPr/>
        <p:txBody>
          <a:bodyPr/>
          <a:lstStyle/>
          <a:p>
            <a:pPr>
              <a:defRPr/>
            </a:pPr>
            <a:fld id="{56794B8C-A6C9-49E5-8BEC-98360030F312}" type="datetime3">
              <a:rPr lang="en-GB">
                <a:solidFill>
                  <a:prstClr val="black"/>
                </a:solidFill>
              </a:rPr>
              <a:pPr>
                <a:defRPr/>
              </a:pPr>
              <a:t>17 December, 2024</a:t>
            </a:fld>
            <a:endParaRPr lang="en-GB"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sz="1100" b="1" u="none" dirty="0">
                <a:latin typeface="Arial" panose="020B0604020202020204" pitchFamily="34" charset="0"/>
                <a:cs typeface="Arial" panose="020B0604020202020204" pitchFamily="34" charset="0"/>
              </a:rPr>
              <a:t>Presenter notes</a:t>
            </a:r>
            <a:endParaRPr lang="en-GB" altLang="en-US" sz="1100" u="none" dirty="0">
              <a:latin typeface="Arial" panose="020B0604020202020204" pitchFamily="34" charset="0"/>
              <a:cs typeface="Arial" panose="020B0604020202020204" pitchFamily="34" charset="0"/>
            </a:endParaRPr>
          </a:p>
          <a:p>
            <a:pPr eaLnBrk="1" hangingPunct="1">
              <a:spcBef>
                <a:spcPct val="0"/>
              </a:spcBef>
            </a:pPr>
            <a:r>
              <a:rPr lang="en-GB" altLang="en-US" b="0" i="0" u="none" dirty="0"/>
              <a:t>These cases are examples that can be printed out and discussed in pairs or groups, or with the group as a whole.</a:t>
            </a:r>
          </a:p>
          <a:p>
            <a:pPr eaLnBrk="1" hangingPunct="1">
              <a:spcBef>
                <a:spcPct val="0"/>
              </a:spcBef>
            </a:pPr>
            <a:r>
              <a:rPr lang="en-GB" altLang="en-US" b="0" i="0" dirty="0"/>
              <a:t>Allow the participants to discuss the case for 2 minutes and specifically ask several different people what they would do and /or prescribe.</a:t>
            </a:r>
          </a:p>
          <a:p>
            <a:pPr eaLnBrk="1" hangingPunct="1">
              <a:spcBef>
                <a:spcPct val="0"/>
              </a:spcBef>
              <a:defRPr/>
            </a:pPr>
            <a:endParaRPr lang="en-GB" sz="1100" b="0" i="0" u="none" dirty="0">
              <a:latin typeface="Arial" panose="020B0604020202020204" pitchFamily="34" charset="0"/>
              <a:cs typeface="Arial" panose="020B0604020202020204" pitchFamily="34" charset="0"/>
            </a:endParaRPr>
          </a:p>
          <a:p>
            <a:pPr lvl="0" eaLnBrk="1" hangingPunct="1">
              <a:spcBef>
                <a:spcPct val="0"/>
              </a:spcBef>
            </a:pPr>
            <a:r>
              <a:rPr lang="en-GB" altLang="en-US" b="0" i="0" u="none" dirty="0"/>
              <a:t>If you wish to increase awareness of the FeverPAIN score recommended in NICE guidance, specifically target prescribing for this condition or undertake an audit in this area, or of course all of the above! </a:t>
            </a:r>
          </a:p>
          <a:p>
            <a:pPr lvl="0" eaLnBrk="1" hangingPunct="1">
              <a:spcBef>
                <a:spcPct val="0"/>
              </a:spcBef>
            </a:pPr>
            <a:endParaRPr lang="en-GB" altLang="en-US" b="0" i="0" u="none" dirty="0"/>
          </a:p>
          <a:p>
            <a:pPr lvl="0" eaLnBrk="1" hangingPunct="1">
              <a:spcBef>
                <a:spcPct val="0"/>
              </a:spcBef>
            </a:pPr>
            <a:r>
              <a:rPr lang="en-GB" altLang="en-US" b="0" i="0" u="none" dirty="0"/>
              <a:t>The case can be just put up on the projector or printed out and discussed in pairs or groups, or with the group as a whole.</a:t>
            </a:r>
          </a:p>
          <a:p>
            <a:pPr lvl="0" eaLnBrk="1" hangingPunct="1">
              <a:spcBef>
                <a:spcPct val="0"/>
              </a:spcBef>
            </a:pPr>
            <a:r>
              <a:rPr lang="en-GB" altLang="en-US" b="0" i="0" u="none" dirty="0"/>
              <a:t>When you put up the scenario, ask the group to discuss what will determine their decision to prescribe in this case , and other cases. Do they use any scoring system? And if so what? And can they see any advantages to one scoring system over another.</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17 December,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2</a:t>
            </a:fld>
            <a:endParaRPr lang="en-GB" altLang="en-US" dirty="0"/>
          </a:p>
        </p:txBody>
      </p:sp>
    </p:spTree>
    <p:extLst>
      <p:ext uri="{BB962C8B-B14F-4D97-AF65-F5344CB8AC3E}">
        <p14:creationId xmlns:p14="http://schemas.microsoft.com/office/powerpoint/2010/main" val="2085329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B61D5F6-8FFB-4621-9564-FB2C9A7F59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4C20900C-D107-41EC-AC5E-95742D985B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endParaRPr lang="en-GB" altLang="en-US" u="none" dirty="0"/>
          </a:p>
          <a:p>
            <a:pPr eaLnBrk="1" hangingPunct="1">
              <a:spcBef>
                <a:spcPct val="0"/>
              </a:spcBef>
            </a:pPr>
            <a:r>
              <a:rPr lang="en-GB" altLang="en-US" dirty="0"/>
              <a:t>These are examples of the training resources available on the TARGET antibiotics website.  </a:t>
            </a:r>
          </a:p>
          <a:p>
            <a:pPr eaLnBrk="1" hangingPunct="1">
              <a:spcBef>
                <a:spcPct val="0"/>
              </a:spcBef>
            </a:pPr>
            <a:r>
              <a:rPr lang="en-GB" altLang="en-US" b="0" dirty="0"/>
              <a:t>Check out these podcasts to learn more about resistance and management for Upper respiratory tract infections.</a:t>
            </a:r>
          </a:p>
        </p:txBody>
      </p:sp>
      <p:sp>
        <p:nvSpPr>
          <p:cNvPr id="54276" name="Slide Number Placeholder 3">
            <a:extLst>
              <a:ext uri="{FF2B5EF4-FFF2-40B4-BE49-F238E27FC236}">
                <a16:creationId xmlns:a16="http://schemas.microsoft.com/office/drawing/2014/main" id="{9B8ACD7F-7598-4F69-8CE1-7D79824DBD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4F0B94-072E-4B30-9FBA-735043ADF7BB}" type="slidenum">
              <a:rPr lang="en-GB" altLang="en-US" sz="1300" smtClean="0">
                <a:solidFill>
                  <a:srgbClr val="000000"/>
                </a:solidFill>
              </a:rPr>
              <a:pPr>
                <a:spcBef>
                  <a:spcPct val="0"/>
                </a:spcBef>
              </a:pPr>
              <a:t>20</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3B865AE2-84B4-4CFA-B5A4-0435AB4012F2}"/>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CEBC7087-C183-485E-A36A-15834AC34430}"/>
              </a:ext>
            </a:extLst>
          </p:cNvPr>
          <p:cNvSpPr>
            <a:spLocks noGrp="1"/>
          </p:cNvSpPr>
          <p:nvPr>
            <p:ph type="dt" sz="quarter" idx="1"/>
          </p:nvPr>
        </p:nvSpPr>
        <p:spPr/>
        <p:txBody>
          <a:bodyPr/>
          <a:lstStyle/>
          <a:p>
            <a:pPr>
              <a:defRPr/>
            </a:pPr>
            <a:fld id="{56794B8C-A6C9-49E5-8BEC-98360030F312}" type="datetime3">
              <a:rPr lang="en-GB">
                <a:solidFill>
                  <a:prstClr val="black"/>
                </a:solidFill>
              </a:rPr>
              <a:pPr>
                <a:defRPr/>
              </a:pPr>
              <a:t>17 December, 2024</a:t>
            </a:fld>
            <a:endParaRPr lang="en-GB"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2085F52-DD57-4829-B374-84A8B17AD2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9855E1B5-2B2C-4D0A-8F5D-C29F2BC56E0A}"/>
              </a:ext>
            </a:extLst>
          </p:cNvPr>
          <p:cNvSpPr>
            <a:spLocks noGrp="1"/>
          </p:cNvSpPr>
          <p:nvPr>
            <p:ph type="body" idx="1"/>
          </p:nvPr>
        </p:nvSpPr>
        <p:spPr bwMode="auto"/>
        <p:txBody>
          <a:bodyPr wrap="square" numCol="1" anchor="t" anchorCtr="0" compatLnSpc="1">
            <a:prstTxWarp prst="textNoShape">
              <a:avLst/>
            </a:prstTxWarp>
          </a:bodyPr>
          <a:lstStyle/>
          <a:p>
            <a:pPr>
              <a:defRPr/>
            </a:pPr>
            <a:r>
              <a:rPr lang="en-GB" altLang="en-US" b="1" u="none" dirty="0"/>
              <a:t>Presenter notes:  </a:t>
            </a:r>
          </a:p>
          <a:p>
            <a:pPr>
              <a:defRPr/>
            </a:pPr>
            <a:r>
              <a:rPr lang="en-GB" altLang="en-US" b="0" u="none" dirty="0"/>
              <a:t>Developing a definite action plan with responsibilities will help to reduce antibiotic use in acute sore throat.</a:t>
            </a:r>
          </a:p>
          <a:p>
            <a:pPr>
              <a:defRPr/>
            </a:pPr>
            <a:r>
              <a:rPr lang="en-GB" altLang="en-US" b="0" dirty="0"/>
              <a:t>Here are some of the ideas – but how they will be taken forward needs to be discussed – this will depend on local guidance, computer clinical systems, etc</a:t>
            </a:r>
          </a:p>
          <a:p>
            <a:pPr marL="457200" indent="-457200" eaLnBrk="1" hangingPunct="1">
              <a:buFont typeface="+mj-lt"/>
              <a:buAutoNum type="arabicPeriod"/>
              <a:defRPr/>
            </a:pPr>
            <a:r>
              <a:rPr lang="en-GB" altLang="en-US" dirty="0"/>
              <a:t>Use the Centor or Fever pain scoring system to see whom they could delay antibiotics safely in </a:t>
            </a:r>
          </a:p>
          <a:p>
            <a:pPr marL="457200" indent="-457200" eaLnBrk="1" hangingPunct="1">
              <a:buFont typeface="+mj-lt"/>
              <a:buAutoNum type="arabicPeriod"/>
              <a:defRPr/>
            </a:pPr>
            <a:r>
              <a:rPr lang="en-GB" altLang="en-US" dirty="0"/>
              <a:t>Use the TARGET leaflets to encourage self-care</a:t>
            </a:r>
          </a:p>
          <a:p>
            <a:pPr marL="457200" indent="-457200" eaLnBrk="1" hangingPunct="1">
              <a:buFont typeface="+mj-lt"/>
              <a:buAutoNum type="arabicPeriod"/>
              <a:defRPr/>
            </a:pPr>
            <a:r>
              <a:rPr lang="en-GB" altLang="en-US" dirty="0"/>
              <a:t>Use back-up/ delayed antibiotic prescribing: How do they want to do this?  - can they issue a Electronic Prescribing System token, which allows you to print off the prescription to be picked up later from the surgery; post date the prescription for at least 24 hours. Arrange for them to not pick it up from the pharmacy for at least 24 hours.</a:t>
            </a:r>
          </a:p>
          <a:p>
            <a:pPr marL="457200" indent="-457200" eaLnBrk="1" hangingPunct="1">
              <a:buFont typeface="+mj-lt"/>
              <a:buAutoNum type="arabicPeriod"/>
              <a:defRPr/>
            </a:pPr>
            <a:r>
              <a:rPr lang="en-GB" altLang="en-US" dirty="0"/>
              <a:t>Set up computer reminders for leaflets and back-up antibiotics – who can do this? Available on EMIS and SystmOne</a:t>
            </a:r>
          </a:p>
          <a:p>
            <a:pPr marL="457200" indent="-457200" eaLnBrk="1" hangingPunct="1">
              <a:buFont typeface="+mj-lt"/>
              <a:buAutoNum type="arabicPeriod"/>
              <a:defRPr/>
            </a:pPr>
            <a:r>
              <a:rPr lang="en-GB" altLang="en-US" dirty="0"/>
              <a:t>Use electronic prescribing “token” and get patient to pick up later from the surgery</a:t>
            </a:r>
          </a:p>
        </p:txBody>
      </p:sp>
      <p:sp>
        <p:nvSpPr>
          <p:cNvPr id="66564" name="Slide Number Placeholder 4">
            <a:extLst>
              <a:ext uri="{FF2B5EF4-FFF2-40B4-BE49-F238E27FC236}">
                <a16:creationId xmlns:a16="http://schemas.microsoft.com/office/drawing/2014/main" id="{2860F803-9696-4C3E-881A-2F241F060F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179FD7-0669-45DA-8876-C59D558ECC67}" type="slidenum">
              <a:rPr lang="en-GB" altLang="en-US" sz="1300" smtClean="0">
                <a:solidFill>
                  <a:srgbClr val="000000"/>
                </a:solidFill>
              </a:rPr>
              <a:pPr>
                <a:spcBef>
                  <a:spcPct val="0"/>
                </a:spcBef>
              </a:pPr>
              <a:t>21</a:t>
            </a:fld>
            <a:endParaRPr lang="en-GB" altLang="en-US" sz="1300" dirty="0">
              <a:solidFill>
                <a:srgbClr val="000000"/>
              </a:solidFill>
            </a:endParaRPr>
          </a:p>
        </p:txBody>
      </p:sp>
      <p:sp>
        <p:nvSpPr>
          <p:cNvPr id="6" name="Date Placeholder 5">
            <a:extLst>
              <a:ext uri="{FF2B5EF4-FFF2-40B4-BE49-F238E27FC236}">
                <a16:creationId xmlns:a16="http://schemas.microsoft.com/office/drawing/2014/main" id="{B62DB2DE-5619-4A5A-9D8F-6D8A845E455D}"/>
              </a:ext>
            </a:extLst>
          </p:cNvPr>
          <p:cNvSpPr>
            <a:spLocks noGrp="1"/>
          </p:cNvSpPr>
          <p:nvPr>
            <p:ph type="dt" sz="quarter" idx="1"/>
          </p:nvPr>
        </p:nvSpPr>
        <p:spPr/>
        <p:txBody>
          <a:bodyPr/>
          <a:lstStyle/>
          <a:p>
            <a:pPr>
              <a:defRPr/>
            </a:pPr>
            <a:fld id="{29E3D0CC-9E38-4DA0-B2B5-65F85F518B9D}" type="datetime3">
              <a:rPr lang="en-GB">
                <a:solidFill>
                  <a:prstClr val="black"/>
                </a:solidFill>
              </a:rPr>
              <a:pPr>
                <a:defRPr/>
              </a:pPr>
              <a:t>17 December, 2024</a:t>
            </a:fld>
            <a:endParaRPr lang="en-GB" dirty="0">
              <a:solidFill>
                <a:prstClr val="black"/>
              </a:solidFill>
            </a:endParaRPr>
          </a:p>
        </p:txBody>
      </p:sp>
      <p:sp>
        <p:nvSpPr>
          <p:cNvPr id="2" name="Footer Placeholder 1">
            <a:extLst>
              <a:ext uri="{FF2B5EF4-FFF2-40B4-BE49-F238E27FC236}">
                <a16:creationId xmlns:a16="http://schemas.microsoft.com/office/drawing/2014/main" id="{4C93B81A-2C6A-41C2-BCA4-22D85E015593}"/>
              </a:ext>
            </a:extLst>
          </p:cNvPr>
          <p:cNvSpPr>
            <a:spLocks noGrp="1"/>
          </p:cNvSpPr>
          <p:nvPr>
            <p:ph type="ftr" sz="quarter" idx="4"/>
          </p:nvPr>
        </p:nvSpPr>
        <p:spPr/>
        <p:txBody>
          <a:bodyPr/>
          <a:lstStyle/>
          <a:p>
            <a:pPr>
              <a:defRPr/>
            </a:pPr>
            <a:r>
              <a:rPr lang="en-GB" dirty="0"/>
              <a:t>TARGET Antibiotics Presentation - Optional - 11.07.17</a:t>
            </a:r>
          </a:p>
        </p:txBody>
      </p:sp>
      <p:sp>
        <p:nvSpPr>
          <p:cNvPr id="3" name="Header Placeholder 2">
            <a:extLst>
              <a:ext uri="{FF2B5EF4-FFF2-40B4-BE49-F238E27FC236}">
                <a16:creationId xmlns:a16="http://schemas.microsoft.com/office/drawing/2014/main" id="{8E274CFD-A60A-4BCC-B59D-391D4E88EAF9}"/>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r>
              <a:rPr lang="en-GB" dirty="0"/>
              <a:t>This is an overview of the NICE guidelines that recommend the use of clinical scoring systems. Lets have a look at the scoring systems in a bit more detail</a:t>
            </a:r>
          </a:p>
          <a:p>
            <a:endParaRPr lang="en-GB" dirty="0"/>
          </a:p>
          <a:p>
            <a:r>
              <a:rPr lang="en-GB" b="1" dirty="0"/>
              <a:t>Slide reference:</a:t>
            </a:r>
          </a:p>
          <a:p>
            <a:r>
              <a:rPr lang="en-GB" b="0" dirty="0"/>
              <a:t>Sore throat (acute): antimicrobial prescribing</a:t>
            </a:r>
          </a:p>
          <a:p>
            <a:r>
              <a:rPr lang="en-GB" dirty="0"/>
              <a:t>NICE guideline [NG84] Published: 26 January 2018 </a:t>
            </a:r>
          </a:p>
          <a:p>
            <a:r>
              <a:rPr lang="en-GB" dirty="0"/>
              <a:t>https://www.nice.org.uk/guidance/ng84</a:t>
            </a:r>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17 December,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3</a:t>
            </a:fld>
            <a:endParaRPr lang="en-GB" altLang="en-US" dirty="0"/>
          </a:p>
        </p:txBody>
      </p:sp>
    </p:spTree>
    <p:extLst>
      <p:ext uri="{BB962C8B-B14F-4D97-AF65-F5344CB8AC3E}">
        <p14:creationId xmlns:p14="http://schemas.microsoft.com/office/powerpoint/2010/main" val="356900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b="1" dirty="0"/>
              <a:t>Presenter talk</a:t>
            </a:r>
          </a:p>
          <a:p>
            <a:r>
              <a:rPr lang="en-GB" altLang="en-US" dirty="0"/>
              <a:t>NICE suggest that clinicians should use either the Fever PAIN or CENTOR score to help decide on the management of adult acute sore throat.  </a:t>
            </a:r>
            <a:r>
              <a:rPr lang="en-GB" b="0" i="0" dirty="0">
                <a:solidFill>
                  <a:srgbClr val="212121"/>
                </a:solidFill>
                <a:effectLst/>
                <a:latin typeface="Cambria" panose="02040503050406030204" pitchFamily="18" charset="0"/>
              </a:rPr>
              <a:t>Many of you will be familiar with one or both of these clinical scoring tools. </a:t>
            </a:r>
          </a:p>
          <a:p>
            <a:endParaRPr lang="en-GB" b="0" i="0" dirty="0">
              <a:solidFill>
                <a:srgbClr val="212121"/>
              </a:solidFill>
              <a:effectLst/>
              <a:latin typeface="Cambria" panose="02040503050406030204" pitchFamily="18" charset="0"/>
            </a:endParaRPr>
          </a:p>
          <a:p>
            <a:r>
              <a:rPr lang="en-GB" b="0" i="0" dirty="0">
                <a:solidFill>
                  <a:srgbClr val="212121"/>
                </a:solidFill>
                <a:effectLst/>
                <a:latin typeface="Cambria" panose="02040503050406030204" pitchFamily="18" charset="0"/>
              </a:rPr>
              <a:t>Centor has been around since 1981 and was developed to predict the probability of the presence of </a:t>
            </a:r>
            <a:r>
              <a:rPr lang="en-GB" b="0" i="1" dirty="0">
                <a:solidFill>
                  <a:srgbClr val="212121"/>
                </a:solidFill>
                <a:effectLst/>
                <a:latin typeface="Cambria" panose="02040503050406030204" pitchFamily="18" charset="0"/>
              </a:rPr>
              <a:t>Streptococcus</a:t>
            </a:r>
            <a:r>
              <a:rPr lang="en-GB" b="0" i="0" dirty="0">
                <a:solidFill>
                  <a:srgbClr val="212121"/>
                </a:solidFill>
                <a:effectLst/>
                <a:latin typeface="Cambria" panose="02040503050406030204" pitchFamily="18" charset="0"/>
              </a:rPr>
              <a:t> pyogenes or group A β haemolytic </a:t>
            </a:r>
            <a:r>
              <a:rPr lang="en-GB" b="0" i="1" dirty="0">
                <a:solidFill>
                  <a:srgbClr val="212121"/>
                </a:solidFill>
                <a:effectLst/>
                <a:latin typeface="Cambria" panose="02040503050406030204" pitchFamily="18" charset="0"/>
              </a:rPr>
              <a:t>Streptococcus</a:t>
            </a:r>
            <a:r>
              <a:rPr lang="en-GB" b="0" i="0" dirty="0">
                <a:solidFill>
                  <a:srgbClr val="212121"/>
                </a:solidFill>
                <a:effectLst/>
                <a:latin typeface="Cambria" panose="02040503050406030204" pitchFamily="18" charset="0"/>
              </a:rPr>
              <a:t> (GABHS) in a throat swab culture. </a:t>
            </a:r>
          </a:p>
          <a:p>
            <a:pPr>
              <a:defRPr/>
            </a:pPr>
            <a:r>
              <a:rPr lang="en-GB" b="1" dirty="0"/>
              <a:t>Centor criteria</a:t>
            </a:r>
          </a:p>
          <a:p>
            <a:pPr>
              <a:spcBef>
                <a:spcPts val="600"/>
              </a:spcBef>
              <a:buFont typeface="Arial" panose="020B0604020202020204" pitchFamily="34" charset="0"/>
              <a:buChar char="•"/>
            </a:pPr>
            <a:r>
              <a:rPr lang="en-GB" sz="1100" dirty="0">
                <a:solidFill>
                  <a:srgbClr val="000000"/>
                </a:solidFill>
              </a:rPr>
              <a:t>Tonsillar exudate</a:t>
            </a:r>
          </a:p>
          <a:p>
            <a:pPr>
              <a:spcBef>
                <a:spcPts val="600"/>
              </a:spcBef>
              <a:buFont typeface="Arial" panose="020B0604020202020204" pitchFamily="34" charset="0"/>
              <a:buChar char="•"/>
            </a:pPr>
            <a:r>
              <a:rPr lang="en-GB" sz="1100" dirty="0">
                <a:solidFill>
                  <a:srgbClr val="000000"/>
                </a:solidFill>
              </a:rPr>
              <a:t>Tender anterior cervical lymphadenopathy or lymphadenitis</a:t>
            </a:r>
          </a:p>
          <a:p>
            <a:pPr>
              <a:spcBef>
                <a:spcPts val="600"/>
              </a:spcBef>
              <a:buFont typeface="Arial" panose="020B0604020202020204" pitchFamily="34" charset="0"/>
              <a:buChar char="•"/>
            </a:pPr>
            <a:r>
              <a:rPr lang="en-GB" sz="1100" dirty="0">
                <a:solidFill>
                  <a:srgbClr val="000000"/>
                </a:solidFill>
              </a:rPr>
              <a:t>History of fever (over 38 degrees Celsius)</a:t>
            </a:r>
          </a:p>
          <a:p>
            <a:pPr>
              <a:spcBef>
                <a:spcPts val="600"/>
              </a:spcBef>
              <a:buFont typeface="Arial" panose="020B0604020202020204" pitchFamily="34" charset="0"/>
              <a:buChar char="•"/>
            </a:pPr>
            <a:r>
              <a:rPr lang="en-GB" sz="1100" dirty="0">
                <a:solidFill>
                  <a:srgbClr val="000000"/>
                </a:solidFill>
              </a:rPr>
              <a:t>Absence of cough</a:t>
            </a:r>
          </a:p>
          <a:p>
            <a:pPr>
              <a:buFont typeface="Arial" panose="020B0604020202020204" pitchFamily="34" charset="0"/>
              <a:buNone/>
              <a:defRPr/>
            </a:pPr>
            <a:endParaRPr lang="en-GB" dirty="0"/>
          </a:p>
          <a:p>
            <a:pPr>
              <a:defRPr/>
            </a:pPr>
            <a:r>
              <a:rPr lang="en-GB" dirty="0"/>
              <a:t>Each of the Centor criteria score 1 point (maximum score of 4). A score of 0, 1 or 2 is thought to be associated with a 3 to 17% likelihood of isolating streptococcus. A score of 3 or 4 is thought to be associated with a 32 to 56% likelihood of isolating streptococcus.</a:t>
            </a:r>
          </a:p>
          <a:p>
            <a:endParaRPr lang="en-GB" altLang="en-US" b="0" i="0" dirty="0">
              <a:solidFill>
                <a:srgbClr val="212121"/>
              </a:solidFill>
              <a:effectLst/>
              <a:latin typeface="Cambria" panose="02040503050406030204" pitchFamily="18" charset="0"/>
            </a:endParaRPr>
          </a:p>
          <a:p>
            <a:r>
              <a:rPr lang="en-GB" altLang="en-US" b="1" dirty="0"/>
              <a:t>The FeverPAIN score </a:t>
            </a:r>
            <a:r>
              <a:rPr lang="en-GB" altLang="en-US" dirty="0"/>
              <a:t>was developed with over 500 UK general practice patients, and then tested in a further cohort of over 600 patients, so the findings of the study are really robust. </a:t>
            </a:r>
          </a:p>
          <a:p>
            <a:r>
              <a:rPr lang="en-GB" altLang="en-US" dirty="0"/>
              <a:t>The score was</a:t>
            </a:r>
            <a:r>
              <a:rPr lang="en-GB" altLang="en-US" u="sng" dirty="0"/>
              <a:t> not </a:t>
            </a:r>
            <a:r>
              <a:rPr lang="en-GB" altLang="en-US" dirty="0"/>
              <a:t>just used to predict Group A strep sore throats like the Centor score, but also other streptococcal sore throats such as C, G. </a:t>
            </a:r>
          </a:p>
          <a:p>
            <a:endParaRPr lang="en-GB" altLang="en-US" b="0" dirty="0"/>
          </a:p>
          <a:p>
            <a:r>
              <a:rPr lang="en-GB" altLang="en-US" b="0" dirty="0"/>
              <a:t>Each of the FeverPAIN criteria score 1 point (maximum score of 5). A score of 0 or 1 is thought to be associated with a 13 to 18% likelihood of isolating streptococcus. A score of 2 or 3 is thought to be associated with a 34 to 40% likelihood of isolating streptococcus. A score of 4 or 5 is thought to be associated with a 62 to 65% likelihood of isolating streptococcus (NG84).</a:t>
            </a:r>
          </a:p>
          <a:p>
            <a:endParaRPr lang="en-GB" altLang="en-US" b="0" dirty="0"/>
          </a:p>
          <a:p>
            <a:pPr marL="171450" indent="-171450">
              <a:buFont typeface="Arial" panose="020B0604020202020204" pitchFamily="34" charset="0"/>
              <a:buChar char="•"/>
              <a:defRPr/>
            </a:pPr>
            <a:r>
              <a:rPr lang="en-GB" altLang="en-US" b="0" dirty="0"/>
              <a:t>Fever (during previous 24 hours)</a:t>
            </a:r>
          </a:p>
          <a:p>
            <a:pPr marL="171450" indent="-171450">
              <a:buFont typeface="Arial" panose="020B0604020202020204" pitchFamily="34" charset="0"/>
              <a:buChar char="•"/>
              <a:defRPr/>
            </a:pPr>
            <a:r>
              <a:rPr lang="en-GB" altLang="en-US" b="0" dirty="0"/>
              <a:t>Purulence (pus on tonsils)</a:t>
            </a:r>
          </a:p>
          <a:p>
            <a:pPr marL="171450" indent="-171450">
              <a:buFont typeface="Arial" panose="020B0604020202020204" pitchFamily="34" charset="0"/>
              <a:buChar char="•"/>
              <a:defRPr/>
            </a:pPr>
            <a:r>
              <a:rPr lang="en-GB" altLang="en-US" b="0" dirty="0"/>
              <a:t>Attend rapidly (within 3 days after onset of symptoms)</a:t>
            </a:r>
          </a:p>
          <a:p>
            <a:pPr marL="171450" indent="-171450">
              <a:buFont typeface="Arial" panose="020B0604020202020204" pitchFamily="34" charset="0"/>
              <a:buChar char="•"/>
              <a:defRPr/>
            </a:pPr>
            <a:r>
              <a:rPr lang="en-GB" altLang="en-US" b="0" dirty="0"/>
              <a:t>Severely Inflamed tonsils</a:t>
            </a:r>
          </a:p>
          <a:p>
            <a:pPr marL="171450" indent="-171450">
              <a:buFont typeface="Arial" panose="020B0604020202020204" pitchFamily="34" charset="0"/>
              <a:buChar char="•"/>
              <a:defRPr/>
            </a:pPr>
            <a:r>
              <a:rPr lang="en-GB" altLang="en-US" b="0" dirty="0"/>
              <a:t>No cough or coryza (inflammation of mucus membranes in the nose</a:t>
            </a:r>
          </a:p>
          <a:p>
            <a:pPr marL="0" indent="0">
              <a:buFont typeface="Arial" panose="020B0604020202020204" pitchFamily="34" charset="0"/>
              <a:buNone/>
              <a:defRPr/>
            </a:pPr>
            <a:endParaRPr lang="en-GB" altLang="en-US" b="0" dirty="0"/>
          </a:p>
          <a:p>
            <a:pPr marL="0" indent="0">
              <a:buFont typeface="Arial" panose="020B0604020202020204" pitchFamily="34" charset="0"/>
              <a:buNone/>
              <a:defRPr/>
            </a:pPr>
            <a:r>
              <a:rPr lang="en-GB" altLang="en-US" dirty="0"/>
              <a:t>You can link to a scoring system at https://ctu1.phc.ox.ac.uk/feverpain/index.php </a:t>
            </a:r>
          </a:p>
          <a:p>
            <a:endParaRPr lang="en-GB" altLang="en-US" dirty="0"/>
          </a:p>
          <a:p>
            <a:r>
              <a:rPr lang="en-GB" altLang="en-US" dirty="0"/>
              <a:t>Whilst both scoring systems are very similar, the Fever PAIN score found that cervical lymphadenopathy was not predictive of streptococcal sore throat, and this may not surprise us as this occurs also in viral sore throats, so does not help to differentiate the two. </a:t>
            </a:r>
          </a:p>
          <a:p>
            <a:endParaRPr lang="en-GB" altLang="en-US" dirty="0"/>
          </a:p>
          <a:p>
            <a:r>
              <a:rPr lang="en-GB" altLang="en-US" b="1" dirty="0"/>
              <a:t>Presenter Notes</a:t>
            </a:r>
          </a:p>
          <a:p>
            <a:endParaRPr lang="en-GB" altLang="en-US" b="1" dirty="0"/>
          </a:p>
          <a:p>
            <a:r>
              <a:rPr lang="en-GB" altLang="en-US" b="0" dirty="0"/>
              <a:t>See NG 84 for more details</a:t>
            </a:r>
          </a:p>
          <a:p>
            <a:endParaRPr lang="en-GB" dirty="0"/>
          </a:p>
          <a:p>
            <a:r>
              <a:rPr lang="en-GB" b="1" dirty="0"/>
              <a:t>Slide references</a:t>
            </a:r>
          </a:p>
          <a:p>
            <a:pPr marL="228600" indent="-228600">
              <a:buAutoNum type="arabicPeriod"/>
            </a:pPr>
            <a:r>
              <a:rPr lang="en-GB" b="0" i="0" dirty="0">
                <a:solidFill>
                  <a:srgbClr val="303030"/>
                </a:solidFill>
                <a:effectLst/>
                <a:latin typeface="Cambria" panose="02040503050406030204" pitchFamily="18" charset="0"/>
              </a:rPr>
              <a:t>Centor R, Witherspoon J, Dalton H, et al. The diagnosis of strep throat in adults in the emergency room. </a:t>
            </a:r>
            <a:r>
              <a:rPr lang="en-GB" b="0" i="1" dirty="0">
                <a:solidFill>
                  <a:srgbClr val="303030"/>
                </a:solidFill>
                <a:effectLst/>
                <a:latin typeface="Cambria" panose="02040503050406030204" pitchFamily="18" charset="0"/>
              </a:rPr>
              <a:t>Med Decis Making</a:t>
            </a:r>
            <a:r>
              <a:rPr lang="en-GB" b="0" i="0" dirty="0">
                <a:solidFill>
                  <a:srgbClr val="303030"/>
                </a:solidFill>
                <a:effectLst/>
                <a:latin typeface="Cambria" panose="02040503050406030204" pitchFamily="18" charset="0"/>
              </a:rPr>
              <a:t> 1981;1:239–46</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altLang="en-US" b="0" dirty="0"/>
              <a:t>Little P, Moore M, Hobbs FDR, et al. BMJ Open 2013, 2013;3:e003943. doi:10.1136/bmjopen-2013-003943</a:t>
            </a:r>
          </a:p>
          <a:p>
            <a:pPr marL="0" indent="0">
              <a:buNone/>
            </a:pPr>
            <a:endParaRPr lang="en-GB" b="0" i="0" dirty="0">
              <a:solidFill>
                <a:srgbClr val="303030"/>
              </a:solidFill>
              <a:effectLst/>
              <a:latin typeface="Cambria" panose="02040503050406030204" pitchFamily="18" charset="0"/>
            </a:endParaRPr>
          </a:p>
          <a:p>
            <a:endParaRPr lang="en-GB" b="0" i="0" dirty="0">
              <a:solidFill>
                <a:srgbClr val="303030"/>
              </a:solidFill>
              <a:effectLst/>
              <a:latin typeface="Cambria" panose="02040503050406030204" pitchFamily="18" charset="0"/>
            </a:endParaRPr>
          </a:p>
          <a:p>
            <a:endParaRPr lang="en-GB" b="0" i="0" dirty="0">
              <a:solidFill>
                <a:srgbClr val="303030"/>
              </a:solidFill>
              <a:effectLst/>
              <a:latin typeface="Cambria"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212121"/>
                </a:solidFill>
                <a:effectLst/>
                <a:latin typeface="Cambria" panose="02040503050406030204" pitchFamily="18" charset="0"/>
              </a:rPr>
              <a:t>***Centor however was specifically developed for adults, so in 2004 McIsaac and team developed modified criteria, which add the age of the patient (+1 if age 3–14, 0 if age 15–44 and  -1 if age ≥45), taking into account the fact that GABHS is more prevalent in the age group of 5–15 years. Still, several studies have shown that neither signs and symptoms, nor signs and symptoms combined as prediction rules, were reliable to distinguish between GABHS and non-GABHS pharyngitis.</a:t>
            </a:r>
            <a:endParaRPr lang="en-GB" altLang="en-US" dirty="0"/>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17 December,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4</a:t>
            </a:fld>
            <a:endParaRPr lang="en-GB" altLang="en-US" dirty="0"/>
          </a:p>
        </p:txBody>
      </p:sp>
    </p:spTree>
    <p:extLst>
      <p:ext uri="{BB962C8B-B14F-4D97-AF65-F5344CB8AC3E}">
        <p14:creationId xmlns:p14="http://schemas.microsoft.com/office/powerpoint/2010/main" val="128712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eaLnBrk="1" hangingPunct="1">
              <a:spcBef>
                <a:spcPct val="0"/>
              </a:spcBef>
              <a:defRPr/>
            </a:pPr>
            <a:r>
              <a:rPr lang="en-GB" altLang="en-US" b="1" u="none" dirty="0"/>
              <a:t>Presenter talk</a:t>
            </a:r>
          </a:p>
          <a:p>
            <a:pPr eaLnBrk="1" hangingPunct="1">
              <a:spcBef>
                <a:spcPct val="0"/>
              </a:spcBef>
              <a:defRPr/>
            </a:pPr>
            <a:r>
              <a:rPr lang="en-GB" altLang="en-US" dirty="0"/>
              <a:t>So lets take a look at using the FeverPAIN score in adults </a:t>
            </a:r>
            <a:r>
              <a:rPr lang="en-GB" altLang="en-US" b="1" dirty="0"/>
              <a:t>(note for presenter: double check guidance in children (see slide 8)</a:t>
            </a:r>
          </a:p>
          <a:p>
            <a:pPr eaLnBrk="1" hangingPunct="1">
              <a:spcBef>
                <a:spcPct val="0"/>
              </a:spcBef>
              <a:defRPr/>
            </a:pPr>
            <a:endParaRPr lang="en-GB" altLang="en-US" dirty="0"/>
          </a:p>
          <a:p>
            <a:pPr eaLnBrk="1" hangingPunct="1">
              <a:spcBef>
                <a:spcPct val="0"/>
              </a:spcBef>
              <a:defRPr/>
            </a:pPr>
            <a:r>
              <a:rPr lang="en-GB" altLang="en-US" dirty="0"/>
              <a:t>The Fever PAIN score gives the likelihood of having a streptococcal sore throat, which can be discussed with the patient.</a:t>
            </a:r>
          </a:p>
          <a:p>
            <a:pPr>
              <a:defRPr/>
            </a:pPr>
            <a:endParaRPr lang="en-GB" altLang="en-US" b="1" dirty="0"/>
          </a:p>
          <a:p>
            <a:pPr>
              <a:defRPr/>
            </a:pPr>
            <a:r>
              <a:rPr lang="en-GB" altLang="en-US" b="1" dirty="0"/>
              <a:t>So the FeverPAIN is a five-item score </a:t>
            </a:r>
            <a:r>
              <a:rPr lang="en-GB" altLang="en-US" dirty="0"/>
              <a:t>based on Fever (during previous 24 hours), Purulence (pus on tonsils), Attend rapidly (within 3 days after onset of symptoms), Severely Inflamed tonsils, No cough or coryza (inflammation of mucus membranes in the nose)</a:t>
            </a:r>
          </a:p>
          <a:p>
            <a:pPr>
              <a:defRPr/>
            </a:pPr>
            <a:endParaRPr lang="en-GB" altLang="en-US" dirty="0"/>
          </a:p>
          <a:p>
            <a:pPr>
              <a:defRPr/>
            </a:pPr>
            <a:r>
              <a:rPr lang="en-GB" altLang="en-US" dirty="0"/>
              <a:t>(FeverPAIN) </a:t>
            </a:r>
          </a:p>
          <a:p>
            <a:pPr>
              <a:defRPr/>
            </a:pPr>
            <a:r>
              <a:rPr lang="en-GB" altLang="en-US" dirty="0"/>
              <a:t>You can link to a scoring system at https://ctu1.phc.ox.ac.uk/feverpain/index.php </a:t>
            </a:r>
          </a:p>
          <a:p>
            <a:pPr eaLnBrk="1" hangingPunct="1">
              <a:spcBef>
                <a:spcPct val="0"/>
              </a:spcBef>
              <a:defRPr/>
            </a:pPr>
            <a:endParaRPr lang="en-GB" altLang="en-US" dirty="0"/>
          </a:p>
          <a:p>
            <a:pPr eaLnBrk="1" hangingPunct="1">
              <a:spcBef>
                <a:spcPct val="0"/>
              </a:spcBef>
              <a:defRPr/>
            </a:pPr>
            <a:r>
              <a:rPr lang="en-GB" altLang="en-US" i="1" u="none" dirty="0"/>
              <a:t>Bring in scoring and what they represent – each bullet will come in on a separate mouse click</a:t>
            </a:r>
            <a:r>
              <a:rPr lang="en-GB" altLang="en-US" u="sng" dirty="0"/>
              <a:t>.</a:t>
            </a:r>
          </a:p>
          <a:p>
            <a:pPr eaLnBrk="1" hangingPunct="1">
              <a:spcBef>
                <a:spcPct val="0"/>
              </a:spcBef>
              <a:defRPr/>
            </a:pPr>
            <a:endParaRPr lang="en-GB" altLang="en-US" u="sng" dirty="0"/>
          </a:p>
          <a:p>
            <a:pPr eaLnBrk="1" hangingPunct="1">
              <a:spcBef>
                <a:spcPct val="0"/>
              </a:spcBef>
              <a:defRPr/>
            </a:pPr>
            <a:r>
              <a:rPr lang="en-GB" altLang="en-US" dirty="0"/>
              <a:t>If the FeverPAIN score is 0 or 1 then the likelihood of a patient having a streptococcus in their throat is 13-18% which is close to the background carriage of streptococci, and therefore antibiotics are not warranted.</a:t>
            </a:r>
          </a:p>
          <a:p>
            <a:pPr eaLnBrk="1" hangingPunct="1">
              <a:spcBef>
                <a:spcPct val="0"/>
              </a:spcBef>
              <a:defRPr/>
            </a:pPr>
            <a:endParaRPr lang="en-GB" altLang="en-US" dirty="0"/>
          </a:p>
          <a:p>
            <a:pPr eaLnBrk="1" hangingPunct="1">
              <a:spcBef>
                <a:spcPct val="0"/>
              </a:spcBef>
              <a:defRPr/>
            </a:pPr>
            <a:r>
              <a:rPr lang="en-GB" altLang="en-US" dirty="0"/>
              <a:t>This patient has 3 of the 5 FeverPAIN criteria </a:t>
            </a:r>
            <a:r>
              <a:rPr lang="en-GB" altLang="en-US" b="1" dirty="0"/>
              <a:t>(fever in last 24 hours, purulence, and severe inflammation) </a:t>
            </a:r>
            <a:r>
              <a:rPr lang="en-GB" altLang="en-US" dirty="0"/>
              <a:t>– and therefore has a 34-40% likelihood of a beta haemolytic streptococcus.  She could warrant a back-up/delayed antibiotic and this needs to be discussed with the patient.</a:t>
            </a:r>
          </a:p>
          <a:p>
            <a:pPr eaLnBrk="1" hangingPunct="1">
              <a:spcBef>
                <a:spcPct val="0"/>
              </a:spcBef>
              <a:defRPr/>
            </a:pPr>
            <a:endParaRPr lang="en-GB" altLang="en-US" dirty="0"/>
          </a:p>
          <a:p>
            <a:pPr eaLnBrk="1" hangingPunct="1">
              <a:spcBef>
                <a:spcPct val="0"/>
              </a:spcBef>
              <a:defRPr/>
            </a:pPr>
            <a:r>
              <a:rPr lang="en-GB" altLang="en-US" b="1" dirty="0">
                <a:solidFill>
                  <a:srgbClr val="C00000"/>
                </a:solidFill>
              </a:rPr>
              <a:t>If the  Fever PAIN score is </a:t>
            </a:r>
            <a:r>
              <a:rPr lang="en-GB" altLang="en-US" b="1" u="sng" dirty="0">
                <a:solidFill>
                  <a:srgbClr val="C00000"/>
                </a:solidFill>
              </a:rPr>
              <a:t>&gt;</a:t>
            </a:r>
            <a:r>
              <a:rPr lang="en-GB" altLang="en-US" b="1" dirty="0">
                <a:solidFill>
                  <a:srgbClr val="C00000"/>
                </a:solidFill>
              </a:rPr>
              <a:t>4: there is a </a:t>
            </a:r>
            <a:r>
              <a:rPr lang="en-GB" altLang="en-US" dirty="0"/>
              <a:t>62-65% of  having a streptococcus, therefore  consider an </a:t>
            </a:r>
            <a:r>
              <a:rPr lang="en-GB" altLang="en-US" b="1" dirty="0"/>
              <a:t>immediate </a:t>
            </a:r>
            <a:r>
              <a:rPr lang="en-GB" altLang="en-US" dirty="0"/>
              <a:t>antibiotic if symptoms are severe, or a </a:t>
            </a:r>
            <a:r>
              <a:rPr lang="en-GB" altLang="en-US" b="1" dirty="0"/>
              <a:t>short delayed </a:t>
            </a:r>
            <a:r>
              <a:rPr lang="en-GB" altLang="en-US" dirty="0"/>
              <a:t>prescribing strategy may be appropriate if symptoms are not severe and the patient is happy to wait and see how their symptoms progress. (48 hour)</a:t>
            </a:r>
          </a:p>
          <a:p>
            <a:pPr eaLnBrk="1" hangingPunct="1">
              <a:spcBef>
                <a:spcPct val="0"/>
              </a:spcBef>
              <a:defRPr/>
            </a:pPr>
            <a:endParaRPr lang="en-GB" altLang="en-US" dirty="0"/>
          </a:p>
          <a:p>
            <a:pPr eaLnBrk="1" hangingPunct="1">
              <a:spcBef>
                <a:spcPct val="0"/>
              </a:spcBef>
              <a:defRPr/>
            </a:pPr>
            <a:r>
              <a:rPr lang="en-GB" altLang="en-US" dirty="0"/>
              <a:t>In this case our patient has a FEVERPAIN score of 3 suggesting bask-up/delayed antibiotics.</a:t>
            </a:r>
          </a:p>
          <a:p>
            <a:pPr eaLnBrk="1" hangingPunct="1">
              <a:spcBef>
                <a:spcPct val="0"/>
              </a:spcBef>
              <a:defRPr/>
            </a:pPr>
            <a:endParaRPr lang="en-GB" altLang="en-US" dirty="0"/>
          </a:p>
          <a:p>
            <a:pPr eaLnBrk="1" hangingPunct="1">
              <a:spcBef>
                <a:spcPct val="0"/>
              </a:spcBef>
              <a:defRPr/>
            </a:pPr>
            <a:r>
              <a:rPr lang="en-GB" altLang="en-US" i="1" dirty="0"/>
              <a:t>It may be worth discussing some slightly different scenarios, and what factors makes a clinician more likely to prescribe – and if this is a correct approach</a:t>
            </a:r>
            <a:r>
              <a:rPr lang="en-GB" altLang="en-US" dirty="0"/>
              <a:t>.</a:t>
            </a:r>
          </a:p>
          <a:p>
            <a:pPr>
              <a:defRPr/>
            </a:pPr>
            <a:endParaRPr lang="en-GB" altLang="en-US" dirty="0"/>
          </a:p>
          <a:p>
            <a:pPr>
              <a:defRPr/>
            </a:pPr>
            <a:endParaRPr lang="en-GB" altLang="en-US" dirty="0"/>
          </a:p>
          <a:p>
            <a:pPr>
              <a:defRPr/>
            </a:pPr>
            <a:r>
              <a:rPr lang="en-GB" altLang="en-US" b="1" dirty="0"/>
              <a:t>Presenter additional background information </a:t>
            </a:r>
          </a:p>
          <a:p>
            <a:pPr>
              <a:defRPr/>
            </a:pPr>
            <a:r>
              <a:rPr lang="en-GB" altLang="en-US" dirty="0"/>
              <a:t>References for FeverPAIN score development and testing</a:t>
            </a:r>
          </a:p>
          <a:p>
            <a:pPr eaLnBrk="1" hangingPunct="1">
              <a:defRPr/>
            </a:pPr>
            <a:r>
              <a:rPr lang="en-GB" altLang="en-US" b="1" dirty="0"/>
              <a:t>Little P, Moore M, Hobbs FDR, et al. BMJ Open 2013, 2013;3:e003943. doi:10.1136/bmjopen-2013-003943</a:t>
            </a:r>
          </a:p>
          <a:p>
            <a:pPr>
              <a:defRPr/>
            </a:pPr>
            <a:r>
              <a:rPr lang="en-GB" altLang="en-US" b="1" dirty="0"/>
              <a:t>ABSTRACT:</a:t>
            </a:r>
            <a:r>
              <a:rPr lang="en-GB" altLang="en-US" dirty="0"/>
              <a:t> </a:t>
            </a:r>
            <a:r>
              <a:rPr lang="en-GB" altLang="en-US" b="1" dirty="0"/>
              <a:t>Objective: </a:t>
            </a:r>
            <a:r>
              <a:rPr lang="en-GB" altLang="en-US" dirty="0"/>
              <a:t>To assess the association between features of acute sore throat and the growth of streptococci from culturing a throat swab. </a:t>
            </a:r>
            <a:r>
              <a:rPr lang="en-GB" altLang="en-US" b="1" dirty="0"/>
              <a:t>Design: </a:t>
            </a:r>
            <a:r>
              <a:rPr lang="en-GB" altLang="en-US" dirty="0"/>
              <a:t>Diagnostic cohort. </a:t>
            </a:r>
            <a:r>
              <a:rPr lang="en-GB" altLang="en-US" b="1" dirty="0"/>
              <a:t>Setting: </a:t>
            </a:r>
            <a:r>
              <a:rPr lang="en-GB" altLang="en-US" dirty="0"/>
              <a:t>UK general practices.</a:t>
            </a:r>
          </a:p>
          <a:p>
            <a:pPr>
              <a:defRPr/>
            </a:pPr>
            <a:r>
              <a:rPr lang="en-GB" altLang="en-US" b="1" dirty="0"/>
              <a:t>Participants: </a:t>
            </a:r>
            <a:r>
              <a:rPr lang="en-GB" altLang="en-US" dirty="0"/>
              <a:t>Patients aged 5 or over presenting with an acute sore throat. Patients were recruited for a second cohort (cohort 2, n=517) consecutively after the first (cohort 1, n=606) from similar practices. </a:t>
            </a:r>
            <a:r>
              <a:rPr lang="en-GB" altLang="en-US" b="1" dirty="0"/>
              <a:t>Main outcome: </a:t>
            </a:r>
            <a:r>
              <a:rPr lang="en-GB" altLang="en-US" dirty="0"/>
              <a:t>Predictors of the presence of Lancefield A/C/G streptococci. </a:t>
            </a:r>
            <a:r>
              <a:rPr lang="en-GB" altLang="en-US" b="1" dirty="0"/>
              <a:t>Results: </a:t>
            </a:r>
            <a:r>
              <a:rPr lang="en-GB" altLang="en-US" dirty="0"/>
              <a:t>Variables significant in multivariate analysis in both cohorts were rapid attendance ( prior duration 3 days or less; multivariate adjusted OR 1.92 cohort, 1.67 cohort 2); fever in the last 24 h (1.69, 2.40); and doctor  assessment of severity (severely inflamed pharynx/ tonsils (2.28, 2.29)). The absence of coryza or cough and purulent tonsils were significant in univariate analysis in both cohorts and in multivariate analysis in one cohort. </a:t>
            </a:r>
          </a:p>
          <a:p>
            <a:pPr>
              <a:defRPr/>
            </a:pPr>
            <a:r>
              <a:rPr lang="en-GB" altLang="en-US" b="1" dirty="0"/>
              <a:t>A five-item score was suggested </a:t>
            </a:r>
            <a:r>
              <a:rPr lang="en-GB" altLang="en-US" dirty="0"/>
              <a:t>based on Fever, Purulence, Attend rapidly (3 days or less), severely Inflamed tonsils and No cough or coryza (FeverPAIN) had moderate predictive value (bootstrapped area under the ROC curve 0.73 cohort 1, 0.71 cohort 2) and identified a substantial number of participants at low risk of streptococcal infection (38% in cohort 1, 36% in cohort 2 scored ≤1, associated with a streptococcal percentage of 13% and 18%, respectively). A Centor score of ≤1 identified 23% and 26% of participants with streptococcal percentages of 10% and 28%, respectively</a:t>
            </a:r>
          </a:p>
          <a:p>
            <a:pPr>
              <a:defRPr/>
            </a:pPr>
            <a:endParaRPr lang="en-GB" altLang="en-US" dirty="0"/>
          </a:p>
          <a:p>
            <a:pPr>
              <a:defRPr/>
            </a:pPr>
            <a:r>
              <a:rPr lang="en-GB" altLang="en-US" dirty="0"/>
              <a:t>This score was further tested in an RCT: </a:t>
            </a:r>
            <a:r>
              <a:rPr lang="en-GB" altLang="en-US" b="1" dirty="0"/>
              <a:t>Little P, Hobbs FDR, Moore M. et al. Clinical score and rapid antigen detection test to guide antibiotic use for sore throats: randomised controlled trial of PRISM (primary care streptococcal management). 2013. BMJ. Available from: http://www.bmj.com/content/347/bmj.f5806.</a:t>
            </a:r>
          </a:p>
          <a:p>
            <a:pPr>
              <a:defRPr/>
            </a:pPr>
            <a:r>
              <a:rPr lang="en-GB" altLang="en-US" dirty="0"/>
              <a:t>Rationale:  A multicentre randomised controlled trial in UK general practices designed to determine the effect of clinical scores that predict streptococcal infection or rapid streptococcal antigen detection tests compared with delayed antibiotic prescribing in patients aged &gt;3 with acute sore throat. </a:t>
            </a:r>
          </a:p>
          <a:p>
            <a:pPr>
              <a:defRPr/>
            </a:pPr>
            <a:r>
              <a:rPr lang="en-GB" altLang="en-US" dirty="0"/>
              <a:t>This study compared three strategies for limiting or targeting antibiotic using a validated FeverPAIN score in 631 patients with sore throat: they compared delayed antibiotic prescribing, the use of a clinical score designed to identify streptococcal infection, and the targeted use of rapid antigen tests according to the clinical score. Findings suggest that across a range of practitioners and practices, use of either the simple FeverPAIN clinical score or the clinical FeverPAIN score with a rapid antigen test is likely to moderately improve symptom control and reduce antibiotic use; the addition of the Rapid antigen test to the  FeverPAIN  score gave no clear advantages compared with use of the  FeverPAIN score alone. Use of antibiotics in the clinical score group (60/161) was 29% lower (adjusted risk ratio 0.71, 95% confidence interval 0.50 to 0.95; P=0.02) and in the antigen test group (58/164) was 27% lower (0.73, 0.52 to 0.98; P=0.03). There were no significant differences in complications or reconsultations. </a:t>
            </a:r>
            <a:r>
              <a:rPr lang="en-GB" altLang="en-US" b="1" dirty="0"/>
              <a:t>The authors therefore suggest the use of the following scoring system and clinical management: </a:t>
            </a:r>
            <a:r>
              <a:rPr lang="en-GB" altLang="en-US" dirty="0"/>
              <a:t>With a low FeverPAIN score of  0-1: only 13-18% have streptococcus, close to background carriage and therefore a no antibiotic strategy is appropriate with discussion. With a FeverPAIN score of 2-3: 34-40% have streptococcus, therefore a back-up/delayed antibiotic is appropriate with discussion. With a FeverPAIN score of &gt;4: 62-65% have streptococcus, therefore consider immediate antibiotic if symptoms are severe or a short 48 hour delayed antibiotic prescribing strategy may also be appropriate after agreement with the patient and safety netting advice.</a:t>
            </a:r>
          </a:p>
          <a:p>
            <a:pPr>
              <a:defRPr/>
            </a:pPr>
            <a:endParaRPr lang="en-GB" altLang="en-US" dirty="0"/>
          </a:p>
          <a:p>
            <a:pPr>
              <a:defRPr/>
            </a:pPr>
            <a:endParaRPr lang="en-GB" altLang="en-US" dirty="0"/>
          </a:p>
          <a:p>
            <a:pPr eaLnBrk="1" hangingPunct="1">
              <a:spcBef>
                <a:spcPct val="0"/>
              </a:spcBef>
              <a:defRPr/>
            </a:pPr>
            <a:r>
              <a:rPr lang="en-GB" altLang="en-US" i="1" dirty="0"/>
              <a:t>If a patient is unwell with a Centor score of 3-or-4 then the chance of developing Quinsy is 1:60.</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17 December,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5</a:t>
            </a:fld>
            <a:endParaRPr lang="en-GB" altLang="en-US" dirty="0"/>
          </a:p>
        </p:txBody>
      </p:sp>
    </p:spTree>
    <p:extLst>
      <p:ext uri="{BB962C8B-B14F-4D97-AF65-F5344CB8AC3E}">
        <p14:creationId xmlns:p14="http://schemas.microsoft.com/office/powerpoint/2010/main" val="247688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spcBef>
                <a:spcPct val="0"/>
              </a:spcBef>
              <a:defRPr/>
            </a:pPr>
            <a:r>
              <a:rPr lang="en-GB" altLang="en-US" b="1" u="none" dirty="0"/>
              <a:t>Presenter talk</a:t>
            </a:r>
          </a:p>
          <a:p>
            <a:pPr>
              <a:defRPr/>
            </a:pPr>
            <a:r>
              <a:rPr lang="en-GB" altLang="en-US" u="none" dirty="0"/>
              <a:t>Lets have a look at the same scenario but using the Centor score. </a:t>
            </a:r>
          </a:p>
          <a:p>
            <a:pPr>
              <a:defRPr/>
            </a:pPr>
            <a:endParaRPr lang="en-GB" altLang="en-US" u="none" dirty="0"/>
          </a:p>
          <a:p>
            <a:pPr>
              <a:defRPr/>
            </a:pPr>
            <a:r>
              <a:rPr lang="en-GB" altLang="en-US" u="none" dirty="0"/>
              <a:t>As we saw before the Centor scoring system is very similar but includes lymphadenopathy which this patient has – giving a score of 3, and suggesting an immediate or back-up antibiotic.  </a:t>
            </a:r>
          </a:p>
          <a:p>
            <a:pPr>
              <a:defRPr/>
            </a:pPr>
            <a:endParaRPr lang="en-GB" altLang="en-US" b="1" u="sng" dirty="0"/>
          </a:p>
          <a:p>
            <a:pPr eaLnBrk="1" hangingPunct="1">
              <a:spcBef>
                <a:spcPct val="0"/>
              </a:spcBef>
              <a:defRPr/>
            </a:pPr>
            <a:r>
              <a:rPr lang="en-GB" altLang="en-US" b="1" i="1" dirty="0"/>
              <a:t>Centor Criteria: History of fever; absence of cough; tender anterior cervical lymphadenopathy and tonsillar exudates.  </a:t>
            </a:r>
            <a:r>
              <a:rPr lang="en-GB" altLang="en-US" i="1" dirty="0"/>
              <a:t>A low Centor score (0-2) has a high negative predictive value (80%) and indicates low chance of Group A Beta Haemolytic Streptococci (GABHS).  A Centor score of 3-or-4 suggests the chance of GABHS is 40%. If a patient is unwell with a Centor score of 3-or-4 then the chance of developing Quinsy is 1:60.</a:t>
            </a:r>
          </a:p>
          <a:p>
            <a:pPr eaLnBrk="1" hangingPunct="1">
              <a:spcBef>
                <a:spcPct val="0"/>
              </a:spcBef>
              <a:defRPr/>
            </a:pPr>
            <a:endParaRPr lang="en-GB" altLang="en-US" i="1" dirty="0"/>
          </a:p>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u="none" dirty="0"/>
              <a:t>This patient has 3 of the 4 Centor criteria (because they have a history of fever, lymphadenopathy, and exudate) – and is therefore more likely to have a group A beta haemolytic Streptococcus.  She could warrant an immediate or back-up/delayed antibiotic – however the benefit with immediate antibiotics may still be quite small and needs to be discussed with the patient. Centor leads to more prescribing than Fever PAIN</a:t>
            </a:r>
          </a:p>
          <a:p>
            <a:pPr eaLnBrk="1" hangingPunct="1">
              <a:spcBef>
                <a:spcPct val="0"/>
              </a:spcBef>
              <a:defRPr/>
            </a:pPr>
            <a:endParaRPr lang="en-GB" altLang="en-US" dirty="0"/>
          </a:p>
          <a:p>
            <a:pPr eaLnBrk="1" hangingPunct="1">
              <a:spcBef>
                <a:spcPct val="0"/>
              </a:spcBef>
              <a:defRPr/>
            </a:pPr>
            <a:r>
              <a:rPr lang="en-GB" altLang="en-US" i="1" dirty="0"/>
              <a:t>It may be worth discussing some slightly different scenarios, and what factors makes a clinician more likely to prescribe – and if this is a correct approach.</a:t>
            </a:r>
          </a:p>
          <a:p>
            <a:pPr eaLnBrk="1" hangingPunct="1">
              <a:spcBef>
                <a:spcPct val="0"/>
              </a:spcBef>
              <a:defRPr/>
            </a:pPr>
            <a:endParaRPr lang="en-GB" altLang="en-US" dirty="0"/>
          </a:p>
          <a:p>
            <a:pPr eaLnBrk="1" hangingPunct="1">
              <a:spcBef>
                <a:spcPct val="0"/>
              </a:spcBef>
              <a:defRPr/>
            </a:pPr>
            <a:r>
              <a:rPr lang="en-GB" altLang="en-US" b="1" dirty="0"/>
              <a:t>Slide reference</a:t>
            </a:r>
          </a:p>
          <a:p>
            <a:pPr eaLnBrk="1" hangingPunct="1">
              <a:spcBef>
                <a:spcPct val="0"/>
              </a:spcBef>
              <a:defRPr/>
            </a:pPr>
            <a:r>
              <a:rPr lang="en-GB" altLang="en-US" dirty="0"/>
              <a:t>Centor RM, Whitherspoon JM, Dalton HP, Brody CE, Link K. The diagnosis of strep throat in adults in the emergency room. </a:t>
            </a:r>
            <a:r>
              <a:rPr lang="en-GB" altLang="en-US" i="1" dirty="0"/>
              <a:t>Med Decision Making</a:t>
            </a:r>
            <a:r>
              <a:rPr lang="en-GB" altLang="en-US" dirty="0"/>
              <a:t> 1981;</a:t>
            </a:r>
            <a:r>
              <a:rPr lang="en-GB" altLang="en-US" b="1" dirty="0"/>
              <a:t>1</a:t>
            </a:r>
            <a:r>
              <a:rPr lang="en-GB" altLang="en-US" dirty="0"/>
              <a:t>:239-46.</a:t>
            </a:r>
          </a:p>
          <a:p>
            <a:pPr eaLnBrk="1" hangingPunct="1">
              <a:spcBef>
                <a:spcPct val="0"/>
              </a:spcBef>
              <a:defRPr/>
            </a:pPr>
            <a:endParaRPr lang="en-GB" altLang="en-US" dirty="0"/>
          </a:p>
          <a:p>
            <a:pPr eaLnBrk="1" hangingPunct="1">
              <a:spcBef>
                <a:spcPct val="0"/>
              </a:spcBef>
              <a:defRPr/>
            </a:pPr>
            <a:r>
              <a:rPr lang="en-GB" altLang="en-US" b="1" dirty="0"/>
              <a:t>Studies that back up the use of Centor</a:t>
            </a:r>
          </a:p>
          <a:p>
            <a:r>
              <a:rPr lang="en-GB" sz="1600" dirty="0">
                <a:effectLst/>
                <a:latin typeface="Segoe UI" panose="020B0502040204020203" pitchFamily="34" charset="0"/>
              </a:rPr>
              <a:t>Aalbers J, O'Brien KK, Chan WS, Falk GA, Teljeur C, Dimitrov BD, and Fahey T (2011) Predicting</a:t>
            </a:r>
            <a:r>
              <a:rPr lang="en-GB" sz="1600" dirty="0">
                <a:effectLst/>
                <a:latin typeface="Arial" panose="020B0604020202020204" pitchFamily="34" charset="0"/>
              </a:rPr>
              <a:t> </a:t>
            </a:r>
            <a:r>
              <a:rPr lang="en-GB" sz="1600" dirty="0">
                <a:effectLst/>
                <a:latin typeface="Segoe UI" panose="020B0502040204020203" pitchFamily="34" charset="0"/>
              </a:rPr>
              <a:t>streptococcal pharyngitis in adults in primary care: a systematic review</a:t>
            </a:r>
            <a:r>
              <a:rPr lang="en-GB" sz="1600" dirty="0">
                <a:effectLst/>
                <a:latin typeface="Arial" panose="020B0604020202020204" pitchFamily="34" charset="0"/>
              </a:rPr>
              <a:t> </a:t>
            </a:r>
            <a:r>
              <a:rPr lang="en-GB" sz="1600" dirty="0">
                <a:effectLst/>
                <a:latin typeface="Segoe UI" panose="020B0502040204020203" pitchFamily="34" charset="0"/>
              </a:rPr>
              <a:t>of the diagnostic accuracy of symptoms and signs and validation of the</a:t>
            </a:r>
            <a:r>
              <a:rPr lang="en-GB" sz="1600" dirty="0">
                <a:effectLst/>
                <a:latin typeface="Arial" panose="020B0604020202020204" pitchFamily="34" charset="0"/>
              </a:rPr>
              <a:t> </a:t>
            </a:r>
            <a:r>
              <a:rPr lang="en-GB" sz="1600" dirty="0">
                <a:effectLst/>
                <a:latin typeface="Segoe UI" panose="020B0502040204020203" pitchFamily="34" charset="0"/>
              </a:rPr>
              <a:t>Centor score. </a:t>
            </a:r>
            <a:r>
              <a:rPr lang="en-GB" sz="1600" i="1" dirty="0">
                <a:effectLst/>
                <a:latin typeface="Segoe UI" panose="020B0502040204020203" pitchFamily="34" charset="0"/>
              </a:rPr>
              <a:t>BMC Medicine</a:t>
            </a:r>
            <a:r>
              <a:rPr lang="en-GB" sz="1600" i="0" dirty="0">
                <a:effectLst/>
                <a:latin typeface="Segoe UI" panose="020B0502040204020203" pitchFamily="34" charset="0"/>
              </a:rPr>
              <a:t>, 9:67.</a:t>
            </a:r>
            <a:endParaRPr lang="en-GB" sz="1600" dirty="0">
              <a:effectLst/>
              <a:latin typeface="Arial" panose="020B0604020202020204" pitchFamily="34" charset="0"/>
            </a:endParaRPr>
          </a:p>
          <a:p>
            <a:pPr eaLnBrk="1" hangingPunct="1">
              <a:spcBef>
                <a:spcPct val="0"/>
              </a:spcBef>
              <a:defRPr/>
            </a:pPr>
            <a:r>
              <a:rPr lang="en-GB" altLang="en-US" b="1" dirty="0"/>
              <a:t>https://www.ncbi.nlm.nih.gov/pmc/articles/PMC3127779/pdf/1741-7015-9-67.pdf</a:t>
            </a:r>
          </a:p>
          <a:p>
            <a:pPr eaLnBrk="1" hangingPunct="1">
              <a:spcBef>
                <a:spcPct val="0"/>
              </a:spcBef>
              <a:defRPr/>
            </a:pPr>
            <a:endParaRPr lang="en-GB" altLang="en-US" dirty="0"/>
          </a:p>
          <a:p>
            <a:pPr eaLnBrk="1" hangingPunct="1">
              <a:spcBef>
                <a:spcPct val="0"/>
              </a:spcBef>
              <a:defRPr/>
            </a:pPr>
            <a:r>
              <a:rPr lang="en-GB" altLang="en-US" dirty="0"/>
              <a:t>Fine AM, Nizet V, and Mandl KD (2012) Large-scale validation of the Centor and McIsaac scores to predict group A streptococcal pharyngitis. </a:t>
            </a:r>
            <a:r>
              <a:rPr lang="en-GB" altLang="en-US" i="1" dirty="0"/>
              <a:t>Arch Intern Med</a:t>
            </a:r>
            <a:r>
              <a:rPr lang="en-GB" altLang="en-US" i="0" dirty="0"/>
              <a:t>, 172(11):847-852.</a:t>
            </a:r>
          </a:p>
          <a:p>
            <a:pPr eaLnBrk="1" hangingPunct="1">
              <a:spcBef>
                <a:spcPct val="0"/>
              </a:spcBef>
              <a:defRPr/>
            </a:pPr>
            <a:r>
              <a:rPr lang="en-GB" altLang="en-US" b="1" dirty="0"/>
              <a:t>https://jamanetwork.com/journals/jamainternalmedicine/article-abstract/1157417</a:t>
            </a:r>
          </a:p>
          <a:p>
            <a:pPr eaLnBrk="1" hangingPunct="1">
              <a:spcBef>
                <a:spcPct val="0"/>
              </a:spcBef>
              <a:defRPr/>
            </a:pPr>
            <a:endParaRPr lang="en-GB" altLang="en-US" dirty="0"/>
          </a:p>
          <a:p>
            <a:pPr eaLnBrk="1" hangingPunct="1">
              <a:spcBef>
                <a:spcPct val="0"/>
              </a:spcBef>
              <a:defRPr/>
            </a:pPr>
            <a:r>
              <a:rPr lang="en-GB" altLang="en-US" dirty="0"/>
              <a:t>Hassan MF, Eida MM, Metwally LA, and Mahmoud HA (2015) Evaluation of Appropriateness of Antibiotic Use and Validation of the Mclsaac-Modified Centor Score for Group A Beta Hemolytic Streptococcal Acute Pharyngitis in Suez Canal Area. </a:t>
            </a:r>
            <a:r>
              <a:rPr lang="en-GB" altLang="en-US" i="1" dirty="0"/>
              <a:t>Suez Canal University Medical Journal</a:t>
            </a:r>
            <a:r>
              <a:rPr lang="en-GB" altLang="en-US" i="0" dirty="0"/>
              <a:t>, 18(2):117-124.</a:t>
            </a:r>
          </a:p>
          <a:p>
            <a:pPr eaLnBrk="1" hangingPunct="1">
              <a:spcBef>
                <a:spcPct val="0"/>
              </a:spcBef>
              <a:defRPr/>
            </a:pPr>
            <a:r>
              <a:rPr lang="en-GB" altLang="en-US" b="1" dirty="0"/>
              <a:t>https://journals.ekb.eg/article_45612_a3c5f8106208278c29773deb5a076b0e.pdf</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17 December,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6</a:t>
            </a:fld>
            <a:endParaRPr lang="en-GB" altLang="en-US" dirty="0"/>
          </a:p>
        </p:txBody>
      </p:sp>
    </p:spTree>
    <p:extLst>
      <p:ext uri="{BB962C8B-B14F-4D97-AF65-F5344CB8AC3E}">
        <p14:creationId xmlns:p14="http://schemas.microsoft.com/office/powerpoint/2010/main" val="416215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100" b="1" u="none" dirty="0"/>
              <a:t>Presenter notes </a:t>
            </a:r>
          </a:p>
          <a:p>
            <a:pPr eaLnBrk="1" hangingPunct="1">
              <a:spcBef>
                <a:spcPct val="0"/>
              </a:spcBef>
            </a:pPr>
            <a:r>
              <a:rPr lang="en-GB" altLang="en-US" sz="1100" b="0" i="1" dirty="0"/>
              <a:t>We suggest you take your local antibiotic guidance with you – and show them the sore throat section, and your local recommendations.  You may wish to edit the above slide if there are any major differences.</a:t>
            </a:r>
          </a:p>
          <a:p>
            <a:pPr eaLnBrk="1" hangingPunct="1">
              <a:spcBef>
                <a:spcPct val="0"/>
              </a:spcBef>
            </a:pPr>
            <a:endParaRPr lang="en-GB" altLang="en-US" sz="1100" dirty="0"/>
          </a:p>
          <a:p>
            <a:pPr eaLnBrk="1" hangingPunct="1">
              <a:spcBef>
                <a:spcPct val="0"/>
              </a:spcBef>
            </a:pPr>
            <a:r>
              <a:rPr lang="en-GB" altLang="en-US" sz="1100" b="1" dirty="0"/>
              <a:t>Presenter talk</a:t>
            </a:r>
          </a:p>
          <a:p>
            <a:pPr eaLnBrk="1" hangingPunct="1">
              <a:spcBef>
                <a:spcPct val="0"/>
              </a:spcBef>
            </a:pPr>
            <a:r>
              <a:rPr lang="en-GB" altLang="en-US" sz="1100" dirty="0"/>
              <a:t>So we have managed this case in line with National NICE guidance. This is a snapshot of the aims and principles of treatment section of the Antibiotic Prescribing Implementation Tool for acute sore throat. As you can see each section has links to other guidance, comments on when antibiotics should be used, recommended first and second line antibiotics dose and duration.  </a:t>
            </a:r>
          </a:p>
          <a:p>
            <a:pPr eaLnBrk="1" hangingPunct="1">
              <a:spcBef>
                <a:spcPct val="0"/>
              </a:spcBef>
            </a:pPr>
            <a:endParaRPr lang="en-GB" altLang="en-US" sz="1100" dirty="0"/>
          </a:p>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100" dirty="0"/>
              <a:t>The guidance recommends oral penicillin V for AST as first line</a:t>
            </a:r>
          </a:p>
          <a:p>
            <a:pPr eaLnBrk="1" hangingPunct="1">
              <a:spcBef>
                <a:spcPct val="0"/>
              </a:spcBef>
            </a:pPr>
            <a:endParaRPr lang="en-GB" altLang="en-US" sz="1100" dirty="0"/>
          </a:p>
          <a:p>
            <a:pPr eaLnBrk="1" hangingPunct="1">
              <a:spcBef>
                <a:spcPct val="0"/>
              </a:spcBef>
            </a:pPr>
            <a:endParaRPr lang="en-GB" altLang="en-US" sz="1100" dirty="0"/>
          </a:p>
          <a:p>
            <a:pPr eaLnBrk="1" hangingPunct="1">
              <a:spcBef>
                <a:spcPct val="0"/>
              </a:spcBef>
            </a:pPr>
            <a:r>
              <a:rPr lang="en-GB" altLang="en-US" sz="1100" b="1" u="sng" dirty="0"/>
              <a:t>Presenter please tell the participants where to find your local guidance and how locums can get extra copies if needed</a:t>
            </a:r>
            <a:r>
              <a:rPr lang="en-GB" altLang="en-US" sz="1100" u="sng" dirty="0"/>
              <a:t>. </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17 December,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7</a:t>
            </a:fld>
            <a:endParaRPr lang="en-GB" altLang="en-US" dirty="0"/>
          </a:p>
        </p:txBody>
      </p:sp>
    </p:spTree>
    <p:extLst>
      <p:ext uri="{BB962C8B-B14F-4D97-AF65-F5344CB8AC3E}">
        <p14:creationId xmlns:p14="http://schemas.microsoft.com/office/powerpoint/2010/main" val="1201728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100" b="1" u="none" dirty="0"/>
              <a:t>Presenter notes </a:t>
            </a:r>
          </a:p>
          <a:p>
            <a:pPr eaLnBrk="1" hangingPunct="1">
              <a:spcBef>
                <a:spcPct val="0"/>
              </a:spcBef>
            </a:pPr>
            <a:r>
              <a:rPr lang="en-GB" altLang="en-US" sz="1100" b="0" i="1" dirty="0"/>
              <a:t>We suggest you take your local antibiotic guidance with you – and show them the sore throat section, and your local recommendations.  You may wish to edit the above slide if there are any major differences.</a:t>
            </a:r>
          </a:p>
          <a:p>
            <a:pPr eaLnBrk="1" hangingPunct="1">
              <a:spcBef>
                <a:spcPct val="0"/>
              </a:spcBef>
            </a:pPr>
            <a:endParaRPr lang="en-GB" altLang="en-US" sz="1100" dirty="0"/>
          </a:p>
          <a:p>
            <a:pPr eaLnBrk="1" hangingPunct="1">
              <a:spcBef>
                <a:spcPct val="0"/>
              </a:spcBef>
            </a:pPr>
            <a:r>
              <a:rPr lang="en-GB" altLang="en-US" sz="1100" b="1" dirty="0"/>
              <a:t>Presenter talk</a:t>
            </a:r>
          </a:p>
          <a:p>
            <a:pPr eaLnBrk="1" hangingPunct="1">
              <a:spcBef>
                <a:spcPct val="0"/>
              </a:spcBef>
            </a:pPr>
            <a:r>
              <a:rPr lang="en-GB" altLang="en-US" sz="1100" dirty="0"/>
              <a:t>So we have managed this case in line with National NICE guidance. This is a snapshot of the aims and principles of treatment section of the Antibiotic Prescribing Implementation Tool for acute sore throat.  As you can see each section has links to other guidance, comments on when antibiotics should be used, recommended first and second line antibiotics dose and duration.  </a:t>
            </a:r>
          </a:p>
          <a:p>
            <a:pPr eaLnBrk="1" hangingPunct="1">
              <a:spcBef>
                <a:spcPct val="0"/>
              </a:spcBef>
            </a:pPr>
            <a:endParaRPr lang="en-GB" altLang="en-US" sz="1100" dirty="0"/>
          </a:p>
          <a:p>
            <a:pPr eaLnBrk="1" hangingPunct="1">
              <a:spcBef>
                <a:spcPct val="0"/>
              </a:spcBef>
            </a:pPr>
            <a:r>
              <a:rPr lang="en-GB" altLang="en-US" sz="1100" dirty="0"/>
              <a:t>The guidance recommends oral penicillin V for AST as first line</a:t>
            </a:r>
          </a:p>
          <a:p>
            <a:pPr eaLnBrk="1" hangingPunct="1">
              <a:spcBef>
                <a:spcPct val="0"/>
              </a:spcBef>
            </a:pPr>
            <a:endParaRPr lang="en-GB" altLang="en-US" sz="1100" dirty="0"/>
          </a:p>
          <a:p>
            <a:pPr eaLnBrk="1" hangingPunct="1">
              <a:spcBef>
                <a:spcPct val="0"/>
              </a:spcBef>
            </a:pPr>
            <a:r>
              <a:rPr lang="en-GB" altLang="en-US" sz="1100" b="1" u="sng" dirty="0"/>
              <a:t>Presenter please tell the participants where to find your local guidance and how locums can get extra copies if needed</a:t>
            </a:r>
            <a:r>
              <a:rPr lang="en-GB" altLang="en-US" sz="1100" u="sng" dirty="0"/>
              <a:t>. </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17 December,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8</a:t>
            </a:fld>
            <a:endParaRPr lang="en-GB" altLang="en-US" dirty="0"/>
          </a:p>
        </p:txBody>
      </p:sp>
    </p:spTree>
    <p:extLst>
      <p:ext uri="{BB962C8B-B14F-4D97-AF65-F5344CB8AC3E}">
        <p14:creationId xmlns:p14="http://schemas.microsoft.com/office/powerpoint/2010/main" val="27114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eaLnBrk="1" hangingPunct="1">
              <a:lnSpc>
                <a:spcPct val="90000"/>
              </a:lnSpc>
              <a:spcBef>
                <a:spcPct val="0"/>
              </a:spcBef>
              <a:defRPr/>
            </a:pPr>
            <a:endParaRPr lang="en-GB" altLang="en-US" sz="1100" b="1" u="none"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1" u="none" dirty="0">
                <a:latin typeface="Arial" panose="020B0604020202020204" pitchFamily="34" charset="0"/>
                <a:cs typeface="Arial" panose="020B0604020202020204" pitchFamily="34" charset="0"/>
              </a:rPr>
              <a:t>Presenter Talk </a:t>
            </a:r>
            <a:r>
              <a:rPr lang="en-GB" altLang="en-US" sz="1100" u="none" dirty="0">
                <a:latin typeface="Arial" panose="020B0604020202020204" pitchFamily="34" charset="0"/>
                <a:cs typeface="Arial" panose="020B0604020202020204" pitchFamily="34" charset="0"/>
              </a:rPr>
              <a:t> </a:t>
            </a:r>
          </a:p>
          <a:p>
            <a:pPr eaLnBrk="1" hangingPunct="1">
              <a:lnSpc>
                <a:spcPct val="90000"/>
              </a:lnSpc>
              <a:spcBef>
                <a:spcPct val="0"/>
              </a:spcBef>
              <a:defRPr/>
            </a:pPr>
            <a:r>
              <a:rPr lang="en-GB" altLang="en-US" sz="1100" dirty="0">
                <a:latin typeface="Arial" panose="020B0604020202020204" pitchFamily="34" charset="0"/>
                <a:cs typeface="Arial" panose="020B0604020202020204" pitchFamily="34" charset="0"/>
              </a:rPr>
              <a:t>There has been much discussion about the use of giving delayed antibiotic prescriptions in acute uncomplicated infections, to reduce antibiotic use and reduce patient expectations</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dirty="0">
                <a:latin typeface="Arial" panose="020B0604020202020204" pitchFamily="34" charset="0"/>
                <a:cs typeface="Arial" panose="020B0604020202020204" pitchFamily="34" charset="0"/>
              </a:rPr>
              <a:t>This slide covers one study within that review conducted by Little et al in in 2014 focused on upper respiratory tract infections and included patients 8</a:t>
            </a:r>
            <a:r>
              <a:rPr lang="en-GB" b="0" i="0" dirty="0">
                <a:solidFill>
                  <a:srgbClr val="333333"/>
                </a:solidFill>
                <a:effectLst/>
                <a:latin typeface="interfaceregular"/>
              </a:rPr>
              <a:t>89 patients over 3 years of age from 25 practices. Patients who were not judged to need an immediate antibiotic, were randomised into no antibiotic or delayed prescribing group  (n=556). </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dirty="0">
                <a:latin typeface="Arial" panose="020B0604020202020204" pitchFamily="34" charset="0"/>
                <a:cs typeface="Arial" panose="020B0604020202020204" pitchFamily="34" charset="0"/>
              </a:rPr>
              <a:t>There was no significant effect of antibiotic prescribing strategy on symptom severity or temperature. Higher levels of satisfaction were reported for the patient led and collection approaches, although the limited sample size for this outcome resulted in </a:t>
            </a:r>
            <a:r>
              <a:rPr lang="en-GB" altLang="en-US" sz="1100" b="1" dirty="0">
                <a:latin typeface="Arial" panose="020B0604020202020204" pitchFamily="34" charset="0"/>
                <a:cs typeface="Arial" panose="020B0604020202020204" pitchFamily="34" charset="0"/>
              </a:rPr>
              <a:t>no significant differences overall (2.38, P=0.667). </a:t>
            </a:r>
            <a:r>
              <a:rPr lang="en-GB" altLang="en-US" sz="1100" dirty="0">
                <a:latin typeface="Arial" panose="020B0604020202020204" pitchFamily="34" charset="0"/>
                <a:cs typeface="Arial" panose="020B0604020202020204" pitchFamily="34" charset="0"/>
              </a:rPr>
              <a:t>T</a:t>
            </a:r>
            <a:r>
              <a:rPr lang="en-GB" altLang="en-US" sz="1100" b="1" dirty="0">
                <a:latin typeface="Arial" panose="020B0604020202020204" pitchFamily="34" charset="0"/>
                <a:cs typeface="Arial" panose="020B0604020202020204" pitchFamily="34" charset="0"/>
              </a:rPr>
              <a:t>hose given antibiotics were more likely to believe that antibiotics were effective (click for arrow) despite immediate antibiotics having no significant effect on symptom severity or duration.</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1" dirty="0">
                <a:latin typeface="Arial" panose="020B0604020202020204" pitchFamily="34" charset="0"/>
                <a:cs typeface="Arial" panose="020B0604020202020204" pitchFamily="34" charset="0"/>
              </a:rPr>
              <a:t>The back-up prescription is very useful to give to patients who have a high expectation for antibiotics, and can be given using the patient leaflet I will show you.</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1" dirty="0">
                <a:latin typeface="Arial" panose="020B0604020202020204" pitchFamily="34" charset="0"/>
                <a:cs typeface="Arial" panose="020B0604020202020204" pitchFamily="34" charset="0"/>
              </a:rPr>
              <a:t>Presenter notes</a:t>
            </a:r>
          </a:p>
          <a:p>
            <a:pPr eaLnBrk="1" hangingPunct="1">
              <a:lnSpc>
                <a:spcPct val="90000"/>
              </a:lnSpc>
              <a:spcBef>
                <a:spcPct val="0"/>
              </a:spcBef>
              <a:defRPr/>
            </a:pPr>
            <a:endParaRPr lang="en-GB" altLang="en-US" sz="1100" b="1"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Additional information on delayed prescribing you can cover: </a:t>
            </a:r>
          </a:p>
          <a:p>
            <a:pPr eaLnBrk="1" hangingPunct="1">
              <a:lnSpc>
                <a:spcPct val="90000"/>
              </a:lnSpc>
              <a:spcBef>
                <a:spcPct val="0"/>
              </a:spcBef>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GB" altLang="en-US" sz="1100" dirty="0">
                <a:latin typeface="Arial" panose="020B0604020202020204" pitchFamily="34" charset="0"/>
                <a:cs typeface="Arial" panose="020B0604020202020204" pitchFamily="34" charset="0"/>
              </a:rPr>
              <a:t>A 2017 Cochrane review found that symptoms for sore throat were only modestly improved by immediate antibiotics compared with delayed antibiotics</a:t>
            </a:r>
            <a:r>
              <a:rPr lang="en-GB" dirty="0"/>
              <a:t> </a:t>
            </a:r>
            <a:r>
              <a:rPr lang="en-GB" altLang="en-US" sz="1100" dirty="0">
                <a:latin typeface="Arial" panose="020B0604020202020204" pitchFamily="34" charset="0"/>
                <a:cs typeface="Arial" panose="020B0604020202020204" pitchFamily="34" charset="0"/>
              </a:rPr>
              <a:t> (5 studies - Spurling 2017) also </a:t>
            </a:r>
            <a:r>
              <a:rPr lang="en-GB" altLang="en-US" sz="1100" b="1" dirty="0">
                <a:latin typeface="Arial" panose="020B0604020202020204" pitchFamily="34" charset="0"/>
                <a:cs typeface="Arial" panose="020B0604020202020204" pitchFamily="34" charset="0"/>
              </a:rPr>
              <a:t>found no significant difference in patient satisfaction in delayed vs. immediate groups in studies</a:t>
            </a:r>
            <a:r>
              <a:rPr lang="en-GB" altLang="en-US" sz="1100" dirty="0">
                <a:latin typeface="Arial" panose="020B0604020202020204" pitchFamily="34" charset="0"/>
                <a:cs typeface="Arial" panose="020B0604020202020204" pitchFamily="34" charset="0"/>
              </a:rPr>
              <a:t> focusing on respiratory tract infections (6 studies).</a:t>
            </a:r>
          </a:p>
          <a:p>
            <a:pPr eaLnBrk="1" hangingPunct="1">
              <a:lnSpc>
                <a:spcPct val="90000"/>
              </a:lnSpc>
              <a:spcBef>
                <a:spcPct val="0"/>
              </a:spcBef>
              <a:defRPr/>
            </a:pPr>
            <a:endParaRPr lang="en-GB" altLang="en-US" sz="1100" b="1"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You can also include information about safety by covering the DESCARTE study: </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dirty="0">
                <a:latin typeface="Arial" panose="020B0604020202020204" pitchFamily="34" charset="0"/>
                <a:cs typeface="Arial" panose="020B0604020202020204" pitchFamily="34" charset="0"/>
              </a:rPr>
              <a:t>A study of acute sore throat (the DESCARTE study – Little 2013) showed that complications in those who received immediate were similar to those receiving a  back-up prescription even though 30% did not collect the prescription, and in the study complications were higher in the no antibiotic group. Thus giving more control to the patient does help prevent complications, but with a back-up antibiotic safety netting instructions are important.</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endParaRPr lang="en-GB" altLang="en-US" sz="1100" b="1"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1" dirty="0">
                <a:latin typeface="Arial" panose="020B0604020202020204" pitchFamily="34" charset="0"/>
                <a:cs typeface="Arial" panose="020B0604020202020204" pitchFamily="34" charset="0"/>
              </a:rPr>
              <a:t>Little 2014 study:</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Health professionals decided in negotiation with patients whether immediate antibiotics were needed. Total of 889 patients, of these 333 (37%) were prescribed immediate antibiotics</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If antibiotics were not needed, patients were randomised into four delayed prescribing groups (n=556, 63%):</a:t>
            </a:r>
          </a:p>
          <a:p>
            <a:pPr marL="342900" lvl="0" indent="-342900">
              <a:lnSpc>
                <a:spcPct val="107000"/>
              </a:lnSpc>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Recontact for prescription (n=123)</a:t>
            </a:r>
          </a:p>
          <a:p>
            <a:pPr marL="342900" lvl="0" indent="-342900">
              <a:lnSpc>
                <a:spcPct val="107000"/>
              </a:lnSpc>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Post-dated prescription (n=114)</a:t>
            </a:r>
          </a:p>
          <a:p>
            <a:pPr marL="342900" lvl="0" indent="-342900">
              <a:lnSpc>
                <a:spcPct val="107000"/>
              </a:lnSpc>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Collection of the prescription (n=105)</a:t>
            </a:r>
          </a:p>
          <a:p>
            <a:pPr marL="342900" lvl="0" indent="-342900">
              <a:lnSpc>
                <a:spcPct val="107000"/>
              </a:lnSpc>
              <a:spcAft>
                <a:spcPts val="800"/>
              </a:spcAft>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Or patient led (the patient was given to use if needed) (n=106)</a:t>
            </a:r>
          </a:p>
          <a:p>
            <a:pPr marL="342900" lvl="0" indent="-342900">
              <a:lnSpc>
                <a:spcPct val="107000"/>
              </a:lnSpc>
              <a:spcAft>
                <a:spcPts val="800"/>
              </a:spcAft>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Immediate antibiotics given (n=333) symptoms documented (n=280)</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For symptom severity, we saw no evidence of a significant interaction between antibiotic strategy and analgesia use</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u="sng" dirty="0">
                <a:effectLst/>
                <a:latin typeface="Arial" panose="020B0604020202020204" pitchFamily="34" charset="0"/>
                <a:ea typeface="Calibri" panose="020F0502020204030204" pitchFamily="34" charset="0"/>
                <a:cs typeface="Arial" panose="020B0604020202020204" pitchFamily="34" charset="0"/>
              </a:rPr>
              <a:t>For the randomised no/delayed groups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There was no significant effect of strategy on symptoms severity, duration and small differences in temperature control.</a:t>
            </a:r>
          </a:p>
          <a:p>
            <a:pPr marL="342900" marR="0" lvl="0" indent="-342900" algn="l" defTabSz="914400" rtl="0" eaLnBrk="0" fontAlgn="base" latinLnBrk="0" hangingPunct="0">
              <a:lnSpc>
                <a:spcPct val="107000"/>
              </a:lnSpc>
              <a:spcBef>
                <a:spcPct val="30000"/>
              </a:spcBef>
              <a:spcAft>
                <a:spcPct val="0"/>
              </a:spcAft>
              <a:buClrTx/>
              <a:buSzTx/>
              <a:buFont typeface="Symbol" panose="05050102010706020507" pitchFamily="18" charset="2"/>
              <a:buChar char=""/>
              <a:tabLst/>
              <a:defRPr/>
            </a:pPr>
            <a:r>
              <a:rPr lang="en-GB" sz="3200" dirty="0">
                <a:effectLst/>
                <a:latin typeface="Arial" panose="020B0604020202020204" pitchFamily="34" charset="0"/>
                <a:ea typeface="Calibri" panose="020F0502020204030204" pitchFamily="34" charset="0"/>
                <a:cs typeface="Arial" panose="020B0604020202020204" pitchFamily="34" charset="0"/>
              </a:rPr>
              <a:t>Antibiotic use did not differ significantly between no/delayed prescribing strategies, with the lowest use reported in the no prescription group</a:t>
            </a:r>
          </a:p>
          <a:p>
            <a:pPr marL="342900" lvl="0" indent="-342900">
              <a:lnSpc>
                <a:spcPct val="107000"/>
              </a:lnSpc>
              <a:buFont typeface="Symbol" panose="05050102010706020507" pitchFamily="18" charset="2"/>
              <a:buChar char=""/>
            </a:pPr>
            <a:r>
              <a:rPr lang="en-GB" sz="3200" dirty="0"/>
              <a:t>Consultations in the following month were similar (RR: 2.97, P=0.563) and were not significantly different after the first month (RR: 4.11, P=0.391).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7000"/>
              </a:lnSpc>
              <a:spcBef>
                <a:spcPct val="30000"/>
              </a:spcBef>
              <a:spcAft>
                <a:spcPct val="0"/>
              </a:spcAft>
              <a:buClrTx/>
              <a:buSzTx/>
              <a:buFont typeface="Symbol" panose="05050102010706020507" pitchFamily="18" charset="2"/>
              <a:buChar char=""/>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Belief in antibiotics was strong but not significantly different between no or delayed groups, </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u="sng" dirty="0">
                <a:effectLst/>
                <a:latin typeface="Arial" panose="020B0604020202020204" pitchFamily="34" charset="0"/>
                <a:ea typeface="Calibri" panose="020F0502020204030204" pitchFamily="34" charset="0"/>
                <a:cs typeface="Arial" panose="020B0604020202020204" pitchFamily="34" charset="0"/>
              </a:rPr>
              <a:t>Inclusion of the non-randomised immediate prescription group</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No significant effect of antibiotic prescribing strategy on symptom severity or temperature</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Antibiotic use differed significantly with 97% of patients reporting antibiotic use in the immediate arm</a:t>
            </a: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More patients believed antibiotics were very effective despite immediate antibiotics having no significant effect on symptom severity or duration.</a:t>
            </a:r>
            <a:endParaRPr lang="en-GB" sz="1800" b="0" i="0" dirty="0">
              <a:solidFill>
                <a:srgbClr val="000000"/>
              </a:solidFill>
              <a:effectLst/>
              <a:latin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b="0" i="0" u="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There was no significant difference in satisfaction rates across the groups</a:t>
            </a:r>
            <a:endParaRPr lang="en-GB" sz="1800" u="none" dirty="0">
              <a:effectLst/>
              <a:latin typeface="Arial" panose="020B0604020202020204" pitchFamily="34" charset="0"/>
              <a:ea typeface="Calibri" panose="020F0502020204030204" pitchFamily="34" charset="0"/>
              <a:cs typeface="Arial" panose="020B0604020202020204" pitchFamily="34" charset="0"/>
            </a:endParaRPr>
          </a:p>
          <a:p>
            <a:endParaRPr lang="en-GB" altLang="en-US" sz="1800" dirty="0">
              <a:effectLst/>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u="sng" dirty="0">
                <a:latin typeface="Arial" panose="020B0604020202020204" pitchFamily="34" charset="0"/>
                <a:cs typeface="Arial" panose="020B0604020202020204" pitchFamily="34" charset="0"/>
              </a:rPr>
              <a:t>A 2017 Cochrane review of delayed prescriptions for respiratory infection found that: </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A strategy of immediate antibiotics is more likely to confer the modest benefits of antibiotics on clinical outcomes such as symptoms for acute otitis media and sore throat than delayed antibiotics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Immediate antibiotics had similarly high levels of patient satisfaction to delayed antibiotics (91% versus 86% -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Delayed antibiotics had higher levels of patient satisfaction than no antibiotics (87% versus 82% -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Delayed antibiotic prescribing strategies achieved markedly lower rates of antibiotic use compared to immediate antibiotics (31% versus 93% - moderate certainty evidence according to GRADE assessment).</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Requiring the patient to return for a prescription resulted in even lower antibiotic use (27%) than giving a prescription at the time of the consultation with instructions to fill the prescription if symptoms worsened (38%).</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No antibiotics achieved lower rates still of antibiotic use compared to delayed antibiotics (14% versus 28%)- moderate certainty evidence according to GRADE assessment).</a:t>
            </a:r>
            <a:endParaRPr lang="en-GB" b="0" dirty="0"/>
          </a:p>
          <a:p>
            <a:endParaRPr lang="en-GB" dirty="0"/>
          </a:p>
          <a:p>
            <a:r>
              <a:rPr lang="en-GB" b="1" dirty="0"/>
              <a:t>Slide References</a:t>
            </a:r>
          </a:p>
          <a:p>
            <a:pPr marL="228600" indent="-228600" algn="l">
              <a:buFont typeface="+mj-lt"/>
              <a:buAutoNum type="arabicPeriod"/>
            </a:pPr>
            <a:r>
              <a:rPr lang="en-GB" b="0" i="0" dirty="0">
                <a:solidFill>
                  <a:srgbClr val="000000"/>
                </a:solidFill>
                <a:effectLst/>
                <a:latin typeface="Source Sans Pro" panose="020B0503030403020204" pitchFamily="34" charset="0"/>
              </a:rPr>
              <a:t>Spurling GKP, Del Mar CB, Dooley L, Clark J, Askew DA. Delayed antibiotic prescriptions for respiratory infections. Cochrane Database of Systematic Reviews 2017, Issue 9. Art. No.: CD004417. DOI: 10.1002/14651858.CD004417.pub5. Accessed 23 January 2023.</a:t>
            </a:r>
            <a:r>
              <a:rPr lang="en-GB" dirty="0"/>
              <a:t>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000000"/>
                </a:solidFill>
                <a:effectLst/>
                <a:latin typeface="Source Sans Pro" panose="020B0503030403020204" pitchFamily="34" charset="0"/>
              </a:rPr>
              <a:t>Little P, Moore M, Kelly J, Williamson I, Leydon G, McDermott, L, Mullee M, Stuart B. Delayed antibiotic prescribing strategies for respiratory tract infections in primary care: pragmatic, factorial, randomised controlled trial. </a:t>
            </a:r>
            <a:r>
              <a:rPr lang="en-GB" b="0" i="1" dirty="0">
                <a:solidFill>
                  <a:srgbClr val="000000"/>
                </a:solidFill>
                <a:effectLst/>
                <a:latin typeface="Source Sans Pro" panose="020B0503030403020204" pitchFamily="34" charset="0"/>
              </a:rPr>
              <a:t>BMJ </a:t>
            </a:r>
            <a:r>
              <a:rPr lang="en-GB" b="0" i="0" dirty="0">
                <a:solidFill>
                  <a:srgbClr val="000000"/>
                </a:solidFill>
                <a:effectLst/>
                <a:latin typeface="Source Sans Pro" panose="020B0503030403020204" pitchFamily="34" charset="0"/>
              </a:rPr>
              <a:t>2014;348.</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Moore M, Little P, Rumsby K, Kelly J, Watson L, Warner G, Fahey T, Williamson I. Effect of antibiotic prescribing strategies and an information leaflet on longer-term reconsultation for acute lower respiratory tract infection. Br J Gen Pract. 2009 Oct;59(567):728-34. doi: 10.3399/bjgp09X472601. PMID: 19843421; PMCID: PMC2751917.</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Little P, Stuart B, Hobbs FD, Butler CC, Hay AD, Campbell J, Delaney B, Broomfield S, Barratt P, Hood K, Everitt H, Mullee M, Williamson I, Mant D, Moore M; DESCARTE investigators. Predictors of suppurative complications for acute sore throat in primary care: prospective clinical cohort study. BMJ. 2013 Nov 25;347:f6867. doi: 10.1136/bmj.f6867. PMID: 24277339; PMCID: PMC3898431.</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Little P, Stuart B, Hobbs FD, Butler CC, Hay AD, Delaney B, Campbell J, Broomfield S, Barratt P, Hood K, Everitt H, Mullee M, Williamson I, Mant D, Moore M; DESCARTE investigators. Antibiotic prescription strategies for acute sore throat: a prospective observational cohort study. Lancet Infect Dis. 2014 Mar;14(3):213-9. doi: 10.1016/S1473-3099(13)70294-9. Epub 2014 Jan 17. PMID: 24440616.</a:t>
            </a:r>
            <a:endParaRPr lang="en-GB" dirty="0"/>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17 December,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9</a:t>
            </a:fld>
            <a:endParaRPr lang="en-GB" altLang="en-US" dirty="0"/>
          </a:p>
        </p:txBody>
      </p:sp>
    </p:spTree>
    <p:extLst>
      <p:ext uri="{BB962C8B-B14F-4D97-AF65-F5344CB8AC3E}">
        <p14:creationId xmlns:p14="http://schemas.microsoft.com/office/powerpoint/2010/main" val="251365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
        <p:nvSpPr>
          <p:cNvPr id="7" name="Footer Placeholder 3">
            <a:extLst>
              <a:ext uri="{FF2B5EF4-FFF2-40B4-BE49-F238E27FC236}">
                <a16:creationId xmlns:a16="http://schemas.microsoft.com/office/drawing/2014/main" id="{E038E0A6-F2C2-4E06-B7E2-286A4FC5A6BF}"/>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dirty="0">
                <a:latin typeface="Arial" panose="020B0604020202020204" pitchFamily="34" charset="0"/>
                <a:cs typeface="Arial" panose="020B0604020202020204" pitchFamily="34" charset="0"/>
              </a:rPr>
              <a:t>www.rcgp.org.uk/TARGETantibiotics</a:t>
            </a:r>
          </a:p>
        </p:txBody>
      </p:sp>
    </p:spTree>
    <p:extLst>
      <p:ext uri="{BB962C8B-B14F-4D97-AF65-F5344CB8AC3E}">
        <p14:creationId xmlns:p14="http://schemas.microsoft.com/office/powerpoint/2010/main" val="3987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17/12/2024</a:t>
            </a:fld>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302275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22774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260125"/>
          </a:xfrm>
        </p:spPr>
        <p:txBody>
          <a:bodyPr/>
          <a:lstStyle/>
          <a:p>
            <a:r>
              <a:rPr lang="en-US"/>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57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17/12/2024</a:t>
            </a:fld>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10496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lvl1pPr>
              <a:defRPr>
                <a:solidFill>
                  <a:srgbClr val="C00000"/>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dirty="0"/>
          </a:p>
        </p:txBody>
      </p:sp>
    </p:spTree>
    <p:extLst>
      <p:ext uri="{BB962C8B-B14F-4D97-AF65-F5344CB8AC3E}">
        <p14:creationId xmlns:p14="http://schemas.microsoft.com/office/powerpoint/2010/main" val="117001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dirty="0"/>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35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p>
        </p:txBody>
      </p:sp>
    </p:spTree>
    <p:extLst>
      <p:ext uri="{BB962C8B-B14F-4D97-AF65-F5344CB8AC3E}">
        <p14:creationId xmlns:p14="http://schemas.microsoft.com/office/powerpoint/2010/main" val="292635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67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40462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435278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85416"/>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86600" y="6487219"/>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0" y="6479910"/>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Dec 2022       </a:t>
            </a:r>
          </a:p>
          <a:p>
            <a:r>
              <a:rPr lang="en-GB" sz="1000" dirty="0">
                <a:latin typeface="Arial" panose="020B0604020202020204" pitchFamily="34" charset="0"/>
                <a:cs typeface="Arial" panose="020B0604020202020204" pitchFamily="34" charset="0"/>
              </a:rPr>
              <a:t>Next review: Dec 2025</a:t>
            </a:r>
          </a:p>
        </p:txBody>
      </p:sp>
      <p:sp>
        <p:nvSpPr>
          <p:cNvPr id="11" name="Footer Placeholder 3">
            <a:extLst>
              <a:ext uri="{FF2B5EF4-FFF2-40B4-BE49-F238E27FC236}">
                <a16:creationId xmlns:a16="http://schemas.microsoft.com/office/drawing/2014/main" id="{949CCA57-A622-404B-9DE2-6F394BA8386F}"/>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dirty="0">
                <a:latin typeface="Arial" panose="020B0604020202020204" pitchFamily="34" charset="0"/>
                <a:cs typeface="Arial" panose="020B0604020202020204" pitchFamily="34" charset="0"/>
              </a:rPr>
              <a:t>www.rcgp.org.uk/TARGETantibiotics</a:t>
            </a:r>
          </a:p>
        </p:txBody>
      </p:sp>
      <p:sp>
        <p:nvSpPr>
          <p:cNvPr id="12" name="TextBox 11">
            <a:extLst>
              <a:ext uri="{FF2B5EF4-FFF2-40B4-BE49-F238E27FC236}">
                <a16:creationId xmlns:a16="http://schemas.microsoft.com/office/drawing/2014/main" id="{D79CE9D9-10CE-40AB-BE89-EBD328748378}"/>
              </a:ext>
            </a:extLst>
          </p:cNvPr>
          <p:cNvSpPr txBox="1"/>
          <p:nvPr userDrawn="1"/>
        </p:nvSpPr>
        <p:spPr>
          <a:xfrm>
            <a:off x="-2776" y="1700808"/>
            <a:ext cx="677108" cy="4610509"/>
          </a:xfrm>
          <a:prstGeom prst="rect">
            <a:avLst/>
          </a:prstGeom>
          <a:solidFill>
            <a:srgbClr val="339966"/>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Sore Throat</a:t>
            </a:r>
          </a:p>
        </p:txBody>
      </p:sp>
    </p:spTree>
    <p:extLst>
      <p:ext uri="{BB962C8B-B14F-4D97-AF65-F5344CB8AC3E}">
        <p14:creationId xmlns:p14="http://schemas.microsoft.com/office/powerpoint/2010/main" val="2160142788"/>
      </p:ext>
    </p:extLst>
  </p:cSld>
  <p:clrMap bg1="lt1" tx1="dk1" bg2="lt2" tx2="dk2" accent1="accent1" accent2="accent2" accent3="accent3" accent4="accent4" accent5="accent5" accent6="accent6" hlink="hlink" folHlink="folHlink"/>
  <p:sldLayoutIdLst>
    <p:sldLayoutId id="2147493471" r:id="rId1"/>
    <p:sldLayoutId id="2147493472" r:id="rId2"/>
    <p:sldLayoutId id="2147493473" r:id="rId3"/>
    <p:sldLayoutId id="2147493474" r:id="rId4"/>
    <p:sldLayoutId id="2147493475" r:id="rId5"/>
    <p:sldLayoutId id="2147493476" r:id="rId6"/>
    <p:sldLayoutId id="2147493477" r:id="rId7"/>
    <p:sldLayoutId id="2147493478" r:id="rId8"/>
    <p:sldLayoutId id="2147493479" r:id="rId9"/>
    <p:sldLayoutId id="2147493480" r:id="rId10"/>
    <p:sldLayoutId id="2147493481" r:id="rId11"/>
  </p:sldLayoutIdLst>
  <p:txStyles>
    <p:titleStyle>
      <a:lvl1pPr algn="l" defTabSz="914400" rtl="0" eaLnBrk="1" latinLnBrk="0" hangingPunct="1">
        <a:lnSpc>
          <a:spcPct val="90000"/>
        </a:lnSpc>
        <a:spcBef>
          <a:spcPct val="0"/>
        </a:spcBef>
        <a:buNone/>
        <a:defRPr sz="4400" b="0" kern="1200">
          <a:solidFill>
            <a:srgbClr val="AD001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83125D-E0C2-482D-AB7C-CDDCEE69E004}"/>
              </a:ext>
            </a:extLst>
          </p:cNvPr>
          <p:cNvSpPr txBox="1">
            <a:spLocks noGrp="1"/>
          </p:cNvSpPr>
          <p:nvPr>
            <p:ph type="title"/>
          </p:nvPr>
        </p:nvSpPr>
        <p:spPr>
          <a:xfrm>
            <a:off x="1517650" y="427742"/>
            <a:ext cx="6997700" cy="1200329"/>
          </a:xfrm>
          <a:prstGeom prst="rect">
            <a:avLst/>
          </a:prstGeom>
          <a:noFill/>
        </p:spPr>
        <p:txBody>
          <a:bodyPr wrap="square">
            <a:spAutoFit/>
          </a:bodyPr>
          <a:lstStyle/>
          <a:p>
            <a:r>
              <a:rPr kumimoji="0" lang="en-GB" altLang="en-US" sz="44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a:t>
            </a:r>
            <a:br>
              <a:rPr kumimoji="0" lang="en-GB" altLang="en-US" sz="44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br>
            <a:r>
              <a:rPr kumimoji="0" lang="en-GB" altLang="en-US" sz="36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Acute Sore Throat</a:t>
            </a:r>
            <a:endParaRPr lang="en-GB" dirty="0"/>
          </a:p>
        </p:txBody>
      </p:sp>
      <p:pic>
        <p:nvPicPr>
          <p:cNvPr id="6" name="Picture 5" descr="Pictures Of Tonsillitis Symptoms">
            <a:extLst>
              <a:ext uri="{FF2B5EF4-FFF2-40B4-BE49-F238E27FC236}">
                <a16:creationId xmlns:a16="http://schemas.microsoft.com/office/drawing/2014/main" id="{98FC1F73-3F18-4FF3-B2C1-DA6D0A6693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75" b="-34"/>
          <a:stretch/>
        </p:blipFill>
        <p:spPr bwMode="auto">
          <a:xfrm>
            <a:off x="1619672" y="1844824"/>
            <a:ext cx="5702931" cy="39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3">
            <a:extLst>
              <a:ext uri="{FF2B5EF4-FFF2-40B4-BE49-F238E27FC236}">
                <a16:creationId xmlns:a16="http://schemas.microsoft.com/office/drawing/2014/main" id="{F91B1DDB-C254-41D4-B6F5-28EDF0EBB4A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extLst>
      <p:ext uri="{BB962C8B-B14F-4D97-AF65-F5344CB8AC3E}">
        <p14:creationId xmlns:p14="http://schemas.microsoft.com/office/powerpoint/2010/main" val="240481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77595E-6F81-4802-8B6D-419CEA2DFFD7}"/>
              </a:ext>
            </a:extLst>
          </p:cNvPr>
          <p:cNvSpPr>
            <a:spLocks noGrp="1"/>
          </p:cNvSpPr>
          <p:nvPr>
            <p:ph type="title"/>
          </p:nvPr>
        </p:nvSpPr>
        <p:spPr>
          <a:xfrm>
            <a:off x="1590675" y="365125"/>
            <a:ext cx="7422696" cy="1260475"/>
          </a:xfrm>
        </p:spPr>
        <p:txBody>
          <a:bodyPr>
            <a:normAutofit fontScale="90000"/>
          </a:bodyPr>
          <a:lstStyle/>
          <a:p>
            <a:r>
              <a:rPr lang="en-GB" sz="3600" b="0" dirty="0">
                <a:latin typeface="Arial" panose="020B0604020202020204" pitchFamily="34" charset="0"/>
                <a:cs typeface="Arial" panose="020B0604020202020204" pitchFamily="34" charset="0"/>
              </a:rPr>
              <a:t>Awareness of delayed/back up prescribing has increased but is still low</a:t>
            </a:r>
            <a:endParaRPr lang="en-GB" sz="3600" dirty="0">
              <a:latin typeface="Arial" panose="020B0604020202020204" pitchFamily="34" charset="0"/>
              <a:cs typeface="Arial" panose="020B0604020202020204" pitchFamily="34" charset="0"/>
            </a:endParaRPr>
          </a:p>
        </p:txBody>
      </p:sp>
      <p:graphicFrame>
        <p:nvGraphicFramePr>
          <p:cNvPr id="6" name="Content Placeholder 7">
            <a:extLst>
              <a:ext uri="{FF2B5EF4-FFF2-40B4-BE49-F238E27FC236}">
                <a16:creationId xmlns:a16="http://schemas.microsoft.com/office/drawing/2014/main" id="{4955603F-AF03-4AF3-A4F6-472354E0C0F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06950628"/>
              </p:ext>
            </p:extLst>
          </p:nvPr>
        </p:nvGraphicFramePr>
        <p:xfrm>
          <a:off x="814690" y="1625600"/>
          <a:ext cx="7759774"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Isosceles Triangle 8">
            <a:extLst>
              <a:ext uri="{FF2B5EF4-FFF2-40B4-BE49-F238E27FC236}">
                <a16:creationId xmlns:a16="http://schemas.microsoft.com/office/drawing/2014/main" id="{9D324131-8B46-4636-AA64-FD9DE99738B9}"/>
              </a:ext>
              <a:ext uri="{C183D7F6-B498-43B3-948B-1728B52AA6E4}">
                <adec:decorative xmlns:adec="http://schemas.microsoft.com/office/drawing/2017/decorative" val="1"/>
              </a:ext>
            </a:extLst>
          </p:cNvPr>
          <p:cNvSpPr/>
          <p:nvPr/>
        </p:nvSpPr>
        <p:spPr>
          <a:xfrm rot="10800000">
            <a:off x="6064249" y="3716732"/>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0" name="Isosceles Triangle 9">
            <a:extLst>
              <a:ext uri="{FF2B5EF4-FFF2-40B4-BE49-F238E27FC236}">
                <a16:creationId xmlns:a16="http://schemas.microsoft.com/office/drawing/2014/main" id="{96DE784B-F65C-4895-A45E-CB54CD44D123}"/>
              </a:ext>
              <a:ext uri="{C183D7F6-B498-43B3-948B-1728B52AA6E4}">
                <adec:decorative xmlns:adec="http://schemas.microsoft.com/office/drawing/2017/decorative" val="1"/>
              </a:ext>
            </a:extLst>
          </p:cNvPr>
          <p:cNvSpPr/>
          <p:nvPr/>
        </p:nvSpPr>
        <p:spPr>
          <a:xfrm>
            <a:off x="2140716" y="3685205"/>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1" name="Isosceles Triangle 10">
            <a:extLst>
              <a:ext uri="{FF2B5EF4-FFF2-40B4-BE49-F238E27FC236}">
                <a16:creationId xmlns:a16="http://schemas.microsoft.com/office/drawing/2014/main" id="{470041A1-0225-46DC-BE25-41758981F800}"/>
              </a:ext>
              <a:ext uri="{C183D7F6-B498-43B3-948B-1728B52AA6E4}">
                <adec:decorative xmlns:adec="http://schemas.microsoft.com/office/drawing/2017/decorative" val="1"/>
              </a:ext>
            </a:extLst>
          </p:cNvPr>
          <p:cNvSpPr/>
          <p:nvPr/>
        </p:nvSpPr>
        <p:spPr>
          <a:xfrm>
            <a:off x="3707904" y="371673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2" name="Isosceles Triangle 11">
            <a:extLst>
              <a:ext uri="{FF2B5EF4-FFF2-40B4-BE49-F238E27FC236}">
                <a16:creationId xmlns:a16="http://schemas.microsoft.com/office/drawing/2014/main" id="{C2D17975-11FB-48D2-AE80-796EF41CDB48}"/>
              </a:ext>
              <a:ext uri="{C183D7F6-B498-43B3-948B-1728B52AA6E4}">
                <adec:decorative xmlns:adec="http://schemas.microsoft.com/office/drawing/2017/decorative" val="1"/>
              </a:ext>
            </a:extLst>
          </p:cNvPr>
          <p:cNvSpPr/>
          <p:nvPr/>
        </p:nvSpPr>
        <p:spPr>
          <a:xfrm>
            <a:off x="8387418" y="3716732"/>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3" name="Isosceles Triangle 12">
            <a:extLst>
              <a:ext uri="{FF2B5EF4-FFF2-40B4-BE49-F238E27FC236}">
                <a16:creationId xmlns:a16="http://schemas.microsoft.com/office/drawing/2014/main" id="{9ABEAACE-8481-40FD-A6B5-45C4F9EE2262}"/>
              </a:ext>
              <a:ext uri="{C183D7F6-B498-43B3-948B-1728B52AA6E4}">
                <adec:decorative xmlns:adec="http://schemas.microsoft.com/office/drawing/2017/decorative" val="1"/>
              </a:ext>
            </a:extLst>
          </p:cNvPr>
          <p:cNvSpPr/>
          <p:nvPr/>
        </p:nvSpPr>
        <p:spPr>
          <a:xfrm rot="10800000">
            <a:off x="3419872" y="2695046"/>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4" name="Isosceles Triangle 13">
            <a:extLst>
              <a:ext uri="{FF2B5EF4-FFF2-40B4-BE49-F238E27FC236}">
                <a16:creationId xmlns:a16="http://schemas.microsoft.com/office/drawing/2014/main" id="{74B5CD7B-33F0-434E-A56B-847CD29A8D10}"/>
              </a:ext>
              <a:ext uri="{C183D7F6-B498-43B3-948B-1728B52AA6E4}">
                <adec:decorative xmlns:adec="http://schemas.microsoft.com/office/drawing/2017/decorative" val="1"/>
              </a:ext>
            </a:extLst>
          </p:cNvPr>
          <p:cNvSpPr/>
          <p:nvPr/>
        </p:nvSpPr>
        <p:spPr>
          <a:xfrm>
            <a:off x="6025053" y="2658944"/>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5" name="Isosceles Triangle 14">
            <a:extLst>
              <a:ext uri="{FF2B5EF4-FFF2-40B4-BE49-F238E27FC236}">
                <a16:creationId xmlns:a16="http://schemas.microsoft.com/office/drawing/2014/main" id="{A21213C6-C6F0-40F8-BF66-FC76093641FE}"/>
              </a:ext>
              <a:ext uri="{C183D7F6-B498-43B3-948B-1728B52AA6E4}">
                <adec:decorative xmlns:adec="http://schemas.microsoft.com/office/drawing/2017/decorative" val="1"/>
              </a:ext>
            </a:extLst>
          </p:cNvPr>
          <p:cNvSpPr/>
          <p:nvPr/>
        </p:nvSpPr>
        <p:spPr>
          <a:xfrm>
            <a:off x="8328219" y="265894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8" name="TextBox 17">
            <a:extLst>
              <a:ext uri="{FF2B5EF4-FFF2-40B4-BE49-F238E27FC236}">
                <a16:creationId xmlns:a16="http://schemas.microsoft.com/office/drawing/2014/main" id="{B49868AD-751F-4863-AC66-BF7049B54186}"/>
              </a:ext>
            </a:extLst>
          </p:cNvPr>
          <p:cNvSpPr txBox="1"/>
          <p:nvPr/>
        </p:nvSpPr>
        <p:spPr>
          <a:xfrm>
            <a:off x="4412496" y="3385329"/>
            <a:ext cx="1195139" cy="276999"/>
          </a:xfrm>
          <a:prstGeom prst="rect">
            <a:avLst/>
          </a:prstGeom>
          <a:noFill/>
        </p:spPr>
        <p:txBody>
          <a:bodyPr wrap="square" rtlCol="0">
            <a:spAutoFit/>
          </a:bodyPr>
          <a:lstStyle/>
          <a:p>
            <a:r>
              <a:rPr lang="en-GB" sz="1200" dirty="0">
                <a:solidFill>
                  <a:schemeClr val="accent6">
                    <a:lumMod val="10000"/>
                  </a:schemeClr>
                </a:solidFill>
              </a:rPr>
              <a:t>Y2 COVID-19</a:t>
            </a:r>
          </a:p>
        </p:txBody>
      </p:sp>
      <p:sp>
        <p:nvSpPr>
          <p:cNvPr id="17" name="TextBox 16">
            <a:extLst>
              <a:ext uri="{FF2B5EF4-FFF2-40B4-BE49-F238E27FC236}">
                <a16:creationId xmlns:a16="http://schemas.microsoft.com/office/drawing/2014/main" id="{9295D3FB-B127-4B9B-B053-8BB994D7553B}"/>
              </a:ext>
            </a:extLst>
          </p:cNvPr>
          <p:cNvSpPr txBox="1"/>
          <p:nvPr/>
        </p:nvSpPr>
        <p:spPr>
          <a:xfrm>
            <a:off x="4412497" y="4431065"/>
            <a:ext cx="1195139" cy="276999"/>
          </a:xfrm>
          <a:prstGeom prst="rect">
            <a:avLst/>
          </a:prstGeom>
          <a:noFill/>
        </p:spPr>
        <p:txBody>
          <a:bodyPr wrap="square" rtlCol="0">
            <a:spAutoFit/>
          </a:bodyPr>
          <a:lstStyle/>
          <a:p>
            <a:r>
              <a:rPr lang="en-GB" sz="1200" dirty="0">
                <a:solidFill>
                  <a:schemeClr val="accent6">
                    <a:lumMod val="10000"/>
                  </a:schemeClr>
                </a:solidFill>
              </a:rPr>
              <a:t>Y1 COVID-19</a:t>
            </a:r>
          </a:p>
        </p:txBody>
      </p:sp>
      <p:sp>
        <p:nvSpPr>
          <p:cNvPr id="16" name="TextBox 15">
            <a:extLst>
              <a:ext uri="{FF2B5EF4-FFF2-40B4-BE49-F238E27FC236}">
                <a16:creationId xmlns:a16="http://schemas.microsoft.com/office/drawing/2014/main" id="{9F797B47-9F96-44B9-81C8-44F48B3A8EC5}"/>
              </a:ext>
            </a:extLst>
          </p:cNvPr>
          <p:cNvSpPr txBox="1"/>
          <p:nvPr/>
        </p:nvSpPr>
        <p:spPr>
          <a:xfrm>
            <a:off x="4412498" y="5476801"/>
            <a:ext cx="1195139" cy="276999"/>
          </a:xfrm>
          <a:prstGeom prst="rect">
            <a:avLst/>
          </a:prstGeom>
          <a:noFill/>
        </p:spPr>
        <p:txBody>
          <a:bodyPr wrap="square" rtlCol="0">
            <a:spAutoFit/>
          </a:bodyPr>
          <a:lstStyle/>
          <a:p>
            <a:r>
              <a:rPr lang="en-GB" sz="1200" dirty="0">
                <a:solidFill>
                  <a:schemeClr val="accent6">
                    <a:lumMod val="10000"/>
                  </a:schemeClr>
                </a:solidFill>
              </a:rPr>
              <a:t>Pre COVID-19</a:t>
            </a:r>
          </a:p>
        </p:txBody>
      </p:sp>
      <p:sp>
        <p:nvSpPr>
          <p:cNvPr id="7" name="TextBox 6">
            <a:extLst>
              <a:ext uri="{FF2B5EF4-FFF2-40B4-BE49-F238E27FC236}">
                <a16:creationId xmlns:a16="http://schemas.microsoft.com/office/drawing/2014/main" id="{3D8A34E4-81B7-46AE-AAB2-C35C90F4D402}"/>
              </a:ext>
            </a:extLst>
          </p:cNvPr>
          <p:cNvSpPr txBox="1"/>
          <p:nvPr/>
        </p:nvSpPr>
        <p:spPr>
          <a:xfrm>
            <a:off x="1445672" y="5792272"/>
            <a:ext cx="7128792" cy="369332"/>
          </a:xfrm>
          <a:prstGeom prst="rect">
            <a:avLst/>
          </a:prstGeom>
          <a:noFill/>
        </p:spPr>
        <p:txBody>
          <a:bodyPr wrap="square" rtlCol="0">
            <a:spAutoFit/>
          </a:bodyPr>
          <a:lstStyle/>
          <a:p>
            <a:pPr algn="ctr"/>
            <a:r>
              <a:rPr lang="en-GB" b="1" dirty="0">
                <a:solidFill>
                  <a:schemeClr val="accent6">
                    <a:lumMod val="10000"/>
                  </a:schemeClr>
                </a:solidFill>
              </a:rPr>
              <a:t>Awareness of delayed prescribing has increased </a:t>
            </a:r>
          </a:p>
        </p:txBody>
      </p:sp>
      <p:sp>
        <p:nvSpPr>
          <p:cNvPr id="19" name="TextBox 13">
            <a:extLst>
              <a:ext uri="{FF2B5EF4-FFF2-40B4-BE49-F238E27FC236}">
                <a16:creationId xmlns:a16="http://schemas.microsoft.com/office/drawing/2014/main" id="{9D90ECA7-E249-4F1D-8B56-4E3D8F39CCB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5" name="TextBox 4">
            <a:extLst>
              <a:ext uri="{FF2B5EF4-FFF2-40B4-BE49-F238E27FC236}">
                <a16:creationId xmlns:a16="http://schemas.microsoft.com/office/drawing/2014/main" id="{B5417B38-D3D1-4C7E-BF14-4F4E18F805A8}"/>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Base: All adults aged 18+ in England: </a:t>
            </a:r>
            <a:r>
              <a:rPr lang="en-GB" sz="1000" b="1" dirty="0">
                <a:solidFill>
                  <a:schemeClr val="accent6">
                    <a:lumMod val="10000"/>
                  </a:schemeClr>
                </a:solidFill>
              </a:rPr>
              <a:t>2022 (1663), 2021 (1676); 2020 (2052) </a:t>
            </a:r>
            <a:r>
              <a:rPr lang="en-GB" sz="1000" dirty="0">
                <a:solidFill>
                  <a:schemeClr val="accent6">
                    <a:lumMod val="10000"/>
                  </a:schemeClr>
                </a:solidFill>
              </a:rPr>
              <a:t>: </a:t>
            </a:r>
          </a:p>
        </p:txBody>
      </p:sp>
    </p:spTree>
    <p:extLst>
      <p:ext uri="{BB962C8B-B14F-4D97-AF65-F5344CB8AC3E}">
        <p14:creationId xmlns:p14="http://schemas.microsoft.com/office/powerpoint/2010/main" val="144747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3">
            <a:extLst>
              <a:ext uri="{FF2B5EF4-FFF2-40B4-BE49-F238E27FC236}">
                <a16:creationId xmlns:a16="http://schemas.microsoft.com/office/drawing/2014/main" id="{1488D059-E954-47A2-B25E-FF9B7A7EA8F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 Placeholder 1">
            <a:extLst>
              <a:ext uri="{FF2B5EF4-FFF2-40B4-BE49-F238E27FC236}">
                <a16:creationId xmlns:a16="http://schemas.microsoft.com/office/drawing/2014/main" id="{AF2823EA-AEA8-E309-C5D9-CF93D98E5D77}"/>
              </a:ext>
            </a:extLst>
          </p:cNvPr>
          <p:cNvSpPr txBox="1">
            <a:spLocks/>
          </p:cNvSpPr>
          <p:nvPr/>
        </p:nvSpPr>
        <p:spPr>
          <a:xfrm>
            <a:off x="694863" y="5899621"/>
            <a:ext cx="808376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en-GB" sz="1800" dirty="0">
                <a:solidFill>
                  <a:schemeClr val="accent1"/>
                </a:solidFill>
              </a:rPr>
              <a:t>Base: All respondents (n=5390), adults 18+ in England</a:t>
            </a:r>
          </a:p>
        </p:txBody>
      </p:sp>
      <p:sp>
        <p:nvSpPr>
          <p:cNvPr id="10" name="Title 2">
            <a:extLst>
              <a:ext uri="{FF2B5EF4-FFF2-40B4-BE49-F238E27FC236}">
                <a16:creationId xmlns:a16="http://schemas.microsoft.com/office/drawing/2014/main" id="{97A7BB19-7765-FA36-D871-23216D6D1142}"/>
              </a:ext>
            </a:extLst>
          </p:cNvPr>
          <p:cNvSpPr>
            <a:spLocks noGrp="1"/>
          </p:cNvSpPr>
          <p:nvPr>
            <p:ph type="title"/>
          </p:nvPr>
        </p:nvSpPr>
        <p:spPr>
          <a:xfrm>
            <a:off x="1413164" y="228047"/>
            <a:ext cx="7723130" cy="1560044"/>
          </a:xfrm>
        </p:spPr>
        <p:txBody>
          <a:bodyPr>
            <a:normAutofit/>
          </a:bodyPr>
          <a:lstStyle/>
          <a:p>
            <a:r>
              <a:rPr lang="en-GB" sz="2800" b="0" dirty="0">
                <a:solidFill>
                  <a:schemeClr val="tx1"/>
                </a:solidFill>
                <a:latin typeface="Arial" panose="020B0604020202020204" pitchFamily="34" charset="0"/>
                <a:cs typeface="Arial" panose="020B0604020202020204" pitchFamily="34" charset="0"/>
              </a:rPr>
              <a:t>Around half of members of the public support the prescription of delayed antibiotics for a variety of different infections </a:t>
            </a:r>
          </a:p>
        </p:txBody>
      </p:sp>
      <p:sp>
        <p:nvSpPr>
          <p:cNvPr id="19" name="Text Placeholder 4">
            <a:extLst>
              <a:ext uri="{FF2B5EF4-FFF2-40B4-BE49-F238E27FC236}">
                <a16:creationId xmlns:a16="http://schemas.microsoft.com/office/drawing/2014/main" id="{0FA94964-3F83-330E-9896-EB5ADB3CB837}"/>
              </a:ext>
            </a:extLst>
          </p:cNvPr>
          <p:cNvSpPr txBox="1">
            <a:spLocks/>
          </p:cNvSpPr>
          <p:nvPr/>
        </p:nvSpPr>
        <p:spPr>
          <a:xfrm>
            <a:off x="658544" y="1727190"/>
            <a:ext cx="7454462" cy="351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GB" sz="2000" dirty="0"/>
              <a:t>Support of delayed antibiotic prescription</a:t>
            </a:r>
          </a:p>
        </p:txBody>
      </p:sp>
      <p:graphicFrame>
        <p:nvGraphicFramePr>
          <p:cNvPr id="22" name="Chart 21">
            <a:extLst>
              <a:ext uri="{FF2B5EF4-FFF2-40B4-BE49-F238E27FC236}">
                <a16:creationId xmlns:a16="http://schemas.microsoft.com/office/drawing/2014/main" id="{0C3A4DE3-EF05-3595-D416-F2FD33116112}"/>
              </a:ext>
            </a:extLst>
          </p:cNvPr>
          <p:cNvGraphicFramePr/>
          <p:nvPr>
            <p:extLst>
              <p:ext uri="{D42A27DB-BD31-4B8C-83A1-F6EECF244321}">
                <p14:modId xmlns:p14="http://schemas.microsoft.com/office/powerpoint/2010/main" val="4216192061"/>
              </p:ext>
            </p:extLst>
          </p:nvPr>
        </p:nvGraphicFramePr>
        <p:xfrm>
          <a:off x="0" y="2314969"/>
          <a:ext cx="11123856" cy="3636711"/>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Straight Connector 22">
            <a:extLst>
              <a:ext uri="{FF2B5EF4-FFF2-40B4-BE49-F238E27FC236}">
                <a16:creationId xmlns:a16="http://schemas.microsoft.com/office/drawing/2014/main" id="{952D81A8-057C-CC0D-F993-F6041CE33F34}"/>
              </a:ext>
            </a:extLst>
          </p:cNvPr>
          <p:cNvCxnSpPr>
            <a:cxnSpLocks/>
          </p:cNvCxnSpPr>
          <p:nvPr/>
        </p:nvCxnSpPr>
        <p:spPr>
          <a:xfrm>
            <a:off x="3235268" y="4035888"/>
            <a:ext cx="0" cy="1435261"/>
          </a:xfrm>
          <a:prstGeom prst="line">
            <a:avLst/>
          </a:prstGeom>
          <a:noFill/>
          <a:ln w="57150" cap="flat" cmpd="sng" algn="ctr">
            <a:solidFill>
              <a:srgbClr val="00AB8E"/>
            </a:solidFill>
            <a:prstDash val="solid"/>
          </a:ln>
          <a:effectLst/>
        </p:spPr>
      </p:cxnSp>
      <p:sp>
        <p:nvSpPr>
          <p:cNvPr id="24" name="TextBox 23">
            <a:extLst>
              <a:ext uri="{FF2B5EF4-FFF2-40B4-BE49-F238E27FC236}">
                <a16:creationId xmlns:a16="http://schemas.microsoft.com/office/drawing/2014/main" id="{30FBA031-BF67-E3A2-3338-CAEBCB465C5F}"/>
              </a:ext>
            </a:extLst>
          </p:cNvPr>
          <p:cNvSpPr txBox="1"/>
          <p:nvPr/>
        </p:nvSpPr>
        <p:spPr>
          <a:xfrm>
            <a:off x="3345291" y="4405439"/>
            <a:ext cx="1818151" cy="696160"/>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normalizeH="0" baseline="0" noProof="0" dirty="0">
                <a:ln w="0"/>
                <a:solidFill>
                  <a:srgbClr val="00AB8E"/>
                </a:solidFill>
                <a:uLnTx/>
                <a:uFillTx/>
                <a:latin typeface="Arial" panose="020B0604020202020204"/>
                <a:ea typeface="+mn-ea"/>
                <a:cs typeface="+mn-cs"/>
              </a:rPr>
              <a:t>47%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normalizeH="0" baseline="0" noProof="0" dirty="0">
                <a:ln w="0"/>
                <a:solidFill>
                  <a:srgbClr val="00AB8E"/>
                </a:solidFill>
                <a:uLnTx/>
                <a:uFillTx/>
                <a:latin typeface="Arial" panose="020B0604020202020204"/>
                <a:ea typeface="+mn-ea"/>
                <a:cs typeface="+mn-cs"/>
              </a:rPr>
              <a:t>Support</a:t>
            </a:r>
          </a:p>
        </p:txBody>
      </p:sp>
      <p:cxnSp>
        <p:nvCxnSpPr>
          <p:cNvPr id="25" name="Straight Connector 24">
            <a:extLst>
              <a:ext uri="{FF2B5EF4-FFF2-40B4-BE49-F238E27FC236}">
                <a16:creationId xmlns:a16="http://schemas.microsoft.com/office/drawing/2014/main" id="{DF7CA765-984A-6B94-14F7-B37E2B9482D8}"/>
              </a:ext>
            </a:extLst>
          </p:cNvPr>
          <p:cNvCxnSpPr>
            <a:cxnSpLocks/>
          </p:cNvCxnSpPr>
          <p:nvPr/>
        </p:nvCxnSpPr>
        <p:spPr>
          <a:xfrm>
            <a:off x="3231689" y="2985635"/>
            <a:ext cx="0" cy="415922"/>
          </a:xfrm>
          <a:prstGeom prst="line">
            <a:avLst/>
          </a:prstGeom>
          <a:noFill/>
          <a:ln w="57150" cap="flat" cmpd="sng" algn="ctr">
            <a:solidFill>
              <a:srgbClr val="FF7F32"/>
            </a:solidFill>
            <a:prstDash val="solid"/>
          </a:ln>
          <a:effectLst/>
        </p:spPr>
      </p:cxnSp>
      <p:sp>
        <p:nvSpPr>
          <p:cNvPr id="26" name="TextBox 25">
            <a:extLst>
              <a:ext uri="{FF2B5EF4-FFF2-40B4-BE49-F238E27FC236}">
                <a16:creationId xmlns:a16="http://schemas.microsoft.com/office/drawing/2014/main" id="{A512C2CB-3FF0-36E7-3474-0C474CB3316B}"/>
              </a:ext>
            </a:extLst>
          </p:cNvPr>
          <p:cNvSpPr txBox="1"/>
          <p:nvPr/>
        </p:nvSpPr>
        <p:spPr>
          <a:xfrm>
            <a:off x="3326588" y="2950607"/>
            <a:ext cx="1818151" cy="482366"/>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12%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Oppose </a:t>
            </a:r>
            <a:endParaRPr kumimoji="0" lang="en-GB" b="0" i="0" u="none" strike="noStrike" kern="1200" cap="none" spc="0" normalizeH="0" baseline="0" noProof="0" dirty="0">
              <a:ln>
                <a:noFill/>
              </a:ln>
              <a:solidFill>
                <a:srgbClr val="FF7F32"/>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83FCCDA8-4F38-D84F-0166-6FB2C4F0F80E}"/>
              </a:ext>
            </a:extLst>
          </p:cNvPr>
          <p:cNvCxnSpPr>
            <a:cxnSpLocks/>
          </p:cNvCxnSpPr>
          <p:nvPr/>
        </p:nvCxnSpPr>
        <p:spPr>
          <a:xfrm>
            <a:off x="5734487" y="3933295"/>
            <a:ext cx="0" cy="1527464"/>
          </a:xfrm>
          <a:prstGeom prst="line">
            <a:avLst/>
          </a:prstGeom>
          <a:noFill/>
          <a:ln w="57150" cap="flat" cmpd="sng" algn="ctr">
            <a:solidFill>
              <a:srgbClr val="00AB8E"/>
            </a:solidFill>
            <a:prstDash val="solid"/>
          </a:ln>
          <a:effectLst/>
        </p:spPr>
      </p:cxnSp>
      <p:sp>
        <p:nvSpPr>
          <p:cNvPr id="28" name="TextBox 27">
            <a:extLst>
              <a:ext uri="{FF2B5EF4-FFF2-40B4-BE49-F238E27FC236}">
                <a16:creationId xmlns:a16="http://schemas.microsoft.com/office/drawing/2014/main" id="{88200BAD-2721-7197-3BDD-791432645DF5}"/>
              </a:ext>
            </a:extLst>
          </p:cNvPr>
          <p:cNvSpPr txBox="1"/>
          <p:nvPr/>
        </p:nvSpPr>
        <p:spPr>
          <a:xfrm>
            <a:off x="5856118" y="4450981"/>
            <a:ext cx="1818151" cy="350846"/>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AB8E"/>
                </a:solidFill>
                <a:effectLst/>
                <a:uLnTx/>
                <a:uFillTx/>
                <a:latin typeface="Arial" panose="020B0604020202020204"/>
                <a:ea typeface="+mn-ea"/>
                <a:cs typeface="+mn-cs"/>
              </a:rPr>
              <a:t>49%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AB8E"/>
                </a:solidFill>
                <a:effectLst/>
                <a:uLnTx/>
                <a:uFillTx/>
                <a:latin typeface="Arial" panose="020B0604020202020204"/>
                <a:ea typeface="+mn-ea"/>
                <a:cs typeface="+mn-cs"/>
              </a:rPr>
              <a:t>Support</a:t>
            </a:r>
            <a:endParaRPr kumimoji="0" lang="en-GB" b="0" i="0" u="none" strike="noStrike" kern="1200" cap="none" spc="0" normalizeH="0" baseline="0" noProof="0" dirty="0">
              <a:ln>
                <a:noFill/>
              </a:ln>
              <a:solidFill>
                <a:srgbClr val="00AB8E"/>
              </a:solidFill>
              <a:effectLst/>
              <a:uLnTx/>
              <a:uFillTx/>
              <a:latin typeface="Arial" panose="020B0604020202020204"/>
              <a:ea typeface="+mn-ea"/>
              <a:cs typeface="+mn-cs"/>
            </a:endParaRPr>
          </a:p>
        </p:txBody>
      </p:sp>
      <p:cxnSp>
        <p:nvCxnSpPr>
          <p:cNvPr id="29" name="Straight Connector 28">
            <a:extLst>
              <a:ext uri="{FF2B5EF4-FFF2-40B4-BE49-F238E27FC236}">
                <a16:creationId xmlns:a16="http://schemas.microsoft.com/office/drawing/2014/main" id="{52689D1C-88FF-C141-D655-AB3BCB0803EA}"/>
              </a:ext>
            </a:extLst>
          </p:cNvPr>
          <p:cNvCxnSpPr>
            <a:cxnSpLocks/>
          </p:cNvCxnSpPr>
          <p:nvPr/>
        </p:nvCxnSpPr>
        <p:spPr>
          <a:xfrm>
            <a:off x="5742970" y="2971727"/>
            <a:ext cx="0" cy="381460"/>
          </a:xfrm>
          <a:prstGeom prst="line">
            <a:avLst/>
          </a:prstGeom>
          <a:noFill/>
          <a:ln w="57150" cap="flat" cmpd="sng" algn="ctr">
            <a:solidFill>
              <a:srgbClr val="FF7F32"/>
            </a:solidFill>
            <a:prstDash val="solid"/>
          </a:ln>
          <a:effectLst/>
        </p:spPr>
      </p:cxnSp>
      <p:sp>
        <p:nvSpPr>
          <p:cNvPr id="30" name="TextBox 29">
            <a:extLst>
              <a:ext uri="{FF2B5EF4-FFF2-40B4-BE49-F238E27FC236}">
                <a16:creationId xmlns:a16="http://schemas.microsoft.com/office/drawing/2014/main" id="{EF157261-4EAE-17F2-3D2B-C3746EB5964B}"/>
              </a:ext>
            </a:extLst>
          </p:cNvPr>
          <p:cNvSpPr txBox="1"/>
          <p:nvPr/>
        </p:nvSpPr>
        <p:spPr>
          <a:xfrm>
            <a:off x="5854210" y="2892212"/>
            <a:ext cx="1818151" cy="350846"/>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11%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Oppose</a:t>
            </a:r>
            <a:endParaRPr kumimoji="0" lang="en-GB" b="0" i="0" u="none" strike="noStrike" kern="1200" cap="none" spc="0" normalizeH="0" baseline="0" noProof="0" dirty="0">
              <a:ln>
                <a:noFill/>
              </a:ln>
              <a:solidFill>
                <a:srgbClr val="FF7F32"/>
              </a:solidFill>
              <a:effectLst/>
              <a:uLnTx/>
              <a:uFillTx/>
              <a:latin typeface="Arial" panose="020B0604020202020204"/>
              <a:ea typeface="+mn-ea"/>
              <a:cs typeface="+mn-cs"/>
            </a:endParaRPr>
          </a:p>
        </p:txBody>
      </p:sp>
      <p:cxnSp>
        <p:nvCxnSpPr>
          <p:cNvPr id="31" name="Straight Connector 30">
            <a:extLst>
              <a:ext uri="{FF2B5EF4-FFF2-40B4-BE49-F238E27FC236}">
                <a16:creationId xmlns:a16="http://schemas.microsoft.com/office/drawing/2014/main" id="{EFB2F497-387A-6675-EC09-4992D76456C3}"/>
              </a:ext>
            </a:extLst>
          </p:cNvPr>
          <p:cNvCxnSpPr>
            <a:cxnSpLocks/>
          </p:cNvCxnSpPr>
          <p:nvPr/>
        </p:nvCxnSpPr>
        <p:spPr>
          <a:xfrm>
            <a:off x="8206814" y="3828349"/>
            <a:ext cx="0" cy="1641764"/>
          </a:xfrm>
          <a:prstGeom prst="line">
            <a:avLst/>
          </a:prstGeom>
          <a:noFill/>
          <a:ln w="57150" cap="flat" cmpd="sng" algn="ctr">
            <a:solidFill>
              <a:srgbClr val="00AB8E"/>
            </a:solidFill>
            <a:prstDash val="solid"/>
          </a:ln>
          <a:effectLst/>
        </p:spPr>
      </p:cxnSp>
      <p:sp>
        <p:nvSpPr>
          <p:cNvPr id="32" name="TextBox 31">
            <a:extLst>
              <a:ext uri="{FF2B5EF4-FFF2-40B4-BE49-F238E27FC236}">
                <a16:creationId xmlns:a16="http://schemas.microsoft.com/office/drawing/2014/main" id="{C8E22693-7A99-A015-9954-623C63D96A0B}"/>
              </a:ext>
            </a:extLst>
          </p:cNvPr>
          <p:cNvSpPr txBox="1"/>
          <p:nvPr/>
        </p:nvSpPr>
        <p:spPr>
          <a:xfrm>
            <a:off x="8277964" y="4334525"/>
            <a:ext cx="1818151" cy="350846"/>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AB8E"/>
                </a:solidFill>
                <a:effectLst/>
                <a:uLnTx/>
                <a:uFillTx/>
                <a:latin typeface="Arial" panose="020B0604020202020204"/>
                <a:ea typeface="+mn-ea"/>
                <a:cs typeface="+mn-cs"/>
              </a:rPr>
              <a:t>52%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AB8E"/>
                </a:solidFill>
                <a:effectLst/>
                <a:uLnTx/>
                <a:uFillTx/>
                <a:latin typeface="Arial" panose="020B0604020202020204"/>
                <a:ea typeface="+mn-ea"/>
                <a:cs typeface="+mn-cs"/>
              </a:rPr>
              <a:t>Support</a:t>
            </a:r>
            <a:endParaRPr kumimoji="0" lang="en-GB" b="0" i="0" u="none" strike="noStrike" kern="1200" cap="none" spc="0" normalizeH="0" baseline="0" noProof="0" dirty="0">
              <a:ln>
                <a:noFill/>
              </a:ln>
              <a:solidFill>
                <a:srgbClr val="00AB8E"/>
              </a:solidFill>
              <a:effectLst/>
              <a:uLnTx/>
              <a:uFillTx/>
              <a:latin typeface="Arial" panose="020B0604020202020204"/>
              <a:ea typeface="+mn-ea"/>
              <a:cs typeface="+mn-cs"/>
            </a:endParaRPr>
          </a:p>
        </p:txBody>
      </p:sp>
      <p:cxnSp>
        <p:nvCxnSpPr>
          <p:cNvPr id="33" name="Straight Connector 32">
            <a:extLst>
              <a:ext uri="{FF2B5EF4-FFF2-40B4-BE49-F238E27FC236}">
                <a16:creationId xmlns:a16="http://schemas.microsoft.com/office/drawing/2014/main" id="{27C634BA-D918-F033-7A90-69A9A222D736}"/>
              </a:ext>
            </a:extLst>
          </p:cNvPr>
          <p:cNvCxnSpPr>
            <a:cxnSpLocks/>
          </p:cNvCxnSpPr>
          <p:nvPr/>
        </p:nvCxnSpPr>
        <p:spPr>
          <a:xfrm>
            <a:off x="8206814" y="2947154"/>
            <a:ext cx="0" cy="360000"/>
          </a:xfrm>
          <a:prstGeom prst="line">
            <a:avLst/>
          </a:prstGeom>
          <a:noFill/>
          <a:ln w="57150" cap="flat" cmpd="sng" algn="ctr">
            <a:solidFill>
              <a:srgbClr val="FF7F32"/>
            </a:solidFill>
            <a:prstDash val="solid"/>
          </a:ln>
          <a:effectLst/>
        </p:spPr>
      </p:cxnSp>
      <p:sp>
        <p:nvSpPr>
          <p:cNvPr id="34" name="TextBox 33">
            <a:extLst>
              <a:ext uri="{FF2B5EF4-FFF2-40B4-BE49-F238E27FC236}">
                <a16:creationId xmlns:a16="http://schemas.microsoft.com/office/drawing/2014/main" id="{52EB887C-43A1-CCF1-2D91-099D5A7AEDA0}"/>
              </a:ext>
            </a:extLst>
          </p:cNvPr>
          <p:cNvSpPr txBox="1"/>
          <p:nvPr/>
        </p:nvSpPr>
        <p:spPr>
          <a:xfrm>
            <a:off x="8263371" y="2909203"/>
            <a:ext cx="1818151" cy="350846"/>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11%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Oppose </a:t>
            </a:r>
            <a:endParaRPr kumimoji="0" lang="en-GB" b="0" i="0" u="none" strike="noStrike" kern="1200" cap="none" spc="0" normalizeH="0" baseline="0" noProof="0" dirty="0">
              <a:ln>
                <a:noFill/>
              </a:ln>
              <a:solidFill>
                <a:srgbClr val="FF7F32"/>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676B958F-8050-BE6B-03C7-18AB9213D5F6}"/>
              </a:ext>
            </a:extLst>
          </p:cNvPr>
          <p:cNvSpPr/>
          <p:nvPr/>
        </p:nvSpPr>
        <p:spPr>
          <a:xfrm>
            <a:off x="530464" y="4987749"/>
            <a:ext cx="168641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B8E"/>
                </a:solidFill>
                <a:effectLst/>
                <a:uLnTx/>
                <a:uFillTx/>
                <a:latin typeface="Arial" panose="020B0604020202020204"/>
                <a:ea typeface="+mn-ea"/>
                <a:cs typeface="+mn-cs"/>
              </a:rPr>
              <a:t>Strongly support</a:t>
            </a:r>
          </a:p>
        </p:txBody>
      </p:sp>
      <p:sp>
        <p:nvSpPr>
          <p:cNvPr id="42" name="Rectangle 41">
            <a:extLst>
              <a:ext uri="{FF2B5EF4-FFF2-40B4-BE49-F238E27FC236}">
                <a16:creationId xmlns:a16="http://schemas.microsoft.com/office/drawing/2014/main" id="{F6709443-55D4-917E-7356-80F4AF1C0575}"/>
              </a:ext>
            </a:extLst>
          </p:cNvPr>
          <p:cNvSpPr/>
          <p:nvPr/>
        </p:nvSpPr>
        <p:spPr>
          <a:xfrm>
            <a:off x="493823" y="4222877"/>
            <a:ext cx="168641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B8E"/>
                </a:solidFill>
                <a:effectLst/>
                <a:uLnTx/>
                <a:uFillTx/>
                <a:latin typeface="Arial" panose="020B0604020202020204"/>
                <a:ea typeface="+mn-ea"/>
                <a:cs typeface="+mn-cs"/>
              </a:rPr>
              <a:t>Tend to support</a:t>
            </a:r>
          </a:p>
        </p:txBody>
      </p:sp>
      <p:sp>
        <p:nvSpPr>
          <p:cNvPr id="43" name="Rectangle 42">
            <a:extLst>
              <a:ext uri="{FF2B5EF4-FFF2-40B4-BE49-F238E27FC236}">
                <a16:creationId xmlns:a16="http://schemas.microsoft.com/office/drawing/2014/main" id="{25DC8E19-D2B9-09E4-1C2A-424612BA03BE}"/>
              </a:ext>
            </a:extLst>
          </p:cNvPr>
          <p:cNvSpPr/>
          <p:nvPr/>
        </p:nvSpPr>
        <p:spPr>
          <a:xfrm>
            <a:off x="594687" y="3554937"/>
            <a:ext cx="1534142" cy="424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6">
                    <a:lumMod val="25000"/>
                  </a:schemeClr>
                </a:solidFill>
                <a:effectLst/>
                <a:uLnTx/>
                <a:uFillTx/>
                <a:latin typeface="Arial" panose="020B0604020202020204"/>
                <a:ea typeface="+mn-ea"/>
                <a:cs typeface="+mn-cs"/>
              </a:rPr>
              <a:t>Neither support nor oppose </a:t>
            </a:r>
          </a:p>
        </p:txBody>
      </p:sp>
      <p:sp>
        <p:nvSpPr>
          <p:cNvPr id="44" name="Rectangle 43">
            <a:extLst>
              <a:ext uri="{FF2B5EF4-FFF2-40B4-BE49-F238E27FC236}">
                <a16:creationId xmlns:a16="http://schemas.microsoft.com/office/drawing/2014/main" id="{28D08908-E28C-C979-2795-27085F75CE75}"/>
              </a:ext>
            </a:extLst>
          </p:cNvPr>
          <p:cNvSpPr/>
          <p:nvPr/>
        </p:nvSpPr>
        <p:spPr>
          <a:xfrm>
            <a:off x="421906" y="3189812"/>
            <a:ext cx="1686413"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a:ea typeface="+mn-ea"/>
                <a:cs typeface="+mn-cs"/>
              </a:rPr>
              <a:t>Tend to oppose</a:t>
            </a:r>
          </a:p>
        </p:txBody>
      </p:sp>
      <p:sp>
        <p:nvSpPr>
          <p:cNvPr id="45" name="Rectangle 44">
            <a:extLst>
              <a:ext uri="{FF2B5EF4-FFF2-40B4-BE49-F238E27FC236}">
                <a16:creationId xmlns:a16="http://schemas.microsoft.com/office/drawing/2014/main" id="{861604E1-4AD6-463D-DAE8-DEE512A7CFE0}"/>
              </a:ext>
            </a:extLst>
          </p:cNvPr>
          <p:cNvSpPr/>
          <p:nvPr/>
        </p:nvSpPr>
        <p:spPr>
          <a:xfrm>
            <a:off x="646092" y="2544078"/>
            <a:ext cx="15341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A6A6A6"/>
                </a:solidFill>
                <a:effectLst/>
                <a:uLnTx/>
                <a:uFillTx/>
                <a:latin typeface="Arial" panose="020B0604020202020204"/>
                <a:ea typeface="+mn-ea"/>
                <a:cs typeface="+mn-cs"/>
              </a:rPr>
              <a:t>Don’t know</a:t>
            </a:r>
          </a:p>
        </p:txBody>
      </p:sp>
      <p:sp>
        <p:nvSpPr>
          <p:cNvPr id="46" name="Rectangle 45">
            <a:extLst>
              <a:ext uri="{FF2B5EF4-FFF2-40B4-BE49-F238E27FC236}">
                <a16:creationId xmlns:a16="http://schemas.microsoft.com/office/drawing/2014/main" id="{196039F7-A7A9-9BC2-2715-958A1E64F254}"/>
              </a:ext>
            </a:extLst>
          </p:cNvPr>
          <p:cNvSpPr/>
          <p:nvPr/>
        </p:nvSpPr>
        <p:spPr>
          <a:xfrm>
            <a:off x="468249" y="2829894"/>
            <a:ext cx="1734969" cy="425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7F32"/>
                </a:solidFill>
                <a:effectLst/>
                <a:uLnTx/>
                <a:uFillTx/>
                <a:latin typeface="Arial" panose="020B0604020202020204"/>
                <a:ea typeface="+mn-ea"/>
                <a:cs typeface="+mn-cs"/>
              </a:rPr>
              <a:t>Strongly oppose</a:t>
            </a:r>
          </a:p>
        </p:txBody>
      </p:sp>
      <p:sp>
        <p:nvSpPr>
          <p:cNvPr id="47" name="TextBox 46">
            <a:extLst>
              <a:ext uri="{FF2B5EF4-FFF2-40B4-BE49-F238E27FC236}">
                <a16:creationId xmlns:a16="http://schemas.microsoft.com/office/drawing/2014/main" id="{B46DCE57-A1A0-A617-7221-43CEDD854B8D}"/>
              </a:ext>
            </a:extLst>
          </p:cNvPr>
          <p:cNvSpPr txBox="1"/>
          <p:nvPr/>
        </p:nvSpPr>
        <p:spPr>
          <a:xfrm>
            <a:off x="6190966" y="6383629"/>
            <a:ext cx="2845476" cy="430887"/>
          </a:xfrm>
          <a:prstGeom prst="rect">
            <a:avLst/>
          </a:prstGeom>
          <a:noFill/>
        </p:spPr>
        <p:txBody>
          <a:bodyPr wrap="square" lIns="91440" tIns="45720" rIns="91440" bIns="45720" anchor="t">
            <a:spAutoFit/>
          </a:bodyPr>
          <a:lstStyle/>
          <a:p>
            <a:pPr algn="r"/>
            <a:r>
              <a:rPr lang="en-GB" sz="1100" dirty="0">
                <a:solidFill>
                  <a:srgbClr val="C00000"/>
                </a:solidFill>
                <a:latin typeface="Arial"/>
                <a:ea typeface="Calibri"/>
                <a:cs typeface="Arial"/>
              </a:rPr>
              <a:t>(AMR Public Perceptions survey 2023, Basis Research)</a:t>
            </a:r>
          </a:p>
        </p:txBody>
      </p:sp>
    </p:spTree>
    <p:extLst>
      <p:ext uri="{BB962C8B-B14F-4D97-AF65-F5344CB8AC3E}">
        <p14:creationId xmlns:p14="http://schemas.microsoft.com/office/powerpoint/2010/main" val="305946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a16="http://schemas.microsoft.com/office/drawing/2014/main" id="{57C8F597-DFE4-4A2E-9B8B-6D8785F7E9D0}"/>
              </a:ext>
            </a:extLst>
          </p:cNvPr>
          <p:cNvSpPr txBox="1">
            <a:spLocks noGrp="1"/>
          </p:cNvSpPr>
          <p:nvPr>
            <p:ph type="title" idx="4294967295"/>
          </p:nvPr>
        </p:nvSpPr>
        <p:spPr bwMode="auto">
          <a:xfrm>
            <a:off x="1504949" y="334924"/>
            <a:ext cx="8182389" cy="109631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4400" b="1" i="0" u="none" strike="noStrike" kern="120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The Patient Perspective:</a:t>
            </a:r>
            <a:br>
              <a:rPr kumimoji="0" lang="en-GB" altLang="en-US" sz="4400" b="1" i="0" u="none" strike="noStrike" kern="120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br>
            <a:r>
              <a:rPr kumimoji="0" lang="en-GB" altLang="en-US" sz="2800" b="1" i="0" u="none" strike="noStrike" kern="120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Expectation vs reality</a:t>
            </a:r>
          </a:p>
        </p:txBody>
      </p:sp>
      <p:sp>
        <p:nvSpPr>
          <p:cNvPr id="13" name="TextBox 13">
            <a:extLst>
              <a:ext uri="{FF2B5EF4-FFF2-40B4-BE49-F238E27FC236}">
                <a16:creationId xmlns:a16="http://schemas.microsoft.com/office/drawing/2014/main" id="{02575978-A929-4976-9BAA-AC7B1ACF923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2" name="Rectangle 11">
            <a:extLst>
              <a:ext uri="{FF2B5EF4-FFF2-40B4-BE49-F238E27FC236}">
                <a16:creationId xmlns:a16="http://schemas.microsoft.com/office/drawing/2014/main" id="{CFA21EBE-7B91-4F72-BF37-158524820374}"/>
              </a:ext>
              <a:ext uri="{C183D7F6-B498-43B3-948B-1728B52AA6E4}">
                <adec:decorative xmlns:adec="http://schemas.microsoft.com/office/drawing/2017/decorative" val="1"/>
              </a:ext>
            </a:extLst>
          </p:cNvPr>
          <p:cNvSpPr/>
          <p:nvPr/>
        </p:nvSpPr>
        <p:spPr>
          <a:xfrm>
            <a:off x="3187337" y="6383629"/>
            <a:ext cx="2899954" cy="365125"/>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7A9B6519-3901-47CA-9B53-DE357BDA9660}"/>
              </a:ext>
            </a:extLst>
          </p:cNvPr>
          <p:cNvSpPr txBox="1">
            <a:spLocks noChangeArrowheads="1"/>
          </p:cNvSpPr>
          <p:nvPr/>
        </p:nvSpPr>
        <p:spPr bwMode="auto">
          <a:xfrm>
            <a:off x="3083662" y="6437374"/>
            <a:ext cx="3056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rgbClr val="AD0016"/>
                </a:solidFill>
              </a:rPr>
              <a:t>www.rcgp.org.uk/TARGETantibiotics</a:t>
            </a:r>
          </a:p>
        </p:txBody>
      </p:sp>
      <p:sp>
        <p:nvSpPr>
          <p:cNvPr id="2" name="Title 7">
            <a:extLst>
              <a:ext uri="{FF2B5EF4-FFF2-40B4-BE49-F238E27FC236}">
                <a16:creationId xmlns:a16="http://schemas.microsoft.com/office/drawing/2014/main" id="{173648F8-A268-53D0-C71C-816DCD6ABDA9}"/>
              </a:ext>
            </a:extLst>
          </p:cNvPr>
          <p:cNvSpPr txBox="1">
            <a:spLocks/>
          </p:cNvSpPr>
          <p:nvPr/>
        </p:nvSpPr>
        <p:spPr>
          <a:xfrm>
            <a:off x="748212" y="1502275"/>
            <a:ext cx="8395787" cy="915015"/>
          </a:xfrm>
          <a:prstGeom prst="rect">
            <a:avLst/>
          </a:prstGeom>
        </p:spPr>
        <p:txBody>
          <a:bodyPr>
            <a:noAutofit/>
          </a:bodyPr>
          <a:lstStyle>
            <a:lvl1pPr algn="l" defTabSz="914400" rtl="0" eaLnBrk="1" latinLnBrk="0" hangingPunct="1">
              <a:lnSpc>
                <a:spcPct val="90000"/>
              </a:lnSpc>
              <a:spcBef>
                <a:spcPct val="0"/>
              </a:spcBef>
              <a:buNone/>
              <a:defRPr sz="4400" b="0" kern="1200">
                <a:solidFill>
                  <a:srgbClr val="AD0016"/>
                </a:solidFill>
                <a:latin typeface="+mn-lt"/>
                <a:ea typeface="+mj-ea"/>
                <a:cs typeface="+mj-cs"/>
              </a:defRPr>
            </a:lvl1pPr>
          </a:lstStyle>
          <a:p>
            <a:pPr fontAlgn="auto">
              <a:spcAft>
                <a:spcPts val="0"/>
              </a:spcAft>
            </a:pPr>
            <a:r>
              <a:rPr lang="en-GB" altLang="en-US" sz="1800" dirty="0">
                <a:solidFill>
                  <a:schemeClr val="accent6">
                    <a:lumMod val="25000"/>
                  </a:schemeClr>
                </a:solidFill>
              </a:rPr>
              <a:t>What did you e</a:t>
            </a:r>
            <a:r>
              <a:rPr lang="en-GB" altLang="en-US" sz="1800" dirty="0">
                <a:solidFill>
                  <a:schemeClr val="accent6">
                    <a:lumMod val="25000"/>
                  </a:schemeClr>
                </a:solidFill>
                <a:latin typeface="Arial" panose="020B0604020202020204" pitchFamily="34" charset="0"/>
                <a:cs typeface="Arial" panose="020B0604020202020204" pitchFamily="34" charset="0"/>
              </a:rPr>
              <a:t>xpect from your contact or visit to the Doctor's surgery, for this most recent illness? </a:t>
            </a:r>
            <a:r>
              <a:rPr lang="en-GB" altLang="en-US" sz="1800" b="1" dirty="0">
                <a:solidFill>
                  <a:schemeClr val="accent6">
                    <a:lumMod val="25000"/>
                  </a:schemeClr>
                </a:solidFill>
                <a:latin typeface="Arial" panose="020B0604020202020204" pitchFamily="34" charset="0"/>
                <a:cs typeface="Arial" panose="020B0604020202020204" pitchFamily="34" charset="0"/>
              </a:rPr>
              <a:t>Vs</a:t>
            </a:r>
            <a:r>
              <a:rPr lang="en-GB" altLang="en-US" sz="1800" dirty="0">
                <a:solidFill>
                  <a:schemeClr val="accent6">
                    <a:lumMod val="25000"/>
                  </a:schemeClr>
                </a:solidFill>
                <a:latin typeface="Arial" panose="020B0604020202020204" pitchFamily="34" charset="0"/>
                <a:cs typeface="Arial" panose="020B0604020202020204" pitchFamily="34" charset="0"/>
              </a:rPr>
              <a:t> What happened when you contacted or visited the Doctor's surgery [multiple choice question]</a:t>
            </a:r>
            <a:endParaRPr lang="en-GB" sz="1800" dirty="0">
              <a:solidFill>
                <a:schemeClr val="accent6">
                  <a:lumMod val="25000"/>
                </a:schemeClr>
              </a:solidFill>
            </a:endParaRPr>
          </a:p>
        </p:txBody>
      </p:sp>
      <p:graphicFrame>
        <p:nvGraphicFramePr>
          <p:cNvPr id="3" name="Chart 2">
            <a:extLst>
              <a:ext uri="{FF2B5EF4-FFF2-40B4-BE49-F238E27FC236}">
                <a16:creationId xmlns:a16="http://schemas.microsoft.com/office/drawing/2014/main" id="{57A23264-AD11-C798-8CE0-A4548CDD412A}"/>
              </a:ext>
            </a:extLst>
          </p:cNvPr>
          <p:cNvGraphicFramePr/>
          <p:nvPr>
            <p:extLst>
              <p:ext uri="{D42A27DB-BD31-4B8C-83A1-F6EECF244321}">
                <p14:modId xmlns:p14="http://schemas.microsoft.com/office/powerpoint/2010/main" val="3232494465"/>
              </p:ext>
            </p:extLst>
          </p:nvPr>
        </p:nvGraphicFramePr>
        <p:xfrm>
          <a:off x="807719" y="2226285"/>
          <a:ext cx="8336281" cy="4016247"/>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48C01850-9D11-3CC0-8DC1-F6F528879FE9}"/>
              </a:ext>
            </a:extLst>
          </p:cNvPr>
          <p:cNvGrpSpPr/>
          <p:nvPr/>
        </p:nvGrpSpPr>
        <p:grpSpPr>
          <a:xfrm>
            <a:off x="6392864" y="5605015"/>
            <a:ext cx="2643578" cy="646331"/>
            <a:chOff x="8214448" y="507023"/>
            <a:chExt cx="3593382" cy="646331"/>
          </a:xfrm>
        </p:grpSpPr>
        <p:sp>
          <p:nvSpPr>
            <p:cNvPr id="5" name="TextBox 4">
              <a:extLst>
                <a:ext uri="{FF2B5EF4-FFF2-40B4-BE49-F238E27FC236}">
                  <a16:creationId xmlns:a16="http://schemas.microsoft.com/office/drawing/2014/main" id="{435FBBB0-1B1E-CDBE-9857-D1671182A31E}"/>
                </a:ext>
              </a:extLst>
            </p:cNvPr>
            <p:cNvSpPr txBox="1"/>
            <p:nvPr/>
          </p:nvSpPr>
          <p:spPr>
            <a:xfrm>
              <a:off x="8591868" y="507023"/>
              <a:ext cx="3215962"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Significantly higher / lower vs. expectation</a:t>
              </a:r>
            </a:p>
          </p:txBody>
        </p:sp>
        <p:sp>
          <p:nvSpPr>
            <p:cNvPr id="6" name="Isosceles Triangle 5">
              <a:extLst>
                <a:ext uri="{FF2B5EF4-FFF2-40B4-BE49-F238E27FC236}">
                  <a16:creationId xmlns:a16="http://schemas.microsoft.com/office/drawing/2014/main" id="{43318C7A-FD36-D969-4C7B-CE3C1E3B8751}"/>
                </a:ext>
              </a:extLst>
            </p:cNvPr>
            <p:cNvSpPr/>
            <p:nvPr/>
          </p:nvSpPr>
          <p:spPr>
            <a:xfrm>
              <a:off x="8214448" y="626810"/>
              <a:ext cx="180000" cy="108000"/>
            </a:xfrm>
            <a:prstGeom prst="triangl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Isosceles Triangle 6">
              <a:extLst>
                <a:ext uri="{FF2B5EF4-FFF2-40B4-BE49-F238E27FC236}">
                  <a16:creationId xmlns:a16="http://schemas.microsoft.com/office/drawing/2014/main" id="{058F63F2-7EFD-5BBA-4408-CC7228FEA40D}"/>
                </a:ext>
              </a:extLst>
            </p:cNvPr>
            <p:cNvSpPr/>
            <p:nvPr/>
          </p:nvSpPr>
          <p:spPr>
            <a:xfrm rot="10800000">
              <a:off x="8394448" y="626810"/>
              <a:ext cx="180000"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8" name="Isosceles Triangle 7">
            <a:extLst>
              <a:ext uri="{FF2B5EF4-FFF2-40B4-BE49-F238E27FC236}">
                <a16:creationId xmlns:a16="http://schemas.microsoft.com/office/drawing/2014/main" id="{7D62B844-CE1D-0EDA-0968-21AF315E6EFF}"/>
              </a:ext>
            </a:extLst>
          </p:cNvPr>
          <p:cNvSpPr/>
          <p:nvPr/>
        </p:nvSpPr>
        <p:spPr>
          <a:xfrm rot="10800000">
            <a:off x="6992023" y="2952817"/>
            <a:ext cx="132422"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Isosceles Triangle 8">
            <a:extLst>
              <a:ext uri="{FF2B5EF4-FFF2-40B4-BE49-F238E27FC236}">
                <a16:creationId xmlns:a16="http://schemas.microsoft.com/office/drawing/2014/main" id="{AC1C5527-46C2-2F9F-C982-5DD49FD20839}"/>
              </a:ext>
            </a:extLst>
          </p:cNvPr>
          <p:cNvSpPr/>
          <p:nvPr/>
        </p:nvSpPr>
        <p:spPr>
          <a:xfrm>
            <a:off x="8322048" y="3401784"/>
            <a:ext cx="132422" cy="108000"/>
          </a:xfrm>
          <a:prstGeom prst="triangl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Isosceles Triangle 9">
            <a:extLst>
              <a:ext uri="{FF2B5EF4-FFF2-40B4-BE49-F238E27FC236}">
                <a16:creationId xmlns:a16="http://schemas.microsoft.com/office/drawing/2014/main" id="{1459C03C-ED3D-A12B-8A4F-6ABEA845C68E}"/>
              </a:ext>
            </a:extLst>
          </p:cNvPr>
          <p:cNvSpPr/>
          <p:nvPr/>
        </p:nvSpPr>
        <p:spPr>
          <a:xfrm rot="10800000">
            <a:off x="5911995" y="4418058"/>
            <a:ext cx="132422"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Isosceles Triangle 10">
            <a:extLst>
              <a:ext uri="{FF2B5EF4-FFF2-40B4-BE49-F238E27FC236}">
                <a16:creationId xmlns:a16="http://schemas.microsoft.com/office/drawing/2014/main" id="{F605DBE2-236B-FE2D-D07E-1F2A194B628D}"/>
              </a:ext>
            </a:extLst>
          </p:cNvPr>
          <p:cNvSpPr/>
          <p:nvPr/>
        </p:nvSpPr>
        <p:spPr>
          <a:xfrm rot="10800000">
            <a:off x="5016566" y="4939937"/>
            <a:ext cx="132422"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Isosceles Triangle 15">
            <a:extLst>
              <a:ext uri="{FF2B5EF4-FFF2-40B4-BE49-F238E27FC236}">
                <a16:creationId xmlns:a16="http://schemas.microsoft.com/office/drawing/2014/main" id="{3098ADAA-9C46-99C8-C90D-61E27D841CFA}"/>
              </a:ext>
            </a:extLst>
          </p:cNvPr>
          <p:cNvSpPr/>
          <p:nvPr/>
        </p:nvSpPr>
        <p:spPr>
          <a:xfrm rot="10800000">
            <a:off x="4879894" y="5902195"/>
            <a:ext cx="132422"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7" name="Rectangle: Rounded Corners 16">
            <a:extLst>
              <a:ext uri="{FF2B5EF4-FFF2-40B4-BE49-F238E27FC236}">
                <a16:creationId xmlns:a16="http://schemas.microsoft.com/office/drawing/2014/main" id="{B328CBEC-5AB6-8D48-D3A8-4F2B27B5606C}"/>
              </a:ext>
            </a:extLst>
          </p:cNvPr>
          <p:cNvSpPr/>
          <p:nvPr/>
        </p:nvSpPr>
        <p:spPr>
          <a:xfrm>
            <a:off x="748213" y="4085680"/>
            <a:ext cx="6546648" cy="49447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CF1DE64-3DA3-5CD8-A5C5-60830ACA63FD}"/>
              </a:ext>
            </a:extLst>
          </p:cNvPr>
          <p:cNvSpPr txBox="1"/>
          <p:nvPr/>
        </p:nvSpPr>
        <p:spPr>
          <a:xfrm>
            <a:off x="6190966" y="6383629"/>
            <a:ext cx="2845476" cy="430887"/>
          </a:xfrm>
          <a:prstGeom prst="rect">
            <a:avLst/>
          </a:prstGeom>
          <a:noFill/>
        </p:spPr>
        <p:txBody>
          <a:bodyPr wrap="square" lIns="91440" tIns="45720" rIns="91440" bIns="45720" anchor="t">
            <a:spAutoFit/>
          </a:bodyPr>
          <a:lstStyle/>
          <a:p>
            <a:pPr algn="r"/>
            <a:r>
              <a:rPr lang="en-GB" sz="1100" dirty="0">
                <a:solidFill>
                  <a:srgbClr val="C00000"/>
                </a:solidFill>
                <a:latin typeface="Arial"/>
                <a:ea typeface="Calibri"/>
                <a:cs typeface="Arial"/>
              </a:rPr>
              <a:t>(AMR Public Perceptions survey 2023, Basis Research)</a:t>
            </a:r>
          </a:p>
        </p:txBody>
      </p:sp>
    </p:spTree>
    <p:extLst>
      <p:ext uri="{BB962C8B-B14F-4D97-AF65-F5344CB8AC3E}">
        <p14:creationId xmlns:p14="http://schemas.microsoft.com/office/powerpoint/2010/main" val="275519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CF68-F02E-4B5A-991E-C26D55BC422C}"/>
              </a:ext>
            </a:extLst>
          </p:cNvPr>
          <p:cNvSpPr>
            <a:spLocks noGrp="1"/>
          </p:cNvSpPr>
          <p:nvPr>
            <p:ph type="title"/>
          </p:nvPr>
        </p:nvSpPr>
        <p:spPr>
          <a:xfrm>
            <a:off x="1378073" y="365126"/>
            <a:ext cx="7658424" cy="1325563"/>
          </a:xfrm>
        </p:spPr>
        <p:txBody>
          <a:bodyPr>
            <a:noAutofit/>
          </a:bodyPr>
          <a:lstStyle/>
          <a:p>
            <a:r>
              <a:rPr lang="en-GB" altLang="en-US" sz="3200" dirty="0">
                <a:solidFill>
                  <a:srgbClr val="AF1E2C"/>
                </a:solidFill>
                <a:latin typeface="Arial" panose="020B0604020202020204" pitchFamily="34" charset="0"/>
                <a:cs typeface="Arial" panose="020B0604020202020204" pitchFamily="34" charset="0"/>
              </a:rPr>
              <a:t>How to give back-up/delayed antibiotics? </a:t>
            </a:r>
            <a:endParaRPr lang="en-GB" sz="3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75464D6-203A-4644-8A1F-655B3FC51E6E}"/>
              </a:ext>
            </a:extLst>
          </p:cNvPr>
          <p:cNvSpPr txBox="1">
            <a:spLocks noChangeArrowheads="1"/>
          </p:cNvSpPr>
          <p:nvPr/>
        </p:nvSpPr>
        <p:spPr bwMode="auto">
          <a:xfrm>
            <a:off x="1125537" y="1690689"/>
            <a:ext cx="8018463" cy="4000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b="0" kern="1200">
                <a:solidFill>
                  <a:schemeClr val="tx1"/>
                </a:solidFill>
                <a:latin typeface="Arial" panose="020B0604020202020204" pitchFamily="34" charset="0"/>
                <a:ea typeface="+mj-ea"/>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00000"/>
              </a:lnSpc>
              <a:spcAft>
                <a:spcPct val="0"/>
              </a:spcAft>
              <a:defRPr/>
            </a:pPr>
            <a:r>
              <a:rPr lang="en-GB" altLang="en-US" sz="2000" dirty="0">
                <a:solidFill>
                  <a:schemeClr val="accent6">
                    <a:lumMod val="10000"/>
                  </a:schemeClr>
                </a:solidFill>
                <a:ea typeface="+mn-ea"/>
              </a:rPr>
              <a:t>889 UK GP patients </a:t>
            </a:r>
            <a:r>
              <a:rPr lang="en-GB" altLang="en-US" sz="2000" u="sng" dirty="0">
                <a:solidFill>
                  <a:schemeClr val="accent6">
                    <a:lumMod val="10000"/>
                  </a:schemeClr>
                </a:solidFill>
                <a:ea typeface="+mn-ea"/>
              </a:rPr>
              <a:t>&gt;</a:t>
            </a:r>
            <a:r>
              <a:rPr lang="en-GB" altLang="en-US" sz="2000" dirty="0">
                <a:solidFill>
                  <a:schemeClr val="accent6">
                    <a:lumMod val="10000"/>
                  </a:schemeClr>
                </a:solidFill>
                <a:ea typeface="+mn-ea"/>
              </a:rPr>
              <a:t> 3 years with acute respiratory tract infection</a:t>
            </a:r>
          </a:p>
        </p:txBody>
      </p:sp>
      <p:graphicFrame>
        <p:nvGraphicFramePr>
          <p:cNvPr id="10" name="Chart 9" descr="Patients' satisfaction and antibiotic use when prescribed delayed antibiotics">
            <a:extLst>
              <a:ext uri="{FF2B5EF4-FFF2-40B4-BE49-F238E27FC236}">
                <a16:creationId xmlns:a16="http://schemas.microsoft.com/office/drawing/2014/main" id="{14CE0A73-F961-4A85-BED4-DBC3C30900CB}"/>
              </a:ext>
            </a:extLst>
          </p:cNvPr>
          <p:cNvGraphicFramePr>
            <a:graphicFrameLocks/>
          </p:cNvGraphicFramePr>
          <p:nvPr>
            <p:extLst>
              <p:ext uri="{D42A27DB-BD31-4B8C-83A1-F6EECF244321}">
                <p14:modId xmlns:p14="http://schemas.microsoft.com/office/powerpoint/2010/main" val="3949469262"/>
              </p:ext>
            </p:extLst>
          </p:nvPr>
        </p:nvGraphicFramePr>
        <p:xfrm>
          <a:off x="873002" y="2057400"/>
          <a:ext cx="8163494" cy="396388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DBF8B4CF-3902-438C-A637-4420DECFA86F}"/>
              </a:ext>
              <a:ext uri="{C183D7F6-B498-43B3-948B-1728B52AA6E4}">
                <adec:decorative xmlns:adec="http://schemas.microsoft.com/office/drawing/2017/decorative" val="1"/>
              </a:ext>
            </a:extLst>
          </p:cNvPr>
          <p:cNvSpPr/>
          <p:nvPr/>
        </p:nvSpPr>
        <p:spPr>
          <a:xfrm>
            <a:off x="4283968" y="2564904"/>
            <a:ext cx="648072" cy="20882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13">
            <a:extLst>
              <a:ext uri="{FF2B5EF4-FFF2-40B4-BE49-F238E27FC236}">
                <a16:creationId xmlns:a16="http://schemas.microsoft.com/office/drawing/2014/main" id="{10DCA181-0B3C-4B3F-A851-2183A8A48F5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6" name="TextBox 5">
            <a:extLst>
              <a:ext uri="{FF2B5EF4-FFF2-40B4-BE49-F238E27FC236}">
                <a16:creationId xmlns:a16="http://schemas.microsoft.com/office/drawing/2014/main" id="{FC821ED5-8F8C-49F1-8CAF-BC6E8272695F}"/>
              </a:ext>
            </a:extLst>
          </p:cNvPr>
          <p:cNvSpPr txBox="1"/>
          <p:nvPr/>
        </p:nvSpPr>
        <p:spPr>
          <a:xfrm>
            <a:off x="7482840" y="6550223"/>
            <a:ext cx="1553656" cy="307777"/>
          </a:xfrm>
          <a:prstGeom prst="rect">
            <a:avLst/>
          </a:prstGeom>
          <a:noFill/>
        </p:spPr>
        <p:txBody>
          <a:bodyPr wrap="square" rtlCol="0">
            <a:spAutoFit/>
          </a:bodyPr>
          <a:lstStyle/>
          <a:p>
            <a:r>
              <a:rPr lang="en-GB" sz="1400" dirty="0">
                <a:solidFill>
                  <a:schemeClr val="accent6">
                    <a:lumMod val="10000"/>
                  </a:schemeClr>
                </a:solidFill>
              </a:rPr>
              <a:t>Little </a:t>
            </a:r>
            <a:r>
              <a:rPr lang="en-GB" sz="1400" i="1" dirty="0">
                <a:solidFill>
                  <a:schemeClr val="accent6">
                    <a:lumMod val="10000"/>
                  </a:schemeClr>
                </a:solidFill>
              </a:rPr>
              <a:t>BMJ 2014</a:t>
            </a:r>
            <a:endParaRPr lang="en-GB" sz="1400" dirty="0">
              <a:solidFill>
                <a:schemeClr val="accent6">
                  <a:lumMod val="10000"/>
                </a:schemeClr>
              </a:solidFill>
            </a:endParaRPr>
          </a:p>
        </p:txBody>
      </p:sp>
    </p:spTree>
    <p:extLst>
      <p:ext uri="{BB962C8B-B14F-4D97-AF65-F5344CB8AC3E}">
        <p14:creationId xmlns:p14="http://schemas.microsoft.com/office/powerpoint/2010/main" val="4069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8C58A8-4998-4C54-BF2F-B240D28476CD}"/>
              </a:ext>
            </a:extLst>
          </p:cNvPr>
          <p:cNvSpPr txBox="1">
            <a:spLocks noGrp="1"/>
          </p:cNvSpPr>
          <p:nvPr>
            <p:ph type="title" idx="4294967295"/>
          </p:nvPr>
        </p:nvSpPr>
        <p:spPr>
          <a:xfrm>
            <a:off x="1521117" y="520704"/>
            <a:ext cx="7622883"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000" b="1" i="0" u="none" strike="noStrike" kern="1200" cap="none" spc="0" normalizeH="0" baseline="0" noProof="0" dirty="0">
                <a:ln>
                  <a:noFill/>
                </a:ln>
                <a:solidFill>
                  <a:srgbClr val="AD0016"/>
                </a:solidFill>
                <a:effectLst/>
                <a:uLnTx/>
                <a:uFillTx/>
                <a:latin typeface="Arial" panose="020B0604020202020204" pitchFamily="34" charset="0"/>
                <a:ea typeface="+mj-ea"/>
                <a:cs typeface="Arial" panose="020B0604020202020204" pitchFamily="34" charset="0"/>
              </a:rPr>
              <a:t>Back-up antibiotic prescriptions - How?</a:t>
            </a:r>
          </a:p>
        </p:txBody>
      </p:sp>
      <p:sp>
        <p:nvSpPr>
          <p:cNvPr id="12" name="TextBox 11">
            <a:extLst>
              <a:ext uri="{FF2B5EF4-FFF2-40B4-BE49-F238E27FC236}">
                <a16:creationId xmlns:a16="http://schemas.microsoft.com/office/drawing/2014/main" id="{5A49B431-2F23-4770-B264-B83A6BFCA60F}"/>
              </a:ext>
            </a:extLst>
          </p:cNvPr>
          <p:cNvSpPr txBox="1"/>
          <p:nvPr/>
        </p:nvSpPr>
        <p:spPr>
          <a:xfrm>
            <a:off x="895075" y="1790941"/>
            <a:ext cx="807524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800" dirty="0">
                <a:solidFill>
                  <a:schemeClr val="accent6">
                    <a:lumMod val="10000"/>
                  </a:schemeClr>
                </a:solidFill>
                <a:latin typeface="Arial" panose="020B0604020202020204" pitchFamily="34" charset="0"/>
                <a:cs typeface="Arial" panose="020B0604020202020204" pitchFamily="34" charset="0"/>
              </a:rPr>
              <a:t>***Don’t forget to code your treatment choice***</a:t>
            </a:r>
          </a:p>
        </p:txBody>
      </p:sp>
      <p:sp>
        <p:nvSpPr>
          <p:cNvPr id="6" name="TextBox 13">
            <a:extLst>
              <a:ext uri="{FF2B5EF4-FFF2-40B4-BE49-F238E27FC236}">
                <a16:creationId xmlns:a16="http://schemas.microsoft.com/office/drawing/2014/main" id="{E270959D-EFA7-4100-927F-24E55BEDA3D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graphicFrame>
        <p:nvGraphicFramePr>
          <p:cNvPr id="3" name="Table 2">
            <a:extLst>
              <a:ext uri="{FF2B5EF4-FFF2-40B4-BE49-F238E27FC236}">
                <a16:creationId xmlns:a16="http://schemas.microsoft.com/office/drawing/2014/main" id="{519C805F-231F-C51A-001F-07631CFB8ECC}"/>
              </a:ext>
            </a:extLst>
          </p:cNvPr>
          <p:cNvGraphicFramePr>
            <a:graphicFrameLocks noGrp="1"/>
          </p:cNvGraphicFramePr>
          <p:nvPr>
            <p:extLst>
              <p:ext uri="{D42A27DB-BD31-4B8C-83A1-F6EECF244321}">
                <p14:modId xmlns:p14="http://schemas.microsoft.com/office/powerpoint/2010/main" val="883198210"/>
              </p:ext>
            </p:extLst>
          </p:nvPr>
        </p:nvGraphicFramePr>
        <p:xfrm>
          <a:off x="1311493" y="2441398"/>
          <a:ext cx="7242407" cy="3715128"/>
        </p:xfrm>
        <a:graphic>
          <a:graphicData uri="http://schemas.openxmlformats.org/drawingml/2006/table">
            <a:tbl>
              <a:tblPr>
                <a:tableStyleId>{69C7853C-536D-4A76-A0AE-DD22124D55A5}</a:tableStyleId>
              </a:tblPr>
              <a:tblGrid>
                <a:gridCol w="1667154">
                  <a:extLst>
                    <a:ext uri="{9D8B030D-6E8A-4147-A177-3AD203B41FA5}">
                      <a16:colId xmlns:a16="http://schemas.microsoft.com/office/drawing/2014/main" val="3555672956"/>
                    </a:ext>
                  </a:extLst>
                </a:gridCol>
                <a:gridCol w="2227416">
                  <a:extLst>
                    <a:ext uri="{9D8B030D-6E8A-4147-A177-3AD203B41FA5}">
                      <a16:colId xmlns:a16="http://schemas.microsoft.com/office/drawing/2014/main" val="3157479047"/>
                    </a:ext>
                  </a:extLst>
                </a:gridCol>
                <a:gridCol w="3347837">
                  <a:extLst>
                    <a:ext uri="{9D8B030D-6E8A-4147-A177-3AD203B41FA5}">
                      <a16:colId xmlns:a16="http://schemas.microsoft.com/office/drawing/2014/main" val="246730303"/>
                    </a:ext>
                  </a:extLst>
                </a:gridCol>
              </a:tblGrid>
              <a:tr h="550755">
                <a:tc>
                  <a:txBody>
                    <a:bodyPr/>
                    <a:lstStyle/>
                    <a:p>
                      <a:r>
                        <a:rPr lang="en-GB" sz="1700" b="1" dirty="0">
                          <a:solidFill>
                            <a:srgbClr val="FFFFFF"/>
                          </a:solidFill>
                          <a:effectLst/>
                        </a:rPr>
                        <a:t>READ codes (</a:t>
                      </a:r>
                      <a:r>
                        <a:rPr lang="en-GB" sz="1700" b="1" dirty="0" err="1">
                          <a:solidFill>
                            <a:srgbClr val="FFFFFF"/>
                          </a:solidFill>
                          <a:effectLst/>
                        </a:rPr>
                        <a:t>Emis</a:t>
                      </a:r>
                      <a:r>
                        <a:rPr lang="en-GB" sz="1700" b="1" dirty="0">
                          <a:solidFill>
                            <a:srgbClr val="FFFFFF"/>
                          </a:solidFill>
                          <a:effectLst/>
                        </a:rPr>
                        <a:t>, Vision)</a:t>
                      </a:r>
                    </a:p>
                  </a:txBody>
                  <a:tcPr marL="68580" marR="68580" marT="34290" marB="34290">
                    <a:solidFill>
                      <a:schemeClr val="accent4"/>
                    </a:solidFill>
                  </a:tcPr>
                </a:tc>
                <a:tc>
                  <a:txBody>
                    <a:bodyPr/>
                    <a:lstStyle/>
                    <a:p>
                      <a:r>
                        <a:rPr lang="en-GB" sz="1700" b="1" dirty="0">
                          <a:solidFill>
                            <a:srgbClr val="FFFFFF"/>
                          </a:solidFill>
                          <a:effectLst/>
                        </a:rPr>
                        <a:t>SNOMED code </a:t>
                      </a:r>
                    </a:p>
                    <a:p>
                      <a:r>
                        <a:rPr lang="en-GB" sz="1700" b="1" dirty="0">
                          <a:solidFill>
                            <a:srgbClr val="FFFFFF"/>
                          </a:solidFill>
                          <a:effectLst/>
                        </a:rPr>
                        <a:t>(System One)</a:t>
                      </a:r>
                    </a:p>
                  </a:txBody>
                  <a:tcPr marL="68580" marR="68580" marT="34290" marB="34290">
                    <a:solidFill>
                      <a:schemeClr val="accent4"/>
                    </a:solidFill>
                  </a:tcPr>
                </a:tc>
                <a:tc>
                  <a:txBody>
                    <a:bodyPr/>
                    <a:lstStyle/>
                    <a:p>
                      <a:r>
                        <a:rPr lang="en-GB" sz="1700" b="1" dirty="0">
                          <a:solidFill>
                            <a:srgbClr val="FFFFFF"/>
                          </a:solidFill>
                          <a:effectLst/>
                        </a:rPr>
                        <a:t>Definition</a:t>
                      </a:r>
                    </a:p>
                  </a:txBody>
                  <a:tcPr marL="68580" marR="68580" marT="34290" marB="34290">
                    <a:solidFill>
                      <a:schemeClr val="accent4"/>
                    </a:solidFill>
                  </a:tcPr>
                </a:tc>
                <a:extLst>
                  <a:ext uri="{0D108BD9-81ED-4DB2-BD59-A6C34878D82A}">
                    <a16:rowId xmlns:a16="http://schemas.microsoft.com/office/drawing/2014/main" val="2793182540"/>
                  </a:ext>
                </a:extLst>
              </a:tr>
              <a:tr h="1096743">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8OAN</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967191000000104</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Provision of Treating Your Infection self-care patient leaflet with back-up antibiotic prescription issued (procedure)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extLst>
                  <a:ext uri="{0D108BD9-81ED-4DB2-BD59-A6C34878D82A}">
                    <a16:rowId xmlns:a16="http://schemas.microsoft.com/office/drawing/2014/main" val="72795957"/>
                  </a:ext>
                </a:extLst>
              </a:tr>
              <a:tr h="696193">
                <a:tc>
                  <a:txBody>
                    <a:bodyPr/>
                    <a:lstStyle/>
                    <a:p>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8CAk</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248041000000103</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Patient advised to delay filling of prescription (situation)</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solidFill>
                      <a:schemeClr val="accent4">
                        <a:lumMod val="20000"/>
                        <a:lumOff val="80000"/>
                      </a:schemeClr>
                    </a:solidFill>
                  </a:tcPr>
                </a:tc>
                <a:extLst>
                  <a:ext uri="{0D108BD9-81ED-4DB2-BD59-A6C34878D82A}">
                    <a16:rowId xmlns:a16="http://schemas.microsoft.com/office/drawing/2014/main" val="2003549155"/>
                  </a:ext>
                </a:extLst>
              </a:tr>
              <a:tr h="609154">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8BP0</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417576009</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Deferred antibiotic therapy (situation)</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solidFill>
                      <a:schemeClr val="accent4">
                        <a:lumMod val="20000"/>
                        <a:lumOff val="80000"/>
                      </a:schemeClr>
                    </a:solidFill>
                  </a:tcPr>
                </a:tc>
                <a:extLst>
                  <a:ext uri="{0D108BD9-81ED-4DB2-BD59-A6C34878D82A}">
                    <a16:rowId xmlns:a16="http://schemas.microsoft.com/office/drawing/2014/main" val="1177526292"/>
                  </a:ext>
                </a:extLst>
              </a:tr>
              <a:tr h="609154">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1065591000000109</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Delayed prescription given (situation)</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extLst>
                  <a:ext uri="{0D108BD9-81ED-4DB2-BD59-A6C34878D82A}">
                    <a16:rowId xmlns:a16="http://schemas.microsoft.com/office/drawing/2014/main" val="52757669"/>
                  </a:ext>
                </a:extLst>
              </a:tr>
            </a:tbl>
          </a:graphicData>
        </a:graphic>
      </p:graphicFrame>
    </p:spTree>
    <p:extLst>
      <p:ext uri="{BB962C8B-B14F-4D97-AF65-F5344CB8AC3E}">
        <p14:creationId xmlns:p14="http://schemas.microsoft.com/office/powerpoint/2010/main" val="75522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B5F644-83C4-480D-987C-00B4CEDBFCC5}"/>
              </a:ext>
            </a:extLst>
          </p:cNvPr>
          <p:cNvSpPr>
            <a:spLocks noGrp="1"/>
          </p:cNvSpPr>
          <p:nvPr>
            <p:ph type="title"/>
          </p:nvPr>
        </p:nvSpPr>
        <p:spPr>
          <a:xfrm>
            <a:off x="1517904" y="365126"/>
            <a:ext cx="6997446" cy="812799"/>
          </a:xfrm>
        </p:spPr>
        <p:txBody>
          <a:bodyPr>
            <a:normAutofit fontScale="90000"/>
          </a:bodyPr>
          <a:lstStyle/>
          <a:p>
            <a:r>
              <a:rPr lang="en-GB" sz="3600" dirty="0">
                <a:latin typeface="Arial" panose="020B0604020202020204" pitchFamily="34" charset="0"/>
                <a:cs typeface="Arial" panose="020B0604020202020204" pitchFamily="34" charset="0"/>
              </a:rPr>
              <a:t>TARGET: Patient Information Leaflets</a:t>
            </a:r>
          </a:p>
        </p:txBody>
      </p:sp>
      <p:sp>
        <p:nvSpPr>
          <p:cNvPr id="14" name="TextBox 13">
            <a:extLst>
              <a:ext uri="{FF2B5EF4-FFF2-40B4-BE49-F238E27FC236}">
                <a16:creationId xmlns:a16="http://schemas.microsoft.com/office/drawing/2014/main" id="{D54679B3-6033-42A9-AFFD-39C1606ED4B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pic>
        <p:nvPicPr>
          <p:cNvPr id="2" name="Picture 1" descr="A screenshot of a medical information&#10;&#10;Description automatically generated">
            <a:extLst>
              <a:ext uri="{FF2B5EF4-FFF2-40B4-BE49-F238E27FC236}">
                <a16:creationId xmlns:a16="http://schemas.microsoft.com/office/drawing/2014/main" id="{A85B4DCF-1C31-8BB4-B323-8BD4CBDFC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430" y="1962653"/>
            <a:ext cx="5477143" cy="3873360"/>
          </a:xfrm>
          <a:prstGeom prst="rect">
            <a:avLst/>
          </a:prstGeom>
        </p:spPr>
      </p:pic>
      <p:sp>
        <p:nvSpPr>
          <p:cNvPr id="4" name="TextBox 20">
            <a:extLst>
              <a:ext uri="{FF2B5EF4-FFF2-40B4-BE49-F238E27FC236}">
                <a16:creationId xmlns:a16="http://schemas.microsoft.com/office/drawing/2014/main" id="{055B66B9-3064-B6B2-098A-35926A84EBED}"/>
              </a:ext>
            </a:extLst>
          </p:cNvPr>
          <p:cNvSpPr txBox="1">
            <a:spLocks noChangeArrowheads="1"/>
          </p:cNvSpPr>
          <p:nvPr/>
        </p:nvSpPr>
        <p:spPr bwMode="auto">
          <a:xfrm>
            <a:off x="6273079" y="1989570"/>
            <a:ext cx="2660650" cy="1200150"/>
          </a:xfrm>
          <a:prstGeom prst="rect">
            <a:avLst/>
          </a:prstGeom>
          <a:solidFill>
            <a:srgbClr val="9966FF">
              <a:alpha val="72940"/>
            </a:srgbClr>
          </a:solidFill>
          <a:ln w="19050">
            <a:solidFill>
              <a:srgbClr val="9966FF"/>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‘Most are better by’ section to help patients know when to (re) consult</a:t>
            </a:r>
          </a:p>
        </p:txBody>
      </p:sp>
      <p:cxnSp>
        <p:nvCxnSpPr>
          <p:cNvPr id="5" name="Straight Arrow Connector 4">
            <a:extLst>
              <a:ext uri="{FF2B5EF4-FFF2-40B4-BE49-F238E27FC236}">
                <a16:creationId xmlns:a16="http://schemas.microsoft.com/office/drawing/2014/main" id="{EB81DA13-B737-ACBE-3375-710006C7FAD1}"/>
              </a:ext>
              <a:ext uri="{C183D7F6-B498-43B3-948B-1728B52AA6E4}">
                <adec:decorative xmlns:adec="http://schemas.microsoft.com/office/drawing/2017/decorative" val="1"/>
              </a:ext>
            </a:extLst>
          </p:cNvPr>
          <p:cNvCxnSpPr>
            <a:cxnSpLocks/>
          </p:cNvCxnSpPr>
          <p:nvPr/>
        </p:nvCxnSpPr>
        <p:spPr bwMode="auto">
          <a:xfrm flipH="1">
            <a:off x="2855470" y="2377757"/>
            <a:ext cx="3457575" cy="217489"/>
          </a:xfrm>
          <a:prstGeom prst="straightConnector1">
            <a:avLst/>
          </a:prstGeom>
          <a:ln w="28575">
            <a:solidFill>
              <a:srgbClr val="9966FF"/>
            </a:solidFill>
            <a:tailEnd type="arrow"/>
          </a:ln>
        </p:spPr>
        <p:style>
          <a:lnRef idx="1">
            <a:schemeClr val="accent1"/>
          </a:lnRef>
          <a:fillRef idx="0">
            <a:schemeClr val="accent1"/>
          </a:fillRef>
          <a:effectRef idx="0">
            <a:schemeClr val="accent1"/>
          </a:effectRef>
          <a:fontRef idx="minor">
            <a:schemeClr val="tx1"/>
          </a:fontRef>
        </p:style>
      </p:cxnSp>
      <p:sp>
        <p:nvSpPr>
          <p:cNvPr id="6" name="TextBox 26">
            <a:extLst>
              <a:ext uri="{FF2B5EF4-FFF2-40B4-BE49-F238E27FC236}">
                <a16:creationId xmlns:a16="http://schemas.microsoft.com/office/drawing/2014/main" id="{2DBF8B49-08E8-1931-80E0-1BFA2727EEA4}"/>
              </a:ext>
            </a:extLst>
          </p:cNvPr>
          <p:cNvSpPr txBox="1">
            <a:spLocks noChangeArrowheads="1"/>
          </p:cNvSpPr>
          <p:nvPr/>
        </p:nvSpPr>
        <p:spPr bwMode="auto">
          <a:xfrm>
            <a:off x="6309591" y="3353233"/>
            <a:ext cx="2624138" cy="368300"/>
          </a:xfrm>
          <a:prstGeom prst="rect">
            <a:avLst/>
          </a:prstGeom>
          <a:solidFill>
            <a:srgbClr val="FFC000">
              <a:alpha val="72940"/>
            </a:srgbClr>
          </a:solidFill>
          <a:ln w="19050">
            <a:solidFill>
              <a:srgbClr val="FFC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Safety netting  </a:t>
            </a:r>
          </a:p>
        </p:txBody>
      </p:sp>
      <p:cxnSp>
        <p:nvCxnSpPr>
          <p:cNvPr id="7" name="Straight Arrow Connector 6">
            <a:extLst>
              <a:ext uri="{FF2B5EF4-FFF2-40B4-BE49-F238E27FC236}">
                <a16:creationId xmlns:a16="http://schemas.microsoft.com/office/drawing/2014/main" id="{225206F8-CE1B-241F-8DD3-D6421CD7EE85}"/>
              </a:ext>
              <a:ext uri="{C183D7F6-B498-43B3-948B-1728B52AA6E4}">
                <adec:decorative xmlns:adec="http://schemas.microsoft.com/office/drawing/2017/decorative" val="1"/>
              </a:ext>
            </a:extLst>
          </p:cNvPr>
          <p:cNvCxnSpPr>
            <a:cxnSpLocks/>
            <a:stCxn id="6" idx="1"/>
          </p:cNvCxnSpPr>
          <p:nvPr/>
        </p:nvCxnSpPr>
        <p:spPr bwMode="auto">
          <a:xfrm flipH="1">
            <a:off x="5781420" y="3537383"/>
            <a:ext cx="528171" cy="55837"/>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31">
            <a:extLst>
              <a:ext uri="{FF2B5EF4-FFF2-40B4-BE49-F238E27FC236}">
                <a16:creationId xmlns:a16="http://schemas.microsoft.com/office/drawing/2014/main" id="{978AF81B-8CDF-D8A3-ED04-B433EB9ED4AF}"/>
              </a:ext>
            </a:extLst>
          </p:cNvPr>
          <p:cNvSpPr txBox="1">
            <a:spLocks noChangeArrowheads="1"/>
          </p:cNvSpPr>
          <p:nvPr/>
        </p:nvSpPr>
        <p:spPr bwMode="auto">
          <a:xfrm>
            <a:off x="6309591" y="4099812"/>
            <a:ext cx="2624138" cy="369888"/>
          </a:xfrm>
          <a:prstGeom prst="rect">
            <a:avLst/>
          </a:prstGeom>
          <a:solidFill>
            <a:srgbClr val="00B0F0">
              <a:alpha val="72940"/>
            </a:srgbClr>
          </a:solidFill>
          <a:ln w="19050">
            <a:solidFill>
              <a:srgbClr val="00B0F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Back-up prescription </a:t>
            </a:r>
          </a:p>
        </p:txBody>
      </p:sp>
      <p:cxnSp>
        <p:nvCxnSpPr>
          <p:cNvPr id="9" name="Straight Arrow Connector 8">
            <a:extLst>
              <a:ext uri="{FF2B5EF4-FFF2-40B4-BE49-F238E27FC236}">
                <a16:creationId xmlns:a16="http://schemas.microsoft.com/office/drawing/2014/main" id="{DBDFF6CB-71D1-D019-39A7-6EB96E391EF6}"/>
              </a:ext>
              <a:ext uri="{C183D7F6-B498-43B3-948B-1728B52AA6E4}">
                <adec:decorative xmlns:adec="http://schemas.microsoft.com/office/drawing/2017/decorative" val="1"/>
              </a:ext>
            </a:extLst>
          </p:cNvPr>
          <p:cNvCxnSpPr>
            <a:cxnSpLocks/>
            <a:stCxn id="8" idx="1"/>
          </p:cNvCxnSpPr>
          <p:nvPr/>
        </p:nvCxnSpPr>
        <p:spPr bwMode="auto">
          <a:xfrm flipH="1">
            <a:off x="2736129" y="4283962"/>
            <a:ext cx="3573462" cy="53022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 name="TextBox 34">
            <a:extLst>
              <a:ext uri="{FF2B5EF4-FFF2-40B4-BE49-F238E27FC236}">
                <a16:creationId xmlns:a16="http://schemas.microsoft.com/office/drawing/2014/main" id="{B1F56816-E8CC-BC00-38C3-BDA844E48813}"/>
              </a:ext>
            </a:extLst>
          </p:cNvPr>
          <p:cNvSpPr txBox="1">
            <a:spLocks noChangeArrowheads="1"/>
          </p:cNvSpPr>
          <p:nvPr/>
        </p:nvSpPr>
        <p:spPr bwMode="auto">
          <a:xfrm>
            <a:off x="6309592" y="4805387"/>
            <a:ext cx="2624137" cy="646112"/>
          </a:xfrm>
          <a:prstGeom prst="rect">
            <a:avLst/>
          </a:prstGeom>
          <a:solidFill>
            <a:srgbClr val="00B050">
              <a:alpha val="72940"/>
            </a:srgbClr>
          </a:solidFill>
          <a:ln w="19050">
            <a:solidFill>
              <a:srgbClr val="00B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Information about antibiotics &amp; AMR</a:t>
            </a:r>
          </a:p>
        </p:txBody>
      </p:sp>
      <p:cxnSp>
        <p:nvCxnSpPr>
          <p:cNvPr id="11" name="Straight Arrow Connector 10">
            <a:extLst>
              <a:ext uri="{FF2B5EF4-FFF2-40B4-BE49-F238E27FC236}">
                <a16:creationId xmlns:a16="http://schemas.microsoft.com/office/drawing/2014/main" id="{29EF20CF-180F-C469-CE0C-F4A9C6D375A6}"/>
              </a:ext>
              <a:ext uri="{C183D7F6-B498-43B3-948B-1728B52AA6E4}">
                <adec:decorative xmlns:adec="http://schemas.microsoft.com/office/drawing/2017/decorative" val="1"/>
              </a:ext>
            </a:extLst>
          </p:cNvPr>
          <p:cNvCxnSpPr>
            <a:cxnSpLocks/>
            <a:stCxn id="10" idx="1"/>
          </p:cNvCxnSpPr>
          <p:nvPr/>
        </p:nvCxnSpPr>
        <p:spPr bwMode="auto">
          <a:xfrm flipH="1">
            <a:off x="4544291" y="5128443"/>
            <a:ext cx="1765301" cy="24039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123C819-F191-484D-98DB-B66F43466238}"/>
              </a:ext>
            </a:extLst>
          </p:cNvPr>
          <p:cNvSpPr txBox="1">
            <a:spLocks noGrp="1"/>
          </p:cNvSpPr>
          <p:nvPr>
            <p:ph type="title"/>
          </p:nvPr>
        </p:nvSpPr>
        <p:spPr bwMode="auto">
          <a:xfrm>
            <a:off x="1259633" y="98426"/>
            <a:ext cx="7866906" cy="763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0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TARGET: Treating Your Infection RTI Leaflet</a:t>
            </a:r>
          </a:p>
        </p:txBody>
      </p:sp>
      <p:sp>
        <p:nvSpPr>
          <p:cNvPr id="32" name="Text Placeholder 4">
            <a:extLst>
              <a:ext uri="{FF2B5EF4-FFF2-40B4-BE49-F238E27FC236}">
                <a16:creationId xmlns:a16="http://schemas.microsoft.com/office/drawing/2014/main" id="{60D397DD-323C-401D-88B7-C2CD16BDE85C}"/>
              </a:ext>
            </a:extLst>
          </p:cNvPr>
          <p:cNvSpPr txBox="1">
            <a:spLocks/>
          </p:cNvSpPr>
          <p:nvPr/>
        </p:nvSpPr>
        <p:spPr>
          <a:xfrm>
            <a:off x="1165225" y="862013"/>
            <a:ext cx="4070350" cy="384175"/>
          </a:xfrm>
          <a:prstGeom prst="rect">
            <a:avLst/>
          </a:prstGeom>
          <a:solidFill>
            <a:schemeClr val="bg1"/>
          </a:solidFill>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rgbClr val="AF1E2C"/>
                </a:solidFill>
                <a:ea typeface="ヒラギノ角ゴ Pro W3" pitchFamily="84" charset="-128"/>
              </a:rPr>
              <a:t>Pictorial leaflet</a:t>
            </a:r>
            <a:endParaRPr lang="en-GB" kern="0" dirty="0">
              <a:solidFill>
                <a:srgbClr val="AF1E2C"/>
              </a:solidFill>
              <a:ea typeface="ヒラギノ角ゴ Pro W3" pitchFamily="84" charset="-128"/>
            </a:endParaRPr>
          </a:p>
        </p:txBody>
      </p:sp>
      <p:sp>
        <p:nvSpPr>
          <p:cNvPr id="21" name="Text Placeholder 4">
            <a:extLst>
              <a:ext uri="{FF2B5EF4-FFF2-40B4-BE49-F238E27FC236}">
                <a16:creationId xmlns:a16="http://schemas.microsoft.com/office/drawing/2014/main" id="{D3AA4F40-C43E-415F-9785-0FEF68FEBB86}"/>
              </a:ext>
            </a:extLst>
          </p:cNvPr>
          <p:cNvSpPr txBox="1">
            <a:spLocks/>
          </p:cNvSpPr>
          <p:nvPr/>
        </p:nvSpPr>
        <p:spPr>
          <a:xfrm>
            <a:off x="4932364" y="855663"/>
            <a:ext cx="3975100" cy="385762"/>
          </a:xfrm>
          <a:prstGeom prst="rect">
            <a:avLst/>
          </a:prstGeom>
          <a:solidFill>
            <a:schemeClr val="bg1"/>
          </a:solidFill>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rgbClr val="AF1E2C"/>
                </a:solidFill>
                <a:ea typeface="ヒラギノ角ゴ Pro W3" pitchFamily="84" charset="-128"/>
              </a:rPr>
              <a:t>Digital leaflets</a:t>
            </a:r>
            <a:endParaRPr lang="en-GB" kern="0" dirty="0">
              <a:solidFill>
                <a:srgbClr val="AF1E2C"/>
              </a:solidFill>
              <a:ea typeface="ヒラギノ角ゴ Pro W3" pitchFamily="84" charset="-128"/>
            </a:endParaRPr>
          </a:p>
        </p:txBody>
      </p:sp>
      <p:pic>
        <p:nvPicPr>
          <p:cNvPr id="2" name="Picture 1" descr="A screenshot of a medical information&#10;&#10;Description automatically generated">
            <a:extLst>
              <a:ext uri="{FF2B5EF4-FFF2-40B4-BE49-F238E27FC236}">
                <a16:creationId xmlns:a16="http://schemas.microsoft.com/office/drawing/2014/main" id="{26908D57-F9C9-81B1-48CF-CA8724B99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106" y="1625601"/>
            <a:ext cx="3229856" cy="4567382"/>
          </a:xfrm>
          <a:prstGeom prst="rect">
            <a:avLst/>
          </a:prstGeom>
        </p:spPr>
      </p:pic>
      <p:pic>
        <p:nvPicPr>
          <p:cNvPr id="4" name="Picture 3">
            <a:extLst>
              <a:ext uri="{FF2B5EF4-FFF2-40B4-BE49-F238E27FC236}">
                <a16:creationId xmlns:a16="http://schemas.microsoft.com/office/drawing/2014/main" id="{A415A7B7-9822-2D74-3806-BF84632B1DD1}"/>
              </a:ext>
            </a:extLst>
          </p:cNvPr>
          <p:cNvPicPr>
            <a:picLocks noChangeAspect="1"/>
          </p:cNvPicPr>
          <p:nvPr/>
        </p:nvPicPr>
        <p:blipFill>
          <a:blip r:embed="rId4"/>
          <a:stretch>
            <a:fillRect/>
          </a:stretch>
        </p:blipFill>
        <p:spPr>
          <a:xfrm>
            <a:off x="4374695" y="1363662"/>
            <a:ext cx="4532769" cy="46386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a:extLst>
              <a:ext uri="{FF2B5EF4-FFF2-40B4-BE49-F238E27FC236}">
                <a16:creationId xmlns:a16="http://schemas.microsoft.com/office/drawing/2014/main" id="{31E2DEE8-42DA-4FF7-89D0-C6AD639F6D56}"/>
              </a:ext>
            </a:extLst>
          </p:cNvPr>
          <p:cNvSpPr>
            <a:spLocks noGrp="1"/>
          </p:cNvSpPr>
          <p:nvPr>
            <p:ph type="title"/>
          </p:nvPr>
        </p:nvSpPr>
        <p:spPr bwMode="auto">
          <a:xfrm>
            <a:off x="1331640" y="469501"/>
            <a:ext cx="7416824" cy="544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4000" dirty="0">
                <a:solidFill>
                  <a:srgbClr val="AF1E2C"/>
                </a:solidFill>
                <a:latin typeface="Arial" panose="020B0604020202020204" pitchFamily="34" charset="0"/>
                <a:cs typeface="Arial" panose="020B0604020202020204" pitchFamily="34" charset="0"/>
              </a:rPr>
              <a:t>TARGET: </a:t>
            </a:r>
            <a:r>
              <a:rPr lang="en-GB" altLang="en-US" sz="3200" b="0" dirty="0">
                <a:solidFill>
                  <a:srgbClr val="AF1E2C"/>
                </a:solidFill>
                <a:latin typeface="Arial" panose="020B0604020202020204" pitchFamily="34" charset="0"/>
                <a:cs typeface="Arial" panose="020B0604020202020204" pitchFamily="34" charset="0"/>
              </a:rPr>
              <a:t>Additional supportive tools</a:t>
            </a:r>
            <a:endParaRPr lang="en-GB" altLang="en-US" sz="2400" b="0" dirty="0">
              <a:solidFill>
                <a:srgbClr val="AF1E2C"/>
              </a:solidFill>
              <a:latin typeface="Arial" panose="020B0604020202020204" pitchFamily="34" charset="0"/>
              <a:cs typeface="Arial" panose="020B0604020202020204" pitchFamily="34" charset="0"/>
            </a:endParaRPr>
          </a:p>
        </p:txBody>
      </p:sp>
      <p:pic>
        <p:nvPicPr>
          <p:cNvPr id="55307" name="Picture 1" descr="Keep Antibiotics Working Poster">
            <a:extLst>
              <a:ext uri="{FF2B5EF4-FFF2-40B4-BE49-F238E27FC236}">
                <a16:creationId xmlns:a16="http://schemas.microsoft.com/office/drawing/2014/main" id="{9BD9921C-50D9-489E-9C4A-8E0A2B41E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1242048"/>
            <a:ext cx="2117500" cy="29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a:extLst>
              <a:ext uri="{FF2B5EF4-FFF2-40B4-BE49-F238E27FC236}">
                <a16:creationId xmlns:a16="http://schemas.microsoft.com/office/drawing/2014/main" id="{1CD95D7E-181F-4BE0-A609-EC8F550F22F5}"/>
              </a:ext>
            </a:extLst>
          </p:cNvPr>
          <p:cNvSpPr txBox="1">
            <a:spLocks/>
          </p:cNvSpPr>
          <p:nvPr/>
        </p:nvSpPr>
        <p:spPr>
          <a:xfrm>
            <a:off x="2965005" y="1534513"/>
            <a:ext cx="2327075" cy="491144"/>
          </a:xfrm>
          <a:prstGeom prst="rect">
            <a:avLst/>
          </a:prstGeom>
        </p:spPr>
        <p:txBody>
          <a:bodyPr/>
          <a:lstStyle/>
          <a:p>
            <a:pPr algn="ctr" eaLnBrk="1" hangingPunct="1">
              <a:spcBef>
                <a:spcPct val="20000"/>
              </a:spcBef>
              <a:buClr>
                <a:srgbClr val="002060"/>
              </a:buClr>
              <a:tabLst>
                <a:tab pos="1162050" algn="l"/>
                <a:tab pos="1695450" algn="l"/>
                <a:tab pos="2247900" algn="l"/>
                <a:tab pos="2781300" algn="l"/>
              </a:tabLst>
              <a:defRPr/>
            </a:pPr>
            <a:r>
              <a:rPr lang="en-GB" sz="2000" b="1" kern="0" dirty="0">
                <a:solidFill>
                  <a:schemeClr val="accent6">
                    <a:lumMod val="10000"/>
                  </a:schemeClr>
                </a:solidFill>
                <a:latin typeface="Arial"/>
              </a:rPr>
              <a:t>Posters for Display</a:t>
            </a:r>
          </a:p>
        </p:txBody>
      </p:sp>
      <p:sp>
        <p:nvSpPr>
          <p:cNvPr id="13" name="Text Placeholder 4">
            <a:extLst>
              <a:ext uri="{FF2B5EF4-FFF2-40B4-BE49-F238E27FC236}">
                <a16:creationId xmlns:a16="http://schemas.microsoft.com/office/drawing/2014/main" id="{A9190B56-00E1-4EC0-BB53-2E60ABD83409}"/>
              </a:ext>
            </a:extLst>
          </p:cNvPr>
          <p:cNvSpPr txBox="1">
            <a:spLocks/>
          </p:cNvSpPr>
          <p:nvPr/>
        </p:nvSpPr>
        <p:spPr>
          <a:xfrm>
            <a:off x="5991071" y="1576989"/>
            <a:ext cx="2701925" cy="491144"/>
          </a:xfrm>
          <a:prstGeom prst="rect">
            <a:avLst/>
          </a:prstGeom>
        </p:spPr>
        <p:txBody>
          <a:bodyPr/>
          <a:lstStyle/>
          <a:p>
            <a:pPr algn="ctr" eaLnBrk="1" hangingPunct="1">
              <a:spcBef>
                <a:spcPct val="20000"/>
              </a:spcBef>
              <a:buClr>
                <a:srgbClr val="002060"/>
              </a:buClr>
              <a:tabLst>
                <a:tab pos="1162050" algn="l"/>
                <a:tab pos="1695450" algn="l"/>
                <a:tab pos="2247900" algn="l"/>
                <a:tab pos="2781300" algn="l"/>
              </a:tabLst>
              <a:defRPr/>
            </a:pPr>
            <a:r>
              <a:rPr lang="en-GB" sz="2000" b="1" kern="0" dirty="0">
                <a:solidFill>
                  <a:schemeClr val="accent6">
                    <a:lumMod val="10000"/>
                  </a:schemeClr>
                </a:solidFill>
                <a:latin typeface="Arial"/>
              </a:rPr>
              <a:t>Videos for patient waiting areas</a:t>
            </a:r>
          </a:p>
        </p:txBody>
      </p:sp>
      <p:pic>
        <p:nvPicPr>
          <p:cNvPr id="3" name="Picture 2" descr="TARGET poster for managing common infections">
            <a:extLst>
              <a:ext uri="{FF2B5EF4-FFF2-40B4-BE49-F238E27FC236}">
                <a16:creationId xmlns:a16="http://schemas.microsoft.com/office/drawing/2014/main" id="{95282F62-F764-42E3-AE63-2BAA3A0C41D6}"/>
              </a:ext>
            </a:extLst>
          </p:cNvPr>
          <p:cNvPicPr>
            <a:picLocks noChangeAspect="1"/>
          </p:cNvPicPr>
          <p:nvPr/>
        </p:nvPicPr>
        <p:blipFill rotWithShape="1">
          <a:blip r:embed="rId4"/>
          <a:srcRect t="717" b="309"/>
          <a:stretch/>
        </p:blipFill>
        <p:spPr>
          <a:xfrm>
            <a:off x="1190625" y="3496299"/>
            <a:ext cx="2051050" cy="2878806"/>
          </a:xfrm>
          <a:prstGeom prst="rect">
            <a:avLst/>
          </a:prstGeom>
        </p:spPr>
      </p:pic>
      <p:pic>
        <p:nvPicPr>
          <p:cNvPr id="5" name="Picture 4" descr="Antibiotic Guardian poster: 'Keep antibiotics working!'">
            <a:extLst>
              <a:ext uri="{FF2B5EF4-FFF2-40B4-BE49-F238E27FC236}">
                <a16:creationId xmlns:a16="http://schemas.microsoft.com/office/drawing/2014/main" id="{9F063B23-2781-4072-841E-DC5DE64B6CB9}"/>
              </a:ext>
            </a:extLst>
          </p:cNvPr>
          <p:cNvPicPr>
            <a:picLocks noChangeAspect="1"/>
          </p:cNvPicPr>
          <p:nvPr/>
        </p:nvPicPr>
        <p:blipFill>
          <a:blip r:embed="rId5"/>
          <a:stretch>
            <a:fillRect/>
          </a:stretch>
        </p:blipFill>
        <p:spPr>
          <a:xfrm>
            <a:off x="2944813" y="2187878"/>
            <a:ext cx="2089150" cy="2921745"/>
          </a:xfrm>
          <a:prstGeom prst="rect">
            <a:avLst/>
          </a:prstGeom>
        </p:spPr>
      </p:pic>
      <p:pic>
        <p:nvPicPr>
          <p:cNvPr id="55304" name="Picture 5" descr="NHS antibiotic video - dog and tree">
            <a:extLst>
              <a:ext uri="{FF2B5EF4-FFF2-40B4-BE49-F238E27FC236}">
                <a16:creationId xmlns:a16="http://schemas.microsoft.com/office/drawing/2014/main" id="{ACC4E234-3F9B-4B6D-BF08-E74DA99CC8E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6930" y="2473590"/>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5305" name="Picture 6" descr="NHS antibiotic video - cat and butterfly">
            <a:extLst>
              <a:ext uri="{FF2B5EF4-FFF2-40B4-BE49-F238E27FC236}">
                <a16:creationId xmlns:a16="http://schemas.microsoft.com/office/drawing/2014/main" id="{CFE84AE3-DDB9-4A4C-9920-C184FC698C6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404" y="3846947"/>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5306" name="Picture 13" descr="NHS antibiotic video - duck">
            <a:extLst>
              <a:ext uri="{FF2B5EF4-FFF2-40B4-BE49-F238E27FC236}">
                <a16:creationId xmlns:a16="http://schemas.microsoft.com/office/drawing/2014/main" id="{F7C7DF90-FCFE-4330-9674-622B4CD542DC}"/>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9188" y="4706365"/>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3">
            <a:extLst>
              <a:ext uri="{FF2B5EF4-FFF2-40B4-BE49-F238E27FC236}">
                <a16:creationId xmlns:a16="http://schemas.microsoft.com/office/drawing/2014/main" id="{26123339-21C5-475D-895A-ECE86FC8D057}"/>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itle 1">
            <a:extLst>
              <a:ext uri="{FF2B5EF4-FFF2-40B4-BE49-F238E27FC236}">
                <a16:creationId xmlns:a16="http://schemas.microsoft.com/office/drawing/2014/main" id="{78746F5D-150C-4342-916E-2C08E1CAE915}"/>
              </a:ext>
            </a:extLst>
          </p:cNvPr>
          <p:cNvSpPr>
            <a:spLocks noGrp="1"/>
          </p:cNvSpPr>
          <p:nvPr>
            <p:ph type="title"/>
          </p:nvPr>
        </p:nvSpPr>
        <p:spPr bwMode="auto">
          <a:xfrm>
            <a:off x="1547665" y="331685"/>
            <a:ext cx="7488832" cy="114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GB" altLang="en-US" dirty="0">
                <a:solidFill>
                  <a:srgbClr val="AF1E2C"/>
                </a:solidFill>
                <a:latin typeface="Arial" panose="020B0604020202020204" pitchFamily="34" charset="0"/>
                <a:cs typeface="Arial" panose="020B0604020202020204" pitchFamily="34" charset="0"/>
              </a:rPr>
              <a:t>TARGET: Audits</a:t>
            </a:r>
            <a:br>
              <a:rPr lang="en-GB" altLang="en-US" dirty="0">
                <a:solidFill>
                  <a:srgbClr val="AF1E2C"/>
                </a:solidFill>
                <a:latin typeface="Arial" panose="020B0604020202020204" pitchFamily="34" charset="0"/>
                <a:cs typeface="Arial" panose="020B0604020202020204" pitchFamily="34" charset="0"/>
              </a:rPr>
            </a:br>
            <a:r>
              <a:rPr lang="en-GB" altLang="en-US" sz="2500" dirty="0">
                <a:solidFill>
                  <a:srgbClr val="AF1E2C"/>
                </a:solidFill>
                <a:latin typeface="Arial" panose="020B0604020202020204" pitchFamily="34" charset="0"/>
                <a:cs typeface="Arial" panose="020B0604020202020204" pitchFamily="34" charset="0"/>
              </a:rPr>
              <a:t>Could your practice commit to doing an audit this year?</a:t>
            </a:r>
          </a:p>
        </p:txBody>
      </p:sp>
      <p:sp>
        <p:nvSpPr>
          <p:cNvPr id="61445" name="Content Placeholder 9">
            <a:extLst>
              <a:ext uri="{FF2B5EF4-FFF2-40B4-BE49-F238E27FC236}">
                <a16:creationId xmlns:a16="http://schemas.microsoft.com/office/drawing/2014/main" id="{8A0EBCA2-FBF8-4C4E-BA02-357CE98F8199}"/>
              </a:ext>
            </a:extLst>
          </p:cNvPr>
          <p:cNvSpPr>
            <a:spLocks noGrp="1"/>
          </p:cNvSpPr>
          <p:nvPr>
            <p:ph idx="1"/>
          </p:nvPr>
        </p:nvSpPr>
        <p:spPr bwMode="auto">
          <a:xfrm>
            <a:off x="769938" y="1818012"/>
            <a:ext cx="8135937" cy="42256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200"/>
              </a:spcAft>
              <a:buFontTx/>
              <a:buNone/>
            </a:pPr>
            <a:r>
              <a:rPr lang="en-GB" altLang="en-US" dirty="0">
                <a:latin typeface="Arial" panose="020B0604020202020204" pitchFamily="34" charset="0"/>
                <a:cs typeface="Arial" panose="020B0604020202020204" pitchFamily="34" charset="0"/>
              </a:rPr>
              <a:t>The TARGET website has audit templates for :</a:t>
            </a:r>
          </a:p>
          <a:p>
            <a:pPr marL="539750" lvl="2" eaLnBrk="1" hangingPunct="1">
              <a:lnSpc>
                <a:spcPct val="150000"/>
              </a:lnSpc>
              <a:spcAft>
                <a:spcPts val="600"/>
              </a:spcAft>
              <a:buFontTx/>
              <a:buChar char="•"/>
              <a:tabLst>
                <a:tab pos="361950" algn="l"/>
                <a:tab pos="1162050" algn="l"/>
                <a:tab pos="1695450" algn="l"/>
                <a:tab pos="2247900" algn="l"/>
                <a:tab pos="2781300" algn="l"/>
              </a:tabLst>
            </a:pPr>
            <a:r>
              <a:rPr lang="en-GB" altLang="en-US" b="1" dirty="0">
                <a:solidFill>
                  <a:srgbClr val="339966"/>
                </a:solidFill>
                <a:latin typeface="Arial" panose="020B0604020202020204" pitchFamily="34" charset="0"/>
                <a:ea typeface="ヒラギノ角ゴ Pro W3"/>
                <a:cs typeface="Arial" panose="020B0604020202020204" pitchFamily="34" charset="0"/>
              </a:rPr>
              <a:t>Acute Sore Throat</a:t>
            </a:r>
          </a:p>
          <a:p>
            <a:pPr marL="539750" lvl="2" eaLnBrk="1" hangingPunct="1">
              <a:lnSpc>
                <a:spcPct val="150000"/>
              </a:lnSpc>
              <a:spcAft>
                <a:spcPts val="600"/>
              </a:spcAft>
              <a:buFontTx/>
              <a:buChar char="•"/>
              <a:tabLst>
                <a:tab pos="361950" algn="l"/>
                <a:tab pos="1162050" algn="l"/>
                <a:tab pos="1695450" algn="l"/>
                <a:tab pos="2247900" algn="l"/>
                <a:tab pos="2781300" algn="l"/>
              </a:tabLst>
            </a:pPr>
            <a:r>
              <a:rPr lang="en-GB" altLang="en-US" dirty="0">
                <a:solidFill>
                  <a:srgbClr val="000000"/>
                </a:solidFill>
                <a:latin typeface="Arial" panose="020B0604020202020204" pitchFamily="34" charset="0"/>
                <a:cs typeface="Arial" panose="020B0604020202020204" pitchFamily="34" charset="0"/>
              </a:rPr>
              <a:t>UTI</a:t>
            </a:r>
          </a:p>
          <a:p>
            <a:pPr marL="539750" lvl="2">
              <a:lnSpc>
                <a:spcPct val="150000"/>
              </a:lnSpc>
              <a:spcAft>
                <a:spcPts val="600"/>
              </a:spcAft>
              <a:buFontTx/>
              <a:buChar char="•"/>
              <a:tabLst>
                <a:tab pos="361950" algn="l"/>
                <a:tab pos="1162050" algn="l"/>
                <a:tab pos="1695450" algn="l"/>
                <a:tab pos="2247900" algn="l"/>
                <a:tab pos="2781300"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Acute cough</a:t>
            </a:r>
          </a:p>
          <a:p>
            <a:pPr marL="539750" lvl="2">
              <a:lnSpc>
                <a:spcPct val="150000"/>
              </a:lnSpc>
              <a:spcAft>
                <a:spcPts val="600"/>
              </a:spcAft>
              <a:buFontTx/>
              <a:buChar char="•"/>
              <a:tabLst>
                <a:tab pos="361950" algn="l"/>
                <a:tab pos="1162050" algn="l"/>
                <a:tab pos="1695450" algn="l"/>
                <a:tab pos="2247900" algn="l"/>
                <a:tab pos="2781300" algn="l"/>
              </a:tabLst>
            </a:pPr>
            <a:r>
              <a:rPr lang="en-GB" altLang="en-US" dirty="0">
                <a:latin typeface="Arial" panose="020B0604020202020204" pitchFamily="34" charset="0"/>
                <a:ea typeface="ヒラギノ角ゴ Pro W3"/>
                <a:cs typeface="Arial" panose="020B0604020202020204" pitchFamily="34" charset="0"/>
              </a:rPr>
              <a:t>Acute otitis media</a:t>
            </a:r>
          </a:p>
          <a:p>
            <a:pPr marL="539750" lvl="2">
              <a:lnSpc>
                <a:spcPct val="150000"/>
              </a:lnSpc>
              <a:spcAft>
                <a:spcPts val="600"/>
              </a:spcAft>
              <a:buFontTx/>
              <a:buChar char="•"/>
              <a:tabLst>
                <a:tab pos="361950" algn="l"/>
                <a:tab pos="1162050" algn="l"/>
                <a:tab pos="1695450" algn="l"/>
                <a:tab pos="2247900" algn="l"/>
                <a:tab pos="2781300"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Otitis externa</a:t>
            </a:r>
          </a:p>
          <a:p>
            <a:pPr marL="539750" lvl="2">
              <a:lnSpc>
                <a:spcPct val="150000"/>
              </a:lnSpc>
              <a:spcAft>
                <a:spcPts val="600"/>
              </a:spcAft>
              <a:buFontTx/>
              <a:buChar char="•"/>
              <a:tabLst>
                <a:tab pos="361950" algn="l"/>
                <a:tab pos="1162050" algn="l"/>
                <a:tab pos="1695450" algn="l"/>
                <a:tab pos="2247900" algn="l"/>
                <a:tab pos="2781300"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Acute rhinosinusitis</a:t>
            </a:r>
          </a:p>
        </p:txBody>
      </p:sp>
      <p:pic>
        <p:nvPicPr>
          <p:cNvPr id="3" name="Picture 2" descr="TARGET acute sore throat audit">
            <a:extLst>
              <a:ext uri="{FF2B5EF4-FFF2-40B4-BE49-F238E27FC236}">
                <a16:creationId xmlns:a16="http://schemas.microsoft.com/office/drawing/2014/main" id="{94EC1A3D-911E-46D6-A609-D5C66A47F559}"/>
              </a:ext>
            </a:extLst>
          </p:cNvPr>
          <p:cNvPicPr>
            <a:picLocks noChangeAspect="1"/>
          </p:cNvPicPr>
          <p:nvPr/>
        </p:nvPicPr>
        <p:blipFill>
          <a:blip r:embed="rId3"/>
          <a:stretch>
            <a:fillRect/>
          </a:stretch>
        </p:blipFill>
        <p:spPr>
          <a:xfrm>
            <a:off x="3660939" y="2274361"/>
            <a:ext cx="5269979" cy="3356501"/>
          </a:xfrm>
          <a:prstGeom prst="rect">
            <a:avLst/>
          </a:prstGeom>
        </p:spPr>
      </p:pic>
      <p:sp>
        <p:nvSpPr>
          <p:cNvPr id="61447" name="TextBox 1">
            <a:extLst>
              <a:ext uri="{FF2B5EF4-FFF2-40B4-BE49-F238E27FC236}">
                <a16:creationId xmlns:a16="http://schemas.microsoft.com/office/drawing/2014/main" id="{9CC9A905-5854-471F-9100-726FEE958A89}"/>
              </a:ext>
            </a:extLst>
          </p:cNvPr>
          <p:cNvSpPr txBox="1">
            <a:spLocks noChangeArrowheads="1"/>
          </p:cNvSpPr>
          <p:nvPr/>
        </p:nvSpPr>
        <p:spPr bwMode="auto">
          <a:xfrm>
            <a:off x="4754206" y="5541963"/>
            <a:ext cx="4176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dirty="0"/>
              <a:t>Excel template auto calculates prescribing compliance for you!</a:t>
            </a:r>
          </a:p>
        </p:txBody>
      </p:sp>
      <p:sp>
        <p:nvSpPr>
          <p:cNvPr id="6" name="TextBox 13">
            <a:extLst>
              <a:ext uri="{FF2B5EF4-FFF2-40B4-BE49-F238E27FC236}">
                <a16:creationId xmlns:a16="http://schemas.microsoft.com/office/drawing/2014/main" id="{E94F7539-034C-410B-AC4D-B00E8DC3378B}"/>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E31796DF-C4C8-42C3-83D3-5995843FC975}"/>
              </a:ext>
            </a:extLst>
          </p:cNvPr>
          <p:cNvSpPr txBox="1">
            <a:spLocks noGrp="1"/>
          </p:cNvSpPr>
          <p:nvPr>
            <p:ph type="title"/>
          </p:nvPr>
        </p:nvSpPr>
        <p:spPr bwMode="auto">
          <a:xfrm>
            <a:off x="1547664" y="404664"/>
            <a:ext cx="7344816" cy="93943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TARGET: Learning</a:t>
            </a:r>
            <a: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 </a:t>
            </a:r>
            <a:r>
              <a:rPr kumimoji="0" lang="en-GB" altLang="en-US" sz="36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Resources</a:t>
            </a:r>
            <a:endPar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endParaRPr>
          </a:p>
        </p:txBody>
      </p:sp>
      <p:pic>
        <p:nvPicPr>
          <p:cNvPr id="51205" name="Picture 2" descr="Screenshot from the TARGET learning resources page showing the webinars page on the table of contents">
            <a:extLst>
              <a:ext uri="{FF2B5EF4-FFF2-40B4-BE49-F238E27FC236}">
                <a16:creationId xmlns:a16="http://schemas.microsoft.com/office/drawing/2014/main" id="{E444FC47-1972-48B1-8F86-4BE5646553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320"/>
          <a:stretch/>
        </p:blipFill>
        <p:spPr bwMode="auto">
          <a:xfrm>
            <a:off x="6028621" y="4176008"/>
            <a:ext cx="2312000" cy="210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a:extLst>
              <a:ext uri="{FF2B5EF4-FFF2-40B4-BE49-F238E27FC236}">
                <a16:creationId xmlns:a16="http://schemas.microsoft.com/office/drawing/2014/main" id="{980326DE-E869-4F3C-B207-F55209DB85E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pic>
        <p:nvPicPr>
          <p:cNvPr id="3" name="Picture 2">
            <a:extLst>
              <a:ext uri="{FF2B5EF4-FFF2-40B4-BE49-F238E27FC236}">
                <a16:creationId xmlns:a16="http://schemas.microsoft.com/office/drawing/2014/main" id="{9CF9EDE0-D1F7-8F1B-DBD4-292C463669B0}"/>
              </a:ext>
            </a:extLst>
          </p:cNvPr>
          <p:cNvPicPr>
            <a:picLocks noChangeAspect="1"/>
          </p:cNvPicPr>
          <p:nvPr/>
        </p:nvPicPr>
        <p:blipFill rotWithShape="1">
          <a:blip r:embed="rId4"/>
          <a:srcRect b="13382"/>
          <a:stretch/>
        </p:blipFill>
        <p:spPr>
          <a:xfrm>
            <a:off x="815056" y="1675266"/>
            <a:ext cx="4051922" cy="1996189"/>
          </a:xfrm>
          <a:prstGeom prst="rect">
            <a:avLst/>
          </a:prstGeom>
        </p:spPr>
      </p:pic>
      <p:pic>
        <p:nvPicPr>
          <p:cNvPr id="5" name="Picture 4">
            <a:extLst>
              <a:ext uri="{FF2B5EF4-FFF2-40B4-BE49-F238E27FC236}">
                <a16:creationId xmlns:a16="http://schemas.microsoft.com/office/drawing/2014/main" id="{1CBA79CD-3B80-1D09-3FE5-F3AE8FA4CEC0}"/>
              </a:ext>
            </a:extLst>
          </p:cNvPr>
          <p:cNvPicPr>
            <a:picLocks noChangeAspect="1"/>
          </p:cNvPicPr>
          <p:nvPr/>
        </p:nvPicPr>
        <p:blipFill>
          <a:blip r:embed="rId5"/>
          <a:stretch>
            <a:fillRect/>
          </a:stretch>
        </p:blipFill>
        <p:spPr>
          <a:xfrm>
            <a:off x="5737862" y="1630807"/>
            <a:ext cx="2893519" cy="2240587"/>
          </a:xfrm>
          <a:prstGeom prst="rect">
            <a:avLst/>
          </a:prstGeom>
        </p:spPr>
      </p:pic>
      <p:pic>
        <p:nvPicPr>
          <p:cNvPr id="8" name="Picture 7">
            <a:extLst>
              <a:ext uri="{FF2B5EF4-FFF2-40B4-BE49-F238E27FC236}">
                <a16:creationId xmlns:a16="http://schemas.microsoft.com/office/drawing/2014/main" id="{04E4AF1C-7D97-0742-97D8-79ACE40B8C7C}"/>
              </a:ext>
            </a:extLst>
          </p:cNvPr>
          <p:cNvPicPr>
            <a:picLocks noChangeAspect="1"/>
          </p:cNvPicPr>
          <p:nvPr/>
        </p:nvPicPr>
        <p:blipFill rotWithShape="1">
          <a:blip r:embed="rId6"/>
          <a:srcRect b="23874"/>
          <a:stretch/>
        </p:blipFill>
        <p:spPr>
          <a:xfrm>
            <a:off x="815056" y="3860955"/>
            <a:ext cx="4131019" cy="2349577"/>
          </a:xfrm>
          <a:prstGeom prst="rect">
            <a:avLst/>
          </a:prstGeom>
        </p:spPr>
      </p:pic>
      <p:cxnSp>
        <p:nvCxnSpPr>
          <p:cNvPr id="10" name="Straight Arrow Connector 9">
            <a:extLst>
              <a:ext uri="{FF2B5EF4-FFF2-40B4-BE49-F238E27FC236}">
                <a16:creationId xmlns:a16="http://schemas.microsoft.com/office/drawing/2014/main" id="{93728449-F839-8786-962F-B18C215F517E}"/>
              </a:ext>
            </a:extLst>
          </p:cNvPr>
          <p:cNvCxnSpPr/>
          <p:nvPr/>
        </p:nvCxnSpPr>
        <p:spPr>
          <a:xfrm>
            <a:off x="6982691" y="3429000"/>
            <a:ext cx="0" cy="7470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CC059-4598-472D-BF1C-AE1404B84D1D}"/>
              </a:ext>
            </a:extLst>
          </p:cNvPr>
          <p:cNvSpPr>
            <a:spLocks noGrp="1"/>
          </p:cNvSpPr>
          <p:nvPr>
            <p:ph type="title"/>
          </p:nvPr>
        </p:nvSpPr>
        <p:spPr/>
        <p:txBody>
          <a:bodyPr/>
          <a:lstStyle/>
          <a:p>
            <a:r>
              <a:rPr kumimoji="0" lang="en-GB" altLang="en-US" sz="44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a:t>
            </a:r>
            <a:br>
              <a:rPr kumimoji="0" lang="en-GB" altLang="en-US" sz="40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br>
            <a:r>
              <a:rPr kumimoji="0" lang="en-GB" altLang="en-US" sz="36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Acute Sore Throat</a:t>
            </a:r>
            <a:endParaRPr lang="en-GB" dirty="0"/>
          </a:p>
        </p:txBody>
      </p:sp>
      <p:sp>
        <p:nvSpPr>
          <p:cNvPr id="4" name="Content Placeholder 3">
            <a:extLst>
              <a:ext uri="{FF2B5EF4-FFF2-40B4-BE49-F238E27FC236}">
                <a16:creationId xmlns:a16="http://schemas.microsoft.com/office/drawing/2014/main" id="{55B49146-4D42-42D3-9BE8-3957D045B1B6}"/>
              </a:ext>
            </a:extLst>
          </p:cNvPr>
          <p:cNvSpPr>
            <a:spLocks noGrp="1"/>
          </p:cNvSpPr>
          <p:nvPr>
            <p:ph idx="1"/>
          </p:nvPr>
        </p:nvSpPr>
        <p:spPr>
          <a:xfrm>
            <a:off x="1051560" y="1825625"/>
            <a:ext cx="8092440" cy="4351338"/>
          </a:xfrm>
        </p:spPr>
        <p:txBody>
          <a:body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GB" altLang="en-US" sz="3000" b="0"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Consider the following details:</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18 year old girl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4/7 days sore throat, “high” fever last night, tiredness, cough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Difficulty swallowing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Temp 37.5°C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Slough on swollen tonsils, palatal petechiae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Cervical and axillary lymphadenopathy</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‘Antibiotics helped’ for tonsils last year</a:t>
            </a:r>
          </a:p>
        </p:txBody>
      </p:sp>
      <p:sp>
        <p:nvSpPr>
          <p:cNvPr id="5" name="TextBox 13">
            <a:extLst>
              <a:ext uri="{FF2B5EF4-FFF2-40B4-BE49-F238E27FC236}">
                <a16:creationId xmlns:a16="http://schemas.microsoft.com/office/drawing/2014/main" id="{381967C6-C00D-4647-A0CC-3D6A6398601D}"/>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extLst>
      <p:ext uri="{BB962C8B-B14F-4D97-AF65-F5344CB8AC3E}">
        <p14:creationId xmlns:p14="http://schemas.microsoft.com/office/powerpoint/2010/main" val="2875992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a:extLst>
              <a:ext uri="{FF2B5EF4-FFF2-40B4-BE49-F238E27FC236}">
                <a16:creationId xmlns:a16="http://schemas.microsoft.com/office/drawing/2014/main" id="{C126D1D3-B51F-4386-9579-4EDC4CFD0729}"/>
              </a:ext>
            </a:extLst>
          </p:cNvPr>
          <p:cNvSpPr txBox="1">
            <a:spLocks noGrp="1"/>
          </p:cNvSpPr>
          <p:nvPr>
            <p:ph type="title"/>
          </p:nvPr>
        </p:nvSpPr>
        <p:spPr bwMode="auto">
          <a:xfrm>
            <a:off x="1475656" y="323057"/>
            <a:ext cx="7488832"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4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TARGET: Learning</a:t>
            </a:r>
            <a:r>
              <a:rPr kumimoji="0" lang="en-GB" altLang="en-US" sz="28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 </a:t>
            </a:r>
            <a: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Resources</a:t>
            </a:r>
            <a:b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br>
            <a: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Podcasts</a:t>
            </a:r>
            <a:endParaRPr kumimoji="0" lang="en-GB" altLang="en-US" sz="28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endParaRPr>
          </a:p>
        </p:txBody>
      </p:sp>
      <p:pic>
        <p:nvPicPr>
          <p:cNvPr id="53255" name="Picture 2" descr="Screenshot from the TARGET learning resources page showing the podcasts page on the table of contents">
            <a:extLst>
              <a:ext uri="{FF2B5EF4-FFF2-40B4-BE49-F238E27FC236}">
                <a16:creationId xmlns:a16="http://schemas.microsoft.com/office/drawing/2014/main" id="{BF3B1895-5500-4813-A306-97680E82E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216150"/>
            <a:ext cx="16986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6" descr="Screenshot of the RCGP podcast on antimicrobial resistance">
            <a:extLst>
              <a:ext uri="{FF2B5EF4-FFF2-40B4-BE49-F238E27FC236}">
                <a16:creationId xmlns:a16="http://schemas.microsoft.com/office/drawing/2014/main" id="{F05BA98C-7A6D-415E-A0AF-B86EE32A4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466057"/>
            <a:ext cx="478790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4" descr="Screenshot of the RCGP podcast on antibiotics and respiratory tract infections">
            <a:extLst>
              <a:ext uri="{FF2B5EF4-FFF2-40B4-BE49-F238E27FC236}">
                <a16:creationId xmlns:a16="http://schemas.microsoft.com/office/drawing/2014/main" id="{264DCB4A-C403-4B14-98AC-678A6F0154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3868737"/>
            <a:ext cx="5135563"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3">
            <a:extLst>
              <a:ext uri="{FF2B5EF4-FFF2-40B4-BE49-F238E27FC236}">
                <a16:creationId xmlns:a16="http://schemas.microsoft.com/office/drawing/2014/main" id="{863260B0-B363-423C-B575-815E384953D3}"/>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Title 1">
            <a:extLst>
              <a:ext uri="{FF2B5EF4-FFF2-40B4-BE49-F238E27FC236}">
                <a16:creationId xmlns:a16="http://schemas.microsoft.com/office/drawing/2014/main" id="{4FB62D9D-392F-4180-AA21-1FAD247A8F94}"/>
              </a:ext>
            </a:extLst>
          </p:cNvPr>
          <p:cNvSpPr>
            <a:spLocks noGrp="1"/>
          </p:cNvSpPr>
          <p:nvPr>
            <p:ph type="title"/>
          </p:nvPr>
        </p:nvSpPr>
        <p:spPr bwMode="auto">
          <a:xfrm>
            <a:off x="1701526" y="279955"/>
            <a:ext cx="831691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GB" altLang="en-US" sz="3600" dirty="0">
                <a:solidFill>
                  <a:srgbClr val="AF1E2C"/>
                </a:solidFill>
                <a:latin typeface="Arial" panose="020B0604020202020204" pitchFamily="34" charset="0"/>
                <a:cs typeface="Arial" panose="020B0604020202020204" pitchFamily="34" charset="0"/>
              </a:rPr>
              <a:t>Action Planning</a:t>
            </a:r>
          </a:p>
        </p:txBody>
      </p:sp>
      <p:sp>
        <p:nvSpPr>
          <p:cNvPr id="65543" name="TextBox 1">
            <a:extLst>
              <a:ext uri="{FF2B5EF4-FFF2-40B4-BE49-F238E27FC236}">
                <a16:creationId xmlns:a16="http://schemas.microsoft.com/office/drawing/2014/main" id="{1DBA91E6-C422-4AF7-AE1E-877447C00789}"/>
              </a:ext>
            </a:extLst>
          </p:cNvPr>
          <p:cNvSpPr txBox="1">
            <a:spLocks noChangeArrowheads="1"/>
          </p:cNvSpPr>
          <p:nvPr/>
        </p:nvSpPr>
        <p:spPr bwMode="auto">
          <a:xfrm>
            <a:off x="827088" y="1649888"/>
            <a:ext cx="831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b="1" dirty="0">
                <a:solidFill>
                  <a:schemeClr val="accent6">
                    <a:lumMod val="10000"/>
                  </a:schemeClr>
                </a:solidFill>
              </a:rPr>
              <a:t>Action planning for next 12 months: Agree What, How, Who, When</a:t>
            </a:r>
            <a:endParaRPr lang="en-GB" altLang="en-US" sz="2000" dirty="0">
              <a:solidFill>
                <a:schemeClr val="accent6">
                  <a:lumMod val="10000"/>
                </a:schemeClr>
              </a:solidFill>
            </a:endParaRPr>
          </a:p>
        </p:txBody>
      </p:sp>
      <p:sp>
        <p:nvSpPr>
          <p:cNvPr id="33796" name="TextBox 1">
            <a:extLst>
              <a:ext uri="{FF2B5EF4-FFF2-40B4-BE49-F238E27FC236}">
                <a16:creationId xmlns:a16="http://schemas.microsoft.com/office/drawing/2014/main" id="{84D9CD59-D17D-4F7F-BDCC-ACD99623C09F}"/>
              </a:ext>
            </a:extLst>
          </p:cNvPr>
          <p:cNvSpPr txBox="1">
            <a:spLocks noChangeArrowheads="1"/>
          </p:cNvSpPr>
          <p:nvPr/>
        </p:nvSpPr>
        <p:spPr bwMode="auto">
          <a:xfrm>
            <a:off x="810393" y="2276872"/>
            <a:ext cx="8251825"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Familiarise staff with, and use FeverPAIN/Centor score</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Use TARGET RTI patient leaflet in consultations </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Use coded back-up/ delayed antibiotic prescribing when indicated</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Set up computer reminders for leaflets and back-up antibiotics </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Use delayed date on electronic prescription </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Agree who will put up posters/videos in the surgery</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Complete an audit of management of acute sore throat</a:t>
            </a:r>
          </a:p>
        </p:txBody>
      </p:sp>
      <p:sp>
        <p:nvSpPr>
          <p:cNvPr id="5" name="TextBox 13">
            <a:extLst>
              <a:ext uri="{FF2B5EF4-FFF2-40B4-BE49-F238E27FC236}">
                <a16:creationId xmlns:a16="http://schemas.microsoft.com/office/drawing/2014/main" id="{910C42DF-6FC8-481D-8A75-B8394E9BDB1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D760-3D27-4F50-B9DB-7C54E924AF43}"/>
              </a:ext>
            </a:extLst>
          </p:cNvPr>
          <p:cNvSpPr>
            <a:spLocks noGrp="1"/>
          </p:cNvSpPr>
          <p:nvPr>
            <p:ph type="title"/>
          </p:nvPr>
        </p:nvSpPr>
        <p:spPr/>
        <p:txBody>
          <a:bodyPr/>
          <a:lstStyle/>
          <a:p>
            <a:r>
              <a:rPr lang="en-GB" dirty="0"/>
              <a:t>Sore throat: antimicrobial prescribing</a:t>
            </a:r>
          </a:p>
        </p:txBody>
      </p:sp>
      <p:pic>
        <p:nvPicPr>
          <p:cNvPr id="7" name="Picture 6" descr="NICE antimicrobial prescribing guidance for acute sore throat">
            <a:extLst>
              <a:ext uri="{FF2B5EF4-FFF2-40B4-BE49-F238E27FC236}">
                <a16:creationId xmlns:a16="http://schemas.microsoft.com/office/drawing/2014/main" id="{F92524A7-5DF8-47C9-B580-87FE028471AD}"/>
              </a:ext>
            </a:extLst>
          </p:cNvPr>
          <p:cNvPicPr>
            <a:picLocks noChangeAspect="1"/>
          </p:cNvPicPr>
          <p:nvPr/>
        </p:nvPicPr>
        <p:blipFill>
          <a:blip r:embed="rId3"/>
          <a:stretch>
            <a:fillRect/>
          </a:stretch>
        </p:blipFill>
        <p:spPr>
          <a:xfrm>
            <a:off x="0" y="166176"/>
            <a:ext cx="9144000" cy="6234545"/>
          </a:xfrm>
          <a:prstGeom prst="rect">
            <a:avLst/>
          </a:prstGeom>
        </p:spPr>
      </p:pic>
      <p:sp>
        <p:nvSpPr>
          <p:cNvPr id="4" name="TextBox 13">
            <a:extLst>
              <a:ext uri="{FF2B5EF4-FFF2-40B4-BE49-F238E27FC236}">
                <a16:creationId xmlns:a16="http://schemas.microsoft.com/office/drawing/2014/main" id="{83ADA287-FB22-430E-929E-A6DF4736CCAD}"/>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AD0016"/>
                </a:solidFill>
                <a:effectLst/>
                <a:uLnTx/>
                <a:uFillTx/>
                <a:latin typeface="Arial" panose="020B0604020202020204" pitchFamily="34" charset="0"/>
                <a:ea typeface="+mn-ea"/>
                <a:cs typeface="Arial" panose="020B0604020202020204" pitchFamily="34" charset="0"/>
              </a:rPr>
              <a:t>Last review: Feb 2023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AD0016"/>
                </a:solidFill>
                <a:effectLst/>
                <a:uLnTx/>
                <a:uFillTx/>
                <a:latin typeface="Arial" panose="020B0604020202020204" pitchFamily="34" charset="0"/>
                <a:ea typeface="+mn-ea"/>
                <a:cs typeface="Arial" panose="020B0604020202020204" pitchFamily="34" charset="0"/>
              </a:rPr>
              <a:t>Next review: Feb 2026</a:t>
            </a:r>
          </a:p>
        </p:txBody>
      </p:sp>
      <p:sp>
        <p:nvSpPr>
          <p:cNvPr id="8" name="TextBox 7">
            <a:extLst>
              <a:ext uri="{FF2B5EF4-FFF2-40B4-BE49-F238E27FC236}">
                <a16:creationId xmlns:a16="http://schemas.microsoft.com/office/drawing/2014/main" id="{B138C8DD-40F7-45FC-A643-3E76AB7027CA}"/>
              </a:ext>
            </a:extLst>
          </p:cNvPr>
          <p:cNvSpPr txBox="1"/>
          <p:nvPr/>
        </p:nvSpPr>
        <p:spPr>
          <a:xfrm>
            <a:off x="6652296" y="6456834"/>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197659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29F127-C1F0-4477-8D39-106382DA2238}"/>
              </a:ext>
            </a:extLst>
          </p:cNvPr>
          <p:cNvSpPr>
            <a:spLocks noGrp="1"/>
          </p:cNvSpPr>
          <p:nvPr>
            <p:ph type="title"/>
          </p:nvPr>
        </p:nvSpPr>
        <p:spPr>
          <a:xfrm>
            <a:off x="1517904" y="365126"/>
            <a:ext cx="7359878" cy="1325563"/>
          </a:xfrm>
        </p:spPr>
        <p:txBody>
          <a:bodyPr/>
          <a:lstStyle/>
          <a:p>
            <a:r>
              <a:rPr lang="en-GB" dirty="0"/>
              <a:t>Clinical scoring systems</a:t>
            </a:r>
          </a:p>
        </p:txBody>
      </p:sp>
      <p:sp>
        <p:nvSpPr>
          <p:cNvPr id="11" name="TextBox 10">
            <a:extLst>
              <a:ext uri="{FF2B5EF4-FFF2-40B4-BE49-F238E27FC236}">
                <a16:creationId xmlns:a16="http://schemas.microsoft.com/office/drawing/2014/main" id="{EF7BD3A4-4117-4B3A-A85D-EF7928F059CC}"/>
              </a:ext>
            </a:extLst>
          </p:cNvPr>
          <p:cNvSpPr txBox="1"/>
          <p:nvPr/>
        </p:nvSpPr>
        <p:spPr>
          <a:xfrm>
            <a:off x="4337824" y="1869109"/>
            <a:ext cx="4650059" cy="4170372"/>
          </a:xfrm>
          <a:prstGeom prst="rect">
            <a:avLst/>
          </a:prstGeom>
          <a:noFill/>
        </p:spPr>
        <p:txBody>
          <a:bodyPr wrap="square">
            <a:spAutoFit/>
          </a:bodyPr>
          <a:lstStyle/>
          <a:p>
            <a:r>
              <a:rPr lang="en-GB" sz="2400" b="1" dirty="0">
                <a:solidFill>
                  <a:srgbClr val="000000"/>
                </a:solidFill>
              </a:rPr>
              <a:t>FeverPAIN criteria </a:t>
            </a:r>
          </a:p>
          <a:p>
            <a:r>
              <a:rPr lang="en-GB" sz="2400" b="1" dirty="0">
                <a:solidFill>
                  <a:srgbClr val="000000"/>
                </a:solidFill>
              </a:rPr>
              <a:t>(scores 0-5)</a:t>
            </a:r>
          </a:p>
          <a:p>
            <a:pPr>
              <a:spcBef>
                <a:spcPts val="600"/>
              </a:spcBef>
              <a:buFont typeface="Arial" panose="020B0604020202020204" pitchFamily="34" charset="0"/>
              <a:buChar char="•"/>
            </a:pPr>
            <a:r>
              <a:rPr lang="en-GB" sz="2400" b="1" dirty="0">
                <a:solidFill>
                  <a:srgbClr val="000000"/>
                </a:solidFill>
              </a:rPr>
              <a:t>F</a:t>
            </a:r>
            <a:r>
              <a:rPr lang="en-GB" sz="2400" dirty="0">
                <a:solidFill>
                  <a:srgbClr val="000000"/>
                </a:solidFill>
              </a:rPr>
              <a:t>ever (in last 24 hours)</a:t>
            </a:r>
          </a:p>
          <a:p>
            <a:pPr>
              <a:spcBef>
                <a:spcPts val="600"/>
              </a:spcBef>
              <a:buFont typeface="Arial" panose="020B0604020202020204" pitchFamily="34" charset="0"/>
              <a:buChar char="•"/>
            </a:pPr>
            <a:r>
              <a:rPr lang="en-GB" sz="2400" b="1" dirty="0">
                <a:solidFill>
                  <a:srgbClr val="000000"/>
                </a:solidFill>
              </a:rPr>
              <a:t>P</a:t>
            </a:r>
            <a:r>
              <a:rPr lang="en-GB" sz="2400" dirty="0">
                <a:solidFill>
                  <a:srgbClr val="000000"/>
                </a:solidFill>
              </a:rPr>
              <a:t>urulence (pus on tonsils)</a:t>
            </a:r>
          </a:p>
          <a:p>
            <a:pPr>
              <a:spcBef>
                <a:spcPts val="600"/>
              </a:spcBef>
              <a:buFont typeface="Arial" panose="020B0604020202020204" pitchFamily="34" charset="0"/>
              <a:buChar char="•"/>
            </a:pPr>
            <a:r>
              <a:rPr lang="en-GB" sz="2400" b="1" dirty="0">
                <a:solidFill>
                  <a:srgbClr val="000000"/>
                </a:solidFill>
              </a:rPr>
              <a:t>A</a:t>
            </a:r>
            <a:r>
              <a:rPr lang="en-GB" sz="2400" dirty="0">
                <a:solidFill>
                  <a:srgbClr val="000000"/>
                </a:solidFill>
              </a:rPr>
              <a:t>ttend rapidly (within 3 days of symptom onset)</a:t>
            </a:r>
          </a:p>
          <a:p>
            <a:pPr>
              <a:spcBef>
                <a:spcPts val="600"/>
              </a:spcBef>
              <a:buFont typeface="Arial" panose="020B0604020202020204" pitchFamily="34" charset="0"/>
              <a:buChar char="•"/>
            </a:pPr>
            <a:r>
              <a:rPr lang="en-GB" sz="2400" dirty="0">
                <a:solidFill>
                  <a:srgbClr val="000000"/>
                </a:solidFill>
              </a:rPr>
              <a:t>(severely) </a:t>
            </a:r>
            <a:r>
              <a:rPr lang="en-GB" sz="2400" b="1" dirty="0">
                <a:solidFill>
                  <a:srgbClr val="000000"/>
                </a:solidFill>
              </a:rPr>
              <a:t>I</a:t>
            </a:r>
            <a:r>
              <a:rPr lang="en-GB" sz="2400" dirty="0">
                <a:solidFill>
                  <a:srgbClr val="000000"/>
                </a:solidFill>
              </a:rPr>
              <a:t>nflamed tonsils</a:t>
            </a:r>
          </a:p>
          <a:p>
            <a:pPr>
              <a:spcBef>
                <a:spcPts val="600"/>
              </a:spcBef>
              <a:buFont typeface="Arial" panose="020B0604020202020204" pitchFamily="34" charset="0"/>
              <a:buChar char="•"/>
            </a:pPr>
            <a:r>
              <a:rPr lang="en-GB" sz="2400" b="1" dirty="0">
                <a:solidFill>
                  <a:srgbClr val="000000"/>
                </a:solidFill>
              </a:rPr>
              <a:t>N</a:t>
            </a:r>
            <a:r>
              <a:rPr lang="en-GB" sz="2400" dirty="0">
                <a:solidFill>
                  <a:srgbClr val="000000"/>
                </a:solidFill>
              </a:rPr>
              <a:t>o cough or coryza (inflammation of mucus membranes in the nose)</a:t>
            </a:r>
          </a:p>
        </p:txBody>
      </p:sp>
      <p:sp>
        <p:nvSpPr>
          <p:cNvPr id="12" name="TextBox 11">
            <a:extLst>
              <a:ext uri="{FF2B5EF4-FFF2-40B4-BE49-F238E27FC236}">
                <a16:creationId xmlns:a16="http://schemas.microsoft.com/office/drawing/2014/main" id="{1DB669D1-627C-472F-BE09-75857290FA61}"/>
              </a:ext>
            </a:extLst>
          </p:cNvPr>
          <p:cNvSpPr txBox="1"/>
          <p:nvPr/>
        </p:nvSpPr>
        <p:spPr>
          <a:xfrm>
            <a:off x="816827" y="1869109"/>
            <a:ext cx="3520997" cy="3801041"/>
          </a:xfrm>
          <a:prstGeom prst="rect">
            <a:avLst/>
          </a:prstGeom>
          <a:noFill/>
        </p:spPr>
        <p:txBody>
          <a:bodyPr wrap="square">
            <a:spAutoFit/>
          </a:bodyPr>
          <a:lstStyle/>
          <a:p>
            <a:pPr>
              <a:spcBef>
                <a:spcPts val="600"/>
              </a:spcBef>
            </a:pPr>
            <a:r>
              <a:rPr lang="en-GB" sz="2400" b="1" dirty="0">
                <a:solidFill>
                  <a:srgbClr val="000000"/>
                </a:solidFill>
              </a:rPr>
              <a:t>Centor criteria </a:t>
            </a:r>
          </a:p>
          <a:p>
            <a:pPr>
              <a:spcBef>
                <a:spcPts val="600"/>
              </a:spcBef>
            </a:pPr>
            <a:r>
              <a:rPr lang="en-GB" sz="2400" b="1" dirty="0">
                <a:solidFill>
                  <a:srgbClr val="000000"/>
                </a:solidFill>
              </a:rPr>
              <a:t>(scores 0-4)</a:t>
            </a:r>
          </a:p>
          <a:p>
            <a:pPr>
              <a:spcBef>
                <a:spcPts val="600"/>
              </a:spcBef>
              <a:buFont typeface="Arial" panose="020B0604020202020204" pitchFamily="34" charset="0"/>
              <a:buChar char="•"/>
            </a:pPr>
            <a:r>
              <a:rPr lang="en-GB" sz="2400" dirty="0">
                <a:solidFill>
                  <a:srgbClr val="000000"/>
                </a:solidFill>
              </a:rPr>
              <a:t>Tonsillar exudate</a:t>
            </a:r>
          </a:p>
          <a:p>
            <a:pPr>
              <a:spcBef>
                <a:spcPts val="600"/>
              </a:spcBef>
              <a:buFont typeface="Arial" panose="020B0604020202020204" pitchFamily="34" charset="0"/>
              <a:buChar char="•"/>
            </a:pPr>
            <a:r>
              <a:rPr lang="en-GB" sz="2400" dirty="0">
                <a:solidFill>
                  <a:srgbClr val="000000"/>
                </a:solidFill>
              </a:rPr>
              <a:t>Tender anterior cervical lymphadenopathy or lymphadenitis</a:t>
            </a:r>
          </a:p>
          <a:p>
            <a:pPr>
              <a:spcBef>
                <a:spcPts val="600"/>
              </a:spcBef>
              <a:buFont typeface="Arial" panose="020B0604020202020204" pitchFamily="34" charset="0"/>
              <a:buChar char="•"/>
            </a:pPr>
            <a:r>
              <a:rPr lang="en-GB" sz="2400" dirty="0">
                <a:solidFill>
                  <a:srgbClr val="000000"/>
                </a:solidFill>
              </a:rPr>
              <a:t>History of fever (over 38 degrees Celsius)</a:t>
            </a:r>
          </a:p>
          <a:p>
            <a:pPr>
              <a:spcBef>
                <a:spcPts val="600"/>
              </a:spcBef>
              <a:buFont typeface="Arial" panose="020B0604020202020204" pitchFamily="34" charset="0"/>
              <a:buChar char="•"/>
            </a:pPr>
            <a:r>
              <a:rPr lang="en-GB" sz="2400" dirty="0">
                <a:solidFill>
                  <a:srgbClr val="000000"/>
                </a:solidFill>
              </a:rPr>
              <a:t>Absence of cough</a:t>
            </a:r>
          </a:p>
        </p:txBody>
      </p:sp>
      <p:sp>
        <p:nvSpPr>
          <p:cNvPr id="6" name="TextBox 13">
            <a:extLst>
              <a:ext uri="{FF2B5EF4-FFF2-40B4-BE49-F238E27FC236}">
                <a16:creationId xmlns:a16="http://schemas.microsoft.com/office/drawing/2014/main" id="{B2F72DCB-88E7-4949-82D7-19CDD3DA919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4" name="TextBox 13">
            <a:extLst>
              <a:ext uri="{FF2B5EF4-FFF2-40B4-BE49-F238E27FC236}">
                <a16:creationId xmlns:a16="http://schemas.microsoft.com/office/drawing/2014/main" id="{3819D68D-0FF2-41B2-BCB4-F8F9507ED6E8}"/>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384298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CC059-4598-472D-BF1C-AE1404B84D1D}"/>
              </a:ext>
            </a:extLst>
          </p:cNvPr>
          <p:cNvSpPr>
            <a:spLocks noGrp="1"/>
          </p:cNvSpPr>
          <p:nvPr>
            <p:ph type="title"/>
          </p:nvPr>
        </p:nvSpPr>
        <p:spPr/>
        <p:txBody>
          <a:bodyPr/>
          <a:lstStyle/>
          <a:p>
            <a:r>
              <a:rPr kumimoji="0" lang="en-GB" altLang="en-US" sz="32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 Acute Sore Throat </a:t>
            </a:r>
            <a:r>
              <a:rPr kumimoji="0" lang="en-GB" altLang="en-US" sz="20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Feedback FeverPAIN</a:t>
            </a:r>
            <a:endParaRPr lang="en-GB" dirty="0"/>
          </a:p>
        </p:txBody>
      </p:sp>
      <p:sp>
        <p:nvSpPr>
          <p:cNvPr id="5" name="TextBox 1">
            <a:extLst>
              <a:ext uri="{FF2B5EF4-FFF2-40B4-BE49-F238E27FC236}">
                <a16:creationId xmlns:a16="http://schemas.microsoft.com/office/drawing/2014/main" id="{3C1213BD-4304-4A35-ADCB-1DA4025B1ABD}"/>
              </a:ext>
            </a:extLst>
          </p:cNvPr>
          <p:cNvSpPr txBox="1">
            <a:spLocks noChangeArrowheads="1"/>
          </p:cNvSpPr>
          <p:nvPr/>
        </p:nvSpPr>
        <p:spPr bwMode="auto">
          <a:xfrm>
            <a:off x="859358" y="1685746"/>
            <a:ext cx="7979781" cy="1569660"/>
          </a:xfrm>
          <a:prstGeom prst="rect">
            <a:avLst/>
          </a:prstGeom>
          <a:solidFill>
            <a:schemeClr val="accent5"/>
          </a:solidFill>
          <a:ln w="38100">
            <a:solidFill>
              <a:schemeClr val="accent4">
                <a:lumMod val="50000"/>
              </a:schemeClr>
            </a:solidFill>
            <a:miter lim="800000"/>
            <a:headEnd/>
            <a:tailEnd/>
          </a:ln>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GB" altLang="en-US" sz="1600" dirty="0">
                <a:solidFill>
                  <a:srgbClr val="000000"/>
                </a:solidFill>
              </a:rPr>
              <a:t>18 year old girl</a:t>
            </a:r>
          </a:p>
          <a:p>
            <a:pPr eaLnBrk="1" hangingPunct="1">
              <a:buFont typeface="Arial" panose="020B0604020202020204" pitchFamily="34" charset="0"/>
              <a:buChar char="•"/>
            </a:pPr>
            <a:r>
              <a:rPr lang="en-GB" altLang="en-US" sz="1600" dirty="0"/>
              <a:t>4/7 days sore throat, “high” </a:t>
            </a:r>
            <a:r>
              <a:rPr lang="en-GB" altLang="en-US" sz="1600" dirty="0">
                <a:solidFill>
                  <a:srgbClr val="C00000"/>
                </a:solidFill>
              </a:rPr>
              <a:t>fever last night</a:t>
            </a:r>
            <a:r>
              <a:rPr lang="en-GB" altLang="en-US" sz="1600" dirty="0">
                <a:solidFill>
                  <a:srgbClr val="000000"/>
                </a:solidFill>
              </a:rPr>
              <a:t>, tiredness,</a:t>
            </a:r>
            <a:r>
              <a:rPr lang="en-GB" altLang="en-US" sz="1600" dirty="0">
                <a:solidFill>
                  <a:srgbClr val="C00000"/>
                </a:solidFill>
              </a:rPr>
              <a:t> </a:t>
            </a:r>
            <a:r>
              <a:rPr lang="en-GB" altLang="en-US" sz="1600" dirty="0"/>
              <a:t>cough.</a:t>
            </a:r>
            <a:r>
              <a:rPr lang="en-GB" altLang="en-US" sz="1600" dirty="0">
                <a:solidFill>
                  <a:srgbClr val="000000"/>
                </a:solidFill>
              </a:rPr>
              <a:t> difficulty swallowing </a:t>
            </a:r>
          </a:p>
          <a:p>
            <a:pPr eaLnBrk="1" hangingPunct="1">
              <a:buFont typeface="Arial" panose="020B0604020202020204" pitchFamily="34" charset="0"/>
              <a:buChar char="•"/>
            </a:pPr>
            <a:r>
              <a:rPr lang="en-GB" altLang="en-US" sz="1600" dirty="0">
                <a:solidFill>
                  <a:srgbClr val="C00000"/>
                </a:solidFill>
              </a:rPr>
              <a:t>Temp 37.5°C</a:t>
            </a:r>
            <a:endParaRPr lang="en-GB" altLang="en-US" sz="1600" dirty="0">
              <a:solidFill>
                <a:srgbClr val="000000"/>
              </a:solidFill>
            </a:endParaRPr>
          </a:p>
          <a:p>
            <a:pPr eaLnBrk="1" hangingPunct="1">
              <a:buFont typeface="Arial" panose="020B0604020202020204" pitchFamily="34" charset="0"/>
              <a:buChar char="•"/>
            </a:pPr>
            <a:r>
              <a:rPr lang="en-GB" altLang="en-US" sz="1600" dirty="0"/>
              <a:t>Slough on swollen tonsils, palatal petechiae</a:t>
            </a:r>
          </a:p>
          <a:p>
            <a:pPr eaLnBrk="1" hangingPunct="1">
              <a:buFont typeface="Arial" panose="020B0604020202020204" pitchFamily="34" charset="0"/>
              <a:buChar char="•"/>
            </a:pPr>
            <a:r>
              <a:rPr lang="en-GB" altLang="en-US" sz="1600" dirty="0">
                <a:solidFill>
                  <a:srgbClr val="000000"/>
                </a:solidFill>
              </a:rPr>
              <a:t>Cervical and axillary lymphadenopathy</a:t>
            </a:r>
          </a:p>
          <a:p>
            <a:pPr eaLnBrk="1" hangingPunct="1">
              <a:buFont typeface="Arial" panose="020B0604020202020204" pitchFamily="34" charset="0"/>
              <a:buChar char="•"/>
            </a:pPr>
            <a:r>
              <a:rPr lang="en-GB" altLang="en-US" sz="1600" dirty="0">
                <a:solidFill>
                  <a:srgbClr val="000000"/>
                </a:solidFill>
              </a:rPr>
              <a:t>‘Antibiotics helped’ for tonsils last year</a:t>
            </a:r>
          </a:p>
        </p:txBody>
      </p:sp>
      <p:sp>
        <p:nvSpPr>
          <p:cNvPr id="8" name="Content Placeholder 7">
            <a:extLst>
              <a:ext uri="{FF2B5EF4-FFF2-40B4-BE49-F238E27FC236}">
                <a16:creationId xmlns:a16="http://schemas.microsoft.com/office/drawing/2014/main" id="{A61842F1-8CE9-4D96-A615-D539C4E01ACB}"/>
              </a:ext>
            </a:extLst>
          </p:cNvPr>
          <p:cNvSpPr>
            <a:spLocks noGrp="1"/>
          </p:cNvSpPr>
          <p:nvPr>
            <p:ph idx="1"/>
          </p:nvPr>
        </p:nvSpPr>
        <p:spPr>
          <a:xfrm>
            <a:off x="768008" y="3311813"/>
            <a:ext cx="8239198" cy="646331"/>
          </a:xfrm>
        </p:spPr>
        <p:txBody>
          <a:bodyPr>
            <a:normAutofit fontScale="92500"/>
          </a:bodyPr>
          <a:lstStyle/>
          <a:p>
            <a:pPr marL="0" indent="0">
              <a:buNone/>
            </a:pPr>
            <a:r>
              <a:rPr lang="en-GB" altLang="en-US" sz="2000" dirty="0">
                <a:solidFill>
                  <a:srgbClr val="C00000"/>
                </a:solidFill>
                <a:latin typeface="Arial" panose="020B0604020202020204" pitchFamily="34" charset="0"/>
                <a:cs typeface="Arial" panose="020B0604020202020204" pitchFamily="34" charset="0"/>
              </a:rPr>
              <a:t>FeverPAIN</a:t>
            </a:r>
            <a:r>
              <a:rPr lang="en-GB" altLang="en-US" sz="2000" dirty="0">
                <a:latin typeface="Arial" panose="020B0604020202020204" pitchFamily="34" charset="0"/>
                <a:cs typeface="Arial" panose="020B0604020202020204" pitchFamily="34" charset="0"/>
              </a:rPr>
              <a:t> is a five-item score based on </a:t>
            </a:r>
            <a:r>
              <a:rPr lang="en-GB" altLang="en-US" sz="2000" b="1" dirty="0">
                <a:latin typeface="Arial" panose="020B0604020202020204" pitchFamily="34" charset="0"/>
                <a:cs typeface="Arial" panose="020B0604020202020204" pitchFamily="34" charset="0"/>
              </a:rPr>
              <a:t>Fever</a:t>
            </a:r>
            <a:r>
              <a:rPr lang="en-GB" altLang="en-US" sz="2000" dirty="0">
                <a:latin typeface="Arial" panose="020B0604020202020204" pitchFamily="34" charset="0"/>
                <a:cs typeface="Arial" panose="020B0604020202020204" pitchFamily="34" charset="0"/>
              </a:rPr>
              <a:t>, </a:t>
            </a:r>
            <a:r>
              <a:rPr lang="en-GB" altLang="en-US" sz="2000" b="1" dirty="0">
                <a:latin typeface="Arial" panose="020B0604020202020204" pitchFamily="34" charset="0"/>
                <a:cs typeface="Arial" panose="020B0604020202020204" pitchFamily="34" charset="0"/>
              </a:rPr>
              <a:t>Purulence</a:t>
            </a:r>
            <a:r>
              <a:rPr lang="en-GB" altLang="en-US" sz="2000" dirty="0">
                <a:latin typeface="Arial" panose="020B0604020202020204" pitchFamily="34" charset="0"/>
                <a:cs typeface="Arial" panose="020B0604020202020204" pitchFamily="34" charset="0"/>
              </a:rPr>
              <a:t>, Attend rapidly (3 days or less), </a:t>
            </a:r>
            <a:r>
              <a:rPr lang="en-GB" altLang="en-US" sz="2000" b="1" dirty="0">
                <a:latin typeface="Arial" panose="020B0604020202020204" pitchFamily="34" charset="0"/>
                <a:cs typeface="Arial" panose="020B0604020202020204" pitchFamily="34" charset="0"/>
              </a:rPr>
              <a:t>severely Inflamed tonsils </a:t>
            </a:r>
            <a:r>
              <a:rPr lang="en-GB" altLang="en-US" sz="2000" dirty="0">
                <a:latin typeface="Arial" panose="020B0604020202020204" pitchFamily="34" charset="0"/>
                <a:cs typeface="Arial" panose="020B0604020202020204" pitchFamily="34" charset="0"/>
              </a:rPr>
              <a:t>and No cough or coryza</a:t>
            </a:r>
            <a:endParaRPr lang="en-GB" altLang="en-US" sz="20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4B505A0-4356-49C6-B7FF-45EFB7702E80}"/>
              </a:ext>
            </a:extLst>
          </p:cNvPr>
          <p:cNvSpPr txBox="1"/>
          <p:nvPr/>
        </p:nvSpPr>
        <p:spPr>
          <a:xfrm>
            <a:off x="755576" y="3918878"/>
            <a:ext cx="7979782" cy="646331"/>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1800" dirty="0">
                <a:solidFill>
                  <a:schemeClr val="accent6">
                    <a:lumMod val="10000"/>
                  </a:schemeClr>
                </a:solidFill>
              </a:rPr>
              <a:t>FeverPAIN score 0-1: only 13-18% have streptococcus, close to background carriage. </a:t>
            </a:r>
            <a:r>
              <a:rPr lang="en-GB" altLang="en-US" sz="1800" b="1" dirty="0">
                <a:solidFill>
                  <a:schemeClr val="accent6">
                    <a:lumMod val="10000"/>
                  </a:schemeClr>
                </a:solidFill>
              </a:rPr>
              <a:t>NO antibiotic </a:t>
            </a:r>
            <a:r>
              <a:rPr lang="en-GB" altLang="en-US" sz="1800" dirty="0">
                <a:solidFill>
                  <a:schemeClr val="accent6">
                    <a:lumMod val="10000"/>
                  </a:schemeClr>
                </a:solidFill>
              </a:rPr>
              <a:t>strategy appropriate with discussion </a:t>
            </a:r>
          </a:p>
        </p:txBody>
      </p:sp>
      <p:sp>
        <p:nvSpPr>
          <p:cNvPr id="11" name="TextBox 10">
            <a:extLst>
              <a:ext uri="{FF2B5EF4-FFF2-40B4-BE49-F238E27FC236}">
                <a16:creationId xmlns:a16="http://schemas.microsoft.com/office/drawing/2014/main" id="{899E4DC8-AB4C-433C-8E9E-3E4246B3B126}"/>
              </a:ext>
            </a:extLst>
          </p:cNvPr>
          <p:cNvSpPr txBox="1"/>
          <p:nvPr/>
        </p:nvSpPr>
        <p:spPr>
          <a:xfrm>
            <a:off x="735856" y="4599914"/>
            <a:ext cx="7979782" cy="646331"/>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1800" dirty="0">
                <a:solidFill>
                  <a:schemeClr val="accent6">
                    <a:lumMod val="10000"/>
                  </a:schemeClr>
                </a:solidFill>
              </a:rPr>
              <a:t>FeverPAIN score 2-3: 34-40% have streptococcus. A</a:t>
            </a:r>
            <a:r>
              <a:rPr lang="en-GB" altLang="en-US" sz="1800" b="1" dirty="0">
                <a:solidFill>
                  <a:schemeClr val="accent6">
                    <a:lumMod val="10000"/>
                  </a:schemeClr>
                </a:solidFill>
              </a:rPr>
              <a:t> back-up/ delayed antibiotic </a:t>
            </a:r>
            <a:r>
              <a:rPr lang="en-GB" altLang="en-US" sz="1800" dirty="0">
                <a:solidFill>
                  <a:schemeClr val="accent6">
                    <a:lumMod val="10000"/>
                  </a:schemeClr>
                </a:solidFill>
              </a:rPr>
              <a:t>is appropriate with discussion</a:t>
            </a:r>
          </a:p>
        </p:txBody>
      </p:sp>
      <p:sp>
        <p:nvSpPr>
          <p:cNvPr id="12" name="TextBox 11">
            <a:extLst>
              <a:ext uri="{FF2B5EF4-FFF2-40B4-BE49-F238E27FC236}">
                <a16:creationId xmlns:a16="http://schemas.microsoft.com/office/drawing/2014/main" id="{1A68070C-76CA-4A02-BB59-CD6B3DA18C61}"/>
              </a:ext>
            </a:extLst>
          </p:cNvPr>
          <p:cNvSpPr txBox="1"/>
          <p:nvPr/>
        </p:nvSpPr>
        <p:spPr>
          <a:xfrm>
            <a:off x="714336" y="5280950"/>
            <a:ext cx="7979782" cy="923330"/>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1800" dirty="0">
                <a:solidFill>
                  <a:schemeClr val="accent6">
                    <a:lumMod val="10000"/>
                  </a:schemeClr>
                </a:solidFill>
              </a:rPr>
              <a:t>Fever PAIN score of </a:t>
            </a:r>
            <a:r>
              <a:rPr lang="en-GB" altLang="en-US" sz="1800" u="sng" dirty="0">
                <a:solidFill>
                  <a:schemeClr val="accent6">
                    <a:lumMod val="10000"/>
                  </a:schemeClr>
                </a:solidFill>
              </a:rPr>
              <a:t>&gt;</a:t>
            </a:r>
            <a:r>
              <a:rPr lang="en-GB" altLang="en-US" sz="1800" dirty="0">
                <a:solidFill>
                  <a:schemeClr val="accent6">
                    <a:lumMod val="10000"/>
                  </a:schemeClr>
                </a:solidFill>
              </a:rPr>
              <a:t>4: 62-65% have streptococcus, consider </a:t>
            </a:r>
            <a:r>
              <a:rPr lang="en-GB" altLang="en-US" sz="1800" b="1" dirty="0">
                <a:solidFill>
                  <a:schemeClr val="accent6">
                    <a:lumMod val="10000"/>
                  </a:schemeClr>
                </a:solidFill>
              </a:rPr>
              <a:t>immediate </a:t>
            </a:r>
            <a:r>
              <a:rPr lang="en-GB" altLang="en-US" sz="1800" dirty="0">
                <a:solidFill>
                  <a:schemeClr val="accent6">
                    <a:lumMod val="10000"/>
                  </a:schemeClr>
                </a:solidFill>
              </a:rPr>
              <a:t>antibiotic if symptoms are severe, or a </a:t>
            </a:r>
            <a:r>
              <a:rPr lang="en-GB" altLang="en-US" sz="1800" b="1" dirty="0">
                <a:solidFill>
                  <a:schemeClr val="accent6">
                    <a:lumMod val="10000"/>
                  </a:schemeClr>
                </a:solidFill>
              </a:rPr>
              <a:t>short delayed </a:t>
            </a:r>
            <a:r>
              <a:rPr lang="en-GB" altLang="en-US" sz="1800" dirty="0">
                <a:solidFill>
                  <a:schemeClr val="accent6">
                    <a:lumMod val="10000"/>
                  </a:schemeClr>
                </a:solidFill>
              </a:rPr>
              <a:t>prescribing strategy may be appropriate (48 hours)</a:t>
            </a:r>
          </a:p>
        </p:txBody>
      </p:sp>
      <p:sp>
        <p:nvSpPr>
          <p:cNvPr id="14" name="TextBox 13">
            <a:extLst>
              <a:ext uri="{FF2B5EF4-FFF2-40B4-BE49-F238E27FC236}">
                <a16:creationId xmlns:a16="http://schemas.microsoft.com/office/drawing/2014/main" id="{70779D20-4F55-4F5B-BDCC-6D694174CB53}"/>
              </a:ext>
            </a:extLst>
          </p:cNvPr>
          <p:cNvSpPr txBox="1"/>
          <p:nvPr/>
        </p:nvSpPr>
        <p:spPr>
          <a:xfrm>
            <a:off x="6228184" y="5950284"/>
            <a:ext cx="3052608" cy="365985"/>
          </a:xfrm>
          <a:prstGeom prst="rect">
            <a:avLst/>
          </a:prstGeom>
          <a:noFill/>
        </p:spPr>
        <p:txBody>
          <a:bodyPr wrap="square">
            <a:spAutoFit/>
          </a:bodyPr>
          <a:lstStyle/>
          <a:p>
            <a:r>
              <a:rPr lang="en-GB" altLang="en-US" sz="1800" b="1" dirty="0"/>
              <a:t>Patient above scores 3</a:t>
            </a:r>
            <a:endParaRPr lang="en-GB" dirty="0"/>
          </a:p>
        </p:txBody>
      </p:sp>
      <p:sp>
        <p:nvSpPr>
          <p:cNvPr id="13" name="TextBox 13">
            <a:extLst>
              <a:ext uri="{FF2B5EF4-FFF2-40B4-BE49-F238E27FC236}">
                <a16:creationId xmlns:a16="http://schemas.microsoft.com/office/drawing/2014/main" id="{3FAA2924-2BAD-4E3A-880A-046E08FFA29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8">
            <a:extLst>
              <a:ext uri="{FF2B5EF4-FFF2-40B4-BE49-F238E27FC236}">
                <a16:creationId xmlns:a16="http://schemas.microsoft.com/office/drawing/2014/main" id="{BF1E5DFB-2956-4AB6-BB0A-402C3A532E07}"/>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23020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CC059-4598-472D-BF1C-AE1404B84D1D}"/>
              </a:ext>
            </a:extLst>
          </p:cNvPr>
          <p:cNvSpPr>
            <a:spLocks noGrp="1"/>
          </p:cNvSpPr>
          <p:nvPr>
            <p:ph type="title"/>
          </p:nvPr>
        </p:nvSpPr>
        <p:spPr/>
        <p:txBody>
          <a:bodyPr/>
          <a:lstStyle/>
          <a:p>
            <a:r>
              <a:rPr kumimoji="0" lang="en-GB" altLang="en-US" sz="32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 Acute Sore Throat </a:t>
            </a:r>
            <a:r>
              <a:rPr kumimoji="0" lang="en-GB" altLang="en-US" sz="20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Feedback CENTOR</a:t>
            </a:r>
            <a:endParaRPr lang="en-GB" dirty="0"/>
          </a:p>
        </p:txBody>
      </p:sp>
      <p:sp>
        <p:nvSpPr>
          <p:cNvPr id="5" name="TextBox 1">
            <a:extLst>
              <a:ext uri="{FF2B5EF4-FFF2-40B4-BE49-F238E27FC236}">
                <a16:creationId xmlns:a16="http://schemas.microsoft.com/office/drawing/2014/main" id="{3C1213BD-4304-4A35-ADCB-1DA4025B1ABD}"/>
              </a:ext>
            </a:extLst>
          </p:cNvPr>
          <p:cNvSpPr txBox="1">
            <a:spLocks noChangeArrowheads="1"/>
          </p:cNvSpPr>
          <p:nvPr/>
        </p:nvSpPr>
        <p:spPr bwMode="auto">
          <a:xfrm>
            <a:off x="963860" y="1819458"/>
            <a:ext cx="7920724" cy="1569660"/>
          </a:xfrm>
          <a:prstGeom prst="rect">
            <a:avLst/>
          </a:prstGeom>
          <a:solidFill>
            <a:schemeClr val="accent5"/>
          </a:solidFill>
          <a:ln w="38100">
            <a:solidFill>
              <a:schemeClr val="accent4">
                <a:lumMod val="50000"/>
              </a:schemeClr>
            </a:solidFill>
            <a:miter lim="800000"/>
            <a:headEnd/>
            <a:tailEnd/>
          </a:ln>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GB" altLang="en-US" sz="1600" dirty="0">
                <a:solidFill>
                  <a:srgbClr val="000000"/>
                </a:solidFill>
              </a:rPr>
              <a:t>18 year old girl</a:t>
            </a:r>
          </a:p>
          <a:p>
            <a:pPr eaLnBrk="1" hangingPunct="1">
              <a:buFont typeface="Arial" panose="020B0604020202020204" pitchFamily="34" charset="0"/>
              <a:buChar char="•"/>
            </a:pPr>
            <a:r>
              <a:rPr lang="en-GB" altLang="en-US" sz="1600" dirty="0"/>
              <a:t>4/7 days sore throat, “high” </a:t>
            </a:r>
            <a:r>
              <a:rPr lang="en-GB" altLang="en-US" sz="1600" dirty="0">
                <a:solidFill>
                  <a:srgbClr val="C00000"/>
                </a:solidFill>
              </a:rPr>
              <a:t>fever last night</a:t>
            </a:r>
            <a:r>
              <a:rPr lang="en-GB" altLang="en-US" sz="1600" dirty="0">
                <a:solidFill>
                  <a:srgbClr val="000000"/>
                </a:solidFill>
              </a:rPr>
              <a:t>, tiredness,</a:t>
            </a:r>
            <a:r>
              <a:rPr lang="en-GB" altLang="en-US" sz="1600" dirty="0">
                <a:solidFill>
                  <a:srgbClr val="C00000"/>
                </a:solidFill>
              </a:rPr>
              <a:t> </a:t>
            </a:r>
            <a:r>
              <a:rPr lang="en-GB" altLang="en-US" sz="1600" dirty="0"/>
              <a:t>cough, </a:t>
            </a:r>
            <a:r>
              <a:rPr lang="en-GB" altLang="en-US" sz="1600" dirty="0">
                <a:solidFill>
                  <a:schemeClr val="accent6">
                    <a:lumMod val="10000"/>
                  </a:schemeClr>
                </a:solidFill>
              </a:rPr>
              <a:t>d</a:t>
            </a:r>
            <a:r>
              <a:rPr lang="en-GB" altLang="en-US" sz="1600" dirty="0">
                <a:solidFill>
                  <a:srgbClr val="000000"/>
                </a:solidFill>
              </a:rPr>
              <a:t>ifficulty swallowing</a:t>
            </a:r>
          </a:p>
          <a:p>
            <a:pPr eaLnBrk="1" hangingPunct="1">
              <a:buFont typeface="Arial" panose="020B0604020202020204" pitchFamily="34" charset="0"/>
              <a:buChar char="•"/>
            </a:pPr>
            <a:r>
              <a:rPr lang="en-GB" altLang="en-US" sz="1600" dirty="0">
                <a:solidFill>
                  <a:schemeClr val="accent6">
                    <a:lumMod val="10000"/>
                  </a:schemeClr>
                </a:solidFill>
              </a:rPr>
              <a:t>Temp 37.5°C</a:t>
            </a:r>
          </a:p>
          <a:p>
            <a:pPr eaLnBrk="1" hangingPunct="1">
              <a:buFont typeface="Arial" panose="020B0604020202020204" pitchFamily="34" charset="0"/>
              <a:buChar char="•"/>
            </a:pPr>
            <a:r>
              <a:rPr lang="en-GB" altLang="en-US" sz="1600" dirty="0"/>
              <a:t>Slough on swollen tonsils, palatal petechiae</a:t>
            </a:r>
          </a:p>
          <a:p>
            <a:pPr eaLnBrk="1" hangingPunct="1">
              <a:buFont typeface="Arial" panose="020B0604020202020204" pitchFamily="34" charset="0"/>
              <a:buChar char="•"/>
            </a:pPr>
            <a:r>
              <a:rPr lang="en-GB" altLang="en-US" sz="1600" dirty="0"/>
              <a:t>Cervical and axillary lymphadenopathy</a:t>
            </a:r>
          </a:p>
          <a:p>
            <a:pPr eaLnBrk="1" hangingPunct="1">
              <a:buFont typeface="Arial" panose="020B0604020202020204" pitchFamily="34" charset="0"/>
              <a:buChar char="•"/>
            </a:pPr>
            <a:r>
              <a:rPr lang="en-GB" altLang="en-US" sz="1600" dirty="0">
                <a:solidFill>
                  <a:srgbClr val="000000"/>
                </a:solidFill>
              </a:rPr>
              <a:t>‘Antibiotics helped’ for tonsils last year</a:t>
            </a:r>
          </a:p>
        </p:txBody>
      </p:sp>
      <p:sp>
        <p:nvSpPr>
          <p:cNvPr id="8" name="Content Placeholder 7">
            <a:extLst>
              <a:ext uri="{FF2B5EF4-FFF2-40B4-BE49-F238E27FC236}">
                <a16:creationId xmlns:a16="http://schemas.microsoft.com/office/drawing/2014/main" id="{A61842F1-8CE9-4D96-A615-D539C4E01ACB}"/>
              </a:ext>
            </a:extLst>
          </p:cNvPr>
          <p:cNvSpPr>
            <a:spLocks noGrp="1"/>
          </p:cNvSpPr>
          <p:nvPr>
            <p:ph idx="1"/>
          </p:nvPr>
        </p:nvSpPr>
        <p:spPr>
          <a:xfrm>
            <a:off x="904802" y="3508435"/>
            <a:ext cx="8239198" cy="646331"/>
          </a:xfrm>
        </p:spPr>
        <p:txBody>
          <a:bodyPr>
            <a:normAutofit/>
          </a:bodyPr>
          <a:lstStyle/>
          <a:p>
            <a:pPr marL="0" indent="0">
              <a:buNone/>
            </a:pPr>
            <a:r>
              <a:rPr lang="en-GB" altLang="en-US" sz="2000" dirty="0">
                <a:solidFill>
                  <a:srgbClr val="C00000"/>
                </a:solidFill>
                <a:latin typeface="Arial" panose="020B0604020202020204" pitchFamily="34" charset="0"/>
                <a:cs typeface="Arial" panose="020B0604020202020204" pitchFamily="34" charset="0"/>
              </a:rPr>
              <a:t>Centor Criteria: </a:t>
            </a:r>
            <a:r>
              <a:rPr lang="en-GB" altLang="en-US" sz="2000" b="1" dirty="0">
                <a:latin typeface="Arial" panose="020B0604020202020204" pitchFamily="34" charset="0"/>
                <a:cs typeface="Arial" panose="020B0604020202020204" pitchFamily="34" charset="0"/>
              </a:rPr>
              <a:t>History of fever</a:t>
            </a:r>
            <a:r>
              <a:rPr lang="en-GB" altLang="en-US" sz="2000" dirty="0">
                <a:latin typeface="Arial" panose="020B0604020202020204" pitchFamily="34" charset="0"/>
                <a:cs typeface="Arial" panose="020B0604020202020204" pitchFamily="34" charset="0"/>
              </a:rPr>
              <a:t>; absence of cough; </a:t>
            </a:r>
            <a:r>
              <a:rPr lang="en-GB" altLang="en-US" sz="2000" b="1" dirty="0">
                <a:latin typeface="Arial" panose="020B0604020202020204" pitchFamily="34" charset="0"/>
                <a:cs typeface="Arial" panose="020B0604020202020204" pitchFamily="34" charset="0"/>
              </a:rPr>
              <a:t>tender anterior cervical lymphadenopathy </a:t>
            </a:r>
            <a:r>
              <a:rPr lang="en-GB" altLang="en-US" sz="2000" dirty="0">
                <a:latin typeface="Arial" panose="020B0604020202020204" pitchFamily="34" charset="0"/>
                <a:cs typeface="Arial" panose="020B0604020202020204" pitchFamily="34" charset="0"/>
              </a:rPr>
              <a:t>and </a:t>
            </a:r>
            <a:r>
              <a:rPr lang="en-GB" altLang="en-US" sz="2000" b="1" dirty="0">
                <a:latin typeface="Arial" panose="020B0604020202020204" pitchFamily="34" charset="0"/>
                <a:cs typeface="Arial" panose="020B0604020202020204" pitchFamily="34" charset="0"/>
              </a:rPr>
              <a:t>tonsillar exudates</a:t>
            </a:r>
            <a:r>
              <a:rPr lang="en-GB" altLang="en-US" sz="2000" dirty="0">
                <a:latin typeface="Arial" panose="020B0604020202020204" pitchFamily="34" charset="0"/>
                <a:cs typeface="Arial" panose="020B0604020202020204" pitchFamily="34" charset="0"/>
              </a:rPr>
              <a:t>. </a:t>
            </a:r>
            <a:endParaRPr lang="en-GB" altLang="en-US" sz="20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4B505A0-4356-49C6-B7FF-45EFB7702E80}"/>
              </a:ext>
            </a:extLst>
          </p:cNvPr>
          <p:cNvSpPr txBox="1"/>
          <p:nvPr/>
        </p:nvSpPr>
        <p:spPr>
          <a:xfrm>
            <a:off x="904802" y="4213045"/>
            <a:ext cx="7979782" cy="707886"/>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2000" dirty="0">
                <a:solidFill>
                  <a:schemeClr val="accent6">
                    <a:lumMod val="10000"/>
                  </a:schemeClr>
                </a:solidFill>
              </a:rPr>
              <a:t>Centor score 0-2: </a:t>
            </a:r>
            <a:r>
              <a:rPr lang="en-GB" altLang="en-US" sz="2000" dirty="0">
                <a:solidFill>
                  <a:srgbClr val="000000"/>
                </a:solidFill>
              </a:rPr>
              <a:t>has a high negative predictive value (80%) and indicates low chance of Group A Beta Haemolytic Streptococci </a:t>
            </a:r>
            <a:endParaRPr lang="en-GB" altLang="en-US" sz="2000" dirty="0">
              <a:solidFill>
                <a:schemeClr val="accent6">
                  <a:lumMod val="10000"/>
                </a:schemeClr>
              </a:solidFill>
            </a:endParaRPr>
          </a:p>
        </p:txBody>
      </p:sp>
      <p:sp>
        <p:nvSpPr>
          <p:cNvPr id="11" name="TextBox 10">
            <a:extLst>
              <a:ext uri="{FF2B5EF4-FFF2-40B4-BE49-F238E27FC236}">
                <a16:creationId xmlns:a16="http://schemas.microsoft.com/office/drawing/2014/main" id="{899E4DC8-AB4C-433C-8E9E-3E4246B3B126}"/>
              </a:ext>
            </a:extLst>
          </p:cNvPr>
          <p:cNvSpPr txBox="1"/>
          <p:nvPr/>
        </p:nvSpPr>
        <p:spPr>
          <a:xfrm>
            <a:off x="882406" y="4873996"/>
            <a:ext cx="7979782" cy="400110"/>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2000" dirty="0">
                <a:solidFill>
                  <a:schemeClr val="accent6">
                    <a:lumMod val="10000"/>
                  </a:schemeClr>
                </a:solidFill>
              </a:rPr>
              <a:t>Centor score 3 or 4: </a:t>
            </a:r>
            <a:r>
              <a:rPr lang="en-GB" altLang="en-US" sz="2000" dirty="0">
                <a:solidFill>
                  <a:srgbClr val="000000"/>
                </a:solidFill>
              </a:rPr>
              <a:t>suggests the chance of GABHS is 40%. </a:t>
            </a:r>
          </a:p>
        </p:txBody>
      </p:sp>
      <p:sp>
        <p:nvSpPr>
          <p:cNvPr id="12" name="TextBox 11">
            <a:extLst>
              <a:ext uri="{FF2B5EF4-FFF2-40B4-BE49-F238E27FC236}">
                <a16:creationId xmlns:a16="http://schemas.microsoft.com/office/drawing/2014/main" id="{1A68070C-76CA-4A02-BB59-CD6B3DA18C61}"/>
              </a:ext>
            </a:extLst>
          </p:cNvPr>
          <p:cNvSpPr txBox="1"/>
          <p:nvPr/>
        </p:nvSpPr>
        <p:spPr>
          <a:xfrm>
            <a:off x="904802" y="5274106"/>
            <a:ext cx="7979782" cy="707886"/>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2000" dirty="0">
                <a:solidFill>
                  <a:schemeClr val="accent6">
                    <a:lumMod val="10000"/>
                  </a:schemeClr>
                </a:solidFill>
              </a:rPr>
              <a:t>If a patient is unwell with a Centor score of 3-or-4 then the chance of developing Quinsy is 1:60.</a:t>
            </a:r>
          </a:p>
        </p:txBody>
      </p:sp>
      <p:sp>
        <p:nvSpPr>
          <p:cNvPr id="14" name="TextBox 13">
            <a:extLst>
              <a:ext uri="{FF2B5EF4-FFF2-40B4-BE49-F238E27FC236}">
                <a16:creationId xmlns:a16="http://schemas.microsoft.com/office/drawing/2014/main" id="{70779D20-4F55-4F5B-BDCC-6D694174CB53}"/>
              </a:ext>
            </a:extLst>
          </p:cNvPr>
          <p:cNvSpPr txBox="1"/>
          <p:nvPr/>
        </p:nvSpPr>
        <p:spPr>
          <a:xfrm>
            <a:off x="5323762" y="5745323"/>
            <a:ext cx="3820238" cy="369332"/>
          </a:xfrm>
          <a:prstGeom prst="rect">
            <a:avLst/>
          </a:prstGeom>
          <a:noFill/>
        </p:spPr>
        <p:txBody>
          <a:bodyPr wrap="square">
            <a:spAutoFit/>
          </a:bodyPr>
          <a:lstStyle/>
          <a:p>
            <a:r>
              <a:rPr lang="en-GB" altLang="en-US" sz="1800" b="1" dirty="0"/>
              <a:t>Patient scores </a:t>
            </a:r>
            <a:r>
              <a:rPr lang="en-GB" altLang="en-US" b="1" dirty="0"/>
              <a:t>C</a:t>
            </a:r>
            <a:r>
              <a:rPr lang="en-GB" altLang="en-US" sz="1800" b="1" dirty="0"/>
              <a:t>entor criteria 3</a:t>
            </a:r>
            <a:endParaRPr lang="en-GB" dirty="0"/>
          </a:p>
        </p:txBody>
      </p:sp>
      <p:sp>
        <p:nvSpPr>
          <p:cNvPr id="13" name="TextBox 13">
            <a:extLst>
              <a:ext uri="{FF2B5EF4-FFF2-40B4-BE49-F238E27FC236}">
                <a16:creationId xmlns:a16="http://schemas.microsoft.com/office/drawing/2014/main" id="{4C0A7E12-3F3C-4A4E-9735-873C0A59A1C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8">
            <a:extLst>
              <a:ext uri="{FF2B5EF4-FFF2-40B4-BE49-F238E27FC236}">
                <a16:creationId xmlns:a16="http://schemas.microsoft.com/office/drawing/2014/main" id="{7DA8477B-79F5-403F-93B3-8A325706FCDE}"/>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72893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4DAC-551D-4240-A883-2C944FA1474F}"/>
              </a:ext>
            </a:extLst>
          </p:cNvPr>
          <p:cNvSpPr>
            <a:spLocks noGrp="1"/>
          </p:cNvSpPr>
          <p:nvPr>
            <p:ph type="title"/>
          </p:nvPr>
        </p:nvSpPr>
        <p:spPr>
          <a:xfrm>
            <a:off x="1517904" y="365127"/>
            <a:ext cx="6997446" cy="738844"/>
          </a:xfrm>
        </p:spPr>
        <p:txBody>
          <a:bodyPr>
            <a:normAutofit fontScale="90000"/>
          </a:bodyPr>
          <a:lstStyle/>
          <a:p>
            <a:r>
              <a:rPr lang="en-GB" altLang="en-US" sz="3200" b="0" dirty="0">
                <a:solidFill>
                  <a:srgbClr val="AF1E2C"/>
                </a:solidFill>
                <a:latin typeface="Arial" panose="020B0604020202020204" pitchFamily="34" charset="0"/>
                <a:cs typeface="Arial" panose="020B0604020202020204" pitchFamily="34" charset="0"/>
              </a:rPr>
              <a:t>NICE antimicrobial prescribing guidelines for acute sore throat in adults</a:t>
            </a:r>
            <a:endParaRPr lang="en-GB" sz="3200" dirty="0">
              <a:latin typeface="Arial" panose="020B0604020202020204" pitchFamily="34" charset="0"/>
              <a:cs typeface="Arial" panose="020B0604020202020204" pitchFamily="34" charset="0"/>
            </a:endParaRPr>
          </a:p>
        </p:txBody>
      </p:sp>
      <p:pic>
        <p:nvPicPr>
          <p:cNvPr id="5" name="Picture 4" descr="NICE antimicrobial prescribing guidelines for acute sore throat in adults">
            <a:extLst>
              <a:ext uri="{FF2B5EF4-FFF2-40B4-BE49-F238E27FC236}">
                <a16:creationId xmlns:a16="http://schemas.microsoft.com/office/drawing/2014/main" id="{B68613A6-8F04-4B09-A88B-28AD21002996}"/>
              </a:ext>
            </a:extLst>
          </p:cNvPr>
          <p:cNvPicPr>
            <a:picLocks noChangeAspect="1"/>
          </p:cNvPicPr>
          <p:nvPr/>
        </p:nvPicPr>
        <p:blipFill>
          <a:blip r:embed="rId3"/>
          <a:stretch>
            <a:fillRect/>
          </a:stretch>
        </p:blipFill>
        <p:spPr>
          <a:xfrm>
            <a:off x="1528305" y="1103971"/>
            <a:ext cx="7198497" cy="5165980"/>
          </a:xfrm>
          <a:prstGeom prst="rect">
            <a:avLst/>
          </a:prstGeom>
        </p:spPr>
      </p:pic>
      <p:sp>
        <p:nvSpPr>
          <p:cNvPr id="7" name="TextBox 13">
            <a:extLst>
              <a:ext uri="{FF2B5EF4-FFF2-40B4-BE49-F238E27FC236}">
                <a16:creationId xmlns:a16="http://schemas.microsoft.com/office/drawing/2014/main" id="{14F2CF4F-4F35-47D3-8B37-FC40DDC3F822}"/>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6" name="TextBox 5">
            <a:extLst>
              <a:ext uri="{FF2B5EF4-FFF2-40B4-BE49-F238E27FC236}">
                <a16:creationId xmlns:a16="http://schemas.microsoft.com/office/drawing/2014/main" id="{E459B3F6-E7BA-43AA-B714-85AAE318736E}"/>
              </a:ext>
            </a:extLst>
          </p:cNvPr>
          <p:cNvSpPr txBox="1"/>
          <p:nvPr/>
        </p:nvSpPr>
        <p:spPr>
          <a:xfrm>
            <a:off x="6980915"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1615554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4DAC-551D-4240-A883-2C944FA1474F}"/>
              </a:ext>
            </a:extLst>
          </p:cNvPr>
          <p:cNvSpPr>
            <a:spLocks noGrp="1"/>
          </p:cNvSpPr>
          <p:nvPr>
            <p:ph type="title"/>
          </p:nvPr>
        </p:nvSpPr>
        <p:spPr>
          <a:xfrm>
            <a:off x="1517904" y="365127"/>
            <a:ext cx="6997446" cy="1047650"/>
          </a:xfrm>
        </p:spPr>
        <p:txBody>
          <a:bodyPr>
            <a:normAutofit fontScale="90000"/>
          </a:bodyPr>
          <a:lstStyle/>
          <a:p>
            <a:r>
              <a:rPr lang="en-GB" altLang="en-US" sz="3200" b="0" dirty="0">
                <a:solidFill>
                  <a:srgbClr val="AF1E2C"/>
                </a:solidFill>
                <a:latin typeface="Arial" panose="020B0604020202020204" pitchFamily="34" charset="0"/>
                <a:cs typeface="Arial" panose="020B0604020202020204" pitchFamily="34" charset="0"/>
              </a:rPr>
              <a:t>NICE antimicrobial prescribing guidelines for acute sore throat in children</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459B3F6-E7BA-43AA-B714-85AAE318736E}"/>
              </a:ext>
            </a:extLst>
          </p:cNvPr>
          <p:cNvSpPr txBox="1"/>
          <p:nvPr/>
        </p:nvSpPr>
        <p:spPr>
          <a:xfrm>
            <a:off x="6980915"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pic>
        <p:nvPicPr>
          <p:cNvPr id="4" name="Picture 3" descr="NICE antimicrobial prescribing guidelines for acute sore throat in children">
            <a:extLst>
              <a:ext uri="{FF2B5EF4-FFF2-40B4-BE49-F238E27FC236}">
                <a16:creationId xmlns:a16="http://schemas.microsoft.com/office/drawing/2014/main" id="{D0CAADCC-CC1E-40A6-A995-006B9D7D0001}"/>
              </a:ext>
            </a:extLst>
          </p:cNvPr>
          <p:cNvPicPr>
            <a:picLocks noChangeAspect="1"/>
          </p:cNvPicPr>
          <p:nvPr/>
        </p:nvPicPr>
        <p:blipFill>
          <a:blip r:embed="rId3"/>
          <a:stretch>
            <a:fillRect/>
          </a:stretch>
        </p:blipFill>
        <p:spPr>
          <a:xfrm>
            <a:off x="0" y="1563713"/>
            <a:ext cx="9144000" cy="5294287"/>
          </a:xfrm>
          <a:prstGeom prst="rect">
            <a:avLst/>
          </a:prstGeom>
        </p:spPr>
      </p:pic>
    </p:spTree>
    <p:extLst>
      <p:ext uri="{BB962C8B-B14F-4D97-AF65-F5344CB8AC3E}">
        <p14:creationId xmlns:p14="http://schemas.microsoft.com/office/powerpoint/2010/main" val="124251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04FD-E80B-43EB-B91D-967D7B86D247}"/>
              </a:ext>
            </a:extLst>
          </p:cNvPr>
          <p:cNvSpPr>
            <a:spLocks noGrp="1"/>
          </p:cNvSpPr>
          <p:nvPr>
            <p:ph type="title"/>
          </p:nvPr>
        </p:nvSpPr>
        <p:spPr>
          <a:xfrm>
            <a:off x="1591055" y="365126"/>
            <a:ext cx="7361875" cy="1260125"/>
          </a:xfrm>
        </p:spPr>
        <p:txBody>
          <a:bodyPr>
            <a:normAutofit/>
          </a:bodyPr>
          <a:lstStyle/>
          <a:p>
            <a:r>
              <a:rPr lang="en-GB" altLang="en-US" sz="3200" dirty="0">
                <a:solidFill>
                  <a:srgbClr val="AF1E2C"/>
                </a:solidFill>
                <a:latin typeface="Arial" panose="020B0604020202020204" pitchFamily="34" charset="0"/>
                <a:cs typeface="Arial" panose="020B0604020202020204" pitchFamily="34" charset="0"/>
              </a:rPr>
              <a:t>Prescribing can influence patients understanding and expectations </a:t>
            </a:r>
            <a:endParaRPr lang="en-GB" sz="3200" dirty="0">
              <a:latin typeface="Arial" panose="020B0604020202020204" pitchFamily="34" charset="0"/>
              <a:cs typeface="Arial" panose="020B0604020202020204" pitchFamily="34" charset="0"/>
            </a:endParaRPr>
          </a:p>
        </p:txBody>
      </p:sp>
      <p:sp>
        <p:nvSpPr>
          <p:cNvPr id="4" name="TextBox 5">
            <a:extLst>
              <a:ext uri="{FF2B5EF4-FFF2-40B4-BE49-F238E27FC236}">
                <a16:creationId xmlns:a16="http://schemas.microsoft.com/office/drawing/2014/main" id="{92BD8B74-6BD2-485B-8175-BD02AC54E5D7}"/>
              </a:ext>
            </a:extLst>
          </p:cNvPr>
          <p:cNvSpPr txBox="1">
            <a:spLocks noChangeArrowheads="1"/>
          </p:cNvSpPr>
          <p:nvPr/>
        </p:nvSpPr>
        <p:spPr bwMode="auto">
          <a:xfrm>
            <a:off x="1304314" y="1650547"/>
            <a:ext cx="75216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pPr>
            <a:r>
              <a:rPr lang="en-GB" altLang="en-US" sz="1600" b="1" dirty="0">
                <a:solidFill>
                  <a:srgbClr val="000000"/>
                </a:solidFill>
              </a:rPr>
              <a:t>English RCT comparing treatment strategies for respiratory tract infection (n=889)</a:t>
            </a:r>
          </a:p>
        </p:txBody>
      </p:sp>
      <p:graphicFrame>
        <p:nvGraphicFramePr>
          <p:cNvPr id="8" name="Chart 7" descr="Graph showing the differences in views on antibiotics and consultation satisfaction between those given no prescription, delayed antibiotics and immediate antibiotics">
            <a:extLst>
              <a:ext uri="{FF2B5EF4-FFF2-40B4-BE49-F238E27FC236}">
                <a16:creationId xmlns:a16="http://schemas.microsoft.com/office/drawing/2014/main" id="{5CB5D850-10AC-444B-8A2E-F858E8323CF2}"/>
              </a:ext>
            </a:extLst>
          </p:cNvPr>
          <p:cNvGraphicFramePr>
            <a:graphicFrameLocks/>
          </p:cNvGraphicFramePr>
          <p:nvPr>
            <p:extLst>
              <p:ext uri="{D42A27DB-BD31-4B8C-83A1-F6EECF244321}">
                <p14:modId xmlns:p14="http://schemas.microsoft.com/office/powerpoint/2010/main" val="674497961"/>
              </p:ext>
            </p:extLst>
          </p:nvPr>
        </p:nvGraphicFramePr>
        <p:xfrm>
          <a:off x="642551" y="2360141"/>
          <a:ext cx="8501449" cy="3896377"/>
        </p:xfrm>
        <a:graphic>
          <a:graphicData uri="http://schemas.openxmlformats.org/drawingml/2006/chart">
            <c:chart xmlns:c="http://schemas.openxmlformats.org/drawingml/2006/chart" xmlns:r="http://schemas.openxmlformats.org/officeDocument/2006/relationships" r:id="rId3"/>
          </a:graphicData>
        </a:graphic>
      </p:graphicFrame>
      <p:sp>
        <p:nvSpPr>
          <p:cNvPr id="6" name="Down Arrow 7">
            <a:extLst>
              <a:ext uri="{FF2B5EF4-FFF2-40B4-BE49-F238E27FC236}">
                <a16:creationId xmlns:a16="http://schemas.microsoft.com/office/drawing/2014/main" id="{78620CA8-DA49-44B0-B92B-79F8704124CE}"/>
              </a:ext>
              <a:ext uri="{C183D7F6-B498-43B3-948B-1728B52AA6E4}">
                <adec:decorative xmlns:adec="http://schemas.microsoft.com/office/drawing/2017/decorative" val="1"/>
              </a:ext>
            </a:extLst>
          </p:cNvPr>
          <p:cNvSpPr>
            <a:spLocks noChangeArrowheads="1"/>
          </p:cNvSpPr>
          <p:nvPr/>
        </p:nvSpPr>
        <p:spPr bwMode="auto">
          <a:xfrm>
            <a:off x="8178869" y="2235322"/>
            <a:ext cx="215900" cy="358775"/>
          </a:xfrm>
          <a:prstGeom prst="downArrow">
            <a:avLst>
              <a:gd name="adj1" fmla="val 50000"/>
              <a:gd name="adj2" fmla="val 49853"/>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100" dirty="0">
              <a:solidFill>
                <a:srgbClr val="000000"/>
              </a:solidFill>
            </a:endParaRPr>
          </a:p>
        </p:txBody>
      </p:sp>
      <p:sp>
        <p:nvSpPr>
          <p:cNvPr id="7" name="TextBox 13">
            <a:extLst>
              <a:ext uri="{FF2B5EF4-FFF2-40B4-BE49-F238E27FC236}">
                <a16:creationId xmlns:a16="http://schemas.microsoft.com/office/drawing/2014/main" id="{DF2699E6-DFEA-4E9B-938D-DC0B16F8880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5" name="TextBox 4">
            <a:extLst>
              <a:ext uri="{FF2B5EF4-FFF2-40B4-BE49-F238E27FC236}">
                <a16:creationId xmlns:a16="http://schemas.microsoft.com/office/drawing/2014/main" id="{34CF2258-15E4-472A-95B3-856B56E76DF1}"/>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Little 2014, BMJ, Extracted from supplementary table 2</a:t>
            </a:r>
          </a:p>
        </p:txBody>
      </p:sp>
    </p:spTree>
    <p:extLst>
      <p:ext uri="{BB962C8B-B14F-4D97-AF65-F5344CB8AC3E}">
        <p14:creationId xmlns:p14="http://schemas.microsoft.com/office/powerpoint/2010/main" val="377494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_2016_Ipsos_navy">
    <a:dk1>
      <a:srgbClr val="222223"/>
    </a:dk1>
    <a:lt1>
      <a:sysClr val="window" lastClr="FFFFFF"/>
    </a:lt1>
    <a:dk2>
      <a:srgbClr val="222223"/>
    </a:dk2>
    <a:lt2>
      <a:srgbClr val="1B365D"/>
    </a:lt2>
    <a:accent1>
      <a:srgbClr val="74AA50"/>
    </a:accent1>
    <a:accent2>
      <a:srgbClr val="CB333B"/>
    </a:accent2>
    <a:accent3>
      <a:srgbClr val="888B8D"/>
    </a:accent3>
    <a:accent4>
      <a:srgbClr val="C8C9C7"/>
    </a:accent4>
    <a:accent5>
      <a:srgbClr val="71B2C9"/>
    </a:accent5>
    <a:accent6>
      <a:srgbClr val="1B365D"/>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4fa0ae6-11e7-472f-ac87-8d9d61ebb82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F32CCAF87CDA4ABB49C7DCF669AD56" ma:contentTypeVersion="13" ma:contentTypeDescription="Create a new document." ma:contentTypeScope="" ma:versionID="2be4977102aabccf26d9a6a62c13d09d">
  <xsd:schema xmlns:xsd="http://www.w3.org/2001/XMLSchema" xmlns:xs="http://www.w3.org/2001/XMLSchema" xmlns:p="http://schemas.microsoft.com/office/2006/metadata/properties" xmlns:ns3="28d80b54-c6e1-42bb-ac40-9d97a3241a35" xmlns:ns4="24fa0ae6-11e7-472f-ac87-8d9d61ebb82a" targetNamespace="http://schemas.microsoft.com/office/2006/metadata/properties" ma:root="true" ma:fieldsID="605c09d6562801fe004397543d22540c" ns3:_="" ns4:_="">
    <xsd:import namespace="28d80b54-c6e1-42bb-ac40-9d97a3241a35"/>
    <xsd:import namespace="24fa0ae6-11e7-472f-ac87-8d9d61ebb82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d80b54-c6e1-42bb-ac40-9d97a3241a3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fa0ae6-11e7-472f-ac87-8d9d61ebb82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981A6E-8469-40B9-B0C4-17B56D99CEC3}">
  <ds:schemaRefs>
    <ds:schemaRef ds:uri="24fa0ae6-11e7-472f-ac87-8d9d61ebb82a"/>
    <ds:schemaRef ds:uri="28d80b54-c6e1-42bb-ac40-9d97a3241a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A151A5C-E7A9-434D-9670-FC867C0D053B}">
  <ds:schemaRefs>
    <ds:schemaRef ds:uri="24fa0ae6-11e7-472f-ac87-8d9d61ebb82a"/>
    <ds:schemaRef ds:uri="28d80b54-c6e1-42bb-ac40-9d97a3241a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31EA5E-190C-4AC5-82B9-07DCD4CE6C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2590</TotalTime>
  <Words>7611</Words>
  <Application>Microsoft Office PowerPoint</Application>
  <PresentationFormat>On-screen Show (4:3)</PresentationFormat>
  <Paragraphs>565</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BlinkMacSystemFont</vt:lpstr>
      <vt:lpstr>Calibri</vt:lpstr>
      <vt:lpstr>Cambria</vt:lpstr>
      <vt:lpstr>interfaceregular</vt:lpstr>
      <vt:lpstr>Segoe UI</vt:lpstr>
      <vt:lpstr>Source Sans Pro</vt:lpstr>
      <vt:lpstr>Symbol</vt:lpstr>
      <vt:lpstr>Times New Roman</vt:lpstr>
      <vt:lpstr>1_Office Theme</vt:lpstr>
      <vt:lpstr>Clinical Scenario: Acute Sore Throat</vt:lpstr>
      <vt:lpstr>Clinical Scenario: Acute Sore Throat</vt:lpstr>
      <vt:lpstr>Sore throat: antimicrobial prescribing</vt:lpstr>
      <vt:lpstr>Clinical scoring systems</vt:lpstr>
      <vt:lpstr>Clinical Scenario: Acute Sore Throat Feedback FeverPAIN</vt:lpstr>
      <vt:lpstr>Clinical Scenario: Acute Sore Throat Feedback CENTOR</vt:lpstr>
      <vt:lpstr>NICE antimicrobial prescribing guidelines for acute sore throat in adults</vt:lpstr>
      <vt:lpstr>NICE antimicrobial prescribing guidelines for acute sore throat in children</vt:lpstr>
      <vt:lpstr>Prescribing can influence patients understanding and expectations </vt:lpstr>
      <vt:lpstr>Awareness of delayed/back up prescribing has increased but is still low</vt:lpstr>
      <vt:lpstr>Around half of members of the public support the prescription of delayed antibiotics for a variety of different infections </vt:lpstr>
      <vt:lpstr>The Patient Perspective: Expectation vs reality</vt:lpstr>
      <vt:lpstr>How to give back-up/delayed antibiotics? </vt:lpstr>
      <vt:lpstr>Back-up antibiotic prescriptions - How?</vt:lpstr>
      <vt:lpstr>TARGET: Patient Information Leaflets</vt:lpstr>
      <vt:lpstr>TARGET: Treating Your Infection RTI Leaflet</vt:lpstr>
      <vt:lpstr>TARGET: Additional supportive tools</vt:lpstr>
      <vt:lpstr>TARGET: Audits Could your practice commit to doing an audit this year?</vt:lpstr>
      <vt:lpstr>TARGET: Learning Resources</vt:lpstr>
      <vt:lpstr>TARGET: Learning Resources Podcasts</vt:lpstr>
      <vt:lpstr>Action Planning</vt:lpstr>
    </vt:vector>
  </TitlesOfParts>
  <Company>HPA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Donna.Lecky</dc:creator>
  <cp:lastModifiedBy>Catherine Hayes</cp:lastModifiedBy>
  <cp:revision>89</cp:revision>
  <cp:lastPrinted>2018-04-05T13:36:02Z</cp:lastPrinted>
  <dcterms:created xsi:type="dcterms:W3CDTF">2013-07-24T19:09:21Z</dcterms:created>
  <dcterms:modified xsi:type="dcterms:W3CDTF">2024-12-17T15:37:39Z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0x010100EBF32CCAF87CDA4ABB49C7DCF669AD56</vt:lpwstr>
  </property>
</Properties>
</file>