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70" r:id="rId4"/>
  </p:sldMasterIdLst>
  <p:notesMasterIdLst>
    <p:notesMasterId r:id="rId26"/>
  </p:notesMasterIdLst>
  <p:handoutMasterIdLst>
    <p:handoutMasterId r:id="rId27"/>
  </p:handoutMasterIdLst>
  <p:sldIdLst>
    <p:sldId id="901" r:id="rId5"/>
    <p:sldId id="902" r:id="rId6"/>
    <p:sldId id="907" r:id="rId7"/>
    <p:sldId id="904" r:id="rId8"/>
    <p:sldId id="903" r:id="rId9"/>
    <p:sldId id="905" r:id="rId10"/>
    <p:sldId id="908" r:id="rId11"/>
    <p:sldId id="916" r:id="rId12"/>
    <p:sldId id="915" r:id="rId13"/>
    <p:sldId id="912" r:id="rId14"/>
    <p:sldId id="911" r:id="rId15"/>
    <p:sldId id="635" r:id="rId16"/>
    <p:sldId id="913" r:id="rId17"/>
    <p:sldId id="330" r:id="rId18"/>
    <p:sldId id="591" r:id="rId19"/>
    <p:sldId id="898" r:id="rId20"/>
    <p:sldId id="592" r:id="rId21"/>
    <p:sldId id="567" r:id="rId22"/>
    <p:sldId id="899" r:id="rId23"/>
    <p:sldId id="900" r:id="rId24"/>
    <p:sldId id="437" r:id="rId2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21" clrIdx="0"/>
  <p:cmAuthor id="2" name="Emily Cooper" initials="EC" lastIdx="40" clrIdx="1"/>
  <p:cmAuthor id="3" name="Donna Lecky" initials="DL" lastIdx="8" clrIdx="2">
    <p:extLst>
      <p:ext uri="{19B8F6BF-5375-455C-9EA6-DF929625EA0E}">
        <p15:presenceInfo xmlns:p15="http://schemas.microsoft.com/office/powerpoint/2012/main" userId="S::Donna.Lecky@ukhsa.gov.uk::e895a76e-1148-466d-a1c3-af3d581712a6" providerId="AD"/>
      </p:ext>
    </p:extLst>
  </p:cmAuthor>
  <p:cmAuthor id="4" name="Catherine Hayes" initials="CH" lastIdx="13" clrIdx="3">
    <p:extLst>
      <p:ext uri="{19B8F6BF-5375-455C-9EA6-DF929625EA0E}">
        <p15:presenceInfo xmlns:p15="http://schemas.microsoft.com/office/powerpoint/2012/main" userId="S::Catherine.Hayes@ukhsa.gov.uk::51064343-f055-4aba-a6ff-35764d19f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7F32"/>
    <a:srgbClr val="1306BA"/>
    <a:srgbClr val="339966"/>
    <a:srgbClr val="F57B17"/>
    <a:srgbClr val="000000"/>
    <a:srgbClr val="DFDEDE"/>
    <a:srgbClr val="054D69"/>
    <a:srgbClr val="CC0099"/>
    <a:srgbClr val="AF1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0870" autoAdjust="0"/>
  </p:normalViewPr>
  <p:slideViewPr>
    <p:cSldViewPr snapToGrid="0">
      <p:cViewPr>
        <p:scale>
          <a:sx n="78" d="100"/>
          <a:sy n="78" d="100"/>
        </p:scale>
        <p:origin x="2436" y="-144"/>
      </p:cViewPr>
      <p:guideLst>
        <p:guide orient="horz" pos="2024"/>
        <p:guide pos="2880"/>
      </p:guideLst>
    </p:cSldViewPr>
  </p:slideViewPr>
  <p:outlineViewPr>
    <p:cViewPr>
      <p:scale>
        <a:sx n="33" d="100"/>
        <a:sy n="33" d="100"/>
      </p:scale>
      <p:origin x="0" y="-2480"/>
    </p:cViewPr>
  </p:outlin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2763832973027"/>
          <c:y val="3.8413830518839689E-2"/>
          <c:w val="0.67347653547474884"/>
          <c:h val="0.82224295524170055"/>
        </c:manualLayout>
      </c:layout>
      <c:barChart>
        <c:barDir val="col"/>
        <c:grouping val="percentStacked"/>
        <c:varyColors val="0"/>
        <c:ser>
          <c:idx val="0"/>
          <c:order val="0"/>
          <c:tx>
            <c:strRef>
              <c:f>Sheet1!$B$1</c:f>
              <c:strCache>
                <c:ptCount val="1"/>
                <c:pt idx="0">
                  <c:v>Strongly support</c:v>
                </c:pt>
              </c:strCache>
            </c:strRef>
          </c:tx>
          <c:spPr>
            <a:solidFill>
              <a:srgbClr val="00AB8E"/>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Sheet1!$B$2:$B$4</c:f>
              <c:numCache>
                <c:formatCode>0%</c:formatCode>
                <c:ptCount val="3"/>
                <c:pt idx="0">
                  <c:v>0.18</c:v>
                </c:pt>
                <c:pt idx="1">
                  <c:v>0.19</c:v>
                </c:pt>
                <c:pt idx="2">
                  <c:v>0.23</c:v>
                </c:pt>
              </c:numCache>
            </c:numRef>
          </c:val>
          <c:extLst>
            <c:ext xmlns:c16="http://schemas.microsoft.com/office/drawing/2014/chart" uri="{C3380CC4-5D6E-409C-BE32-E72D297353CC}">
              <c16:uniqueId val="{00000000-FDB2-410D-B4FA-0EF60D7DAF1C}"/>
            </c:ext>
          </c:extLst>
        </c:ser>
        <c:ser>
          <c:idx val="1"/>
          <c:order val="1"/>
          <c:tx>
            <c:strRef>
              <c:f>Sheet1!$C$1</c:f>
              <c:strCache>
                <c:ptCount val="1"/>
                <c:pt idx="0">
                  <c:v>Tend to support</c:v>
                </c:pt>
              </c:strCache>
            </c:strRef>
          </c:tx>
          <c:spPr>
            <a:solidFill>
              <a:srgbClr val="00CCA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Sheet1!$C$2:$C$4</c:f>
              <c:numCache>
                <c:formatCode>0%</c:formatCode>
                <c:ptCount val="3"/>
                <c:pt idx="0">
                  <c:v>0.28999999999999998</c:v>
                </c:pt>
                <c:pt idx="1">
                  <c:v>0.3</c:v>
                </c:pt>
                <c:pt idx="2">
                  <c:v>0.28999999999999998</c:v>
                </c:pt>
              </c:numCache>
            </c:numRef>
          </c:val>
          <c:extLst>
            <c:ext xmlns:c16="http://schemas.microsoft.com/office/drawing/2014/chart" uri="{C3380CC4-5D6E-409C-BE32-E72D297353CC}">
              <c16:uniqueId val="{00000001-FDB2-410D-B4FA-0EF60D7DAF1C}"/>
            </c:ext>
          </c:extLst>
        </c:ser>
        <c:ser>
          <c:idx val="2"/>
          <c:order val="2"/>
          <c:tx>
            <c:strRef>
              <c:f>Sheet1!$D$1</c:f>
              <c:strCache>
                <c:ptCount val="1"/>
                <c:pt idx="0">
                  <c:v>Neither support nor oppose</c:v>
                </c:pt>
              </c:strCache>
            </c:strRef>
          </c:tx>
          <c:spPr>
            <a:solidFill>
              <a:schemeClr val="tx2">
                <a:lumMod val="75000"/>
              </a:schemeClr>
            </a:solidFill>
            <a:ln>
              <a:noFill/>
            </a:ln>
            <a:effectLst/>
          </c:spPr>
          <c:invertIfNegative val="0"/>
          <c:dLbls>
            <c:dLbl>
              <c:idx val="2"/>
              <c:layout>
                <c:manualLayout>
                  <c:x val="1.14169043540289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Sheet1!$D$2:$D$4</c:f>
              <c:numCache>
                <c:formatCode>0%</c:formatCode>
                <c:ptCount val="3"/>
                <c:pt idx="0">
                  <c:v>0.22</c:v>
                </c:pt>
                <c:pt idx="1">
                  <c:v>0.21</c:v>
                </c:pt>
                <c:pt idx="2">
                  <c:v>0.19</c:v>
                </c:pt>
              </c:numCache>
            </c:numRef>
          </c:val>
          <c:extLst>
            <c:ext xmlns:c16="http://schemas.microsoft.com/office/drawing/2014/chart" uri="{C3380CC4-5D6E-409C-BE32-E72D297353CC}">
              <c16:uniqueId val="{00000002-FDB2-410D-B4FA-0EF60D7DAF1C}"/>
            </c:ext>
          </c:extLst>
        </c:ser>
        <c:ser>
          <c:idx val="3"/>
          <c:order val="3"/>
          <c:tx>
            <c:strRef>
              <c:f>Sheet1!$E$1</c:f>
              <c:strCache>
                <c:ptCount val="1"/>
                <c:pt idx="0">
                  <c:v>Tend to oppose</c:v>
                </c:pt>
              </c:strCache>
            </c:strRef>
          </c:tx>
          <c:spPr>
            <a:solidFill>
              <a:srgbClr val="FFC000"/>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2-410D-B4FA-0EF60D7DAF1C}"/>
                </c:ext>
              </c:extLst>
            </c:dLbl>
            <c:dLbl>
              <c:idx val="1"/>
              <c:layout>
                <c:manualLayout>
                  <c:x val="1.1416904354029753E-3"/>
                  <c:y val="6.98433282160718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B2-410D-B4FA-0EF60D7DAF1C}"/>
                </c:ext>
              </c:extLst>
            </c:dLbl>
            <c:dLbl>
              <c:idx val="2"/>
              <c:layout>
                <c:manualLayout>
                  <c:x val="0"/>
                  <c:y val="1.3968665643214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Sheet1!$E$2:$E$4</c:f>
              <c:numCache>
                <c:formatCode>0%</c:formatCode>
                <c:ptCount val="3"/>
                <c:pt idx="0">
                  <c:v>0.08</c:v>
                </c:pt>
                <c:pt idx="1">
                  <c:v>0.08</c:v>
                </c:pt>
                <c:pt idx="2">
                  <c:v>7.0000000000000007E-2</c:v>
                </c:pt>
              </c:numCache>
            </c:numRef>
          </c:val>
          <c:extLst>
            <c:ext xmlns:c16="http://schemas.microsoft.com/office/drawing/2014/chart" uri="{C3380CC4-5D6E-409C-BE32-E72D297353CC}">
              <c16:uniqueId val="{00000006-FDB2-410D-B4FA-0EF60D7DAF1C}"/>
            </c:ext>
          </c:extLst>
        </c:ser>
        <c:ser>
          <c:idx val="4"/>
          <c:order val="4"/>
          <c:tx>
            <c:strRef>
              <c:f>Sheet1!$F$1</c:f>
              <c:strCache>
                <c:ptCount val="1"/>
                <c:pt idx="0">
                  <c:v>Strongly oppose</c:v>
                </c:pt>
              </c:strCache>
            </c:strRef>
          </c:tx>
          <c:spPr>
            <a:solidFill>
              <a:srgbClr val="FF7F32"/>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B2-410D-B4FA-0EF60D7DAF1C}"/>
                </c:ext>
              </c:extLst>
            </c:dLbl>
            <c:dLbl>
              <c:idx val="1"/>
              <c:layout>
                <c:manualLayout>
                  <c:x val="2.28338087080595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B2-410D-B4FA-0EF60D7DAF1C}"/>
                </c:ext>
              </c:extLst>
            </c:dLbl>
            <c:dLbl>
              <c:idx val="2"/>
              <c:layout>
                <c:manualLayout>
                  <c:x val="1.1416904354030592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Sheet1!$F$2:$F$4</c:f>
              <c:numCache>
                <c:formatCode>0%</c:formatCode>
                <c:ptCount val="3"/>
                <c:pt idx="0">
                  <c:v>0.04</c:v>
                </c:pt>
                <c:pt idx="1">
                  <c:v>0.04</c:v>
                </c:pt>
                <c:pt idx="2">
                  <c:v>0.04</c:v>
                </c:pt>
              </c:numCache>
            </c:numRef>
          </c:val>
          <c:extLst>
            <c:ext xmlns:c16="http://schemas.microsoft.com/office/drawing/2014/chart" uri="{C3380CC4-5D6E-409C-BE32-E72D297353CC}">
              <c16:uniqueId val="{0000000A-FDB2-410D-B4FA-0EF60D7DAF1C}"/>
            </c:ext>
          </c:extLst>
        </c:ser>
        <c:ser>
          <c:idx val="5"/>
          <c:order val="5"/>
          <c:tx>
            <c:strRef>
              <c:f>Sheet1!$G$1</c:f>
              <c:strCache>
                <c:ptCount val="1"/>
                <c:pt idx="0">
                  <c:v>Don’t know/not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Sheet1!$G$2:$G$4</c:f>
              <c:numCache>
                <c:formatCode>0%</c:formatCode>
                <c:ptCount val="3"/>
                <c:pt idx="0">
                  <c:v>0.19</c:v>
                </c:pt>
                <c:pt idx="1">
                  <c:v>0.18</c:v>
                </c:pt>
                <c:pt idx="2">
                  <c:v>0.18</c:v>
                </c:pt>
              </c:numCache>
            </c:numRef>
          </c:val>
          <c:extLst>
            <c:ext xmlns:c16="http://schemas.microsoft.com/office/drawing/2014/chart" uri="{C3380CC4-5D6E-409C-BE32-E72D297353CC}">
              <c16:uniqueId val="{0000000B-FDB2-410D-B4FA-0EF60D7DAF1C}"/>
            </c:ext>
          </c:extLst>
        </c:ser>
        <c:dLbls>
          <c:dLblPos val="ctr"/>
          <c:showLegendKey val="0"/>
          <c:showVal val="1"/>
          <c:showCatName val="0"/>
          <c:showSerName val="0"/>
          <c:showPercent val="0"/>
          <c:showBubbleSize val="0"/>
        </c:dLbls>
        <c:gapWidth val="150"/>
        <c:overlap val="100"/>
        <c:axId val="929559839"/>
        <c:axId val="964195263"/>
      </c:barChart>
      <c:catAx>
        <c:axId val="92955983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crossAx val="964195263"/>
        <c:crosses val="autoZero"/>
        <c:auto val="1"/>
        <c:lblAlgn val="ctr"/>
        <c:lblOffset val="100"/>
        <c:noMultiLvlLbl val="0"/>
      </c:catAx>
      <c:valAx>
        <c:axId val="964195263"/>
        <c:scaling>
          <c:orientation val="minMax"/>
        </c:scaling>
        <c:delete val="1"/>
        <c:axPos val="l"/>
        <c:numFmt formatCode="0%" sourceLinked="1"/>
        <c:majorTickMark val="none"/>
        <c:minorTickMark val="none"/>
        <c:tickLblPos val="nextTo"/>
        <c:crossAx val="9295598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0-7120-45F1-959D-80F8E7E273F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1-7120-45F1-959D-80F8E7E273F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78454289148842282"/>
          <c:y val="0.61891586847123692"/>
          <c:w val="0.19728425661275092"/>
          <c:h val="0.22812217475668209"/>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A6656-EAE1-47A4-B418-AFEC9A63E7D3}"/>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8D05D789-0B81-4C8E-A52D-84A0383C8805}"/>
              </a:ext>
            </a:extLst>
          </p:cNvPr>
          <p:cNvSpPr>
            <a:spLocks noGrp="1"/>
          </p:cNvSpPr>
          <p:nvPr>
            <p:ph type="dt" sz="quarter"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CEFF11A7-984E-49F6-8325-2232A6C86911}" type="datetime3">
              <a:rPr lang="en-GB"/>
              <a:pPr>
                <a:defRPr/>
              </a:pPr>
              <a:t>22 September, 2025</a:t>
            </a:fld>
            <a:endParaRPr lang="en-GB" dirty="0"/>
          </a:p>
        </p:txBody>
      </p:sp>
      <p:sp>
        <p:nvSpPr>
          <p:cNvPr id="4" name="Footer Placeholder 3">
            <a:extLst>
              <a:ext uri="{FF2B5EF4-FFF2-40B4-BE49-F238E27FC236}">
                <a16:creationId xmlns:a16="http://schemas.microsoft.com/office/drawing/2014/main" id="{A91BC120-7476-4111-87FF-69139C81C55D}"/>
              </a:ext>
            </a:extLst>
          </p:cNvPr>
          <p:cNvSpPr>
            <a:spLocks noGrp="1"/>
          </p:cNvSpPr>
          <p:nvPr>
            <p:ph type="ftr" sz="quarter" idx="2"/>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5" name="Slide Number Placeholder 4">
            <a:extLst>
              <a:ext uri="{FF2B5EF4-FFF2-40B4-BE49-F238E27FC236}">
                <a16:creationId xmlns:a16="http://schemas.microsoft.com/office/drawing/2014/main" id="{C4732555-ADEF-4FCA-97DF-1C972D351B78}"/>
              </a:ext>
            </a:extLst>
          </p:cNvPr>
          <p:cNvSpPr>
            <a:spLocks noGrp="1"/>
          </p:cNvSpPr>
          <p:nvPr>
            <p:ph type="sldNum" sz="quarter" idx="3"/>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24B396E-A1EA-451B-A4DF-7824B1AB1D55}"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C4A72E-287F-4925-B5BB-EEBD8B9F9460}"/>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4F65BC2B-6607-41E8-B9CA-5E33E6CBAD1E}"/>
              </a:ext>
            </a:extLst>
          </p:cNvPr>
          <p:cNvSpPr>
            <a:spLocks noGrp="1"/>
          </p:cNvSpPr>
          <p:nvPr>
            <p:ph type="dt"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25AF4E98-F2F4-4B8C-86D5-27D9FF92D467}" type="datetime3">
              <a:rPr lang="en-GB"/>
              <a:pPr>
                <a:defRPr/>
              </a:pPr>
              <a:t>22 September, 2025</a:t>
            </a:fld>
            <a:endParaRPr lang="en-GB" dirty="0"/>
          </a:p>
        </p:txBody>
      </p:sp>
      <p:sp>
        <p:nvSpPr>
          <p:cNvPr id="4" name="Slide Image Placeholder 3">
            <a:extLst>
              <a:ext uri="{FF2B5EF4-FFF2-40B4-BE49-F238E27FC236}">
                <a16:creationId xmlns:a16="http://schemas.microsoft.com/office/drawing/2014/main" id="{22B579A1-2541-40E1-B2AD-8A6A07B4DFA6}"/>
              </a:ext>
            </a:extLst>
          </p:cNvPr>
          <p:cNvSpPr>
            <a:spLocks noGrp="1" noRot="1" noChangeAspect="1"/>
          </p:cNvSpPr>
          <p:nvPr>
            <p:ph type="sldImg" idx="2"/>
          </p:nvPr>
        </p:nvSpPr>
        <p:spPr>
          <a:xfrm>
            <a:off x="1076325" y="508000"/>
            <a:ext cx="4591050" cy="3443288"/>
          </a:xfrm>
          <a:prstGeom prst="rect">
            <a:avLst/>
          </a:prstGeom>
          <a:noFill/>
          <a:ln w="12700">
            <a:solidFill>
              <a:prstClr val="black"/>
            </a:solidFill>
          </a:ln>
        </p:spPr>
        <p:txBody>
          <a:bodyPr vert="horz" lIns="95555" tIns="47778" rIns="95555" bIns="47778" rtlCol="0" anchor="ctr"/>
          <a:lstStyle/>
          <a:p>
            <a:pPr lvl="0"/>
            <a:endParaRPr lang="en-GB" noProof="0" dirty="0"/>
          </a:p>
        </p:txBody>
      </p:sp>
      <p:sp>
        <p:nvSpPr>
          <p:cNvPr id="5" name="Notes Placeholder 4">
            <a:extLst>
              <a:ext uri="{FF2B5EF4-FFF2-40B4-BE49-F238E27FC236}">
                <a16:creationId xmlns:a16="http://schemas.microsoft.com/office/drawing/2014/main" id="{CDB1B9CF-AEA9-4B12-9443-A4811659D45B}"/>
              </a:ext>
            </a:extLst>
          </p:cNvPr>
          <p:cNvSpPr>
            <a:spLocks noGrp="1"/>
          </p:cNvSpPr>
          <p:nvPr>
            <p:ph type="body" sz="quarter" idx="3"/>
          </p:nvPr>
        </p:nvSpPr>
        <p:spPr>
          <a:xfrm>
            <a:off x="681038" y="4025900"/>
            <a:ext cx="5437187" cy="5394325"/>
          </a:xfrm>
          <a:prstGeom prst="rect">
            <a:avLst/>
          </a:prstGeom>
        </p:spPr>
        <p:txBody>
          <a:bodyPr vert="horz" lIns="95555" tIns="47778" rIns="95555" bIns="47778"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 is used for presenter talk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 is used for presenter instructions or presenter notes</a:t>
            </a:r>
          </a:p>
        </p:txBody>
      </p:sp>
      <p:sp>
        <p:nvSpPr>
          <p:cNvPr id="6" name="Footer Placeholder 5">
            <a:extLst>
              <a:ext uri="{FF2B5EF4-FFF2-40B4-BE49-F238E27FC236}">
                <a16:creationId xmlns:a16="http://schemas.microsoft.com/office/drawing/2014/main" id="{B1C1CB7F-C80A-4895-B3C1-6085A9013257}"/>
              </a:ext>
            </a:extLst>
          </p:cNvPr>
          <p:cNvSpPr>
            <a:spLocks noGrp="1"/>
          </p:cNvSpPr>
          <p:nvPr>
            <p:ph type="ftr" sz="quarter" idx="4"/>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7" name="Slide Number Placeholder 6">
            <a:extLst>
              <a:ext uri="{FF2B5EF4-FFF2-40B4-BE49-F238E27FC236}">
                <a16:creationId xmlns:a16="http://schemas.microsoft.com/office/drawing/2014/main" id="{29435256-BF63-4920-91D6-ED13952CA4E2}"/>
              </a:ext>
            </a:extLst>
          </p:cNvPr>
          <p:cNvSpPr>
            <a:spLocks noGrp="1"/>
          </p:cNvSpPr>
          <p:nvPr>
            <p:ph type="sldNum" sz="quarter" idx="5"/>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FCF5628-ADBD-4790-B3DB-84E07A33042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latin typeface="Arial" panose="020B0604020202020204" pitchFamily="34" charset="0"/>
                <a:cs typeface="Arial" panose="020B0604020202020204" pitchFamily="34" charset="0"/>
              </a:rPr>
              <a:t>Presenter Notes </a:t>
            </a:r>
          </a:p>
          <a:p>
            <a:pPr eaLnBrk="1" hangingPunct="1">
              <a:spcBef>
                <a:spcPct val="0"/>
              </a:spcBef>
            </a:pPr>
            <a:r>
              <a:rPr lang="en-GB" altLang="en-US" sz="1100" b="0" u="none" dirty="0">
                <a:latin typeface="Arial" panose="020B0604020202020204" pitchFamily="34" charset="0"/>
                <a:cs typeface="Arial" panose="020B0604020202020204" pitchFamily="34" charset="0"/>
              </a:rPr>
              <a:t>This clinical scenario of acute sore throat, can be used instead of the acute cough scenario, if you wish to increase awareness of the FeverPAIN score recommended in NICE guidance, specifically Target prescribing for this condition or undertake an audit in this area, or of course all of the above! </a:t>
            </a:r>
          </a:p>
          <a:p>
            <a:pPr eaLnBrk="1" hangingPunct="1">
              <a:spcBef>
                <a:spcPct val="0"/>
              </a:spcBef>
            </a:pPr>
            <a:endParaRPr lang="en-GB" altLang="en-US" sz="1100" b="0" u="none" dirty="0">
              <a:latin typeface="Arial" panose="020B0604020202020204" pitchFamily="34" charset="0"/>
              <a:cs typeface="Arial" panose="020B0604020202020204" pitchFamily="34" charset="0"/>
            </a:endParaRPr>
          </a:p>
          <a:p>
            <a:pPr eaLnBrk="1" hangingPunct="1">
              <a:spcBef>
                <a:spcPct val="0"/>
              </a:spcBef>
            </a:pPr>
            <a:r>
              <a:rPr lang="en-GB" altLang="en-US" sz="1100" b="0" u="none" dirty="0">
                <a:latin typeface="Arial" panose="020B0604020202020204" pitchFamily="34" charset="0"/>
                <a:cs typeface="Arial" panose="020B0604020202020204" pitchFamily="34" charset="0"/>
              </a:rPr>
              <a:t>The case can be just put up on the projector or printed out and discussed in pairs or groups, or with the group as a whole.</a:t>
            </a:r>
          </a:p>
          <a:p>
            <a:pPr eaLnBrk="1" hangingPunct="1">
              <a:spcBef>
                <a:spcPct val="0"/>
              </a:spcBef>
            </a:pPr>
            <a:r>
              <a:rPr lang="en-GB" altLang="en-US" sz="1100" b="0" u="none"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a:t>
            </a:fld>
            <a:endParaRPr lang="en-GB" altLang="en-US" dirty="0"/>
          </a:p>
        </p:txBody>
      </p:sp>
    </p:spTree>
    <p:extLst>
      <p:ext uri="{BB962C8B-B14F-4D97-AF65-F5344CB8AC3E}">
        <p14:creationId xmlns:p14="http://schemas.microsoft.com/office/powerpoint/2010/main" val="244398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dirty="0"/>
          </a:p>
          <a:p>
            <a:r>
              <a:rPr lang="en-GB"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chemeClr val="accent6">
                  <a:lumMod val="1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by </a:t>
            </a:r>
            <a:r>
              <a:rPr lang="en-GB" dirty="0"/>
              <a:t>UKHSA Primary Care and Interventions Unit, facilitated by Basis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r>
              <a:rPr lang="en-GB" dirty="0"/>
              <a:t>When asked about their support or opposition of delayed prescribing for throat, ear and urine infections around half tend to or strongly support, and 11 – 12% oppose. Many answer that they don’t know or that they neither support nor oppose, again suggesting that more awareness is needed.</a:t>
            </a:r>
          </a:p>
          <a:p>
            <a:endParaRPr lang="en-GB" dirty="0"/>
          </a:p>
          <a:p>
            <a:r>
              <a:rPr lang="en-GB" dirty="0"/>
              <a:t>There is advice on communication around delayed antibiotic prescription in the TARGET toolkit in the ‘Discussing antibiotics with patients’ section</a:t>
            </a:r>
          </a:p>
          <a:p>
            <a:pPr>
              <a:lnSpc>
                <a:spcPts val="1600"/>
              </a:lnSpc>
            </a:pPr>
            <a:endParaRPr lang="en-GB" sz="11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ts val="1600"/>
              </a:lnSpc>
              <a:spcBef>
                <a:spcPct val="30000"/>
              </a:spcBef>
              <a:spcAft>
                <a:spcPct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2">
              <a:defRPr/>
            </a:pP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11</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the same survey as the previous slide (UKHSA Basis research, 2023), 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lvl="1"/>
            <a:endParaRPr lang="en-GB" b="1" dirty="0"/>
          </a:p>
          <a:p>
            <a:pPr lvl="1"/>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1"/>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dirty="0"/>
          </a:p>
        </p:txBody>
      </p:sp>
    </p:spTree>
    <p:extLst>
      <p:ext uri="{BB962C8B-B14F-4D97-AF65-F5344CB8AC3E}">
        <p14:creationId xmlns:p14="http://schemas.microsoft.com/office/powerpoint/2010/main" val="36071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b="1" dirty="0"/>
              <a:t>Presenter Talk</a:t>
            </a:r>
          </a:p>
          <a:p>
            <a:pPr>
              <a:defRPr/>
            </a:pPr>
            <a:r>
              <a:rPr lang="en-GB" dirty="0"/>
              <a:t>Which way should we give back-up antibiotics?</a:t>
            </a:r>
          </a:p>
          <a:p>
            <a:pPr>
              <a:defRPr/>
            </a:pPr>
            <a:r>
              <a:rPr lang="en-GB"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dirty="0"/>
          </a:p>
          <a:p>
            <a:pPr>
              <a:defRPr/>
            </a:pPr>
            <a:r>
              <a:rPr lang="en-GB"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dirty="0"/>
          </a:p>
          <a:p>
            <a:pPr>
              <a:defRPr/>
            </a:pPr>
            <a:endParaRPr lang="en-GB" dirty="0"/>
          </a:p>
          <a:p>
            <a:pPr>
              <a:defRPr/>
            </a:pPr>
            <a:r>
              <a:rPr lang="en-GB" dirty="0"/>
              <a:t>So do what works for your practice, your way of working and of course the day of the week.</a:t>
            </a:r>
          </a:p>
          <a:p>
            <a:endParaRPr lang="en-GB" dirty="0"/>
          </a:p>
          <a:p>
            <a:r>
              <a:rPr lang="en-GB" dirty="0"/>
              <a:t>Slide References</a:t>
            </a:r>
          </a:p>
          <a:p>
            <a:pPr marL="228600" indent="-228600">
              <a:buAutoNum type="arabicPeriod"/>
            </a:pPr>
            <a:r>
              <a:rPr lang="en-GB" dirty="0"/>
              <a:t>Paul Little, Michael Moore, Jo Kelly, et al </a:t>
            </a:r>
            <a:r>
              <a:rPr lang="en-GB" b="1" i="1" dirty="0"/>
              <a:t>Delayed antibiotic prescribing strategies for respiratory tract infections in primary care: pragmatic, factorial, randomised controlled trial. </a:t>
            </a:r>
            <a:r>
              <a:rPr lang="en-GB" i="1" dirty="0"/>
              <a:t>BMJ 2014; 348 doi: </a:t>
            </a:r>
            <a:r>
              <a:rPr lang="en-GB" i="1" dirty="0">
                <a:hlinkClick r:id="rId3"/>
              </a:rPr>
              <a:t>https://doi.org/10.1136/bmj.g1606</a:t>
            </a:r>
            <a:r>
              <a:rPr lang="en-GB"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13</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14</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65CDE4-89E0-4112-A32C-02F2D9962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8F75FDC-EB2F-49EF-B63C-709C0A3FB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2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i="1" dirty="0"/>
              <a:t>It would be useful to print off a copies of this leaflet and take enough with you for each GP.  They can be found at </a:t>
            </a:r>
          </a:p>
          <a:p>
            <a:pPr eaLnBrk="1" hangingPunct="1">
              <a:spcBef>
                <a:spcPct val="0"/>
              </a:spcBef>
              <a:defRPr/>
            </a:pPr>
            <a:r>
              <a:rPr lang="en-GB" sz="1100" b="0" i="1" dirty="0">
                <a:hlinkClick r:id="rId3"/>
              </a:rPr>
              <a:t>Leaflets to discuss with patients: How to use these leaflets (rcgp.org.uk)</a:t>
            </a:r>
            <a:endParaRPr lang="en-GB" altLang="en-US" sz="900" b="0" i="1" dirty="0"/>
          </a:p>
          <a:p>
            <a:pPr eaLnBrk="1" hangingPunct="1">
              <a:spcBef>
                <a:spcPct val="0"/>
              </a:spcBef>
              <a:defRPr/>
            </a:pPr>
            <a:endParaRPr lang="en-GB" altLang="en-US" sz="900" dirty="0"/>
          </a:p>
          <a:p>
            <a:pPr eaLnBrk="1" hangingPunct="1">
              <a:spcBef>
                <a:spcPct val="0"/>
              </a:spcBef>
              <a:defRPr/>
            </a:pPr>
            <a:r>
              <a:rPr lang="en-GB" altLang="en-US" sz="900" b="1" dirty="0"/>
              <a:t>Presenter Talk</a:t>
            </a:r>
          </a:p>
          <a:p>
            <a:pPr eaLnBrk="1" hangingPunct="1">
              <a:spcBef>
                <a:spcPct val="0"/>
              </a:spcBef>
              <a:defRPr/>
            </a:pPr>
            <a:r>
              <a:rPr lang="en-GB" altLang="en-US" sz="900" dirty="0"/>
              <a:t>It can be difficult having the to prescribe or not to prescribe discussion with patient. 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endParaRPr lang="en-GB" altLang="en-US" sz="900" b="1" u="sng" dirty="0"/>
          </a:p>
          <a:p>
            <a:pPr eaLnBrk="1" hangingPunct="1">
              <a:spcBef>
                <a:spcPct val="0"/>
              </a:spcBef>
              <a:defRPr/>
            </a:pPr>
            <a:r>
              <a:rPr lang="en-GB" altLang="en-US" sz="900" b="0" u="none" dirty="0"/>
              <a:t>All leaflets are now available in HTML format and can be sent to patients via SMS using AccuRx</a:t>
            </a:r>
          </a:p>
          <a:p>
            <a:pPr eaLnBrk="1" hangingPunct="1">
              <a:spcBef>
                <a:spcPct val="0"/>
              </a:spcBef>
              <a:defRPr/>
            </a:pPr>
            <a:endParaRPr lang="en-GB" altLang="en-US" sz="900" b="1" u="sng" dirty="0"/>
          </a:p>
          <a:p>
            <a:pPr eaLnBrk="1" hangingPunct="1">
              <a:spcBef>
                <a:spcPct val="0"/>
              </a:spcBef>
              <a:defRPr/>
            </a:pPr>
            <a:r>
              <a:rPr lang="en-GB" altLang="en-US" sz="900" b="1" u="sng" dirty="0"/>
              <a:t>Bring in ‘most get better by’ text box</a:t>
            </a:r>
          </a:p>
          <a:p>
            <a:pPr eaLnBrk="1" hangingPunct="1">
              <a:spcBef>
                <a:spcPct val="0"/>
              </a:spcBef>
              <a:defRPr/>
            </a:pPr>
            <a:r>
              <a:rPr lang="en-GB" altLang="en-US" sz="9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1" u="sng" dirty="0"/>
              <a:t>Bring in safety netting box</a:t>
            </a:r>
          </a:p>
          <a:p>
            <a:pPr eaLnBrk="1" hangingPunct="1">
              <a:spcBef>
                <a:spcPct val="0"/>
              </a:spcBef>
              <a:defRPr/>
            </a:pPr>
            <a:r>
              <a:rPr lang="en-GB" altLang="en-US" sz="90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1" u="sng" dirty="0"/>
              <a:t>Bring in COVID-19 box</a:t>
            </a:r>
          </a:p>
          <a:p>
            <a:pPr eaLnBrk="1" hangingPunct="1">
              <a:spcBef>
                <a:spcPct val="0"/>
              </a:spcBef>
              <a:defRPr/>
            </a:pPr>
            <a:r>
              <a:rPr lang="en-GB" altLang="en-US" sz="900" dirty="0"/>
              <a:t>There is information on where patients can go for more information if they are concerned about COVID-19</a:t>
            </a:r>
          </a:p>
          <a:p>
            <a:pPr eaLnBrk="1" hangingPunct="1">
              <a:spcBef>
                <a:spcPct val="0"/>
              </a:spcBef>
              <a:defRPr/>
            </a:pPr>
            <a:r>
              <a:rPr lang="en-GB" altLang="en-US" sz="900" b="1" u="sng" dirty="0"/>
              <a:t>Bring in back-up prescription box</a:t>
            </a:r>
          </a:p>
          <a:p>
            <a:pPr eaLnBrk="1" hangingPunct="1">
              <a:spcBef>
                <a:spcPct val="0"/>
              </a:spcBef>
              <a:defRPr/>
            </a:pPr>
            <a:r>
              <a:rPr lang="en-GB" altLang="en-US" sz="9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endParaRPr lang="en-GB" altLang="en-US" sz="900" dirty="0">
              <a:latin typeface="Arial" pitchFamily="34" charset="0"/>
              <a:cs typeface="Arial" pitchFamily="34" charset="0"/>
            </a:endParaRPr>
          </a:p>
          <a:p>
            <a:pPr eaLnBrk="1" hangingPunct="1">
              <a:spcBef>
                <a:spcPct val="0"/>
              </a:spcBef>
              <a:defRPr/>
            </a:pPr>
            <a:r>
              <a:rPr lang="en-GB" altLang="en-US" sz="900" b="1" u="sng" dirty="0"/>
              <a:t>Bring in information box</a:t>
            </a:r>
          </a:p>
          <a:p>
            <a:pPr eaLnBrk="1" hangingPunct="1">
              <a:spcBef>
                <a:spcPct val="0"/>
              </a:spcBef>
              <a:defRPr/>
            </a:pPr>
            <a:r>
              <a:rPr lang="en-GB" altLang="en-US" sz="90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dirty="0"/>
              <a:t>Likewise they know little about antibiotic resistance, so we should take every opportunity to educate them.</a:t>
            </a:r>
          </a:p>
          <a:p>
            <a:pPr eaLnBrk="1" hangingPunct="1">
              <a:spcBef>
                <a:spcPct val="0"/>
              </a:spcBef>
              <a:defRPr/>
            </a:pPr>
            <a:endParaRPr lang="en-GB" altLang="en-US" sz="900" dirty="0"/>
          </a:p>
          <a:p>
            <a:pPr eaLnBrk="1" hangingPunct="1">
              <a:spcBef>
                <a:spcPct val="0"/>
              </a:spcBef>
              <a:defRPr/>
            </a:pPr>
            <a:r>
              <a:rPr lang="en-GB" altLang="en-US" sz="9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dirty="0"/>
          </a:p>
          <a:p>
            <a:pPr eaLnBrk="1" hangingPunct="1">
              <a:spcBef>
                <a:spcPct val="0"/>
              </a:spcBef>
              <a:defRPr/>
            </a:pPr>
            <a:r>
              <a:rPr lang="en-GB" altLang="en-US" sz="90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dirty="0"/>
          </a:p>
          <a:p>
            <a:pPr eaLnBrk="1" hangingPunct="1">
              <a:spcBef>
                <a:spcPct val="0"/>
              </a:spcBef>
              <a:defRPr/>
            </a:pPr>
            <a:r>
              <a:rPr lang="en-GB" altLang="en-US" sz="900" b="1" u="none" dirty="0"/>
              <a:t>Extra notes for presenter: </a:t>
            </a:r>
          </a:p>
          <a:p>
            <a:pPr eaLnBrk="1" hangingPunct="1">
              <a:spcBef>
                <a:spcPct val="0"/>
              </a:spcBef>
              <a:defRPr/>
            </a:pPr>
            <a:r>
              <a:rPr lang="en-GB" altLang="en-US" sz="900" b="0"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0" dirty="0"/>
              <a:t>Overview of the leaflet</a:t>
            </a:r>
          </a:p>
          <a:p>
            <a:pPr eaLnBrk="1" hangingPunct="1">
              <a:spcBef>
                <a:spcPct val="0"/>
              </a:spcBef>
              <a:defRPr/>
            </a:pPr>
            <a:r>
              <a:rPr lang="en-GB" altLang="en-US" sz="9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54276" name="Slide Number Placeholder 3">
            <a:extLst>
              <a:ext uri="{FF2B5EF4-FFF2-40B4-BE49-F238E27FC236}">
                <a16:creationId xmlns:a16="http://schemas.microsoft.com/office/drawing/2014/main" id="{AE133643-4A70-4760-B597-4D7602ACC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DF505-BB95-4855-9305-7D97D8125163}"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47BC6ECA-F65D-4A11-823F-9C8589958E46}"/>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64B214F6-6B4D-4AAA-A6C3-A3B8E2F107DD}"/>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5F930829-844D-4C1E-BA50-34DD3BF62502}"/>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dirty="0"/>
              <a:t>The target RTI leaflets are available in a pictorial word/pdf version that can be printed off and used in a consultation</a:t>
            </a:r>
          </a:p>
          <a:p>
            <a:pPr eaLnBrk="1" hangingPunct="1">
              <a:spcBef>
                <a:spcPct val="0"/>
              </a:spcBef>
            </a:pPr>
            <a:endParaRPr lang="en-GB" altLang="en-US" sz="900" dirty="0"/>
          </a:p>
          <a:p>
            <a:pPr eaLnBrk="1" hangingPunct="1">
              <a:spcBef>
                <a:spcPct val="0"/>
              </a:spcBef>
            </a:pPr>
            <a:r>
              <a:rPr lang="en-GB" altLang="en-US" sz="90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endParaRPr lang="en-GB" altLang="en-US" dirty="0"/>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dirty="0"/>
              <a:t>“you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4EF0CD1-F990-4773-AFB2-F950FFCA6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C2A6CC4-3A14-408B-A489-0C5A01D185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endParaRPr lang="en-GB" altLang="en-US" u="none" dirty="0"/>
          </a:p>
          <a:p>
            <a:pPr eaLnBrk="1" hangingPunct="1">
              <a:spcBef>
                <a:spcPct val="0"/>
              </a:spcBef>
              <a:defRPr/>
            </a:pPr>
            <a:r>
              <a:rPr lang="en-GB" altLang="en-US"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dirty="0">
                <a:solidFill>
                  <a:srgbClr val="002060"/>
                </a:solidFill>
              </a:rPr>
              <a:t>a biannual practice wide antibiotic audit</a:t>
            </a:r>
          </a:p>
          <a:p>
            <a:pPr marL="273050" indent="-273050">
              <a:buFont typeface="Arial" pitchFamily="34" charset="0"/>
              <a:buChar char="•"/>
              <a:defRPr/>
            </a:pPr>
            <a:r>
              <a:rPr lang="en-GB" altLang="en-US" dirty="0">
                <a:solidFill>
                  <a:srgbClr val="002060"/>
                </a:solidFill>
              </a:rPr>
              <a:t>You keep a personal action plan following audits. </a:t>
            </a:r>
          </a:p>
          <a:p>
            <a:pPr marL="273050" indent="-273050">
              <a:buFont typeface="Arial" pitchFamily="34" charset="0"/>
              <a:buChar char="•"/>
              <a:defRPr/>
            </a:pPr>
            <a:r>
              <a:rPr lang="en-GB" altLang="en-US"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dirty="0"/>
              <a:t>Otitis media, sore throat, acute cough, UTI, otitis externa, acute rhinosinusitis.</a:t>
            </a:r>
          </a:p>
          <a:p>
            <a:pPr eaLnBrk="1" hangingPunct="1">
              <a:defRPr/>
            </a:pPr>
            <a:endParaRPr lang="en-GB" altLang="en-US" dirty="0"/>
          </a:p>
          <a:p>
            <a:pPr eaLnBrk="1" hangingPunct="1">
              <a:defRPr/>
            </a:pPr>
            <a:r>
              <a:rPr lang="en-GB" altLang="en-US" dirty="0"/>
              <a:t>These will also help you comply with your CPD and revalidation.</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19809E65-2D9E-4183-9607-4D40ACDC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56351-911D-4548-BDA7-0277D774D66D}"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49983A2-7E56-49C4-95A2-90C88A17B2C6}"/>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D627D115-6EC8-4386-9C88-4A40AD2FFBD0}"/>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07219E75-0828-4558-B232-05FE4EC26604}"/>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endParaRPr lang="en-GB" altLang="en-US" dirty="0"/>
          </a:p>
          <a:p>
            <a:pPr eaLnBrk="1" hangingPunct="1">
              <a:spcBef>
                <a:spcPct val="0"/>
              </a:spcBef>
            </a:pPr>
            <a:r>
              <a:rPr lang="en-GB" altLang="en-US" dirty="0"/>
              <a:t>You can find recordings and slides of previous TARGET and RCGP webinars in the ‘Learning resources for prescribers section’. </a:t>
            </a:r>
          </a:p>
          <a:p>
            <a:pPr eaLnBrk="1" hangingPunct="1">
              <a:spcBef>
                <a:spcPct val="0"/>
              </a:spcBef>
            </a:pPr>
            <a:endParaRPr lang="en-GB" altLang="en-US" dirty="0"/>
          </a:p>
          <a:p>
            <a:pPr eaLnBrk="1" hangingPunct="1">
              <a:spcBef>
                <a:spcPct val="0"/>
              </a:spcBef>
            </a:pPr>
            <a:r>
              <a:rPr lang="en-GB" altLang="en-US" dirty="0"/>
              <a:t>Many of the most recent TARGET webinars are specific to antibiotic use for RTI and UTIs and also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September, 2025</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pPr eaLnBrk="1" hangingPunct="1">
              <a:spcBef>
                <a:spcPct val="0"/>
              </a:spcBef>
            </a:pPr>
            <a:r>
              <a:rPr lang="en-GB" altLang="en-US" b="0" i="0" u="none" dirty="0"/>
              <a:t>These cases are examples that can be printed out and discussed in pairs or groups, or with the group as a whole.</a:t>
            </a:r>
          </a:p>
          <a:p>
            <a:pPr eaLnBrk="1" hangingPunct="1">
              <a:spcBef>
                <a:spcPct val="0"/>
              </a:spcBef>
            </a:pPr>
            <a:r>
              <a:rPr lang="en-GB" altLang="en-US" b="0" i="0" dirty="0"/>
              <a:t>Allow the participants to discuss the case for 2 minutes and specifically ask several different people what they would do and /or prescribe.</a:t>
            </a:r>
          </a:p>
          <a:p>
            <a:pPr eaLnBrk="1" hangingPunct="1">
              <a:spcBef>
                <a:spcPct val="0"/>
              </a:spcBef>
              <a:defRPr/>
            </a:pPr>
            <a:endParaRPr lang="en-GB" sz="1100" b="0" i="0" u="none" dirty="0">
              <a:latin typeface="Arial" panose="020B0604020202020204" pitchFamily="34" charset="0"/>
              <a:cs typeface="Arial" panose="020B0604020202020204" pitchFamily="34" charset="0"/>
            </a:endParaRPr>
          </a:p>
          <a:p>
            <a:pPr lvl="0" eaLnBrk="1" hangingPunct="1">
              <a:spcBef>
                <a:spcPct val="0"/>
              </a:spcBef>
            </a:pPr>
            <a:r>
              <a:rPr lang="en-GB" altLang="en-US" b="0" i="0" u="none" dirty="0"/>
              <a:t>If you wish to increase awareness of the FeverPAIN score recommended in NICE guidance, specifically target prescribing for this condition or undertake an audit in this area, or of course all of the above! </a:t>
            </a:r>
          </a:p>
          <a:p>
            <a:pPr lvl="0" eaLnBrk="1" hangingPunct="1">
              <a:spcBef>
                <a:spcPct val="0"/>
              </a:spcBef>
            </a:pPr>
            <a:endParaRPr lang="en-GB" altLang="en-US" b="0" i="0" u="none" dirty="0"/>
          </a:p>
          <a:p>
            <a:pPr lvl="0" eaLnBrk="1" hangingPunct="1">
              <a:spcBef>
                <a:spcPct val="0"/>
              </a:spcBef>
            </a:pPr>
            <a:r>
              <a:rPr lang="en-GB" altLang="en-US" b="0" i="0" u="none" dirty="0"/>
              <a:t>The case can be just put up on the projector or printed out and discussed in pairs or groups, or with the group as a whole.</a:t>
            </a:r>
          </a:p>
          <a:p>
            <a:pPr lvl="0" eaLnBrk="1" hangingPunct="1">
              <a:spcBef>
                <a:spcPct val="0"/>
              </a:spcBef>
            </a:pPr>
            <a:r>
              <a:rPr lang="en-GB" altLang="en-US" b="0" i="0" u="none" dirty="0"/>
              <a:t>When you put up the scenario, ask the group to discuss what will determine their decision to prescribe in this case , and other cases. Do they use any scoring system? And if so what? And can they see any advantages to one scoring system over another.</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2</a:t>
            </a:fld>
            <a:endParaRPr lang="en-GB" altLang="en-US" dirty="0"/>
          </a:p>
        </p:txBody>
      </p:sp>
    </p:spTree>
    <p:extLst>
      <p:ext uri="{BB962C8B-B14F-4D97-AF65-F5344CB8AC3E}">
        <p14:creationId xmlns:p14="http://schemas.microsoft.com/office/powerpoint/2010/main" val="208532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20</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22 September, 2025</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085F52-DD57-4829-B374-84A8B17AD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55E1B5-2B2C-4D0A-8F5D-C29F2BC56E0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  </a:t>
            </a:r>
          </a:p>
          <a:p>
            <a:pPr>
              <a:defRPr/>
            </a:pPr>
            <a:r>
              <a:rPr lang="en-GB" altLang="en-US" b="0" u="none" dirty="0"/>
              <a:t>Developing a definite action plan with responsibilities will help to reduce antibiotic use in acute sore throat.</a:t>
            </a:r>
          </a:p>
          <a:p>
            <a:pPr>
              <a:defRPr/>
            </a:pPr>
            <a:r>
              <a:rPr lang="en-GB" altLang="en-US" b="0" dirty="0"/>
              <a:t>Here are some of the ideas – but how they will be taken forward needs to be discussed – this will depend on local guidance, computer clinical systems, etc</a:t>
            </a:r>
          </a:p>
          <a:p>
            <a:pPr marL="457200" indent="-457200" eaLnBrk="1" hangingPunct="1">
              <a:buFont typeface="+mj-lt"/>
              <a:buAutoNum type="arabicPeriod"/>
              <a:defRPr/>
            </a:pPr>
            <a:r>
              <a:rPr lang="en-GB" altLang="en-US" dirty="0"/>
              <a:t>Use the Centor or Fever pain scoring system to see whom they could delay antibiotics safely in </a:t>
            </a:r>
          </a:p>
          <a:p>
            <a:pPr marL="457200" indent="-457200" eaLnBrk="1" hangingPunct="1">
              <a:buFont typeface="+mj-lt"/>
              <a:buAutoNum type="arabicPeriod"/>
              <a:defRPr/>
            </a:pPr>
            <a:r>
              <a:rPr lang="en-GB" altLang="en-US" dirty="0"/>
              <a:t>Use the TARGET leaflets to encourage self-care</a:t>
            </a:r>
          </a:p>
          <a:p>
            <a:pPr marL="457200" indent="-457200" eaLnBrk="1" hangingPunct="1">
              <a:buFont typeface="+mj-lt"/>
              <a:buAutoNum type="arabicPeriod"/>
              <a:defRPr/>
            </a:pPr>
            <a:r>
              <a:rPr lang="en-GB" altLang="en-US" dirty="0"/>
              <a:t>Use back-up/ delayed antibiotic prescribing: How do they want to do this?  - can they issue a Electronic Prescribing System token, which allows you to print off the prescription to be picked up later from the surgery; post date the prescription for at least 24 hours. Arrange for them to not pick it up from the pharmacy for at least 24 hours.</a:t>
            </a:r>
          </a:p>
          <a:p>
            <a:pPr marL="457200" indent="-457200" eaLnBrk="1" hangingPunct="1">
              <a:buFont typeface="+mj-lt"/>
              <a:buAutoNum type="arabicPeriod"/>
              <a:defRPr/>
            </a:pPr>
            <a:r>
              <a:rPr lang="en-GB" altLang="en-US" dirty="0"/>
              <a:t>Set up computer reminders for leaflets and back-up antibiotics – who can do this? Available on EMIS and SystmOne</a:t>
            </a:r>
          </a:p>
          <a:p>
            <a:pPr marL="457200" indent="-457200" eaLnBrk="1" hangingPunct="1">
              <a:buFont typeface="+mj-lt"/>
              <a:buAutoNum type="arabicPeriod"/>
              <a:defRPr/>
            </a:pPr>
            <a:r>
              <a:rPr lang="en-GB" altLang="en-US" dirty="0"/>
              <a:t>Use electronic prescribing “token” and get patient to pick up later from the surgery</a:t>
            </a:r>
          </a:p>
        </p:txBody>
      </p:sp>
      <p:sp>
        <p:nvSpPr>
          <p:cNvPr id="66564" name="Slide Number Placeholder 4">
            <a:extLst>
              <a:ext uri="{FF2B5EF4-FFF2-40B4-BE49-F238E27FC236}">
                <a16:creationId xmlns:a16="http://schemas.microsoft.com/office/drawing/2014/main" id="{2860F803-9696-4C3E-881A-2F241F06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79FD7-0669-45DA-8876-C59D558ECC67}"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B62DB2DE-5619-4A5A-9D8F-6D8A845E455D}"/>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22 September, 2025</a:t>
            </a:fld>
            <a:endParaRPr lang="en-GB" dirty="0">
              <a:solidFill>
                <a:prstClr val="black"/>
              </a:solidFill>
            </a:endParaRPr>
          </a:p>
        </p:txBody>
      </p:sp>
      <p:sp>
        <p:nvSpPr>
          <p:cNvPr id="2" name="Footer Placeholder 1">
            <a:extLst>
              <a:ext uri="{FF2B5EF4-FFF2-40B4-BE49-F238E27FC236}">
                <a16:creationId xmlns:a16="http://schemas.microsoft.com/office/drawing/2014/main" id="{4C93B81A-2C6A-41C2-BCA4-22D85E015593}"/>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8E274CFD-A60A-4BCC-B59D-391D4E88EAF9}"/>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is an overview of the NICE guidelines that recommend the use of clinical scoring systems. Lets have a look at the scoring systems in a bit more detail</a:t>
            </a:r>
          </a:p>
          <a:p>
            <a:endParaRPr lang="en-GB" dirty="0"/>
          </a:p>
          <a:p>
            <a:r>
              <a:rPr lang="en-GB" b="1" dirty="0"/>
              <a:t>Slide reference:</a:t>
            </a:r>
          </a:p>
          <a:p>
            <a:r>
              <a:rPr lang="en-GB" b="0" dirty="0"/>
              <a:t>Sore throat (acute): antimicrobial prescribing</a:t>
            </a:r>
          </a:p>
          <a:p>
            <a:r>
              <a:rPr lang="en-GB" dirty="0"/>
              <a:t>NICE guideline [NG84] Published: 26 January 2018 </a:t>
            </a:r>
          </a:p>
          <a:p>
            <a:r>
              <a:rPr lang="en-GB" dirty="0"/>
              <a:t>https://www.nice.org.uk/guidance/ng84</a:t>
            </a:r>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a:t>
            </a:fld>
            <a:endParaRPr lang="en-GB" altLang="en-US" dirty="0"/>
          </a:p>
        </p:txBody>
      </p:sp>
    </p:spTree>
    <p:extLst>
      <p:ext uri="{BB962C8B-B14F-4D97-AF65-F5344CB8AC3E}">
        <p14:creationId xmlns:p14="http://schemas.microsoft.com/office/powerpoint/2010/main" val="356900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Presenter talk</a:t>
            </a:r>
          </a:p>
          <a:p>
            <a:r>
              <a:rPr lang="en-GB" altLang="en-US" dirty="0"/>
              <a:t>NICE suggest that clinicians should use either the Fever PAIN or CENTOR score to help decide on the management of adult acute sore throat.  </a:t>
            </a:r>
            <a:r>
              <a:rPr lang="en-GB" b="0" i="0" dirty="0">
                <a:solidFill>
                  <a:srgbClr val="212121"/>
                </a:solidFill>
                <a:effectLst/>
                <a:latin typeface="Cambria" panose="02040503050406030204" pitchFamily="18" charset="0"/>
              </a:rPr>
              <a:t>Many of you will be familiar with one or both of these clinical scoring tools. </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Centor has been around since 1981 and was developed to predict the probability of the presence of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pyogenes or group A β haemolytic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(GABHS) in a throat swab culture. </a:t>
            </a:r>
          </a:p>
          <a:p>
            <a:pPr>
              <a:defRPr/>
            </a:pPr>
            <a:r>
              <a:rPr lang="en-GB" b="1" dirty="0"/>
              <a:t>Centor criteria</a:t>
            </a:r>
          </a:p>
          <a:p>
            <a:pPr>
              <a:spcBef>
                <a:spcPts val="600"/>
              </a:spcBef>
              <a:buFont typeface="Arial" panose="020B0604020202020204" pitchFamily="34" charset="0"/>
              <a:buChar char="•"/>
            </a:pPr>
            <a:r>
              <a:rPr lang="en-GB" sz="1100" dirty="0">
                <a:solidFill>
                  <a:srgbClr val="000000"/>
                </a:solidFill>
              </a:rPr>
              <a:t>Tonsillar exudate</a:t>
            </a:r>
          </a:p>
          <a:p>
            <a:pPr>
              <a:spcBef>
                <a:spcPts val="600"/>
              </a:spcBef>
              <a:buFont typeface="Arial" panose="020B0604020202020204" pitchFamily="34" charset="0"/>
              <a:buChar char="•"/>
            </a:pPr>
            <a:r>
              <a:rPr lang="en-GB" sz="1100" dirty="0">
                <a:solidFill>
                  <a:srgbClr val="000000"/>
                </a:solidFill>
              </a:rPr>
              <a:t>Tender anterior cervical lymphadenopathy or lymphadenitis</a:t>
            </a:r>
          </a:p>
          <a:p>
            <a:pPr>
              <a:spcBef>
                <a:spcPts val="600"/>
              </a:spcBef>
              <a:buFont typeface="Arial" panose="020B0604020202020204" pitchFamily="34" charset="0"/>
              <a:buChar char="•"/>
            </a:pPr>
            <a:r>
              <a:rPr lang="en-GB" sz="1100" dirty="0">
                <a:solidFill>
                  <a:srgbClr val="000000"/>
                </a:solidFill>
              </a:rPr>
              <a:t>History of fever (over 38 degrees Celsius)</a:t>
            </a:r>
          </a:p>
          <a:p>
            <a:pPr>
              <a:spcBef>
                <a:spcPts val="600"/>
              </a:spcBef>
              <a:buFont typeface="Arial" panose="020B0604020202020204" pitchFamily="34" charset="0"/>
              <a:buChar char="•"/>
            </a:pPr>
            <a:r>
              <a:rPr lang="en-GB" sz="1100" dirty="0">
                <a:solidFill>
                  <a:srgbClr val="000000"/>
                </a:solidFill>
              </a:rPr>
              <a:t>Absence of cough</a:t>
            </a:r>
          </a:p>
          <a:p>
            <a:pPr>
              <a:buFont typeface="Arial" panose="020B0604020202020204" pitchFamily="34" charset="0"/>
              <a:buNone/>
              <a:defRPr/>
            </a:pPr>
            <a:endParaRPr lang="en-GB" dirty="0"/>
          </a:p>
          <a:p>
            <a:pPr>
              <a:defRPr/>
            </a:pPr>
            <a:r>
              <a:rPr lang="en-GB" dirty="0"/>
              <a:t>Each of the Centor criteria score 1 point (maximum score of 4). A score of 0, 1 or 2 is thought to be associated with a 3 to 17% likelihood of isolating streptococcus. A score of 3 or 4 is thought to be associated with a 32 to 56% likelihood of isolating streptococcus.</a:t>
            </a:r>
          </a:p>
          <a:p>
            <a:endParaRPr lang="en-GB" altLang="en-US" b="0" i="0" dirty="0">
              <a:solidFill>
                <a:srgbClr val="212121"/>
              </a:solidFill>
              <a:effectLst/>
              <a:latin typeface="Cambria" panose="02040503050406030204" pitchFamily="18" charset="0"/>
            </a:endParaRPr>
          </a:p>
          <a:p>
            <a:r>
              <a:rPr lang="en-GB" altLang="en-US" b="1" dirty="0"/>
              <a:t>The FeverPAIN score </a:t>
            </a:r>
            <a:r>
              <a:rPr lang="en-GB" altLang="en-US" dirty="0"/>
              <a:t>was developed with over 500 UK general practice patients, and then tested in a further cohort of over 600 patients, so the findings of the study are really robust. </a:t>
            </a:r>
          </a:p>
          <a:p>
            <a:r>
              <a:rPr lang="en-GB" altLang="en-US" dirty="0"/>
              <a:t>The score was</a:t>
            </a:r>
            <a:r>
              <a:rPr lang="en-GB" altLang="en-US" u="sng" dirty="0"/>
              <a:t> not </a:t>
            </a:r>
            <a:r>
              <a:rPr lang="en-GB" altLang="en-US" dirty="0"/>
              <a:t>just used to predict Group A strep sore throats like the Centor score, but also other streptococcal sore throats such as C, G. </a:t>
            </a:r>
          </a:p>
          <a:p>
            <a:endParaRPr lang="en-GB" altLang="en-US" b="0" dirty="0"/>
          </a:p>
          <a:p>
            <a:r>
              <a:rPr lang="en-GB" altLang="en-US" b="0" dirty="0"/>
              <a:t>Each of the FeverPAIN criteria score 1 point (maximum score of 5). A score of 0 or 1 is thought to be associated with a 13 to 18% likelihood of isolating streptococcus. A score of 2 or 3 is thought to be associated with a 34 to 40% likelihood of isolating streptococcus. A score of 4 or 5 is thought to be associated with a 62 to 65% likelihood of isolating streptococcus (NG84).</a:t>
            </a:r>
          </a:p>
          <a:p>
            <a:endParaRPr lang="en-GB" altLang="en-US" b="0" dirty="0"/>
          </a:p>
          <a:p>
            <a:pPr marL="171450" indent="-171450">
              <a:buFont typeface="Arial" panose="020B0604020202020204" pitchFamily="34" charset="0"/>
              <a:buChar char="•"/>
              <a:defRPr/>
            </a:pPr>
            <a:r>
              <a:rPr lang="en-GB" altLang="en-US" b="0" dirty="0"/>
              <a:t>Fever (during previous 24 hours)</a:t>
            </a:r>
          </a:p>
          <a:p>
            <a:pPr marL="171450" indent="-171450">
              <a:buFont typeface="Arial" panose="020B0604020202020204" pitchFamily="34" charset="0"/>
              <a:buChar char="•"/>
              <a:defRPr/>
            </a:pPr>
            <a:r>
              <a:rPr lang="en-GB" altLang="en-US" b="0" dirty="0"/>
              <a:t>Purulence (pus on tonsils)</a:t>
            </a:r>
          </a:p>
          <a:p>
            <a:pPr marL="171450" indent="-171450">
              <a:buFont typeface="Arial" panose="020B0604020202020204" pitchFamily="34" charset="0"/>
              <a:buChar char="•"/>
              <a:defRPr/>
            </a:pPr>
            <a:r>
              <a:rPr lang="en-GB" altLang="en-US" b="0" dirty="0"/>
              <a:t>Attend rapidly (within 3 days after onset of symptoms)</a:t>
            </a:r>
          </a:p>
          <a:p>
            <a:pPr marL="171450" indent="-171450">
              <a:buFont typeface="Arial" panose="020B0604020202020204" pitchFamily="34" charset="0"/>
              <a:buChar char="•"/>
              <a:defRPr/>
            </a:pPr>
            <a:r>
              <a:rPr lang="en-GB" altLang="en-US" b="0" dirty="0"/>
              <a:t>Severely Inflamed tonsils</a:t>
            </a:r>
          </a:p>
          <a:p>
            <a:pPr marL="171450" indent="-171450">
              <a:buFont typeface="Arial" panose="020B0604020202020204" pitchFamily="34" charset="0"/>
              <a:buChar char="•"/>
              <a:defRPr/>
            </a:pPr>
            <a:r>
              <a:rPr lang="en-GB" altLang="en-US" b="0" dirty="0"/>
              <a:t>No cough or coryza (inflammation of mucus membranes in the nose</a:t>
            </a:r>
          </a:p>
          <a:p>
            <a:pPr marL="0" indent="0">
              <a:buFont typeface="Arial" panose="020B0604020202020204" pitchFamily="34" charset="0"/>
              <a:buNone/>
              <a:defRPr/>
            </a:pPr>
            <a:endParaRPr lang="en-GB" altLang="en-US" b="0" dirty="0"/>
          </a:p>
          <a:p>
            <a:pPr marL="0" indent="0">
              <a:buFont typeface="Arial" panose="020B0604020202020204" pitchFamily="34" charset="0"/>
              <a:buNone/>
              <a:defRPr/>
            </a:pPr>
            <a:r>
              <a:rPr lang="en-GB" altLang="en-US" dirty="0"/>
              <a:t>You can link to a scoring system at https://ctu1.phc.ox.ac.uk/feverpain/index.php </a:t>
            </a:r>
          </a:p>
          <a:p>
            <a:endParaRPr lang="en-GB" altLang="en-US" dirty="0"/>
          </a:p>
          <a:p>
            <a:r>
              <a:rPr lang="en-GB" altLang="en-US" dirty="0"/>
              <a:t>Whilst both scoring systems are very similar, the Fever PAIN score found that cervical lymphadenopathy was not predictive of streptococcal sore throat, and this may not surprise us as this occurs also in viral sore throats, so does not help to differentiate the two. </a:t>
            </a:r>
          </a:p>
          <a:p>
            <a:endParaRPr lang="en-GB" altLang="en-US" dirty="0"/>
          </a:p>
          <a:p>
            <a:r>
              <a:rPr lang="en-GB" altLang="en-US" b="1" dirty="0"/>
              <a:t>Presenter Notes</a:t>
            </a:r>
          </a:p>
          <a:p>
            <a:endParaRPr lang="en-GB" altLang="en-US" b="1" dirty="0"/>
          </a:p>
          <a:p>
            <a:r>
              <a:rPr lang="en-GB" altLang="en-US" b="0" dirty="0"/>
              <a:t>See NG 84 for more details</a:t>
            </a:r>
          </a:p>
          <a:p>
            <a:endParaRPr lang="en-GB" dirty="0"/>
          </a:p>
          <a:p>
            <a:r>
              <a:rPr lang="en-GB" b="1" dirty="0"/>
              <a:t>Slide references</a:t>
            </a:r>
          </a:p>
          <a:p>
            <a:pPr marL="228600" indent="-228600">
              <a:buAutoNum type="arabicPeriod"/>
            </a:pPr>
            <a:r>
              <a:rPr lang="en-GB" b="0" i="0" dirty="0">
                <a:solidFill>
                  <a:srgbClr val="303030"/>
                </a:solidFill>
                <a:effectLst/>
                <a:latin typeface="Cambria" panose="02040503050406030204" pitchFamily="18" charset="0"/>
              </a:rPr>
              <a:t>Centor R, Witherspoon J, Dalton H, et al. The diagnosis of strep throat in adults in the emergency room. </a:t>
            </a:r>
            <a:r>
              <a:rPr lang="en-GB" b="0" i="1" dirty="0">
                <a:solidFill>
                  <a:srgbClr val="303030"/>
                </a:solidFill>
                <a:effectLst/>
                <a:latin typeface="Cambria" panose="02040503050406030204" pitchFamily="18" charset="0"/>
              </a:rPr>
              <a:t>Med Decis Making</a:t>
            </a:r>
            <a:r>
              <a:rPr lang="en-GB" b="0" i="0" dirty="0">
                <a:solidFill>
                  <a:srgbClr val="303030"/>
                </a:solidFill>
                <a:effectLst/>
                <a:latin typeface="Cambria" panose="02040503050406030204" pitchFamily="18" charset="0"/>
              </a:rPr>
              <a:t> 1981;1:239–46</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altLang="en-US" b="0" dirty="0"/>
              <a:t>Little P, Moore M, Hobbs FDR, et al. BMJ Open 2013, 2013;3:e003943. doi:10.1136/bmjopen-2013-003943</a:t>
            </a:r>
          </a:p>
          <a:p>
            <a:pPr marL="0" indent="0">
              <a:buNone/>
            </a:pPr>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Cambria" panose="02040503050406030204" pitchFamily="18" charset="0"/>
              </a:rPr>
              <a:t>***Centor however was specifically developed for adults, so in 2004 McIsaac and team developed modified criteria, which add the age of the patient (+1 if age 3–14, 0 if age 15–44 and  -1 if age ≥45), taking into account the fact that GABHS is more prevalent in the age group of 5–15 years. Still, several studies have shown that neither signs and symptoms, nor signs and symptoms combined as prediction rules, were reliable to distinguish between GABHS and non-GABHS pharyngitis.</a:t>
            </a:r>
            <a:endParaRPr lang="en-GB" altLang="en-US"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4</a:t>
            </a:fld>
            <a:endParaRPr lang="en-GB" altLang="en-US" dirty="0"/>
          </a:p>
        </p:txBody>
      </p:sp>
    </p:spTree>
    <p:extLst>
      <p:ext uri="{BB962C8B-B14F-4D97-AF65-F5344CB8AC3E}">
        <p14:creationId xmlns:p14="http://schemas.microsoft.com/office/powerpoint/2010/main" val="128712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GB" altLang="en-US" b="1" u="none" dirty="0"/>
              <a:t>Presenter talk</a:t>
            </a:r>
          </a:p>
          <a:p>
            <a:pPr eaLnBrk="1" hangingPunct="1">
              <a:spcBef>
                <a:spcPct val="0"/>
              </a:spcBef>
              <a:defRPr/>
            </a:pPr>
            <a:r>
              <a:rPr lang="en-GB" altLang="en-US" dirty="0"/>
              <a:t>So lets take a look at using the FeverPAIN score in adults </a:t>
            </a:r>
            <a:r>
              <a:rPr lang="en-GB" altLang="en-US" b="1" dirty="0"/>
              <a:t>(note for presenter: double check guidance in children (see slide 8)</a:t>
            </a:r>
          </a:p>
          <a:p>
            <a:pPr eaLnBrk="1" hangingPunct="1">
              <a:spcBef>
                <a:spcPct val="0"/>
              </a:spcBef>
              <a:defRPr/>
            </a:pPr>
            <a:endParaRPr lang="en-GB" altLang="en-US" dirty="0"/>
          </a:p>
          <a:p>
            <a:pPr eaLnBrk="1" hangingPunct="1">
              <a:spcBef>
                <a:spcPct val="0"/>
              </a:spcBef>
              <a:defRPr/>
            </a:pPr>
            <a:r>
              <a:rPr lang="en-GB" altLang="en-US" dirty="0"/>
              <a:t>The Fever PAIN score gives the likelihood of having a streptococcal sore throat, which can be discussed with the patient.</a:t>
            </a:r>
          </a:p>
          <a:p>
            <a:pPr>
              <a:defRPr/>
            </a:pPr>
            <a:endParaRPr lang="en-GB" altLang="en-US" b="1" dirty="0"/>
          </a:p>
          <a:p>
            <a:pPr>
              <a:defRPr/>
            </a:pPr>
            <a:r>
              <a:rPr lang="en-GB" altLang="en-US" b="1" dirty="0"/>
              <a:t>So the FeverPAIN is a five-item score </a:t>
            </a:r>
            <a:r>
              <a:rPr lang="en-GB" altLang="en-US" dirty="0"/>
              <a:t>based on Fever (during previous 24 hours), Purulence (pus on tonsils), Attend rapidly (within 3 days after onset of symptoms), Severely Inflamed tonsils, No cough or coryza (inflammation of mucus membranes in the nose)</a:t>
            </a:r>
          </a:p>
          <a:p>
            <a:pPr>
              <a:defRPr/>
            </a:pPr>
            <a:endParaRPr lang="en-GB" altLang="en-US" dirty="0"/>
          </a:p>
          <a:p>
            <a:pPr>
              <a:defRPr/>
            </a:pPr>
            <a:r>
              <a:rPr lang="en-GB" altLang="en-US" dirty="0"/>
              <a:t>(FeverPAIN) </a:t>
            </a:r>
          </a:p>
          <a:p>
            <a:pPr>
              <a:defRPr/>
            </a:pPr>
            <a:r>
              <a:rPr lang="en-GB" altLang="en-US" dirty="0"/>
              <a:t>You can link to a scoring system at https://ctu1.phc.ox.ac.uk/feverpain/index.php </a:t>
            </a:r>
          </a:p>
          <a:p>
            <a:pPr eaLnBrk="1" hangingPunct="1">
              <a:spcBef>
                <a:spcPct val="0"/>
              </a:spcBef>
              <a:defRPr/>
            </a:pPr>
            <a:endParaRPr lang="en-GB" altLang="en-US" dirty="0"/>
          </a:p>
          <a:p>
            <a:pPr eaLnBrk="1" hangingPunct="1">
              <a:spcBef>
                <a:spcPct val="0"/>
              </a:spcBef>
              <a:defRPr/>
            </a:pPr>
            <a:r>
              <a:rPr lang="en-GB" altLang="en-US" i="1" u="none" dirty="0"/>
              <a:t>Bring in scoring and what they represent – each bullet will come in on a separate mouse click</a:t>
            </a:r>
            <a:r>
              <a:rPr lang="en-GB" altLang="en-US" u="sng" dirty="0"/>
              <a:t>.</a:t>
            </a:r>
          </a:p>
          <a:p>
            <a:pPr eaLnBrk="1" hangingPunct="1">
              <a:spcBef>
                <a:spcPct val="0"/>
              </a:spcBef>
              <a:defRPr/>
            </a:pPr>
            <a:endParaRPr lang="en-GB" altLang="en-US" u="sng" dirty="0"/>
          </a:p>
          <a:p>
            <a:pPr eaLnBrk="1" hangingPunct="1">
              <a:spcBef>
                <a:spcPct val="0"/>
              </a:spcBef>
              <a:defRPr/>
            </a:pPr>
            <a:r>
              <a:rPr lang="en-GB" altLang="en-US" dirty="0"/>
              <a:t>If the FeverPAIN score is 0 or 1 then the likelihood of a patient having a streptococcus in their throat is 13-18% which is close to the background carriage of streptococci, and therefore antibiotics are not warranted.</a:t>
            </a:r>
          </a:p>
          <a:p>
            <a:pPr eaLnBrk="1" hangingPunct="1">
              <a:spcBef>
                <a:spcPct val="0"/>
              </a:spcBef>
              <a:defRPr/>
            </a:pPr>
            <a:endParaRPr lang="en-GB" altLang="en-US" dirty="0"/>
          </a:p>
          <a:p>
            <a:pPr eaLnBrk="1" hangingPunct="1">
              <a:spcBef>
                <a:spcPct val="0"/>
              </a:spcBef>
              <a:defRPr/>
            </a:pPr>
            <a:r>
              <a:rPr lang="en-GB" altLang="en-US" dirty="0"/>
              <a:t>This patient has 3 of the 5 FeverPAIN criteria </a:t>
            </a:r>
            <a:r>
              <a:rPr lang="en-GB" altLang="en-US" b="1" dirty="0"/>
              <a:t>(fever in last 24 hours, purulence, and severe inflammation) </a:t>
            </a:r>
            <a:r>
              <a:rPr lang="en-GB" altLang="en-US" dirty="0"/>
              <a:t>– and therefore has a 34-40% likelihood of a beta haemolytic streptococcus.  She could warrant a back-up/delayed antibiotic and this needs to be discussed with the patient.</a:t>
            </a:r>
          </a:p>
          <a:p>
            <a:pPr eaLnBrk="1" hangingPunct="1">
              <a:spcBef>
                <a:spcPct val="0"/>
              </a:spcBef>
              <a:defRPr/>
            </a:pPr>
            <a:endParaRPr lang="en-GB" altLang="en-US" dirty="0"/>
          </a:p>
          <a:p>
            <a:pPr eaLnBrk="1" hangingPunct="1">
              <a:spcBef>
                <a:spcPct val="0"/>
              </a:spcBef>
              <a:defRPr/>
            </a:pPr>
            <a:r>
              <a:rPr lang="en-GB" altLang="en-US" b="1" dirty="0">
                <a:solidFill>
                  <a:srgbClr val="C00000"/>
                </a:solidFill>
              </a:rPr>
              <a:t>If the  Fever PAIN score is </a:t>
            </a:r>
            <a:r>
              <a:rPr lang="en-GB" altLang="en-US" b="1" u="sng" dirty="0">
                <a:solidFill>
                  <a:srgbClr val="C00000"/>
                </a:solidFill>
              </a:rPr>
              <a:t>&gt;</a:t>
            </a:r>
            <a:r>
              <a:rPr lang="en-GB" altLang="en-US" b="1" dirty="0">
                <a:solidFill>
                  <a:srgbClr val="C00000"/>
                </a:solidFill>
              </a:rPr>
              <a:t>4: there is a </a:t>
            </a:r>
            <a:r>
              <a:rPr lang="en-GB" altLang="en-US" dirty="0"/>
              <a:t>62-65% of  having a streptococcus, therefore  consider an </a:t>
            </a:r>
            <a:r>
              <a:rPr lang="en-GB" altLang="en-US" b="1" dirty="0"/>
              <a:t>immediate </a:t>
            </a:r>
            <a:r>
              <a:rPr lang="en-GB" altLang="en-US" dirty="0"/>
              <a:t>antibiotic if symptoms are severe, or a </a:t>
            </a:r>
            <a:r>
              <a:rPr lang="en-GB" altLang="en-US" b="1" dirty="0"/>
              <a:t>short delayed </a:t>
            </a:r>
            <a:r>
              <a:rPr lang="en-GB" altLang="en-US" dirty="0"/>
              <a:t>prescribing strategy may be appropriate if symptoms are not severe and the patient is happy to wait and see how their symptoms progress. (48 hour)</a:t>
            </a:r>
          </a:p>
          <a:p>
            <a:pPr eaLnBrk="1" hangingPunct="1">
              <a:spcBef>
                <a:spcPct val="0"/>
              </a:spcBef>
              <a:defRPr/>
            </a:pPr>
            <a:endParaRPr lang="en-GB" altLang="en-US" dirty="0"/>
          </a:p>
          <a:p>
            <a:pPr eaLnBrk="1" hangingPunct="1">
              <a:spcBef>
                <a:spcPct val="0"/>
              </a:spcBef>
              <a:defRPr/>
            </a:pPr>
            <a:r>
              <a:rPr lang="en-GB" altLang="en-US" dirty="0"/>
              <a:t>In this case our patient has a FEVERPAIN score of 3 suggesting bask-up/delayed antibiotics.</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r>
              <a:rPr lang="en-GB" altLang="en-US" dirty="0"/>
              <a:t>.</a:t>
            </a:r>
          </a:p>
          <a:p>
            <a:pPr>
              <a:defRPr/>
            </a:pPr>
            <a:endParaRPr lang="en-GB" altLang="en-US" dirty="0"/>
          </a:p>
          <a:p>
            <a:pPr>
              <a:defRPr/>
            </a:pPr>
            <a:endParaRPr lang="en-GB" altLang="en-US" dirty="0"/>
          </a:p>
          <a:p>
            <a:pPr>
              <a:defRPr/>
            </a:pPr>
            <a:r>
              <a:rPr lang="en-GB" altLang="en-US" b="1" dirty="0"/>
              <a:t>Presenter additional background information </a:t>
            </a:r>
          </a:p>
          <a:p>
            <a:pPr>
              <a:defRPr/>
            </a:pPr>
            <a:r>
              <a:rPr lang="en-GB" altLang="en-US" dirty="0"/>
              <a:t>References for FeverPAIN score development and testing</a:t>
            </a:r>
          </a:p>
          <a:p>
            <a:pPr eaLnBrk="1" hangingPunct="1">
              <a:defRPr/>
            </a:pPr>
            <a:r>
              <a:rPr lang="en-GB" altLang="en-US" b="1" dirty="0"/>
              <a:t>Little P, Moore M, Hobbs FDR, et al. BMJ Open 2013, 2013;3:e003943. doi:10.1136/bmjopen-2013-003943</a:t>
            </a:r>
          </a:p>
          <a:p>
            <a:pPr>
              <a:defRPr/>
            </a:pPr>
            <a:r>
              <a:rPr lang="en-GB" altLang="en-US" b="1" dirty="0"/>
              <a:t>ABSTRACT:</a:t>
            </a:r>
            <a:r>
              <a:rPr lang="en-GB" altLang="en-US" dirty="0"/>
              <a:t> </a:t>
            </a:r>
            <a:r>
              <a:rPr lang="en-GB" altLang="en-US" b="1" dirty="0"/>
              <a:t>Objective: </a:t>
            </a:r>
            <a:r>
              <a:rPr lang="en-GB" altLang="en-US" dirty="0"/>
              <a:t>To assess the association between features of acute sore throat and the growth of streptococci from culturing a throat swab. </a:t>
            </a:r>
            <a:r>
              <a:rPr lang="en-GB" altLang="en-US" b="1" dirty="0"/>
              <a:t>Design: </a:t>
            </a:r>
            <a:r>
              <a:rPr lang="en-GB" altLang="en-US" dirty="0"/>
              <a:t>Diagnostic cohort. </a:t>
            </a:r>
            <a:r>
              <a:rPr lang="en-GB" altLang="en-US" b="1" dirty="0"/>
              <a:t>Setting: </a:t>
            </a:r>
            <a:r>
              <a:rPr lang="en-GB" altLang="en-US" dirty="0"/>
              <a:t>UK general practices.</a:t>
            </a:r>
          </a:p>
          <a:p>
            <a:pPr>
              <a:defRPr/>
            </a:pPr>
            <a:r>
              <a:rPr lang="en-GB" altLang="en-US" b="1" dirty="0"/>
              <a:t>Participants: </a:t>
            </a:r>
            <a:r>
              <a:rPr lang="en-GB" altLang="en-US" dirty="0"/>
              <a:t>Patients aged 5 or over presenting with an acute sore throat. Patients were recruited for a second cohort (cohort 2, n=517) consecutively after the first (cohort 1, n=606) from similar practices. </a:t>
            </a:r>
            <a:r>
              <a:rPr lang="en-GB" altLang="en-US" b="1" dirty="0"/>
              <a:t>Main outcome: </a:t>
            </a:r>
            <a:r>
              <a:rPr lang="en-GB" altLang="en-US" dirty="0"/>
              <a:t>Predictors of the presence of Lancefield A/C/G streptococci. </a:t>
            </a:r>
            <a:r>
              <a:rPr lang="en-GB" altLang="en-US" b="1" dirty="0"/>
              <a:t>Results: </a:t>
            </a:r>
            <a:r>
              <a:rPr lang="en-GB" altLang="en-US" dirty="0"/>
              <a:t>Variables significant in multivariate analysis in both cohorts were rapid attendance ( prior duration 3 days or less; multivariate adjusted OR 1.92 cohort, 1.67 cohort 2); fever in the last 24 h (1.69, 2.40); and doctor  assessment of severity (severely inflamed pharynx/ tonsils (2.28, 2.29)). The absence of coryza or cough and purulent tonsils were significant in univariate analysis in both cohorts and in multivariate analysis in one cohort. </a:t>
            </a:r>
          </a:p>
          <a:p>
            <a:pPr>
              <a:defRPr/>
            </a:pPr>
            <a:r>
              <a:rPr lang="en-GB" altLang="en-US" b="1" dirty="0"/>
              <a:t>A five-item score was suggested </a:t>
            </a:r>
            <a:r>
              <a:rPr lang="en-GB" altLang="en-US" dirty="0"/>
              <a:t>based on Fever, Purulence, Attend rapidly (3 days or less), severely Inflamed tonsils and No cough or coryza (FeverPAIN) had moderate predictive value (bootstrapped area under the ROC curve 0.73 cohort 1, 0.71 cohort 2) and identified a substantial number of participants at low risk of streptococcal infection (38% in cohort 1, 36% in cohort 2 scored ≤1, associated with a streptococcal percentage of 13% and 18%, respectively). A Centor score of ≤1 identified 23% and 26% of participants with streptococcal percentages of 10% and 28%, respectively</a:t>
            </a:r>
          </a:p>
          <a:p>
            <a:pPr>
              <a:defRPr/>
            </a:pPr>
            <a:endParaRPr lang="en-GB" altLang="en-US" dirty="0"/>
          </a:p>
          <a:p>
            <a:pPr>
              <a:defRPr/>
            </a:pPr>
            <a:r>
              <a:rPr lang="en-GB" altLang="en-US" dirty="0"/>
              <a:t>This score was further tested in an RCT: </a:t>
            </a:r>
            <a:r>
              <a:rPr lang="en-GB" altLang="en-US" b="1" dirty="0"/>
              <a:t>Little P, Hobbs FDR, Moore M. et al. Clinical score and rapid antigen detection test to guide antibiotic use for sore throats: randomised controlled trial of PRISM (primary care streptococcal management). 2013. BMJ. Available from: http://www.bmj.com/content/347/bmj.f5806.</a:t>
            </a:r>
          </a:p>
          <a:p>
            <a:pPr>
              <a:defRPr/>
            </a:pPr>
            <a:r>
              <a:rPr lang="en-GB" altLang="en-US" dirty="0"/>
              <a:t>Rationale:  A multicentre randomised controlled trial in UK general practices designed to determine the effect of clinical scores that predict streptococcal infection or rapid streptococcal antigen detection tests compared with delayed antibiotic prescribing in patients aged &gt;3 with acute sore throat. </a:t>
            </a:r>
          </a:p>
          <a:p>
            <a:pPr>
              <a:defRPr/>
            </a:pPr>
            <a:r>
              <a:rPr lang="en-GB" altLang="en-US" dirty="0"/>
              <a:t>This study compared three strategies for limiting or targeting antibiotic using a validated FeverPAIN score in 631 patients with sore throat: they compared delayed antibiotic prescribing, the use of a clinical score designed to identify streptococcal infection, and the targeted use of rapid antigen tests according to the clinical score. Findings suggest that across a range of practitioners and practices, use of either the simple FeverPAIN clinical score or the clinical FeverPAIN score with a rapid antigen test is likely to moderately improve symptom control and reduce antibiotic use; the addition of the Rapid antigen test to the  FeverPAIN  score gave no clear advantages compared with use of the  FeverPAIN score alone. Use of antibiotics in the clinical score group (60/161) was 29% lower (adjusted risk ratio 0.71, 95% confidence interval 0.50 to 0.95; P=0.02) and in the antigen test group (58/164) was 27% lower (0.73, 0.52 to 0.98; P=0.03). There were no significant differences in complications or reconsultations. </a:t>
            </a:r>
            <a:r>
              <a:rPr lang="en-GB" altLang="en-US" b="1" dirty="0"/>
              <a:t>The authors therefore suggest the use of the following scoring system and clinical management: </a:t>
            </a:r>
            <a:r>
              <a:rPr lang="en-GB" altLang="en-US" dirty="0"/>
              <a:t>With a low FeverPAIN score of  0-1: only 13-18% have streptococcus, close to background carriage and therefore a no antibiotic strategy is appropriate with discussion. With a FeverPAIN score of 2-3: 34-40% have streptococcus, therefore a back-up/delayed antibiotic is appropriate with discussion. With a FeverPAIN score of &gt;4: 62-65% have streptococcus, therefore consider immediate antibiotic if symptoms are severe or a short 48 hour delayed antibiotic prescribing strategy may also be appropriate after agreement with the patient and safety netting advice.</a:t>
            </a:r>
          </a:p>
          <a:p>
            <a:pPr>
              <a:defRPr/>
            </a:pPr>
            <a:endParaRPr lang="en-GB" altLang="en-US" dirty="0"/>
          </a:p>
          <a:p>
            <a:pPr>
              <a:defRPr/>
            </a:pPr>
            <a:endParaRPr lang="en-GB" altLang="en-US" dirty="0"/>
          </a:p>
          <a:p>
            <a:pPr eaLnBrk="1" hangingPunct="1">
              <a:spcBef>
                <a:spcPct val="0"/>
              </a:spcBef>
              <a:defRPr/>
            </a:pPr>
            <a:r>
              <a:rPr lang="en-GB" altLang="en-US" i="1" dirty="0"/>
              <a:t>If a patient is unwell with a Centor score of 3-or-4 then the chance of developing Quinsy is 1:60.</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5</a:t>
            </a:fld>
            <a:endParaRPr lang="en-GB" altLang="en-US" dirty="0"/>
          </a:p>
        </p:txBody>
      </p:sp>
    </p:spTree>
    <p:extLst>
      <p:ext uri="{BB962C8B-B14F-4D97-AF65-F5344CB8AC3E}">
        <p14:creationId xmlns:p14="http://schemas.microsoft.com/office/powerpoint/2010/main" val="247688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GB" altLang="en-US" b="1" u="none" dirty="0"/>
              <a:t>Presenter talk</a:t>
            </a:r>
          </a:p>
          <a:p>
            <a:pPr>
              <a:defRPr/>
            </a:pPr>
            <a:r>
              <a:rPr lang="en-GB" altLang="en-US" u="none" dirty="0"/>
              <a:t>Lets have a look at the same scenario but using the Centor score. </a:t>
            </a:r>
          </a:p>
          <a:p>
            <a:pPr>
              <a:defRPr/>
            </a:pPr>
            <a:endParaRPr lang="en-GB" altLang="en-US" u="none" dirty="0"/>
          </a:p>
          <a:p>
            <a:pPr>
              <a:defRPr/>
            </a:pPr>
            <a:r>
              <a:rPr lang="en-GB" altLang="en-US" u="none" dirty="0"/>
              <a:t>As we saw before the Centor scoring system is very similar but includes lymphadenopathy which this patient has – giving a score of 3, and suggesting an immediate or back-up antibiotic.  </a:t>
            </a:r>
          </a:p>
          <a:p>
            <a:pPr>
              <a:defRPr/>
            </a:pPr>
            <a:endParaRPr lang="en-GB" altLang="en-US" b="1" u="sng" dirty="0"/>
          </a:p>
          <a:p>
            <a:pPr eaLnBrk="1" hangingPunct="1">
              <a:spcBef>
                <a:spcPct val="0"/>
              </a:spcBef>
              <a:defRPr/>
            </a:pPr>
            <a:r>
              <a:rPr lang="en-GB" altLang="en-US" b="1" i="1" dirty="0"/>
              <a:t>Centor Criteria: History of fever; absence of cough; tender anterior cervical lymphadenopathy and tonsillar exudates.  </a:t>
            </a:r>
            <a:r>
              <a:rPr lang="en-GB" altLang="en-US" i="1" dirty="0"/>
              <a:t>A low Centor score (0-2) has a high negative predictive value (80%) and indicates low chance of Group A Beta Haemolytic Streptococci (GABHS).  A Centor score of 3-or-4 suggests the chance of GABHS is 40%. If a patient is unwell with a Centor score of 3-or-4 then the chance of developing Quinsy is 1:60.</a:t>
            </a:r>
          </a:p>
          <a:p>
            <a:pPr eaLnBrk="1" hangingPunct="1">
              <a:spcBef>
                <a:spcPct val="0"/>
              </a:spcBef>
              <a:defRPr/>
            </a:pPr>
            <a:endParaRPr lang="en-GB" altLang="en-US" i="1"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u="none" dirty="0"/>
              <a:t>This patient has 3 of the 4 Centor criteria (because they have a history of fever, lymphadenopathy, and exudate) – and is therefore more likely to have a group A beta haemolytic Streptococcus.  She could warrant an immediate or back-up/delayed antibiotic – however the benefit with immediate antibiotics may still be quite small and needs to be discussed with the patient. Centor leads to more prescribing than Fever PAIN</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p>
          <a:p>
            <a:pPr eaLnBrk="1" hangingPunct="1">
              <a:spcBef>
                <a:spcPct val="0"/>
              </a:spcBef>
              <a:defRPr/>
            </a:pPr>
            <a:endParaRPr lang="en-GB" altLang="en-US" dirty="0"/>
          </a:p>
          <a:p>
            <a:pPr eaLnBrk="1" hangingPunct="1">
              <a:spcBef>
                <a:spcPct val="0"/>
              </a:spcBef>
              <a:defRPr/>
            </a:pPr>
            <a:r>
              <a:rPr lang="en-GB" altLang="en-US" b="1" dirty="0"/>
              <a:t>Slide reference</a:t>
            </a:r>
          </a:p>
          <a:p>
            <a:pPr eaLnBrk="1" hangingPunct="1">
              <a:spcBef>
                <a:spcPct val="0"/>
              </a:spcBef>
              <a:defRPr/>
            </a:pPr>
            <a:r>
              <a:rPr lang="en-GB" altLang="en-US" dirty="0"/>
              <a:t>Centor RM, Whitherspoon JM, Dalton HP, Brody CE, Link K. The diagnosis of strep throat in adults in the emergency room. </a:t>
            </a:r>
            <a:r>
              <a:rPr lang="en-GB" altLang="en-US" i="1" dirty="0"/>
              <a:t>Med Decision Making</a:t>
            </a:r>
            <a:r>
              <a:rPr lang="en-GB" altLang="en-US" dirty="0"/>
              <a:t> 1981;</a:t>
            </a:r>
            <a:r>
              <a:rPr lang="en-GB" altLang="en-US" b="1" dirty="0"/>
              <a:t>1</a:t>
            </a:r>
            <a:r>
              <a:rPr lang="en-GB" altLang="en-US" dirty="0"/>
              <a:t>:239-46.</a:t>
            </a:r>
          </a:p>
          <a:p>
            <a:pPr eaLnBrk="1" hangingPunct="1">
              <a:spcBef>
                <a:spcPct val="0"/>
              </a:spcBef>
              <a:defRPr/>
            </a:pPr>
            <a:endParaRPr lang="en-GB" altLang="en-US" dirty="0"/>
          </a:p>
          <a:p>
            <a:pPr eaLnBrk="1" hangingPunct="1">
              <a:spcBef>
                <a:spcPct val="0"/>
              </a:spcBef>
              <a:defRPr/>
            </a:pPr>
            <a:r>
              <a:rPr lang="en-GB" altLang="en-US" b="1" dirty="0"/>
              <a:t>Studies that back up the use of Centor</a:t>
            </a:r>
          </a:p>
          <a:p>
            <a:r>
              <a:rPr lang="en-GB" sz="1600" dirty="0">
                <a:effectLst/>
                <a:latin typeface="Segoe UI" panose="020B0502040204020203" pitchFamily="34" charset="0"/>
              </a:rPr>
              <a:t>Aalbers J, O'Brien KK, Chan WS, Falk GA, Teljeur C, Dimitrov BD, and Fahey T (2011) Predicting</a:t>
            </a:r>
            <a:r>
              <a:rPr lang="en-GB" sz="1600" dirty="0">
                <a:effectLst/>
                <a:latin typeface="Arial" panose="020B0604020202020204" pitchFamily="34" charset="0"/>
              </a:rPr>
              <a:t> </a:t>
            </a:r>
            <a:r>
              <a:rPr lang="en-GB" sz="1600" dirty="0">
                <a:effectLst/>
                <a:latin typeface="Segoe UI" panose="020B0502040204020203" pitchFamily="34" charset="0"/>
              </a:rPr>
              <a:t>streptococcal pharyngitis in adults in primary care: a systematic review</a:t>
            </a:r>
            <a:r>
              <a:rPr lang="en-GB" sz="1600" dirty="0">
                <a:effectLst/>
                <a:latin typeface="Arial" panose="020B0604020202020204" pitchFamily="34" charset="0"/>
              </a:rPr>
              <a:t> </a:t>
            </a:r>
            <a:r>
              <a:rPr lang="en-GB" sz="1600" dirty="0">
                <a:effectLst/>
                <a:latin typeface="Segoe UI" panose="020B0502040204020203" pitchFamily="34" charset="0"/>
              </a:rPr>
              <a:t>of the diagnostic accuracy of symptoms and signs and validation of the</a:t>
            </a:r>
            <a:r>
              <a:rPr lang="en-GB" sz="1600" dirty="0">
                <a:effectLst/>
                <a:latin typeface="Arial" panose="020B0604020202020204" pitchFamily="34" charset="0"/>
              </a:rPr>
              <a:t> </a:t>
            </a:r>
            <a:r>
              <a:rPr lang="en-GB" sz="1600" dirty="0">
                <a:effectLst/>
                <a:latin typeface="Segoe UI" panose="020B0502040204020203" pitchFamily="34" charset="0"/>
              </a:rPr>
              <a:t>Centor score. </a:t>
            </a:r>
            <a:r>
              <a:rPr lang="en-GB" sz="1600" i="1" dirty="0">
                <a:effectLst/>
                <a:latin typeface="Segoe UI" panose="020B0502040204020203" pitchFamily="34" charset="0"/>
              </a:rPr>
              <a:t>BMC Medicine</a:t>
            </a:r>
            <a:r>
              <a:rPr lang="en-GB" sz="1600" i="0" dirty="0">
                <a:effectLst/>
                <a:latin typeface="Segoe UI" panose="020B0502040204020203" pitchFamily="34" charset="0"/>
              </a:rPr>
              <a:t>, 9:67.</a:t>
            </a:r>
            <a:endParaRPr lang="en-GB" sz="1600" dirty="0">
              <a:effectLst/>
              <a:latin typeface="Arial" panose="020B0604020202020204" pitchFamily="34" charset="0"/>
            </a:endParaRPr>
          </a:p>
          <a:p>
            <a:pPr eaLnBrk="1" hangingPunct="1">
              <a:spcBef>
                <a:spcPct val="0"/>
              </a:spcBef>
              <a:defRPr/>
            </a:pPr>
            <a:r>
              <a:rPr lang="en-GB" altLang="en-US" b="1" dirty="0"/>
              <a:t>https://www.ncbi.nlm.nih.gov/pmc/articles/PMC3127779/pdf/1741-7015-9-67.pdf</a:t>
            </a:r>
          </a:p>
          <a:p>
            <a:pPr eaLnBrk="1" hangingPunct="1">
              <a:spcBef>
                <a:spcPct val="0"/>
              </a:spcBef>
              <a:defRPr/>
            </a:pPr>
            <a:endParaRPr lang="en-GB" altLang="en-US" dirty="0"/>
          </a:p>
          <a:p>
            <a:pPr eaLnBrk="1" hangingPunct="1">
              <a:spcBef>
                <a:spcPct val="0"/>
              </a:spcBef>
              <a:defRPr/>
            </a:pPr>
            <a:r>
              <a:rPr lang="en-GB" altLang="en-US" dirty="0"/>
              <a:t>Fine AM, Nizet V, and Mandl KD (2012) Large-scale validation of the Centor and McIsaac scores to predict group A streptococcal pharyngitis. </a:t>
            </a:r>
            <a:r>
              <a:rPr lang="en-GB" altLang="en-US" i="1" dirty="0"/>
              <a:t>Arch Intern Med</a:t>
            </a:r>
            <a:r>
              <a:rPr lang="en-GB" altLang="en-US" i="0" dirty="0"/>
              <a:t>, 172(11):847-852.</a:t>
            </a:r>
          </a:p>
          <a:p>
            <a:pPr eaLnBrk="1" hangingPunct="1">
              <a:spcBef>
                <a:spcPct val="0"/>
              </a:spcBef>
              <a:defRPr/>
            </a:pPr>
            <a:r>
              <a:rPr lang="en-GB" altLang="en-US" b="1" dirty="0"/>
              <a:t>https://jamanetwork.com/journals/jamainternalmedicine/article-abstract/1157417</a:t>
            </a:r>
          </a:p>
          <a:p>
            <a:pPr eaLnBrk="1" hangingPunct="1">
              <a:spcBef>
                <a:spcPct val="0"/>
              </a:spcBef>
              <a:defRPr/>
            </a:pPr>
            <a:endParaRPr lang="en-GB" altLang="en-US" dirty="0"/>
          </a:p>
          <a:p>
            <a:pPr eaLnBrk="1" hangingPunct="1">
              <a:spcBef>
                <a:spcPct val="0"/>
              </a:spcBef>
              <a:defRPr/>
            </a:pPr>
            <a:r>
              <a:rPr lang="en-GB" altLang="en-US" dirty="0"/>
              <a:t>Hassan MF, Eida MM, Metwally LA, and Mahmoud HA (2015) Evaluation of Appropriateness of Antibiotic Use and Validation of the Mclsaac-Modified Centor Score for Group A Beta Hemolytic Streptococcal Acute Pharyngitis in Suez Canal Area. </a:t>
            </a:r>
            <a:r>
              <a:rPr lang="en-GB" altLang="en-US" i="1" dirty="0"/>
              <a:t>Suez Canal University Medical Journal</a:t>
            </a:r>
            <a:r>
              <a:rPr lang="en-GB" altLang="en-US" i="0" dirty="0"/>
              <a:t>, 18(2):117-124.</a:t>
            </a:r>
          </a:p>
          <a:p>
            <a:pPr eaLnBrk="1" hangingPunct="1">
              <a:spcBef>
                <a:spcPct val="0"/>
              </a:spcBef>
              <a:defRPr/>
            </a:pPr>
            <a:r>
              <a:rPr lang="en-GB" altLang="en-US" b="1" dirty="0"/>
              <a:t>https://journals.ekb.eg/article_45612_a3c5f8106208278c29773deb5a076b0e.pdf</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6</a:t>
            </a:fld>
            <a:endParaRPr lang="en-GB" altLang="en-US" dirty="0"/>
          </a:p>
        </p:txBody>
      </p:sp>
    </p:spTree>
    <p:extLst>
      <p:ext uri="{BB962C8B-B14F-4D97-AF65-F5344CB8AC3E}">
        <p14:creationId xmlns:p14="http://schemas.microsoft.com/office/powerpoint/2010/main" val="41621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120172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eaLnBrk="1" hangingPunct="1">
              <a:spcBef>
                <a:spcPct val="0"/>
              </a:spcBef>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711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endParaRPr lang="en-GB" altLang="en-US" sz="1100" b="1" u="none"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has been much discussion about the use of giving delayed antibiotic prescriptions in acute uncomplicated infections, to reduce antibiotic use and reduce patient expectations</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This slide covers one study within that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a:t>
            </a:r>
            <a:r>
              <a:rPr lang="en-GB" altLang="en-US" sz="1100" b="1" dirty="0">
                <a:latin typeface="Arial" panose="020B0604020202020204" pitchFamily="34" charset="0"/>
                <a:cs typeface="Arial" panose="020B0604020202020204" pitchFamily="34" charset="0"/>
              </a:rPr>
              <a:t>no significant differences overall (2.38, P=0.667). </a:t>
            </a:r>
            <a:r>
              <a:rPr lang="en-GB" altLang="en-US" sz="1100" dirty="0">
                <a:latin typeface="Arial" panose="020B0604020202020204" pitchFamily="34" charset="0"/>
                <a:cs typeface="Arial" panose="020B0604020202020204" pitchFamily="34" charset="0"/>
              </a:rPr>
              <a:t>T</a:t>
            </a:r>
            <a:r>
              <a:rPr lang="en-GB" altLang="en-US" sz="1100" b="1" dirty="0">
                <a:latin typeface="Arial" panose="020B0604020202020204" pitchFamily="34" charset="0"/>
                <a:cs typeface="Arial" panose="020B0604020202020204" pitchFamily="34" charset="0"/>
              </a:rPr>
              <a: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Presenter notes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dirty="0"/>
              <a:t> </a:t>
            </a:r>
            <a:r>
              <a:rPr lang="en-GB" altLang="en-US" sz="1100" dirty="0">
                <a:latin typeface="Arial" panose="020B0604020202020204" pitchFamily="34" charset="0"/>
                <a:cs typeface="Arial" panose="020B0604020202020204" pitchFamily="34" charset="0"/>
              </a:rPr>
              <a:t> (5 studies - Spurling 2017) also </a:t>
            </a:r>
            <a:r>
              <a:rPr lang="en-GB" altLang="en-US" sz="1100" b="1" dirty="0">
                <a:latin typeface="Arial" panose="020B0604020202020204" pitchFamily="34" charset="0"/>
                <a:cs typeface="Arial" panose="020B0604020202020204" pitchFamily="34" charset="0"/>
              </a:rPr>
              <a:t>found no significant difference in patient satisfaction in delayed vs. immediate groups in studies</a:t>
            </a:r>
            <a:r>
              <a:rPr lang="en-GB" altLang="en-US" sz="1100" dirty="0">
                <a:latin typeface="Arial" panose="020B0604020202020204" pitchFamily="34" charset="0"/>
                <a:cs typeface="Arial" panose="020B0604020202020204" pitchFamily="34" charset="0"/>
              </a:rPr>
              <a:t> focusing on respiratory tract infections (6 studies).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dirty="0"/>
              <a:t>Consultations in the following month were similar (RR: 2.97, P=0.563) and were not significantly different after the first month (RR: 4.11, P=0.391).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dirty="0"/>
          </a:p>
          <a:p>
            <a:r>
              <a:rPr lang="en-GB" b="1"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22 September, 2025</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2513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Tree>
    <p:extLst>
      <p:ext uri="{BB962C8B-B14F-4D97-AF65-F5344CB8AC3E}">
        <p14:creationId xmlns:p14="http://schemas.microsoft.com/office/powerpoint/2010/main" val="3987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30227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22774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22/09/2025</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1049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7001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p>
        </p:txBody>
      </p:sp>
    </p:spTree>
    <p:extLst>
      <p:ext uri="{BB962C8B-B14F-4D97-AF65-F5344CB8AC3E}">
        <p14:creationId xmlns:p14="http://schemas.microsoft.com/office/powerpoint/2010/main" val="2926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4046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43527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Dec 2022       </a:t>
            </a:r>
          </a:p>
          <a:p>
            <a:r>
              <a:rPr lang="en-GB" sz="1000" dirty="0">
                <a:latin typeface="Arial" panose="020B0604020202020204" pitchFamily="34" charset="0"/>
                <a:cs typeface="Arial" panose="020B0604020202020204" pitchFamily="34" charset="0"/>
              </a:rPr>
              <a:t>Next review: Dec 2025</a:t>
            </a:r>
          </a:p>
        </p:txBody>
      </p:sp>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12" name="TextBox 11">
            <a:extLst>
              <a:ext uri="{FF2B5EF4-FFF2-40B4-BE49-F238E27FC236}">
                <a16:creationId xmlns:a16="http://schemas.microsoft.com/office/drawing/2014/main" id="{D79CE9D9-10CE-40AB-BE89-EBD328748378}"/>
              </a:ext>
            </a:extLst>
          </p:cNvPr>
          <p:cNvSpPr txBox="1"/>
          <p:nvPr userDrawn="1"/>
        </p:nvSpPr>
        <p:spPr>
          <a:xfrm>
            <a:off x="-2776" y="1700808"/>
            <a:ext cx="677108" cy="4610509"/>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Sore Throat</a:t>
            </a:r>
          </a:p>
        </p:txBody>
      </p:sp>
    </p:spTree>
    <p:extLst>
      <p:ext uri="{BB962C8B-B14F-4D97-AF65-F5344CB8AC3E}">
        <p14:creationId xmlns:p14="http://schemas.microsoft.com/office/powerpoint/2010/main" val="2160142788"/>
      </p:ext>
    </p:extLst>
  </p:cSld>
  <p:clrMap bg1="lt1" tx1="dk1" bg2="lt2" tx2="dk2" accent1="accent1" accent2="accent2" accent3="accent3" accent4="accent4" accent5="accent5" accent6="accent6" hlink="hlink" folHlink="folHlink"/>
  <p:sldLayoutIdLst>
    <p:sldLayoutId id="2147493471" r:id="rId1"/>
    <p:sldLayoutId id="2147493472" r:id="rId2"/>
    <p:sldLayoutId id="2147493473" r:id="rId3"/>
    <p:sldLayoutId id="2147493474" r:id="rId4"/>
    <p:sldLayoutId id="2147493475" r:id="rId5"/>
    <p:sldLayoutId id="2147493476" r:id="rId6"/>
    <p:sldLayoutId id="2147493477" r:id="rId7"/>
    <p:sldLayoutId id="2147493478" r:id="rId8"/>
    <p:sldLayoutId id="2147493479" r:id="rId9"/>
    <p:sldLayoutId id="2147493480" r:id="rId10"/>
    <p:sldLayoutId id="2147493481" r:id="rId1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3125D-E0C2-482D-AB7C-CDDCEE69E004}"/>
              </a:ext>
            </a:extLst>
          </p:cNvPr>
          <p:cNvSpPr txBox="1">
            <a:spLocks noGrp="1"/>
          </p:cNvSpPr>
          <p:nvPr>
            <p:ph type="title"/>
          </p:nvPr>
        </p:nvSpPr>
        <p:spPr>
          <a:xfrm>
            <a:off x="1517650" y="427742"/>
            <a:ext cx="6997700" cy="1200329"/>
          </a:xfrm>
          <a:prstGeom prst="rect">
            <a:avLst/>
          </a:prstGeom>
          <a:noFill/>
        </p:spPr>
        <p:txBody>
          <a:bodyPr wrap="square">
            <a:spAutoFit/>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pic>
        <p:nvPicPr>
          <p:cNvPr id="6" name="Picture 5" descr="Pictures Of Tonsillitis Symptoms">
            <a:extLst>
              <a:ext uri="{FF2B5EF4-FFF2-40B4-BE49-F238E27FC236}">
                <a16:creationId xmlns:a16="http://schemas.microsoft.com/office/drawing/2014/main" id="{98FC1F73-3F18-4FF3-B2C1-DA6D0A66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34"/>
          <a:stretch/>
        </p:blipFill>
        <p:spPr bwMode="auto">
          <a:xfrm>
            <a:off x="1619672" y="1844824"/>
            <a:ext cx="5702931" cy="39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a:extLst>
              <a:ext uri="{FF2B5EF4-FFF2-40B4-BE49-F238E27FC236}">
                <a16:creationId xmlns:a16="http://schemas.microsoft.com/office/drawing/2014/main" id="{F91B1DDB-C254-41D4-B6F5-28EDF0EBB4A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40481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422696"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endParaRPr lang="en-GB" sz="3600" dirty="0">
              <a:latin typeface="Arial" panose="020B0604020202020204" pitchFamily="34" charset="0"/>
              <a:cs typeface="Arial" panose="020B0604020202020204" pitchFamily="34" charset="0"/>
            </a:endParaRP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06950628"/>
              </p:ext>
            </p:extLst>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 Placeholder 1">
            <a:extLst>
              <a:ext uri="{FF2B5EF4-FFF2-40B4-BE49-F238E27FC236}">
                <a16:creationId xmlns:a16="http://schemas.microsoft.com/office/drawing/2014/main" id="{AF2823EA-AEA8-E309-C5D9-CF93D98E5D77}"/>
              </a:ext>
            </a:extLst>
          </p:cNvPr>
          <p:cNvSpPr txBox="1">
            <a:spLocks/>
          </p:cNvSpPr>
          <p:nvPr/>
        </p:nvSpPr>
        <p:spPr>
          <a:xfrm>
            <a:off x="694863" y="5899621"/>
            <a:ext cx="808376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en-GB" sz="1800" dirty="0">
                <a:solidFill>
                  <a:schemeClr val="accent1"/>
                </a:solidFill>
              </a:rPr>
              <a:t>Base: All respondents (n=5390), adults 18+ in England</a:t>
            </a:r>
          </a:p>
        </p:txBody>
      </p:sp>
      <p:sp>
        <p:nvSpPr>
          <p:cNvPr id="10" name="Title 2">
            <a:extLst>
              <a:ext uri="{FF2B5EF4-FFF2-40B4-BE49-F238E27FC236}">
                <a16:creationId xmlns:a16="http://schemas.microsoft.com/office/drawing/2014/main" id="{97A7BB19-7765-FA36-D871-23216D6D1142}"/>
              </a:ext>
            </a:extLst>
          </p:cNvPr>
          <p:cNvSpPr>
            <a:spLocks noGrp="1"/>
          </p:cNvSpPr>
          <p:nvPr>
            <p:ph type="title"/>
          </p:nvPr>
        </p:nvSpPr>
        <p:spPr>
          <a:xfrm>
            <a:off x="1413164" y="228047"/>
            <a:ext cx="7723130" cy="1560044"/>
          </a:xfrm>
        </p:spPr>
        <p:txBody>
          <a:bodyPr>
            <a:normAutofit/>
          </a:bodyPr>
          <a:lstStyle/>
          <a:p>
            <a:r>
              <a:rPr lang="en-GB" sz="2800" b="0" dirty="0">
                <a:solidFill>
                  <a:schemeClr val="tx1"/>
                </a:solidFill>
                <a:latin typeface="Arial" panose="020B0604020202020204" pitchFamily="34" charset="0"/>
                <a:cs typeface="Arial" panose="020B0604020202020204" pitchFamily="34" charset="0"/>
              </a:rPr>
              <a:t>Around half of members of the public support the prescription of delayed antibiotics for a variety of different infections </a:t>
            </a:r>
          </a:p>
        </p:txBody>
      </p:sp>
      <p:sp>
        <p:nvSpPr>
          <p:cNvPr id="19" name="Text Placeholder 4">
            <a:extLst>
              <a:ext uri="{FF2B5EF4-FFF2-40B4-BE49-F238E27FC236}">
                <a16:creationId xmlns:a16="http://schemas.microsoft.com/office/drawing/2014/main" id="{0FA94964-3F83-330E-9896-EB5ADB3CB837}"/>
              </a:ext>
            </a:extLst>
          </p:cNvPr>
          <p:cNvSpPr txBox="1">
            <a:spLocks/>
          </p:cNvSpPr>
          <p:nvPr/>
        </p:nvSpPr>
        <p:spPr>
          <a:xfrm>
            <a:off x="658544" y="1727190"/>
            <a:ext cx="7454462" cy="351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2000" dirty="0"/>
              <a:t>Support of delayed antibiotic prescription</a:t>
            </a:r>
          </a:p>
        </p:txBody>
      </p:sp>
      <p:graphicFrame>
        <p:nvGraphicFramePr>
          <p:cNvPr id="22" name="Chart 21">
            <a:extLst>
              <a:ext uri="{FF2B5EF4-FFF2-40B4-BE49-F238E27FC236}">
                <a16:creationId xmlns:a16="http://schemas.microsoft.com/office/drawing/2014/main" id="{0C3A4DE3-EF05-3595-D416-F2FD33116112}"/>
              </a:ext>
            </a:extLst>
          </p:cNvPr>
          <p:cNvGraphicFramePr/>
          <p:nvPr>
            <p:extLst>
              <p:ext uri="{D42A27DB-BD31-4B8C-83A1-F6EECF244321}">
                <p14:modId xmlns:p14="http://schemas.microsoft.com/office/powerpoint/2010/main" val="4216192061"/>
              </p:ext>
            </p:extLst>
          </p:nvPr>
        </p:nvGraphicFramePr>
        <p:xfrm>
          <a:off x="0" y="2314969"/>
          <a:ext cx="11123856" cy="3636711"/>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a:extLst>
              <a:ext uri="{FF2B5EF4-FFF2-40B4-BE49-F238E27FC236}">
                <a16:creationId xmlns:a16="http://schemas.microsoft.com/office/drawing/2014/main" id="{952D81A8-057C-CC0D-F993-F6041CE33F34}"/>
              </a:ext>
            </a:extLst>
          </p:cNvPr>
          <p:cNvCxnSpPr>
            <a:cxnSpLocks/>
          </p:cNvCxnSpPr>
          <p:nvPr/>
        </p:nvCxnSpPr>
        <p:spPr>
          <a:xfrm>
            <a:off x="3235268" y="4035888"/>
            <a:ext cx="0" cy="1435261"/>
          </a:xfrm>
          <a:prstGeom prst="line">
            <a:avLst/>
          </a:prstGeom>
          <a:noFill/>
          <a:ln w="57150" cap="flat" cmpd="sng" algn="ctr">
            <a:solidFill>
              <a:srgbClr val="00AB8E"/>
            </a:solidFill>
            <a:prstDash val="solid"/>
          </a:ln>
          <a:effectLst/>
        </p:spPr>
      </p:cxnSp>
      <p:sp>
        <p:nvSpPr>
          <p:cNvPr id="24" name="TextBox 23">
            <a:extLst>
              <a:ext uri="{FF2B5EF4-FFF2-40B4-BE49-F238E27FC236}">
                <a16:creationId xmlns:a16="http://schemas.microsoft.com/office/drawing/2014/main" id="{30FBA031-BF67-E3A2-3338-CAEBCB465C5F}"/>
              </a:ext>
            </a:extLst>
          </p:cNvPr>
          <p:cNvSpPr txBox="1"/>
          <p:nvPr/>
        </p:nvSpPr>
        <p:spPr>
          <a:xfrm>
            <a:off x="3345291" y="4405439"/>
            <a:ext cx="1818151" cy="696160"/>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47%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Support</a:t>
            </a:r>
          </a:p>
        </p:txBody>
      </p:sp>
      <p:cxnSp>
        <p:nvCxnSpPr>
          <p:cNvPr id="25" name="Straight Connector 24">
            <a:extLst>
              <a:ext uri="{FF2B5EF4-FFF2-40B4-BE49-F238E27FC236}">
                <a16:creationId xmlns:a16="http://schemas.microsoft.com/office/drawing/2014/main" id="{DF7CA765-984A-6B94-14F7-B37E2B9482D8}"/>
              </a:ext>
            </a:extLst>
          </p:cNvPr>
          <p:cNvCxnSpPr>
            <a:cxnSpLocks/>
          </p:cNvCxnSpPr>
          <p:nvPr/>
        </p:nvCxnSpPr>
        <p:spPr>
          <a:xfrm>
            <a:off x="3231689" y="2985635"/>
            <a:ext cx="0" cy="415922"/>
          </a:xfrm>
          <a:prstGeom prst="line">
            <a:avLst/>
          </a:prstGeom>
          <a:noFill/>
          <a:ln w="57150" cap="flat" cmpd="sng" algn="ctr">
            <a:solidFill>
              <a:srgbClr val="FF7F32"/>
            </a:solidFill>
            <a:prstDash val="solid"/>
          </a:ln>
          <a:effectLst/>
        </p:spPr>
      </p:cxnSp>
      <p:sp>
        <p:nvSpPr>
          <p:cNvPr id="26" name="TextBox 25">
            <a:extLst>
              <a:ext uri="{FF2B5EF4-FFF2-40B4-BE49-F238E27FC236}">
                <a16:creationId xmlns:a16="http://schemas.microsoft.com/office/drawing/2014/main" id="{A512C2CB-3FF0-36E7-3474-0C474CB3316B}"/>
              </a:ext>
            </a:extLst>
          </p:cNvPr>
          <p:cNvSpPr txBox="1"/>
          <p:nvPr/>
        </p:nvSpPr>
        <p:spPr>
          <a:xfrm>
            <a:off x="3326588" y="2950607"/>
            <a:ext cx="1818151" cy="48236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83FCCDA8-4F38-D84F-0166-6FB2C4F0F80E}"/>
              </a:ext>
            </a:extLst>
          </p:cNvPr>
          <p:cNvCxnSpPr>
            <a:cxnSpLocks/>
          </p:cNvCxnSpPr>
          <p:nvPr/>
        </p:nvCxnSpPr>
        <p:spPr>
          <a:xfrm>
            <a:off x="5734487" y="3933295"/>
            <a:ext cx="0" cy="1527464"/>
          </a:xfrm>
          <a:prstGeom prst="line">
            <a:avLst/>
          </a:prstGeom>
          <a:noFill/>
          <a:ln w="57150" cap="flat" cmpd="sng" algn="ctr">
            <a:solidFill>
              <a:srgbClr val="00AB8E"/>
            </a:solidFill>
            <a:prstDash val="solid"/>
          </a:ln>
          <a:effectLst/>
        </p:spPr>
      </p:cxnSp>
      <p:sp>
        <p:nvSpPr>
          <p:cNvPr id="28" name="TextBox 27">
            <a:extLst>
              <a:ext uri="{FF2B5EF4-FFF2-40B4-BE49-F238E27FC236}">
                <a16:creationId xmlns:a16="http://schemas.microsoft.com/office/drawing/2014/main" id="{88200BAD-2721-7197-3BDD-791432645DF5}"/>
              </a:ext>
            </a:extLst>
          </p:cNvPr>
          <p:cNvSpPr txBox="1"/>
          <p:nvPr/>
        </p:nvSpPr>
        <p:spPr>
          <a:xfrm>
            <a:off x="5856118" y="4450981"/>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49%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52689D1C-88FF-C141-D655-AB3BCB0803EA}"/>
              </a:ext>
            </a:extLst>
          </p:cNvPr>
          <p:cNvCxnSpPr>
            <a:cxnSpLocks/>
          </p:cNvCxnSpPr>
          <p:nvPr/>
        </p:nvCxnSpPr>
        <p:spPr>
          <a:xfrm>
            <a:off x="5742970" y="2971727"/>
            <a:ext cx="0" cy="381460"/>
          </a:xfrm>
          <a:prstGeom prst="line">
            <a:avLst/>
          </a:prstGeom>
          <a:noFill/>
          <a:ln w="57150" cap="flat" cmpd="sng" algn="ctr">
            <a:solidFill>
              <a:srgbClr val="FF7F32"/>
            </a:solidFill>
            <a:prstDash val="solid"/>
          </a:ln>
          <a:effectLst/>
        </p:spPr>
      </p:cxnSp>
      <p:sp>
        <p:nvSpPr>
          <p:cNvPr id="30" name="TextBox 29">
            <a:extLst>
              <a:ext uri="{FF2B5EF4-FFF2-40B4-BE49-F238E27FC236}">
                <a16:creationId xmlns:a16="http://schemas.microsoft.com/office/drawing/2014/main" id="{EF157261-4EAE-17F2-3D2B-C3746EB5964B}"/>
              </a:ext>
            </a:extLst>
          </p:cNvPr>
          <p:cNvSpPr txBox="1"/>
          <p:nvPr/>
        </p:nvSpPr>
        <p:spPr>
          <a:xfrm>
            <a:off x="5854210" y="2892212"/>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EFB2F497-387A-6675-EC09-4992D76456C3}"/>
              </a:ext>
            </a:extLst>
          </p:cNvPr>
          <p:cNvCxnSpPr>
            <a:cxnSpLocks/>
          </p:cNvCxnSpPr>
          <p:nvPr/>
        </p:nvCxnSpPr>
        <p:spPr>
          <a:xfrm>
            <a:off x="8206814" y="3828349"/>
            <a:ext cx="0" cy="1641764"/>
          </a:xfrm>
          <a:prstGeom prst="line">
            <a:avLst/>
          </a:prstGeom>
          <a:noFill/>
          <a:ln w="57150" cap="flat" cmpd="sng" algn="ctr">
            <a:solidFill>
              <a:srgbClr val="00AB8E"/>
            </a:solidFill>
            <a:prstDash val="solid"/>
          </a:ln>
          <a:effectLst/>
        </p:spPr>
      </p:cxnSp>
      <p:sp>
        <p:nvSpPr>
          <p:cNvPr id="32" name="TextBox 31">
            <a:extLst>
              <a:ext uri="{FF2B5EF4-FFF2-40B4-BE49-F238E27FC236}">
                <a16:creationId xmlns:a16="http://schemas.microsoft.com/office/drawing/2014/main" id="{C8E22693-7A99-A015-9954-623C63D96A0B}"/>
              </a:ext>
            </a:extLst>
          </p:cNvPr>
          <p:cNvSpPr txBox="1"/>
          <p:nvPr/>
        </p:nvSpPr>
        <p:spPr>
          <a:xfrm>
            <a:off x="8277964" y="4334525"/>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52%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27C634BA-D918-F033-7A90-69A9A222D736}"/>
              </a:ext>
            </a:extLst>
          </p:cNvPr>
          <p:cNvCxnSpPr>
            <a:cxnSpLocks/>
          </p:cNvCxnSpPr>
          <p:nvPr/>
        </p:nvCxnSpPr>
        <p:spPr>
          <a:xfrm>
            <a:off x="8206814" y="2947154"/>
            <a:ext cx="0" cy="360000"/>
          </a:xfrm>
          <a:prstGeom prst="line">
            <a:avLst/>
          </a:prstGeom>
          <a:noFill/>
          <a:ln w="57150" cap="flat" cmpd="sng" algn="ctr">
            <a:solidFill>
              <a:srgbClr val="FF7F32"/>
            </a:solidFill>
            <a:prstDash val="solid"/>
          </a:ln>
          <a:effectLst/>
        </p:spPr>
      </p:cxnSp>
      <p:sp>
        <p:nvSpPr>
          <p:cNvPr id="34" name="TextBox 33">
            <a:extLst>
              <a:ext uri="{FF2B5EF4-FFF2-40B4-BE49-F238E27FC236}">
                <a16:creationId xmlns:a16="http://schemas.microsoft.com/office/drawing/2014/main" id="{52EB887C-43A1-CCF1-2D91-099D5A7AEDA0}"/>
              </a:ext>
            </a:extLst>
          </p:cNvPr>
          <p:cNvSpPr txBox="1"/>
          <p:nvPr/>
        </p:nvSpPr>
        <p:spPr>
          <a:xfrm>
            <a:off x="8263371" y="2909203"/>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676B958F-8050-BE6B-03C7-18AB9213D5F6}"/>
              </a:ext>
            </a:extLst>
          </p:cNvPr>
          <p:cNvSpPr/>
          <p:nvPr/>
        </p:nvSpPr>
        <p:spPr>
          <a:xfrm>
            <a:off x="530464" y="4987749"/>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Strongly support</a:t>
            </a:r>
          </a:p>
        </p:txBody>
      </p:sp>
      <p:sp>
        <p:nvSpPr>
          <p:cNvPr id="42" name="Rectangle 41">
            <a:extLst>
              <a:ext uri="{FF2B5EF4-FFF2-40B4-BE49-F238E27FC236}">
                <a16:creationId xmlns:a16="http://schemas.microsoft.com/office/drawing/2014/main" id="{F6709443-55D4-917E-7356-80F4AF1C0575}"/>
              </a:ext>
            </a:extLst>
          </p:cNvPr>
          <p:cNvSpPr/>
          <p:nvPr/>
        </p:nvSpPr>
        <p:spPr>
          <a:xfrm>
            <a:off x="493823" y="4222877"/>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Tend to support</a:t>
            </a:r>
          </a:p>
        </p:txBody>
      </p:sp>
      <p:sp>
        <p:nvSpPr>
          <p:cNvPr id="43" name="Rectangle 42">
            <a:extLst>
              <a:ext uri="{FF2B5EF4-FFF2-40B4-BE49-F238E27FC236}">
                <a16:creationId xmlns:a16="http://schemas.microsoft.com/office/drawing/2014/main" id="{25DC8E19-D2B9-09E4-1C2A-424612BA03BE}"/>
              </a:ext>
            </a:extLst>
          </p:cNvPr>
          <p:cNvSpPr/>
          <p:nvPr/>
        </p:nvSpPr>
        <p:spPr>
          <a:xfrm>
            <a:off x="594687" y="3554937"/>
            <a:ext cx="1534142" cy="424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25000"/>
                  </a:schemeClr>
                </a:solidFill>
                <a:effectLst/>
                <a:uLnTx/>
                <a:uFillTx/>
                <a:latin typeface="Arial" panose="020B0604020202020204"/>
                <a:ea typeface="+mn-ea"/>
                <a:cs typeface="+mn-cs"/>
              </a:rPr>
              <a:t>Neither support nor oppose </a:t>
            </a:r>
          </a:p>
        </p:txBody>
      </p:sp>
      <p:sp>
        <p:nvSpPr>
          <p:cNvPr id="44" name="Rectangle 43">
            <a:extLst>
              <a:ext uri="{FF2B5EF4-FFF2-40B4-BE49-F238E27FC236}">
                <a16:creationId xmlns:a16="http://schemas.microsoft.com/office/drawing/2014/main" id="{28D08908-E28C-C979-2795-27085F75CE75}"/>
              </a:ext>
            </a:extLst>
          </p:cNvPr>
          <p:cNvSpPr/>
          <p:nvPr/>
        </p:nvSpPr>
        <p:spPr>
          <a:xfrm>
            <a:off x="421906" y="3189812"/>
            <a:ext cx="1686413"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a:ea typeface="+mn-ea"/>
                <a:cs typeface="+mn-cs"/>
              </a:rPr>
              <a:t>Tend to oppose</a:t>
            </a:r>
          </a:p>
        </p:txBody>
      </p:sp>
      <p:sp>
        <p:nvSpPr>
          <p:cNvPr id="45" name="Rectangle 44">
            <a:extLst>
              <a:ext uri="{FF2B5EF4-FFF2-40B4-BE49-F238E27FC236}">
                <a16:creationId xmlns:a16="http://schemas.microsoft.com/office/drawing/2014/main" id="{861604E1-4AD6-463D-DAE8-DEE512A7CFE0}"/>
              </a:ext>
            </a:extLst>
          </p:cNvPr>
          <p:cNvSpPr/>
          <p:nvPr/>
        </p:nvSpPr>
        <p:spPr>
          <a:xfrm>
            <a:off x="646092" y="2544078"/>
            <a:ext cx="15341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6A6A6"/>
                </a:solidFill>
                <a:effectLst/>
                <a:uLnTx/>
                <a:uFillTx/>
                <a:latin typeface="Arial" panose="020B0604020202020204"/>
                <a:ea typeface="+mn-ea"/>
                <a:cs typeface="+mn-cs"/>
              </a:rPr>
              <a:t>Don’t know</a:t>
            </a:r>
          </a:p>
        </p:txBody>
      </p:sp>
      <p:sp>
        <p:nvSpPr>
          <p:cNvPr id="46" name="Rectangle 45">
            <a:extLst>
              <a:ext uri="{FF2B5EF4-FFF2-40B4-BE49-F238E27FC236}">
                <a16:creationId xmlns:a16="http://schemas.microsoft.com/office/drawing/2014/main" id="{196039F7-A7A9-9BC2-2715-958A1E64F254}"/>
              </a:ext>
            </a:extLst>
          </p:cNvPr>
          <p:cNvSpPr/>
          <p:nvPr/>
        </p:nvSpPr>
        <p:spPr>
          <a:xfrm>
            <a:off x="468249" y="2829894"/>
            <a:ext cx="1734969" cy="42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F32"/>
                </a:solidFill>
                <a:effectLst/>
                <a:uLnTx/>
                <a:uFillTx/>
                <a:latin typeface="Arial" panose="020B0604020202020204"/>
                <a:ea typeface="+mn-ea"/>
                <a:cs typeface="+mn-cs"/>
              </a:rPr>
              <a:t>Strongly oppose</a:t>
            </a:r>
          </a:p>
        </p:txBody>
      </p:sp>
      <p:sp>
        <p:nvSpPr>
          <p:cNvPr id="47" name="TextBox 46">
            <a:extLst>
              <a:ext uri="{FF2B5EF4-FFF2-40B4-BE49-F238E27FC236}">
                <a16:creationId xmlns:a16="http://schemas.microsoft.com/office/drawing/2014/main" id="{B46DCE57-A1A0-A617-7221-43CEDD854B8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305946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57C8F597-DFE4-4A2E-9B8B-6D8785F7E9D0}"/>
              </a:ext>
            </a:extLst>
          </p:cNvPr>
          <p:cNvSpPr txBox="1">
            <a:spLocks noGrp="1"/>
          </p:cNvSpPr>
          <p:nvPr>
            <p:ph type="title" idx="4294967295"/>
          </p:nvPr>
        </p:nvSpPr>
        <p:spPr bwMode="auto">
          <a:xfrm>
            <a:off x="1504949" y="334924"/>
            <a:ext cx="8182389" cy="109631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The Patient Perspective:</a:t>
            </a:r>
            <a:b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br>
            <a:r>
              <a:rPr kumimoji="0" lang="en-GB" altLang="en-US" sz="28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Expectation vs reality</a:t>
            </a:r>
          </a:p>
        </p:txBody>
      </p:sp>
      <p:sp>
        <p:nvSpPr>
          <p:cNvPr id="13" name="TextBox 13">
            <a:extLst>
              <a:ext uri="{FF2B5EF4-FFF2-40B4-BE49-F238E27FC236}">
                <a16:creationId xmlns:a16="http://schemas.microsoft.com/office/drawing/2014/main" id="{02575978-A929-4976-9BAA-AC7B1ACF923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Rectangle 11">
            <a:extLst>
              <a:ext uri="{FF2B5EF4-FFF2-40B4-BE49-F238E27FC236}">
                <a16:creationId xmlns:a16="http://schemas.microsoft.com/office/drawing/2014/main" id="{CFA21EBE-7B91-4F72-BF37-158524820374}"/>
              </a:ext>
              <a:ext uri="{C183D7F6-B498-43B3-948B-1728B52AA6E4}">
                <adec:decorative xmlns:adec="http://schemas.microsoft.com/office/drawing/2017/decorative" val="1"/>
              </a:ext>
            </a:extLst>
          </p:cNvPr>
          <p:cNvSpPr/>
          <p:nvPr/>
        </p:nvSpPr>
        <p:spPr>
          <a:xfrm>
            <a:off x="3187337" y="6383629"/>
            <a:ext cx="2899954"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A9B6519-3901-47CA-9B53-DE357BDA9660}"/>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
        <p:nvSpPr>
          <p:cNvPr id="2" name="Title 7">
            <a:extLst>
              <a:ext uri="{FF2B5EF4-FFF2-40B4-BE49-F238E27FC236}">
                <a16:creationId xmlns:a16="http://schemas.microsoft.com/office/drawing/2014/main" id="{173648F8-A268-53D0-C71C-816DCD6ABDA9}"/>
              </a:ext>
            </a:extLst>
          </p:cNvPr>
          <p:cNvSpPr txBox="1">
            <a:spLocks/>
          </p:cNvSpPr>
          <p:nvPr/>
        </p:nvSpPr>
        <p:spPr>
          <a:xfrm>
            <a:off x="748212" y="1502275"/>
            <a:ext cx="8395787" cy="915015"/>
          </a:xfrm>
          <a:prstGeom prst="rect">
            <a:avLst/>
          </a:prstGeom>
        </p:spPr>
        <p:txBody>
          <a:bodyPr>
            <a:noAutofit/>
          </a:bodyPr>
          <a:lst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a:lstStyle>
          <a:p>
            <a:pPr fontAlgn="auto">
              <a:spcAft>
                <a:spcPts val="0"/>
              </a:spcAft>
            </a:pPr>
            <a:r>
              <a:rPr lang="en-GB" altLang="en-US" sz="1800" dirty="0">
                <a:solidFill>
                  <a:schemeClr val="accent6">
                    <a:lumMod val="25000"/>
                  </a:schemeClr>
                </a:solidFill>
              </a:rPr>
              <a:t>What did you e</a:t>
            </a:r>
            <a:r>
              <a:rPr lang="en-GB" altLang="en-US" sz="1800" dirty="0">
                <a:solidFill>
                  <a:schemeClr val="accent6">
                    <a:lumMod val="25000"/>
                  </a:schemeClr>
                </a:solidFill>
                <a:latin typeface="Arial" panose="020B0604020202020204" pitchFamily="34" charset="0"/>
                <a:cs typeface="Arial" panose="020B0604020202020204" pitchFamily="34" charset="0"/>
              </a:rPr>
              <a:t>xpect from your contact or visit to the Doctor's surgery, for this most recent illness? </a:t>
            </a:r>
            <a:r>
              <a:rPr lang="en-GB" altLang="en-US" sz="1800" b="1" dirty="0">
                <a:solidFill>
                  <a:schemeClr val="accent6">
                    <a:lumMod val="25000"/>
                  </a:schemeClr>
                </a:solidFill>
                <a:latin typeface="Arial" panose="020B0604020202020204" pitchFamily="34" charset="0"/>
                <a:cs typeface="Arial" panose="020B0604020202020204" pitchFamily="34" charset="0"/>
              </a:rPr>
              <a:t>Vs</a:t>
            </a:r>
            <a:r>
              <a:rPr lang="en-GB" altLang="en-US" sz="1800" dirty="0">
                <a:solidFill>
                  <a:schemeClr val="accent6">
                    <a:lumMod val="25000"/>
                  </a:schemeClr>
                </a:solidFill>
                <a:latin typeface="Arial" panose="020B0604020202020204" pitchFamily="34" charset="0"/>
                <a:cs typeface="Arial" panose="020B0604020202020204" pitchFamily="34" charset="0"/>
              </a:rPr>
              <a:t> What happened when you contacted or visited the Doctor's surgery [multiple choice question]</a:t>
            </a:r>
            <a:endParaRPr lang="en-GB" sz="1800" dirty="0">
              <a:solidFill>
                <a:schemeClr val="accent6">
                  <a:lumMod val="25000"/>
                </a:schemeClr>
              </a:solidFill>
            </a:endParaRPr>
          </a:p>
        </p:txBody>
      </p:sp>
      <p:graphicFrame>
        <p:nvGraphicFramePr>
          <p:cNvPr id="3" name="Chart 2">
            <a:extLst>
              <a:ext uri="{FF2B5EF4-FFF2-40B4-BE49-F238E27FC236}">
                <a16:creationId xmlns:a16="http://schemas.microsoft.com/office/drawing/2014/main" id="{57A23264-AD11-C798-8CE0-A4548CDD412A}"/>
              </a:ext>
            </a:extLst>
          </p:cNvPr>
          <p:cNvGraphicFramePr/>
          <p:nvPr>
            <p:extLst>
              <p:ext uri="{D42A27DB-BD31-4B8C-83A1-F6EECF244321}">
                <p14:modId xmlns:p14="http://schemas.microsoft.com/office/powerpoint/2010/main" val="3232494465"/>
              </p:ext>
            </p:extLst>
          </p:nvPr>
        </p:nvGraphicFramePr>
        <p:xfrm>
          <a:off x="807719" y="2226285"/>
          <a:ext cx="8336281" cy="401624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8C01850-9D11-3CC0-8DC1-F6F528879FE9}"/>
              </a:ext>
            </a:extLst>
          </p:cNvPr>
          <p:cNvGrpSpPr/>
          <p:nvPr/>
        </p:nvGrpSpPr>
        <p:grpSpPr>
          <a:xfrm>
            <a:off x="6392864" y="5605015"/>
            <a:ext cx="2643578" cy="646331"/>
            <a:chOff x="8214448" y="507023"/>
            <a:chExt cx="3593382" cy="646331"/>
          </a:xfrm>
        </p:grpSpPr>
        <p:sp>
          <p:nvSpPr>
            <p:cNvPr id="5" name="TextBox 4">
              <a:extLst>
                <a:ext uri="{FF2B5EF4-FFF2-40B4-BE49-F238E27FC236}">
                  <a16:creationId xmlns:a16="http://schemas.microsoft.com/office/drawing/2014/main" id="{435FBBB0-1B1E-CDBE-9857-D1671182A31E}"/>
                </a:ext>
              </a:extLst>
            </p:cNvPr>
            <p:cNvSpPr txBox="1"/>
            <p:nvPr/>
          </p:nvSpPr>
          <p:spPr>
            <a:xfrm>
              <a:off x="8591868" y="507023"/>
              <a:ext cx="3215962"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Significantly higher / lower vs. expectation</a:t>
              </a:r>
            </a:p>
          </p:txBody>
        </p:sp>
        <p:sp>
          <p:nvSpPr>
            <p:cNvPr id="6" name="Isosceles Triangle 5">
              <a:extLst>
                <a:ext uri="{FF2B5EF4-FFF2-40B4-BE49-F238E27FC236}">
                  <a16:creationId xmlns:a16="http://schemas.microsoft.com/office/drawing/2014/main" id="{43318C7A-FD36-D969-4C7B-CE3C1E3B8751}"/>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Isosceles Triangle 6">
              <a:extLst>
                <a:ext uri="{FF2B5EF4-FFF2-40B4-BE49-F238E27FC236}">
                  <a16:creationId xmlns:a16="http://schemas.microsoft.com/office/drawing/2014/main" id="{058F63F2-7EFD-5BBA-4408-CC7228FEA40D}"/>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 name="Isosceles Triangle 7">
            <a:extLst>
              <a:ext uri="{FF2B5EF4-FFF2-40B4-BE49-F238E27FC236}">
                <a16:creationId xmlns:a16="http://schemas.microsoft.com/office/drawing/2014/main" id="{7D62B844-CE1D-0EDA-0968-21AF315E6EFF}"/>
              </a:ext>
            </a:extLst>
          </p:cNvPr>
          <p:cNvSpPr/>
          <p:nvPr/>
        </p:nvSpPr>
        <p:spPr>
          <a:xfrm rot="10800000">
            <a:off x="6992023" y="295281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a:extLst>
              <a:ext uri="{FF2B5EF4-FFF2-40B4-BE49-F238E27FC236}">
                <a16:creationId xmlns:a16="http://schemas.microsoft.com/office/drawing/2014/main" id="{AC1C5527-46C2-2F9F-C982-5DD49FD20839}"/>
              </a:ext>
            </a:extLst>
          </p:cNvPr>
          <p:cNvSpPr/>
          <p:nvPr/>
        </p:nvSpPr>
        <p:spPr>
          <a:xfrm>
            <a:off x="8322048" y="3401784"/>
            <a:ext cx="132422"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Isosceles Triangle 9">
            <a:extLst>
              <a:ext uri="{FF2B5EF4-FFF2-40B4-BE49-F238E27FC236}">
                <a16:creationId xmlns:a16="http://schemas.microsoft.com/office/drawing/2014/main" id="{1459C03C-ED3D-A12B-8A4F-6ABEA845C68E}"/>
              </a:ext>
            </a:extLst>
          </p:cNvPr>
          <p:cNvSpPr/>
          <p:nvPr/>
        </p:nvSpPr>
        <p:spPr>
          <a:xfrm rot="10800000">
            <a:off x="5911995" y="4418058"/>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F605DBE2-236B-FE2D-D07E-1F2A194B628D}"/>
              </a:ext>
            </a:extLst>
          </p:cNvPr>
          <p:cNvSpPr/>
          <p:nvPr/>
        </p:nvSpPr>
        <p:spPr>
          <a:xfrm rot="10800000">
            <a:off x="5016566" y="493993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Isosceles Triangle 15">
            <a:extLst>
              <a:ext uri="{FF2B5EF4-FFF2-40B4-BE49-F238E27FC236}">
                <a16:creationId xmlns:a16="http://schemas.microsoft.com/office/drawing/2014/main" id="{3098ADAA-9C46-99C8-C90D-61E27D841CFA}"/>
              </a:ext>
            </a:extLst>
          </p:cNvPr>
          <p:cNvSpPr/>
          <p:nvPr/>
        </p:nvSpPr>
        <p:spPr>
          <a:xfrm rot="10800000">
            <a:off x="4879894" y="5902195"/>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B328CBEC-5AB6-8D48-D3A8-4F2B27B5606C}"/>
              </a:ext>
            </a:extLst>
          </p:cNvPr>
          <p:cNvSpPr/>
          <p:nvPr/>
        </p:nvSpPr>
        <p:spPr>
          <a:xfrm>
            <a:off x="748213" y="4085680"/>
            <a:ext cx="6546648" cy="4944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CF1DE64-3DA3-5CD8-A5C5-60830ACA63F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27551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extLst>
              <p:ext uri="{D42A27DB-BD31-4B8C-83A1-F6EECF244321}">
                <p14:modId xmlns:p14="http://schemas.microsoft.com/office/powerpoint/2010/main" val="3949469262"/>
              </p:ext>
            </p:extLst>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5" y="1790941"/>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graphicFrame>
        <p:nvGraphicFramePr>
          <p:cNvPr id="3" name="Table 2">
            <a:extLst>
              <a:ext uri="{FF2B5EF4-FFF2-40B4-BE49-F238E27FC236}">
                <a16:creationId xmlns:a16="http://schemas.microsoft.com/office/drawing/2014/main" id="{519C805F-231F-C51A-001F-07631CFB8ECC}"/>
              </a:ext>
            </a:extLst>
          </p:cNvPr>
          <p:cNvGraphicFramePr>
            <a:graphicFrameLocks noGrp="1"/>
          </p:cNvGraphicFramePr>
          <p:nvPr>
            <p:extLst>
              <p:ext uri="{D42A27DB-BD31-4B8C-83A1-F6EECF244321}">
                <p14:modId xmlns:p14="http://schemas.microsoft.com/office/powerpoint/2010/main" val="883198210"/>
              </p:ext>
            </p:extLst>
          </p:nvPr>
        </p:nvGraphicFramePr>
        <p:xfrm>
          <a:off x="1311493" y="2441398"/>
          <a:ext cx="7242407" cy="3715128"/>
        </p:xfrm>
        <a:graphic>
          <a:graphicData uri="http://schemas.openxmlformats.org/drawingml/2006/table">
            <a:tbl>
              <a:tblPr>
                <a:tableStyleId>{69C7853C-536D-4A76-A0AE-DD22124D55A5}</a:tableStyleId>
              </a:tblPr>
              <a:tblGrid>
                <a:gridCol w="1667154">
                  <a:extLst>
                    <a:ext uri="{9D8B030D-6E8A-4147-A177-3AD203B41FA5}">
                      <a16:colId xmlns:a16="http://schemas.microsoft.com/office/drawing/2014/main" val="3555672956"/>
                    </a:ext>
                  </a:extLst>
                </a:gridCol>
                <a:gridCol w="2227416">
                  <a:extLst>
                    <a:ext uri="{9D8B030D-6E8A-4147-A177-3AD203B41FA5}">
                      <a16:colId xmlns:a16="http://schemas.microsoft.com/office/drawing/2014/main" val="3157479047"/>
                    </a:ext>
                  </a:extLst>
                </a:gridCol>
                <a:gridCol w="3347837">
                  <a:extLst>
                    <a:ext uri="{9D8B030D-6E8A-4147-A177-3AD203B41FA5}">
                      <a16:colId xmlns:a16="http://schemas.microsoft.com/office/drawing/2014/main" val="246730303"/>
                    </a:ext>
                  </a:extLst>
                </a:gridCol>
              </a:tblGrid>
              <a:tr h="550755">
                <a:tc>
                  <a:txBody>
                    <a:bodyPr/>
                    <a:lstStyle/>
                    <a:p>
                      <a:r>
                        <a:rPr lang="en-GB" sz="1700" b="1" dirty="0">
                          <a:solidFill>
                            <a:srgbClr val="FFFFFF"/>
                          </a:solidFill>
                          <a:effectLst/>
                        </a:rPr>
                        <a:t>READ codes (</a:t>
                      </a:r>
                      <a:r>
                        <a:rPr lang="en-GB" sz="1700" b="1" dirty="0" err="1">
                          <a:solidFill>
                            <a:srgbClr val="FFFFFF"/>
                          </a:solidFill>
                          <a:effectLst/>
                        </a:rPr>
                        <a:t>Emis</a:t>
                      </a:r>
                      <a:r>
                        <a:rPr lang="en-GB" sz="1700" b="1" dirty="0">
                          <a:solidFill>
                            <a:srgbClr val="FFFFFF"/>
                          </a:solidFill>
                          <a:effectLst/>
                        </a:rPr>
                        <a:t>, Vision)</a:t>
                      </a:r>
                    </a:p>
                  </a:txBody>
                  <a:tcPr marL="68580" marR="68580" marT="34290" marB="34290">
                    <a:solidFill>
                      <a:schemeClr val="accent4"/>
                    </a:solidFill>
                  </a:tcPr>
                </a:tc>
                <a:tc>
                  <a:txBody>
                    <a:bodyPr/>
                    <a:lstStyle/>
                    <a:p>
                      <a:r>
                        <a:rPr lang="en-GB" sz="1700" b="1" dirty="0">
                          <a:solidFill>
                            <a:srgbClr val="FFFFFF"/>
                          </a:solidFill>
                          <a:effectLst/>
                        </a:rPr>
                        <a:t>SNOMED code </a:t>
                      </a:r>
                    </a:p>
                    <a:p>
                      <a:r>
                        <a:rPr lang="en-GB" sz="1700" b="1" dirty="0">
                          <a:solidFill>
                            <a:srgbClr val="FFFFFF"/>
                          </a:solidFill>
                          <a:effectLst/>
                        </a:rPr>
                        <a:t>(System One)</a:t>
                      </a:r>
                    </a:p>
                  </a:txBody>
                  <a:tcPr marL="68580" marR="68580" marT="34290" marB="34290">
                    <a:solidFill>
                      <a:schemeClr val="accent4"/>
                    </a:solidFill>
                  </a:tcPr>
                </a:tc>
                <a:tc>
                  <a:txBody>
                    <a:bodyPr/>
                    <a:lstStyle/>
                    <a:p>
                      <a:r>
                        <a:rPr lang="en-GB" sz="1700" b="1" dirty="0">
                          <a:solidFill>
                            <a:srgbClr val="FFFFFF"/>
                          </a:solidFill>
                          <a:effectLst/>
                        </a:rPr>
                        <a:t>Definition</a:t>
                      </a:r>
                    </a:p>
                  </a:txBody>
                  <a:tcPr marL="68580" marR="68580" marT="34290" marB="34290">
                    <a:solidFill>
                      <a:schemeClr val="accent4"/>
                    </a:solidFill>
                  </a:tcPr>
                </a:tc>
                <a:extLst>
                  <a:ext uri="{0D108BD9-81ED-4DB2-BD59-A6C34878D82A}">
                    <a16:rowId xmlns:a16="http://schemas.microsoft.com/office/drawing/2014/main" val="2793182540"/>
                  </a:ext>
                </a:extLst>
              </a:tr>
              <a:tr h="1096743">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8OAN</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967191000000104</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Provision of Treating Your Infection self-care patient leaflet with back-up antibiotic prescription issued (procedure)</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72795957"/>
                  </a:ext>
                </a:extLst>
              </a:tr>
              <a:tr h="696193">
                <a:tc>
                  <a:txBody>
                    <a:bodyPr/>
                    <a:lstStyle/>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8CAk</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248041000000103</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Patient advised to delay filling of prescription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2003549155"/>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8BP0</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417576009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Deferred antibiotic therapy (situation)</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0800" marR="50800" marT="50800" marB="50800">
                    <a:solidFill>
                      <a:schemeClr val="accent4">
                        <a:lumMod val="20000"/>
                        <a:lumOff val="80000"/>
                      </a:schemeClr>
                    </a:solidFill>
                  </a:tcPr>
                </a:tc>
                <a:extLst>
                  <a:ext uri="{0D108BD9-81ED-4DB2-BD59-A6C34878D82A}">
                    <a16:rowId xmlns:a16="http://schemas.microsoft.com/office/drawing/2014/main" val="1177526292"/>
                  </a:ext>
                </a:extLst>
              </a:tr>
              <a:tr h="609154">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n/a</a:t>
                      </a:r>
                    </a:p>
                  </a:txBody>
                  <a:tcPr marL="0" marR="0" marT="0" marB="0">
                    <a:solidFill>
                      <a:schemeClr val="accent4">
                        <a:lumMod val="20000"/>
                        <a:lumOff val="80000"/>
                      </a:schemeClr>
                    </a:solidFill>
                  </a:tcPr>
                </a:tc>
                <a:tc>
                  <a:txBody>
                    <a:bodyPr/>
                    <a:lstStyle/>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1065591000000109</a:t>
                      </a:r>
                    </a:p>
                    <a:p>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tc>
                  <a:txBody>
                    <a:bodyPr/>
                    <a:lstStyle/>
                    <a:p>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Delayed prescription given (situation)</a:t>
                      </a:r>
                      <a:endPar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txBody>
                  <a:tcPr marL="50800" marR="50800" marT="50800" marB="50800">
                    <a:solidFill>
                      <a:schemeClr val="accent4">
                        <a:lumMod val="20000"/>
                        <a:lumOff val="80000"/>
                      </a:schemeClr>
                    </a:solidFill>
                  </a:tcPr>
                </a:tc>
                <a:extLst>
                  <a:ext uri="{0D108BD9-81ED-4DB2-BD59-A6C34878D82A}">
                    <a16:rowId xmlns:a16="http://schemas.microsoft.com/office/drawing/2014/main" val="52757669"/>
                  </a:ext>
                </a:extLst>
              </a:tr>
            </a:tbl>
          </a:graphicData>
        </a:graphic>
      </p:graphicFrame>
    </p:spTree>
    <p:extLst>
      <p:ext uri="{BB962C8B-B14F-4D97-AF65-F5344CB8AC3E}">
        <p14:creationId xmlns:p14="http://schemas.microsoft.com/office/powerpoint/2010/main" val="7552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BDF276-526F-F676-D5B3-216F26E6B026}"/>
              </a:ext>
            </a:extLst>
          </p:cNvPr>
          <p:cNvPicPr>
            <a:picLocks noChangeAspect="1"/>
          </p:cNvPicPr>
          <p:nvPr/>
        </p:nvPicPr>
        <p:blipFill>
          <a:blip r:embed="rId3"/>
          <a:stretch>
            <a:fillRect/>
          </a:stretch>
        </p:blipFill>
        <p:spPr>
          <a:xfrm>
            <a:off x="818121" y="1854382"/>
            <a:ext cx="5746514" cy="4117753"/>
          </a:xfrm>
          <a:prstGeom prst="rect">
            <a:avLst/>
          </a:prstGeom>
        </p:spPr>
      </p:pic>
      <p:sp>
        <p:nvSpPr>
          <p:cNvPr id="3" name="Title 2">
            <a:extLst>
              <a:ext uri="{FF2B5EF4-FFF2-40B4-BE49-F238E27FC236}">
                <a16:creationId xmlns:a16="http://schemas.microsoft.com/office/drawing/2014/main" id="{C3B5F644-83C4-480D-987C-00B4CEDBFCC5}"/>
              </a:ext>
            </a:extLst>
          </p:cNvPr>
          <p:cNvSpPr>
            <a:spLocks noGrp="1"/>
          </p:cNvSpPr>
          <p:nvPr>
            <p:ph type="title"/>
          </p:nvPr>
        </p:nvSpPr>
        <p:spPr>
          <a:xfrm>
            <a:off x="1517904" y="365126"/>
            <a:ext cx="6997446" cy="812799"/>
          </a:xfrm>
        </p:spPr>
        <p:txBody>
          <a:bodyPr>
            <a:normAutofit fontScale="90000"/>
          </a:bodyPr>
          <a:lstStyle/>
          <a:p>
            <a:r>
              <a:rPr lang="en-GB" sz="3600" dirty="0">
                <a:latin typeface="Arial" panose="020B0604020202020204" pitchFamily="34" charset="0"/>
                <a:cs typeface="Arial" panose="020B0604020202020204" pitchFamily="34" charset="0"/>
              </a:rPr>
              <a:t>TARGET: Patient Information Leaflets</a:t>
            </a:r>
          </a:p>
        </p:txBody>
      </p:sp>
      <p:sp>
        <p:nvSpPr>
          <p:cNvPr id="14" name="TextBox 13">
            <a:extLst>
              <a:ext uri="{FF2B5EF4-FFF2-40B4-BE49-F238E27FC236}">
                <a16:creationId xmlns:a16="http://schemas.microsoft.com/office/drawing/2014/main" id="{D54679B3-6033-42A9-AFFD-39C1606ED4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4" name="TextBox 20">
            <a:extLst>
              <a:ext uri="{FF2B5EF4-FFF2-40B4-BE49-F238E27FC236}">
                <a16:creationId xmlns:a16="http://schemas.microsoft.com/office/drawing/2014/main" id="{055B66B9-3064-B6B2-098A-35926A84EBED}"/>
              </a:ext>
            </a:extLst>
          </p:cNvPr>
          <p:cNvSpPr txBox="1">
            <a:spLocks noChangeArrowheads="1"/>
          </p:cNvSpPr>
          <p:nvPr/>
        </p:nvSpPr>
        <p:spPr bwMode="auto">
          <a:xfrm>
            <a:off x="6273079" y="1989570"/>
            <a:ext cx="2660650" cy="1200150"/>
          </a:xfrm>
          <a:prstGeom prst="rect">
            <a:avLst/>
          </a:prstGeom>
          <a:solidFill>
            <a:srgbClr val="9966FF">
              <a:alpha val="7294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‘Most are better by’ section to help patients know when to (re) consult</a:t>
            </a:r>
          </a:p>
        </p:txBody>
      </p:sp>
      <p:cxnSp>
        <p:nvCxnSpPr>
          <p:cNvPr id="5" name="Straight Arrow Connector 4">
            <a:extLst>
              <a:ext uri="{FF2B5EF4-FFF2-40B4-BE49-F238E27FC236}">
                <a16:creationId xmlns:a16="http://schemas.microsoft.com/office/drawing/2014/main" id="{EB81DA13-B737-ACBE-3375-710006C7FAD1}"/>
              </a:ext>
              <a:ext uri="{C183D7F6-B498-43B3-948B-1728B52AA6E4}">
                <adec:decorative xmlns:adec="http://schemas.microsoft.com/office/drawing/2017/decorative" val="1"/>
              </a:ext>
            </a:extLst>
          </p:cNvPr>
          <p:cNvCxnSpPr>
            <a:cxnSpLocks/>
          </p:cNvCxnSpPr>
          <p:nvPr/>
        </p:nvCxnSpPr>
        <p:spPr bwMode="auto">
          <a:xfrm flipH="1">
            <a:off x="2870922" y="2377757"/>
            <a:ext cx="3442123" cy="372181"/>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6" name="TextBox 26">
            <a:extLst>
              <a:ext uri="{FF2B5EF4-FFF2-40B4-BE49-F238E27FC236}">
                <a16:creationId xmlns:a16="http://schemas.microsoft.com/office/drawing/2014/main" id="{2DBF8B49-08E8-1931-80E0-1BFA2727EEA4}"/>
              </a:ext>
            </a:extLst>
          </p:cNvPr>
          <p:cNvSpPr txBox="1">
            <a:spLocks noChangeArrowheads="1"/>
          </p:cNvSpPr>
          <p:nvPr/>
        </p:nvSpPr>
        <p:spPr bwMode="auto">
          <a:xfrm>
            <a:off x="6309591" y="3353233"/>
            <a:ext cx="2624138"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Safety netting  </a:t>
            </a:r>
          </a:p>
        </p:txBody>
      </p:sp>
      <p:cxnSp>
        <p:nvCxnSpPr>
          <p:cNvPr id="7" name="Straight Arrow Connector 6">
            <a:extLst>
              <a:ext uri="{FF2B5EF4-FFF2-40B4-BE49-F238E27FC236}">
                <a16:creationId xmlns:a16="http://schemas.microsoft.com/office/drawing/2014/main" id="{225206F8-CE1B-241F-8DD3-D6421CD7EE85}"/>
              </a:ext>
              <a:ext uri="{C183D7F6-B498-43B3-948B-1728B52AA6E4}">
                <adec:decorative xmlns:adec="http://schemas.microsoft.com/office/drawing/2017/decorative" val="1"/>
              </a:ext>
            </a:extLst>
          </p:cNvPr>
          <p:cNvCxnSpPr>
            <a:cxnSpLocks/>
            <a:stCxn id="6" idx="1"/>
          </p:cNvCxnSpPr>
          <p:nvPr/>
        </p:nvCxnSpPr>
        <p:spPr bwMode="auto">
          <a:xfrm flipH="1">
            <a:off x="5781420" y="3537383"/>
            <a:ext cx="528171" cy="5583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1">
            <a:extLst>
              <a:ext uri="{FF2B5EF4-FFF2-40B4-BE49-F238E27FC236}">
                <a16:creationId xmlns:a16="http://schemas.microsoft.com/office/drawing/2014/main" id="{978AF81B-8CDF-D8A3-ED04-B433EB9ED4AF}"/>
              </a:ext>
            </a:extLst>
          </p:cNvPr>
          <p:cNvSpPr txBox="1">
            <a:spLocks noChangeArrowheads="1"/>
          </p:cNvSpPr>
          <p:nvPr/>
        </p:nvSpPr>
        <p:spPr bwMode="auto">
          <a:xfrm>
            <a:off x="6309591" y="4099812"/>
            <a:ext cx="2624138" cy="369888"/>
          </a:xfrm>
          <a:prstGeom prst="rect">
            <a:avLst/>
          </a:prstGeom>
          <a:solidFill>
            <a:srgbClr val="00B0F0">
              <a:alpha val="7294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Back-up prescription </a:t>
            </a:r>
          </a:p>
        </p:txBody>
      </p:sp>
      <p:cxnSp>
        <p:nvCxnSpPr>
          <p:cNvPr id="9" name="Straight Arrow Connector 8">
            <a:extLst>
              <a:ext uri="{FF2B5EF4-FFF2-40B4-BE49-F238E27FC236}">
                <a16:creationId xmlns:a16="http://schemas.microsoft.com/office/drawing/2014/main" id="{DBDFF6CB-71D1-D019-39A7-6EB96E391EF6}"/>
              </a:ext>
              <a:ext uri="{C183D7F6-B498-43B3-948B-1728B52AA6E4}">
                <adec:decorative xmlns:adec="http://schemas.microsoft.com/office/drawing/2017/decorative" val="1"/>
              </a:ext>
            </a:extLst>
          </p:cNvPr>
          <p:cNvCxnSpPr>
            <a:cxnSpLocks/>
            <a:stCxn id="8" idx="1"/>
          </p:cNvCxnSpPr>
          <p:nvPr/>
        </p:nvCxnSpPr>
        <p:spPr bwMode="auto">
          <a:xfrm flipH="1">
            <a:off x="2834409" y="4284756"/>
            <a:ext cx="3475182" cy="76102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0" name="TextBox 34">
            <a:extLst>
              <a:ext uri="{FF2B5EF4-FFF2-40B4-BE49-F238E27FC236}">
                <a16:creationId xmlns:a16="http://schemas.microsoft.com/office/drawing/2014/main" id="{B1F56816-E8CC-BC00-38C3-BDA844E48813}"/>
              </a:ext>
            </a:extLst>
          </p:cNvPr>
          <p:cNvSpPr txBox="1">
            <a:spLocks noChangeArrowheads="1"/>
          </p:cNvSpPr>
          <p:nvPr/>
        </p:nvSpPr>
        <p:spPr bwMode="auto">
          <a:xfrm>
            <a:off x="6309592" y="4805387"/>
            <a:ext cx="2624137" cy="646112"/>
          </a:xfrm>
          <a:prstGeom prst="rect">
            <a:avLst/>
          </a:prstGeom>
          <a:solidFill>
            <a:srgbClr val="00B050">
              <a:alpha val="7294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a:cs typeface="ヒラギノ角ゴ Pro W3"/>
              </a:rPr>
              <a:t>Information about antibiotics &amp; AMR</a:t>
            </a:r>
          </a:p>
        </p:txBody>
      </p:sp>
      <p:cxnSp>
        <p:nvCxnSpPr>
          <p:cNvPr id="11" name="Straight Arrow Connector 10">
            <a:extLst>
              <a:ext uri="{FF2B5EF4-FFF2-40B4-BE49-F238E27FC236}">
                <a16:creationId xmlns:a16="http://schemas.microsoft.com/office/drawing/2014/main" id="{29EF20CF-180F-C469-CE0C-F4A9C6D375A6}"/>
              </a:ext>
              <a:ext uri="{C183D7F6-B498-43B3-948B-1728B52AA6E4}">
                <adec:decorative xmlns:adec="http://schemas.microsoft.com/office/drawing/2017/decorative" val="1"/>
              </a:ext>
            </a:extLst>
          </p:cNvPr>
          <p:cNvCxnSpPr>
            <a:cxnSpLocks/>
            <a:stCxn id="10" idx="1"/>
          </p:cNvCxnSpPr>
          <p:nvPr/>
        </p:nvCxnSpPr>
        <p:spPr bwMode="auto">
          <a:xfrm flipH="1">
            <a:off x="4544291" y="5128443"/>
            <a:ext cx="1765301" cy="24039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2" name="Picture 1" descr="A screenshot of a medical information&#10;&#10;Description automatically generated">
            <a:extLst>
              <a:ext uri="{FF2B5EF4-FFF2-40B4-BE49-F238E27FC236}">
                <a16:creationId xmlns:a16="http://schemas.microsoft.com/office/drawing/2014/main" id="{26908D57-F9C9-81B1-48CF-CA8724B99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06" y="1625601"/>
            <a:ext cx="3229856" cy="4567382"/>
          </a:xfrm>
          <a:prstGeom prst="rect">
            <a:avLst/>
          </a:prstGeom>
        </p:spPr>
      </p:pic>
      <p:pic>
        <p:nvPicPr>
          <p:cNvPr id="4" name="Picture 3">
            <a:extLst>
              <a:ext uri="{FF2B5EF4-FFF2-40B4-BE49-F238E27FC236}">
                <a16:creationId xmlns:a16="http://schemas.microsoft.com/office/drawing/2014/main" id="{A415A7B7-9822-2D74-3806-BF84632B1DD1}"/>
              </a:ext>
            </a:extLst>
          </p:cNvPr>
          <p:cNvPicPr>
            <a:picLocks noChangeAspect="1"/>
          </p:cNvPicPr>
          <p:nvPr/>
        </p:nvPicPr>
        <p:blipFill>
          <a:blip r:embed="rId4"/>
          <a:stretch>
            <a:fillRect/>
          </a:stretch>
        </p:blipFill>
        <p:spPr>
          <a:xfrm>
            <a:off x="4374695" y="1363662"/>
            <a:ext cx="4532769" cy="4638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a:extLst>
              <a:ext uri="{FF2B5EF4-FFF2-40B4-BE49-F238E27FC236}">
                <a16:creationId xmlns:a16="http://schemas.microsoft.com/office/drawing/2014/main" id="{78746F5D-150C-4342-916E-2C08E1CAE915}"/>
              </a:ext>
            </a:extLst>
          </p:cNvPr>
          <p:cNvSpPr>
            <a:spLocks noGrp="1"/>
          </p:cNvSpPr>
          <p:nvPr>
            <p:ph type="title"/>
          </p:nvPr>
        </p:nvSpPr>
        <p:spPr bwMode="auto">
          <a:xfrm>
            <a:off x="1547665" y="331685"/>
            <a:ext cx="748883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Audits</a:t>
            </a:r>
            <a:br>
              <a:rPr lang="en-GB" altLang="en-US" dirty="0">
                <a:solidFill>
                  <a:srgbClr val="AF1E2C"/>
                </a:solidFill>
                <a:latin typeface="Arial" panose="020B0604020202020204" pitchFamily="34" charset="0"/>
                <a:cs typeface="Arial" panose="020B0604020202020204" pitchFamily="34" charset="0"/>
              </a:rPr>
            </a:br>
            <a:r>
              <a:rPr lang="en-GB" altLang="en-US" sz="2500" dirty="0">
                <a:solidFill>
                  <a:srgbClr val="AF1E2C"/>
                </a:solidFill>
                <a:latin typeface="Arial" panose="020B0604020202020204" pitchFamily="34" charset="0"/>
                <a:cs typeface="Arial" panose="020B0604020202020204" pitchFamily="34" charset="0"/>
              </a:rPr>
              <a:t>Could your practice commit to doing an audit this year?</a:t>
            </a:r>
          </a:p>
        </p:txBody>
      </p:sp>
      <p:sp>
        <p:nvSpPr>
          <p:cNvPr id="61445" name="Content Placeholder 9">
            <a:extLst>
              <a:ext uri="{FF2B5EF4-FFF2-40B4-BE49-F238E27FC236}">
                <a16:creationId xmlns:a16="http://schemas.microsoft.com/office/drawing/2014/main" id="{8A0EBCA2-FBF8-4C4E-BA02-357CE98F8199}"/>
              </a:ext>
            </a:extLst>
          </p:cNvPr>
          <p:cNvSpPr>
            <a:spLocks noGrp="1"/>
          </p:cNvSpPr>
          <p:nvPr>
            <p:ph idx="1"/>
          </p:nvPr>
        </p:nvSpPr>
        <p:spPr bwMode="auto">
          <a:xfrm>
            <a:off x="769938" y="1818012"/>
            <a:ext cx="8135937" cy="422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dirty="0">
                <a:latin typeface="Arial" panose="020B0604020202020204" pitchFamily="34" charset="0"/>
                <a:cs typeface="Arial" panose="020B0604020202020204" pitchFamily="34" charset="0"/>
              </a:rPr>
              <a:t>The TARGET website has audit templates for :</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b="1" dirty="0">
                <a:solidFill>
                  <a:srgbClr val="339966"/>
                </a:solidFill>
                <a:latin typeface="Arial" panose="020B0604020202020204" pitchFamily="34" charset="0"/>
                <a:ea typeface="ヒラギノ角ゴ Pro W3"/>
                <a:cs typeface="Arial" panose="020B0604020202020204" pitchFamily="34" charset="0"/>
              </a:rPr>
              <a:t>Acute Sore Throat</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cs typeface="Arial" panose="020B0604020202020204" pitchFamily="34" charset="0"/>
              </a:rPr>
              <a:t>UTI</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cough</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latin typeface="Arial" panose="020B0604020202020204" pitchFamily="34" charset="0"/>
                <a:ea typeface="ヒラギノ角ゴ Pro W3"/>
                <a:cs typeface="Arial" panose="020B0604020202020204" pitchFamily="34" charset="0"/>
              </a:rPr>
              <a:t>Acute otitis media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p:txBody>
      </p:sp>
      <p:pic>
        <p:nvPicPr>
          <p:cNvPr id="3" name="Picture 2" descr="TARGET acute sore throat audit">
            <a:extLst>
              <a:ext uri="{FF2B5EF4-FFF2-40B4-BE49-F238E27FC236}">
                <a16:creationId xmlns:a16="http://schemas.microsoft.com/office/drawing/2014/main" id="{94EC1A3D-911E-46D6-A609-D5C66A47F559}"/>
              </a:ext>
            </a:extLst>
          </p:cNvPr>
          <p:cNvPicPr>
            <a:picLocks noChangeAspect="1"/>
          </p:cNvPicPr>
          <p:nvPr/>
        </p:nvPicPr>
        <p:blipFill>
          <a:blip r:embed="rId3"/>
          <a:stretch>
            <a:fillRect/>
          </a:stretch>
        </p:blipFill>
        <p:spPr>
          <a:xfrm>
            <a:off x="3660939" y="2274361"/>
            <a:ext cx="5269979" cy="3356501"/>
          </a:xfrm>
          <a:prstGeom prst="rect">
            <a:avLst/>
          </a:prstGeom>
        </p:spPr>
      </p:pic>
      <p:sp>
        <p:nvSpPr>
          <p:cNvPr id="61447" name="TextBox 1">
            <a:extLst>
              <a:ext uri="{FF2B5EF4-FFF2-40B4-BE49-F238E27FC236}">
                <a16:creationId xmlns:a16="http://schemas.microsoft.com/office/drawing/2014/main" id="{9CC9A905-5854-471F-9100-726FEE958A89}"/>
              </a:ext>
            </a:extLst>
          </p:cNvPr>
          <p:cNvSpPr txBox="1">
            <a:spLocks noChangeArrowheads="1"/>
          </p:cNvSpPr>
          <p:nvPr/>
        </p:nvSpPr>
        <p:spPr bwMode="auto">
          <a:xfrm>
            <a:off x="4754206" y="5541963"/>
            <a:ext cx="4176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sp>
        <p:nvSpPr>
          <p:cNvPr id="6" name="TextBox 13">
            <a:extLst>
              <a:ext uri="{FF2B5EF4-FFF2-40B4-BE49-F238E27FC236}">
                <a16:creationId xmlns:a16="http://schemas.microsoft.com/office/drawing/2014/main" id="{E94F7539-034C-410B-AC4D-B00E8DC3378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20"/>
          <a:stretch/>
        </p:blipFill>
        <p:spPr bwMode="auto">
          <a:xfrm>
            <a:off x="6028621" y="4176008"/>
            <a:ext cx="2312000" cy="210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3" name="Picture 2">
            <a:extLst>
              <a:ext uri="{FF2B5EF4-FFF2-40B4-BE49-F238E27FC236}">
                <a16:creationId xmlns:a16="http://schemas.microsoft.com/office/drawing/2014/main" id="{9CF9EDE0-D1F7-8F1B-DBD4-292C463669B0}"/>
              </a:ext>
            </a:extLst>
          </p:cNvPr>
          <p:cNvPicPr>
            <a:picLocks noChangeAspect="1"/>
          </p:cNvPicPr>
          <p:nvPr/>
        </p:nvPicPr>
        <p:blipFill rotWithShape="1">
          <a:blip r:embed="rId4"/>
          <a:srcRect b="13382"/>
          <a:stretch/>
        </p:blipFill>
        <p:spPr>
          <a:xfrm>
            <a:off x="815056" y="1675266"/>
            <a:ext cx="4051922" cy="1996189"/>
          </a:xfrm>
          <a:prstGeom prst="rect">
            <a:avLst/>
          </a:prstGeom>
        </p:spPr>
      </p:pic>
      <p:pic>
        <p:nvPicPr>
          <p:cNvPr id="5" name="Picture 4">
            <a:extLst>
              <a:ext uri="{FF2B5EF4-FFF2-40B4-BE49-F238E27FC236}">
                <a16:creationId xmlns:a16="http://schemas.microsoft.com/office/drawing/2014/main" id="{1CBA79CD-3B80-1D09-3FE5-F3AE8FA4CEC0}"/>
              </a:ext>
            </a:extLst>
          </p:cNvPr>
          <p:cNvPicPr>
            <a:picLocks noChangeAspect="1"/>
          </p:cNvPicPr>
          <p:nvPr/>
        </p:nvPicPr>
        <p:blipFill>
          <a:blip r:embed="rId5"/>
          <a:stretch>
            <a:fillRect/>
          </a:stretch>
        </p:blipFill>
        <p:spPr>
          <a:xfrm>
            <a:off x="5737862" y="1630807"/>
            <a:ext cx="2893519" cy="2240587"/>
          </a:xfrm>
          <a:prstGeom prst="rect">
            <a:avLst/>
          </a:prstGeom>
        </p:spPr>
      </p:pic>
      <p:pic>
        <p:nvPicPr>
          <p:cNvPr id="8" name="Picture 7">
            <a:extLst>
              <a:ext uri="{FF2B5EF4-FFF2-40B4-BE49-F238E27FC236}">
                <a16:creationId xmlns:a16="http://schemas.microsoft.com/office/drawing/2014/main" id="{04E4AF1C-7D97-0742-97D8-79ACE40B8C7C}"/>
              </a:ext>
            </a:extLst>
          </p:cNvPr>
          <p:cNvPicPr>
            <a:picLocks noChangeAspect="1"/>
          </p:cNvPicPr>
          <p:nvPr/>
        </p:nvPicPr>
        <p:blipFill rotWithShape="1">
          <a:blip r:embed="rId6"/>
          <a:srcRect b="23874"/>
          <a:stretch/>
        </p:blipFill>
        <p:spPr>
          <a:xfrm>
            <a:off x="815056" y="3860955"/>
            <a:ext cx="4131019" cy="2349577"/>
          </a:xfrm>
          <a:prstGeom prst="rect">
            <a:avLst/>
          </a:prstGeom>
        </p:spPr>
      </p:pic>
      <p:cxnSp>
        <p:nvCxnSpPr>
          <p:cNvPr id="10" name="Straight Arrow Connector 9">
            <a:extLst>
              <a:ext uri="{FF2B5EF4-FFF2-40B4-BE49-F238E27FC236}">
                <a16:creationId xmlns:a16="http://schemas.microsoft.com/office/drawing/2014/main" id="{93728449-F839-8786-962F-B18C215F517E}"/>
              </a:ext>
            </a:extLst>
          </p:cNvPr>
          <p:cNvCxnSpPr/>
          <p:nvPr/>
        </p:nvCxnSpPr>
        <p:spPr>
          <a:xfrm>
            <a:off x="6982691" y="3429000"/>
            <a:ext cx="0" cy="747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sp>
        <p:nvSpPr>
          <p:cNvPr id="4" name="Content Placeholder 3">
            <a:extLst>
              <a:ext uri="{FF2B5EF4-FFF2-40B4-BE49-F238E27FC236}">
                <a16:creationId xmlns:a16="http://schemas.microsoft.com/office/drawing/2014/main" id="{55B49146-4D42-42D3-9BE8-3957D045B1B6}"/>
              </a:ext>
            </a:extLst>
          </p:cNvPr>
          <p:cNvSpPr>
            <a:spLocks noGrp="1"/>
          </p:cNvSpPr>
          <p:nvPr>
            <p:ph idx="1"/>
          </p:nvPr>
        </p:nvSpPr>
        <p:spPr>
          <a:xfrm>
            <a:off x="1051560" y="1825625"/>
            <a:ext cx="8092440" cy="4351338"/>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Consider the following details:</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18 year old girl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4/7 days sore throat, “high” fever last night, tiredness, cough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Difficulty swallowing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Temp 37.5°C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Slough on swollen tonsils, palatal petechiae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Cervical and axillary lymphadenopathy</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‘Antibiotics helped’ for tonsils last year</a:t>
            </a:r>
          </a:p>
        </p:txBody>
      </p:sp>
      <p:sp>
        <p:nvSpPr>
          <p:cNvPr id="5" name="TextBox 13">
            <a:extLst>
              <a:ext uri="{FF2B5EF4-FFF2-40B4-BE49-F238E27FC236}">
                <a16:creationId xmlns:a16="http://schemas.microsoft.com/office/drawing/2014/main" id="{381967C6-C00D-4647-A0CC-3D6A6398601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87599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475656" y="323057"/>
            <a:ext cx="7488832"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4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b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b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Podcasts</a:t>
            </a:r>
            <a:endPar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16150"/>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66057"/>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68737"/>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863260B0-B363-423C-B575-815E384953D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1">
            <a:extLst>
              <a:ext uri="{FF2B5EF4-FFF2-40B4-BE49-F238E27FC236}">
                <a16:creationId xmlns:a16="http://schemas.microsoft.com/office/drawing/2014/main" id="{4FB62D9D-392F-4180-AA21-1FAD247A8F94}"/>
              </a:ext>
            </a:extLst>
          </p:cNvPr>
          <p:cNvSpPr>
            <a:spLocks noGrp="1"/>
          </p:cNvSpPr>
          <p:nvPr>
            <p:ph type="title"/>
          </p:nvPr>
        </p:nvSpPr>
        <p:spPr bwMode="auto">
          <a:xfrm>
            <a:off x="1701526" y="279955"/>
            <a:ext cx="83169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65543" name="TextBox 1">
            <a:extLst>
              <a:ext uri="{FF2B5EF4-FFF2-40B4-BE49-F238E27FC236}">
                <a16:creationId xmlns:a16="http://schemas.microsoft.com/office/drawing/2014/main" id="{1DBA91E6-C422-4AF7-AE1E-877447C00789}"/>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
        <p:nvSpPr>
          <p:cNvPr id="33796" name="TextBox 1">
            <a:extLst>
              <a:ext uri="{FF2B5EF4-FFF2-40B4-BE49-F238E27FC236}">
                <a16:creationId xmlns:a16="http://schemas.microsoft.com/office/drawing/2014/main" id="{84D9CD59-D17D-4F7F-BDCC-ACD99623C09F}"/>
              </a:ext>
            </a:extLst>
          </p:cNvPr>
          <p:cNvSpPr txBox="1">
            <a:spLocks noChangeArrowheads="1"/>
          </p:cNvSpPr>
          <p:nvPr/>
        </p:nvSpPr>
        <p:spPr bwMode="auto">
          <a:xfrm>
            <a:off x="810393" y="2276872"/>
            <a:ext cx="825182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Familiarise staff with, and use FeverPAIN/Centor score</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TARGET RTI patient leaflet in consultations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coded back-up/ delayed antibiotic prescribing when indicated</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Set up computer reminders for leaflets and back-up antibiotics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delayed date on electronic prescription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Agree who will put up posters/videos in the surgery</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Complete an audit of management of acute sore throat</a:t>
            </a:r>
          </a:p>
        </p:txBody>
      </p:sp>
      <p:sp>
        <p:nvSpPr>
          <p:cNvPr id="5" name="TextBox 13">
            <a:extLst>
              <a:ext uri="{FF2B5EF4-FFF2-40B4-BE49-F238E27FC236}">
                <a16:creationId xmlns:a16="http://schemas.microsoft.com/office/drawing/2014/main" id="{910C42DF-6FC8-481D-8A75-B8394E9BDB1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760-3D27-4F50-B9DB-7C54E924AF43}"/>
              </a:ext>
            </a:extLst>
          </p:cNvPr>
          <p:cNvSpPr>
            <a:spLocks noGrp="1"/>
          </p:cNvSpPr>
          <p:nvPr>
            <p:ph type="title"/>
          </p:nvPr>
        </p:nvSpPr>
        <p:spPr/>
        <p:txBody>
          <a:bodyPr/>
          <a:lstStyle/>
          <a:p>
            <a:r>
              <a:rPr lang="en-GB" dirty="0"/>
              <a:t>Sore throat: antimicrobial prescribing</a:t>
            </a:r>
          </a:p>
        </p:txBody>
      </p:sp>
      <p:pic>
        <p:nvPicPr>
          <p:cNvPr id="7" name="Picture 6" descr="NICE antimicrobial prescribing guidance for acute sore throat">
            <a:extLst>
              <a:ext uri="{FF2B5EF4-FFF2-40B4-BE49-F238E27FC236}">
                <a16:creationId xmlns:a16="http://schemas.microsoft.com/office/drawing/2014/main" id="{F92524A7-5DF8-47C9-B580-87FE028471AD}"/>
              </a:ext>
            </a:extLst>
          </p:cNvPr>
          <p:cNvPicPr>
            <a:picLocks noChangeAspect="1"/>
          </p:cNvPicPr>
          <p:nvPr/>
        </p:nvPicPr>
        <p:blipFill>
          <a:blip r:embed="rId3"/>
          <a:stretch>
            <a:fillRect/>
          </a:stretch>
        </p:blipFill>
        <p:spPr>
          <a:xfrm>
            <a:off x="0" y="166176"/>
            <a:ext cx="9144000" cy="6234545"/>
          </a:xfrm>
          <a:prstGeom prst="rect">
            <a:avLst/>
          </a:prstGeom>
        </p:spPr>
      </p:pic>
      <p:sp>
        <p:nvSpPr>
          <p:cNvPr id="4" name="TextBox 13">
            <a:extLst>
              <a:ext uri="{FF2B5EF4-FFF2-40B4-BE49-F238E27FC236}">
                <a16:creationId xmlns:a16="http://schemas.microsoft.com/office/drawing/2014/main" id="{83ADA287-FB22-430E-929E-A6DF4736CCA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Last review: Feb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Next review: Feb 2026</a:t>
            </a:r>
          </a:p>
        </p:txBody>
      </p:sp>
      <p:sp>
        <p:nvSpPr>
          <p:cNvPr id="8" name="TextBox 7">
            <a:extLst>
              <a:ext uri="{FF2B5EF4-FFF2-40B4-BE49-F238E27FC236}">
                <a16:creationId xmlns:a16="http://schemas.microsoft.com/office/drawing/2014/main" id="{B138C8DD-40F7-45FC-A643-3E76AB7027CA}"/>
              </a:ext>
            </a:extLst>
          </p:cNvPr>
          <p:cNvSpPr txBox="1"/>
          <p:nvPr/>
        </p:nvSpPr>
        <p:spPr>
          <a:xfrm>
            <a:off x="6652296" y="6456834"/>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9765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9F127-C1F0-4477-8D39-106382DA2238}"/>
              </a:ext>
            </a:extLst>
          </p:cNvPr>
          <p:cNvSpPr>
            <a:spLocks noGrp="1"/>
          </p:cNvSpPr>
          <p:nvPr>
            <p:ph type="title"/>
          </p:nvPr>
        </p:nvSpPr>
        <p:spPr>
          <a:xfrm>
            <a:off x="1517904" y="365126"/>
            <a:ext cx="7359878" cy="1325563"/>
          </a:xfrm>
        </p:spPr>
        <p:txBody>
          <a:bodyPr/>
          <a:lstStyle/>
          <a:p>
            <a:r>
              <a:rPr lang="en-GB" dirty="0"/>
              <a:t>Clinical scoring systems</a:t>
            </a:r>
          </a:p>
        </p:txBody>
      </p:sp>
      <p:sp>
        <p:nvSpPr>
          <p:cNvPr id="11" name="TextBox 10">
            <a:extLst>
              <a:ext uri="{FF2B5EF4-FFF2-40B4-BE49-F238E27FC236}">
                <a16:creationId xmlns:a16="http://schemas.microsoft.com/office/drawing/2014/main" id="{EF7BD3A4-4117-4B3A-A85D-EF7928F059CC}"/>
              </a:ext>
            </a:extLst>
          </p:cNvPr>
          <p:cNvSpPr txBox="1"/>
          <p:nvPr/>
        </p:nvSpPr>
        <p:spPr>
          <a:xfrm>
            <a:off x="4337824" y="1869109"/>
            <a:ext cx="4650059" cy="4170372"/>
          </a:xfrm>
          <a:prstGeom prst="rect">
            <a:avLst/>
          </a:prstGeom>
          <a:noFill/>
        </p:spPr>
        <p:txBody>
          <a:bodyPr wrap="square">
            <a:spAutoFit/>
          </a:bodyPr>
          <a:lstStyle/>
          <a:p>
            <a:r>
              <a:rPr lang="en-GB" sz="2400" b="1" dirty="0">
                <a:solidFill>
                  <a:srgbClr val="000000"/>
                </a:solidFill>
              </a:rPr>
              <a:t>FeverPAIN criteria </a:t>
            </a:r>
          </a:p>
          <a:p>
            <a:r>
              <a:rPr lang="en-GB" sz="2400" b="1" dirty="0">
                <a:solidFill>
                  <a:srgbClr val="000000"/>
                </a:solidFill>
              </a:rPr>
              <a:t>(scores 0-5)</a:t>
            </a:r>
          </a:p>
          <a:p>
            <a:pPr>
              <a:spcBef>
                <a:spcPts val="600"/>
              </a:spcBef>
              <a:buFont typeface="Arial" panose="020B0604020202020204" pitchFamily="34" charset="0"/>
              <a:buChar char="•"/>
            </a:pPr>
            <a:r>
              <a:rPr lang="en-GB" sz="2400" b="1" dirty="0">
                <a:solidFill>
                  <a:srgbClr val="000000"/>
                </a:solidFill>
              </a:rPr>
              <a:t>F</a:t>
            </a:r>
            <a:r>
              <a:rPr lang="en-GB" sz="2400" dirty="0">
                <a:solidFill>
                  <a:srgbClr val="000000"/>
                </a:solidFill>
              </a:rPr>
              <a:t>ever (in last 24 hours)</a:t>
            </a:r>
          </a:p>
          <a:p>
            <a:pPr>
              <a:spcBef>
                <a:spcPts val="600"/>
              </a:spcBef>
              <a:buFont typeface="Arial" panose="020B0604020202020204" pitchFamily="34" charset="0"/>
              <a:buChar char="•"/>
            </a:pPr>
            <a:r>
              <a:rPr lang="en-GB" sz="2400" b="1" dirty="0">
                <a:solidFill>
                  <a:srgbClr val="000000"/>
                </a:solidFill>
              </a:rPr>
              <a:t>P</a:t>
            </a:r>
            <a:r>
              <a:rPr lang="en-GB" sz="2400" dirty="0">
                <a:solidFill>
                  <a:srgbClr val="000000"/>
                </a:solidFill>
              </a:rPr>
              <a:t>urulence (pus on tonsils)</a:t>
            </a:r>
          </a:p>
          <a:p>
            <a:pPr>
              <a:spcBef>
                <a:spcPts val="600"/>
              </a:spcBef>
              <a:buFont typeface="Arial" panose="020B0604020202020204" pitchFamily="34" charset="0"/>
              <a:buChar char="•"/>
            </a:pPr>
            <a:r>
              <a:rPr lang="en-GB" sz="2400" b="1" dirty="0">
                <a:solidFill>
                  <a:srgbClr val="000000"/>
                </a:solidFill>
              </a:rPr>
              <a:t>A</a:t>
            </a:r>
            <a:r>
              <a:rPr lang="en-GB" sz="2400" dirty="0">
                <a:solidFill>
                  <a:srgbClr val="000000"/>
                </a:solidFill>
              </a:rPr>
              <a:t>ttend rapidly (within 3 days of symptom onset)</a:t>
            </a:r>
          </a:p>
          <a:p>
            <a:pPr>
              <a:spcBef>
                <a:spcPts val="600"/>
              </a:spcBef>
              <a:buFont typeface="Arial" panose="020B0604020202020204" pitchFamily="34" charset="0"/>
              <a:buChar char="•"/>
            </a:pPr>
            <a:r>
              <a:rPr lang="en-GB" sz="2400" dirty="0">
                <a:solidFill>
                  <a:srgbClr val="000000"/>
                </a:solidFill>
              </a:rPr>
              <a:t>(severely) </a:t>
            </a:r>
            <a:r>
              <a:rPr lang="en-GB" sz="2400" b="1" dirty="0">
                <a:solidFill>
                  <a:srgbClr val="000000"/>
                </a:solidFill>
              </a:rPr>
              <a:t>I</a:t>
            </a:r>
            <a:r>
              <a:rPr lang="en-GB" sz="2400" dirty="0">
                <a:solidFill>
                  <a:srgbClr val="000000"/>
                </a:solidFill>
              </a:rPr>
              <a:t>nflamed tonsils</a:t>
            </a:r>
          </a:p>
          <a:p>
            <a:pPr>
              <a:spcBef>
                <a:spcPts val="600"/>
              </a:spcBef>
              <a:buFont typeface="Arial" panose="020B0604020202020204" pitchFamily="34" charset="0"/>
              <a:buChar char="•"/>
            </a:pPr>
            <a:r>
              <a:rPr lang="en-GB" sz="2400" b="1" dirty="0">
                <a:solidFill>
                  <a:srgbClr val="000000"/>
                </a:solidFill>
              </a:rPr>
              <a:t>N</a:t>
            </a:r>
            <a:r>
              <a:rPr lang="en-GB" sz="2400" dirty="0">
                <a:solidFill>
                  <a:srgbClr val="000000"/>
                </a:solidFill>
              </a:rPr>
              <a:t>o cough or coryza (inflammation of mucus membranes in the nose)</a:t>
            </a:r>
          </a:p>
        </p:txBody>
      </p:sp>
      <p:sp>
        <p:nvSpPr>
          <p:cNvPr id="12" name="TextBox 11">
            <a:extLst>
              <a:ext uri="{FF2B5EF4-FFF2-40B4-BE49-F238E27FC236}">
                <a16:creationId xmlns:a16="http://schemas.microsoft.com/office/drawing/2014/main" id="{1DB669D1-627C-472F-BE09-75857290FA61}"/>
              </a:ext>
            </a:extLst>
          </p:cNvPr>
          <p:cNvSpPr txBox="1"/>
          <p:nvPr/>
        </p:nvSpPr>
        <p:spPr>
          <a:xfrm>
            <a:off x="816827" y="1869109"/>
            <a:ext cx="3520997" cy="3801041"/>
          </a:xfrm>
          <a:prstGeom prst="rect">
            <a:avLst/>
          </a:prstGeom>
          <a:noFill/>
        </p:spPr>
        <p:txBody>
          <a:bodyPr wrap="square">
            <a:spAutoFit/>
          </a:bodyPr>
          <a:lstStyle/>
          <a:p>
            <a:pPr>
              <a:spcBef>
                <a:spcPts val="600"/>
              </a:spcBef>
            </a:pPr>
            <a:r>
              <a:rPr lang="en-GB" sz="2400" b="1" dirty="0">
                <a:solidFill>
                  <a:srgbClr val="000000"/>
                </a:solidFill>
              </a:rPr>
              <a:t>Centor criteria </a:t>
            </a:r>
          </a:p>
          <a:p>
            <a:pPr>
              <a:spcBef>
                <a:spcPts val="600"/>
              </a:spcBef>
            </a:pPr>
            <a:r>
              <a:rPr lang="en-GB" sz="2400" b="1" dirty="0">
                <a:solidFill>
                  <a:srgbClr val="000000"/>
                </a:solidFill>
              </a:rPr>
              <a:t>(scores 0-4)</a:t>
            </a:r>
          </a:p>
          <a:p>
            <a:pPr>
              <a:spcBef>
                <a:spcPts val="600"/>
              </a:spcBef>
              <a:buFont typeface="Arial" panose="020B0604020202020204" pitchFamily="34" charset="0"/>
              <a:buChar char="•"/>
            </a:pPr>
            <a:r>
              <a:rPr lang="en-GB" sz="2400" dirty="0">
                <a:solidFill>
                  <a:srgbClr val="000000"/>
                </a:solidFill>
              </a:rPr>
              <a:t>Tonsillar exudate</a:t>
            </a:r>
          </a:p>
          <a:p>
            <a:pPr>
              <a:spcBef>
                <a:spcPts val="600"/>
              </a:spcBef>
              <a:buFont typeface="Arial" panose="020B0604020202020204" pitchFamily="34" charset="0"/>
              <a:buChar char="•"/>
            </a:pPr>
            <a:r>
              <a:rPr lang="en-GB" sz="2400" dirty="0">
                <a:solidFill>
                  <a:srgbClr val="000000"/>
                </a:solidFill>
              </a:rPr>
              <a:t>Tender anterior cervical lymphadenopathy or lymphadenitis</a:t>
            </a:r>
          </a:p>
          <a:p>
            <a:pPr>
              <a:spcBef>
                <a:spcPts val="600"/>
              </a:spcBef>
              <a:buFont typeface="Arial" panose="020B0604020202020204" pitchFamily="34" charset="0"/>
              <a:buChar char="•"/>
            </a:pPr>
            <a:r>
              <a:rPr lang="en-GB" sz="2400" dirty="0">
                <a:solidFill>
                  <a:srgbClr val="000000"/>
                </a:solidFill>
              </a:rPr>
              <a:t>History of fever (over 38 degrees Celsius)</a:t>
            </a:r>
          </a:p>
          <a:p>
            <a:pPr>
              <a:spcBef>
                <a:spcPts val="600"/>
              </a:spcBef>
              <a:buFont typeface="Arial" panose="020B0604020202020204" pitchFamily="34" charset="0"/>
              <a:buChar char="•"/>
            </a:pPr>
            <a:r>
              <a:rPr lang="en-GB" sz="2400" dirty="0">
                <a:solidFill>
                  <a:srgbClr val="000000"/>
                </a:solidFill>
              </a:rPr>
              <a:t>Absence of cough</a:t>
            </a:r>
          </a:p>
        </p:txBody>
      </p:sp>
      <p:sp>
        <p:nvSpPr>
          <p:cNvPr id="6" name="TextBox 13">
            <a:extLst>
              <a:ext uri="{FF2B5EF4-FFF2-40B4-BE49-F238E27FC236}">
                <a16:creationId xmlns:a16="http://schemas.microsoft.com/office/drawing/2014/main" id="{B2F72DCB-88E7-4949-82D7-19CDD3DA919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3819D68D-0FF2-41B2-BCB4-F8F9507ED6E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3842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FeverPAIN</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859358" y="1685746"/>
            <a:ext cx="7979781"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a:t>
            </a:r>
            <a:r>
              <a:rPr lang="en-GB" altLang="en-US" sz="1600" dirty="0">
                <a:solidFill>
                  <a:srgbClr val="000000"/>
                </a:solidFill>
              </a:rPr>
              <a:t> difficulty swallowing </a:t>
            </a:r>
          </a:p>
          <a:p>
            <a:pPr eaLnBrk="1" hangingPunct="1">
              <a:buFont typeface="Arial" panose="020B0604020202020204" pitchFamily="34" charset="0"/>
              <a:buChar char="•"/>
            </a:pPr>
            <a:r>
              <a:rPr lang="en-GB" altLang="en-US" sz="1600" dirty="0">
                <a:solidFill>
                  <a:srgbClr val="C00000"/>
                </a:solidFill>
              </a:rPr>
              <a:t>Temp 37.5°C</a:t>
            </a:r>
            <a:endParaRPr lang="en-GB" altLang="en-US" sz="1600" dirty="0">
              <a:solidFill>
                <a:srgbClr val="000000"/>
              </a:solidFill>
            </a:endParaRP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solidFill>
                  <a:srgbClr val="000000"/>
                </a:solidFill>
              </a:rPr>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768008" y="3311813"/>
            <a:ext cx="8239198" cy="646331"/>
          </a:xfrm>
        </p:spPr>
        <p:txBody>
          <a:bodyPr>
            <a:normAutofit fontScale="92500"/>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FeverPAIN</a:t>
            </a:r>
            <a:r>
              <a:rPr lang="en-GB" altLang="en-US" sz="2000" dirty="0">
                <a:latin typeface="Arial" panose="020B0604020202020204" pitchFamily="34" charset="0"/>
                <a:cs typeface="Arial" panose="020B0604020202020204" pitchFamily="34" charset="0"/>
              </a:rPr>
              <a:t> is a five-item score based on </a:t>
            </a:r>
            <a:r>
              <a:rPr lang="en-GB" altLang="en-US" sz="2000" b="1" dirty="0">
                <a:latin typeface="Arial" panose="020B0604020202020204" pitchFamily="34" charset="0"/>
                <a:cs typeface="Arial" panose="020B0604020202020204" pitchFamily="34" charset="0"/>
              </a:rPr>
              <a:t>Fever</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Purulence</a:t>
            </a:r>
            <a:r>
              <a:rPr lang="en-GB" altLang="en-US" sz="2000" dirty="0">
                <a:latin typeface="Arial" panose="020B0604020202020204" pitchFamily="34" charset="0"/>
                <a:cs typeface="Arial" panose="020B0604020202020204" pitchFamily="34" charset="0"/>
              </a:rPr>
              <a:t>, Attend rapidly (3 days or less), </a:t>
            </a:r>
            <a:r>
              <a:rPr lang="en-GB" altLang="en-US" sz="2000" b="1" dirty="0">
                <a:latin typeface="Arial" panose="020B0604020202020204" pitchFamily="34" charset="0"/>
                <a:cs typeface="Arial" panose="020B0604020202020204" pitchFamily="34" charset="0"/>
              </a:rPr>
              <a:t>severely Inflamed tonsils </a:t>
            </a:r>
            <a:r>
              <a:rPr lang="en-GB" altLang="en-US" sz="2000" dirty="0">
                <a:latin typeface="Arial" panose="020B0604020202020204" pitchFamily="34" charset="0"/>
                <a:cs typeface="Arial" panose="020B0604020202020204" pitchFamily="34" charset="0"/>
              </a:rPr>
              <a:t>and No cough or coryza</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755576" y="3918878"/>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0-1: only 13-18% have streptococcus, close to background carriage. </a:t>
            </a:r>
            <a:r>
              <a:rPr lang="en-GB" altLang="en-US" sz="1800" b="1" dirty="0">
                <a:solidFill>
                  <a:schemeClr val="accent6">
                    <a:lumMod val="10000"/>
                  </a:schemeClr>
                </a:solidFill>
              </a:rPr>
              <a:t>NO antibiotic </a:t>
            </a:r>
            <a:r>
              <a:rPr lang="en-GB" altLang="en-US" sz="1800" dirty="0">
                <a:solidFill>
                  <a:schemeClr val="accent6">
                    <a:lumMod val="10000"/>
                  </a:schemeClr>
                </a:solidFill>
              </a:rPr>
              <a:t>strategy appropriate with discussion </a:t>
            </a:r>
          </a:p>
        </p:txBody>
      </p:sp>
      <p:sp>
        <p:nvSpPr>
          <p:cNvPr id="11" name="TextBox 10">
            <a:extLst>
              <a:ext uri="{FF2B5EF4-FFF2-40B4-BE49-F238E27FC236}">
                <a16:creationId xmlns:a16="http://schemas.microsoft.com/office/drawing/2014/main" id="{899E4DC8-AB4C-433C-8E9E-3E4246B3B126}"/>
              </a:ext>
            </a:extLst>
          </p:cNvPr>
          <p:cNvSpPr txBox="1"/>
          <p:nvPr/>
        </p:nvSpPr>
        <p:spPr>
          <a:xfrm>
            <a:off x="735856" y="4599914"/>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2-3: 34-40% have streptococcus. A</a:t>
            </a:r>
            <a:r>
              <a:rPr lang="en-GB" altLang="en-US" sz="1800" b="1" dirty="0">
                <a:solidFill>
                  <a:schemeClr val="accent6">
                    <a:lumMod val="10000"/>
                  </a:schemeClr>
                </a:solidFill>
              </a:rPr>
              <a:t> back-up/ delayed antibiotic </a:t>
            </a:r>
            <a:r>
              <a:rPr lang="en-GB" altLang="en-US" sz="1800" dirty="0">
                <a:solidFill>
                  <a:schemeClr val="accent6">
                    <a:lumMod val="10000"/>
                  </a:schemeClr>
                </a:solidFill>
              </a:rPr>
              <a:t>is appropriate with discussion</a:t>
            </a:r>
          </a:p>
        </p:txBody>
      </p:sp>
      <p:sp>
        <p:nvSpPr>
          <p:cNvPr id="12" name="TextBox 11">
            <a:extLst>
              <a:ext uri="{FF2B5EF4-FFF2-40B4-BE49-F238E27FC236}">
                <a16:creationId xmlns:a16="http://schemas.microsoft.com/office/drawing/2014/main" id="{1A68070C-76CA-4A02-BB59-CD6B3DA18C61}"/>
              </a:ext>
            </a:extLst>
          </p:cNvPr>
          <p:cNvSpPr txBox="1"/>
          <p:nvPr/>
        </p:nvSpPr>
        <p:spPr>
          <a:xfrm>
            <a:off x="714336" y="5280950"/>
            <a:ext cx="7979782" cy="92333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 PAIN score of </a:t>
            </a:r>
            <a:r>
              <a:rPr lang="en-GB" altLang="en-US" sz="1800" u="sng" dirty="0">
                <a:solidFill>
                  <a:schemeClr val="accent6">
                    <a:lumMod val="10000"/>
                  </a:schemeClr>
                </a:solidFill>
              </a:rPr>
              <a:t>&gt;</a:t>
            </a:r>
            <a:r>
              <a:rPr lang="en-GB" altLang="en-US" sz="1800" dirty="0">
                <a:solidFill>
                  <a:schemeClr val="accent6">
                    <a:lumMod val="10000"/>
                  </a:schemeClr>
                </a:solidFill>
              </a:rPr>
              <a:t>4: 62-65% have streptococcus, consider </a:t>
            </a:r>
            <a:r>
              <a:rPr lang="en-GB" altLang="en-US" sz="1800" b="1" dirty="0">
                <a:solidFill>
                  <a:schemeClr val="accent6">
                    <a:lumMod val="10000"/>
                  </a:schemeClr>
                </a:solidFill>
              </a:rPr>
              <a:t>immediate </a:t>
            </a:r>
            <a:r>
              <a:rPr lang="en-GB" altLang="en-US" sz="1800" dirty="0">
                <a:solidFill>
                  <a:schemeClr val="accent6">
                    <a:lumMod val="10000"/>
                  </a:schemeClr>
                </a:solidFill>
              </a:rPr>
              <a:t>antibiotic if symptoms are severe, or a </a:t>
            </a:r>
            <a:r>
              <a:rPr lang="en-GB" altLang="en-US" sz="1800" b="1" dirty="0">
                <a:solidFill>
                  <a:schemeClr val="accent6">
                    <a:lumMod val="10000"/>
                  </a:schemeClr>
                </a:solidFill>
              </a:rPr>
              <a:t>short delayed </a:t>
            </a:r>
            <a:r>
              <a:rPr lang="en-GB" altLang="en-US" sz="1800" dirty="0">
                <a:solidFill>
                  <a:schemeClr val="accent6">
                    <a:lumMod val="10000"/>
                  </a:schemeClr>
                </a:solidFill>
              </a:rPr>
              <a:t>prescribing strategy may be appropriate (48 hours)</a:t>
            </a:r>
          </a:p>
        </p:txBody>
      </p:sp>
      <p:sp>
        <p:nvSpPr>
          <p:cNvPr id="14" name="TextBox 13">
            <a:extLst>
              <a:ext uri="{FF2B5EF4-FFF2-40B4-BE49-F238E27FC236}">
                <a16:creationId xmlns:a16="http://schemas.microsoft.com/office/drawing/2014/main" id="{70779D20-4F55-4F5B-BDCC-6D694174CB53}"/>
              </a:ext>
            </a:extLst>
          </p:cNvPr>
          <p:cNvSpPr txBox="1"/>
          <p:nvPr/>
        </p:nvSpPr>
        <p:spPr>
          <a:xfrm>
            <a:off x="6228184" y="5950284"/>
            <a:ext cx="3052608" cy="365985"/>
          </a:xfrm>
          <a:prstGeom prst="rect">
            <a:avLst/>
          </a:prstGeom>
          <a:noFill/>
        </p:spPr>
        <p:txBody>
          <a:bodyPr wrap="square">
            <a:spAutoFit/>
          </a:bodyPr>
          <a:lstStyle/>
          <a:p>
            <a:r>
              <a:rPr lang="en-GB" altLang="en-US" sz="1800" b="1" dirty="0"/>
              <a:t>Patient above scores 3</a:t>
            </a:r>
            <a:endParaRPr lang="en-GB" dirty="0"/>
          </a:p>
        </p:txBody>
      </p:sp>
      <p:sp>
        <p:nvSpPr>
          <p:cNvPr id="13" name="TextBox 13">
            <a:extLst>
              <a:ext uri="{FF2B5EF4-FFF2-40B4-BE49-F238E27FC236}">
                <a16:creationId xmlns:a16="http://schemas.microsoft.com/office/drawing/2014/main" id="{3FAA2924-2BAD-4E3A-880A-046E08FFA29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BF1E5DFB-2956-4AB6-BB0A-402C3A532E07}"/>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23020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CENTOR</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963860" y="1819458"/>
            <a:ext cx="7920724"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 </a:t>
            </a:r>
            <a:r>
              <a:rPr lang="en-GB" altLang="en-US" sz="1600" dirty="0">
                <a:solidFill>
                  <a:schemeClr val="accent6">
                    <a:lumMod val="10000"/>
                  </a:schemeClr>
                </a:solidFill>
              </a:rPr>
              <a:t>d</a:t>
            </a:r>
            <a:r>
              <a:rPr lang="en-GB" altLang="en-US" sz="1600" dirty="0">
                <a:solidFill>
                  <a:srgbClr val="000000"/>
                </a:solidFill>
              </a:rPr>
              <a:t>ifficulty swallowing</a:t>
            </a:r>
          </a:p>
          <a:p>
            <a:pPr eaLnBrk="1" hangingPunct="1">
              <a:buFont typeface="Arial" panose="020B0604020202020204" pitchFamily="34" charset="0"/>
              <a:buChar char="•"/>
            </a:pPr>
            <a:r>
              <a:rPr lang="en-GB" altLang="en-US" sz="1600" dirty="0">
                <a:solidFill>
                  <a:schemeClr val="accent6">
                    <a:lumMod val="10000"/>
                  </a:schemeClr>
                </a:solidFill>
              </a:rPr>
              <a:t>Temp 37.5°C</a:t>
            </a: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904802" y="3508435"/>
            <a:ext cx="8239198" cy="646331"/>
          </a:xfrm>
        </p:spPr>
        <p:txBody>
          <a:bodyPr>
            <a:normAutofit/>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Centor Criteria: </a:t>
            </a:r>
            <a:r>
              <a:rPr lang="en-GB" altLang="en-US" sz="2000" b="1" dirty="0">
                <a:latin typeface="Arial" panose="020B0604020202020204" pitchFamily="34" charset="0"/>
                <a:cs typeface="Arial" panose="020B0604020202020204" pitchFamily="34" charset="0"/>
              </a:rPr>
              <a:t>History of fever</a:t>
            </a:r>
            <a:r>
              <a:rPr lang="en-GB" altLang="en-US" sz="2000" dirty="0">
                <a:latin typeface="Arial" panose="020B0604020202020204" pitchFamily="34" charset="0"/>
                <a:cs typeface="Arial" panose="020B0604020202020204" pitchFamily="34" charset="0"/>
              </a:rPr>
              <a:t>; absence of cough; </a:t>
            </a:r>
            <a:r>
              <a:rPr lang="en-GB" altLang="en-US" sz="2000" b="1" dirty="0">
                <a:latin typeface="Arial" panose="020B0604020202020204" pitchFamily="34" charset="0"/>
                <a:cs typeface="Arial" panose="020B0604020202020204" pitchFamily="34" charset="0"/>
              </a:rPr>
              <a:t>tender anterior cervical lymphadenopathy </a:t>
            </a:r>
            <a:r>
              <a:rPr lang="en-GB" altLang="en-US" sz="2000" dirty="0">
                <a:latin typeface="Arial" panose="020B0604020202020204" pitchFamily="34" charset="0"/>
                <a:cs typeface="Arial" panose="020B0604020202020204" pitchFamily="34" charset="0"/>
              </a:rPr>
              <a:t>and </a:t>
            </a:r>
            <a:r>
              <a:rPr lang="en-GB" altLang="en-US" sz="2000" b="1" dirty="0">
                <a:latin typeface="Arial" panose="020B0604020202020204" pitchFamily="34" charset="0"/>
                <a:cs typeface="Arial" panose="020B0604020202020204" pitchFamily="34" charset="0"/>
              </a:rPr>
              <a:t>tonsillar exudates</a:t>
            </a:r>
            <a:r>
              <a:rPr lang="en-GB" altLang="en-US" sz="2000" dirty="0">
                <a:latin typeface="Arial" panose="020B0604020202020204" pitchFamily="34" charset="0"/>
                <a:cs typeface="Arial" panose="020B0604020202020204" pitchFamily="34" charset="0"/>
              </a:rPr>
              <a:t>. </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904802" y="4213045"/>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0-2: </a:t>
            </a:r>
            <a:r>
              <a:rPr lang="en-GB" altLang="en-US" sz="2000" dirty="0">
                <a:solidFill>
                  <a:srgbClr val="000000"/>
                </a:solidFill>
              </a:rPr>
              <a:t>has a high negative predictive value (80%) and indicates low chance of Group A Beta Haemolytic Streptococci </a:t>
            </a:r>
            <a:endParaRPr lang="en-GB" altLang="en-US" sz="2000" dirty="0">
              <a:solidFill>
                <a:schemeClr val="accent6">
                  <a:lumMod val="10000"/>
                </a:schemeClr>
              </a:solidFill>
            </a:endParaRPr>
          </a:p>
        </p:txBody>
      </p:sp>
      <p:sp>
        <p:nvSpPr>
          <p:cNvPr id="11" name="TextBox 10">
            <a:extLst>
              <a:ext uri="{FF2B5EF4-FFF2-40B4-BE49-F238E27FC236}">
                <a16:creationId xmlns:a16="http://schemas.microsoft.com/office/drawing/2014/main" id="{899E4DC8-AB4C-433C-8E9E-3E4246B3B126}"/>
              </a:ext>
            </a:extLst>
          </p:cNvPr>
          <p:cNvSpPr txBox="1"/>
          <p:nvPr/>
        </p:nvSpPr>
        <p:spPr>
          <a:xfrm>
            <a:off x="882406" y="4873996"/>
            <a:ext cx="7979782" cy="40011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3 or 4: </a:t>
            </a:r>
            <a:r>
              <a:rPr lang="en-GB" altLang="en-US" sz="2000" dirty="0">
                <a:solidFill>
                  <a:srgbClr val="000000"/>
                </a:solidFill>
              </a:rPr>
              <a:t>suggests the chance of GABHS is 40%. </a:t>
            </a:r>
          </a:p>
        </p:txBody>
      </p:sp>
      <p:sp>
        <p:nvSpPr>
          <p:cNvPr id="12" name="TextBox 11">
            <a:extLst>
              <a:ext uri="{FF2B5EF4-FFF2-40B4-BE49-F238E27FC236}">
                <a16:creationId xmlns:a16="http://schemas.microsoft.com/office/drawing/2014/main" id="{1A68070C-76CA-4A02-BB59-CD6B3DA18C61}"/>
              </a:ext>
            </a:extLst>
          </p:cNvPr>
          <p:cNvSpPr txBox="1"/>
          <p:nvPr/>
        </p:nvSpPr>
        <p:spPr>
          <a:xfrm>
            <a:off x="904802" y="5274106"/>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If a patient is unwell with a Centor score of 3-or-4 then the chance of developing Quinsy is 1:60.</a:t>
            </a:r>
          </a:p>
        </p:txBody>
      </p:sp>
      <p:sp>
        <p:nvSpPr>
          <p:cNvPr id="14" name="TextBox 13">
            <a:extLst>
              <a:ext uri="{FF2B5EF4-FFF2-40B4-BE49-F238E27FC236}">
                <a16:creationId xmlns:a16="http://schemas.microsoft.com/office/drawing/2014/main" id="{70779D20-4F55-4F5B-BDCC-6D694174CB53}"/>
              </a:ext>
            </a:extLst>
          </p:cNvPr>
          <p:cNvSpPr txBox="1"/>
          <p:nvPr/>
        </p:nvSpPr>
        <p:spPr>
          <a:xfrm>
            <a:off x="5323762" y="5745323"/>
            <a:ext cx="3820238" cy="369332"/>
          </a:xfrm>
          <a:prstGeom prst="rect">
            <a:avLst/>
          </a:prstGeom>
          <a:noFill/>
        </p:spPr>
        <p:txBody>
          <a:bodyPr wrap="square">
            <a:spAutoFit/>
          </a:bodyPr>
          <a:lstStyle/>
          <a:p>
            <a:r>
              <a:rPr lang="en-GB" altLang="en-US" sz="1800" b="1" dirty="0"/>
              <a:t>Patient scores </a:t>
            </a:r>
            <a:r>
              <a:rPr lang="en-GB" altLang="en-US" b="1" dirty="0"/>
              <a:t>C</a:t>
            </a:r>
            <a:r>
              <a:rPr lang="en-GB" altLang="en-US" sz="1800" b="1" dirty="0"/>
              <a:t>entor criteria 3</a:t>
            </a:r>
            <a:endParaRPr lang="en-GB" dirty="0"/>
          </a:p>
        </p:txBody>
      </p:sp>
      <p:sp>
        <p:nvSpPr>
          <p:cNvPr id="13" name="TextBox 13">
            <a:extLst>
              <a:ext uri="{FF2B5EF4-FFF2-40B4-BE49-F238E27FC236}">
                <a16:creationId xmlns:a16="http://schemas.microsoft.com/office/drawing/2014/main" id="{4C0A7E12-3F3C-4A4E-9735-873C0A59A1C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7DA8477B-79F5-403F-93B3-8A325706FCDE}"/>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728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738844"/>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adults</a:t>
            </a:r>
            <a:endParaRPr lang="en-GB" sz="3200" dirty="0">
              <a:latin typeface="Arial" panose="020B0604020202020204" pitchFamily="34" charset="0"/>
              <a:cs typeface="Arial" panose="020B0604020202020204" pitchFamily="34" charset="0"/>
            </a:endParaRPr>
          </a:p>
        </p:txBody>
      </p:sp>
      <p:pic>
        <p:nvPicPr>
          <p:cNvPr id="5" name="Picture 4" descr="NICE antimicrobial prescribing guidelines for acute sore throat in adults">
            <a:extLst>
              <a:ext uri="{FF2B5EF4-FFF2-40B4-BE49-F238E27FC236}">
                <a16:creationId xmlns:a16="http://schemas.microsoft.com/office/drawing/2014/main" id="{B68613A6-8F04-4B09-A88B-28AD21002996}"/>
              </a:ext>
            </a:extLst>
          </p:cNvPr>
          <p:cNvPicPr>
            <a:picLocks noChangeAspect="1"/>
          </p:cNvPicPr>
          <p:nvPr/>
        </p:nvPicPr>
        <p:blipFill>
          <a:blip r:embed="rId3"/>
          <a:stretch>
            <a:fillRect/>
          </a:stretch>
        </p:blipFill>
        <p:spPr>
          <a:xfrm>
            <a:off x="1528305" y="1103971"/>
            <a:ext cx="7198497" cy="5165980"/>
          </a:xfrm>
          <a:prstGeom prst="rect">
            <a:avLst/>
          </a:prstGeom>
        </p:spPr>
      </p:pic>
      <p:sp>
        <p:nvSpPr>
          <p:cNvPr id="7" name="TextBox 13">
            <a:extLst>
              <a:ext uri="{FF2B5EF4-FFF2-40B4-BE49-F238E27FC236}">
                <a16:creationId xmlns:a16="http://schemas.microsoft.com/office/drawing/2014/main" id="{14F2CF4F-4F35-47D3-8B37-FC40DDC3F82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6155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1047650"/>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children</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pic>
        <p:nvPicPr>
          <p:cNvPr id="4" name="Picture 3" descr="NICE antimicrobial prescribing guidelines for acute sore throat in children">
            <a:extLst>
              <a:ext uri="{FF2B5EF4-FFF2-40B4-BE49-F238E27FC236}">
                <a16:creationId xmlns:a16="http://schemas.microsoft.com/office/drawing/2014/main" id="{D0CAADCC-CC1E-40A6-A995-006B9D7D0001}"/>
              </a:ext>
            </a:extLst>
          </p:cNvPr>
          <p:cNvPicPr>
            <a:picLocks noChangeAspect="1"/>
          </p:cNvPicPr>
          <p:nvPr/>
        </p:nvPicPr>
        <p:blipFill>
          <a:blip r:embed="rId3"/>
          <a:stretch>
            <a:fillRect/>
          </a:stretch>
        </p:blipFill>
        <p:spPr>
          <a:xfrm>
            <a:off x="0" y="1563713"/>
            <a:ext cx="9144000" cy="5294287"/>
          </a:xfrm>
          <a:prstGeom prst="rect">
            <a:avLst/>
          </a:prstGeom>
        </p:spPr>
      </p:pic>
    </p:spTree>
    <p:extLst>
      <p:ext uri="{BB962C8B-B14F-4D97-AF65-F5344CB8AC3E}">
        <p14:creationId xmlns:p14="http://schemas.microsoft.com/office/powerpoint/2010/main" val="12425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591055" y="365126"/>
            <a:ext cx="7361875" cy="1260125"/>
          </a:xfrm>
        </p:spPr>
        <p:txBody>
          <a:bodyPr>
            <a:normAutofit/>
          </a:bodyPr>
          <a:lstStyle/>
          <a:p>
            <a:r>
              <a:rPr lang="en-GB" altLang="en-US" sz="3200" dirty="0">
                <a:solidFill>
                  <a:srgbClr val="AF1E2C"/>
                </a:solidFill>
                <a:latin typeface="Arial" panose="020B0604020202020204" pitchFamily="34" charset="0"/>
                <a:cs typeface="Arial" panose="020B0604020202020204" pitchFamily="34" charset="0"/>
              </a:rPr>
              <a:t>Prescribing can influence patients understanding and expectations </a:t>
            </a:r>
            <a:endParaRPr lang="en-GB" sz="320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304314" y="1650547"/>
            <a:ext cx="7521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674497961"/>
              </p:ext>
            </p:extLst>
          </p:nvPr>
        </p:nvGraphicFramePr>
        <p:xfrm>
          <a:off x="642551" y="2360141"/>
          <a:ext cx="8501449" cy="3896377"/>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78869" y="2235322"/>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dirty="0">
              <a:solidFill>
                <a:srgbClr val="000000"/>
              </a:solidFill>
            </a:endParaRPr>
          </a:p>
        </p:txBody>
      </p:sp>
      <p:sp>
        <p:nvSpPr>
          <p:cNvPr id="7" name="TextBox 13">
            <a:extLst>
              <a:ext uri="{FF2B5EF4-FFF2-40B4-BE49-F238E27FC236}">
                <a16:creationId xmlns:a16="http://schemas.microsoft.com/office/drawing/2014/main" id="{DF2699E6-DFEA-4E9B-938D-DC0B16F8880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34CF2258-15E4-472A-95B3-856B56E76DF1}"/>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Little 2014, BMJ, Extracted from supplementary table 2</a:t>
            </a:r>
          </a:p>
        </p:txBody>
      </p:sp>
    </p:spTree>
    <p:extLst>
      <p:ext uri="{BB962C8B-B14F-4D97-AF65-F5344CB8AC3E}">
        <p14:creationId xmlns:p14="http://schemas.microsoft.com/office/powerpoint/2010/main" val="3774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3" ma:contentTypeDescription="Create a new document." ma:contentTypeScope="" ma:versionID="2be4977102aabccf26d9a6a62c13d09d">
  <xsd:schema xmlns:xsd="http://www.w3.org/2001/XMLSchema" xmlns:xs="http://www.w3.org/2001/XMLSchema" xmlns:p="http://schemas.microsoft.com/office/2006/metadata/properties" xmlns:ns3="28d80b54-c6e1-42bb-ac40-9d97a3241a35" xmlns:ns4="24fa0ae6-11e7-472f-ac87-8d9d61ebb82a" targetNamespace="http://schemas.microsoft.com/office/2006/metadata/properties" ma:root="true" ma:fieldsID="605c09d6562801fe004397543d22540c" ns3:_="" ns4:_="">
    <xsd:import namespace="28d80b54-c6e1-42bb-ac40-9d97a3241a35"/>
    <xsd:import namespace="24fa0ae6-11e7-472f-ac87-8d9d61ebb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81A6E-8469-40B9-B0C4-17B56D99CEC3}">
  <ds:schemaRefs>
    <ds:schemaRef ds:uri="24fa0ae6-11e7-472f-ac87-8d9d61ebb82a"/>
    <ds:schemaRef ds:uri="28d80b54-c6e1-42bb-ac40-9d97a3241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31EA5E-190C-4AC5-82B9-07DCD4CE6C7A}">
  <ds:schemaRefs>
    <ds:schemaRef ds:uri="http://schemas.microsoft.com/sharepoint/v3/contenttype/forms"/>
  </ds:schemaRefs>
</ds:datastoreItem>
</file>

<file path=customXml/itemProps3.xml><?xml version="1.0" encoding="utf-8"?>
<ds:datastoreItem xmlns:ds="http://schemas.openxmlformats.org/officeDocument/2006/customXml" ds:itemID="{BA151A5C-E7A9-434D-9670-FC867C0D053B}">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2616</TotalTime>
  <Words>7611</Words>
  <Application>Microsoft Office PowerPoint</Application>
  <PresentationFormat>On-screen Show (4:3)</PresentationFormat>
  <Paragraphs>565</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BlinkMacSystemFont</vt:lpstr>
      <vt:lpstr>Calibri</vt:lpstr>
      <vt:lpstr>Cambria</vt:lpstr>
      <vt:lpstr>interfaceregular</vt:lpstr>
      <vt:lpstr>Segoe UI</vt:lpstr>
      <vt:lpstr>Source Sans Pro</vt:lpstr>
      <vt:lpstr>Symbol</vt:lpstr>
      <vt:lpstr>Times New Roman</vt:lpstr>
      <vt:lpstr>ヒラギノ角ゴ Pro W3</vt:lpstr>
      <vt:lpstr>1_Office Theme</vt:lpstr>
      <vt:lpstr>Clinical Scenario: Acute Sore Throat</vt:lpstr>
      <vt:lpstr>Clinical Scenario: Acute Sore Throat</vt:lpstr>
      <vt:lpstr>Sore throat: antimicrobial prescribing</vt:lpstr>
      <vt:lpstr>Clinical scoring systems</vt:lpstr>
      <vt:lpstr>Clinical Scenario: Acute Sore Throat Feedback FeverPAIN</vt:lpstr>
      <vt:lpstr>Clinical Scenario: Acute Sore Throat Feedback CENTOR</vt:lpstr>
      <vt:lpstr>NICE antimicrobial prescribing guidelines for acute sore throat in adults</vt:lpstr>
      <vt:lpstr>NICE antimicrobial prescribing guidelines for acute sore throat in children</vt:lpstr>
      <vt:lpstr>Prescribing can influence patients understanding and expectations </vt:lpstr>
      <vt:lpstr>Awareness of delayed/back up prescribing has increased but is still low</vt:lpstr>
      <vt:lpstr>Around half of members of the public support the prescription of delayed antibiotics for a variety of different infections </vt:lpstr>
      <vt:lpstr>The Patient Perspective: Expectation vs reality</vt:lpstr>
      <vt:lpstr>How to give back-up/delayed antibiotics? </vt:lpstr>
      <vt:lpstr>Back-up antibiotic prescriptions - How?</vt:lpstr>
      <vt:lpstr>TARGET: Patient Information Leaflets</vt:lpstr>
      <vt:lpstr>TARGET: Treating Your Infection RTI Leaflet</vt:lpstr>
      <vt:lpstr>TARGET: Additional supportive tools</vt:lpstr>
      <vt:lpstr>TARGET: Audits Could your practice commit to doing an audit this year?</vt:lpstr>
      <vt:lpstr>TARGET: Learning Resources</vt:lpstr>
      <vt:lpstr>TARGET: Learning Resources Podcasts</vt:lpstr>
      <vt:lpstr>Action Planning</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Donna.Lecky</dc:creator>
  <cp:lastModifiedBy>Emily Whitehorne</cp:lastModifiedBy>
  <cp:revision>90</cp:revision>
  <cp:lastPrinted>2018-04-05T13:36:02Z</cp:lastPrinted>
  <dcterms:created xsi:type="dcterms:W3CDTF">2013-07-24T19:09:21Z</dcterms:created>
  <dcterms:modified xsi:type="dcterms:W3CDTF">2025-09-22T12:35:30Z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