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603" r:id="rId2"/>
    <p:sldId id="604" r:id="rId3"/>
    <p:sldId id="605" r:id="rId4"/>
    <p:sldId id="606" r:id="rId5"/>
    <p:sldId id="607" r:id="rId6"/>
    <p:sldId id="913" r:id="rId7"/>
    <p:sldId id="301" r:id="rId8"/>
    <p:sldId id="300" r:id="rId9"/>
    <p:sldId id="259" r:id="rId10"/>
    <p:sldId id="608" r:id="rId11"/>
    <p:sldId id="609" r:id="rId12"/>
    <p:sldId id="610" r:id="rId13"/>
    <p:sldId id="909" r:id="rId14"/>
    <p:sldId id="263" r:id="rId15"/>
    <p:sldId id="917" r:id="rId16"/>
    <p:sldId id="907" r:id="rId17"/>
    <p:sldId id="908" r:id="rId18"/>
    <p:sldId id="330" r:id="rId19"/>
    <p:sldId id="912" r:id="rId20"/>
    <p:sldId id="895" r:id="rId21"/>
    <p:sldId id="904" r:id="rId22"/>
    <p:sldId id="619" r:id="rId23"/>
    <p:sldId id="866" r:id="rId24"/>
    <p:sldId id="867" r:id="rId25"/>
    <p:sldId id="868" r:id="rId26"/>
    <p:sldId id="869" r:id="rId27"/>
    <p:sldId id="870" r:id="rId28"/>
    <p:sldId id="871" r:id="rId29"/>
    <p:sldId id="872" r:id="rId30"/>
    <p:sldId id="873" r:id="rId31"/>
    <p:sldId id="874" r:id="rId32"/>
    <p:sldId id="875" r:id="rId33"/>
    <p:sldId id="879" r:id="rId34"/>
    <p:sldId id="915" r:id="rId35"/>
    <p:sldId id="910" r:id="rId36"/>
    <p:sldId id="623" r:id="rId37"/>
    <p:sldId id="914" r:id="rId38"/>
    <p:sldId id="884" r:id="rId39"/>
    <p:sldId id="911" r:id="rId40"/>
    <p:sldId id="916" r:id="rId41"/>
    <p:sldId id="631" r:id="rId42"/>
    <p:sldId id="893" r:id="rId43"/>
    <p:sldId id="501" r:id="rId44"/>
    <p:sldId id="558" r:id="rId45"/>
    <p:sldId id="417" r:id="rId46"/>
    <p:sldId id="633" r:id="rId47"/>
    <p:sldId id="508"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7EA5C4-26F9-4E8D-F73F-5F3ED8A5153F}" name="Catherine Hayes" initials="CH" userId="S::Catherine.Hayes@ukhsa.gov.uk::51064343-f055-4aba-a6ff-35764d19f49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ke Oneill" initials="LO" lastIdx="10" clrIdx="0">
    <p:extLst>
      <p:ext uri="{19B8F6BF-5375-455C-9EA6-DF929625EA0E}">
        <p15:presenceInfo xmlns:p15="http://schemas.microsoft.com/office/powerpoint/2012/main" userId="S::Luke.Oneill@ukhsa.gov.uk::257f899d-5e0e-4285-874d-373802fc832f" providerId="AD"/>
      </p:ext>
    </p:extLst>
  </p:cmAuthor>
  <p:cmAuthor id="2" name="Donna Lecky" initials="DL" lastIdx="11" clrIdx="1">
    <p:extLst>
      <p:ext uri="{19B8F6BF-5375-455C-9EA6-DF929625EA0E}">
        <p15:presenceInfo xmlns:p15="http://schemas.microsoft.com/office/powerpoint/2012/main" userId="S::Donna.Lecky@ukhsa.gov.uk::e895a76e-1148-466d-a1c3-af3d581712a6" providerId="AD"/>
      </p:ext>
    </p:extLst>
  </p:cmAuthor>
  <p:cmAuthor id="3" name="Emily Cooper" initials="EC" lastIdx="1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D0016"/>
    <a:srgbClr val="0000FF"/>
    <a:srgbClr val="F4DDC4"/>
    <a:srgbClr val="A50021"/>
    <a:srgbClr val="DFDEDE"/>
    <a:srgbClr val="054D69"/>
    <a:srgbClr val="2D8659"/>
    <a:srgbClr val="C26400"/>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19" autoAdjust="0"/>
    <p:restoredTop sz="58167" autoAdjust="0"/>
  </p:normalViewPr>
  <p:slideViewPr>
    <p:cSldViewPr snapToGrid="0">
      <p:cViewPr varScale="1">
        <p:scale>
          <a:sx n="66" d="100"/>
          <a:sy n="66" d="100"/>
        </p:scale>
        <p:origin x="2502" y="66"/>
      </p:cViewPr>
      <p:guideLst/>
    </p:cSldViewPr>
  </p:slideViewPr>
  <p:outlineViewPr>
    <p:cViewPr>
      <p:scale>
        <a:sx n="33" d="100"/>
        <a:sy n="33" d="100"/>
      </p:scale>
      <p:origin x="0" y="-742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1" d="100"/>
          <a:sy n="51" d="100"/>
        </p:scale>
        <p:origin x="1644"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8/10/relationships/authors" Target="authors.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filecol15.phe.gov.uk\AMR_TEAM\Projects%20&amp;%20Programmes\COVID-19%20AMU\Data\Primary%20care\ePACT2\Primary_ENG.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oleObject" Target="file:///\\filecol15.phe.gov.uk\AMR_TEAM\Presentations%20&amp;%20Teachings\TARGET\2017-2023%20update.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filecol15.phe.gov.uk\AMR_TEAM\Presentations%20&amp;%20Teachings\TARGET\2017-2023%20update.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filecol15.phe.gov.uk\AMR_TEAM\Presentations%20&amp;%20Teachings\TARGET\2017-2023%20update.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filecol15.phe.gov.uk\AMR_TEAM\Presentations%20&amp;%20Teachings\TARGET\2017-2023%20update.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filecol15.phe.gov.uk\AMR_TEAM\Presentations%20&amp;%20Teachings\TARGET\2017-2023%20update.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filecol15.phe.gov.uk\AMR_TEAM\Presentations%20&amp;%20Teachings\TARGET\2017-2023%20update.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917818108557329E-2"/>
          <c:y val="0.1118832287939253"/>
          <c:w val="0.91968463643537091"/>
          <c:h val="0.6848731204425168"/>
        </c:manualLayout>
      </c:layout>
      <c:lineChart>
        <c:grouping val="standard"/>
        <c:varyColors val="0"/>
        <c:ser>
          <c:idx val="2"/>
          <c:order val="0"/>
          <c:tx>
            <c:strRef>
              <c:f>'9. UTI_Data'!$F$1</c:f>
              <c:strCache>
                <c:ptCount val="1"/>
                <c:pt idx="0">
                  <c:v>Nitrofurantoin</c:v>
                </c:pt>
              </c:strCache>
            </c:strRef>
          </c:tx>
          <c:marker>
            <c:symbol val="none"/>
          </c:marker>
          <c:cat>
            <c:multiLvlStrRef>
              <c:f>'1. Total_Data'!$A$26:$B$104</c:f>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f>'9. UTI_Data'!$I$26:$I$104</c:f>
              <c:numCache>
                <c:formatCode>0</c:formatCode>
                <c:ptCount val="79"/>
                <c:pt idx="0">
                  <c:v>3.0438191890716553</c:v>
                </c:pt>
                <c:pt idx="1">
                  <c:v>3.0297060012817383</c:v>
                </c:pt>
                <c:pt idx="2">
                  <c:v>3.1431350708007813</c:v>
                </c:pt>
                <c:pt idx="3">
                  <c:v>3.2007091045379639</c:v>
                </c:pt>
                <c:pt idx="4">
                  <c:v>3.0719003677368164</c:v>
                </c:pt>
                <c:pt idx="5">
                  <c:v>3.3004410266876221</c:v>
                </c:pt>
                <c:pt idx="6">
                  <c:v>3.3133962154388428</c:v>
                </c:pt>
                <c:pt idx="7">
                  <c:v>3.4957981109619141</c:v>
                </c:pt>
                <c:pt idx="8">
                  <c:v>3.6357522010803223</c:v>
                </c:pt>
                <c:pt idx="9">
                  <c:v>3.486950159072876</c:v>
                </c:pt>
                <c:pt idx="10">
                  <c:v>3.5511283874511719</c:v>
                </c:pt>
                <c:pt idx="11">
                  <c:v>3.5688059329986572</c:v>
                </c:pt>
                <c:pt idx="12">
                  <c:v>3.5440132617950439</c:v>
                </c:pt>
                <c:pt idx="13">
                  <c:v>3.3194873332977295</c:v>
                </c:pt>
                <c:pt idx="14">
                  <c:v>3.8632543087005615</c:v>
                </c:pt>
                <c:pt idx="15">
                  <c:v>3.3524255752563477</c:v>
                </c:pt>
                <c:pt idx="16">
                  <c:v>3.8656096458435059</c:v>
                </c:pt>
                <c:pt idx="17">
                  <c:v>4.1720671653747559</c:v>
                </c:pt>
                <c:pt idx="18">
                  <c:v>4.3738493919372559</c:v>
                </c:pt>
                <c:pt idx="19">
                  <c:v>4.6311335563659668</c:v>
                </c:pt>
                <c:pt idx="20">
                  <c:v>4.629910945892334</c:v>
                </c:pt>
                <c:pt idx="21">
                  <c:v>4.8713011741638184</c:v>
                </c:pt>
                <c:pt idx="22">
                  <c:v>4.7318534851074219</c:v>
                </c:pt>
                <c:pt idx="23">
                  <c:v>4.4564824104309082</c:v>
                </c:pt>
                <c:pt idx="24">
                  <c:v>4.8922972679138184</c:v>
                </c:pt>
                <c:pt idx="25">
                  <c:v>4.3352665901184082</c:v>
                </c:pt>
                <c:pt idx="26">
                  <c:v>4.6737442016601563</c:v>
                </c:pt>
                <c:pt idx="27">
                  <c:v>4.5313467979431152</c:v>
                </c:pt>
                <c:pt idx="28">
                  <c:v>4.6755838394165039</c:v>
                </c:pt>
                <c:pt idx="29">
                  <c:v>4.7360014915466309</c:v>
                </c:pt>
                <c:pt idx="30">
                  <c:v>4.9292411804199219</c:v>
                </c:pt>
                <c:pt idx="31">
                  <c:v>5.3988251686096191</c:v>
                </c:pt>
                <c:pt idx="32">
                  <c:v>5.041679859161377</c:v>
                </c:pt>
                <c:pt idx="33">
                  <c:v>5.4906840324401855</c:v>
                </c:pt>
                <c:pt idx="34">
                  <c:v>5.2046566009521484</c:v>
                </c:pt>
                <c:pt idx="35">
                  <c:v>4.9693646430969238</c:v>
                </c:pt>
                <c:pt idx="36">
                  <c:v>5.3039994239807129</c:v>
                </c:pt>
                <c:pt idx="37">
                  <c:v>4.6250319480895996</c:v>
                </c:pt>
                <c:pt idx="38">
                  <c:v>5.0335636138916016</c:v>
                </c:pt>
                <c:pt idx="39">
                  <c:v>4.7236518859863281</c:v>
                </c:pt>
                <c:pt idx="40">
                  <c:v>5.0535683631896973</c:v>
                </c:pt>
                <c:pt idx="41">
                  <c:v>4.8786253929138184</c:v>
                </c:pt>
                <c:pt idx="42">
                  <c:v>5.2040114402770996</c:v>
                </c:pt>
                <c:pt idx="43">
                  <c:v>5.4802389144897461</c:v>
                </c:pt>
                <c:pt idx="44">
                  <c:v>5.2876720428466797</c:v>
                </c:pt>
                <c:pt idx="45">
                  <c:v>5.5878305435180664</c:v>
                </c:pt>
                <c:pt idx="46">
                  <c:v>5.0974860191345215</c:v>
                </c:pt>
                <c:pt idx="47">
                  <c:v>5.0291752815246582</c:v>
                </c:pt>
                <c:pt idx="48">
                  <c:v>5.4305086135864258</c:v>
                </c:pt>
                <c:pt idx="49">
                  <c:v>4.7725434303283691</c:v>
                </c:pt>
                <c:pt idx="50">
                  <c:v>4.9485645294189453</c:v>
                </c:pt>
                <c:pt idx="51">
                  <c:v>4.9873266220092773</c:v>
                </c:pt>
                <c:pt idx="52">
                  <c:v>4.7131805419921875</c:v>
                </c:pt>
                <c:pt idx="53">
                  <c:v>4.9683346748352051</c:v>
                </c:pt>
                <c:pt idx="54">
                  <c:v>5.3213310241699219</c:v>
                </c:pt>
                <c:pt idx="55">
                  <c:v>4.8572649955749512</c:v>
                </c:pt>
                <c:pt idx="56">
                  <c:v>5.2870602607727051</c:v>
                </c:pt>
                <c:pt idx="57">
                  <c:v>5.4838414192199707</c:v>
                </c:pt>
                <c:pt idx="58">
                  <c:v>5.3378825187683105</c:v>
                </c:pt>
                <c:pt idx="59">
                  <c:v>5.4522943496704102</c:v>
                </c:pt>
                <c:pt idx="60">
                  <c:v>4.9975123405456543</c:v>
                </c:pt>
                <c:pt idx="61">
                  <c:v>4.6784677505493164</c:v>
                </c:pt>
                <c:pt idx="62">
                  <c:v>5.1068663597106934</c:v>
                </c:pt>
                <c:pt idx="63">
                  <c:v>4.5174956321716309</c:v>
                </c:pt>
                <c:pt idx="64">
                  <c:v>4.4012269973754883</c:v>
                </c:pt>
                <c:pt idx="65">
                  <c:v>4.7694668769836426</c:v>
                </c:pt>
                <c:pt idx="66">
                  <c:v>5.0907039642333984</c:v>
                </c:pt>
                <c:pt idx="67">
                  <c:v>5.1014728546142578</c:v>
                </c:pt>
                <c:pt idx="68">
                  <c:v>5.2770514488220215</c:v>
                </c:pt>
                <c:pt idx="69">
                  <c:v>5.081932544708252</c:v>
                </c:pt>
                <c:pt idx="70">
                  <c:v>5.2055578231811523</c:v>
                </c:pt>
                <c:pt idx="71">
                  <c:v>5.2245321273803711</c:v>
                </c:pt>
                <c:pt idx="72">
                  <c:v>5.0932149887084961</c:v>
                </c:pt>
                <c:pt idx="73">
                  <c:v>4.7046747207641602</c:v>
                </c:pt>
                <c:pt idx="74">
                  <c:v>5.1103324890136719</c:v>
                </c:pt>
                <c:pt idx="75">
                  <c:v>4.5351262092590332</c:v>
                </c:pt>
                <c:pt idx="76">
                  <c:v>4.8916416168212891</c:v>
                </c:pt>
                <c:pt idx="77">
                  <c:v>4.7209610939025879</c:v>
                </c:pt>
                <c:pt idx="78">
                  <c:v>4.8332509994506836</c:v>
                </c:pt>
              </c:numCache>
            </c:numRef>
          </c:val>
          <c:smooth val="0"/>
          <c:extLst>
            <c:ext xmlns:c16="http://schemas.microsoft.com/office/drawing/2014/chart" uri="{C3380CC4-5D6E-409C-BE32-E72D297353CC}">
              <c16:uniqueId val="{00000000-AC85-4484-B605-50AAACBCBCFD}"/>
            </c:ext>
          </c:extLst>
        </c:ser>
        <c:ser>
          <c:idx val="0"/>
          <c:order val="7"/>
          <c:tx>
            <c:strRef>
              <c:f>'9. UTI_Data'!$B$2</c:f>
              <c:strCache>
                <c:ptCount val="1"/>
                <c:pt idx="0">
                  <c:v>2014</c:v>
                </c:pt>
              </c:strCache>
            </c:strRef>
          </c:tx>
          <c:spPr>
            <a:ln w="28575" cap="rnd">
              <a:solidFill>
                <a:schemeClr val="accent1"/>
              </a:solidFill>
              <a:round/>
            </a:ln>
            <a:effectLst/>
          </c:spPr>
          <c:marker>
            <c:symbol val="none"/>
          </c:marker>
          <c:cat>
            <c:multiLvlStrRef>
              <c:f>'1. Total_Data'!$A$26:$B$104</c:f>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f>'9. UTI_Data'!$G$26:$G$104</c:f>
              <c:numCache>
                <c:formatCode>0</c:formatCode>
                <c:ptCount val="79"/>
                <c:pt idx="0">
                  <c:v>4.5702519416809082</c:v>
                </c:pt>
                <c:pt idx="1">
                  <c:v>4.445587158203125</c:v>
                </c:pt>
                <c:pt idx="2">
                  <c:v>4.5431480407714844</c:v>
                </c:pt>
                <c:pt idx="3">
                  <c:v>4.4786620140075684</c:v>
                </c:pt>
                <c:pt idx="4">
                  <c:v>4.1952071189880371</c:v>
                </c:pt>
                <c:pt idx="5">
                  <c:v>4.4443206787109375</c:v>
                </c:pt>
                <c:pt idx="6">
                  <c:v>4.3918852806091309</c:v>
                </c:pt>
                <c:pt idx="7">
                  <c:v>4.5193367004394531</c:v>
                </c:pt>
                <c:pt idx="8">
                  <c:v>4.678560733795166</c:v>
                </c:pt>
                <c:pt idx="9">
                  <c:v>4.4415521621704102</c:v>
                </c:pt>
                <c:pt idx="10">
                  <c:v>4.4353823661804199</c:v>
                </c:pt>
                <c:pt idx="11">
                  <c:v>4.3220076560974121</c:v>
                </c:pt>
                <c:pt idx="12">
                  <c:v>4.2817230224609375</c:v>
                </c:pt>
                <c:pt idx="13">
                  <c:v>3.852898120880127</c:v>
                </c:pt>
                <c:pt idx="14">
                  <c:v>4.255185604095459</c:v>
                </c:pt>
                <c:pt idx="15">
                  <c:v>3.4230663776397705</c:v>
                </c:pt>
                <c:pt idx="16">
                  <c:v>3.6059880256652832</c:v>
                </c:pt>
                <c:pt idx="17">
                  <c:v>3.4834048748016357</c:v>
                </c:pt>
                <c:pt idx="18">
                  <c:v>3.3332235813140869</c:v>
                </c:pt>
                <c:pt idx="19">
                  <c:v>3.2953231334686279</c:v>
                </c:pt>
                <c:pt idx="20">
                  <c:v>3.1725244522094727</c:v>
                </c:pt>
                <c:pt idx="21">
                  <c:v>3.1071515083312988</c:v>
                </c:pt>
                <c:pt idx="22">
                  <c:v>2.9112308025360107</c:v>
                </c:pt>
                <c:pt idx="23">
                  <c:v>2.6727890968322754</c:v>
                </c:pt>
                <c:pt idx="24">
                  <c:v>2.8514120578765869</c:v>
                </c:pt>
                <c:pt idx="25">
                  <c:v>2.4583053588867188</c:v>
                </c:pt>
                <c:pt idx="26">
                  <c:v>2.587590217590332</c:v>
                </c:pt>
                <c:pt idx="27">
                  <c:v>2.4319195747375488</c:v>
                </c:pt>
                <c:pt idx="28">
                  <c:v>2.4264709949493408</c:v>
                </c:pt>
                <c:pt idx="29">
                  <c:v>2.3493859767913818</c:v>
                </c:pt>
                <c:pt idx="30">
                  <c:v>2.3428654670715332</c:v>
                </c:pt>
                <c:pt idx="31">
                  <c:v>2.4472651481628418</c:v>
                </c:pt>
                <c:pt idx="32">
                  <c:v>2.2737836837768555</c:v>
                </c:pt>
                <c:pt idx="33">
                  <c:v>2.3938326835632324</c:v>
                </c:pt>
                <c:pt idx="34">
                  <c:v>2.2639048099517822</c:v>
                </c:pt>
                <c:pt idx="35">
                  <c:v>2.1327977180480957</c:v>
                </c:pt>
                <c:pt idx="36">
                  <c:v>2.2674522399902344</c:v>
                </c:pt>
                <c:pt idx="37">
                  <c:v>1.9731035232543945</c:v>
                </c:pt>
                <c:pt idx="38">
                  <c:v>2.1000423431396484</c:v>
                </c:pt>
                <c:pt idx="39">
                  <c:v>1.9429188966751099</c:v>
                </c:pt>
                <c:pt idx="40">
                  <c:v>2.0533175468444824</c:v>
                </c:pt>
                <c:pt idx="41">
                  <c:v>1.9276223182678223</c:v>
                </c:pt>
                <c:pt idx="42">
                  <c:v>1.9963771104812622</c:v>
                </c:pt>
                <c:pt idx="43">
                  <c:v>2.0672283172607422</c:v>
                </c:pt>
                <c:pt idx="44">
                  <c:v>1.9982069730758667</c:v>
                </c:pt>
                <c:pt idx="45">
                  <c:v>2.0907506942749023</c:v>
                </c:pt>
                <c:pt idx="46">
                  <c:v>1.9763902425765991</c:v>
                </c:pt>
                <c:pt idx="47">
                  <c:v>1.9421550035476685</c:v>
                </c:pt>
                <c:pt idx="48">
                  <c:v>2.063284158706665</c:v>
                </c:pt>
                <c:pt idx="49">
                  <c:v>1.8031256198883057</c:v>
                </c:pt>
                <c:pt idx="50">
                  <c:v>1.9067150354385376</c:v>
                </c:pt>
                <c:pt idx="51">
                  <c:v>1.9482003450393677</c:v>
                </c:pt>
                <c:pt idx="52">
                  <c:v>1.8141069412231445</c:v>
                </c:pt>
                <c:pt idx="53">
                  <c:v>1.8657956123352051</c:v>
                </c:pt>
                <c:pt idx="54">
                  <c:v>1.9605257511138916</c:v>
                </c:pt>
                <c:pt idx="55">
                  <c:v>1.7585633993148804</c:v>
                </c:pt>
                <c:pt idx="56">
                  <c:v>1.9052473306655884</c:v>
                </c:pt>
                <c:pt idx="57">
                  <c:v>1.9728864431381226</c:v>
                </c:pt>
                <c:pt idx="58">
                  <c:v>1.9529572725296021</c:v>
                </c:pt>
                <c:pt idx="59">
                  <c:v>2.0344955921173096</c:v>
                </c:pt>
                <c:pt idx="60">
                  <c:v>1.8179088830947876</c:v>
                </c:pt>
                <c:pt idx="61">
                  <c:v>1.6890851259231567</c:v>
                </c:pt>
                <c:pt idx="62">
                  <c:v>1.8859901428222656</c:v>
                </c:pt>
                <c:pt idx="63">
                  <c:v>1.7075467109680176</c:v>
                </c:pt>
                <c:pt idx="64">
                  <c:v>1.6754336357116699</c:v>
                </c:pt>
                <c:pt idx="65">
                  <c:v>1.7655659914016724</c:v>
                </c:pt>
                <c:pt idx="66">
                  <c:v>1.8308354616165161</c:v>
                </c:pt>
                <c:pt idx="67">
                  <c:v>1.7797126770019531</c:v>
                </c:pt>
                <c:pt idx="68">
                  <c:v>1.8946903944015503</c:v>
                </c:pt>
                <c:pt idx="69">
                  <c:v>1.843143105506897</c:v>
                </c:pt>
                <c:pt idx="70">
                  <c:v>1.9041686058044434</c:v>
                </c:pt>
                <c:pt idx="71">
                  <c:v>1.9207557439804077</c:v>
                </c:pt>
                <c:pt idx="72">
                  <c:v>1.8725507259368896</c:v>
                </c:pt>
                <c:pt idx="73">
                  <c:v>1.7484837770462036</c:v>
                </c:pt>
                <c:pt idx="74">
                  <c:v>1.9401544332504272</c:v>
                </c:pt>
                <c:pt idx="75">
                  <c:v>1.722064733505249</c:v>
                </c:pt>
                <c:pt idx="76">
                  <c:v>1.8568124771118164</c:v>
                </c:pt>
                <c:pt idx="77">
                  <c:v>1.7712777853012085</c:v>
                </c:pt>
                <c:pt idx="78">
                  <c:v>1.7783510684967041</c:v>
                </c:pt>
              </c:numCache>
            </c:numRef>
          </c:val>
          <c:smooth val="0"/>
          <c:extLst>
            <c:ext xmlns:c16="http://schemas.microsoft.com/office/drawing/2014/chart" uri="{C3380CC4-5D6E-409C-BE32-E72D297353CC}">
              <c16:uniqueId val="{00000001-AC85-4484-B605-50AAACBCBCFD}"/>
            </c:ext>
          </c:extLst>
        </c:ser>
        <c:dLbls>
          <c:showLegendKey val="0"/>
          <c:showVal val="0"/>
          <c:showCatName val="0"/>
          <c:showSerName val="0"/>
          <c:showPercent val="0"/>
          <c:showBubbleSize val="0"/>
        </c:dLbls>
        <c:smooth val="0"/>
        <c:axId val="588823560"/>
        <c:axId val="588826184"/>
        <c:extLst>
          <c:ext xmlns:c15="http://schemas.microsoft.com/office/drawing/2012/chart" uri="{02D57815-91ED-43cb-92C2-25804820EDAC}">
            <c15:filteredLineSeries>
              <c15:ser>
                <c:idx val="8"/>
                <c:order val="1"/>
                <c:tx>
                  <c:strRef>
                    <c:extLst>
                      <c:ext uri="{02D57815-91ED-43cb-92C2-25804820EDAC}">
                        <c15:formulaRef>
                          <c15:sqref>'9. UTI_Data'!$B$28</c15:sqref>
                        </c15:formulaRef>
                      </c:ext>
                    </c:extLst>
                    <c:strCache>
                      <c:ptCount val="1"/>
                      <c:pt idx="0">
                        <c:v>2016</c:v>
                      </c:pt>
                    </c:strCache>
                  </c:strRef>
                </c:tx>
                <c:spPr>
                  <a:ln>
                    <a:solidFill>
                      <a:srgbClr val="A7A9AC"/>
                    </a:solidFill>
                  </a:ln>
                </c:spPr>
                <c:marker>
                  <c:symbol val="none"/>
                </c:marker>
                <c:cat>
                  <c:multiLvlStrRef>
                    <c:extLst>
                      <c:ext uri="{02D57815-91ED-43cb-92C2-25804820EDAC}">
                        <c15:formulaRef>
                          <c15:sqref>'1. Total_Data'!$A$26:$B$104</c15:sqref>
                        </c15:formulaRef>
                      </c:ext>
                    </c:extLst>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extLst>
                      <c:ext uri="{02D57815-91ED-43cb-92C2-25804820EDAC}">
                        <c15:formulaRef>
                          <c15:sqref>'9. UTI_Data'!$G$26:$G$37</c15:sqref>
                        </c15:formulaRef>
                      </c:ext>
                    </c:extLst>
                    <c:numCache>
                      <c:formatCode>0</c:formatCode>
                      <c:ptCount val="12"/>
                      <c:pt idx="0">
                        <c:v>4.5702519416809082</c:v>
                      </c:pt>
                      <c:pt idx="1">
                        <c:v>4.445587158203125</c:v>
                      </c:pt>
                      <c:pt idx="2">
                        <c:v>4.5431480407714844</c:v>
                      </c:pt>
                      <c:pt idx="3">
                        <c:v>4.4786620140075684</c:v>
                      </c:pt>
                      <c:pt idx="4">
                        <c:v>4.1952071189880371</c:v>
                      </c:pt>
                      <c:pt idx="5">
                        <c:v>4.4443206787109375</c:v>
                      </c:pt>
                      <c:pt idx="6">
                        <c:v>4.3918852806091309</c:v>
                      </c:pt>
                      <c:pt idx="7">
                        <c:v>4.5193367004394531</c:v>
                      </c:pt>
                      <c:pt idx="8">
                        <c:v>4.678560733795166</c:v>
                      </c:pt>
                      <c:pt idx="9">
                        <c:v>4.4415521621704102</c:v>
                      </c:pt>
                      <c:pt idx="10">
                        <c:v>4.4353823661804199</c:v>
                      </c:pt>
                      <c:pt idx="11">
                        <c:v>4.3220076560974121</c:v>
                      </c:pt>
                    </c:numCache>
                  </c:numRef>
                </c:val>
                <c:smooth val="0"/>
                <c:extLst>
                  <c:ext xmlns:c16="http://schemas.microsoft.com/office/drawing/2014/chart" uri="{C3380CC4-5D6E-409C-BE32-E72D297353CC}">
                    <c16:uniqueId val="{00000002-AC85-4484-B605-50AAACBCBCFD}"/>
                  </c:ext>
                </c:extLst>
              </c15:ser>
            </c15:filteredLineSeries>
            <c15:filteredLineSeries>
              <c15:ser>
                <c:idx val="9"/>
                <c:order val="2"/>
                <c:tx>
                  <c:strRef>
                    <c:extLst xmlns:c15="http://schemas.microsoft.com/office/drawing/2012/chart">
                      <c:ext xmlns:c15="http://schemas.microsoft.com/office/drawing/2012/chart" uri="{02D57815-91ED-43cb-92C2-25804820EDAC}">
                        <c15:formulaRef>
                          <c15:sqref>'9. UTI_Data'!$B$38</c15:sqref>
                        </c15:formulaRef>
                      </c:ext>
                    </c:extLst>
                    <c:strCache>
                      <c:ptCount val="1"/>
                      <c:pt idx="0">
                        <c:v>2017</c:v>
                      </c:pt>
                    </c:strCache>
                  </c:strRef>
                </c:tx>
                <c:spPr>
                  <a:ln>
                    <a:solidFill>
                      <a:srgbClr val="FFC000"/>
                    </a:solidFill>
                  </a:ln>
                </c:spPr>
                <c:marker>
                  <c:symbol val="none"/>
                </c:marker>
                <c:cat>
                  <c:multiLvlStrRef>
                    <c:extLst xmlns:c15="http://schemas.microsoft.com/office/drawing/2012/chart">
                      <c:ext xmlns:c15="http://schemas.microsoft.com/office/drawing/2012/chart" uri="{02D57815-91ED-43cb-92C2-25804820EDAC}">
                        <c15:formulaRef>
                          <c15:sqref>'1. Total_Data'!$A$26:$B$104</c15:sqref>
                        </c15:formulaRef>
                      </c:ext>
                    </c:extLst>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extLst xmlns:c15="http://schemas.microsoft.com/office/drawing/2012/chart">
                      <c:ext xmlns:c15="http://schemas.microsoft.com/office/drawing/2012/chart" uri="{02D57815-91ED-43cb-92C2-25804820EDAC}">
                        <c15:formulaRef>
                          <c15:sqref>'9. UTI_Data'!$G$38:$G$49</c15:sqref>
                        </c15:formulaRef>
                      </c:ext>
                    </c:extLst>
                    <c:numCache>
                      <c:formatCode>0</c:formatCode>
                      <c:ptCount val="12"/>
                      <c:pt idx="0">
                        <c:v>4.2817230224609375</c:v>
                      </c:pt>
                      <c:pt idx="1">
                        <c:v>3.852898120880127</c:v>
                      </c:pt>
                      <c:pt idx="2">
                        <c:v>4.255185604095459</c:v>
                      </c:pt>
                      <c:pt idx="3">
                        <c:v>3.4230663776397705</c:v>
                      </c:pt>
                      <c:pt idx="4">
                        <c:v>3.6059880256652832</c:v>
                      </c:pt>
                      <c:pt idx="5">
                        <c:v>3.4834048748016357</c:v>
                      </c:pt>
                      <c:pt idx="6">
                        <c:v>3.3332235813140869</c:v>
                      </c:pt>
                      <c:pt idx="7">
                        <c:v>3.2953231334686279</c:v>
                      </c:pt>
                      <c:pt idx="8">
                        <c:v>3.1725244522094727</c:v>
                      </c:pt>
                      <c:pt idx="9">
                        <c:v>3.1071515083312988</c:v>
                      </c:pt>
                      <c:pt idx="10">
                        <c:v>2.9112308025360107</c:v>
                      </c:pt>
                      <c:pt idx="11">
                        <c:v>2.6727890968322754</c:v>
                      </c:pt>
                    </c:numCache>
                  </c:numRef>
                </c:val>
                <c:smooth val="0"/>
                <c:extLst xmlns:c15="http://schemas.microsoft.com/office/drawing/2012/chart">
                  <c:ext xmlns:c16="http://schemas.microsoft.com/office/drawing/2014/chart" uri="{C3380CC4-5D6E-409C-BE32-E72D297353CC}">
                    <c16:uniqueId val="{00000003-AC85-4484-B605-50AAACBCBCFD}"/>
                  </c:ext>
                </c:extLst>
              </c15:ser>
            </c15:filteredLineSeries>
            <c15:filteredLineSeries>
              <c15:ser>
                <c:idx val="10"/>
                <c:order val="3"/>
                <c:tx>
                  <c:strRef>
                    <c:extLst xmlns:c15="http://schemas.microsoft.com/office/drawing/2012/chart">
                      <c:ext xmlns:c15="http://schemas.microsoft.com/office/drawing/2012/chart" uri="{02D57815-91ED-43cb-92C2-25804820EDAC}">
                        <c15:formulaRef>
                          <c15:sqref>'9. UTI_Data'!$B$52</c15:sqref>
                        </c15:formulaRef>
                      </c:ext>
                    </c:extLst>
                    <c:strCache>
                      <c:ptCount val="1"/>
                      <c:pt idx="0">
                        <c:v>2018</c:v>
                      </c:pt>
                    </c:strCache>
                  </c:strRef>
                </c:tx>
                <c:spPr>
                  <a:ln>
                    <a:solidFill>
                      <a:srgbClr val="0A0E38"/>
                    </a:solidFill>
                  </a:ln>
                </c:spPr>
                <c:marker>
                  <c:symbol val="none"/>
                </c:marker>
                <c:cat>
                  <c:multiLvlStrRef>
                    <c:extLst xmlns:c15="http://schemas.microsoft.com/office/drawing/2012/chart">
                      <c:ext xmlns:c15="http://schemas.microsoft.com/office/drawing/2012/chart" uri="{02D57815-91ED-43cb-92C2-25804820EDAC}">
                        <c15:formulaRef>
                          <c15:sqref>'1. Total_Data'!$A$26:$B$104</c15:sqref>
                        </c15:formulaRef>
                      </c:ext>
                    </c:extLst>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extLst xmlns:c15="http://schemas.microsoft.com/office/drawing/2012/chart">
                      <c:ext xmlns:c15="http://schemas.microsoft.com/office/drawing/2012/chart" uri="{02D57815-91ED-43cb-92C2-25804820EDAC}">
                        <c15:formulaRef>
                          <c15:sqref>'9. UTI_Data'!$G$50:$G$61</c15:sqref>
                        </c15:formulaRef>
                      </c:ext>
                    </c:extLst>
                    <c:numCache>
                      <c:formatCode>0</c:formatCode>
                      <c:ptCount val="12"/>
                      <c:pt idx="0">
                        <c:v>2.8514120578765869</c:v>
                      </c:pt>
                      <c:pt idx="1">
                        <c:v>2.4583053588867188</c:v>
                      </c:pt>
                      <c:pt idx="2">
                        <c:v>2.587590217590332</c:v>
                      </c:pt>
                      <c:pt idx="3">
                        <c:v>2.4319195747375488</c:v>
                      </c:pt>
                      <c:pt idx="4">
                        <c:v>2.4264709949493408</c:v>
                      </c:pt>
                      <c:pt idx="5">
                        <c:v>2.3493859767913818</c:v>
                      </c:pt>
                      <c:pt idx="6">
                        <c:v>2.3428654670715332</c:v>
                      </c:pt>
                      <c:pt idx="7">
                        <c:v>2.4472651481628418</c:v>
                      </c:pt>
                      <c:pt idx="8">
                        <c:v>2.2737836837768555</c:v>
                      </c:pt>
                      <c:pt idx="9">
                        <c:v>2.3938326835632324</c:v>
                      </c:pt>
                      <c:pt idx="10">
                        <c:v>2.2639048099517822</c:v>
                      </c:pt>
                      <c:pt idx="11">
                        <c:v>2.1327977180480957</c:v>
                      </c:pt>
                    </c:numCache>
                  </c:numRef>
                </c:val>
                <c:smooth val="0"/>
                <c:extLst xmlns:c15="http://schemas.microsoft.com/office/drawing/2012/chart">
                  <c:ext xmlns:c16="http://schemas.microsoft.com/office/drawing/2014/chart" uri="{C3380CC4-5D6E-409C-BE32-E72D297353CC}">
                    <c16:uniqueId val="{00000004-AC85-4484-B605-50AAACBCBCFD}"/>
                  </c:ext>
                </c:extLst>
              </c15:ser>
            </c15:filteredLineSeries>
            <c15:filteredLineSeries>
              <c15:ser>
                <c:idx val="11"/>
                <c:order val="4"/>
                <c:tx>
                  <c:strRef>
                    <c:extLst xmlns:c15="http://schemas.microsoft.com/office/drawing/2012/chart">
                      <c:ext xmlns:c15="http://schemas.microsoft.com/office/drawing/2012/chart" uri="{02D57815-91ED-43cb-92C2-25804820EDAC}">
                        <c15:formulaRef>
                          <c15:sqref>'9. UTI_Data'!$B$62</c15:sqref>
                        </c15:formulaRef>
                      </c:ext>
                    </c:extLst>
                    <c:strCache>
                      <c:ptCount val="1"/>
                      <c:pt idx="0">
                        <c:v>2019</c:v>
                      </c:pt>
                    </c:strCache>
                  </c:strRef>
                </c:tx>
                <c:marker>
                  <c:symbol val="none"/>
                </c:marker>
                <c:cat>
                  <c:multiLvlStrRef>
                    <c:extLst xmlns:c15="http://schemas.microsoft.com/office/drawing/2012/chart">
                      <c:ext xmlns:c15="http://schemas.microsoft.com/office/drawing/2012/chart" uri="{02D57815-91ED-43cb-92C2-25804820EDAC}">
                        <c15:formulaRef>
                          <c15:sqref>'1. Total_Data'!$A$26:$B$104</c15:sqref>
                        </c15:formulaRef>
                      </c:ext>
                    </c:extLst>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extLst xmlns:c15="http://schemas.microsoft.com/office/drawing/2012/chart">
                      <c:ext xmlns:c15="http://schemas.microsoft.com/office/drawing/2012/chart" uri="{02D57815-91ED-43cb-92C2-25804820EDAC}">
                        <c15:formulaRef>
                          <c15:sqref>'9. UTI_Data'!$G$62:$G$73</c15:sqref>
                        </c15:formulaRef>
                      </c:ext>
                    </c:extLst>
                    <c:numCache>
                      <c:formatCode>0</c:formatCode>
                      <c:ptCount val="12"/>
                      <c:pt idx="0">
                        <c:v>2.2674522399902344</c:v>
                      </c:pt>
                      <c:pt idx="1">
                        <c:v>1.9731035232543945</c:v>
                      </c:pt>
                      <c:pt idx="2">
                        <c:v>2.1000423431396484</c:v>
                      </c:pt>
                      <c:pt idx="3">
                        <c:v>1.9429188966751099</c:v>
                      </c:pt>
                      <c:pt idx="4">
                        <c:v>2.0533175468444824</c:v>
                      </c:pt>
                      <c:pt idx="5">
                        <c:v>1.9276223182678223</c:v>
                      </c:pt>
                      <c:pt idx="6">
                        <c:v>1.9963771104812622</c:v>
                      </c:pt>
                      <c:pt idx="7">
                        <c:v>2.0672283172607422</c:v>
                      </c:pt>
                      <c:pt idx="8">
                        <c:v>1.9982069730758667</c:v>
                      </c:pt>
                      <c:pt idx="9">
                        <c:v>2.0907506942749023</c:v>
                      </c:pt>
                      <c:pt idx="10">
                        <c:v>1.9763902425765991</c:v>
                      </c:pt>
                      <c:pt idx="11">
                        <c:v>1.9421550035476685</c:v>
                      </c:pt>
                    </c:numCache>
                  </c:numRef>
                </c:val>
                <c:smooth val="0"/>
                <c:extLst xmlns:c15="http://schemas.microsoft.com/office/drawing/2012/chart">
                  <c:ext xmlns:c16="http://schemas.microsoft.com/office/drawing/2014/chart" uri="{C3380CC4-5D6E-409C-BE32-E72D297353CC}">
                    <c16:uniqueId val="{00000005-AC85-4484-B605-50AAACBCBCFD}"/>
                  </c:ext>
                </c:extLst>
              </c15:ser>
            </c15:filteredLineSeries>
            <c15:filteredLineSeries>
              <c15:ser>
                <c:idx val="12"/>
                <c:order val="5"/>
                <c:tx>
                  <c:strRef>
                    <c:extLst xmlns:c15="http://schemas.microsoft.com/office/drawing/2012/chart">
                      <c:ext xmlns:c15="http://schemas.microsoft.com/office/drawing/2012/chart" uri="{02D57815-91ED-43cb-92C2-25804820EDAC}">
                        <c15:formulaRef>
                          <c15:sqref>'9. UTI_Data'!$B$81</c15:sqref>
                        </c15:formulaRef>
                      </c:ext>
                    </c:extLst>
                    <c:strCache>
                      <c:ptCount val="1"/>
                      <c:pt idx="0">
                        <c:v>2020</c:v>
                      </c:pt>
                    </c:strCache>
                  </c:strRef>
                </c:tx>
                <c:marker>
                  <c:symbol val="none"/>
                </c:marker>
                <c:cat>
                  <c:multiLvlStrRef>
                    <c:extLst xmlns:c15="http://schemas.microsoft.com/office/drawing/2012/chart">
                      <c:ext xmlns:c15="http://schemas.microsoft.com/office/drawing/2012/chart" uri="{02D57815-91ED-43cb-92C2-25804820EDAC}">
                        <c15:formulaRef>
                          <c15:sqref>'1. Total_Data'!$A$26:$B$104</c15:sqref>
                        </c15:formulaRef>
                      </c:ext>
                    </c:extLst>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extLst xmlns:c15="http://schemas.microsoft.com/office/drawing/2012/chart">
                      <c:ext xmlns:c15="http://schemas.microsoft.com/office/drawing/2012/chart" uri="{02D57815-91ED-43cb-92C2-25804820EDAC}">
                        <c15:formulaRef>
                          <c15:sqref>'9. UTI_Data'!$G$74:$G$85</c15:sqref>
                        </c15:formulaRef>
                      </c:ext>
                    </c:extLst>
                    <c:numCache>
                      <c:formatCode>0</c:formatCode>
                      <c:ptCount val="12"/>
                      <c:pt idx="0">
                        <c:v>2.063284158706665</c:v>
                      </c:pt>
                      <c:pt idx="1">
                        <c:v>1.8031256198883057</c:v>
                      </c:pt>
                      <c:pt idx="2">
                        <c:v>1.9067150354385376</c:v>
                      </c:pt>
                      <c:pt idx="3">
                        <c:v>1.9482003450393677</c:v>
                      </c:pt>
                      <c:pt idx="4">
                        <c:v>1.8141069412231445</c:v>
                      </c:pt>
                      <c:pt idx="5">
                        <c:v>1.8657956123352051</c:v>
                      </c:pt>
                      <c:pt idx="6">
                        <c:v>1.9605257511138916</c:v>
                      </c:pt>
                      <c:pt idx="7">
                        <c:v>1.7585633993148804</c:v>
                      </c:pt>
                      <c:pt idx="8">
                        <c:v>1.9052473306655884</c:v>
                      </c:pt>
                      <c:pt idx="9">
                        <c:v>1.9728864431381226</c:v>
                      </c:pt>
                      <c:pt idx="10">
                        <c:v>1.9529572725296021</c:v>
                      </c:pt>
                      <c:pt idx="11">
                        <c:v>2.0344955921173096</c:v>
                      </c:pt>
                    </c:numCache>
                  </c:numRef>
                </c:val>
                <c:smooth val="0"/>
                <c:extLst xmlns:c15="http://schemas.microsoft.com/office/drawing/2012/chart">
                  <c:ext xmlns:c16="http://schemas.microsoft.com/office/drawing/2014/chart" uri="{C3380CC4-5D6E-409C-BE32-E72D297353CC}">
                    <c16:uniqueId val="{00000006-AC85-4484-B605-50AAACBCBCFD}"/>
                  </c:ext>
                </c:extLst>
              </c15:ser>
            </c15:filteredLineSeries>
            <c15:filteredLineSeries>
              <c15:ser>
                <c:idx val="13"/>
                <c:order val="6"/>
                <c:tx>
                  <c:strRef>
                    <c:extLst xmlns:c15="http://schemas.microsoft.com/office/drawing/2012/chart">
                      <c:ext xmlns:c15="http://schemas.microsoft.com/office/drawing/2012/chart" uri="{02D57815-91ED-43cb-92C2-25804820EDAC}">
                        <c15:formulaRef>
                          <c15:sqref>'9. UTI_Data'!$B$89</c15:sqref>
                        </c15:formulaRef>
                      </c:ext>
                    </c:extLst>
                    <c:strCache>
                      <c:ptCount val="1"/>
                      <c:pt idx="0">
                        <c:v>2021</c:v>
                      </c:pt>
                    </c:strCache>
                  </c:strRef>
                </c:tx>
                <c:marker>
                  <c:symbol val="none"/>
                </c:marker>
                <c:cat>
                  <c:multiLvlStrRef>
                    <c:extLst xmlns:c15="http://schemas.microsoft.com/office/drawing/2012/chart">
                      <c:ext xmlns:c15="http://schemas.microsoft.com/office/drawing/2012/chart" uri="{02D57815-91ED-43cb-92C2-25804820EDAC}">
                        <c15:formulaRef>
                          <c15:sqref>'1. Total_Data'!$A$26:$B$104</c15:sqref>
                        </c15:formulaRef>
                      </c:ext>
                    </c:extLst>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extLst xmlns:c15="http://schemas.microsoft.com/office/drawing/2012/chart">
                      <c:ext xmlns:c15="http://schemas.microsoft.com/office/drawing/2012/chart" uri="{02D57815-91ED-43cb-92C2-25804820EDAC}">
                        <c15:formulaRef>
                          <c15:sqref>'9. UTI_Data'!$G$86:$G$94</c15:sqref>
                        </c15:formulaRef>
                      </c:ext>
                    </c:extLst>
                    <c:numCache>
                      <c:formatCode>0</c:formatCode>
                      <c:ptCount val="9"/>
                      <c:pt idx="0">
                        <c:v>1.8179088830947876</c:v>
                      </c:pt>
                      <c:pt idx="1">
                        <c:v>1.6890851259231567</c:v>
                      </c:pt>
                      <c:pt idx="2">
                        <c:v>1.8859901428222656</c:v>
                      </c:pt>
                      <c:pt idx="3">
                        <c:v>1.7075467109680176</c:v>
                      </c:pt>
                      <c:pt idx="4">
                        <c:v>1.6754336357116699</c:v>
                      </c:pt>
                      <c:pt idx="5">
                        <c:v>1.7655659914016724</c:v>
                      </c:pt>
                      <c:pt idx="6">
                        <c:v>1.8308354616165161</c:v>
                      </c:pt>
                      <c:pt idx="7">
                        <c:v>1.7797126770019531</c:v>
                      </c:pt>
                      <c:pt idx="8">
                        <c:v>1.8946903944015503</c:v>
                      </c:pt>
                    </c:numCache>
                  </c:numRef>
                </c:val>
                <c:smooth val="0"/>
                <c:extLst xmlns:c15="http://schemas.microsoft.com/office/drawing/2012/chart">
                  <c:ext xmlns:c16="http://schemas.microsoft.com/office/drawing/2014/chart" uri="{C3380CC4-5D6E-409C-BE32-E72D297353CC}">
                    <c16:uniqueId val="{00000007-AC85-4484-B605-50AAACBCBCFD}"/>
                  </c:ext>
                </c:extLst>
              </c15:ser>
            </c15:filteredLineSeries>
          </c:ext>
        </c:extLst>
      </c:lineChart>
      <c:catAx>
        <c:axId val="588823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588826184"/>
        <c:crosses val="autoZero"/>
        <c:auto val="1"/>
        <c:lblAlgn val="ctr"/>
        <c:lblOffset val="100"/>
        <c:noMultiLvlLbl val="0"/>
      </c:catAx>
      <c:valAx>
        <c:axId val="588826184"/>
        <c:scaling>
          <c:orientation val="minMax"/>
          <c:max val="6"/>
        </c:scaling>
        <c:delete val="0"/>
        <c:axPos val="l"/>
        <c:title>
          <c:tx>
            <c:rich>
              <a:bodyPr rot="-54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r>
                  <a:rPr lang="en-GB" sz="1200" dirty="0">
                    <a:solidFill>
                      <a:srgbClr val="000000"/>
                    </a:solidFill>
                    <a:latin typeface="Arial" panose="020B0604020202020204" pitchFamily="34" charset="0"/>
                    <a:cs typeface="Arial" panose="020B0604020202020204" pitchFamily="34" charset="0"/>
                  </a:rPr>
                  <a:t>Items/1,000</a:t>
                </a:r>
                <a:r>
                  <a:rPr lang="en-GB" sz="1200" baseline="0" dirty="0">
                    <a:solidFill>
                      <a:srgbClr val="000000"/>
                    </a:solidFill>
                    <a:latin typeface="Arial" panose="020B0604020202020204" pitchFamily="34" charset="0"/>
                    <a:cs typeface="Arial" panose="020B0604020202020204" pitchFamily="34" charset="0"/>
                  </a:rPr>
                  <a:t> Population</a:t>
                </a:r>
                <a:endParaRPr lang="en-GB" sz="1200" dirty="0">
                  <a:solidFill>
                    <a:srgbClr val="000000"/>
                  </a:solidFill>
                  <a:latin typeface="Arial" panose="020B0604020202020204" pitchFamily="34" charset="0"/>
                  <a:cs typeface="Arial" panose="020B0604020202020204" pitchFamily="34" charset="0"/>
                </a:endParaRPr>
              </a:p>
            </c:rich>
          </c:tx>
          <c:overlay val="0"/>
          <c:spPr>
            <a:noFill/>
            <a:ln>
              <a:noFill/>
            </a:ln>
            <a:effectLst/>
          </c:spPr>
        </c:title>
        <c:numFmt formatCode="0" sourceLinked="1"/>
        <c:majorTickMark val="none"/>
        <c:minorTickMark val="none"/>
        <c:tickLblPos val="nextTo"/>
        <c:spPr>
          <a:noFill/>
          <a:ln>
            <a:solidFill>
              <a:srgbClr val="D9D9D9"/>
            </a:solidFill>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588823560"/>
        <c:crossesAt val="1"/>
        <c:crossBetween val="between"/>
      </c:valAx>
    </c:plotArea>
    <c:plotVisOnly val="1"/>
    <c:dispBlanksAs val="gap"/>
    <c:showDLblsOverMax val="0"/>
    <c:extLst/>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914488841186504E-2"/>
          <c:y val="6.2421102243597586E-2"/>
          <c:w val="0.91293789806237324"/>
          <c:h val="0.41465944222634205"/>
        </c:manualLayout>
      </c:layout>
      <c:lineChart>
        <c:grouping val="standard"/>
        <c:varyColors val="0"/>
        <c:ser>
          <c:idx val="0"/>
          <c:order val="0"/>
          <c:tx>
            <c:strRef>
              <c:f>Sheet1!$B$1</c:f>
              <c:strCache>
                <c:ptCount val="1"/>
                <c:pt idx="0">
                  <c:v>Trimethoprim - 8.46% reduction</c:v>
                </c:pt>
              </c:strCache>
            </c:strRef>
          </c:tx>
          <c:spPr>
            <a:ln w="28351" cap="rnd">
              <a:solidFill>
                <a:schemeClr val="accent1"/>
              </a:solidFill>
              <a:round/>
            </a:ln>
            <a:effectLst/>
          </c:spPr>
          <c:marker>
            <c:symbol val="none"/>
          </c:marker>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133.5</c:v>
                </c:pt>
                <c:pt idx="1">
                  <c:v>131.80000000000001</c:v>
                </c:pt>
                <c:pt idx="2">
                  <c:v>128.19999999999999</c:v>
                </c:pt>
                <c:pt idx="3">
                  <c:v>122.2</c:v>
                </c:pt>
              </c:numCache>
            </c:numRef>
          </c:val>
          <c:smooth val="0"/>
          <c:extLst>
            <c:ext xmlns:c16="http://schemas.microsoft.com/office/drawing/2014/chart" uri="{C3380CC4-5D6E-409C-BE32-E72D297353CC}">
              <c16:uniqueId val="{00000000-A380-4078-84EA-B5D757CB5AE4}"/>
            </c:ext>
          </c:extLst>
        </c:ser>
        <c:ser>
          <c:idx val="1"/>
          <c:order val="1"/>
          <c:tx>
            <c:strRef>
              <c:f>Sheet1!$C$1</c:f>
              <c:strCache>
                <c:ptCount val="1"/>
                <c:pt idx="0">
                  <c:v>Nitrofurantoin - 6.55% increase</c:v>
                </c:pt>
              </c:strCache>
            </c:strRef>
          </c:tx>
          <c:spPr>
            <a:ln w="28351" cap="rnd">
              <a:solidFill>
                <a:schemeClr val="accent2"/>
              </a:solidFill>
              <a:round/>
            </a:ln>
            <a:effectLst/>
          </c:spPr>
          <c:marker>
            <c:symbol val="none"/>
          </c:marker>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82.7</c:v>
                </c:pt>
                <c:pt idx="1">
                  <c:v>82.6</c:v>
                </c:pt>
                <c:pt idx="2">
                  <c:v>92.5</c:v>
                </c:pt>
                <c:pt idx="3">
                  <c:v>88.5</c:v>
                </c:pt>
              </c:numCache>
            </c:numRef>
          </c:val>
          <c:smooth val="0"/>
          <c:extLst>
            <c:ext xmlns:c16="http://schemas.microsoft.com/office/drawing/2014/chart" uri="{C3380CC4-5D6E-409C-BE32-E72D297353CC}">
              <c16:uniqueId val="{00000001-A380-4078-84EA-B5D757CB5AE4}"/>
            </c:ext>
          </c:extLst>
        </c:ser>
        <c:ser>
          <c:idx val="2"/>
          <c:order val="2"/>
          <c:tx>
            <c:strRef>
              <c:f>Sheet1!$D$1</c:f>
              <c:strCache>
                <c:ptCount val="1"/>
                <c:pt idx="0">
                  <c:v>Ciprofloxacin - 24.2% reduction</c:v>
                </c:pt>
              </c:strCache>
            </c:strRef>
          </c:tx>
          <c:spPr>
            <a:ln w="28351" cap="rnd">
              <a:solidFill>
                <a:schemeClr val="accent3"/>
              </a:solidFill>
              <a:round/>
            </a:ln>
            <a:effectLst/>
          </c:spPr>
          <c:marker>
            <c:symbol val="none"/>
          </c:marker>
          <c:cat>
            <c:numRef>
              <c:f>Sheet1!$A$2:$A$5</c:f>
              <c:numCache>
                <c:formatCode>General</c:formatCode>
                <c:ptCount val="4"/>
                <c:pt idx="0">
                  <c:v>2013</c:v>
                </c:pt>
                <c:pt idx="1">
                  <c:v>2014</c:v>
                </c:pt>
                <c:pt idx="2">
                  <c:v>2015</c:v>
                </c:pt>
                <c:pt idx="3">
                  <c:v>2016</c:v>
                </c:pt>
              </c:numCache>
            </c:numRef>
          </c:cat>
          <c:val>
            <c:numRef>
              <c:f>Sheet1!$D$2:$D$5</c:f>
              <c:numCache>
                <c:formatCode>General</c:formatCode>
                <c:ptCount val="4"/>
                <c:pt idx="0">
                  <c:v>32.200000000000003</c:v>
                </c:pt>
                <c:pt idx="1">
                  <c:v>31.1</c:v>
                </c:pt>
                <c:pt idx="2">
                  <c:v>27.4</c:v>
                </c:pt>
                <c:pt idx="3">
                  <c:v>24.4</c:v>
                </c:pt>
              </c:numCache>
            </c:numRef>
          </c:val>
          <c:smooth val="0"/>
          <c:extLst>
            <c:ext xmlns:c16="http://schemas.microsoft.com/office/drawing/2014/chart" uri="{C3380CC4-5D6E-409C-BE32-E72D297353CC}">
              <c16:uniqueId val="{00000002-A380-4078-84EA-B5D757CB5AE4}"/>
            </c:ext>
          </c:extLst>
        </c:ser>
        <c:dLbls>
          <c:showLegendKey val="0"/>
          <c:showVal val="0"/>
          <c:showCatName val="0"/>
          <c:showSerName val="0"/>
          <c:showPercent val="0"/>
          <c:showBubbleSize val="0"/>
        </c:dLbls>
        <c:smooth val="0"/>
        <c:axId val="214705176"/>
        <c:axId val="1"/>
      </c:lineChart>
      <c:catAx>
        <c:axId val="214705176"/>
        <c:scaling>
          <c:orientation val="minMax"/>
        </c:scaling>
        <c:delete val="0"/>
        <c:axPos val="b"/>
        <c:numFmt formatCode="General" sourceLinked="1"/>
        <c:majorTickMark val="none"/>
        <c:minorTickMark val="none"/>
        <c:tickLblPos val="nextTo"/>
        <c:spPr>
          <a:noFill/>
          <a:ln w="9450" cap="flat" cmpd="sng" algn="ctr">
            <a:solidFill>
              <a:schemeClr val="tx1">
                <a:lumMod val="15000"/>
                <a:lumOff val="85000"/>
              </a:schemeClr>
            </a:solidFill>
            <a:round/>
          </a:ln>
          <a:effectLst/>
        </c:spPr>
        <c:txPr>
          <a:bodyPr rot="-60000000" spcFirstLastPara="1" vertOverflow="ellipsis" vert="horz" wrap="square" anchor="ctr" anchorCtr="1"/>
          <a:lstStyle/>
          <a:p>
            <a:pPr>
              <a:defRPr sz="118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max val="140"/>
          <c:min val="20"/>
        </c:scaling>
        <c:delete val="0"/>
        <c:axPos val="l"/>
        <c:majorGridlines>
          <c:spPr>
            <a:ln w="9450" cap="flat" cmpd="sng" algn="ctr">
              <a:solidFill>
                <a:schemeClr val="tx1">
                  <a:lumMod val="15000"/>
                  <a:lumOff val="85000"/>
                </a:schemeClr>
              </a:solidFill>
              <a:round/>
            </a:ln>
            <a:effectLst/>
          </c:spPr>
        </c:majorGridlines>
        <c:numFmt formatCode="General" sourceLinked="1"/>
        <c:majorTickMark val="none"/>
        <c:minorTickMark val="none"/>
        <c:tickLblPos val="nextTo"/>
        <c:spPr>
          <a:ln w="6310">
            <a:noFill/>
          </a:ln>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4705176"/>
        <c:crosses val="autoZero"/>
        <c:crossBetween val="between"/>
      </c:valAx>
      <c:spPr>
        <a:noFill/>
        <a:ln w="25364">
          <a:noFill/>
        </a:ln>
      </c:spPr>
    </c:plotArea>
    <c:legend>
      <c:legendPos val="b"/>
      <c:legendEntry>
        <c:idx val="0"/>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5.4347045520415091E-3"/>
          <c:y val="0.57113364254125776"/>
          <c:w val="0.98917247844019507"/>
          <c:h val="0.31780669410281426"/>
        </c:manualLayout>
      </c:layout>
      <c:overlay val="0"/>
      <c:spPr>
        <a:noFill/>
        <a:ln w="25239">
          <a:noFill/>
        </a:ln>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r>
              <a:rPr lang="en-GB"/>
              <a:t>Total E. coli specimens tested and % resistant to Trimethoprim in England (community isolates only)</a:t>
            </a:r>
          </a:p>
        </c:rich>
      </c:tx>
      <c:overlay val="0"/>
      <c:spPr>
        <a:noFill/>
        <a:ln>
          <a:noFill/>
        </a:ln>
        <a:effectLst/>
      </c:spPr>
      <c:txPr>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endParaRPr lang="en-US"/>
        </a:p>
      </c:txPr>
    </c:title>
    <c:autoTitleDeleted val="0"/>
    <c:plotArea>
      <c:layout/>
      <c:barChart>
        <c:barDir val="col"/>
        <c:grouping val="clustered"/>
        <c:varyColors val="0"/>
        <c:ser>
          <c:idx val="0"/>
          <c:order val="0"/>
          <c:tx>
            <c:v>Total</c:v>
          </c:tx>
          <c:spPr>
            <a:solidFill>
              <a:srgbClr val="007C91"/>
            </a:solidFill>
            <a:ln>
              <a:noFill/>
            </a:ln>
            <a:effectLst/>
          </c:spPr>
          <c:invertIfNegative val="0"/>
          <c:cat>
            <c:strRef>
              <c:f>Sheet1!$C$6:$C$11</c:f>
              <c:strCache>
                <c:ptCount val="6"/>
                <c:pt idx="0">
                  <c:v>2018</c:v>
                </c:pt>
                <c:pt idx="1">
                  <c:v>2019</c:v>
                </c:pt>
                <c:pt idx="2">
                  <c:v>2020</c:v>
                </c:pt>
                <c:pt idx="3">
                  <c:v>2021</c:v>
                </c:pt>
                <c:pt idx="4">
                  <c:v>2022</c:v>
                </c:pt>
                <c:pt idx="5">
                  <c:v>2023*</c:v>
                </c:pt>
              </c:strCache>
            </c:strRef>
          </c:cat>
          <c:val>
            <c:numRef>
              <c:f>Sheet1!$G$6:$G$11</c:f>
              <c:numCache>
                <c:formatCode>0</c:formatCode>
                <c:ptCount val="6"/>
                <c:pt idx="0">
                  <c:v>769360</c:v>
                </c:pt>
                <c:pt idx="1">
                  <c:v>808753</c:v>
                </c:pt>
                <c:pt idx="2">
                  <c:v>629529</c:v>
                </c:pt>
                <c:pt idx="3">
                  <c:v>731592</c:v>
                </c:pt>
                <c:pt idx="4">
                  <c:v>772090</c:v>
                </c:pt>
                <c:pt idx="5">
                  <c:v>386082</c:v>
                </c:pt>
              </c:numCache>
            </c:numRef>
          </c:val>
          <c:extLst>
            <c:ext xmlns:c16="http://schemas.microsoft.com/office/drawing/2014/chart" uri="{C3380CC4-5D6E-409C-BE32-E72D297353CC}">
              <c16:uniqueId val="{00000000-2428-4E43-9EB6-8DCF3DE6D52D}"/>
            </c:ext>
          </c:extLst>
        </c:ser>
        <c:dLbls>
          <c:showLegendKey val="0"/>
          <c:showVal val="0"/>
          <c:showCatName val="0"/>
          <c:showSerName val="0"/>
          <c:showPercent val="0"/>
          <c:showBubbleSize val="0"/>
        </c:dLbls>
        <c:gapWidth val="219"/>
        <c:overlap val="-27"/>
        <c:axId val="422917112"/>
        <c:axId val="422918752"/>
      </c:barChart>
      <c:lineChart>
        <c:grouping val="standard"/>
        <c:varyColors val="0"/>
        <c:ser>
          <c:idx val="1"/>
          <c:order val="1"/>
          <c:tx>
            <c:v>% Resistant</c:v>
          </c:tx>
          <c:spPr>
            <a:ln w="28575" cap="rnd">
              <a:solidFill>
                <a:sysClr val="windowText" lastClr="000000"/>
              </a:solidFill>
              <a:round/>
            </a:ln>
            <a:effectLst/>
          </c:spPr>
          <c:marker>
            <c:symbol val="none"/>
          </c:marker>
          <c:val>
            <c:numRef>
              <c:f>Sheet1!$H$6:$H$11</c:f>
              <c:numCache>
                <c:formatCode>0%</c:formatCode>
                <c:ptCount val="6"/>
                <c:pt idx="0">
                  <c:v>0.30876832692107725</c:v>
                </c:pt>
                <c:pt idx="1">
                  <c:v>0.29624125041885468</c:v>
                </c:pt>
                <c:pt idx="2">
                  <c:v>0.29432798171331265</c:v>
                </c:pt>
                <c:pt idx="3">
                  <c:v>0.26921289461885861</c:v>
                </c:pt>
                <c:pt idx="4">
                  <c:v>0.26953204937248249</c:v>
                </c:pt>
                <c:pt idx="5">
                  <c:v>0.28148165415637094</c:v>
                </c:pt>
              </c:numCache>
            </c:numRef>
          </c:val>
          <c:smooth val="0"/>
          <c:extLst>
            <c:ext xmlns:c16="http://schemas.microsoft.com/office/drawing/2014/chart" uri="{C3380CC4-5D6E-409C-BE32-E72D297353CC}">
              <c16:uniqueId val="{00000001-2428-4E43-9EB6-8DCF3DE6D52D}"/>
            </c:ext>
          </c:extLst>
        </c:ser>
        <c:dLbls>
          <c:showLegendKey val="0"/>
          <c:showVal val="0"/>
          <c:showCatName val="0"/>
          <c:showSerName val="0"/>
          <c:showPercent val="0"/>
          <c:showBubbleSize val="0"/>
        </c:dLbls>
        <c:marker val="1"/>
        <c:smooth val="0"/>
        <c:axId val="610023680"/>
        <c:axId val="610026960"/>
      </c:lineChart>
      <c:catAx>
        <c:axId val="422917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422918752"/>
        <c:crosses val="autoZero"/>
        <c:auto val="1"/>
        <c:lblAlgn val="ctr"/>
        <c:lblOffset val="100"/>
        <c:noMultiLvlLbl val="0"/>
      </c:catAx>
      <c:valAx>
        <c:axId val="422918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a:t>No. tested</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422917112"/>
        <c:crosses val="autoZero"/>
        <c:crossBetween val="between"/>
      </c:valAx>
      <c:valAx>
        <c:axId val="610026960"/>
        <c:scaling>
          <c:orientation val="minMax"/>
          <c:max val="0.5"/>
          <c:min val="0"/>
        </c:scaling>
        <c:delete val="0"/>
        <c:axPos val="r"/>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a:t>% resistant</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10023680"/>
        <c:crosses val="max"/>
        <c:crossBetween val="between"/>
        <c:majorUnit val="0.1"/>
      </c:valAx>
      <c:catAx>
        <c:axId val="610023680"/>
        <c:scaling>
          <c:orientation val="minMax"/>
        </c:scaling>
        <c:delete val="1"/>
        <c:axPos val="b"/>
        <c:majorTickMark val="out"/>
        <c:minorTickMark val="none"/>
        <c:tickLblPos val="nextTo"/>
        <c:crossAx val="6100269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r>
              <a:rPr lang="en-GB"/>
              <a:t>E. coli resistance to Trimethoprim by age &amp; sex, 2022</a:t>
            </a:r>
          </a:p>
        </c:rich>
      </c:tx>
      <c:overlay val="0"/>
      <c:spPr>
        <a:noFill/>
        <a:ln>
          <a:noFill/>
        </a:ln>
        <a:effectLst/>
      </c:spPr>
      <c:txPr>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endParaRPr lang="en-US"/>
        </a:p>
      </c:txPr>
    </c:title>
    <c:autoTitleDeleted val="0"/>
    <c:plotArea>
      <c:layout/>
      <c:barChart>
        <c:barDir val="bar"/>
        <c:grouping val="stacked"/>
        <c:varyColors val="0"/>
        <c:ser>
          <c:idx val="1"/>
          <c:order val="0"/>
          <c:tx>
            <c:v>Female</c:v>
          </c:tx>
          <c:spPr>
            <a:solidFill>
              <a:srgbClr val="E40046"/>
            </a:solidFill>
            <a:ln>
              <a:noFill/>
            </a:ln>
            <a:effectLst/>
          </c:spPr>
          <c:invertIfNegative val="0"/>
          <c:cat>
            <c:strRef>
              <c:f>Sheet1!$Z$5:$Z$9</c:f>
              <c:strCache>
                <c:ptCount val="5"/>
                <c:pt idx="0">
                  <c:v>0-4 years</c:v>
                </c:pt>
                <c:pt idx="1">
                  <c:v>5-17 years</c:v>
                </c:pt>
                <c:pt idx="2">
                  <c:v>18-44 years</c:v>
                </c:pt>
                <c:pt idx="3">
                  <c:v>45-64 years</c:v>
                </c:pt>
                <c:pt idx="4">
                  <c:v>65+ years</c:v>
                </c:pt>
              </c:strCache>
            </c:strRef>
          </c:cat>
          <c:val>
            <c:numRef>
              <c:f>Sheet1!$AD$5:$AD$9</c:f>
              <c:numCache>
                <c:formatCode>#,##0</c:formatCode>
                <c:ptCount val="5"/>
                <c:pt idx="0">
                  <c:v>-4531</c:v>
                </c:pt>
                <c:pt idx="1">
                  <c:v>-11180</c:v>
                </c:pt>
                <c:pt idx="2">
                  <c:v>-34326</c:v>
                </c:pt>
                <c:pt idx="3">
                  <c:v>-36415</c:v>
                </c:pt>
                <c:pt idx="4">
                  <c:v>-87273</c:v>
                </c:pt>
              </c:numCache>
            </c:numRef>
          </c:val>
          <c:extLst>
            <c:ext xmlns:c16="http://schemas.microsoft.com/office/drawing/2014/chart" uri="{C3380CC4-5D6E-409C-BE32-E72D297353CC}">
              <c16:uniqueId val="{00000000-77A8-4CDF-89E9-EC6457F7D8F7}"/>
            </c:ext>
          </c:extLst>
        </c:ser>
        <c:ser>
          <c:idx val="0"/>
          <c:order val="1"/>
          <c:tx>
            <c:v>Male</c:v>
          </c:tx>
          <c:spPr>
            <a:solidFill>
              <a:srgbClr val="003B5C"/>
            </a:solidFill>
            <a:ln>
              <a:noFill/>
            </a:ln>
            <a:effectLst/>
          </c:spPr>
          <c:invertIfNegative val="0"/>
          <c:cat>
            <c:strRef>
              <c:f>Sheet1!$Z$5:$Z$9</c:f>
              <c:strCache>
                <c:ptCount val="5"/>
                <c:pt idx="0">
                  <c:v>0-4 years</c:v>
                </c:pt>
                <c:pt idx="1">
                  <c:v>5-17 years</c:v>
                </c:pt>
                <c:pt idx="2">
                  <c:v>18-44 years</c:v>
                </c:pt>
                <c:pt idx="3">
                  <c:v>45-64 years</c:v>
                </c:pt>
                <c:pt idx="4">
                  <c:v>65+ years</c:v>
                </c:pt>
              </c:strCache>
            </c:strRef>
          </c:cat>
          <c:val>
            <c:numRef>
              <c:f>Sheet1!$AB$5:$AB$9</c:f>
              <c:numCache>
                <c:formatCode>General</c:formatCode>
                <c:ptCount val="5"/>
                <c:pt idx="0">
                  <c:v>857</c:v>
                </c:pt>
                <c:pt idx="1">
                  <c:v>668</c:v>
                </c:pt>
                <c:pt idx="2" formatCode="#,##0">
                  <c:v>2400</c:v>
                </c:pt>
                <c:pt idx="3" formatCode="#,##0">
                  <c:v>7523</c:v>
                </c:pt>
                <c:pt idx="4" formatCode="#,##0">
                  <c:v>22832</c:v>
                </c:pt>
              </c:numCache>
            </c:numRef>
          </c:val>
          <c:extLst>
            <c:ext xmlns:c16="http://schemas.microsoft.com/office/drawing/2014/chart" uri="{C3380CC4-5D6E-409C-BE32-E72D297353CC}">
              <c16:uniqueId val="{00000001-77A8-4CDF-89E9-EC6457F7D8F7}"/>
            </c:ext>
          </c:extLst>
        </c:ser>
        <c:dLbls>
          <c:showLegendKey val="0"/>
          <c:showVal val="0"/>
          <c:showCatName val="0"/>
          <c:showSerName val="0"/>
          <c:showPercent val="0"/>
          <c:showBubbleSize val="0"/>
        </c:dLbls>
        <c:gapWidth val="0"/>
        <c:overlap val="100"/>
        <c:axId val="661964320"/>
        <c:axId val="661965632"/>
      </c:barChart>
      <c:catAx>
        <c:axId val="66196432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61965632"/>
        <c:crosses val="autoZero"/>
        <c:auto val="1"/>
        <c:lblAlgn val="ctr"/>
        <c:lblOffset val="100"/>
        <c:noMultiLvlLbl val="0"/>
      </c:catAx>
      <c:valAx>
        <c:axId val="6619656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a:t>No. resistant to Trimethoprim</a:t>
                </a:r>
              </a:p>
            </c:rich>
          </c:tx>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61964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r>
              <a:rPr lang="en-GB"/>
              <a:t>Total E. coli specimens tested and % resistant to Nitrofurantoin in England (community isolates only)</a:t>
            </a:r>
          </a:p>
        </c:rich>
      </c:tx>
      <c:overlay val="0"/>
      <c:spPr>
        <a:noFill/>
        <a:ln>
          <a:noFill/>
        </a:ln>
        <a:effectLst/>
      </c:spPr>
      <c:txPr>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endParaRPr lang="en-US"/>
        </a:p>
      </c:txPr>
    </c:title>
    <c:autoTitleDeleted val="0"/>
    <c:plotArea>
      <c:layout/>
      <c:barChart>
        <c:barDir val="col"/>
        <c:grouping val="clustered"/>
        <c:varyColors val="0"/>
        <c:ser>
          <c:idx val="0"/>
          <c:order val="0"/>
          <c:tx>
            <c:v>Total</c:v>
          </c:tx>
          <c:spPr>
            <a:solidFill>
              <a:srgbClr val="007C91"/>
            </a:solidFill>
            <a:ln>
              <a:noFill/>
            </a:ln>
            <a:effectLst/>
          </c:spPr>
          <c:invertIfNegative val="0"/>
          <c:cat>
            <c:strRef>
              <c:f>Sheet1!$C$20:$C$25</c:f>
              <c:strCache>
                <c:ptCount val="6"/>
                <c:pt idx="0">
                  <c:v>2018</c:v>
                </c:pt>
                <c:pt idx="1">
                  <c:v>2019</c:v>
                </c:pt>
                <c:pt idx="2">
                  <c:v>2020</c:v>
                </c:pt>
                <c:pt idx="3">
                  <c:v>2021</c:v>
                </c:pt>
                <c:pt idx="4">
                  <c:v>2022</c:v>
                </c:pt>
                <c:pt idx="5">
                  <c:v>2023*</c:v>
                </c:pt>
              </c:strCache>
            </c:strRef>
          </c:cat>
          <c:val>
            <c:numRef>
              <c:f>Sheet1!$G$20:$G$25</c:f>
              <c:numCache>
                <c:formatCode>0</c:formatCode>
                <c:ptCount val="6"/>
                <c:pt idx="0">
                  <c:v>768773</c:v>
                </c:pt>
                <c:pt idx="1">
                  <c:v>811533</c:v>
                </c:pt>
                <c:pt idx="2">
                  <c:v>636835</c:v>
                </c:pt>
                <c:pt idx="3">
                  <c:v>740389</c:v>
                </c:pt>
                <c:pt idx="4">
                  <c:v>784901</c:v>
                </c:pt>
                <c:pt idx="5">
                  <c:v>399114</c:v>
                </c:pt>
              </c:numCache>
            </c:numRef>
          </c:val>
          <c:extLst>
            <c:ext xmlns:c16="http://schemas.microsoft.com/office/drawing/2014/chart" uri="{C3380CC4-5D6E-409C-BE32-E72D297353CC}">
              <c16:uniqueId val="{00000000-A37B-4D86-8AA9-24BCEB1B9157}"/>
            </c:ext>
          </c:extLst>
        </c:ser>
        <c:dLbls>
          <c:showLegendKey val="0"/>
          <c:showVal val="0"/>
          <c:showCatName val="0"/>
          <c:showSerName val="0"/>
          <c:showPercent val="0"/>
          <c:showBubbleSize val="0"/>
        </c:dLbls>
        <c:gapWidth val="219"/>
        <c:overlap val="-27"/>
        <c:axId val="422917112"/>
        <c:axId val="422918752"/>
      </c:barChart>
      <c:lineChart>
        <c:grouping val="standard"/>
        <c:varyColors val="0"/>
        <c:ser>
          <c:idx val="1"/>
          <c:order val="1"/>
          <c:tx>
            <c:v>% Resistant</c:v>
          </c:tx>
          <c:spPr>
            <a:ln w="28575" cap="rnd">
              <a:solidFill>
                <a:sysClr val="windowText" lastClr="000000"/>
              </a:solidFill>
              <a:round/>
            </a:ln>
            <a:effectLst/>
          </c:spPr>
          <c:marker>
            <c:symbol val="none"/>
          </c:marker>
          <c:val>
            <c:numRef>
              <c:f>Sheet1!$H$20:$H$25</c:f>
              <c:numCache>
                <c:formatCode>0%</c:formatCode>
                <c:ptCount val="6"/>
                <c:pt idx="0">
                  <c:v>2.1025712401450104E-2</c:v>
                </c:pt>
                <c:pt idx="1">
                  <c:v>2.0166770790590156E-2</c:v>
                </c:pt>
                <c:pt idx="2">
                  <c:v>2.1065111057024188E-2</c:v>
                </c:pt>
                <c:pt idx="3">
                  <c:v>2.2367971431234122E-2</c:v>
                </c:pt>
                <c:pt idx="4">
                  <c:v>1.9032973585203738E-2</c:v>
                </c:pt>
                <c:pt idx="5">
                  <c:v>1.8563618414788756E-2</c:v>
                </c:pt>
              </c:numCache>
            </c:numRef>
          </c:val>
          <c:smooth val="0"/>
          <c:extLst>
            <c:ext xmlns:c16="http://schemas.microsoft.com/office/drawing/2014/chart" uri="{C3380CC4-5D6E-409C-BE32-E72D297353CC}">
              <c16:uniqueId val="{00000001-A37B-4D86-8AA9-24BCEB1B9157}"/>
            </c:ext>
          </c:extLst>
        </c:ser>
        <c:dLbls>
          <c:showLegendKey val="0"/>
          <c:showVal val="0"/>
          <c:showCatName val="0"/>
          <c:showSerName val="0"/>
          <c:showPercent val="0"/>
          <c:showBubbleSize val="0"/>
        </c:dLbls>
        <c:marker val="1"/>
        <c:smooth val="0"/>
        <c:axId val="610023680"/>
        <c:axId val="610026960"/>
      </c:lineChart>
      <c:catAx>
        <c:axId val="422917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422918752"/>
        <c:crosses val="autoZero"/>
        <c:auto val="1"/>
        <c:lblAlgn val="ctr"/>
        <c:lblOffset val="100"/>
        <c:noMultiLvlLbl val="0"/>
      </c:catAx>
      <c:valAx>
        <c:axId val="422918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a:t>No. tested</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422917112"/>
        <c:crosses val="autoZero"/>
        <c:crossBetween val="between"/>
      </c:valAx>
      <c:valAx>
        <c:axId val="610026960"/>
        <c:scaling>
          <c:orientation val="minMax"/>
          <c:max val="0.1"/>
          <c:min val="0"/>
        </c:scaling>
        <c:delete val="0"/>
        <c:axPos val="r"/>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a:t>% resistant</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10023680"/>
        <c:crosses val="max"/>
        <c:crossBetween val="between"/>
        <c:majorUnit val="2.0000000000000004E-2"/>
      </c:valAx>
      <c:catAx>
        <c:axId val="610023680"/>
        <c:scaling>
          <c:orientation val="minMax"/>
        </c:scaling>
        <c:delete val="1"/>
        <c:axPos val="b"/>
        <c:majorTickMark val="out"/>
        <c:minorTickMark val="none"/>
        <c:tickLblPos val="nextTo"/>
        <c:crossAx val="6100269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r>
              <a:rPr lang="en-GB"/>
              <a:t>E. coli resistance to Nitrofurantoin by age &amp; sex, 2022</a:t>
            </a:r>
          </a:p>
        </c:rich>
      </c:tx>
      <c:overlay val="0"/>
      <c:spPr>
        <a:noFill/>
        <a:ln>
          <a:noFill/>
        </a:ln>
        <a:effectLst/>
      </c:spPr>
      <c:txPr>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endParaRPr lang="en-US"/>
        </a:p>
      </c:txPr>
    </c:title>
    <c:autoTitleDeleted val="0"/>
    <c:plotArea>
      <c:layout/>
      <c:barChart>
        <c:barDir val="bar"/>
        <c:grouping val="stacked"/>
        <c:varyColors val="0"/>
        <c:ser>
          <c:idx val="0"/>
          <c:order val="0"/>
          <c:tx>
            <c:v>Female</c:v>
          </c:tx>
          <c:spPr>
            <a:solidFill>
              <a:srgbClr val="E40046"/>
            </a:solidFill>
            <a:ln>
              <a:noFill/>
            </a:ln>
            <a:effectLst/>
          </c:spPr>
          <c:invertIfNegative val="0"/>
          <c:cat>
            <c:strRef>
              <c:f>Sheet1!$Z$19:$Z$23</c:f>
              <c:strCache>
                <c:ptCount val="5"/>
                <c:pt idx="0">
                  <c:v>0-4 years</c:v>
                </c:pt>
                <c:pt idx="1">
                  <c:v>5-17 years</c:v>
                </c:pt>
                <c:pt idx="2">
                  <c:v>18-44 years</c:v>
                </c:pt>
                <c:pt idx="3">
                  <c:v>45-64 years</c:v>
                </c:pt>
                <c:pt idx="4">
                  <c:v>65+ years</c:v>
                </c:pt>
              </c:strCache>
            </c:strRef>
          </c:cat>
          <c:val>
            <c:numRef>
              <c:f>Sheet1!$AD$19:$AD$23</c:f>
              <c:numCache>
                <c:formatCode>#,##0</c:formatCode>
                <c:ptCount val="5"/>
                <c:pt idx="0">
                  <c:v>-128</c:v>
                </c:pt>
                <c:pt idx="1">
                  <c:v>-281</c:v>
                </c:pt>
                <c:pt idx="2">
                  <c:v>-1189</c:v>
                </c:pt>
                <c:pt idx="3">
                  <c:v>-1921</c:v>
                </c:pt>
                <c:pt idx="4">
                  <c:v>-7120</c:v>
                </c:pt>
              </c:numCache>
            </c:numRef>
          </c:val>
          <c:extLst>
            <c:ext xmlns:c16="http://schemas.microsoft.com/office/drawing/2014/chart" uri="{C3380CC4-5D6E-409C-BE32-E72D297353CC}">
              <c16:uniqueId val="{00000000-8BD8-495C-94A4-71FA68A87C4D}"/>
            </c:ext>
          </c:extLst>
        </c:ser>
        <c:ser>
          <c:idx val="1"/>
          <c:order val="1"/>
          <c:tx>
            <c:v>Male</c:v>
          </c:tx>
          <c:spPr>
            <a:solidFill>
              <a:srgbClr val="003B5C"/>
            </a:solidFill>
            <a:ln>
              <a:noFill/>
            </a:ln>
            <a:effectLst/>
          </c:spPr>
          <c:invertIfNegative val="0"/>
          <c:cat>
            <c:strRef>
              <c:f>Sheet1!$Z$19:$Z$23</c:f>
              <c:strCache>
                <c:ptCount val="5"/>
                <c:pt idx="0">
                  <c:v>0-4 years</c:v>
                </c:pt>
                <c:pt idx="1">
                  <c:v>5-17 years</c:v>
                </c:pt>
                <c:pt idx="2">
                  <c:v>18-44 years</c:v>
                </c:pt>
                <c:pt idx="3">
                  <c:v>45-64 years</c:v>
                </c:pt>
                <c:pt idx="4">
                  <c:v>65+ years</c:v>
                </c:pt>
              </c:strCache>
            </c:strRef>
          </c:cat>
          <c:val>
            <c:numRef>
              <c:f>Sheet1!$AB$19:$AB$23</c:f>
              <c:numCache>
                <c:formatCode>General</c:formatCode>
                <c:ptCount val="5"/>
                <c:pt idx="0">
                  <c:v>32</c:v>
                </c:pt>
                <c:pt idx="1">
                  <c:v>51</c:v>
                </c:pt>
                <c:pt idx="2">
                  <c:v>174</c:v>
                </c:pt>
                <c:pt idx="3">
                  <c:v>746</c:v>
                </c:pt>
                <c:pt idx="4" formatCode="#,##0">
                  <c:v>3296</c:v>
                </c:pt>
              </c:numCache>
            </c:numRef>
          </c:val>
          <c:extLst>
            <c:ext xmlns:c16="http://schemas.microsoft.com/office/drawing/2014/chart" uri="{C3380CC4-5D6E-409C-BE32-E72D297353CC}">
              <c16:uniqueId val="{00000001-8BD8-495C-94A4-71FA68A87C4D}"/>
            </c:ext>
          </c:extLst>
        </c:ser>
        <c:dLbls>
          <c:showLegendKey val="0"/>
          <c:showVal val="0"/>
          <c:showCatName val="0"/>
          <c:showSerName val="0"/>
          <c:showPercent val="0"/>
          <c:showBubbleSize val="0"/>
        </c:dLbls>
        <c:gapWidth val="0"/>
        <c:overlap val="100"/>
        <c:axId val="661964320"/>
        <c:axId val="661965632"/>
      </c:barChart>
      <c:catAx>
        <c:axId val="66196432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61965632"/>
        <c:crosses val="autoZero"/>
        <c:auto val="1"/>
        <c:lblAlgn val="ctr"/>
        <c:lblOffset val="100"/>
        <c:noMultiLvlLbl val="0"/>
      </c:catAx>
      <c:valAx>
        <c:axId val="6619656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a:t>No. resistant to Trimethoprim</a:t>
                </a:r>
              </a:p>
            </c:rich>
          </c:tx>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61964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r>
              <a:rPr lang="en-GB"/>
              <a:t>Total E. coli specimens tested and % resistant to Ciprofloxacin in England (community isolates only)</a:t>
            </a:r>
          </a:p>
        </c:rich>
      </c:tx>
      <c:overlay val="0"/>
      <c:spPr>
        <a:noFill/>
        <a:ln>
          <a:noFill/>
        </a:ln>
        <a:effectLst/>
      </c:spPr>
      <c:txPr>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endParaRPr lang="en-US"/>
        </a:p>
      </c:txPr>
    </c:title>
    <c:autoTitleDeleted val="0"/>
    <c:plotArea>
      <c:layout/>
      <c:barChart>
        <c:barDir val="col"/>
        <c:grouping val="clustered"/>
        <c:varyColors val="0"/>
        <c:ser>
          <c:idx val="0"/>
          <c:order val="0"/>
          <c:tx>
            <c:v>Total</c:v>
          </c:tx>
          <c:spPr>
            <a:solidFill>
              <a:srgbClr val="007C91"/>
            </a:solidFill>
            <a:ln>
              <a:noFill/>
            </a:ln>
            <a:effectLst/>
          </c:spPr>
          <c:invertIfNegative val="0"/>
          <c:cat>
            <c:strRef>
              <c:f>Sheet1!$C$34:$C$39</c:f>
              <c:strCache>
                <c:ptCount val="6"/>
                <c:pt idx="0">
                  <c:v>2018</c:v>
                </c:pt>
                <c:pt idx="1">
                  <c:v>2019</c:v>
                </c:pt>
                <c:pt idx="2">
                  <c:v>2020</c:v>
                </c:pt>
                <c:pt idx="3">
                  <c:v>2021</c:v>
                </c:pt>
                <c:pt idx="4">
                  <c:v>2022</c:v>
                </c:pt>
                <c:pt idx="5">
                  <c:v>2023*</c:v>
                </c:pt>
              </c:strCache>
            </c:strRef>
          </c:cat>
          <c:val>
            <c:numRef>
              <c:f>Sheet1!$G$34:$G$39</c:f>
              <c:numCache>
                <c:formatCode>0</c:formatCode>
                <c:ptCount val="6"/>
                <c:pt idx="0">
                  <c:v>610409</c:v>
                </c:pt>
                <c:pt idx="1">
                  <c:v>652539</c:v>
                </c:pt>
                <c:pt idx="2">
                  <c:v>507376</c:v>
                </c:pt>
                <c:pt idx="3">
                  <c:v>593962</c:v>
                </c:pt>
                <c:pt idx="4">
                  <c:v>643577</c:v>
                </c:pt>
                <c:pt idx="5">
                  <c:v>330798</c:v>
                </c:pt>
              </c:numCache>
            </c:numRef>
          </c:val>
          <c:extLst>
            <c:ext xmlns:c16="http://schemas.microsoft.com/office/drawing/2014/chart" uri="{C3380CC4-5D6E-409C-BE32-E72D297353CC}">
              <c16:uniqueId val="{00000000-4953-4156-8363-FD8694AF9E47}"/>
            </c:ext>
          </c:extLst>
        </c:ser>
        <c:dLbls>
          <c:showLegendKey val="0"/>
          <c:showVal val="0"/>
          <c:showCatName val="0"/>
          <c:showSerName val="0"/>
          <c:showPercent val="0"/>
          <c:showBubbleSize val="0"/>
        </c:dLbls>
        <c:gapWidth val="219"/>
        <c:overlap val="-27"/>
        <c:axId val="422917112"/>
        <c:axId val="422918752"/>
      </c:barChart>
      <c:lineChart>
        <c:grouping val="standard"/>
        <c:varyColors val="0"/>
        <c:ser>
          <c:idx val="1"/>
          <c:order val="1"/>
          <c:tx>
            <c:v>% Resistant</c:v>
          </c:tx>
          <c:spPr>
            <a:ln w="28575" cap="rnd">
              <a:solidFill>
                <a:sysClr val="windowText" lastClr="000000"/>
              </a:solidFill>
              <a:round/>
            </a:ln>
            <a:effectLst/>
          </c:spPr>
          <c:marker>
            <c:symbol val="none"/>
          </c:marker>
          <c:cat>
            <c:strRef>
              <c:f>Sheet1!$C$34:$C$39</c:f>
              <c:strCache>
                <c:ptCount val="6"/>
                <c:pt idx="0">
                  <c:v>2018</c:v>
                </c:pt>
                <c:pt idx="1">
                  <c:v>2019</c:v>
                </c:pt>
                <c:pt idx="2">
                  <c:v>2020</c:v>
                </c:pt>
                <c:pt idx="3">
                  <c:v>2021</c:v>
                </c:pt>
                <c:pt idx="4">
                  <c:v>2022</c:v>
                </c:pt>
                <c:pt idx="5">
                  <c:v>2023*</c:v>
                </c:pt>
              </c:strCache>
            </c:strRef>
          </c:cat>
          <c:val>
            <c:numRef>
              <c:f>Sheet1!$H$34:$H$39</c:f>
              <c:numCache>
                <c:formatCode>0%</c:formatCode>
                <c:ptCount val="6"/>
                <c:pt idx="0">
                  <c:v>0.1100983111323719</c:v>
                </c:pt>
                <c:pt idx="1">
                  <c:v>0.10656987551701891</c:v>
                </c:pt>
                <c:pt idx="2">
                  <c:v>0.11133557755983728</c:v>
                </c:pt>
                <c:pt idx="3">
                  <c:v>0.10244258050178294</c:v>
                </c:pt>
                <c:pt idx="4">
                  <c:v>0.10253318561726103</c:v>
                </c:pt>
                <c:pt idx="5">
                  <c:v>0.10923887085169802</c:v>
                </c:pt>
              </c:numCache>
            </c:numRef>
          </c:val>
          <c:smooth val="0"/>
          <c:extLst>
            <c:ext xmlns:c16="http://schemas.microsoft.com/office/drawing/2014/chart" uri="{C3380CC4-5D6E-409C-BE32-E72D297353CC}">
              <c16:uniqueId val="{00000001-4953-4156-8363-FD8694AF9E47}"/>
            </c:ext>
          </c:extLst>
        </c:ser>
        <c:dLbls>
          <c:showLegendKey val="0"/>
          <c:showVal val="0"/>
          <c:showCatName val="0"/>
          <c:showSerName val="0"/>
          <c:showPercent val="0"/>
          <c:showBubbleSize val="0"/>
        </c:dLbls>
        <c:marker val="1"/>
        <c:smooth val="0"/>
        <c:axId val="610023680"/>
        <c:axId val="610026960"/>
      </c:lineChart>
      <c:catAx>
        <c:axId val="422917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422918752"/>
        <c:crosses val="autoZero"/>
        <c:auto val="1"/>
        <c:lblAlgn val="ctr"/>
        <c:lblOffset val="100"/>
        <c:noMultiLvlLbl val="0"/>
      </c:catAx>
      <c:valAx>
        <c:axId val="422918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a:t>No. tested</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422917112"/>
        <c:crosses val="autoZero"/>
        <c:crossBetween val="between"/>
      </c:valAx>
      <c:valAx>
        <c:axId val="610026960"/>
        <c:scaling>
          <c:orientation val="minMax"/>
          <c:max val="0.15000000000000002"/>
          <c:min val="0"/>
        </c:scaling>
        <c:delete val="0"/>
        <c:axPos val="r"/>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a:t>% resistant</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10023680"/>
        <c:crosses val="max"/>
        <c:crossBetween val="between"/>
        <c:majorUnit val="5.000000000000001E-2"/>
      </c:valAx>
      <c:catAx>
        <c:axId val="610023680"/>
        <c:scaling>
          <c:orientation val="minMax"/>
        </c:scaling>
        <c:delete val="1"/>
        <c:axPos val="b"/>
        <c:numFmt formatCode="General" sourceLinked="1"/>
        <c:majorTickMark val="out"/>
        <c:minorTickMark val="none"/>
        <c:tickLblPos val="nextTo"/>
        <c:crossAx val="6100269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r>
              <a:rPr lang="en-GB"/>
              <a:t>E. coli resistance to Ciprofloxacin by age &amp; sex, 2022</a:t>
            </a:r>
          </a:p>
        </c:rich>
      </c:tx>
      <c:overlay val="0"/>
      <c:spPr>
        <a:noFill/>
        <a:ln>
          <a:noFill/>
        </a:ln>
        <a:effectLst/>
      </c:spPr>
      <c:txPr>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endParaRPr lang="en-US"/>
        </a:p>
      </c:txPr>
    </c:title>
    <c:autoTitleDeleted val="0"/>
    <c:plotArea>
      <c:layout/>
      <c:barChart>
        <c:barDir val="bar"/>
        <c:grouping val="stacked"/>
        <c:varyColors val="0"/>
        <c:ser>
          <c:idx val="0"/>
          <c:order val="0"/>
          <c:tx>
            <c:v>Female</c:v>
          </c:tx>
          <c:spPr>
            <a:solidFill>
              <a:srgbClr val="E40046"/>
            </a:solidFill>
            <a:ln>
              <a:noFill/>
            </a:ln>
            <a:effectLst/>
          </c:spPr>
          <c:invertIfNegative val="0"/>
          <c:cat>
            <c:strRef>
              <c:f>Sheet1!$Z$33:$Z$37</c:f>
              <c:strCache>
                <c:ptCount val="5"/>
                <c:pt idx="0">
                  <c:v>0-4 years</c:v>
                </c:pt>
                <c:pt idx="1">
                  <c:v>5-17 years</c:v>
                </c:pt>
                <c:pt idx="2">
                  <c:v>18-44 years</c:v>
                </c:pt>
                <c:pt idx="3">
                  <c:v>45-64 years</c:v>
                </c:pt>
                <c:pt idx="4">
                  <c:v>65+ years</c:v>
                </c:pt>
              </c:strCache>
            </c:strRef>
          </c:cat>
          <c:val>
            <c:numRef>
              <c:f>Sheet1!$AD$33:$AD$37</c:f>
              <c:numCache>
                <c:formatCode>#,##0</c:formatCode>
                <c:ptCount val="5"/>
                <c:pt idx="0">
                  <c:v>-1155</c:v>
                </c:pt>
                <c:pt idx="1">
                  <c:v>-2500</c:v>
                </c:pt>
                <c:pt idx="2">
                  <c:v>-9171</c:v>
                </c:pt>
                <c:pt idx="3">
                  <c:v>-10587</c:v>
                </c:pt>
                <c:pt idx="4">
                  <c:v>-27115</c:v>
                </c:pt>
              </c:numCache>
            </c:numRef>
          </c:val>
          <c:extLst>
            <c:ext xmlns:c16="http://schemas.microsoft.com/office/drawing/2014/chart" uri="{C3380CC4-5D6E-409C-BE32-E72D297353CC}">
              <c16:uniqueId val="{00000000-2543-46F2-8340-30F524C71893}"/>
            </c:ext>
          </c:extLst>
        </c:ser>
        <c:ser>
          <c:idx val="1"/>
          <c:order val="1"/>
          <c:tx>
            <c:v>Male</c:v>
          </c:tx>
          <c:spPr>
            <a:solidFill>
              <a:srgbClr val="003B5C"/>
            </a:solidFill>
            <a:ln>
              <a:noFill/>
            </a:ln>
            <a:effectLst/>
          </c:spPr>
          <c:invertIfNegative val="0"/>
          <c:cat>
            <c:strRef>
              <c:f>Sheet1!$Z$33:$Z$37</c:f>
              <c:strCache>
                <c:ptCount val="5"/>
                <c:pt idx="0">
                  <c:v>0-4 years</c:v>
                </c:pt>
                <c:pt idx="1">
                  <c:v>5-17 years</c:v>
                </c:pt>
                <c:pt idx="2">
                  <c:v>18-44 years</c:v>
                </c:pt>
                <c:pt idx="3">
                  <c:v>45-64 years</c:v>
                </c:pt>
                <c:pt idx="4">
                  <c:v>65+ years</c:v>
                </c:pt>
              </c:strCache>
            </c:strRef>
          </c:cat>
          <c:val>
            <c:numRef>
              <c:f>Sheet1!$AB$33:$AB$37</c:f>
              <c:numCache>
                <c:formatCode>General</c:formatCode>
                <c:ptCount val="5"/>
                <c:pt idx="0">
                  <c:v>199</c:v>
                </c:pt>
                <c:pt idx="1">
                  <c:v>222</c:v>
                </c:pt>
                <c:pt idx="2" formatCode="#,##0">
                  <c:v>1039</c:v>
                </c:pt>
                <c:pt idx="3" formatCode="#,##0">
                  <c:v>3571</c:v>
                </c:pt>
                <c:pt idx="4" formatCode="#,##0">
                  <c:v>10404</c:v>
                </c:pt>
              </c:numCache>
            </c:numRef>
          </c:val>
          <c:extLst>
            <c:ext xmlns:c16="http://schemas.microsoft.com/office/drawing/2014/chart" uri="{C3380CC4-5D6E-409C-BE32-E72D297353CC}">
              <c16:uniqueId val="{00000001-2543-46F2-8340-30F524C71893}"/>
            </c:ext>
          </c:extLst>
        </c:ser>
        <c:dLbls>
          <c:showLegendKey val="0"/>
          <c:showVal val="0"/>
          <c:showCatName val="0"/>
          <c:showSerName val="0"/>
          <c:showPercent val="0"/>
          <c:showBubbleSize val="0"/>
        </c:dLbls>
        <c:gapWidth val="0"/>
        <c:overlap val="100"/>
        <c:axId val="661964320"/>
        <c:axId val="661965632"/>
      </c:barChart>
      <c:catAx>
        <c:axId val="66196432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61965632"/>
        <c:crosses val="autoZero"/>
        <c:auto val="1"/>
        <c:lblAlgn val="ctr"/>
        <c:lblOffset val="100"/>
        <c:noMultiLvlLbl val="0"/>
      </c:catAx>
      <c:valAx>
        <c:axId val="6619656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a:t>No. resistant to Trimethoprim</a:t>
                </a:r>
              </a:p>
            </c:rich>
          </c:tx>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61964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03781A-4E41-499A-A931-D7DD3DE948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5EFEC361-6017-4C04-9F56-5688E9A8B8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25D066-2AE5-4B2F-9CD9-8391DEDEFE77}" type="datetimeFigureOut">
              <a:rPr lang="en-GB" smtClean="0"/>
              <a:t>22/03/2024</a:t>
            </a:fld>
            <a:endParaRPr lang="en-GB" dirty="0"/>
          </a:p>
        </p:txBody>
      </p:sp>
      <p:sp>
        <p:nvSpPr>
          <p:cNvPr id="4" name="Footer Placeholder 3">
            <a:extLst>
              <a:ext uri="{FF2B5EF4-FFF2-40B4-BE49-F238E27FC236}">
                <a16:creationId xmlns:a16="http://schemas.microsoft.com/office/drawing/2014/main" id="{93560DA5-BB7F-47FA-BA99-F5C24692D5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DA40A73B-3886-4D69-8256-0239DBB5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2E2D7C-3A43-47CF-ADD0-670074A833B2}" type="slidenum">
              <a:rPr lang="en-GB" smtClean="0"/>
              <a:t>‹#›</a:t>
            </a:fld>
            <a:endParaRPr lang="en-GB" dirty="0"/>
          </a:p>
        </p:txBody>
      </p:sp>
    </p:spTree>
    <p:extLst>
      <p:ext uri="{BB962C8B-B14F-4D97-AF65-F5344CB8AC3E}">
        <p14:creationId xmlns:p14="http://schemas.microsoft.com/office/powerpoint/2010/main" val="13298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D769B-B07A-491A-A8A1-A91571817443}" type="datetimeFigureOut">
              <a:rPr lang="en-GB" smtClean="0"/>
              <a:t>22/03/2024</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Presenter Notes</a:t>
            </a:r>
          </a:p>
          <a:p>
            <a:pPr lvl="0"/>
            <a:endParaRPr lang="en-US" dirty="0"/>
          </a:p>
          <a:p>
            <a:pPr lvl="0"/>
            <a:r>
              <a:rPr lang="en-US" dirty="0"/>
              <a:t>Presenter Talk</a:t>
            </a:r>
          </a:p>
          <a:p>
            <a:pPr lvl="0"/>
            <a:endParaRPr lang="en-US" dirty="0"/>
          </a:p>
          <a:p>
            <a:pPr lvl="0"/>
            <a:r>
              <a:rPr lang="en-US" dirty="0"/>
              <a:t>Slide References</a:t>
            </a:r>
          </a:p>
          <a:p>
            <a:pPr lvl="1"/>
            <a:r>
              <a:rPr lang="en-US" dirty="0"/>
              <a:t>Second level is used for presenter talk </a:t>
            </a:r>
          </a:p>
          <a:p>
            <a:pPr lvl="2"/>
            <a:r>
              <a:rPr lang="en-US" dirty="0"/>
              <a:t>Third level is used for presenter instructions or presenter notes</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07533-49CC-4C73-9DE4-E19BF5DEC8F0}" type="slidenum">
              <a:rPr lang="en-GB" smtClean="0"/>
              <a:t>‹#›</a:t>
            </a:fld>
            <a:endParaRPr lang="en-GB" dirty="0"/>
          </a:p>
        </p:txBody>
      </p:sp>
    </p:spTree>
    <p:extLst>
      <p:ext uri="{BB962C8B-B14F-4D97-AF65-F5344CB8AC3E}">
        <p14:creationId xmlns:p14="http://schemas.microsoft.com/office/powerpoint/2010/main" val="3186543162"/>
      </p:ext>
    </p:extLst>
  </p:cSld>
  <p:clrMap bg1="lt1" tx1="dk1" bg2="lt2" tx2="dk2" accent1="accent1" accent2="accent2" accent3="accent3" accent4="accent4" accent5="accent5" accent6="accent6" hlink="hlink" folHlink="folHlink"/>
  <p:notesStyle>
    <a:lvl1pPr marL="0" algn="l" defTabSz="914400" rtl="0" eaLnBrk="1" latinLnBrk="0" hangingPunct="1">
      <a:defRPr sz="11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defRPr sz="1100" i="1"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raft-origin.publishing.service.gov.uk/government/consultations/urinary-tract-infection-diagnostic-tools-for-primary-care/diagnosis-of-urinary-tract-infections-quick-reference-tools-for-primary-care#referenc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cid.oxfordjournals.org/content/49/5/682.full.pdf+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cbi.nlm.nih.gov/pubmed/12020306"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ncbi.nlm.nih.gov/pubmed/20969801"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093/jac/dkx50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2FE7CCC-C965-43C6-B331-B2E0E75A67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26A071D1-D794-4CC8-91D7-A80570B980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Header Placeholder 3">
            <a:extLst>
              <a:ext uri="{FF2B5EF4-FFF2-40B4-BE49-F238E27FC236}">
                <a16:creationId xmlns:a16="http://schemas.microsoft.com/office/drawing/2014/main" id="{ED75CF8D-6920-409F-ACD6-43848EB5229D}"/>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7462A0E2-1B1C-4A68-851A-9D95669296E4}"/>
              </a:ext>
            </a:extLst>
          </p:cNvPr>
          <p:cNvSpPr>
            <a:spLocks noGrp="1"/>
          </p:cNvSpPr>
          <p:nvPr>
            <p:ph type="dt" sz="quarter" idx="1"/>
          </p:nvPr>
        </p:nvSpPr>
        <p:spPr/>
        <p:txBody>
          <a:bodyPr/>
          <a:lstStyle/>
          <a:p>
            <a:pPr>
              <a:defRPr/>
            </a:pPr>
            <a:fld id="{DD6DA868-E280-4A52-8C1A-1B1596C57DF6}" type="datetime3">
              <a:rPr lang="en-GB"/>
              <a:pPr>
                <a:defRPr/>
              </a:pPr>
              <a:t>22 March, 2024</a:t>
            </a:fld>
            <a:endParaRPr lang="en-GB" dirty="0"/>
          </a:p>
        </p:txBody>
      </p:sp>
      <p:sp>
        <p:nvSpPr>
          <p:cNvPr id="6" name="Footer Placeholder 5">
            <a:extLst>
              <a:ext uri="{FF2B5EF4-FFF2-40B4-BE49-F238E27FC236}">
                <a16:creationId xmlns:a16="http://schemas.microsoft.com/office/drawing/2014/main" id="{D0F5F3A2-100A-4EDA-95F7-5E86C6911FAA}"/>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14343" name="Slide Number Placeholder 6">
            <a:extLst>
              <a:ext uri="{FF2B5EF4-FFF2-40B4-BE49-F238E27FC236}">
                <a16:creationId xmlns:a16="http://schemas.microsoft.com/office/drawing/2014/main" id="{CD7572B5-B727-4641-8C83-64CFC25358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A1E18C-991F-4781-92C4-5E99BDD4B64A}" type="slidenum">
              <a:rPr lang="en-GB" altLang="en-US" sz="1300" smtClean="0"/>
              <a:pPr>
                <a:spcBef>
                  <a:spcPct val="0"/>
                </a:spcBef>
              </a:pPr>
              <a:t>1</a:t>
            </a:fld>
            <a:endParaRPr lang="en-GB" altLang="en-US" sz="13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3ABAC3F6-0F69-4EDB-9D12-BA650F693558}"/>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8C194E6A-4047-437A-B107-FA76F61807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1" u="none" dirty="0"/>
              <a:t>Presenter talk</a:t>
            </a:r>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So first what is the evidence that antibiotic resistance is important in your day to day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Maybe you could consider when you last had a patient with UTI reconsult after treatment.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Pause see if there are nods or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This is a p</a:t>
            </a:r>
            <a:r>
              <a:rPr lang="en-GB" altLang="en-US" sz="1000" b="0" dirty="0">
                <a:solidFill>
                  <a:srgbClr val="000000"/>
                </a:solidFill>
                <a:latin typeface="Arial" panose="020B0604020202020204" pitchFamily="34" charset="0"/>
              </a:rPr>
              <a:t>rospective study of 497 women (18–70 years) with ≥ 2 UTI symptoms. It</a:t>
            </a:r>
            <a:r>
              <a:rPr lang="en-GB" sz="1000" b="0" i="1" dirty="0"/>
              <a:t> looked at clinical outcome in acute uncomplicated UTI in women treated with empirical trimethoprim.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Click for next part of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1"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Patients with a UTI resistant to the antibiotic in the left column took </a:t>
            </a:r>
            <a:r>
              <a:rPr lang="en-GB" altLang="en-US" sz="1000" b="1" i="1" u="none" dirty="0"/>
              <a:t>twice as long to become asymptomatic </a:t>
            </a:r>
            <a:r>
              <a:rPr lang="en-GB" altLang="en-US" sz="1000" b="0" i="1" u="none" dirty="0"/>
              <a:t>compared to those with a susceptible organism shown in blue.</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Furthermore  40% of those with a resistant organism </a:t>
            </a:r>
            <a:r>
              <a:rPr lang="en-GB" altLang="en-US" sz="1000" b="1" i="1" u="none" dirty="0"/>
              <a:t>reconsulted in the first week</a:t>
            </a:r>
            <a:r>
              <a:rPr lang="en-GB" altLang="en-US" sz="1000" b="0" i="1" u="none" dirty="0"/>
              <a:t>, compared to only 6% with a susceptible organism.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In fact half of those patients who reconsulted in the first week had a resistant organism grown from their urine, and the majority of these </a:t>
            </a:r>
            <a:r>
              <a:rPr lang="en-GB" altLang="en-US" sz="1000" b="1" i="1" u="none" dirty="0"/>
              <a:t>had further antibiotics </a:t>
            </a:r>
            <a:r>
              <a:rPr lang="en-GB" altLang="en-US" sz="1000" b="0" i="1" u="none" dirty="0"/>
              <a:t>in that first week.</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And at one month 42% of those patients with a resistant organism still had the same resistant bacteria in the urine, and this would have been much greater but 11 of these 19 patients had received a second antibiotic.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McNulty et al.  studied whether patients with an uncomplicated community-acquired urinary tract infection (UTI) and an isolate resistant to trimethoprim had worse clinical outcomes following empirical treatment with trimethoprim 200 mg twice daily for 3 days than did those with a susceptible isolate.</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000" b="0" i="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This was a prospective cohort study of clinical outcome where 497 women (18–70 years) presenting to general practitioner surgeries in Norwich and Gloucester with at least two symptoms of acute (&lt;7 days) uncomplicated UTI were enrolled. Significant bacteriuria was defined as 104 cfu/mL from a mid-stream urine (MSU).</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000" b="0" i="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The results showed that of enrolled patients, 75% (334/448) had significant bacteriuria and trimethoprim resistance was present in 13.9% (44/317) of isolates.  Patients with resistant isolates had a longer median time to symptom resolution (6 versus 3 days, P = 0.0005), greater reconsultation to the practice (39% versus 6% in first week, P &lt; 0.0001), more subsequent antibiotics (36% versus 4% in first week, P &lt; 0.0001) and higher rates of significant bacteriuria at 1 month (42% versus 20% with susceptible isolate, P = 0.04).  Half of patients reconsulting in the first week had a resistant organism.</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000" b="1" u="none" dirty="0"/>
          </a:p>
          <a:p>
            <a:pPr eaLnBrk="1" hangingPunct="1">
              <a:spcBef>
                <a:spcPct val="0"/>
              </a:spcBef>
              <a:defRPr/>
            </a:pPr>
            <a:endParaRPr lang="en-GB" altLang="en-US" sz="1000" u="sng" dirty="0"/>
          </a:p>
          <a:p>
            <a:pPr eaLnBrk="1" hangingPunct="1">
              <a:spcBef>
                <a:spcPct val="0"/>
              </a:spcBef>
              <a:defRPr/>
            </a:pPr>
            <a:r>
              <a:rPr lang="en-GB" altLang="en-US" sz="1000" b="1" u="none" dirty="0"/>
              <a:t>Slide References</a:t>
            </a:r>
          </a:p>
          <a:p>
            <a:pPr eaLnBrk="1" hangingPunct="1">
              <a:spcBef>
                <a:spcPct val="0"/>
              </a:spcBef>
              <a:defRPr/>
            </a:pPr>
            <a:endParaRPr lang="en-GB" altLang="en-US" sz="1000" b="1" u="none" dirty="0"/>
          </a:p>
          <a:p>
            <a:pPr eaLnBrk="1" hangingPunct="1">
              <a:spcBef>
                <a:spcPct val="0"/>
              </a:spcBef>
              <a:defRPr/>
            </a:pPr>
            <a:r>
              <a:rPr lang="en-GB" sz="1400" b="0" i="0" dirty="0">
                <a:solidFill>
                  <a:srgbClr val="212121"/>
                </a:solidFill>
                <a:effectLst/>
                <a:latin typeface="BlinkMacSystemFont"/>
              </a:rPr>
              <a:t>McNulty CA, Richards J, Livermore DM, Little P, Charlett A, Freeman E, Harvey I, Thomas M. Clinical relevance of laboratory-reported antibiotic resistance in acute uncomplicated urinary tract infection in primary care. J Antimicrob Chemother. 2006 Nov;58(5):1000-8. doi: 10.1093/jac/dkl368. Epub 2006 Sep 23. PMID: 16998209.</a:t>
            </a:r>
            <a:endParaRPr lang="en-GB" sz="1000" b="1" i="0" u="none" dirty="0">
              <a:solidFill>
                <a:srgbClr val="212121"/>
              </a:solidFill>
              <a:effectLst/>
              <a:latin typeface="BlinkMacSystemFont"/>
            </a:endParaRPr>
          </a:p>
          <a:p>
            <a:pPr eaLnBrk="1" hangingPunct="1">
              <a:spcBef>
                <a:spcPct val="0"/>
              </a:spcBef>
              <a:defRPr/>
            </a:pPr>
            <a:endParaRPr lang="en-GB" altLang="en-US" sz="1000" b="1" i="0" u="none" dirty="0">
              <a:solidFill>
                <a:srgbClr val="212121"/>
              </a:solidFill>
              <a:effectLst/>
              <a:latin typeface="BlinkMacSystemFont"/>
            </a:endParaRPr>
          </a:p>
          <a:p>
            <a:pPr eaLnBrk="1" hangingPunct="1">
              <a:spcBef>
                <a:spcPct val="0"/>
              </a:spcBef>
              <a:defRPr/>
            </a:pPr>
            <a:r>
              <a:rPr lang="en-GB" altLang="en-US" sz="1000" b="0" u="none" dirty="0"/>
              <a:t>https://academic.oup.com/jac/article-lookup/doi/10.1093/jac/dkl368</a:t>
            </a:r>
          </a:p>
        </p:txBody>
      </p:sp>
      <p:sp>
        <p:nvSpPr>
          <p:cNvPr id="29700" name="Slide Number Placeholder 3">
            <a:extLst>
              <a:ext uri="{FF2B5EF4-FFF2-40B4-BE49-F238E27FC236}">
                <a16:creationId xmlns:a16="http://schemas.microsoft.com/office/drawing/2014/main" id="{92F567D5-E25E-4558-8A19-14F923AE1E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65027D-887E-4962-B756-8722BA7AF018}" type="slidenum">
              <a:rPr lang="en-GB" altLang="en-US" sz="1300" smtClean="0">
                <a:solidFill>
                  <a:srgbClr val="000000"/>
                </a:solidFill>
              </a:rPr>
              <a:pPr>
                <a:spcBef>
                  <a:spcPct val="0"/>
                </a:spcBef>
              </a:pPr>
              <a:t>10</a:t>
            </a:fld>
            <a:endParaRPr lang="en-GB" altLang="en-US" sz="1300" dirty="0">
              <a:solidFill>
                <a:srgbClr val="000000"/>
              </a:solidFill>
            </a:endParaRPr>
          </a:p>
        </p:txBody>
      </p:sp>
      <p:sp>
        <p:nvSpPr>
          <p:cNvPr id="3" name="Date Placeholder 2">
            <a:extLst>
              <a:ext uri="{FF2B5EF4-FFF2-40B4-BE49-F238E27FC236}">
                <a16:creationId xmlns:a16="http://schemas.microsoft.com/office/drawing/2014/main" id="{A212DF52-0643-4CD0-86B7-9FCE08B41C17}"/>
              </a:ext>
            </a:extLst>
          </p:cNvPr>
          <p:cNvSpPr>
            <a:spLocks noGrp="1"/>
          </p:cNvSpPr>
          <p:nvPr>
            <p:ph type="dt" sz="quarter" idx="1"/>
          </p:nvPr>
        </p:nvSpPr>
        <p:spPr/>
        <p:txBody>
          <a:bodyPr/>
          <a:lstStyle/>
          <a:p>
            <a:pPr>
              <a:defRPr/>
            </a:pPr>
            <a:fld id="{0F0DEE7A-B5E9-4EE9-BBE0-CCAB70A6C550}" type="datetime3">
              <a:rPr lang="en-GB">
                <a:solidFill>
                  <a:prstClr val="black"/>
                </a:solidFill>
              </a:rPr>
              <a:pPr>
                <a:defRPr/>
              </a:pPr>
              <a:t>22 March, 2024</a:t>
            </a:fld>
            <a:endParaRPr lang="en-US" dirty="0">
              <a:solidFill>
                <a:prstClr val="black"/>
              </a:solidFill>
            </a:endParaRPr>
          </a:p>
        </p:txBody>
      </p:sp>
      <p:sp>
        <p:nvSpPr>
          <p:cNvPr id="2" name="Footer Placeholder 1">
            <a:extLst>
              <a:ext uri="{FF2B5EF4-FFF2-40B4-BE49-F238E27FC236}">
                <a16:creationId xmlns:a16="http://schemas.microsoft.com/office/drawing/2014/main" id="{91DE0117-CF74-4D4D-8966-10FB38E2D5F3}"/>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4" name="Header Placeholder 3">
            <a:extLst>
              <a:ext uri="{FF2B5EF4-FFF2-40B4-BE49-F238E27FC236}">
                <a16:creationId xmlns:a16="http://schemas.microsoft.com/office/drawing/2014/main" id="{CD6BED28-43AF-4D81-85C3-AEDD9EB887BB}"/>
              </a:ext>
            </a:extLst>
          </p:cNvPr>
          <p:cNvSpPr>
            <a:spLocks noGrp="1"/>
          </p:cNvSpPr>
          <p:nvPr>
            <p:ph type="hdr" sz="quarter"/>
          </p:nvPr>
        </p:nvSpPr>
        <p:spPr/>
        <p:txBody>
          <a:bodyPr/>
          <a:lstStyle/>
          <a:p>
            <a:pPr>
              <a:defRPr/>
            </a:pPr>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E9F524F1-D5D2-442E-B44C-CD15278FA493}"/>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7BC1A028-86A5-4E24-9CA2-42AA44547B8A}"/>
              </a:ext>
            </a:extLst>
          </p:cNvPr>
          <p:cNvSpPr>
            <a:spLocks noGrp="1"/>
          </p:cNvSpPr>
          <p:nvPr>
            <p:ph type="body" idx="1"/>
          </p:nvPr>
        </p:nvSpPr>
        <p:spPr bwMode="auto">
          <a:xfrm>
            <a:off x="615950" y="4110038"/>
            <a:ext cx="5445125" cy="5561012"/>
          </a:xfrm>
        </p:spPr>
        <p:txBody>
          <a:bodyPr wrap="square" numCol="1" anchor="t" anchorCtr="0" compatLnSpc="1">
            <a:prstTxWarp prst="textNoShape">
              <a:avLst/>
            </a:prstTxWarp>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1" u="none" dirty="0"/>
              <a:t>Presenter talk</a:t>
            </a:r>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So we have shown that resistance is important and is increasing – but does our antibiotic use cause increased risk of antibiotic resistant infections in our patients?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This study goes some way to show that.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Costelloe et al. conducted a </a:t>
            </a:r>
            <a:r>
              <a:rPr lang="en-GB" sz="1000" b="0" i="1" dirty="0">
                <a:solidFill>
                  <a:srgbClr val="006666"/>
                </a:solidFill>
              </a:rPr>
              <a:t>systematic review and meta-analysis examining</a:t>
            </a:r>
            <a:r>
              <a:rPr lang="en-GB" sz="1000" b="0" i="1" dirty="0"/>
              <a:t> previous antibiotic use and subsequent resistance. They included 5 studies of UTI with 14,348 patients in general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Presenter click to bring in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It found that antibiotic use in the past 6 months </a:t>
            </a:r>
            <a:r>
              <a:rPr lang="en-GB" sz="1000" b="1" i="1" dirty="0"/>
              <a:t>increased the risk of resistance two times (2.18)</a:t>
            </a:r>
            <a:r>
              <a:rPr lang="en-GB" sz="1000" b="0" i="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This forest plot shows risk of having a resistant organism if patients have had an antibiotic in the last 6 months.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As you can see risk was increased in all the studies as the odds ratios (the blue squares) are to the right of the line with confidence intervals that do not overlap.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Presenter click to bring in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Longer duration and multiple courses of antibiotics were  associated with greater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What is important to note is that resistance to one antibiotic (for example amoxicillin or trimethoprim) can be linked to other resistance genes, so use of these antibiotics although considered narrower spectrum can increase resistance to other antibiotics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The review included 24 studies; 22 involved patients with symptomatic infection and two involved healthy volunteers; 19 were observational studies (of which two were prospective) and five were randomised trials.  In five studies of urinary tract bacteria (14 348 participants), the pooled odds ratio (OR) for resistance was 2.5 (95% confidence interval 2.1 to 2.9) within 2 months of antibiotic treatment and 1.33 (1.2 to 1.5) within 12 months. In seven studies of respiratory tract bacteria (2605 participants), pooled ORs were 2.4 (1.4 to 3.9) and 2.4 (1.3 to 4.5) for the same periods, respectively.  Studies reporting the quantity of antibiotic prescribed found that longer duration and multiple courses were associated with higher rates of resistance.  Studies comparing the potential for different antibiotics to induce resistance showed no consistent effects.  Only one prospective study reported changes in resistance over a long period; pooled ORs fell from 12.2 (6.8 to 22.1) at 1 week to 6.1 (2.8 to 13.4) at 1 month, 3.6 (2.2 to 6.0) at 2 months, and 2.2 (1.3 to 3.6) at 6 months.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000" b="0" i="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Therefore in conclusion, individuals prescribed an antibiotic in primary care for a respiratory or urinary infection have increased risk of developing bacterial resistance to that antibiotic.  The effect is greatest in the month immediately after treatment but may persist for up to 12 months.  This effect not only increases the population carriage of organisms resistant to first line antibiotics, but also creates the conditions for increased use of second line antibiotics in the community.</a:t>
            </a:r>
          </a:p>
          <a:p>
            <a:pPr eaLnBrk="1" hangingPunct="1">
              <a:spcBef>
                <a:spcPct val="0"/>
              </a:spcBef>
              <a:defRPr/>
            </a:pPr>
            <a:endParaRPr lang="en-GB" altLang="en-US" sz="1000" u="sng" dirty="0"/>
          </a:p>
          <a:p>
            <a:pPr eaLnBrk="1" hangingPunct="1">
              <a:spcBef>
                <a:spcPct val="0"/>
              </a:spcBef>
              <a:defRPr/>
            </a:pPr>
            <a:r>
              <a:rPr lang="en-GB" altLang="en-US" sz="1000" b="1" u="none" dirty="0"/>
              <a:t>Slide References</a:t>
            </a:r>
          </a:p>
          <a:p>
            <a:pPr>
              <a:defRPr/>
            </a:pPr>
            <a:r>
              <a:rPr lang="en-GB" sz="1000" b="0" i="1" dirty="0">
                <a:solidFill>
                  <a:srgbClr val="006666"/>
                </a:solidFill>
              </a:rPr>
              <a:t>Costelloe C, Metcalfe C, Lovering A, Mant D, Hay AD. Effect of antibiotic prescribing in primary care on antimicrobial resistance in individual patients: systematic review and meta-analysis. BMJ. 2010 May 18;340:c2096. doi: 10.1136/bmj.c2096. PMID: 20483949.</a:t>
            </a:r>
          </a:p>
          <a:p>
            <a:pPr>
              <a:defRPr/>
            </a:pPr>
            <a:r>
              <a:rPr lang="en-GB" altLang="en-US" sz="1000" b="0" u="sng" dirty="0"/>
              <a:t>https://www.bmj.com/content/bmj/340/bmj.c2096.full.pdf</a:t>
            </a:r>
          </a:p>
          <a:p>
            <a:pPr>
              <a:defRPr/>
            </a:pPr>
            <a:endParaRPr lang="en-GB" altLang="en-US" sz="1000" b="0" u="sng" dirty="0"/>
          </a:p>
          <a:p>
            <a:pPr>
              <a:defRPr/>
            </a:pPr>
            <a:endParaRPr lang="en-GB" altLang="en-US" sz="1000" b="0" u="sng" dirty="0"/>
          </a:p>
        </p:txBody>
      </p:sp>
      <p:sp>
        <p:nvSpPr>
          <p:cNvPr id="33796" name="Slide Number Placeholder 3">
            <a:extLst>
              <a:ext uri="{FF2B5EF4-FFF2-40B4-BE49-F238E27FC236}">
                <a16:creationId xmlns:a16="http://schemas.microsoft.com/office/drawing/2014/main" id="{2876A122-AC4E-46DC-AEDD-E650086002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C24B99-937F-4812-BF77-478D1E67D861}" type="slidenum">
              <a:rPr lang="en-GB" altLang="en-US" sz="1300" smtClean="0">
                <a:solidFill>
                  <a:srgbClr val="000000"/>
                </a:solidFill>
              </a:rPr>
              <a:pPr>
                <a:spcBef>
                  <a:spcPct val="0"/>
                </a:spcBef>
              </a:pPr>
              <a:t>11</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26D42242-F8F1-4035-A513-D47F6B2A6A1E}"/>
              </a:ext>
            </a:extLst>
          </p:cNvPr>
          <p:cNvSpPr>
            <a:spLocks noGrp="1"/>
          </p:cNvSpPr>
          <p:nvPr>
            <p:ph type="dt" sz="quarter" idx="1"/>
          </p:nvPr>
        </p:nvSpPr>
        <p:spPr/>
        <p:txBody>
          <a:bodyPr/>
          <a:lstStyle/>
          <a:p>
            <a:pPr>
              <a:defRPr/>
            </a:pPr>
            <a:fld id="{B9F33F9B-6A6C-4D39-A3FD-AD963B6A3CA6}" type="datetime3">
              <a:rPr lang="en-GB">
                <a:solidFill>
                  <a:prstClr val="black"/>
                </a:solidFill>
              </a:rPr>
              <a:pPr>
                <a:defRPr/>
              </a:pPr>
              <a:t>22 March, 2024</a:t>
            </a:fld>
            <a:endParaRPr lang="en-GB" dirty="0">
              <a:solidFill>
                <a:prstClr val="black"/>
              </a:solidFill>
            </a:endParaRPr>
          </a:p>
        </p:txBody>
      </p:sp>
      <p:sp>
        <p:nvSpPr>
          <p:cNvPr id="2" name="Footer Placeholder 1">
            <a:extLst>
              <a:ext uri="{FF2B5EF4-FFF2-40B4-BE49-F238E27FC236}">
                <a16:creationId xmlns:a16="http://schemas.microsoft.com/office/drawing/2014/main" id="{4054E207-66C8-47AD-BC5C-7852450E16DA}"/>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66822C6A-2A7A-4679-BC83-B66DEF12545C}"/>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FD239708-F3A2-42AC-BAA0-B23EB05BFAE3}"/>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F01A2AF-1DFB-4A04-AE3C-5109F123E257}"/>
              </a:ext>
            </a:extLst>
          </p:cNvPr>
          <p:cNvSpPr>
            <a:spLocks noGrp="1"/>
          </p:cNvSpPr>
          <p:nvPr>
            <p:ph type="body" idx="1"/>
          </p:nvPr>
        </p:nvSpPr>
        <p:spPr bwMode="auto">
          <a:xfrm>
            <a:off x="615950" y="4110038"/>
            <a:ext cx="5445125" cy="5561012"/>
          </a:xfrm>
        </p:spPr>
        <p:txBody>
          <a:bodyPr wrap="square" numCol="1" anchor="t" anchorCtr="0" compatLnSpc="1">
            <a:prstTxWarp prst="textNoShape">
              <a:avLst/>
            </a:prstTxWarp>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So how long does the risk of antibiotic resistance last after a course of antibiotics?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The metanalysis conducted by Costello et all in 2010 discussed on the previous slide showed a pooled odds ratio (OR) for resistance was 2.5 (95% confidence interval 2.1 to 2.9) within 2 months of antibiotic treatment and 1.33 (1.2 to 1.5) within 12 months. This indicates that risk of resistance is greatest in the first two months after an antibiotic as shown here for UTIs,  but is still higher 12 months after antibiotic use for UTIs. Individuals prescribed an antibiotic in primary care for any infection have an increased risk of subsequently carrying resistant organisms – so that the next time they have an infection it may be with one of these antibiotic resistant organism. This will be particularly so for antibiotics that attain higher concentrations in the gut. And less so for those that only concentrate in the urine, or are inactive in the gut.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eaLnBrk="1" hangingPunct="1">
              <a:spcBef>
                <a:spcPct val="0"/>
              </a:spcBef>
              <a:defRPr/>
            </a:pPr>
            <a:r>
              <a:rPr lang="en-GB" altLang="en-US" sz="1100" b="0" u="none" dirty="0"/>
              <a:t>Effect of antibiotic prescribing in primary care on antimicrobial resistance in individual patients: systematic review and meta-analysis</a:t>
            </a:r>
          </a:p>
          <a:p>
            <a:pPr eaLnBrk="1" hangingPunct="1">
              <a:spcBef>
                <a:spcPct val="0"/>
              </a:spcBef>
              <a:defRPr/>
            </a:pPr>
            <a:r>
              <a:rPr lang="en-GB" altLang="en-US" sz="1100" b="0" u="none" dirty="0"/>
              <a:t>Costello et al 2010</a:t>
            </a:r>
          </a:p>
          <a:p>
            <a:pPr eaLnBrk="1" hangingPunct="1">
              <a:spcBef>
                <a:spcPct val="0"/>
              </a:spcBef>
              <a:defRPr/>
            </a:pPr>
            <a:endParaRPr lang="en-GB" altLang="en-US" sz="1100" u="sng" dirty="0"/>
          </a:p>
          <a:p>
            <a:pPr eaLnBrk="1" hangingPunct="1">
              <a:spcBef>
                <a:spcPct val="0"/>
              </a:spcBef>
              <a:defRPr/>
            </a:pPr>
            <a:r>
              <a:rPr lang="en-GB" altLang="en-US" sz="1100" b="0" i="1" u="none" dirty="0"/>
              <a:t>The review included 24 studies; 22 involved patients with symptomatic infection and two involved healthy volunteers; 19 were observational studies (of which two were prospective) and five were randomised trials.  In five studies of urinary tract bacteria (14 348 participants), the pooled odds ratio (OR) for resistance was 2.5 (95% confidence interval 2.1 to 2.9) within 2 months of antibiotic treatment and 1.33 (1.2 to 1.5) within 12 months. Studies reporting the quantity of antibiotic prescribed found that longer duration and multiple courses were associated with higher rates of resistance.  Studies comparing the potential for different antibiotics to induce resistance showed no consistent effects.  Only one prospective study reported changes in resistance over a long period; pooled ORs fell from 12.2 (6.8 to 22.1) at 1 week to 6.1 (2.8 to 13.4) at 1 month, 3.6 (2.2 to 6.0) at 2 months, and 2.2 (1.3 to 3.6) at 6 months.</a:t>
            </a:r>
          </a:p>
          <a:p>
            <a:pPr eaLnBrk="1" hangingPunct="1">
              <a:spcBef>
                <a:spcPct val="0"/>
              </a:spcBef>
              <a:defRPr/>
            </a:pPr>
            <a:endParaRPr lang="en-GB" altLang="en-US" sz="1100" b="0" i="1" u="none" dirty="0"/>
          </a:p>
          <a:p>
            <a:pPr eaLnBrk="1" hangingPunct="1">
              <a:spcBef>
                <a:spcPct val="0"/>
              </a:spcBef>
              <a:defRPr/>
            </a:pPr>
            <a:r>
              <a:rPr lang="en-GB" altLang="en-US" sz="1100" b="0" i="1" u="none" dirty="0"/>
              <a:t>This showed that individuals prescribed an antibiotic in primary care for a urinary infection have an increased risk of carrying resistant organisms – so that the next time they have an infection it is with a antibiotic resistant organism.  The effect is greatest in the month immediately after treatment but may persist for up to 12 months.  This effect not only increases the population carriage of organisms resistant to first line antibiotics, but also creates the conditions for increased use of second line antibiotics in the community.</a:t>
            </a:r>
          </a:p>
          <a:p>
            <a:pPr eaLnBrk="1" hangingPunct="1">
              <a:spcBef>
                <a:spcPct val="0"/>
              </a:spcBef>
              <a:defRPr/>
            </a:pPr>
            <a:endParaRPr lang="en-GB" altLang="en-US" sz="1100" b="0" u="sng" dirty="0"/>
          </a:p>
          <a:p>
            <a:pPr eaLnBrk="1" hangingPunct="1">
              <a:spcBef>
                <a:spcPct val="0"/>
              </a:spcBef>
              <a:defRPr/>
            </a:pPr>
            <a:r>
              <a:rPr lang="en-GB" altLang="en-US" sz="1100" b="1" u="none" dirty="0"/>
              <a:t>Slide References</a:t>
            </a:r>
          </a:p>
          <a:p>
            <a:pPr>
              <a:defRPr/>
            </a:pPr>
            <a:r>
              <a:rPr lang="en-GB" sz="1100" b="0" i="1" dirty="0">
                <a:solidFill>
                  <a:srgbClr val="006666"/>
                </a:solidFill>
              </a:rPr>
              <a:t>Costelloe C, Metcalfe C, Lovering A, Mant D, Hay AD. Effect of antibiotic prescribing in primary care on antimicrobial resistance in individual patients: systematic review and meta-analysis. BMJ. 2010 May 18;340:c2096. doi: 10.1136/bmj.c2096. PMID: 20483949.</a:t>
            </a:r>
          </a:p>
          <a:p>
            <a:pPr>
              <a:defRPr/>
            </a:pPr>
            <a:r>
              <a:rPr lang="en-GB" altLang="en-US" sz="1100" b="0" u="sng" dirty="0"/>
              <a:t>https://www.bmj.com/content/bmj/340/bmj.c2096.full.pdf</a:t>
            </a:r>
          </a:p>
          <a:p>
            <a:pPr eaLnBrk="1" hangingPunct="1">
              <a:spcBef>
                <a:spcPct val="0"/>
              </a:spcBef>
              <a:defRPr/>
            </a:pPr>
            <a:endParaRPr lang="en-GB" altLang="en-US" sz="1100" dirty="0"/>
          </a:p>
          <a:p>
            <a:pPr eaLnBrk="1" hangingPunct="1">
              <a:spcBef>
                <a:spcPct val="0"/>
              </a:spcBef>
              <a:defRPr/>
            </a:pPr>
            <a:endParaRPr lang="en-GB" altLang="en-US" sz="1100" dirty="0"/>
          </a:p>
          <a:p>
            <a:pPr eaLnBrk="1" hangingPunct="1">
              <a:spcBef>
                <a:spcPct val="0"/>
              </a:spcBef>
              <a:defRPr/>
            </a:pPr>
            <a:endParaRPr lang="en-GB" altLang="en-US" sz="1100" dirty="0"/>
          </a:p>
        </p:txBody>
      </p:sp>
      <p:sp>
        <p:nvSpPr>
          <p:cNvPr id="35844" name="Slide Number Placeholder 3">
            <a:extLst>
              <a:ext uri="{FF2B5EF4-FFF2-40B4-BE49-F238E27FC236}">
                <a16:creationId xmlns:a16="http://schemas.microsoft.com/office/drawing/2014/main" id="{0174A252-1CAB-4EB9-97B5-FFB3BBF072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9933BE-BBD5-40D9-8E1E-AB5FA0D2BB83}" type="slidenum">
              <a:rPr lang="en-GB" altLang="en-US" sz="1300" smtClean="0">
                <a:solidFill>
                  <a:srgbClr val="000000"/>
                </a:solidFill>
              </a:rPr>
              <a:pPr>
                <a:spcBef>
                  <a:spcPct val="0"/>
                </a:spcBef>
              </a:pPr>
              <a:t>12</a:t>
            </a:fld>
            <a:endParaRPr lang="en-GB" altLang="en-US" sz="1300" dirty="0">
              <a:solidFill>
                <a:srgbClr val="000000"/>
              </a:solidFill>
            </a:endParaRPr>
          </a:p>
        </p:txBody>
      </p:sp>
      <p:sp>
        <p:nvSpPr>
          <p:cNvPr id="3" name="Date Placeholder 2">
            <a:extLst>
              <a:ext uri="{FF2B5EF4-FFF2-40B4-BE49-F238E27FC236}">
                <a16:creationId xmlns:a16="http://schemas.microsoft.com/office/drawing/2014/main" id="{A808017A-4DC0-4942-9CE9-F154A83D18A6}"/>
              </a:ext>
            </a:extLst>
          </p:cNvPr>
          <p:cNvSpPr>
            <a:spLocks noGrp="1"/>
          </p:cNvSpPr>
          <p:nvPr>
            <p:ph type="dt" sz="quarter" idx="1"/>
          </p:nvPr>
        </p:nvSpPr>
        <p:spPr/>
        <p:txBody>
          <a:bodyPr/>
          <a:lstStyle/>
          <a:p>
            <a:pPr>
              <a:defRPr/>
            </a:pPr>
            <a:fld id="{D8984A54-DF1E-483A-9367-EA6C4F41CEE9}" type="datetime3">
              <a:rPr lang="en-GB">
                <a:solidFill>
                  <a:prstClr val="black"/>
                </a:solidFill>
              </a:rPr>
              <a:pPr>
                <a:defRPr/>
              </a:pPr>
              <a:t>22 March, 2024</a:t>
            </a:fld>
            <a:endParaRPr lang="en-US" dirty="0">
              <a:solidFill>
                <a:prstClr val="black"/>
              </a:solidFill>
            </a:endParaRPr>
          </a:p>
        </p:txBody>
      </p:sp>
      <p:sp>
        <p:nvSpPr>
          <p:cNvPr id="2" name="Footer Placeholder 1">
            <a:extLst>
              <a:ext uri="{FF2B5EF4-FFF2-40B4-BE49-F238E27FC236}">
                <a16:creationId xmlns:a16="http://schemas.microsoft.com/office/drawing/2014/main" id="{58EAEC49-A532-405F-83C4-54F2C76E6BFD}"/>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4" name="Header Placeholder 3">
            <a:extLst>
              <a:ext uri="{FF2B5EF4-FFF2-40B4-BE49-F238E27FC236}">
                <a16:creationId xmlns:a16="http://schemas.microsoft.com/office/drawing/2014/main" id="{F5F363B5-6D19-4CF1-AD93-1BD1C2D6F1D3}"/>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5318161-BBF4-49E2-97E7-C853CD703E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CB8FA35-390B-4614-9784-2DE18DAFD2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From December 2014 national prescribing guidance changed to recommend nitrofurantoin as the first line antibiotic for women with suspected UTI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Slide 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u="none" dirty="0"/>
              <a:t>Data extracted from ePACT 2 in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u="none" dirty="0"/>
              <a:t>https://www.nhsbsa.nhs.uk/access-our-data-products/epact2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p:txBody>
      </p:sp>
      <p:sp>
        <p:nvSpPr>
          <p:cNvPr id="4" name="Header Placeholder 3">
            <a:extLst>
              <a:ext uri="{FF2B5EF4-FFF2-40B4-BE49-F238E27FC236}">
                <a16:creationId xmlns:a16="http://schemas.microsoft.com/office/drawing/2014/main" id="{C13B196B-3B65-444B-BE6B-52AC14C3863C}"/>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D365A2B0-44FB-407E-AD12-CFDF3C08B9FE}"/>
              </a:ext>
            </a:extLst>
          </p:cNvPr>
          <p:cNvSpPr>
            <a:spLocks noGrp="1"/>
          </p:cNvSpPr>
          <p:nvPr>
            <p:ph type="dt" sz="quarter" idx="1"/>
          </p:nvPr>
        </p:nvSpPr>
        <p:spPr/>
        <p:txBody>
          <a:bodyPr/>
          <a:lstStyle/>
          <a:p>
            <a:pPr>
              <a:defRPr/>
            </a:pPr>
            <a:fld id="{588D5484-83A2-42D7-9DE5-0689AACC9C72}" type="datetime3">
              <a:rPr lang="en-GB" smtClean="0"/>
              <a:pPr>
                <a:defRPr/>
              </a:pPr>
              <a:t>22 March, 2024</a:t>
            </a:fld>
            <a:endParaRPr lang="en-GB" dirty="0"/>
          </a:p>
        </p:txBody>
      </p:sp>
      <p:sp>
        <p:nvSpPr>
          <p:cNvPr id="6" name="Footer Placeholder 5">
            <a:extLst>
              <a:ext uri="{FF2B5EF4-FFF2-40B4-BE49-F238E27FC236}">
                <a16:creationId xmlns:a16="http://schemas.microsoft.com/office/drawing/2014/main" id="{8F846AC5-E2A7-4AC4-B265-3390ED569646}"/>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37895" name="Slide Number Placeholder 6">
            <a:extLst>
              <a:ext uri="{FF2B5EF4-FFF2-40B4-BE49-F238E27FC236}">
                <a16:creationId xmlns:a16="http://schemas.microsoft.com/office/drawing/2014/main" id="{5A2E4C87-5EA9-4FAE-9B43-C6FB410D16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4A47B93-8AE9-4DED-B358-1598FA07CBC8}" type="slidenum">
              <a:rPr lang="en-GB" altLang="en-US" smtClean="0">
                <a:latin typeface="Calibri" panose="020F0502020204030204" pitchFamily="34" charset="0"/>
              </a:rPr>
              <a:pPr/>
              <a:t>13</a:t>
            </a:fld>
            <a:endParaRPr lang="en-GB" altLang="en-US" dirty="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204B442-0C6B-4A4F-9664-60F8CCEA50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63D4BFF-7562-48A2-B133-C40D8745FC8E}"/>
              </a:ext>
            </a:extLst>
          </p:cNvPr>
          <p:cNvSpPr>
            <a:spLocks noGrp="1"/>
          </p:cNvSpPr>
          <p:nvPr>
            <p:ph type="body" idx="1"/>
          </p:nvPr>
        </p:nvSpPr>
        <p:spPr/>
        <p:txBody>
          <a:bodyPr/>
          <a:lstStyle/>
          <a:p>
            <a:pPr eaLnBrk="1" hangingPunct="1">
              <a:spcBef>
                <a:spcPct val="0"/>
              </a:spcBef>
              <a:defRPr/>
            </a:pPr>
            <a:r>
              <a:rPr lang="en-GB" altLang="en-US" b="1" u="none" dirty="0"/>
              <a:t>Presenter talk</a:t>
            </a:r>
          </a:p>
          <a:p>
            <a:pPr eaLnBrk="1" hangingPunct="1">
              <a:spcBef>
                <a:spcPct val="0"/>
              </a:spcBef>
              <a:defRPr/>
            </a:pPr>
            <a:endParaRPr lang="en-GB" altLang="en-US" b="0" u="none" dirty="0"/>
          </a:p>
          <a:p>
            <a:pPr eaLnBrk="1" hangingPunct="1">
              <a:spcBef>
                <a:spcPct val="0"/>
              </a:spcBef>
              <a:defRPr/>
            </a:pPr>
            <a:r>
              <a:rPr lang="en-GB" b="0" i="1" u="none" dirty="0">
                <a:solidFill>
                  <a:srgbClr val="FF0000"/>
                </a:solidFill>
                <a:highlight>
                  <a:srgbClr val="FFFF00"/>
                </a:highlight>
              </a:rPr>
              <a:t>A study by Hammond et al in 2020 looked at prescribing data from the South West of England from 2013 to 2016 ( 163 GP practices serving 1.5 million patients). The team used logistic regression to assess changes in resistance patters and the association with prescribing rate changes, controlling for confounding variables. </a:t>
            </a:r>
          </a:p>
          <a:p>
            <a:pPr eaLnBrk="1" hangingPunct="1">
              <a:spcBef>
                <a:spcPct val="0"/>
              </a:spcBef>
              <a:defRPr/>
            </a:pPr>
            <a:endParaRPr lang="en-GB" b="0" i="1" u="none" dirty="0">
              <a:solidFill>
                <a:srgbClr val="FF0000"/>
              </a:solidFill>
              <a:highlight>
                <a:srgbClr val="FFFF00"/>
              </a:highlight>
            </a:endParaRPr>
          </a:p>
          <a:p>
            <a:pPr eaLnBrk="1" hangingPunct="1">
              <a:spcBef>
                <a:spcPct val="0"/>
              </a:spcBef>
              <a:defRPr/>
            </a:pPr>
            <a:r>
              <a:rPr lang="en-GB" b="0" i="1" u="none" dirty="0">
                <a:solidFill>
                  <a:srgbClr val="FF0000"/>
                </a:solidFill>
                <a:highlight>
                  <a:srgbClr val="FFFF00"/>
                </a:highlight>
              </a:rPr>
              <a:t>They found a fall in Trimethoprim use by 8% and a decrease in Ciprofloxacin use by 24.2% from 2013 - 2016. There was an increase in nitrofurantoin use by 7% over this period, but this was unsurprising as nitrofurantoin was changed to the first line choice in national guidance in 2014. </a:t>
            </a:r>
          </a:p>
          <a:p>
            <a:pPr eaLnBrk="1" hangingPunct="1">
              <a:spcBef>
                <a:spcPct val="0"/>
              </a:spcBef>
              <a:defRPr/>
            </a:pPr>
            <a:endParaRPr lang="en-GB" b="0" i="1" u="none" dirty="0">
              <a:solidFill>
                <a:srgbClr val="FF0000"/>
              </a:solidFill>
              <a:highlight>
                <a:srgbClr val="FFFF00"/>
              </a:highlight>
            </a:endParaRPr>
          </a:p>
          <a:p>
            <a:pPr eaLnBrk="1" hangingPunct="1">
              <a:spcBef>
                <a:spcPct val="0"/>
              </a:spcBef>
              <a:defRPr/>
            </a:pPr>
            <a:r>
              <a:rPr lang="en-GB" b="0" i="1" u="none" dirty="0">
                <a:solidFill>
                  <a:srgbClr val="FF0000"/>
                </a:solidFill>
                <a:highlight>
                  <a:srgbClr val="FFFF00"/>
                </a:highlight>
              </a:rPr>
              <a:t>The odds of trimethoprim resistance and ciprofloxacin resistance were lower in the subsequent quarter as use declined</a:t>
            </a:r>
            <a:r>
              <a:rPr lang="en-GB" sz="1800" b="0" i="1" u="none" dirty="0">
                <a:solidFill>
                  <a:srgbClr val="FF0000"/>
                </a:solidFill>
                <a:highlight>
                  <a:srgbClr val="FFFF00"/>
                </a:highlight>
                <a:latin typeface="MinionPro-Regular"/>
              </a:rPr>
              <a:t>.</a:t>
            </a:r>
            <a:r>
              <a:rPr lang="en-GB" b="0" i="1" u="none" dirty="0">
                <a:solidFill>
                  <a:srgbClr val="FF0000"/>
                </a:solidFill>
                <a:highlight>
                  <a:srgbClr val="FFFF00"/>
                </a:highlight>
              </a:rPr>
              <a:t> Increased nitrofurantoin dispensing was associated with reduced trimethoprim resistance with changes to nitrofurantoin resistance being non-significant.</a:t>
            </a:r>
          </a:p>
          <a:p>
            <a:pPr eaLnBrk="1" hangingPunct="1">
              <a:spcBef>
                <a:spcPct val="0"/>
              </a:spcBef>
              <a:defRPr/>
            </a:pPr>
            <a:endParaRPr lang="en-GB" b="0" i="1" u="none" dirty="0">
              <a:solidFill>
                <a:srgbClr val="FF0000"/>
              </a:solidFill>
              <a:highlight>
                <a:srgbClr val="FFFF00"/>
              </a:highligh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1" i="1" u="none" dirty="0"/>
          </a:p>
          <a:p>
            <a:r>
              <a:rPr lang="en-GB" b="0" i="1" dirty="0"/>
              <a:t>Study Aim:</a:t>
            </a:r>
          </a:p>
          <a:p>
            <a:r>
              <a:rPr lang="en-GB" b="0" i="1" dirty="0"/>
              <a:t>To evaluate associations between changes in primary care dispensing and antimicrobial resistance in community-acquired urinary Escherichia coli infections.</a:t>
            </a:r>
          </a:p>
          <a:p>
            <a:endParaRPr lang="en-GB" b="0" i="1" dirty="0"/>
          </a:p>
          <a:p>
            <a:r>
              <a:rPr lang="en-GB" b="0" i="1" dirty="0"/>
              <a:t>Methods: Multilevel logistic regression modelling investigating relationships between primary care practice level antibiotic dispensing for approximately 1.5 million patients in South West England and resistance in 152,704 community-acquired urinary E. coli between 2013 and 2016. Relationships presented for within and subsequent quarter drug-bug pairs, adjusted for patient age, deprivation, and rurality.</a:t>
            </a:r>
            <a:endParaRPr lang="en-GB" b="0" i="1" u="none" dirty="0">
              <a:solidFill>
                <a:srgbClr val="FF0000"/>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i="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i="1" u="none" dirty="0"/>
              <a:t>Results: In line with national trends, overall antibiotic dispensing per 1000 registered patients fell 11%. Amoxicillin fell 14%, cefalexin 20%, ciprofloxacin 24%, co-amoxiclav 49% and trimethoprim 8%. Nitrofurantoin increased 7%. Antibiotic reductions were associated with reduced within quarter same-antibiotic resistance to: amoxicillin, ciprofloxacin and trimethoprim. Subsequent quarter reduced resistance was observed for trimethoprim and amoxicillin. Antibiotic dispensing reductions were associated with increased within and subsequent quarter resistance to cefalexin and co-amoxiclav. Increased nitrofurantoin dispensing was associated with reduced within and subsequent quarter trimethoprim resistance without affecting nitrofurantoin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Slide References</a:t>
            </a:r>
          </a:p>
          <a:p>
            <a:pPr eaLnBrk="1" hangingPunct="1">
              <a:spcBef>
                <a:spcPct val="0"/>
              </a:spcBef>
              <a:defRPr/>
            </a:pPr>
            <a:r>
              <a:rPr lang="en-GB" b="0" i="1" u="none" dirty="0">
                <a:solidFill>
                  <a:srgbClr val="FF0000"/>
                </a:solidFill>
                <a:highlight>
                  <a:srgbClr val="FFFF00"/>
                </a:highlight>
              </a:rPr>
              <a:t>Hammond A, Stuijfzand B, Avison MB, Hay AD (2020) Antimicrobial resistance associations with national primary care antibiotic stewardship policy: Primary care-based, multilevel analytic study. PLoS ONE 15(5): e0232903</a:t>
            </a:r>
          </a:p>
          <a:p>
            <a:pPr eaLnBrk="1" hangingPunct="1">
              <a:spcBef>
                <a:spcPct val="0"/>
              </a:spcBef>
              <a:defRPr/>
            </a:pPr>
            <a:endParaRPr lang="en-GB" altLang="en-US" b="0" u="none" dirty="0"/>
          </a:p>
          <a:p>
            <a:pPr eaLnBrk="1" hangingPunct="1">
              <a:spcBef>
                <a:spcPct val="0"/>
              </a:spcBef>
              <a:defRPr/>
            </a:pPr>
            <a:r>
              <a:rPr lang="en-GB" altLang="en-US" b="0" u="none" dirty="0"/>
              <a:t>https://www.ncbi.nlm.nih.gov/pmc/articles/PMC7224529/pdf/pone.0232903.pdf</a:t>
            </a:r>
          </a:p>
        </p:txBody>
      </p:sp>
      <p:sp>
        <p:nvSpPr>
          <p:cNvPr id="4" name="Date Placeholder 3">
            <a:extLst>
              <a:ext uri="{FF2B5EF4-FFF2-40B4-BE49-F238E27FC236}">
                <a16:creationId xmlns:a16="http://schemas.microsoft.com/office/drawing/2014/main" id="{5ACE8C4A-9B89-480D-B932-CF44BA6EFC1B}"/>
              </a:ext>
            </a:extLst>
          </p:cNvPr>
          <p:cNvSpPr>
            <a:spLocks noGrp="1"/>
          </p:cNvSpPr>
          <p:nvPr>
            <p:ph type="dt" sz="quarter" idx="1"/>
          </p:nvPr>
        </p:nvSpPr>
        <p:spPr/>
        <p:txBody>
          <a:bodyPr/>
          <a:lstStyle/>
          <a:p>
            <a:pPr>
              <a:defRPr/>
            </a:pPr>
            <a:fld id="{FEF66A62-DC68-441C-A057-BC2592A7764D}" type="datetime3">
              <a:rPr lang="en-GB"/>
              <a:pPr>
                <a:defRPr/>
              </a:pPr>
              <a:t>22 March, 2024</a:t>
            </a:fld>
            <a:endParaRPr lang="en-GB" dirty="0"/>
          </a:p>
        </p:txBody>
      </p:sp>
      <p:sp>
        <p:nvSpPr>
          <p:cNvPr id="5" name="Footer Placeholder 4">
            <a:extLst>
              <a:ext uri="{FF2B5EF4-FFF2-40B4-BE49-F238E27FC236}">
                <a16:creationId xmlns:a16="http://schemas.microsoft.com/office/drawing/2014/main" id="{7C0CBE4A-9D48-4A21-AA1B-9670A67B6F20}"/>
              </a:ext>
            </a:extLst>
          </p:cNvPr>
          <p:cNvSpPr>
            <a:spLocks noGrp="1"/>
          </p:cNvSpPr>
          <p:nvPr>
            <p:ph type="ftr" sz="quarter" idx="4"/>
          </p:nvPr>
        </p:nvSpPr>
        <p:spPr/>
        <p:txBody>
          <a:bodyPr/>
          <a:lstStyle/>
          <a:p>
            <a:pPr>
              <a:defRPr/>
            </a:pPr>
            <a:r>
              <a:rPr lang="en-GB" dirty="0"/>
              <a:t>TARGET Antibiotics Presentation - UTI - V7 2019.2.13.pptx</a:t>
            </a:r>
          </a:p>
        </p:txBody>
      </p:sp>
      <p:sp>
        <p:nvSpPr>
          <p:cNvPr id="39942" name="Slide Number Placeholder 5">
            <a:extLst>
              <a:ext uri="{FF2B5EF4-FFF2-40B4-BE49-F238E27FC236}">
                <a16:creationId xmlns:a16="http://schemas.microsoft.com/office/drawing/2014/main" id="{802C34E3-7DCC-4D12-914C-CB73975D45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90C0C0-A247-494A-80E3-C82E987B0708}" type="slidenum">
              <a:rPr lang="en-GB" altLang="en-US" smtClean="0">
                <a:latin typeface="Calibri" panose="020F0502020204030204" pitchFamily="34" charset="0"/>
              </a:rPr>
              <a:pPr/>
              <a:t>14</a:t>
            </a:fld>
            <a:endParaRPr lang="en-GB" altLang="en-US" dirty="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03110A1F-7790-4B99-94CB-B5DA00E11A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3EFB11FD-66EE-4571-A2A4-8C15E012D3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p>
          <a:p>
            <a:pPr eaLnBrk="1" hangingPunct="1">
              <a:spcBef>
                <a:spcPct val="0"/>
              </a:spcBef>
            </a:pPr>
            <a:endParaRPr lang="en-GB" altLang="en-US" b="1" u="none" dirty="0"/>
          </a:p>
          <a:p>
            <a:pPr eaLnBrk="1" hangingPunct="1">
              <a:spcBef>
                <a:spcPct val="0"/>
              </a:spcBef>
            </a:pPr>
            <a:r>
              <a:rPr lang="en-GB" altLang="en-US" b="0" u="none" dirty="0"/>
              <a:t>The trend from the previous slide is also reflected in national surveillance data.  This data also shows that resistance is proportionately higher in the older age groups, highlighting the risk for this group</a:t>
            </a:r>
          </a:p>
          <a:p>
            <a:pPr eaLnBrk="1" hangingPunct="1">
              <a:spcBef>
                <a:spcPct val="0"/>
              </a:spcBef>
            </a:pPr>
            <a:endParaRPr lang="en-GB" altLang="en-US" b="1" u="none" dirty="0"/>
          </a:p>
          <a:p>
            <a:pPr eaLnBrk="1" hangingPunct="1">
              <a:spcBef>
                <a:spcPct val="0"/>
              </a:spcBef>
            </a:pPr>
            <a:endParaRPr lang="en-GB" altLang="en-US" b="1" u="none" dirty="0"/>
          </a:p>
          <a:p>
            <a:pPr eaLnBrk="1" hangingPunct="1">
              <a:spcBef>
                <a:spcPct val="0"/>
              </a:spcBef>
            </a:pPr>
            <a:r>
              <a:rPr lang="en-GB" altLang="en-US" b="1" u="none" dirty="0"/>
              <a:t>Presenter notes</a:t>
            </a:r>
          </a:p>
          <a:p>
            <a:pPr eaLnBrk="1" hangingPunct="1">
              <a:spcBef>
                <a:spcPct val="0"/>
              </a:spcBef>
            </a:pPr>
            <a:endParaRPr lang="en-GB" altLang="en-US" b="0" i="1" dirty="0"/>
          </a:p>
          <a:p>
            <a:pPr eaLnBrk="1" hangingPunct="1">
              <a:spcBef>
                <a:spcPct val="0"/>
              </a:spcBef>
            </a:pPr>
            <a:r>
              <a:rPr lang="en-GB" altLang="en-US" b="0" i="1" dirty="0"/>
              <a:t>This data does not represent the data for all patients presenting to you with acute uncomplicated UTI, as we know most GPs tend to only send urines to the laboratory from patients with recurrent UTI or persistent symptoms, but it certainly gives us some indication of the greater resistance in the elderly. </a:t>
            </a:r>
          </a:p>
          <a:p>
            <a:pPr eaLnBrk="1" hangingPunct="1">
              <a:spcBef>
                <a:spcPct val="0"/>
              </a:spcBef>
            </a:pPr>
            <a:endParaRPr lang="en-GB" altLang="en-US" dirty="0"/>
          </a:p>
          <a:p>
            <a:pPr eaLnBrk="1" hangingPunct="1">
              <a:spcBef>
                <a:spcPct val="0"/>
              </a:spcBef>
            </a:pPr>
            <a:r>
              <a:rPr lang="en-GB" altLang="en-US" dirty="0"/>
              <a:t>Slide information: This data comes from UKHSA surveillance reports. Please email targetantibiotics@ukhsa.gov.uk if you would like to update the information provided </a:t>
            </a:r>
          </a:p>
        </p:txBody>
      </p:sp>
      <p:sp>
        <p:nvSpPr>
          <p:cNvPr id="44036" name="Slide Number Placeholder 3">
            <a:extLst>
              <a:ext uri="{FF2B5EF4-FFF2-40B4-BE49-F238E27FC236}">
                <a16:creationId xmlns:a16="http://schemas.microsoft.com/office/drawing/2014/main" id="{002B22D6-6AC2-42EE-A552-174B65A959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BA6444-79F3-4AC1-881E-8F96C13D9D6F}" type="slidenum">
              <a:rPr lang="en-GB" altLang="en-US" sz="1300" smtClean="0">
                <a:solidFill>
                  <a:srgbClr val="000000"/>
                </a:solidFill>
              </a:rPr>
              <a:pPr>
                <a:spcBef>
                  <a:spcPct val="0"/>
                </a:spcBef>
              </a:pPr>
              <a:t>15</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68C1E8CC-51B0-4C21-A88E-CC14CC22B556}"/>
              </a:ext>
            </a:extLst>
          </p:cNvPr>
          <p:cNvSpPr>
            <a:spLocks noGrp="1"/>
          </p:cNvSpPr>
          <p:nvPr>
            <p:ph type="dt" sz="quarter" idx="1"/>
          </p:nvPr>
        </p:nvSpPr>
        <p:spPr/>
        <p:txBody>
          <a:bodyPr/>
          <a:lstStyle/>
          <a:p>
            <a:pPr>
              <a:defRPr/>
            </a:pPr>
            <a:fld id="{01B240ED-0D54-4A2C-865C-0FC883AC034E}" type="datetime3">
              <a:rPr lang="en-GB">
                <a:solidFill>
                  <a:prstClr val="black"/>
                </a:solidFill>
              </a:rPr>
              <a:pPr>
                <a:defRPr/>
              </a:pPr>
              <a:t>26 March, 2024</a:t>
            </a:fld>
            <a:endParaRPr lang="en-GB" dirty="0">
              <a:solidFill>
                <a:prstClr val="black"/>
              </a:solidFill>
            </a:endParaRPr>
          </a:p>
        </p:txBody>
      </p:sp>
      <p:sp>
        <p:nvSpPr>
          <p:cNvPr id="2" name="Footer Placeholder 1">
            <a:extLst>
              <a:ext uri="{FF2B5EF4-FFF2-40B4-BE49-F238E27FC236}">
                <a16:creationId xmlns:a16="http://schemas.microsoft.com/office/drawing/2014/main" id="{20ECC806-E068-4062-B3EE-D574637D4F56}"/>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4F024123-467E-4F39-8058-6C3979D2C10A}"/>
              </a:ext>
            </a:extLst>
          </p:cNvPr>
          <p:cNvSpPr>
            <a:spLocks noGrp="1"/>
          </p:cNvSpPr>
          <p:nvPr>
            <p:ph type="hdr" sz="quarter"/>
          </p:nvPr>
        </p:nvSpPr>
        <p:spPr/>
        <p:txBody>
          <a:bodyPr/>
          <a:lstStyle/>
          <a:p>
            <a:pPr>
              <a:defRPr/>
            </a:pPr>
            <a:endParaRPr lang="en-GB" dirty="0">
              <a:solidFill>
                <a:prstClr val="black"/>
              </a:solidFill>
            </a:endParaRPr>
          </a:p>
        </p:txBody>
      </p:sp>
    </p:spTree>
    <p:extLst>
      <p:ext uri="{BB962C8B-B14F-4D97-AF65-F5344CB8AC3E}">
        <p14:creationId xmlns:p14="http://schemas.microsoft.com/office/powerpoint/2010/main" val="2369875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9A84F07-EC95-43BB-A2C7-D55C6AAEC4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E7534518-02B2-467B-AB27-529EA11D36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p>
          <a:p>
            <a:pPr eaLnBrk="1" hangingPunct="1">
              <a:spcBef>
                <a:spcPct val="0"/>
              </a:spcBef>
            </a:pPr>
            <a:endParaRPr lang="en-GB" altLang="en-US" b="1" u="none" dirty="0"/>
          </a:p>
          <a:p>
            <a:pPr eaLnBrk="1" hangingPunct="1">
              <a:spcBef>
                <a:spcPct val="0"/>
              </a:spcBef>
            </a:pPr>
            <a:r>
              <a:rPr lang="en-GB" altLang="en-US" b="0" u="none" dirty="0"/>
              <a:t>The very slight increase in nitrofurantoin resistance is also reflected in national surveillance data.  This data also shows that resistance is proportionately higher in the older age groups, highlighting the risk for this group</a:t>
            </a:r>
          </a:p>
          <a:p>
            <a:pPr eaLnBrk="1" hangingPunct="1">
              <a:spcBef>
                <a:spcPct val="0"/>
              </a:spcBef>
            </a:pPr>
            <a:endParaRPr lang="en-GB" altLang="en-US" dirty="0"/>
          </a:p>
          <a:p>
            <a:pPr eaLnBrk="1" hangingPunct="1">
              <a:spcBef>
                <a:spcPct val="0"/>
              </a:spcBef>
            </a:pPr>
            <a:r>
              <a:rPr lang="en-GB" altLang="en-US" b="1" u="none" dirty="0"/>
              <a:t>Presenter notes</a:t>
            </a:r>
          </a:p>
          <a:p>
            <a:pPr eaLnBrk="1" hangingPunct="1">
              <a:spcBef>
                <a:spcPct val="0"/>
              </a:spcBef>
            </a:pPr>
            <a:endParaRPr lang="en-GB" altLang="en-US" b="0" i="1" dirty="0"/>
          </a:p>
          <a:p>
            <a:pPr eaLnBrk="1" hangingPunct="1">
              <a:spcBef>
                <a:spcPct val="0"/>
              </a:spcBef>
            </a:pPr>
            <a:r>
              <a:rPr lang="en-GB" altLang="en-US" b="0" i="1" dirty="0"/>
              <a:t>This data does not represent the data for all patients presenting to you with acute uncomplicated UTI, as we know most GPs tend to only send urines to the laboratory from patients with recurrent UTI or persistent symptoms, but it certainly gives us some indication of the greater resistance in the elderly.</a:t>
            </a:r>
            <a:endParaRPr lang="en-GB" altLang="en-US" dirty="0"/>
          </a:p>
          <a:p>
            <a:pPr eaLnBrk="1" hangingPunct="1">
              <a:spcBef>
                <a:spcPct val="0"/>
              </a:spcBef>
            </a:pPr>
            <a:r>
              <a:rPr lang="en-GB" altLang="en-US" dirty="0"/>
              <a:t>Slide information: This data comes from UKHSA surveillance reports. Please email targetantibiotics@ukhsa.gov.uk if you would like to update the information provided </a:t>
            </a:r>
          </a:p>
          <a:p>
            <a:pPr eaLnBrk="1" hangingPunct="1">
              <a:spcBef>
                <a:spcPct val="0"/>
              </a:spcBef>
            </a:pPr>
            <a:endParaRPr lang="en-GB" altLang="en-US" dirty="0"/>
          </a:p>
        </p:txBody>
      </p:sp>
      <p:sp>
        <p:nvSpPr>
          <p:cNvPr id="46084" name="Slide Number Placeholder 3">
            <a:extLst>
              <a:ext uri="{FF2B5EF4-FFF2-40B4-BE49-F238E27FC236}">
                <a16:creationId xmlns:a16="http://schemas.microsoft.com/office/drawing/2014/main" id="{91BDD67E-2146-499D-A27D-2460CAA04C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2EBA76-7D6C-4B99-9795-6EC073C07331}" type="slidenum">
              <a:rPr lang="en-GB" altLang="en-US" sz="1300" smtClean="0">
                <a:solidFill>
                  <a:srgbClr val="000000"/>
                </a:solidFill>
              </a:rPr>
              <a:pPr>
                <a:spcBef>
                  <a:spcPct val="0"/>
                </a:spcBef>
              </a:pPr>
              <a:t>16</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86B55024-FBF2-4D15-8F10-1AE1E7326702}"/>
              </a:ext>
            </a:extLst>
          </p:cNvPr>
          <p:cNvSpPr>
            <a:spLocks noGrp="1"/>
          </p:cNvSpPr>
          <p:nvPr>
            <p:ph type="dt" sz="quarter" idx="1"/>
          </p:nvPr>
        </p:nvSpPr>
        <p:spPr/>
        <p:txBody>
          <a:bodyPr/>
          <a:lstStyle/>
          <a:p>
            <a:pPr>
              <a:defRPr/>
            </a:pPr>
            <a:fld id="{85B60457-75D5-4EEA-80D8-A3C2C763B195}" type="datetime3">
              <a:rPr lang="en-GB">
                <a:solidFill>
                  <a:prstClr val="black"/>
                </a:solidFill>
              </a:rPr>
              <a:pPr>
                <a:defRPr/>
              </a:pPr>
              <a:t>26 March, 2024</a:t>
            </a:fld>
            <a:endParaRPr lang="en-GB" dirty="0">
              <a:solidFill>
                <a:prstClr val="black"/>
              </a:solidFill>
            </a:endParaRPr>
          </a:p>
        </p:txBody>
      </p:sp>
      <p:sp>
        <p:nvSpPr>
          <p:cNvPr id="2" name="Footer Placeholder 1">
            <a:extLst>
              <a:ext uri="{FF2B5EF4-FFF2-40B4-BE49-F238E27FC236}">
                <a16:creationId xmlns:a16="http://schemas.microsoft.com/office/drawing/2014/main" id="{63F5ED4C-BA23-4C6A-9D80-58200C715E2C}"/>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E6C1C3DA-1E1B-49A2-AD64-B4CFD1660E98}"/>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A703197-E8C9-42AA-A3C4-509227D9FE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DDF4B400-8EAE-4C2B-9438-2A143F6F0B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p>
          <a:p>
            <a:pPr eaLnBrk="1" hangingPunct="1">
              <a:spcBef>
                <a:spcPct val="0"/>
              </a:spcBef>
            </a:pPr>
            <a:endParaRPr lang="en-GB" altLang="en-US" b="1" u="none" dirty="0"/>
          </a:p>
          <a:p>
            <a:pPr eaLnBrk="1" hangingPunct="1">
              <a:spcBef>
                <a:spcPct val="0"/>
              </a:spcBef>
            </a:pPr>
            <a:r>
              <a:rPr lang="en-GB" altLang="en-US" b="0" u="none" dirty="0"/>
              <a:t>The same trend is evident for Ciprofloxacin</a:t>
            </a:r>
          </a:p>
          <a:p>
            <a:pPr eaLnBrk="1" hangingPunct="1">
              <a:spcBef>
                <a:spcPct val="0"/>
              </a:spcBef>
            </a:pPr>
            <a:endParaRPr lang="en-GB" altLang="en-US" b="0" u="none" dirty="0"/>
          </a:p>
          <a:p>
            <a:pPr eaLnBrk="1" hangingPunct="1">
              <a:spcBef>
                <a:spcPct val="0"/>
              </a:spcBef>
            </a:pPr>
            <a:r>
              <a:rPr lang="en-GB" altLang="en-US" b="1" u="none" dirty="0"/>
              <a:t>Presenter notes</a:t>
            </a:r>
          </a:p>
          <a:p>
            <a:pPr eaLnBrk="1" hangingPunct="1">
              <a:spcBef>
                <a:spcPct val="0"/>
              </a:spcBef>
            </a:pPr>
            <a:endParaRPr lang="en-GB" altLang="en-US" b="0" i="1" dirty="0"/>
          </a:p>
          <a:p>
            <a:pPr eaLnBrk="1" hangingPunct="1">
              <a:spcBef>
                <a:spcPct val="0"/>
              </a:spcBef>
            </a:pPr>
            <a:r>
              <a:rPr lang="en-GB" altLang="en-US" b="0" i="1" dirty="0"/>
              <a:t>This data does not represent the data for all patients presenting to you with acute uncomplicated UTI, as we know most GPs tend to only send urines to the laboratory from patients with recurrent UTI or persistent symptoms, but it certainly gives us some indication of the greater resistance in the elderly.</a:t>
            </a:r>
            <a:endParaRPr lang="en-GB" altLang="en-US" dirty="0"/>
          </a:p>
          <a:p>
            <a:pPr eaLnBrk="1" hangingPunct="1">
              <a:spcBef>
                <a:spcPct val="0"/>
              </a:spcBef>
            </a:pPr>
            <a:r>
              <a:rPr lang="en-GB" altLang="en-US" dirty="0"/>
              <a:t>Slide information: This data comes from UKHSA surveillance reports. Please email targetantibiotics@ukhsa.gov.uk if you would like to update the information provided </a:t>
            </a:r>
          </a:p>
          <a:p>
            <a:pPr eaLnBrk="1" hangingPunct="1">
              <a:spcBef>
                <a:spcPct val="0"/>
              </a:spcBef>
            </a:pPr>
            <a:endParaRPr lang="en-GB" altLang="en-US" dirty="0"/>
          </a:p>
        </p:txBody>
      </p:sp>
      <p:sp>
        <p:nvSpPr>
          <p:cNvPr id="48132" name="Slide Number Placeholder 3">
            <a:extLst>
              <a:ext uri="{FF2B5EF4-FFF2-40B4-BE49-F238E27FC236}">
                <a16:creationId xmlns:a16="http://schemas.microsoft.com/office/drawing/2014/main" id="{5843B361-17D8-45C9-8022-B0AF16DA71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6E7C10-29FA-4988-B093-638275AC74E7}" type="slidenum">
              <a:rPr lang="en-GB" altLang="en-US" sz="1300" smtClean="0">
                <a:solidFill>
                  <a:srgbClr val="000000"/>
                </a:solidFill>
              </a:rPr>
              <a:pPr>
                <a:spcBef>
                  <a:spcPct val="0"/>
                </a:spcBef>
              </a:pPr>
              <a:t>17</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34020834-D95B-40C7-9DC8-5EE43136AAA4}"/>
              </a:ext>
            </a:extLst>
          </p:cNvPr>
          <p:cNvSpPr>
            <a:spLocks noGrp="1"/>
          </p:cNvSpPr>
          <p:nvPr>
            <p:ph type="dt" sz="quarter" idx="1"/>
          </p:nvPr>
        </p:nvSpPr>
        <p:spPr/>
        <p:txBody>
          <a:bodyPr/>
          <a:lstStyle/>
          <a:p>
            <a:pPr>
              <a:defRPr/>
            </a:pPr>
            <a:fld id="{F3332A48-BDFA-47EF-B011-5EF0D68D9815}" type="datetime3">
              <a:rPr lang="en-GB">
                <a:solidFill>
                  <a:prstClr val="black"/>
                </a:solidFill>
              </a:rPr>
              <a:pPr>
                <a:defRPr/>
              </a:pPr>
              <a:t>26 March, 2024</a:t>
            </a:fld>
            <a:endParaRPr lang="en-GB" dirty="0">
              <a:solidFill>
                <a:prstClr val="black"/>
              </a:solidFill>
            </a:endParaRPr>
          </a:p>
        </p:txBody>
      </p:sp>
      <p:sp>
        <p:nvSpPr>
          <p:cNvPr id="2" name="Footer Placeholder 1">
            <a:extLst>
              <a:ext uri="{FF2B5EF4-FFF2-40B4-BE49-F238E27FC236}">
                <a16:creationId xmlns:a16="http://schemas.microsoft.com/office/drawing/2014/main" id="{7484DEE8-AC17-42F3-91D5-505F75B3A9F2}"/>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252A1D2E-DED9-47BD-9787-91DF009323EF}"/>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CD42BA68-26C7-4E5E-BA87-0455E53A0D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53B904E8-99F1-4D00-9F46-EB9EE864C139}"/>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b="1" u="none" dirty="0"/>
              <a:t>Presenter talk</a:t>
            </a:r>
          </a:p>
          <a:p>
            <a:pPr>
              <a:buFontTx/>
              <a:buNone/>
              <a:defRPr/>
            </a:pPr>
            <a:endParaRPr lang="en-GB" altLang="en-US" b="0" i="1" dirty="0"/>
          </a:p>
          <a:p>
            <a:pPr marL="0" indent="0">
              <a:buFontTx/>
              <a:buNone/>
              <a:defRPr/>
            </a:pPr>
            <a:r>
              <a:rPr lang="en-GB" b="0" i="1" dirty="0"/>
              <a:t>The Patient Urinary Tract Infection (UTI) Information leaflet has been designed to be used during consultation with women who have a suspected UTI</a:t>
            </a:r>
          </a:p>
          <a:p>
            <a:pPr marL="0" indent="0">
              <a:buFontTx/>
              <a:buNone/>
              <a:defRPr/>
            </a:pPr>
            <a:r>
              <a:rPr lang="en-GB" b="0" i="1" dirty="0"/>
              <a:t>It is a useful tool for clinicians to use whether the patient needs an antibiotic prescription or not.</a:t>
            </a:r>
          </a:p>
          <a:p>
            <a:pPr marL="0" indent="0">
              <a:buFontTx/>
              <a:buNone/>
              <a:defRPr/>
            </a:pPr>
            <a:r>
              <a:rPr lang="en-GB" b="0" i="1" dirty="0"/>
              <a:t>It explains the treatment decision pathway, and therefore is also helpful for less experienced staff.</a:t>
            </a:r>
          </a:p>
          <a:p>
            <a:pPr marL="0" indent="0">
              <a:buFontTx/>
              <a:buNone/>
              <a:defRPr/>
            </a:pPr>
            <a:r>
              <a:rPr lang="en-GB" b="0" i="1" dirty="0"/>
              <a:t>It includes information on the types of UTI, which are often misunderstood by patients and health care staff, illness duration, self-care advice, prevention advice and advice on when to re-consult.</a:t>
            </a:r>
          </a:p>
          <a:p>
            <a:pPr marL="0" indent="0">
              <a:buFontTx/>
              <a:buNone/>
              <a:defRPr/>
            </a:pPr>
            <a:r>
              <a:rPr lang="en-GB" b="0" i="1" dirty="0"/>
              <a:t>This leaflet was endorsed by NICE to use with the prescribing guidelines</a:t>
            </a:r>
          </a:p>
          <a:p>
            <a:pPr marL="0" indent="0">
              <a:buFontTx/>
              <a:buNone/>
              <a:defRPr/>
            </a:pPr>
            <a:r>
              <a:rPr lang="en-GB" b="0" i="1" dirty="0"/>
              <a:t>TARGET leaflets have been formatted into html text so they are accessible using digital technology and screen readers.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The leaflet can also be linked to your computer clinical systems, for instance, accurx has embedded all of the TARGET HTML leaflets into their SMS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I am now going to walk you through the various aspects of our leaflets for women under 65 years…..</a:t>
            </a:r>
          </a:p>
          <a:p>
            <a:pPr marL="0" indent="0">
              <a:buFontTx/>
              <a:buNone/>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u="none" dirty="0"/>
              <a:t>The animations will come up as you discuss different areas of the leaflet.</a:t>
            </a:r>
          </a:p>
        </p:txBody>
      </p:sp>
      <p:sp>
        <p:nvSpPr>
          <p:cNvPr id="4" name="Header Placeholder 3">
            <a:extLst>
              <a:ext uri="{FF2B5EF4-FFF2-40B4-BE49-F238E27FC236}">
                <a16:creationId xmlns:a16="http://schemas.microsoft.com/office/drawing/2014/main" id="{89E89DD6-AC15-446F-AC06-ACBC74C1A2D7}"/>
              </a:ext>
            </a:extLst>
          </p:cNvPr>
          <p:cNvSpPr>
            <a:spLocks noGrp="1"/>
          </p:cNvSpPr>
          <p:nvPr>
            <p:ph type="hdr" sz="quarter"/>
          </p:nvPr>
        </p:nvSpPr>
        <p:spPr/>
        <p:txBody>
          <a:bodyPr/>
          <a:lstStyle/>
          <a:p>
            <a:pPr>
              <a:defRPr/>
            </a:pPr>
            <a:endParaRPr lang="en-GB" dirty="0">
              <a:solidFill>
                <a:prstClr val="black"/>
              </a:solidFill>
            </a:endParaRPr>
          </a:p>
        </p:txBody>
      </p:sp>
      <p:sp>
        <p:nvSpPr>
          <p:cNvPr id="5" name="Date Placeholder 4">
            <a:extLst>
              <a:ext uri="{FF2B5EF4-FFF2-40B4-BE49-F238E27FC236}">
                <a16:creationId xmlns:a16="http://schemas.microsoft.com/office/drawing/2014/main" id="{DF2BA4D7-AA6F-4273-B2C2-28BD6F6B4425}"/>
              </a:ext>
            </a:extLst>
          </p:cNvPr>
          <p:cNvSpPr>
            <a:spLocks noGrp="1"/>
          </p:cNvSpPr>
          <p:nvPr>
            <p:ph type="dt" sz="quarter" idx="1"/>
          </p:nvPr>
        </p:nvSpPr>
        <p:spPr/>
        <p:txBody>
          <a:bodyPr/>
          <a:lstStyle/>
          <a:p>
            <a:pPr>
              <a:defRPr/>
            </a:pPr>
            <a:fld id="{53703167-7213-48AC-93FA-9642625C6E79}" type="datetime3">
              <a:rPr lang="en-GB">
                <a:solidFill>
                  <a:prstClr val="black"/>
                </a:solidFill>
              </a:rPr>
              <a:pPr>
                <a:defRPr/>
              </a:pPr>
              <a:t>22 March, 2024</a:t>
            </a:fld>
            <a:endParaRPr lang="en-GB" dirty="0">
              <a:solidFill>
                <a:prstClr val="black"/>
              </a:solidFill>
            </a:endParaRPr>
          </a:p>
        </p:txBody>
      </p:sp>
      <p:sp>
        <p:nvSpPr>
          <p:cNvPr id="6" name="Footer Placeholder 5">
            <a:extLst>
              <a:ext uri="{FF2B5EF4-FFF2-40B4-BE49-F238E27FC236}">
                <a16:creationId xmlns:a16="http://schemas.microsoft.com/office/drawing/2014/main" id="{559A0348-0077-40A6-8BA6-99332DF7D9AB}"/>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50183" name="Slide Number Placeholder 6">
            <a:extLst>
              <a:ext uri="{FF2B5EF4-FFF2-40B4-BE49-F238E27FC236}">
                <a16:creationId xmlns:a16="http://schemas.microsoft.com/office/drawing/2014/main" id="{C5E9527D-1732-4253-9CE8-DCAD029BB4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796CA3-18B2-439C-B2C7-698EC63B5690}" type="slidenum">
              <a:rPr lang="en-GB" altLang="en-US" smtClean="0">
                <a:solidFill>
                  <a:srgbClr val="000000"/>
                </a:solidFill>
                <a:latin typeface="Calibri" panose="020F0502020204030204" pitchFamily="34" charset="0"/>
              </a:rPr>
              <a:pPr/>
              <a:t>18</a:t>
            </a:fld>
            <a:endParaRPr lang="en-GB" altLang="en-US" dirty="0">
              <a:solidFill>
                <a:srgbClr val="000000"/>
              </a:solidFill>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7FBBFD21-0282-4475-81F5-CB87AAD7C7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D7E2F72B-53CB-49F2-9007-21E322ACF5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b="1" u="none" dirty="0"/>
              <a:t>Presenter talk</a:t>
            </a:r>
          </a:p>
          <a:p>
            <a:pPr>
              <a:buFontTx/>
              <a:buNone/>
              <a:defRPr/>
            </a:pPr>
            <a:endParaRPr lang="en-GB" b="0" i="1" dirty="0"/>
          </a:p>
          <a:p>
            <a:pPr>
              <a:buFontTx/>
              <a:buNone/>
              <a:defRPr/>
            </a:pPr>
            <a:r>
              <a:rPr lang="en-GB" b="0" i="1" dirty="0"/>
              <a:t>TARGET have a pictorial UTI patient information leaflet for UTI in adults (of all ages) that was published in March 2021</a:t>
            </a:r>
          </a:p>
          <a:p>
            <a:pPr>
              <a:buFontTx/>
              <a:buNone/>
              <a:defRPr/>
            </a:pPr>
            <a:r>
              <a:rPr lang="en-GB" altLang="en-US" b="0" i="1" dirty="0"/>
              <a:t>It covers the same information but in a format that is easier to read (larger text and graphics).</a:t>
            </a:r>
          </a:p>
          <a:p>
            <a:pPr marL="0" indent="0">
              <a:buFontTx/>
              <a:buNone/>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i="1" u="none" dirty="0"/>
              <a:t>Quickly quick through to bring up a different page of the combined pictorial leaflet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i="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i="0" u="none"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i="0" u="none" dirty="0"/>
              <a:t>https://elearning.rcgp.org.uk/mod/book/view.php?id=12647&amp;chapterid=443</a:t>
            </a:r>
          </a:p>
        </p:txBody>
      </p:sp>
      <p:sp>
        <p:nvSpPr>
          <p:cNvPr id="4" name="Header Placeholder 3">
            <a:extLst>
              <a:ext uri="{FF2B5EF4-FFF2-40B4-BE49-F238E27FC236}">
                <a16:creationId xmlns:a16="http://schemas.microsoft.com/office/drawing/2014/main" id="{8CB0B1AF-4D09-4963-95B4-8CBB16CE3B10}"/>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B26AC5AF-2C1B-4F96-9B60-1AA89AFAD278}"/>
              </a:ext>
            </a:extLst>
          </p:cNvPr>
          <p:cNvSpPr>
            <a:spLocks noGrp="1"/>
          </p:cNvSpPr>
          <p:nvPr>
            <p:ph type="dt" sz="quarter" idx="1"/>
          </p:nvPr>
        </p:nvSpPr>
        <p:spPr/>
        <p:txBody>
          <a:bodyPr/>
          <a:lstStyle/>
          <a:p>
            <a:pPr>
              <a:defRPr/>
            </a:pPr>
            <a:fld id="{588D5484-83A2-42D7-9DE5-0689AACC9C72}" type="datetime3">
              <a:rPr lang="en-GB" smtClean="0"/>
              <a:pPr>
                <a:defRPr/>
              </a:pPr>
              <a:t>22 March, 2024</a:t>
            </a:fld>
            <a:endParaRPr lang="en-GB" dirty="0"/>
          </a:p>
        </p:txBody>
      </p:sp>
      <p:sp>
        <p:nvSpPr>
          <p:cNvPr id="6" name="Footer Placeholder 5">
            <a:extLst>
              <a:ext uri="{FF2B5EF4-FFF2-40B4-BE49-F238E27FC236}">
                <a16:creationId xmlns:a16="http://schemas.microsoft.com/office/drawing/2014/main" id="{285888C7-7C52-40AE-891B-5E69ACC963B8}"/>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67591" name="Slide Number Placeholder 6">
            <a:extLst>
              <a:ext uri="{FF2B5EF4-FFF2-40B4-BE49-F238E27FC236}">
                <a16:creationId xmlns:a16="http://schemas.microsoft.com/office/drawing/2014/main" id="{55F8A07A-FB1D-4C5B-84E5-7443A5F06C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965520-12E6-4CE4-880B-DBD50502EBBC}" type="slidenum">
              <a:rPr lang="en-GB" altLang="en-US" smtClean="0">
                <a:latin typeface="Calibri" panose="020F0502020204030204" pitchFamily="34" charset="0"/>
              </a:rPr>
              <a:pPr/>
              <a:t>19</a:t>
            </a:fld>
            <a:endParaRPr lang="en-GB" altLang="en-US" dirty="0">
              <a:latin typeface="Calibri" panose="020F0502020204030204" pitchFamily="34" charset="0"/>
            </a:endParaRPr>
          </a:p>
        </p:txBody>
      </p:sp>
    </p:spTree>
    <p:extLst>
      <p:ext uri="{BB962C8B-B14F-4D97-AF65-F5344CB8AC3E}">
        <p14:creationId xmlns:p14="http://schemas.microsoft.com/office/powerpoint/2010/main" val="4025375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038E0ED5-8CEC-4DC1-9DEA-BA59A0CD72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70C8EC33-D8D9-450C-8699-CB4C952C0C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z="1400" b="1" i="0" u="none" dirty="0"/>
          </a:p>
          <a:p>
            <a:pPr eaLnBrk="1" hangingPunct="1">
              <a:spcBef>
                <a:spcPct val="0"/>
              </a:spcBef>
              <a:defRPr/>
            </a:pPr>
            <a:r>
              <a:rPr lang="en-GB" altLang="en-US" sz="1400" b="1" u="none" dirty="0">
                <a:latin typeface="Arial" panose="020B0604020202020204" pitchFamily="34" charset="0"/>
                <a:cs typeface="Arial" panose="020B0604020202020204" pitchFamily="34" charset="0"/>
              </a:rPr>
              <a:t>Presenter talk</a:t>
            </a:r>
            <a:endParaRPr lang="en-GB" altLang="en-US" sz="1400" b="1" i="0" u="none" dirty="0"/>
          </a:p>
          <a:p>
            <a:pPr eaLnBrk="1" hangingPunct="1">
              <a:spcBef>
                <a:spcPct val="0"/>
              </a:spcBef>
            </a:pPr>
            <a:endParaRPr lang="en-GB" altLang="en-US" sz="1400" b="0" i="1" u="none" dirty="0"/>
          </a:p>
          <a:p>
            <a:pPr eaLnBrk="1" hangingPunct="1">
              <a:spcBef>
                <a:spcPct val="0"/>
              </a:spcBef>
            </a:pPr>
            <a:r>
              <a:rPr lang="en-GB" altLang="en-US" sz="1400" b="0" i="1" u="none" dirty="0"/>
              <a:t>Prompts for what more should be asked:</a:t>
            </a:r>
          </a:p>
          <a:p>
            <a:pPr eaLnBrk="1" hangingPunct="1">
              <a:spcBef>
                <a:spcPct val="0"/>
              </a:spcBef>
            </a:pPr>
            <a:endParaRPr lang="en-GB" altLang="en-US" sz="1400" b="0" i="1" u="none" dirty="0"/>
          </a:p>
          <a:p>
            <a:pPr eaLnBrk="1" hangingPunct="1">
              <a:spcBef>
                <a:spcPct val="0"/>
              </a:spcBef>
            </a:pPr>
            <a:r>
              <a:rPr lang="en-GB" altLang="en-US" sz="1400" b="0" i="1" u="none" dirty="0"/>
              <a:t>Find out more about the symptom severity and duration, </a:t>
            </a:r>
          </a:p>
          <a:p>
            <a:pPr eaLnBrk="1" hangingPunct="1">
              <a:spcBef>
                <a:spcPct val="0"/>
              </a:spcBef>
            </a:pPr>
            <a:r>
              <a:rPr lang="en-GB" altLang="en-US" sz="1400" b="0" i="1" u="none" dirty="0"/>
              <a:t>Other urinary symptoms nocturia, haematuria, </a:t>
            </a:r>
          </a:p>
          <a:p>
            <a:pPr eaLnBrk="1" hangingPunct="1">
              <a:spcBef>
                <a:spcPct val="0"/>
              </a:spcBef>
            </a:pPr>
            <a:r>
              <a:rPr lang="en-GB" altLang="en-US" sz="1400" b="0" i="1" u="none" dirty="0"/>
              <a:t>Other non-UTI symptoms – vaginal discharge, other GU symptoms, relationship to intercourse and sexual contacts, </a:t>
            </a:r>
          </a:p>
          <a:p>
            <a:pPr eaLnBrk="1" hangingPunct="1">
              <a:spcBef>
                <a:spcPct val="0"/>
              </a:spcBef>
            </a:pPr>
            <a:r>
              <a:rPr lang="en-GB" altLang="en-US" sz="1400" b="0" i="1" u="none" dirty="0"/>
              <a:t>Any symptoms of pyelonephritis – loin pain, rigors, fever.</a:t>
            </a:r>
          </a:p>
          <a:p>
            <a:pPr eaLnBrk="1" hangingPunct="1">
              <a:spcBef>
                <a:spcPct val="0"/>
              </a:spcBef>
            </a:pPr>
            <a:r>
              <a:rPr lang="en-GB" altLang="en-US" sz="1400" b="0" i="1" u="none" dirty="0"/>
              <a:t>Other risk factors for antibiotic resistance or infection: hospitalisation details, perioperative complications, other antibiotics.</a:t>
            </a:r>
          </a:p>
          <a:p>
            <a:pPr eaLnBrk="1" hangingPunct="1">
              <a:spcBef>
                <a:spcPct val="0"/>
              </a:spcBef>
            </a:pPr>
            <a:r>
              <a:rPr lang="en-GB" altLang="en-US" sz="1400" b="0" i="1" u="none" dirty="0"/>
              <a:t>Travel to country with high antibiotic resistance rates.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4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400" b="1" u="none" dirty="0"/>
              <a:t>Presenter Notes</a:t>
            </a:r>
          </a:p>
          <a:p>
            <a:pPr eaLnBrk="1" hangingPunct="1">
              <a:spcBef>
                <a:spcPct val="0"/>
              </a:spcBef>
            </a:pPr>
            <a:endParaRPr lang="en-GB" altLang="en-US" sz="1400" b="1" u="none" dirty="0"/>
          </a:p>
          <a:p>
            <a:pPr eaLnBrk="1" hangingPunct="1">
              <a:spcBef>
                <a:spcPct val="0"/>
              </a:spcBef>
            </a:pPr>
            <a:r>
              <a:rPr lang="en-GB" altLang="en-US" sz="1400" b="0" i="1" u="none" dirty="0"/>
              <a:t>These cases are examples that can be printed out and discussed in pairs or groups, or with the group as a whole.</a:t>
            </a:r>
          </a:p>
          <a:p>
            <a:pPr eaLnBrk="1" hangingPunct="1">
              <a:spcBef>
                <a:spcPct val="0"/>
              </a:spcBef>
            </a:pPr>
            <a:r>
              <a:rPr lang="en-GB" altLang="en-US" sz="1400" b="0" i="1" dirty="0"/>
              <a:t>Allow the participants to discuss the case for 2 minutes and specifically ask several different people what they would do and /or prescribe. </a:t>
            </a:r>
          </a:p>
          <a:p>
            <a:pPr eaLnBrk="1" hangingPunct="1">
              <a:spcBef>
                <a:spcPct val="0"/>
              </a:spcBef>
            </a:pPr>
            <a:r>
              <a:rPr lang="en-GB" altLang="en-US" sz="1400" b="0" i="1" dirty="0"/>
              <a:t>There is another scenario later in the slide deck focusing on older adults which you could use as well as or instead of the one for women under 65 years</a:t>
            </a:r>
          </a:p>
          <a:p>
            <a:pPr eaLnBrk="1" hangingPunct="1">
              <a:spcBef>
                <a:spcPct val="0"/>
              </a:spcBef>
            </a:pPr>
            <a:endParaRPr lang="en-GB" altLang="en-US" sz="1400" b="0" i="1" dirty="0"/>
          </a:p>
          <a:p>
            <a:endParaRPr lang="en-GB" altLang="en-US" sz="1400" b="1" u="sng" dirty="0"/>
          </a:p>
        </p:txBody>
      </p:sp>
      <p:sp>
        <p:nvSpPr>
          <p:cNvPr id="16388" name="Slide Number Placeholder 3">
            <a:extLst>
              <a:ext uri="{FF2B5EF4-FFF2-40B4-BE49-F238E27FC236}">
                <a16:creationId xmlns:a16="http://schemas.microsoft.com/office/drawing/2014/main" id="{171968B6-7B79-4C56-93F3-998E96DD7F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875516-616D-4910-AFCD-1129B8EDF570}" type="slidenum">
              <a:rPr lang="en-GB" altLang="en-US" sz="1300" smtClean="0">
                <a:solidFill>
                  <a:srgbClr val="000000"/>
                </a:solidFill>
              </a:rPr>
              <a:pPr>
                <a:spcBef>
                  <a:spcPct val="0"/>
                </a:spcBef>
              </a:pPr>
              <a:t>2</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98B99611-F68C-4F0B-824E-97D9E767BF43}"/>
              </a:ext>
            </a:extLst>
          </p:cNvPr>
          <p:cNvSpPr>
            <a:spLocks noGrp="1"/>
          </p:cNvSpPr>
          <p:nvPr>
            <p:ph type="dt" sz="quarter" idx="1"/>
          </p:nvPr>
        </p:nvSpPr>
        <p:spPr/>
        <p:txBody>
          <a:bodyPr/>
          <a:lstStyle/>
          <a:p>
            <a:pPr>
              <a:defRPr/>
            </a:pPr>
            <a:fld id="{E3074F50-7673-429B-9840-3D349A6A968F}" type="datetime3">
              <a:rPr lang="en-GB">
                <a:solidFill>
                  <a:prstClr val="black"/>
                </a:solidFill>
              </a:rPr>
              <a:pPr>
                <a:defRPr/>
              </a:pPr>
              <a:t>22 March, 2024</a:t>
            </a:fld>
            <a:endParaRPr lang="en-GB" dirty="0">
              <a:solidFill>
                <a:prstClr val="black"/>
              </a:solidFill>
            </a:endParaRPr>
          </a:p>
        </p:txBody>
      </p:sp>
      <p:sp>
        <p:nvSpPr>
          <p:cNvPr id="2" name="Footer Placeholder 1">
            <a:extLst>
              <a:ext uri="{FF2B5EF4-FFF2-40B4-BE49-F238E27FC236}">
                <a16:creationId xmlns:a16="http://schemas.microsoft.com/office/drawing/2014/main" id="{9B79F446-C8B2-45A6-80A1-ADD017570113}"/>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5" name="Header Placeholder 4">
            <a:extLst>
              <a:ext uri="{FF2B5EF4-FFF2-40B4-BE49-F238E27FC236}">
                <a16:creationId xmlns:a16="http://schemas.microsoft.com/office/drawing/2014/main" id="{CBB109BA-CAF6-4063-BCA4-947E292D16A2}"/>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7FBBFD21-0282-4475-81F5-CB87AAD7C7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D7E2F72B-53CB-49F2-9007-21E322ACF5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b="1" u="none" dirty="0"/>
              <a:t>Presenter talk</a:t>
            </a:r>
          </a:p>
          <a:p>
            <a:pPr>
              <a:buFontTx/>
              <a:buNone/>
              <a:defRPr/>
            </a:pPr>
            <a:endParaRPr lang="en-GB" altLang="en-US" b="0" i="1" dirty="0"/>
          </a:p>
          <a:p>
            <a:pPr marL="0" indent="0">
              <a:buFontTx/>
              <a:buNone/>
              <a:defRPr/>
            </a:pPr>
            <a:r>
              <a:rPr lang="en-GB" b="0" i="1" dirty="0"/>
              <a:t>This is where you can access the HTML version of the UTI leaflets</a:t>
            </a:r>
          </a:p>
          <a:p>
            <a:pPr marL="0" indent="0">
              <a:buFontTx/>
              <a:buNone/>
              <a:defRPr/>
            </a:pPr>
            <a:r>
              <a:rPr lang="en-GB" b="0" i="1" dirty="0"/>
              <a:t>As discussed previously, this format is easier for patients to access this information using digital technology.</a:t>
            </a:r>
          </a:p>
          <a:p>
            <a:pPr marL="0" indent="0">
              <a:buFontTx/>
              <a:buNone/>
              <a:defRPr/>
            </a:pPr>
            <a:endParaRPr lang="en-GB" altLang="en-US" b="0" i="1" dirty="0"/>
          </a:p>
          <a:p>
            <a:pPr marL="0" indent="0">
              <a:buFontTx/>
              <a:buNone/>
              <a:defRPr/>
            </a:pPr>
            <a:r>
              <a:rPr lang="en-GB" altLang="en-US" b="0" i="1" dirty="0"/>
              <a:t>It also enables you to SMS or email the information to your patients. This screenshot shows you where the UTI leaflets are embedded in the Accurx SMS templates.</a:t>
            </a:r>
          </a:p>
          <a:p>
            <a:pPr marL="0" indent="0">
              <a:buFontTx/>
              <a:buNone/>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u="none" dirty="0"/>
              <a:t>The animations will come up as you click</a:t>
            </a:r>
          </a:p>
        </p:txBody>
      </p:sp>
      <p:sp>
        <p:nvSpPr>
          <p:cNvPr id="4" name="Header Placeholder 3">
            <a:extLst>
              <a:ext uri="{FF2B5EF4-FFF2-40B4-BE49-F238E27FC236}">
                <a16:creationId xmlns:a16="http://schemas.microsoft.com/office/drawing/2014/main" id="{8CB0B1AF-4D09-4963-95B4-8CBB16CE3B10}"/>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B26AC5AF-2C1B-4F96-9B60-1AA89AFAD278}"/>
              </a:ext>
            </a:extLst>
          </p:cNvPr>
          <p:cNvSpPr>
            <a:spLocks noGrp="1"/>
          </p:cNvSpPr>
          <p:nvPr>
            <p:ph type="dt" sz="quarter" idx="1"/>
          </p:nvPr>
        </p:nvSpPr>
        <p:spPr/>
        <p:txBody>
          <a:bodyPr/>
          <a:lstStyle/>
          <a:p>
            <a:pPr>
              <a:defRPr/>
            </a:pPr>
            <a:fld id="{588D5484-83A2-42D7-9DE5-0689AACC9C72}" type="datetime3">
              <a:rPr lang="en-GB" smtClean="0"/>
              <a:pPr>
                <a:defRPr/>
              </a:pPr>
              <a:t>22 March, 2024</a:t>
            </a:fld>
            <a:endParaRPr lang="en-GB" dirty="0"/>
          </a:p>
        </p:txBody>
      </p:sp>
      <p:sp>
        <p:nvSpPr>
          <p:cNvPr id="6" name="Footer Placeholder 5">
            <a:extLst>
              <a:ext uri="{FF2B5EF4-FFF2-40B4-BE49-F238E27FC236}">
                <a16:creationId xmlns:a16="http://schemas.microsoft.com/office/drawing/2014/main" id="{285888C7-7C52-40AE-891B-5E69ACC963B8}"/>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67591" name="Slide Number Placeholder 6">
            <a:extLst>
              <a:ext uri="{FF2B5EF4-FFF2-40B4-BE49-F238E27FC236}">
                <a16:creationId xmlns:a16="http://schemas.microsoft.com/office/drawing/2014/main" id="{55F8A07A-FB1D-4C5B-84E5-7443A5F06C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965520-12E6-4CE4-880B-DBD50502EBBC}" type="slidenum">
              <a:rPr lang="en-GB" altLang="en-US" smtClean="0">
                <a:latin typeface="Calibri" panose="020F0502020204030204" pitchFamily="34" charset="0"/>
              </a:rPr>
              <a:pPr/>
              <a:t>20</a:t>
            </a:fld>
            <a:endParaRPr lang="en-GB" altLang="en-US" dirty="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4A35C3C9-200A-4A8E-ABBB-80F548A56A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B5E5FCC-7213-4A7F-9334-3719471ADB7E}"/>
              </a:ext>
            </a:extLst>
          </p:cNvPr>
          <p:cNvSpPr>
            <a:spLocks noGrp="1"/>
          </p:cNvSpPr>
          <p:nvPr>
            <p:ph type="body" idx="1"/>
          </p:nvPr>
        </p:nvSpPr>
        <p:spPr/>
        <p:txBody>
          <a:bodyPr>
            <a:normAutofit fontScale="85000" lnSpcReduction="20000"/>
          </a:bodyPr>
          <a:lstStyle/>
          <a:p>
            <a:pPr eaLnBrk="1" hangingPunct="1">
              <a:spcBef>
                <a:spcPct val="0"/>
              </a:spcBef>
            </a:pPr>
            <a:r>
              <a:rPr lang="en-GB" altLang="en-US" sz="1400" b="1" i="0" u="none" dirty="0"/>
              <a:t>Presenter talk</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400" b="0" i="1" u="none" dirty="0"/>
              <a:t>Note that you should assess for signs of sepsis  or pyelonephritis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400" b="0" i="1" u="none" dirty="0"/>
          </a:p>
          <a:p>
            <a:pPr eaLnBrk="1" hangingPunct="1">
              <a:spcBef>
                <a:spcPct val="0"/>
              </a:spcBef>
            </a:pPr>
            <a:r>
              <a:rPr lang="en-GB" altLang="en-US" sz="1400" b="0" i="1" u="none" dirty="0"/>
              <a:t>Prompts for what more should be asked:</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400" b="0" i="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400" b="0" i="1" u="none" dirty="0"/>
              <a:t>other symptoms suggesting another infection</a:t>
            </a:r>
          </a:p>
          <a:p>
            <a:pPr eaLnBrk="1" hangingPunct="1">
              <a:spcBef>
                <a:spcPct val="0"/>
              </a:spcBef>
            </a:pPr>
            <a:r>
              <a:rPr lang="en-GB" altLang="en-US" sz="1400" b="0" i="1" u="none" dirty="0"/>
              <a:t>new or worsening urgency/incontinence, frequency</a:t>
            </a:r>
          </a:p>
          <a:p>
            <a:pPr eaLnBrk="1" hangingPunct="1">
              <a:spcBef>
                <a:spcPct val="0"/>
              </a:spcBef>
            </a:pPr>
            <a:r>
              <a:rPr lang="en-GB" altLang="en-US" sz="1400" b="0" i="1" u="none" dirty="0"/>
              <a:t>suprapubic pain or flank or loin tenderness</a:t>
            </a:r>
          </a:p>
          <a:p>
            <a:pPr eaLnBrk="1" hangingPunct="1">
              <a:spcBef>
                <a:spcPct val="0"/>
              </a:spcBef>
            </a:pPr>
            <a:r>
              <a:rPr lang="en-GB" altLang="en-US" sz="1400" b="0" i="1" u="none" dirty="0"/>
              <a:t>gross haematuria</a:t>
            </a:r>
          </a:p>
          <a:p>
            <a:pPr eaLnBrk="1" hangingPunct="1">
              <a:spcBef>
                <a:spcPct val="0"/>
              </a:spcBef>
            </a:pPr>
            <a:endParaRPr lang="en-GB" altLang="en-US" sz="1400" b="0" i="1" u="none" dirty="0"/>
          </a:p>
          <a:p>
            <a:pPr eaLnBrk="1" hangingPunct="1">
              <a:spcBef>
                <a:spcPct val="0"/>
              </a:spcBef>
            </a:pPr>
            <a:r>
              <a:rPr lang="en-GB" altLang="en-US" sz="1400" b="0" i="1" u="none" dirty="0"/>
              <a:t>Why was she given previous antibiotics, and what were they and for how long</a:t>
            </a:r>
          </a:p>
          <a:p>
            <a:pPr eaLnBrk="1" hangingPunct="1">
              <a:spcBef>
                <a:spcPct val="0"/>
              </a:spcBef>
            </a:pPr>
            <a:r>
              <a:rPr lang="en-GB" altLang="en-US" sz="1400" b="0" i="1" u="none" dirty="0"/>
              <a:t>Hydration</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4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400" b="1" u="none" dirty="0"/>
              <a:t>Presenter Notes</a:t>
            </a:r>
          </a:p>
          <a:p>
            <a:pPr eaLnBrk="1" hangingPunct="1">
              <a:spcBef>
                <a:spcPct val="0"/>
              </a:spcBef>
            </a:pPr>
            <a:endParaRPr lang="en-GB" altLang="en-US" sz="1400" b="0" i="1" u="none" dirty="0"/>
          </a:p>
          <a:p>
            <a:pPr eaLnBrk="1" hangingPunct="1">
              <a:spcBef>
                <a:spcPct val="0"/>
              </a:spcBef>
            </a:pPr>
            <a:r>
              <a:rPr lang="en-GB" altLang="en-US" sz="1400" b="0" i="1" u="none" dirty="0"/>
              <a:t>These cases are examples that can be printed out and discussed in pairs or groups, or with the group as a whole.</a:t>
            </a:r>
          </a:p>
          <a:p>
            <a:pPr eaLnBrk="1" hangingPunct="1">
              <a:spcBef>
                <a:spcPct val="0"/>
              </a:spcBef>
            </a:pPr>
            <a:r>
              <a:rPr lang="en-GB" altLang="en-US" sz="1400" b="0" i="1" u="none" dirty="0"/>
              <a:t>Allow the participants to discuss the case for 2 minutes and specifically ask several different people what they would do and /or prescribe. </a:t>
            </a:r>
          </a:p>
          <a:p>
            <a:pPr eaLnBrk="1" hangingPunct="1">
              <a:spcBef>
                <a:spcPct val="0"/>
              </a:spcBef>
            </a:pPr>
            <a:r>
              <a:rPr lang="en-GB" altLang="en-US" sz="1400" b="0" i="1" u="none" dirty="0"/>
              <a:t>There is another scenario later in the slide deck focusing on older adults which you could use as well as or instead of the one for women under 65 years</a:t>
            </a:r>
          </a:p>
          <a:p>
            <a:pPr>
              <a:defRPr/>
            </a:pPr>
            <a:r>
              <a:rPr lang="en-GB" altLang="en-US" sz="1400" b="0" i="1" u="none" dirty="0"/>
              <a:t>See next slide  for these factors below written out</a:t>
            </a:r>
          </a:p>
          <a:p>
            <a:pPr>
              <a:defRPr/>
            </a:pPr>
            <a:endParaRPr lang="en-GB" altLang="en-US" sz="1400" dirty="0"/>
          </a:p>
        </p:txBody>
      </p:sp>
      <p:sp>
        <p:nvSpPr>
          <p:cNvPr id="52228" name="Slide Number Placeholder 3">
            <a:extLst>
              <a:ext uri="{FF2B5EF4-FFF2-40B4-BE49-F238E27FC236}">
                <a16:creationId xmlns:a16="http://schemas.microsoft.com/office/drawing/2014/main" id="{09AD4156-39BB-4290-9F95-6F530D4D64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B27D6B-6CB5-4822-A80C-53AA4B9CC801}" type="slidenum">
              <a:rPr lang="en-GB" altLang="en-US" sz="1300" smtClean="0">
                <a:solidFill>
                  <a:srgbClr val="000000"/>
                </a:solidFill>
              </a:rPr>
              <a:pPr>
                <a:spcBef>
                  <a:spcPct val="0"/>
                </a:spcBef>
              </a:pPr>
              <a:t>21</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C1F0AC2B-52B0-43AE-A7A2-BB928FE58FAA}"/>
              </a:ext>
            </a:extLst>
          </p:cNvPr>
          <p:cNvSpPr>
            <a:spLocks noGrp="1"/>
          </p:cNvSpPr>
          <p:nvPr>
            <p:ph type="dt" sz="quarter" idx="1"/>
          </p:nvPr>
        </p:nvSpPr>
        <p:spPr/>
        <p:txBody>
          <a:bodyPr/>
          <a:lstStyle/>
          <a:p>
            <a:pPr>
              <a:defRPr/>
            </a:pPr>
            <a:fld id="{7ACE0D19-E0C5-4EED-8E7C-7DF1BBAD1CDF}" type="datetime3">
              <a:rPr lang="en-GB">
                <a:solidFill>
                  <a:prstClr val="black"/>
                </a:solidFill>
              </a:rPr>
              <a:pPr>
                <a:defRPr/>
              </a:pPr>
              <a:t>22 March, 2024</a:t>
            </a:fld>
            <a:endParaRPr lang="en-GB" dirty="0">
              <a:solidFill>
                <a:prstClr val="black"/>
              </a:solidFill>
            </a:endParaRPr>
          </a:p>
        </p:txBody>
      </p:sp>
      <p:sp>
        <p:nvSpPr>
          <p:cNvPr id="2" name="Footer Placeholder 1">
            <a:extLst>
              <a:ext uri="{FF2B5EF4-FFF2-40B4-BE49-F238E27FC236}">
                <a16:creationId xmlns:a16="http://schemas.microsoft.com/office/drawing/2014/main" id="{B5657FA0-3F4A-4222-8F95-9D0DA21E9FDC}"/>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5" name="Header Placeholder 4">
            <a:extLst>
              <a:ext uri="{FF2B5EF4-FFF2-40B4-BE49-F238E27FC236}">
                <a16:creationId xmlns:a16="http://schemas.microsoft.com/office/drawing/2014/main" id="{F782EBFF-6DB0-4B4A-AD5F-4417C659E9DC}"/>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252CCCA7-3CB5-4BA6-BC07-D12C5260E2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C07C318-2777-4561-80E0-2AA8ADD04D56}"/>
              </a:ext>
            </a:extLst>
          </p:cNvPr>
          <p:cNvSpPr>
            <a:spLocks noGrp="1"/>
          </p:cNvSpPr>
          <p:nvPr>
            <p:ph type="body" idx="1"/>
          </p:nvPr>
        </p:nvSpPr>
        <p:spPr/>
        <p:txBody>
          <a:bodyPr>
            <a:normAutofit fontScale="25000" lnSpcReduction="20000"/>
          </a:bodyPr>
          <a:lstStyle/>
          <a:p>
            <a:pPr>
              <a:defRPr/>
            </a:pPr>
            <a:r>
              <a:rPr lang="en-GB" altLang="en-US" sz="1400" b="1" u="none" dirty="0"/>
              <a:t>Presenter Talk:</a:t>
            </a:r>
          </a:p>
          <a:p>
            <a:pPr>
              <a:defRPr/>
            </a:pPr>
            <a:endParaRPr lang="en-GB" altLang="en-US" sz="1400" b="0" i="0" u="none" dirty="0"/>
          </a:p>
          <a:p>
            <a:pPr>
              <a:defRPr/>
            </a:pPr>
            <a:r>
              <a:rPr lang="en-GB" sz="1400" b="0" i="0" dirty="0"/>
              <a:t>The treatment of UTI in older people should follow the same principles as in younger patients and should be based on whether the infection is uncomplicated or whether there is evidence of pyelonephritis or bacteraemia. </a:t>
            </a:r>
          </a:p>
          <a:p>
            <a:pPr>
              <a:defRPr/>
            </a:pPr>
            <a:endParaRPr lang="en-GB" sz="1400" b="0" i="0" dirty="0"/>
          </a:p>
          <a:p>
            <a:pPr>
              <a:defRPr/>
            </a:pPr>
            <a:r>
              <a:rPr lang="en-GB" sz="1400" b="0" i="0" dirty="0"/>
              <a:t>Empirical diagnosis of UTI in delirium:  For residents who do not have an indwelling catheter, minimum criteria for initiating antibiotics included acute dysuria alone or fever (&gt;37.9ºC or 1.5ºC increase above baseline temperature) and at least one of the following: new or worsening urgency/incontinence, frequency, signs of irritation of the urinary tract such as suprapubic pain or flank or loin tenderness, or gross haematuria [Loeb et al 2005].</a:t>
            </a:r>
            <a:r>
              <a:rPr lang="en-GB" sz="1400" b="0" i="0" baseline="30000" dirty="0"/>
              <a:t> </a:t>
            </a:r>
          </a:p>
          <a:p>
            <a:pPr>
              <a:defRPr/>
            </a:pPr>
            <a:endParaRPr lang="en-GB" sz="1400" b="0" i="0" dirty="0"/>
          </a:p>
          <a:p>
            <a:pPr>
              <a:defRPr/>
            </a:pPr>
            <a:r>
              <a:rPr lang="en-GB" sz="1400" b="0" i="0" dirty="0"/>
              <a:t>A positive urine culture or dipstick test will not differentiate between UTI or asymptomatic bacteriuria, and there is no robust evidence for the use of leucocyte esterase or nitrite by urine dipstick testing in women aged 65 years and above in long-term care facilities or in frail elderly people requiring assisted living services (SIGN 160).</a:t>
            </a:r>
            <a:r>
              <a:rPr lang="en-GB" sz="1400" b="0" i="0" baseline="30000" dirty="0"/>
              <a:t> </a:t>
            </a:r>
          </a:p>
          <a:p>
            <a:pPr>
              <a:defRPr/>
            </a:pPr>
            <a:endParaRPr lang="en-GB" sz="1400" b="0" i="0" baseline="30000" dirty="0"/>
          </a:p>
          <a:p>
            <a:pPr>
              <a:defRPr/>
            </a:pPr>
            <a:r>
              <a:rPr lang="en-GB" sz="1400" b="0" i="0" dirty="0"/>
              <a:t>Patients with asymptomatic bacteriuria may also have white blood cells in the urine, as the immune system does not differentiate between asymptomatic carriage and infection.  </a:t>
            </a:r>
          </a:p>
          <a:p>
            <a:pPr>
              <a:defRPr/>
            </a:pPr>
            <a:endParaRPr lang="en-GB" sz="1400" b="0" i="0" dirty="0"/>
          </a:p>
          <a:p>
            <a:pPr>
              <a:defRPr/>
            </a:pPr>
            <a:r>
              <a:rPr lang="en-GB" sz="1400" b="0" i="0" dirty="0"/>
              <a:t>UTI should be </a:t>
            </a:r>
            <a:r>
              <a:rPr lang="en-GB" sz="1400" b="0" i="0" u="sng" dirty="0"/>
              <a:t>considered</a:t>
            </a:r>
            <a:r>
              <a:rPr lang="en-GB" sz="1400" b="0" i="0" dirty="0"/>
              <a:t> if there are signs of septicaemia and generalized illness: nausea, vomiting, rigors, new or increasing malaise and confusion, tachycardia, tachypnoea, poor peripheral circulation, reduced urine output, low blood pressure.</a:t>
            </a:r>
          </a:p>
          <a:p>
            <a:pPr>
              <a:defRPr/>
            </a:pPr>
            <a:r>
              <a:rPr lang="en-GB" sz="1400" b="0" i="0" dirty="0"/>
              <a:t> </a:t>
            </a:r>
          </a:p>
          <a:p>
            <a:pPr>
              <a:defRPr/>
            </a:pPr>
            <a:r>
              <a:rPr lang="en-GB" sz="1400" b="0" i="0" dirty="0"/>
              <a:t>For patients with recent hospitalisation or antibiotics or operation, consideration should be given to the prescription of </a:t>
            </a:r>
            <a:r>
              <a:rPr lang="en-GB" sz="1400" b="0" i="0" dirty="0" err="1"/>
              <a:t>pivmecillinam</a:t>
            </a:r>
            <a:r>
              <a:rPr lang="en-GB" sz="1400" b="0" i="0" dirty="0"/>
              <a:t>, co-amoxiclav or ciprofloxacin over trimethoprim, but if these are prescribed always safety net and send a urine specimen for culture and susceptibility, so that treatment can be modified on receipt of the culture result.</a:t>
            </a:r>
          </a:p>
          <a:p>
            <a:pPr>
              <a:defRPr/>
            </a:pPr>
            <a:endParaRPr lang="en-GB" sz="1400" b="0" i="1" dirty="0"/>
          </a:p>
          <a:p>
            <a:pPr>
              <a:defRPr/>
            </a:pPr>
            <a:endParaRPr lang="en-GB" altLang="en-US" sz="1400" b="0" u="none" dirty="0"/>
          </a:p>
          <a:p>
            <a:pPr>
              <a:defRPr/>
            </a:pPr>
            <a:r>
              <a:rPr lang="en-GB" altLang="en-US" sz="1400" b="1" u="none" dirty="0"/>
              <a:t>Presenter Notes:</a:t>
            </a:r>
          </a:p>
          <a:p>
            <a:r>
              <a:rPr lang="en-GB" sz="2400" b="0" dirty="0"/>
              <a:t>A systematic literature review covering quantitative primary studies that assess the urine dipstick as a tool in diagnosing urinary tract infection in older adults was conducted by Eriksen and Bing-Jonsson and published in 2015 (</a:t>
            </a:r>
            <a:r>
              <a:rPr lang="en-GB" sz="2400" b="0" dirty="0">
                <a:hlinkClick r:id="rId3"/>
              </a:rPr>
              <a:t>42</a:t>
            </a:r>
            <a:r>
              <a:rPr lang="en-GB" sz="2400" b="0" dirty="0"/>
              <a:t>) [2a-]. The review summarised 6 studies that looked at urine dipstick use, and the correlation to positive urine culture. The authors found there was a PPV of leukocytes and nitrites on a urine dipstick ranging from 31% to 93% and an NPV ranging from 49% to 100%. The authors conclude that dipsticks are more useful for ruling out a positive urine culture (than in) but summarise a number of limitations that clinicians need to be aware of and highlight reasons why dipsticks may give a false positive or negative in this group.</a:t>
            </a:r>
          </a:p>
          <a:p>
            <a:r>
              <a:rPr lang="en-GB" sz="2400" b="0" dirty="0"/>
              <a:t>An observational study conducted by Ducharme and others in 2007, looked at the use of urine dipsticks to identify patients with a positive urine culture in 2 cohorts (</a:t>
            </a:r>
            <a:r>
              <a:rPr lang="en-GB" sz="2400" b="0" dirty="0">
                <a:hlinkClick r:id="rId3"/>
              </a:rPr>
              <a:t>43</a:t>
            </a:r>
            <a:r>
              <a:rPr lang="en-GB" sz="2400" b="0" dirty="0"/>
              <a:t>) [2b]. Each cohort included 100 patients aged 65 years presenting in an emergency department with no UTI symptoms (non-infectious/systemic complaints) or non-specific UTI symptoms (acute confusion, weakness or fever without focal symptoms). Patients with common UTI symptoms were excluded. A positive dipstick was determined by any leukocyte-esterase or nitrite or both and a positive culture; any single organism count greater than 10</a:t>
            </a:r>
            <a:r>
              <a:rPr lang="en-GB" sz="2400" b="0" baseline="30000" dirty="0"/>
              <a:t>5</a:t>
            </a:r>
            <a:r>
              <a:rPr lang="en-GB" sz="2400" b="0" dirty="0"/>
              <a:t> CFU/mL in midstream specimens and greater than 10</a:t>
            </a:r>
            <a:r>
              <a:rPr lang="en-GB" sz="2400" b="0" baseline="30000" dirty="0"/>
              <a:t>2</a:t>
            </a:r>
            <a:r>
              <a:rPr lang="en-GB" sz="2400" b="0" dirty="0"/>
              <a:t> CFU/mL in specimens collected by catheterization. The non-infectious and non-specific infection groups had similar PPVs (31% and 37% respectively) and NPVs (93% and 92% respectively). Because dipstick results were negative and there were no localizing urinary symptoms, 5 patients presenting in the ED with positive cultures and non-specific signs of infection had a UTI excluded from diagnosis. The authors highlight that though dipsticks performed better at ruling out a positive culture, they were not completely dependable.</a:t>
            </a:r>
          </a:p>
          <a:p>
            <a:r>
              <a:rPr lang="en-GB" sz="2400" b="0" dirty="0"/>
              <a:t>Although urine dipsticks seem to be better at ruling out a positive urine culture than ruling one in for older adults, there is a wide variation in estimates across studies and potential risk if a positive culture (or a UTI) is ruled out incorrectly for vulnerable patients with non-specific signs of infection. For this reason, this quick reference tool does not recommend their use to rule in a UTI or to rule out a UTI in older adult groups.</a:t>
            </a:r>
          </a:p>
          <a:p>
            <a:pPr>
              <a:defRPr/>
            </a:pPr>
            <a:endParaRPr lang="en-GB" sz="1400" b="1" dirty="0"/>
          </a:p>
          <a:p>
            <a:pPr>
              <a:defRPr/>
            </a:pPr>
            <a:endParaRPr lang="en-GB" sz="1400" b="0" i="1" dirty="0"/>
          </a:p>
          <a:p>
            <a:pPr>
              <a:defRPr/>
            </a:pPr>
            <a:r>
              <a:rPr lang="en-GB" sz="1400" b="1" dirty="0"/>
              <a:t>References: </a:t>
            </a:r>
          </a:p>
          <a:p>
            <a:pPr>
              <a:defRPr/>
            </a:pPr>
            <a:r>
              <a:rPr lang="en-GB" sz="1400" b="0" i="0" dirty="0"/>
              <a:t>Loeb, M., Brazil, K., </a:t>
            </a:r>
            <a:r>
              <a:rPr lang="en-GB" sz="1400" b="0" i="0" dirty="0" err="1"/>
              <a:t>Lohfeld</a:t>
            </a:r>
            <a:r>
              <a:rPr lang="en-GB" sz="1400" b="0" i="0" dirty="0"/>
              <a:t>, L., </a:t>
            </a:r>
            <a:r>
              <a:rPr lang="en-GB" sz="1400" b="0" i="0" dirty="0" err="1"/>
              <a:t>McGeer</a:t>
            </a:r>
            <a:r>
              <a:rPr lang="en-GB" sz="1400" b="0" i="0" dirty="0"/>
              <a:t>, A., </a:t>
            </a:r>
            <a:r>
              <a:rPr lang="en-GB" sz="1400" b="0" i="0" dirty="0" err="1"/>
              <a:t>Simor</a:t>
            </a:r>
            <a:r>
              <a:rPr lang="en-GB" sz="1400" b="0" i="0" dirty="0"/>
              <a:t>, A., Stevenson, K., . . . Walter, S. D. (2005). Effect of a multifaceted intervention on number of antimicrobial prescriptions for suspected urinary tract infections in residents of nursing homes: cluster randomised controlled trial. BMJ, 331(7518), 669.</a:t>
            </a:r>
          </a:p>
          <a:p>
            <a:pPr>
              <a:defRPr/>
            </a:pPr>
            <a:endParaRPr lang="en-GB" sz="1400" b="0" i="0" dirty="0"/>
          </a:p>
          <a:p>
            <a:pPr>
              <a:defRPr/>
            </a:pPr>
            <a:r>
              <a:rPr lang="en-GB" sz="1400" b="0" i="0" dirty="0"/>
              <a:t>SIGN 160. Management of suspected bacterial lower urinary tract infection in adult women. Sept 2020</a:t>
            </a:r>
          </a:p>
          <a:p>
            <a:pPr>
              <a:defRPr/>
            </a:pPr>
            <a:r>
              <a:rPr lang="en-GB" sz="1400" b="0" i="0" dirty="0"/>
              <a:t>https://www.sign.ac.uk/media/1766/sign-160-uti-0-1_web-version.pdf</a:t>
            </a:r>
          </a:p>
          <a:p>
            <a:pPr>
              <a:defRPr/>
            </a:pPr>
            <a:endParaRPr lang="en-GB" sz="1400" b="0" i="1" dirty="0"/>
          </a:p>
          <a:p>
            <a:r>
              <a:rPr lang="en-GB" sz="2400" b="0" dirty="0"/>
              <a:t>42. Eriksen SV and Bing-Jonsson PC. ‘Can we trust urine dipsticks?’ Norwegian Journal of Clinical Nursing/</a:t>
            </a:r>
            <a:r>
              <a:rPr lang="en-GB" sz="2400" b="0" dirty="0" err="1"/>
              <a:t>Sykepleien</a:t>
            </a:r>
            <a:r>
              <a:rPr lang="en-GB" sz="2400" b="0" dirty="0"/>
              <a:t> </a:t>
            </a:r>
            <a:r>
              <a:rPr lang="en-GB" sz="2400" b="0" dirty="0" err="1"/>
              <a:t>Forskning</a:t>
            </a:r>
            <a:r>
              <a:rPr lang="en-GB" sz="2400" b="0" dirty="0"/>
              <a:t> 2017: volume 1: pages 1 to 14</a:t>
            </a:r>
          </a:p>
          <a:p>
            <a:endParaRPr lang="en-GB" sz="2400" b="0" dirty="0"/>
          </a:p>
          <a:p>
            <a:r>
              <a:rPr lang="en-GB" sz="2400" b="0" dirty="0"/>
              <a:t>43. Ducharme J, Neilson S and Ginn JL. ‘Can urine cultures and reagent test strips be used to diagnose urinary tract infection in elderly emergency department patients without focal urinary symptoms?’ Canadian Journal of Emergency Medicine 2007: volume 9, issue 2, pages 87 to 92</a:t>
            </a:r>
          </a:p>
          <a:p>
            <a:pPr>
              <a:defRPr/>
            </a:pPr>
            <a:endParaRPr lang="en-GB" sz="1400" b="0" i="1" dirty="0"/>
          </a:p>
          <a:p>
            <a:pPr>
              <a:defRPr/>
            </a:pPr>
            <a:endParaRPr lang="en-GB" sz="1400" b="1" dirty="0"/>
          </a:p>
        </p:txBody>
      </p:sp>
      <p:sp>
        <p:nvSpPr>
          <p:cNvPr id="54276" name="Slide Number Placeholder 3">
            <a:extLst>
              <a:ext uri="{FF2B5EF4-FFF2-40B4-BE49-F238E27FC236}">
                <a16:creationId xmlns:a16="http://schemas.microsoft.com/office/drawing/2014/main" id="{4B258F79-29E9-4972-A228-323E02CA56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478C56-BCF5-4D8D-B5B9-77186466F99A}" type="slidenum">
              <a:rPr lang="en-GB" altLang="en-US" sz="1300" smtClean="0">
                <a:solidFill>
                  <a:srgbClr val="000000"/>
                </a:solidFill>
              </a:rPr>
              <a:pPr>
                <a:spcBef>
                  <a:spcPct val="0"/>
                </a:spcBef>
              </a:pPr>
              <a:t>22</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AFAEDE56-20BC-475F-9C1C-7D4C670A4E46}"/>
              </a:ext>
            </a:extLst>
          </p:cNvPr>
          <p:cNvSpPr>
            <a:spLocks noGrp="1"/>
          </p:cNvSpPr>
          <p:nvPr>
            <p:ph type="dt" sz="quarter" idx="1"/>
          </p:nvPr>
        </p:nvSpPr>
        <p:spPr/>
        <p:txBody>
          <a:bodyPr/>
          <a:lstStyle/>
          <a:p>
            <a:pPr>
              <a:defRPr/>
            </a:pPr>
            <a:fld id="{42463F63-3799-4552-B67B-0489E9A00A38}" type="datetime3">
              <a:rPr lang="en-GB">
                <a:solidFill>
                  <a:prstClr val="black"/>
                </a:solidFill>
              </a:rPr>
              <a:pPr>
                <a:defRPr/>
              </a:pPr>
              <a:t>26 March, 2024</a:t>
            </a:fld>
            <a:endParaRPr lang="en-GB" dirty="0">
              <a:solidFill>
                <a:prstClr val="black"/>
              </a:solidFill>
            </a:endParaRPr>
          </a:p>
        </p:txBody>
      </p:sp>
      <p:sp>
        <p:nvSpPr>
          <p:cNvPr id="2" name="Footer Placeholder 1">
            <a:extLst>
              <a:ext uri="{FF2B5EF4-FFF2-40B4-BE49-F238E27FC236}">
                <a16:creationId xmlns:a16="http://schemas.microsoft.com/office/drawing/2014/main" id="{462420A2-BB0A-4235-BF79-2424E38661B4}"/>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5" name="Header Placeholder 4">
            <a:extLst>
              <a:ext uri="{FF2B5EF4-FFF2-40B4-BE49-F238E27FC236}">
                <a16:creationId xmlns:a16="http://schemas.microsoft.com/office/drawing/2014/main" id="{3005388A-BF6C-4530-B987-0EE2E30C3E46}"/>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4F4398-18CC-487E-B328-A37DBF200E06}"/>
              </a:ext>
            </a:extLst>
          </p:cNvPr>
          <p:cNvSpPr>
            <a:spLocks noGrp="1"/>
          </p:cNvSpPr>
          <p:nvPr>
            <p:ph type="body" idx="1"/>
          </p:nvPr>
        </p:nvSpPr>
        <p:spPr/>
        <p:txBody>
          <a:bodyPr/>
          <a:lstStyle/>
          <a:p>
            <a:r>
              <a:rPr lang="en-GB" dirty="0"/>
              <a:t>Presenter talk</a:t>
            </a:r>
          </a:p>
          <a:p>
            <a:endParaRPr lang="en-GB" dirty="0"/>
          </a:p>
          <a:p>
            <a:endParaRPr lang="en-GB" dirty="0"/>
          </a:p>
          <a:p>
            <a:r>
              <a:rPr lang="en-GB"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Use this as part of your recap on the points to be asked about discussion – highlight anything that wasn’t mentioned</a:t>
            </a:r>
          </a:p>
          <a:p>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sz="1100" b="1" i="0" u="none" dirty="0"/>
              <a:t>Presenter talk</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After the discussion go through the following slides that use the UKHSA and TARGET tools to talk through management and patient information.</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eaLnBrk="1" hangingPunct="1">
              <a:spcBef>
                <a:spcPct val="0"/>
              </a:spcBef>
            </a:pPr>
            <a:endParaRPr lang="en-GB" altLang="en-US" sz="1100" b="0" i="1" u="none" dirty="0"/>
          </a:p>
          <a:p>
            <a:pPr eaLnBrk="1" hangingPunct="1">
              <a:spcBef>
                <a:spcPct val="0"/>
              </a:spcBef>
            </a:pPr>
            <a:r>
              <a:rPr lang="en-GB" altLang="en-US" sz="1100" b="0" i="1" u="none" dirty="0"/>
              <a:t>These cases are examples that can be printed out and discussed in pairs or groups, or with the group as a whole.</a:t>
            </a:r>
          </a:p>
          <a:p>
            <a:pPr eaLnBrk="1" hangingPunct="1">
              <a:spcBef>
                <a:spcPct val="0"/>
              </a:spcBef>
            </a:pPr>
            <a:r>
              <a:rPr lang="en-GB" altLang="en-US" sz="1100" b="0" i="1" u="none" dirty="0"/>
              <a:t>Allow the participants to discuss the case for 2 minutes and specifically ask several different people what they would do and /or prescribe. </a:t>
            </a:r>
          </a:p>
          <a:p>
            <a:pPr eaLnBrk="1" hangingPunct="1">
              <a:spcBef>
                <a:spcPct val="0"/>
              </a:spcBef>
            </a:pPr>
            <a:r>
              <a:rPr lang="en-GB" altLang="en-US" sz="1100" b="0" i="1" u="none" dirty="0"/>
              <a:t>There is another scenario later in the slide deck focusing on older adults which you could use as well as or instead of the one for women under 65 years</a:t>
            </a:r>
          </a:p>
          <a:p>
            <a:pPr>
              <a:defRPr/>
            </a:pPr>
            <a:r>
              <a:rPr lang="en-GB" altLang="en-US" sz="1100" b="0" i="1" u="none" dirty="0"/>
              <a:t>See next slide  for these factors below written out</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7DCABBAA-1106-4F99-9F11-6D238EE8BF4B}" type="datetime3">
              <a:rPr lang="en-GB" smtClean="0"/>
              <a:pPr>
                <a:defRPr/>
              </a:pPr>
              <a:t>22 March,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Main - CS:Sore Throat &amp; UTI - 19.06.18</a:t>
            </a:r>
          </a:p>
        </p:txBody>
      </p:sp>
      <p:sp>
        <p:nvSpPr>
          <p:cNvPr id="7" name="Slide Number Placeholder 6"/>
          <p:cNvSpPr>
            <a:spLocks noGrp="1"/>
          </p:cNvSpPr>
          <p:nvPr>
            <p:ph type="sldNum" sz="quarter" idx="5"/>
          </p:nvPr>
        </p:nvSpPr>
        <p:spPr/>
        <p:txBody>
          <a:bodyPr/>
          <a:lstStyle/>
          <a:p>
            <a:pPr>
              <a:defRPr/>
            </a:pPr>
            <a:fld id="{FA81FB6A-8D1C-4F47-BA17-D96F541B6B18}" type="slidenum">
              <a:rPr lang="en-GB" altLang="en-US" smtClean="0"/>
              <a:pPr>
                <a:defRPr/>
              </a:pPr>
              <a:t>24</a:t>
            </a:fld>
            <a:endParaRPr lang="en-GB" altLang="en-US" dirty="0"/>
          </a:p>
        </p:txBody>
      </p:sp>
    </p:spTree>
    <p:extLst>
      <p:ext uri="{BB962C8B-B14F-4D97-AF65-F5344CB8AC3E}">
        <p14:creationId xmlns:p14="http://schemas.microsoft.com/office/powerpoint/2010/main" val="2761647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5225A75-0538-4E94-BA66-979C4380BC50}"/>
              </a:ext>
            </a:extLst>
          </p:cNvPr>
          <p:cNvSpPr>
            <a:spLocks noGrp="1"/>
          </p:cNvSpPr>
          <p:nvPr>
            <p:ph type="body" idx="1"/>
          </p:nvPr>
        </p:nvSpPr>
        <p:spPr/>
        <p:txBody>
          <a:bodyPr/>
          <a:lstStyle/>
          <a:p>
            <a:r>
              <a:rPr lang="en-GB" dirty="0"/>
              <a:t>Presenter talk</a:t>
            </a:r>
          </a:p>
          <a:p>
            <a:r>
              <a:rPr lang="en-GB" b="0" i="1" dirty="0"/>
              <a:t>The TARGET website also links to UTI quick reference diagnostic tool hosted on the UKHSA website.  </a:t>
            </a:r>
          </a:p>
          <a:p>
            <a:r>
              <a:rPr lang="en-GB" b="0" i="1" dirty="0"/>
              <a:t>This is a snapshot of the decision making algorithm for women over 65 years– last updated October 2022.  </a:t>
            </a:r>
          </a:p>
          <a:p>
            <a:r>
              <a:rPr lang="en-GB" b="0" i="1" dirty="0"/>
              <a:t>I am going to walk you thorough the flowchart section by section…</a:t>
            </a:r>
          </a:p>
          <a:p>
            <a:endParaRPr lang="en-GB" dirty="0"/>
          </a:p>
          <a:p>
            <a:r>
              <a:rPr lang="en-GB" dirty="0"/>
              <a:t>Presenter notes</a:t>
            </a:r>
          </a:p>
          <a:p>
            <a:r>
              <a:rPr lang="en-GB" b="0" i="1" u="none" dirty="0"/>
              <a:t>Go through each section of the flowchart and discuss the key points and decision making.</a:t>
            </a:r>
          </a:p>
          <a:p>
            <a:r>
              <a:rPr lang="en-GB" b="0" i="1" u="none" dirty="0"/>
              <a:t>Highlight the links to the TARGET toolkit for patient information leaflets and the links to key NICE management guidance</a:t>
            </a:r>
          </a:p>
          <a:p>
            <a:endParaRPr lang="en-GB" dirty="0"/>
          </a:p>
          <a:p>
            <a:endParaRPr lang="en-GB" b="0" i="1" dirty="0"/>
          </a:p>
          <a:p>
            <a:r>
              <a:rPr lang="en-GB" b="0" i="1" dirty="0"/>
              <a:t>Ensure you have checked for updates of the tool using the hyperlink below </a:t>
            </a:r>
          </a:p>
          <a:p>
            <a:endParaRPr lang="en-GB" b="0" i="1" dirty="0"/>
          </a:p>
          <a:p>
            <a:endParaRPr lang="en-GB" dirty="0"/>
          </a:p>
          <a:p>
            <a:r>
              <a:rPr lang="en-GB" dirty="0"/>
              <a:t>Slide References</a:t>
            </a:r>
          </a:p>
          <a:p>
            <a:r>
              <a:rPr lang="en-GB" b="0" dirty="0"/>
              <a:t>https://www.gov.uk/government/publications/urinary-tract-infection-diagnosis</a:t>
            </a:r>
          </a:p>
          <a:p>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20FAE74-C794-4616-98CC-D7FDCD8B773C}"/>
              </a:ext>
            </a:extLst>
          </p:cNvPr>
          <p:cNvSpPr>
            <a:spLocks noGrp="1"/>
          </p:cNvSpPr>
          <p:nvPr>
            <p:ph type="body" idx="1"/>
          </p:nvPr>
        </p:nvSpPr>
        <p:spPr/>
        <p:txBody>
          <a:bodyPr/>
          <a:lstStyle/>
          <a:p>
            <a:r>
              <a:rPr lang="en-GB" dirty="0"/>
              <a:t>Presenter talk</a:t>
            </a:r>
          </a:p>
          <a:p>
            <a:r>
              <a:rPr lang="en-GB" b="0" i="1" dirty="0"/>
              <a:t>Continue to go through the flowchart.</a:t>
            </a:r>
          </a:p>
          <a:p>
            <a:endParaRPr lang="en-GB" b="0" i="1" dirty="0"/>
          </a:p>
          <a:p>
            <a:r>
              <a:rPr lang="en-GB" b="0" i="1" dirty="0"/>
              <a:t>Differential diagnosis and sepsis and pyelonephritis is ruled out in the same way for this group (go through briefly). </a:t>
            </a:r>
          </a:p>
          <a:p>
            <a:endParaRPr lang="en-GB" b="0" i="1" dirty="0"/>
          </a:p>
          <a:p>
            <a:r>
              <a:rPr lang="en-GB" b="0" i="1" dirty="0"/>
              <a:t>Another tool that you will see used more frequently in Care homes is the RESTORE 2 tool which is based on NEWs2 but modified for use in early detection in these settings.</a:t>
            </a:r>
          </a:p>
          <a:p>
            <a:endParaRPr lang="en-GB" b="0" i="1" dirty="0"/>
          </a:p>
          <a:p>
            <a:endParaRPr lang="en-GB" dirty="0"/>
          </a:p>
          <a:p>
            <a:r>
              <a:rPr lang="en-GB" dirty="0"/>
              <a:t>Presenter notes</a:t>
            </a:r>
          </a:p>
          <a:p>
            <a:r>
              <a:rPr lang="en-GB" b="0" i="1" u="none" dirty="0"/>
              <a:t>Go through each section of the flowchart and discuss the key points and decision making.</a:t>
            </a:r>
          </a:p>
          <a:p>
            <a:r>
              <a:rPr lang="en-GB" b="0" i="1" u="none" dirty="0"/>
              <a:t>Clarify what deterioration or sepsis scoring tool is most frequently used for vulnerable individuals in care</a:t>
            </a:r>
          </a:p>
          <a:p>
            <a:r>
              <a:rPr lang="en-GB" b="0" i="1" u="none" dirty="0"/>
              <a:t>Highlight the links to the TARGET toolkit for patient information leaflets and the links to key NICE management guidance</a:t>
            </a:r>
          </a:p>
          <a:p>
            <a:endParaRPr lang="en-GB" dirty="0"/>
          </a:p>
          <a:p>
            <a:endParaRPr lang="en-GB" b="0" i="1" dirty="0"/>
          </a:p>
          <a:p>
            <a:r>
              <a:rPr lang="en-GB" b="0" i="1" dirty="0"/>
              <a:t>Ensure you have checked for updates of the tool using the hyperlink below </a:t>
            </a:r>
          </a:p>
          <a:p>
            <a:endParaRPr lang="en-GB" b="0" i="1" dirty="0"/>
          </a:p>
          <a:p>
            <a:endParaRPr lang="en-GB" dirty="0"/>
          </a:p>
          <a:p>
            <a:r>
              <a:rPr lang="en-GB" dirty="0"/>
              <a:t>Slide References</a:t>
            </a:r>
          </a:p>
          <a:p>
            <a:r>
              <a:rPr lang="en-GB" b="0" dirty="0"/>
              <a:t>https://www.gov.uk/government/publications/urinary-tract-infection-diagnosis</a:t>
            </a:r>
          </a:p>
          <a:p>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D0422B0-4009-4B39-BA92-1CE47F229B57}"/>
              </a:ext>
            </a:extLst>
          </p:cNvPr>
          <p:cNvSpPr>
            <a:spLocks noGrp="1"/>
          </p:cNvSpPr>
          <p:nvPr>
            <p:ph type="body" idx="1"/>
          </p:nvPr>
        </p:nvSpPr>
        <p:spPr/>
        <p:txBody>
          <a:bodyPr/>
          <a:lstStyle/>
          <a:p>
            <a:r>
              <a:rPr lang="en-GB" dirty="0"/>
              <a:t>Presenter talk</a:t>
            </a:r>
          </a:p>
          <a:p>
            <a:r>
              <a:rPr lang="en-GB" b="0" i="1" dirty="0"/>
              <a:t>Continue to go through the flowchart.</a:t>
            </a:r>
          </a:p>
          <a:p>
            <a:endParaRPr lang="en-GB" b="0" i="1" dirty="0"/>
          </a:p>
          <a:p>
            <a:r>
              <a:rPr lang="en-GB" b="0" i="1" dirty="0"/>
              <a:t>Like women under 65 years, symptoms are key to diagnosing UTI in older adults. </a:t>
            </a:r>
          </a:p>
          <a:p>
            <a:endParaRPr lang="en-GB" b="0" i="1" dirty="0"/>
          </a:p>
          <a:p>
            <a:r>
              <a:rPr lang="en-GB" b="0" i="1" dirty="0"/>
              <a:t>The symptoms for UTI in older adults are slightly different than those for younger women based on findings from different studies. </a:t>
            </a:r>
          </a:p>
          <a:p>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Research targeting women at their homes in the community, shows that this menopausal and post menopausal women report an increase in symptoms like nocturia and incontinence when compared to pre menopausal women (Sanyaolu et al 2023). </a:t>
            </a:r>
          </a:p>
          <a:p>
            <a:endParaRPr lang="en-GB" b="0" i="1" dirty="0"/>
          </a:p>
          <a:p>
            <a:r>
              <a:rPr lang="en-GB" b="0" i="1" dirty="0"/>
              <a:t>If you want to provide more evidence specific to the symptoms used you can use the points below:</a:t>
            </a:r>
          </a:p>
          <a:p>
            <a:endParaRPr lang="en-GB" b="0" i="0" dirty="0"/>
          </a:p>
          <a:p>
            <a:r>
              <a:rPr lang="en-GB" b="0" i="0" dirty="0"/>
              <a:t>The symptoms used to determine UTI were based on a cluster RCT in 24 nursing homes in US/Canada conducted by Loeb et al in 2005.</a:t>
            </a:r>
          </a:p>
          <a:p>
            <a:pPr marL="171450" indent="-171450">
              <a:buFont typeface="Arial" panose="020B0604020202020204" pitchFamily="34" charset="0"/>
              <a:buChar char="•"/>
            </a:pPr>
            <a:r>
              <a:rPr lang="en-GB" b="0" i="0" dirty="0"/>
              <a:t>12 care homes were allocated to a multifaceted intervention, and 12 allocated to usual care for 1yr</a:t>
            </a:r>
          </a:p>
          <a:p>
            <a:pPr marL="171450" indent="-171450">
              <a:buFont typeface="Arial" panose="020B0604020202020204" pitchFamily="34" charset="0"/>
              <a:buChar char="•"/>
            </a:pPr>
            <a:r>
              <a:rPr lang="en-GB" b="0" i="0" dirty="0"/>
              <a:t>Diagnostic and treatment algorithm was implemented in the multifaceted intervention</a:t>
            </a:r>
          </a:p>
          <a:p>
            <a:pPr marL="171450" indent="-171450">
              <a:buFont typeface="Arial" panose="020B0604020202020204" pitchFamily="34" charset="0"/>
              <a:buChar char="•"/>
            </a:pPr>
            <a:r>
              <a:rPr lang="en-GB" b="0" i="0" dirty="0"/>
              <a:t>Key symptoms identified were: </a:t>
            </a:r>
          </a:p>
          <a:p>
            <a:pPr marL="1543050" lvl="3" indent="-171450">
              <a:buFont typeface="Arial" panose="020B0604020202020204" pitchFamily="34" charset="0"/>
              <a:buChar char="•"/>
            </a:pPr>
            <a:r>
              <a:rPr lang="en-GB" b="0" i="0" dirty="0"/>
              <a:t>For those with urinary catheter: one or more of: costovertebral tenderness, rigors, new onset delirium and fever </a:t>
            </a:r>
          </a:p>
          <a:p>
            <a:pPr marL="1543050" lvl="3" indent="-171450">
              <a:buFont typeface="Arial" panose="020B0604020202020204" pitchFamily="34" charset="0"/>
              <a:buChar char="•"/>
            </a:pPr>
            <a:r>
              <a:rPr lang="en-GB" b="0" i="0" dirty="0"/>
              <a:t>For those without a urinary catheter: dysuria </a:t>
            </a:r>
            <a:r>
              <a:rPr lang="en-GB" b="1" i="0" dirty="0"/>
              <a:t>or two or more of </a:t>
            </a:r>
            <a:r>
              <a:rPr lang="en-GB" b="0" i="0" dirty="0"/>
              <a:t>fever, urgency, flank pain, incontinence, rigors, frequency, haematuria, and suprapubic pain </a:t>
            </a:r>
          </a:p>
          <a:p>
            <a:pPr marL="171450" lvl="2" indent="-171450">
              <a:buFont typeface="Arial" panose="020B0604020202020204" pitchFamily="34" charset="0"/>
              <a:buChar char="•"/>
            </a:pPr>
            <a:r>
              <a:rPr lang="en-GB" b="0" i="0" dirty="0"/>
              <a:t>Fewer courses of antimicrobials were prescribed in the intervention nursing homes than in the non-intervention groups (weighted mean difference -0.49; 95% CI -0.93 to -0.06). There was no difference in hospitalisation or mortality</a:t>
            </a:r>
          </a:p>
          <a:p>
            <a:endParaRPr lang="en-GB" b="0" i="1" dirty="0"/>
          </a:p>
          <a:p>
            <a:endParaRPr lang="en-GB" dirty="0"/>
          </a:p>
          <a:p>
            <a:r>
              <a:rPr lang="en-GB" dirty="0"/>
              <a:t>Presenter notes</a:t>
            </a:r>
          </a:p>
          <a:p>
            <a:r>
              <a:rPr lang="en-GB" b="0" i="1" u="none" dirty="0"/>
              <a:t>Go through each section of the flowchart and discuss the key points and decision making.</a:t>
            </a:r>
          </a:p>
          <a:p>
            <a:r>
              <a:rPr lang="en-GB" b="0" i="1" u="none" dirty="0"/>
              <a:t>Clarify what deterioration or sepsis scoring tool is most frequently used for vulnerable individuals in care</a:t>
            </a:r>
          </a:p>
          <a:p>
            <a:r>
              <a:rPr lang="en-GB" b="0" i="1" u="none" dirty="0"/>
              <a:t>Highlight the links to the TARGET toolkit for patient information leaflets and the links to key NICE management guidance</a:t>
            </a:r>
          </a:p>
          <a:p>
            <a:endParaRPr lang="en-GB" dirty="0"/>
          </a:p>
          <a:p>
            <a:endParaRPr lang="en-GB" b="0" i="1" dirty="0"/>
          </a:p>
          <a:p>
            <a:r>
              <a:rPr lang="en-GB" b="0" i="1" dirty="0"/>
              <a:t>Ensure you have checked for updates of the tool using the hyperlink below </a:t>
            </a:r>
          </a:p>
          <a:p>
            <a:endParaRPr lang="en-GB" b="0" i="1" dirty="0"/>
          </a:p>
          <a:p>
            <a:endParaRPr lang="en-GB" dirty="0"/>
          </a:p>
          <a:p>
            <a:r>
              <a:rPr lang="en-GB" dirty="0"/>
              <a:t>Slide References</a:t>
            </a:r>
          </a:p>
          <a:p>
            <a:r>
              <a:rPr lang="en-GB" b="0" dirty="0"/>
              <a:t>https://www.gov.uk/government/publications/urinary-tract-infection-diagnosis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t>Loeb M, et al. Effect of a multifaceted intervention on number of antimicrobial prescriptions for suspected urinary tract infections in residents of nursing homes: a cluster randomised controlled trial. </a:t>
            </a:r>
            <a:r>
              <a:rPr lang="en-GB" sz="1100" b="0" i="1" dirty="0"/>
              <a:t>BMJ</a:t>
            </a:r>
            <a:r>
              <a:rPr lang="en-GB" sz="1100" b="0" dirty="0"/>
              <a:t>. 2005 Sep; 331(7518):669.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22222"/>
                </a:solidFill>
                <a:effectLst/>
                <a:latin typeface="helvetica neue"/>
              </a:rPr>
              <a:t>Sanyaolu, L.N.; Cooper, E.; Read, B.; Ahmed, H.; Lecky, D.M. Impact of Menopausal Status and Recurrent UTIs on Symptoms, Severity, and Daily Life: Findings from an Online Survey of Women Reporting a Recent UTI. </a:t>
            </a:r>
            <a:r>
              <a:rPr lang="en-GB" b="0" i="1" dirty="0">
                <a:solidFill>
                  <a:srgbClr val="222222"/>
                </a:solidFill>
                <a:effectLst/>
                <a:latin typeface="helvetica neue"/>
              </a:rPr>
              <a:t>Antibiotics</a:t>
            </a:r>
            <a:r>
              <a:rPr lang="en-GB" b="0" i="0" dirty="0">
                <a:solidFill>
                  <a:srgbClr val="222222"/>
                </a:solidFill>
                <a:effectLst/>
                <a:latin typeface="helvetica neue"/>
              </a:rPr>
              <a:t> </a:t>
            </a:r>
            <a:r>
              <a:rPr lang="en-GB" b="1" i="0" dirty="0">
                <a:solidFill>
                  <a:srgbClr val="222222"/>
                </a:solidFill>
                <a:effectLst/>
                <a:latin typeface="helvetica neue"/>
              </a:rPr>
              <a:t>2023</a:t>
            </a:r>
            <a:r>
              <a:rPr lang="en-GB" b="0" i="0" dirty="0">
                <a:solidFill>
                  <a:srgbClr val="222222"/>
                </a:solidFill>
                <a:effectLst/>
                <a:latin typeface="helvetica neue"/>
              </a:rPr>
              <a:t>, </a:t>
            </a:r>
            <a:r>
              <a:rPr lang="en-GB" b="0" i="1" dirty="0">
                <a:solidFill>
                  <a:srgbClr val="222222"/>
                </a:solidFill>
                <a:effectLst/>
                <a:latin typeface="helvetica neue"/>
              </a:rPr>
              <a:t>12</a:t>
            </a:r>
            <a:r>
              <a:rPr lang="en-GB" b="0" i="0" dirty="0">
                <a:solidFill>
                  <a:srgbClr val="222222"/>
                </a:solidFill>
                <a:effectLst/>
                <a:latin typeface="helvetica neue"/>
              </a:rPr>
              <a:t>, 1150. https://doi.org/10.3390/antibiotics12071150</a:t>
            </a:r>
            <a:endParaRPr lang="en-GB" sz="1100" b="0" dirty="0"/>
          </a:p>
          <a:p>
            <a:endParaRPr lang="en-GB" b="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otes Placeholder 1">
            <a:extLst>
              <a:ext uri="{FF2B5EF4-FFF2-40B4-BE49-F238E27FC236}">
                <a16:creationId xmlns:a16="http://schemas.microsoft.com/office/drawing/2014/main" id="{2E3C607F-ACE3-4507-BB6A-6E6D73F4EE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Presenter talk</a:t>
            </a:r>
          </a:p>
          <a:p>
            <a:r>
              <a:rPr lang="en-GB" b="0" i="1" dirty="0"/>
              <a:t>Continue to talk through the slide….</a:t>
            </a:r>
          </a:p>
          <a:p>
            <a:endParaRPr lang="en-GB" dirty="0"/>
          </a:p>
          <a:p>
            <a:r>
              <a:rPr lang="en-GB" dirty="0"/>
              <a:t>Presenter notes</a:t>
            </a:r>
          </a:p>
          <a:p>
            <a:r>
              <a:rPr lang="en-GB" b="0" i="1" u="none" dirty="0"/>
              <a:t>Go through each section of the flowchart and discuss the key points and decision making.</a:t>
            </a:r>
          </a:p>
          <a:p>
            <a:r>
              <a:rPr lang="en-GB" b="0" i="1" u="none" dirty="0"/>
              <a:t>Highlight the links to the TARGET toolkit for patient information leaflets and the links to key NICE management guidance</a:t>
            </a:r>
          </a:p>
          <a:p>
            <a:endParaRPr lang="en-GB" b="0" i="1" dirty="0"/>
          </a:p>
          <a:p>
            <a:r>
              <a:rPr lang="en-GB" b="0" i="1" dirty="0"/>
              <a:t>Ensure you have checked for updates of the tool using the hyperlink below </a:t>
            </a:r>
          </a:p>
          <a:p>
            <a:endParaRPr lang="en-GB" dirty="0"/>
          </a:p>
          <a:p>
            <a:r>
              <a:rPr lang="en-GB" dirty="0"/>
              <a:t>Slide References</a:t>
            </a:r>
          </a:p>
          <a:p>
            <a:r>
              <a:rPr lang="en-GB" b="0" dirty="0"/>
              <a:t>https://www.gov.uk/government/publications/urinary-tract-infection-diagnosis</a:t>
            </a:r>
          </a:p>
          <a:p>
            <a:endParaRPr lang="en-GB"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GB" altLang="en-US" b="1" u="none" dirty="0"/>
              <a:t>Presenter talk</a:t>
            </a:r>
          </a:p>
          <a:p>
            <a:pPr>
              <a:buFontTx/>
              <a:buNone/>
              <a:defRPr/>
            </a:pPr>
            <a:endParaRPr lang="en-GB" altLang="en-US" b="0" i="1" dirty="0"/>
          </a:p>
          <a:p>
            <a:pPr marL="0" indent="0">
              <a:buFontTx/>
              <a:buNone/>
              <a:defRPr/>
            </a:pPr>
            <a:r>
              <a:rPr lang="en-GB" b="0" i="1" dirty="0"/>
              <a:t>The Patient Urinary Tract Infection (UTI) Information leaflet has been designed to be used during consultation with adults over the age of 65 years who have a suspected UTI</a:t>
            </a:r>
          </a:p>
          <a:p>
            <a:pPr marL="0" indent="0">
              <a:buFontTx/>
              <a:buNone/>
              <a:defRPr/>
            </a:pPr>
            <a:r>
              <a:rPr lang="en-GB" b="0" i="1" dirty="0"/>
              <a:t>It is a useful tool for clinicians to use whether the patient needs an antibiotic prescription or not and can be used as a tool to discuss management with patients, family members, and caregivers.</a:t>
            </a:r>
          </a:p>
          <a:p>
            <a:pPr marL="0" indent="0">
              <a:buFontTx/>
              <a:buNone/>
              <a:defRPr/>
            </a:pPr>
            <a:r>
              <a:rPr lang="en-GB" b="0" i="1" dirty="0"/>
              <a:t>It explains the treatment decision pathway, and therefore is also helpful for less experienced staff.</a:t>
            </a:r>
          </a:p>
          <a:p>
            <a:pPr marL="0" indent="0">
              <a:buFontTx/>
              <a:buNone/>
              <a:defRPr/>
            </a:pPr>
            <a:r>
              <a:rPr lang="en-GB" b="0" i="1" dirty="0"/>
              <a:t>It includes information on the types of UTI, which are often misunderstood by patients and health care staff, illness duration, self-care advice, prevention advice and advice on when to re-consult.</a:t>
            </a:r>
          </a:p>
          <a:p>
            <a:pPr marL="0" indent="0">
              <a:buFontTx/>
              <a:buNone/>
              <a:defRPr/>
            </a:pPr>
            <a:r>
              <a:rPr lang="en-GB" b="0" i="1" dirty="0"/>
              <a:t>This leaflet was endorsed by NICE to use with the prescribing guidelines</a:t>
            </a:r>
          </a:p>
          <a:p>
            <a:pPr marL="0" indent="0">
              <a:buFontTx/>
              <a:buNone/>
              <a:defRPr/>
            </a:pPr>
            <a:r>
              <a:rPr lang="en-GB" b="0" i="1" dirty="0"/>
              <a:t>TARGET leaflets have been formatted into html text so they are accessible using digital technology and screen readers.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The leaflet can also be linked to your computer clinical systems, for instance, accurx has embedded all of the TARGET HTML leaflets into their SMS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I am now going to walk you through the various aspects of our leaflets for adults over 65 years…..</a:t>
            </a:r>
          </a:p>
          <a:p>
            <a:pPr marL="0" indent="0">
              <a:buFontTx/>
              <a:buNone/>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u="none" dirty="0"/>
              <a:t>Various aspects of the leaflet will be highlighted so you can go through and read the points</a:t>
            </a:r>
          </a:p>
          <a:p>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29</a:t>
            </a:fld>
            <a:endParaRPr lang="en-GB" dirty="0"/>
          </a:p>
        </p:txBody>
      </p:sp>
    </p:spTree>
    <p:extLst>
      <p:ext uri="{BB962C8B-B14F-4D97-AF65-F5344CB8AC3E}">
        <p14:creationId xmlns:p14="http://schemas.microsoft.com/office/powerpoint/2010/main" val="552681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5A993A0-7933-477C-ADF4-5B942C6B72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4B0FF07-9D25-4E63-86AA-41DFC02F64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GB" altLang="en-US" sz="110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p>
          <a:p>
            <a:pPr lvl="1" eaLnBrk="1" hangingPunct="1">
              <a:spcBef>
                <a:spcPct val="0"/>
              </a:spcBef>
              <a:defRPr/>
            </a:pPr>
            <a:r>
              <a:rPr lang="en-GB" altLang="en-US" sz="1100" b="0" i="1" dirty="0"/>
              <a:t>The TARGET website also links to UTI quick reference diagnostic tool hosted on the UKHSA website.  </a:t>
            </a:r>
          </a:p>
          <a:p>
            <a:pPr lvl="1" eaLnBrk="1" hangingPunct="1">
              <a:spcBef>
                <a:spcPct val="0"/>
              </a:spcBef>
              <a:defRPr/>
            </a:pPr>
            <a:r>
              <a:rPr lang="en-GB" altLang="en-US" sz="1100" b="0" i="1" dirty="0"/>
              <a:t>This is a snapshot of the decision making algorithm for women under 65 years– last updated October 2022.  </a:t>
            </a:r>
          </a:p>
          <a:p>
            <a:pPr lvl="1" eaLnBrk="1" hangingPunct="1">
              <a:spcBef>
                <a:spcPct val="0"/>
              </a:spcBef>
              <a:defRPr/>
            </a:pPr>
            <a:r>
              <a:rPr lang="en-GB" altLang="en-US" sz="1100" b="0" i="1" dirty="0"/>
              <a:t>I am going to walk you thorough the flowchart section by section…</a:t>
            </a:r>
          </a:p>
          <a:p>
            <a:pPr lvl="1" eaLnBrk="1" hangingPunct="1">
              <a:spcBef>
                <a:spcPct val="0"/>
              </a:spcBef>
              <a:defRPr/>
            </a:pPr>
            <a:endParaRPr lang="en-GB" altLang="en-US" sz="1100" b="0" i="1"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lvl="1" eaLnBrk="1" hangingPunct="1">
              <a:spcBef>
                <a:spcPct val="0"/>
              </a:spcBef>
              <a:defRPr/>
            </a:pPr>
            <a:r>
              <a:rPr lang="en-GB" altLang="en-US" sz="1100" b="0" i="1" dirty="0"/>
              <a:t>Go through each section of the flowchart and discuss the key points and decision making.</a:t>
            </a:r>
          </a:p>
          <a:p>
            <a:pPr lvl="1" eaLnBrk="1" hangingPunct="1">
              <a:spcBef>
                <a:spcPct val="0"/>
              </a:spcBef>
              <a:defRPr/>
            </a:pPr>
            <a:r>
              <a:rPr lang="en-GB" altLang="en-US" sz="1100" b="0" i="1" dirty="0"/>
              <a:t>Highlight the links to the TARGET toolkit for patient information leaflets and the links to key NICE management guidance</a:t>
            </a:r>
          </a:p>
          <a:p>
            <a:pPr lvl="1" eaLnBrk="1" hangingPunct="1">
              <a:spcBef>
                <a:spcPct val="0"/>
              </a:spcBef>
              <a:defRPr/>
            </a:pPr>
            <a:r>
              <a:rPr lang="en-GB" altLang="en-US" sz="1100" b="0" i="1" dirty="0"/>
              <a:t>See next slide for evidence underpinning guidance</a:t>
            </a:r>
          </a:p>
          <a:p>
            <a:pPr lvl="1" eaLnBrk="1" hangingPunct="1">
              <a:spcBef>
                <a:spcPct val="0"/>
              </a:spcBef>
              <a:defRPr/>
            </a:pPr>
            <a:endParaRPr lang="en-GB" altLang="en-US" sz="1100" b="0" i="1" dirty="0"/>
          </a:p>
          <a:p>
            <a:pPr lvl="1" eaLnBrk="1" hangingPunct="1">
              <a:spcBef>
                <a:spcPct val="0"/>
              </a:spcBef>
              <a:defRPr/>
            </a:pPr>
            <a:endParaRPr lang="en-GB" altLang="en-US" sz="1100" b="0" i="1" dirty="0"/>
          </a:p>
          <a:p>
            <a:pPr lvl="1" eaLnBrk="1" hangingPunct="1">
              <a:spcBef>
                <a:spcPct val="0"/>
              </a:spcBef>
              <a:defRPr/>
            </a:pPr>
            <a:r>
              <a:rPr lang="en-GB" altLang="en-US" sz="1100" b="0" i="1" dirty="0"/>
              <a:t>Ensure you have checked for updates of the tool using the hyperlink below </a:t>
            </a:r>
          </a:p>
          <a:p>
            <a:pPr lvl="1" eaLnBrk="1" hangingPunct="1">
              <a:spcBef>
                <a:spcPct val="0"/>
              </a:spcBef>
              <a:defRPr/>
            </a:pPr>
            <a:endParaRPr lang="en-GB" altLang="en-US" sz="1100" b="0" i="1" dirty="0"/>
          </a:p>
          <a:p>
            <a:pPr lvl="1" eaLnBrk="1" hangingPunct="1">
              <a:spcBef>
                <a:spcPct val="0"/>
              </a:spcBef>
              <a:defRPr/>
            </a:pPr>
            <a:r>
              <a:rPr lang="en-GB" altLang="en-US" sz="1100" b="0" i="1" dirty="0"/>
              <a:t>See notes on next slide if you want to talk about the evidence underpinning the recommendations</a:t>
            </a:r>
          </a:p>
          <a:p>
            <a:pPr lvl="1" eaLnBrk="1" hangingPunct="1">
              <a:spcBef>
                <a:spcPct val="0"/>
              </a:spcBef>
              <a:defRPr/>
            </a:pPr>
            <a:endParaRPr lang="en-GB" altLang="en-US" sz="1100" b="0" i="1" u="none" dirty="0"/>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dirty="0"/>
              <a:t>https://www.gov.uk/government/publications/urinary-tract-infection-diagnosis</a:t>
            </a:r>
            <a:endParaRPr lang="en-GB" altLang="en-US" sz="1400" dirty="0"/>
          </a:p>
        </p:txBody>
      </p:sp>
      <p:sp>
        <p:nvSpPr>
          <p:cNvPr id="18436" name="Slide Number Placeholder 3">
            <a:extLst>
              <a:ext uri="{FF2B5EF4-FFF2-40B4-BE49-F238E27FC236}">
                <a16:creationId xmlns:a16="http://schemas.microsoft.com/office/drawing/2014/main" id="{DE5F2B57-1491-4B6B-9136-210A145FC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9498BE-0B8B-4945-9C13-3B858AA64314}" type="slidenum">
              <a:rPr lang="en-GB" altLang="en-US" sz="1300" smtClean="0">
                <a:solidFill>
                  <a:srgbClr val="000000"/>
                </a:solidFill>
              </a:rPr>
              <a:pPr>
                <a:spcBef>
                  <a:spcPct val="0"/>
                </a:spcBef>
              </a:pPr>
              <a:t>3</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926EA67D-ED4D-43F0-8FB5-3AFBBE92974D}"/>
              </a:ext>
            </a:extLst>
          </p:cNvPr>
          <p:cNvSpPr>
            <a:spLocks noGrp="1"/>
          </p:cNvSpPr>
          <p:nvPr>
            <p:ph type="dt" sz="quarter" idx="1"/>
          </p:nvPr>
        </p:nvSpPr>
        <p:spPr/>
        <p:txBody>
          <a:bodyPr/>
          <a:lstStyle/>
          <a:p>
            <a:pPr>
              <a:defRPr/>
            </a:pPr>
            <a:fld id="{F62AA3BB-D48D-4EF8-B54C-2255E3A0FDF7}" type="datetime3">
              <a:rPr lang="en-GB">
                <a:solidFill>
                  <a:prstClr val="black"/>
                </a:solidFill>
              </a:rPr>
              <a:pPr>
                <a:defRPr/>
              </a:pPr>
              <a:t>22 March, 2024</a:t>
            </a:fld>
            <a:endParaRPr lang="en-GB" dirty="0">
              <a:solidFill>
                <a:prstClr val="black"/>
              </a:solidFill>
            </a:endParaRPr>
          </a:p>
        </p:txBody>
      </p:sp>
      <p:sp>
        <p:nvSpPr>
          <p:cNvPr id="2" name="Footer Placeholder 1">
            <a:extLst>
              <a:ext uri="{FF2B5EF4-FFF2-40B4-BE49-F238E27FC236}">
                <a16:creationId xmlns:a16="http://schemas.microsoft.com/office/drawing/2014/main" id="{52FD14BA-1545-4762-9AAF-05C820E84D36}"/>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5" name="Header Placeholder 4">
            <a:extLst>
              <a:ext uri="{FF2B5EF4-FFF2-40B4-BE49-F238E27FC236}">
                <a16:creationId xmlns:a16="http://schemas.microsoft.com/office/drawing/2014/main" id="{890AA457-0E81-450F-A382-25FCC640AA15}"/>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32</a:t>
            </a:fld>
            <a:endParaRPr lang="en-GB" dirty="0"/>
          </a:p>
        </p:txBody>
      </p:sp>
    </p:spTree>
    <p:extLst>
      <p:ext uri="{BB962C8B-B14F-4D97-AF65-F5344CB8AC3E}">
        <p14:creationId xmlns:p14="http://schemas.microsoft.com/office/powerpoint/2010/main" val="847026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29FE2332-2C2C-43CE-81F4-99A73C3CD3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F9A66AE9-48DB-437A-80BD-228432E238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i="0" dirty="0"/>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NICE hosts detailed prescribing guidance for women, men, and children with suspected lower UTI, prostatitis and pyelonephritis</a:t>
            </a:r>
          </a:p>
          <a:p>
            <a:r>
              <a:rPr lang="en-GB" altLang="en-US" b="0" i="1" dirty="0"/>
              <a:t>It was developed in collaboration with multiple stakeholders and is summarised in decision tools linked to the main guidance  </a:t>
            </a:r>
          </a:p>
          <a:p>
            <a:endParaRPr lang="en-GB" altLang="en-US" b="0" i="1" dirty="0"/>
          </a:p>
          <a:p>
            <a:r>
              <a:rPr lang="en-GB" altLang="en-US" b="0" i="1" dirty="0"/>
              <a:t>The NICE guidance for the management of lower urinary tract infections NICE suggest considering a back-up antibiotic prescription (to use if symptoms do not start to improve within 48 hours or worsen at any time) for women with lower UTI o</a:t>
            </a:r>
            <a:r>
              <a:rPr lang="en-GB" b="0" dirty="0"/>
              <a:t>r an immediate antibiotic prescription for women with lower UTI who are not pregnant.</a:t>
            </a:r>
            <a:r>
              <a:rPr lang="en-GB" altLang="en-US" b="0" i="1" dirty="0"/>
              <a:t> Take account of:</a:t>
            </a:r>
          </a:p>
          <a:p>
            <a:endParaRPr lang="en-GB" altLang="en-US" b="0" i="1" dirty="0"/>
          </a:p>
          <a:p>
            <a:r>
              <a:rPr lang="en-GB" altLang="en-US" b="0" i="1" dirty="0"/>
              <a:t>    the severity of symptoms</a:t>
            </a:r>
          </a:p>
          <a:p>
            <a:endParaRPr lang="en-GB" altLang="en-US" b="0" i="1" dirty="0"/>
          </a:p>
          <a:p>
            <a:r>
              <a:rPr lang="en-GB" altLang="en-US" b="0" i="1" dirty="0"/>
              <a:t>    the risk of developing complications, which is higher in people with known or suspected structural or functional abnormality of the genitourinary tract or immunosuppression</a:t>
            </a:r>
          </a:p>
          <a:p>
            <a:endParaRPr lang="en-GB" altLang="en-US" b="0" i="1" dirty="0"/>
          </a:p>
          <a:p>
            <a:r>
              <a:rPr lang="en-GB" altLang="en-US" b="0" i="1" dirty="0"/>
              <a:t>    the evidence for back-up antibiotic prescriptions, which was only in non-pregnant women with lower UTI where immediate antibiotic treatment was not considered necessary</a:t>
            </a:r>
          </a:p>
          <a:p>
            <a:endParaRPr lang="en-GB" altLang="en-US" b="0" i="1" dirty="0"/>
          </a:p>
          <a:p>
            <a:r>
              <a:rPr lang="en-GB" altLang="en-US" b="0" i="1" dirty="0"/>
              <a:t>    previous urine culture and susceptibility results</a:t>
            </a:r>
          </a:p>
          <a:p>
            <a:endParaRPr lang="en-GB" altLang="en-US" b="0" i="1" dirty="0"/>
          </a:p>
          <a:p>
            <a:r>
              <a:rPr lang="en-GB" altLang="en-US" b="0" i="1" dirty="0"/>
              <a:t>    previous antibiotic use, which may have led to resistant bacteria</a:t>
            </a:r>
          </a:p>
          <a:p>
            <a:endParaRPr lang="en-GB" altLang="en-US" b="0" i="1" dirty="0"/>
          </a:p>
          <a:p>
            <a:r>
              <a:rPr lang="en-GB" altLang="en-US" b="0" i="1" dirty="0"/>
              <a:t>    preferences of the woman for antibiotic use.</a:t>
            </a:r>
          </a:p>
          <a:p>
            <a:endParaRPr lang="en-GB" altLang="en-US" b="0" i="1" dirty="0"/>
          </a:p>
          <a:p>
            <a:endParaRPr lang="en-GB" altLang="en-US" dirty="0"/>
          </a:p>
          <a:p>
            <a:r>
              <a:rPr lang="en-GB" altLang="en-US" dirty="0"/>
              <a:t>Presenter Notes</a:t>
            </a:r>
          </a:p>
          <a:p>
            <a:endParaRPr lang="en-GB" altLang="en-US" dirty="0"/>
          </a:p>
          <a:p>
            <a:endParaRPr lang="en-GB" altLang="en-US" dirty="0"/>
          </a:p>
          <a:p>
            <a:r>
              <a:rPr lang="en-GB" altLang="en-US" dirty="0"/>
              <a:t>References:</a:t>
            </a:r>
            <a:endParaRPr lang="en-GB" altLang="en-US" b="0" dirty="0"/>
          </a:p>
          <a:p>
            <a:r>
              <a:rPr lang="en-GB" altLang="en-US" b="0" dirty="0"/>
              <a:t>Urinary tract infection (lower): antimicrobial prescribing, NICE guideline [NG109], Published: 31 October 2018</a:t>
            </a:r>
          </a:p>
          <a:p>
            <a:r>
              <a:rPr lang="en-GB" altLang="en-US" b="0" dirty="0"/>
              <a:t>https://www.nice.org.uk/guidance/ng109</a:t>
            </a:r>
          </a:p>
          <a:p>
            <a:endParaRPr lang="en-GB" altLang="en-US" dirty="0"/>
          </a:p>
        </p:txBody>
      </p:sp>
      <p:sp>
        <p:nvSpPr>
          <p:cNvPr id="4" name="Date Placeholder 3">
            <a:extLst>
              <a:ext uri="{FF2B5EF4-FFF2-40B4-BE49-F238E27FC236}">
                <a16:creationId xmlns:a16="http://schemas.microsoft.com/office/drawing/2014/main" id="{E563BF12-3FA0-4AFF-A0F0-04516BED53D5}"/>
              </a:ext>
            </a:extLst>
          </p:cNvPr>
          <p:cNvSpPr>
            <a:spLocks noGrp="1"/>
          </p:cNvSpPr>
          <p:nvPr>
            <p:ph type="dt" sz="quarter" idx="1"/>
          </p:nvPr>
        </p:nvSpPr>
        <p:spPr/>
        <p:txBody>
          <a:bodyPr/>
          <a:lstStyle/>
          <a:p>
            <a:pPr>
              <a:defRPr/>
            </a:pPr>
            <a:fld id="{0B354EBC-5EAE-4A42-9D23-86E36B30C3CF}" type="datetime3">
              <a:rPr lang="en-GB"/>
              <a:pPr>
                <a:defRPr/>
              </a:pPr>
              <a:t>22 March, 2024</a:t>
            </a:fld>
            <a:endParaRPr lang="en-GB" dirty="0"/>
          </a:p>
        </p:txBody>
      </p:sp>
      <p:sp>
        <p:nvSpPr>
          <p:cNvPr id="5" name="Footer Placeholder 4">
            <a:extLst>
              <a:ext uri="{FF2B5EF4-FFF2-40B4-BE49-F238E27FC236}">
                <a16:creationId xmlns:a16="http://schemas.microsoft.com/office/drawing/2014/main" id="{D2E8D76F-12B1-426B-9193-56F616E3510A}"/>
              </a:ext>
            </a:extLst>
          </p:cNvPr>
          <p:cNvSpPr>
            <a:spLocks noGrp="1"/>
          </p:cNvSpPr>
          <p:nvPr>
            <p:ph type="ftr" sz="quarter" idx="4"/>
          </p:nvPr>
        </p:nvSpPr>
        <p:spPr/>
        <p:txBody>
          <a:bodyPr/>
          <a:lstStyle/>
          <a:p>
            <a:pPr>
              <a:defRPr/>
            </a:pPr>
            <a:r>
              <a:rPr lang="en-GB" dirty="0"/>
              <a:t>TARGET Antibiotics Presentation - UTI - V7 2019.2.13.pptx</a:t>
            </a:r>
          </a:p>
        </p:txBody>
      </p:sp>
      <p:sp>
        <p:nvSpPr>
          <p:cNvPr id="75782" name="Slide Number Placeholder 5">
            <a:extLst>
              <a:ext uri="{FF2B5EF4-FFF2-40B4-BE49-F238E27FC236}">
                <a16:creationId xmlns:a16="http://schemas.microsoft.com/office/drawing/2014/main" id="{941FC558-F0F0-4E0B-8DEB-DDBF9EB409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A2A8ED-6055-4D9A-B6DA-CAD2613AD18B}" type="slidenum">
              <a:rPr lang="en-GB" altLang="en-US" smtClean="0">
                <a:latin typeface="Calibri" panose="020F0502020204030204" pitchFamily="34" charset="0"/>
              </a:rPr>
              <a:pPr/>
              <a:t>33</a:t>
            </a:fld>
            <a:endParaRPr lang="en-GB" altLang="en-US" dirty="0">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F0950834-0A5A-4848-8243-1AD052510E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EBE4FFFA-3359-4A39-8B85-54FAB30C379C}"/>
              </a:ext>
            </a:extLst>
          </p:cNvPr>
          <p:cNvSpPr>
            <a:spLocks noGrp="1"/>
          </p:cNvSpPr>
          <p:nvPr>
            <p:ph type="body" idx="1"/>
          </p:nvPr>
        </p:nvSpPr>
        <p:spPr bwMode="auto"/>
        <p:txBody>
          <a:bodyPr wrap="square" numCol="1" anchor="t" anchorCtr="0" compatLnSpc="1">
            <a:prstTxWarp prst="textNoShape">
              <a:avLst/>
            </a:prstTxWarp>
          </a:bodyPr>
          <a:lstStyle/>
          <a:p>
            <a:r>
              <a:rPr lang="en-GB" altLang="en-US" b="1" i="0" dirty="0"/>
              <a:t>Presenter Talk</a:t>
            </a:r>
          </a:p>
          <a:p>
            <a:r>
              <a:rPr lang="en-GB" altLang="en-US" b="0" i="1" dirty="0"/>
              <a:t>This data comes from surveys that targets households asking about knowledge attitudes and practices specific to amicrobial use and the management of common infection. The research is conducted by a market research agency in Feb/March of each of the years indicated.</a:t>
            </a:r>
          </a:p>
          <a:p>
            <a:endParaRPr lang="en-GB" altLang="en-US" b="0" i="1" dirty="0"/>
          </a:p>
          <a:p>
            <a:r>
              <a:rPr lang="en-GB" altLang="en-US" b="0" i="1" dirty="0"/>
              <a:t>Findings from 2023 showed that: </a:t>
            </a:r>
          </a:p>
          <a:p>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About 54% of the public support the prescribing of delayed antibiotics, depending on the type of infection.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In the last 12 months, 7% of the people in the survey had received a delayed antibiotic prescription </a:t>
            </a:r>
            <a:r>
              <a:rPr lang="en-GB" b="0" dirty="0"/>
              <a:t>(n=370)</a:t>
            </a:r>
            <a:r>
              <a:rPr lang="en-GB" b="0" i="1" dirty="0"/>
              <a:t> and of these about 19% didn’t end up using them.</a:t>
            </a:r>
            <a:r>
              <a:rPr lang="en-GB" altLang="en-US" b="0" i="1" dirty="0"/>
              <a:t> Most commonly this was for a respiratory tract infection (cough, sore throat, ear infection etc…), but for 16% it was for  UTI.</a:t>
            </a:r>
          </a:p>
          <a:p>
            <a:endParaRPr lang="en-GB" altLang="en-US" b="0" i="1" dirty="0"/>
          </a:p>
          <a:p>
            <a:r>
              <a:rPr lang="en-GB" altLang="en-US" b="0" i="1" dirty="0"/>
              <a:t>There is strongest support for delayed antibiotics in response to a urine infection (52% support), followed by an ear infection (49%) and a throat infection (47%). </a:t>
            </a:r>
          </a:p>
          <a:p>
            <a:endParaRPr lang="en-GB" alt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kern="0" dirty="0">
                <a:solidFill>
                  <a:schemeClr val="accent6">
                    <a:lumMod val="10000"/>
                  </a:schemeClr>
                </a:solidFill>
              </a:rPr>
              <a:t>Consider back-up rather than immediate antibiotics for UTIs using the guidance discussed on the previous slide – but make sure to explain rationale, pain relief, and how to collect prescription</a:t>
            </a:r>
          </a:p>
          <a:p>
            <a:endParaRPr lang="en-GB" altLang="en-US" dirty="0"/>
          </a:p>
          <a:p>
            <a:r>
              <a:rPr lang="en-GB" altLang="en-US" dirty="0"/>
              <a:t>Presenter Notes</a:t>
            </a:r>
          </a:p>
          <a:p>
            <a:endParaRPr lang="en-GB" altLang="en-US" b="0" dirty="0"/>
          </a:p>
          <a:p>
            <a:r>
              <a:rPr lang="en-GB" altLang="en-US" b="0" dirty="0"/>
              <a:t>This information comes from a study using a random sample of 5390 adults in England aged 18+. Data was collected using a 1 year recall period from May-June using an online survey that targeted households. Data was weighted to be representative of the population. </a:t>
            </a:r>
          </a:p>
          <a:p>
            <a:endParaRPr lang="en-GB" altLang="en-US" b="0" dirty="0"/>
          </a:p>
          <a:p>
            <a:r>
              <a:rPr lang="en-GB" altLang="en-US" b="0" dirty="0"/>
              <a:t>The key categories from bottom dark blue to the top grey are:</a:t>
            </a:r>
          </a:p>
          <a:p>
            <a:r>
              <a:rPr lang="en-GB" altLang="en-US" b="0" dirty="0"/>
              <a:t>Strongly support, Tend to support, Neither support/oppose, Tend to oppose, Strongly oppose, Don’t know</a:t>
            </a:r>
          </a:p>
          <a:p>
            <a:endParaRPr lang="en-GB" altLang="en-US" dirty="0"/>
          </a:p>
          <a:p>
            <a:r>
              <a:rPr lang="en-GB" altLang="en-US" dirty="0"/>
              <a:t>References:</a:t>
            </a:r>
            <a:endParaRPr lang="en-GB" altLang="en-US" b="0" dirty="0"/>
          </a:p>
          <a:p>
            <a:pPr>
              <a:defRPr/>
            </a:pPr>
            <a:endParaRPr lang="en-GB" altLang="en-US" b="0" i="1" dirty="0"/>
          </a:p>
          <a:p>
            <a:pPr>
              <a:defRPr/>
            </a:pPr>
            <a:r>
              <a:rPr lang="en-GB" altLang="en-US" b="0" i="1" dirty="0"/>
              <a:t>This data is currently being submitted for publication, please contact the t</a:t>
            </a:r>
          </a:p>
          <a:p>
            <a:pPr>
              <a:defRPr/>
            </a:pPr>
            <a:endParaRPr lang="en-GB" altLang="en-US" b="0" i="1" dirty="0"/>
          </a:p>
          <a:p>
            <a:pPr>
              <a:defRPr/>
            </a:pPr>
            <a:endParaRPr lang="en-GB" altLang="en-US" dirty="0"/>
          </a:p>
        </p:txBody>
      </p:sp>
      <p:sp>
        <p:nvSpPr>
          <p:cNvPr id="4" name="Date Placeholder 3">
            <a:extLst>
              <a:ext uri="{FF2B5EF4-FFF2-40B4-BE49-F238E27FC236}">
                <a16:creationId xmlns:a16="http://schemas.microsoft.com/office/drawing/2014/main" id="{0966C08A-CB28-4CD1-8049-E6CE1507D9A7}"/>
              </a:ext>
            </a:extLst>
          </p:cNvPr>
          <p:cNvSpPr>
            <a:spLocks noGrp="1"/>
          </p:cNvSpPr>
          <p:nvPr>
            <p:ph type="dt" sz="quarter" idx="1"/>
          </p:nvPr>
        </p:nvSpPr>
        <p:spPr/>
        <p:txBody>
          <a:bodyPr/>
          <a:lstStyle/>
          <a:p>
            <a:pPr>
              <a:defRPr/>
            </a:pPr>
            <a:fld id="{5A3D5A75-4952-4949-A27F-5E8D3ACCCDEA}" type="datetime3">
              <a:rPr lang="en-GB"/>
              <a:pPr>
                <a:defRPr/>
              </a:pPr>
              <a:t>26 March, 2024</a:t>
            </a:fld>
            <a:endParaRPr lang="en-GB" dirty="0"/>
          </a:p>
        </p:txBody>
      </p:sp>
      <p:sp>
        <p:nvSpPr>
          <p:cNvPr id="5" name="Footer Placeholder 4">
            <a:extLst>
              <a:ext uri="{FF2B5EF4-FFF2-40B4-BE49-F238E27FC236}">
                <a16:creationId xmlns:a16="http://schemas.microsoft.com/office/drawing/2014/main" id="{DB8E08C8-0EAD-4411-A1E9-409AB7097A12}"/>
              </a:ext>
            </a:extLst>
          </p:cNvPr>
          <p:cNvSpPr>
            <a:spLocks noGrp="1"/>
          </p:cNvSpPr>
          <p:nvPr>
            <p:ph type="ftr" sz="quarter" idx="4"/>
          </p:nvPr>
        </p:nvSpPr>
        <p:spPr/>
        <p:txBody>
          <a:bodyPr/>
          <a:lstStyle/>
          <a:p>
            <a:pPr>
              <a:defRPr/>
            </a:pPr>
            <a:r>
              <a:rPr lang="en-GB" dirty="0"/>
              <a:t>TARGET Antibiotics Presentation - UTI - V7 2019.2.13.pptx</a:t>
            </a:r>
          </a:p>
        </p:txBody>
      </p:sp>
      <p:sp>
        <p:nvSpPr>
          <p:cNvPr id="69638" name="Slide Number Placeholder 5">
            <a:extLst>
              <a:ext uri="{FF2B5EF4-FFF2-40B4-BE49-F238E27FC236}">
                <a16:creationId xmlns:a16="http://schemas.microsoft.com/office/drawing/2014/main" id="{0E87B4AF-B0E3-4C16-B104-069D5BCA88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82AD31-3D02-4701-85F7-147CEE685649}" type="slidenum">
              <a:rPr lang="en-GB" altLang="en-US" smtClean="0">
                <a:latin typeface="Calibri" panose="020F0502020204030204" pitchFamily="34" charset="0"/>
              </a:rPr>
              <a:pPr/>
              <a:t>34</a:t>
            </a:fld>
            <a:endParaRPr lang="en-GB" altLang="en-US" dirty="0">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3F114FFA-033B-46D4-9E5F-523B0569F8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61A160B6-640F-4332-9291-9E3BA41BCF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t>Presenter Talk</a:t>
            </a:r>
          </a:p>
          <a:p>
            <a:endParaRPr lang="en-GB" altLang="en-US" b="0" dirty="0"/>
          </a:p>
          <a:p>
            <a:r>
              <a:rPr lang="en-GB" altLang="en-US" b="0" dirty="0"/>
              <a:t>For non-pregnant women aged 16 years and over Nice recommend:</a:t>
            </a:r>
          </a:p>
          <a:p>
            <a:endParaRPr lang="en-GB" altLang="en-US" b="0" dirty="0"/>
          </a:p>
          <a:p>
            <a:r>
              <a:rPr lang="en-GB" b="0" dirty="0"/>
              <a:t>Nitrofurantoin (if estimated glomerular filtration rate [eGFR] is 45 ml/minute or more):</a:t>
            </a:r>
          </a:p>
          <a:p>
            <a:r>
              <a:rPr lang="en-GB" b="0" dirty="0"/>
              <a:t>100 mg modified-release twice a day (or, if unavailable, 50 mg four times a day) for 3 days</a:t>
            </a:r>
          </a:p>
          <a:p>
            <a:endParaRPr lang="en-GB" b="0" dirty="0"/>
          </a:p>
          <a:p>
            <a:r>
              <a:rPr lang="en-GB" b="0" dirty="0"/>
              <a:t>Trimethoprim (if there is a low risk of resistance):</a:t>
            </a:r>
          </a:p>
          <a:p>
            <a:r>
              <a:rPr lang="en-GB" b="0" dirty="0"/>
              <a:t>200 mg twice a day for 3 days</a:t>
            </a:r>
          </a:p>
          <a:p>
            <a:endParaRPr lang="en-GB" altLang="en-US" b="0" dirty="0"/>
          </a:p>
          <a:p>
            <a:r>
              <a:rPr lang="en-GB" altLang="en-US" b="0" dirty="0"/>
              <a:t>You can use the patient information leaflet to discuss information on safety-netting and self care.</a:t>
            </a:r>
          </a:p>
          <a:p>
            <a:endParaRPr lang="en-GB" altLang="en-US" b="0" dirty="0"/>
          </a:p>
          <a:p>
            <a:r>
              <a:rPr lang="en-GB" altLang="en-US" b="0" dirty="0"/>
              <a:t>As seen previously, prevalence of resistance is higher in the older adult age groups, so it is recommended to send the urine for culture if you are prescribing antibiotics.</a:t>
            </a:r>
          </a:p>
          <a:p>
            <a:endParaRPr lang="en-GB" altLang="en-US" b="0" dirty="0"/>
          </a:p>
          <a:p>
            <a:r>
              <a:rPr lang="en-GB" altLang="en-US" b="0" dirty="0"/>
              <a:t>We will discuss risk factors that may mean you need to send the urine for culture on the next slide</a:t>
            </a:r>
          </a:p>
          <a:p>
            <a:endParaRPr lang="en-GB" altLang="en-US" b="0" dirty="0"/>
          </a:p>
          <a:p>
            <a:r>
              <a:rPr lang="en-GB" altLang="en-US" dirty="0"/>
              <a:t>References:</a:t>
            </a:r>
            <a:endParaRPr lang="en-GB" altLang="en-US" b="0" dirty="0"/>
          </a:p>
          <a:p>
            <a:r>
              <a:rPr lang="en-GB" altLang="en-US" b="0" dirty="0"/>
              <a:t>Urinary tract infection (lower): antimicrobial prescribing, NICE guideline [NG109], Published: 31 October 2018</a:t>
            </a:r>
          </a:p>
          <a:p>
            <a:r>
              <a:rPr lang="en-GB" altLang="en-US" b="0" dirty="0"/>
              <a:t>https://www.nice.org.uk/guidance/ng109</a:t>
            </a:r>
          </a:p>
          <a:p>
            <a:endParaRPr lang="en-GB" altLang="en-US" b="0" dirty="0"/>
          </a:p>
        </p:txBody>
      </p:sp>
      <p:sp>
        <p:nvSpPr>
          <p:cNvPr id="4" name="Date Placeholder 3">
            <a:extLst>
              <a:ext uri="{FF2B5EF4-FFF2-40B4-BE49-F238E27FC236}">
                <a16:creationId xmlns:a16="http://schemas.microsoft.com/office/drawing/2014/main" id="{5D3A1D25-524A-44C7-A22B-01A52FD66B7E}"/>
              </a:ext>
            </a:extLst>
          </p:cNvPr>
          <p:cNvSpPr>
            <a:spLocks noGrp="1"/>
          </p:cNvSpPr>
          <p:nvPr>
            <p:ph type="dt" sz="quarter" idx="1"/>
          </p:nvPr>
        </p:nvSpPr>
        <p:spPr/>
        <p:txBody>
          <a:bodyPr/>
          <a:lstStyle/>
          <a:p>
            <a:pPr>
              <a:defRPr/>
            </a:pPr>
            <a:fld id="{0B354EBC-5EAE-4A42-9D23-86E36B30C3CF}" type="datetime3">
              <a:rPr lang="en-GB"/>
              <a:pPr>
                <a:defRPr/>
              </a:pPr>
              <a:t>22 March, 2024</a:t>
            </a:fld>
            <a:endParaRPr lang="en-GB" dirty="0"/>
          </a:p>
        </p:txBody>
      </p:sp>
      <p:sp>
        <p:nvSpPr>
          <p:cNvPr id="5" name="Footer Placeholder 4">
            <a:extLst>
              <a:ext uri="{FF2B5EF4-FFF2-40B4-BE49-F238E27FC236}">
                <a16:creationId xmlns:a16="http://schemas.microsoft.com/office/drawing/2014/main" id="{E58040BA-AD86-44CB-A661-D42A8FDCE664}"/>
              </a:ext>
            </a:extLst>
          </p:cNvPr>
          <p:cNvSpPr>
            <a:spLocks noGrp="1"/>
          </p:cNvSpPr>
          <p:nvPr>
            <p:ph type="ftr" sz="quarter" idx="4"/>
          </p:nvPr>
        </p:nvSpPr>
        <p:spPr/>
        <p:txBody>
          <a:bodyPr/>
          <a:lstStyle/>
          <a:p>
            <a:pPr>
              <a:defRPr/>
            </a:pPr>
            <a:r>
              <a:rPr lang="en-GB" dirty="0"/>
              <a:t>TARGET Antibiotics Presentation - UTI - V7 2019.2.13.pptx</a:t>
            </a:r>
          </a:p>
        </p:txBody>
      </p:sp>
      <p:sp>
        <p:nvSpPr>
          <p:cNvPr id="75782" name="Slide Number Placeholder 5">
            <a:extLst>
              <a:ext uri="{FF2B5EF4-FFF2-40B4-BE49-F238E27FC236}">
                <a16:creationId xmlns:a16="http://schemas.microsoft.com/office/drawing/2014/main" id="{17C37CAF-1FC3-42B5-9E76-690A36A270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5F1F75-096B-4A2B-80E8-D5EFB6F70F09}" type="slidenum">
              <a:rPr lang="en-GB" altLang="en-US">
                <a:latin typeface="Calibri" panose="020F0502020204030204" pitchFamily="34" charset="0"/>
              </a:rPr>
              <a:pPr/>
              <a:t>35</a:t>
            </a:fld>
            <a:endParaRPr lang="en-GB" altLang="en-US" dirty="0">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929DA0E3-9FD1-4EF7-884F-E58A023320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5919D73A-8221-46DA-8602-726EB269C0F7}"/>
              </a:ext>
            </a:extLst>
          </p:cNvPr>
          <p:cNvSpPr>
            <a:spLocks noGrp="1"/>
          </p:cNvSpPr>
          <p:nvPr>
            <p:ph type="body" idx="1"/>
          </p:nvPr>
        </p:nvSpPr>
        <p:spPr bwMode="auto"/>
        <p:txBody>
          <a:bodyPr wrap="square" numCol="1" anchor="t" anchorCtr="0" compatLnSpc="1">
            <a:prstTxWarp prst="textNoShape">
              <a:avLst/>
            </a:prstTxWarp>
            <a:normAutofit fontScale="62500" lnSpcReduction="20000"/>
          </a:bodyPr>
          <a:lstStyle/>
          <a:p>
            <a:pPr>
              <a:defRPr/>
            </a:pPr>
            <a:r>
              <a:rPr lang="en-GB" altLang="en-US" dirty="0"/>
              <a:t>Presenter Talk: </a:t>
            </a:r>
          </a:p>
          <a:p>
            <a:pPr>
              <a:defRPr/>
            </a:pPr>
            <a:r>
              <a:rPr lang="en-GB" altLang="en-US" b="0" i="1" dirty="0"/>
              <a:t>Many studies have looked at risk factors for resistance. The most relevant one for the community setting, was undertaken in Scotland in 2016 using routine data. Results indicated that age, care home residence, and increasing comorbidity were significantly associated resistance after adjustment for other factors. </a:t>
            </a:r>
          </a:p>
          <a:p>
            <a:pPr>
              <a:defRPr/>
            </a:pPr>
            <a:r>
              <a:rPr lang="en-GB" altLang="en-US" b="0" i="1" dirty="0"/>
              <a:t>Other studies have looked at risk factors associated with UTIs due to Extended spectrum beta lactamase producing coliforms. Risk factors identified included: recent antibiotic use; residence in a long-term care facility; recent hospitalisation; aged 65 years or older; male sex. </a:t>
            </a:r>
          </a:p>
          <a:p>
            <a:pPr>
              <a:defRPr/>
            </a:pPr>
            <a:r>
              <a:rPr lang="en-GB" altLang="en-US" b="0" i="1" dirty="0"/>
              <a:t>Travel to a country with high resistance rates is also a very important risk factor, especially if that country has poor hygiene – for example South East Asia.</a:t>
            </a:r>
          </a:p>
          <a:p>
            <a:pPr>
              <a:defRPr/>
            </a:pPr>
            <a:endParaRPr lang="en-GB" altLang="en-US" b="0" i="1" dirty="0"/>
          </a:p>
          <a:p>
            <a:pPr>
              <a:defRPr/>
            </a:pPr>
            <a:r>
              <a:rPr lang="en-GB" altLang="en-US" b="1" i="0" dirty="0"/>
              <a:t>Presenter Notes:</a:t>
            </a:r>
          </a:p>
          <a:p>
            <a:pPr>
              <a:defRPr/>
            </a:pPr>
            <a:r>
              <a:rPr lang="en-GB" altLang="en-US" b="0" i="1" dirty="0"/>
              <a:t>Malcome et al. 2017: A surveillance study in Glasgow and Clyde CCG, aiming to use individual level linked data to characterise factors associated with antibiotic resistance in urine sample in 17,046 patients. All positive community urine samples from January 2012 to June 2015 were included and analysed. All cases were linked to national hospital activity data and patient-level community prescribing data. Risk factors associated with antibiotic susceptibility were assessed using multivariable multinomial logistic regression. Results indicated that age, care home residence, and increasing comorbidity were significantly associated with both categories of resistance after adjustment for other factors. Interestingly, there were no significant differences in repeat prescriptions within 42 days depending on whether patients were prescribed three (17.1%), five (16.8%), or seven days (17.3%) nitrofurantoin.</a:t>
            </a:r>
          </a:p>
          <a:p>
            <a:pPr>
              <a:defRPr/>
            </a:pPr>
            <a:endParaRPr lang="en-GB" altLang="en-US" b="0" i="1" dirty="0"/>
          </a:p>
          <a:p>
            <a:pPr>
              <a:defRPr/>
            </a:pPr>
            <a:r>
              <a:rPr lang="en-GB" altLang="en-US" b="0" i="1" dirty="0"/>
              <a:t>Ben-Ami et al. A survey paper, in which the authors identified significant risk factors through multivariate analysis. These risk factors included: recent antibiotic use; residence in a long-term care facility; recent hospitalisation; aged 65 years or older; male sex. The authors do note, however, that 34% of ESBL-producing isolates (115 of 336) were obtained from patients with no recent healthcare contact.</a:t>
            </a:r>
          </a:p>
          <a:p>
            <a:pPr>
              <a:defRPr/>
            </a:pPr>
            <a:endParaRPr lang="en-GB" altLang="en-US" dirty="0"/>
          </a:p>
          <a:p>
            <a:pPr>
              <a:defRPr/>
            </a:pPr>
            <a:r>
              <a:rPr lang="en-GB" altLang="en-US" sz="1400" dirty="0"/>
              <a:t>References: </a:t>
            </a:r>
          </a:p>
          <a:p>
            <a:pPr>
              <a:defRPr/>
            </a:pPr>
            <a:endParaRPr lang="en-GB" alt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b="0" i="1" dirty="0"/>
              <a:t>William Malcolm, Eilidh Fletcher, Kimberley Kavanagh, Ashutosh Deshpande, Camilla Wiuff, Charis Marwick, Marion Bennie, Risk factors for resistance and MDR in community urine isolates: population-level analysis using the NHS Scotland Infection Intelligence Platform, Journal of Antimicrobial Chemotherapy, Volume 73, Issue 1, January 2018, Pages 223–230, https://doi.org/10.1093/jac/dkx363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b="0" i="1" dirty="0"/>
              <a:t>https://academic.oup.com/jac/article/73/1/223/4430795?login=false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4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b="0" i="1" dirty="0"/>
              <a:t>Ben-Ami R, Rodriguez-Bano J, Arslan H, Pitout JD, Quentin C, Calbo ES et al. A multinational survey of risk factors for infection with extended-spectrum beta-lactamase-producing enterobacteriaceae in non-hospitalized patients. Clin Infect Dis. 2009 Sep; 49(5):682-690. Available from: </a:t>
            </a:r>
            <a:r>
              <a:rPr lang="en-GB" altLang="en-US" sz="1400" b="0" i="1" u="sng" dirty="0">
                <a:hlinkClick r:id="rId3"/>
              </a:rPr>
              <a:t>http://cid.oxfordjournals.org/content/49/5/682.full.pdf+html</a:t>
            </a:r>
            <a:r>
              <a:rPr lang="en-GB" altLang="en-US" sz="1400" b="0" i="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400" b="0" i="1" dirty="0"/>
          </a:p>
          <a:p>
            <a:pPr>
              <a:defRPr/>
            </a:pPr>
            <a:endParaRPr lang="en-GB" altLang="en-US" sz="1400" dirty="0"/>
          </a:p>
        </p:txBody>
      </p:sp>
      <p:sp>
        <p:nvSpPr>
          <p:cNvPr id="83972" name="Slide Number Placeholder 3">
            <a:extLst>
              <a:ext uri="{FF2B5EF4-FFF2-40B4-BE49-F238E27FC236}">
                <a16:creationId xmlns:a16="http://schemas.microsoft.com/office/drawing/2014/main" id="{41DED5B7-1CE7-409D-AAFE-951C609756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52F11D-3586-4165-A5EF-874E819017BE}" type="slidenum">
              <a:rPr lang="en-GB" altLang="en-US" sz="1300" smtClean="0">
                <a:solidFill>
                  <a:srgbClr val="000000"/>
                </a:solidFill>
              </a:rPr>
              <a:pPr>
                <a:spcBef>
                  <a:spcPct val="0"/>
                </a:spcBef>
              </a:pPr>
              <a:t>36</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F1AC447B-9B61-43D2-B261-C46215B88F41}"/>
              </a:ext>
            </a:extLst>
          </p:cNvPr>
          <p:cNvSpPr>
            <a:spLocks noGrp="1"/>
          </p:cNvSpPr>
          <p:nvPr>
            <p:ph type="dt" sz="quarter" idx="1"/>
          </p:nvPr>
        </p:nvSpPr>
        <p:spPr/>
        <p:txBody>
          <a:bodyPr/>
          <a:lstStyle/>
          <a:p>
            <a:pPr>
              <a:defRPr/>
            </a:pPr>
            <a:fld id="{0F29E401-A31E-4478-AFF2-B2AB135DEA5D}" type="datetime3">
              <a:rPr lang="en-GB">
                <a:solidFill>
                  <a:prstClr val="black"/>
                </a:solidFill>
              </a:rPr>
              <a:pPr>
                <a:defRPr/>
              </a:pPr>
              <a:t>22 March, 2024</a:t>
            </a:fld>
            <a:endParaRPr lang="en-GB" dirty="0">
              <a:solidFill>
                <a:prstClr val="black"/>
              </a:solidFill>
            </a:endParaRPr>
          </a:p>
        </p:txBody>
      </p:sp>
      <p:sp>
        <p:nvSpPr>
          <p:cNvPr id="2" name="Footer Placeholder 1">
            <a:extLst>
              <a:ext uri="{FF2B5EF4-FFF2-40B4-BE49-F238E27FC236}">
                <a16:creationId xmlns:a16="http://schemas.microsoft.com/office/drawing/2014/main" id="{C31D1C04-DC93-48B5-B878-03EC83C10D05}"/>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5" name="Header Placeholder 4">
            <a:extLst>
              <a:ext uri="{FF2B5EF4-FFF2-40B4-BE49-F238E27FC236}">
                <a16:creationId xmlns:a16="http://schemas.microsoft.com/office/drawing/2014/main" id="{76C90B55-667D-4026-9F75-06305200CCC1}"/>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B6097E2-F0B0-417E-91BE-03E011059E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4729EC6-D5AF-4794-A2D1-80FAEADD1055}"/>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We talked previously about how UTIs are linked to bloodstream infections in England. Who can remember the  prevalence of </a:t>
            </a:r>
            <a:r>
              <a:rPr lang="en-GB" sz="1100" dirty="0">
                <a:solidFill>
                  <a:schemeClr val="accent6">
                    <a:lumMod val="10000"/>
                  </a:schemeClr>
                </a:solidFill>
                <a:latin typeface="Arial" panose="020B0604020202020204" pitchFamily="34" charset="0"/>
                <a:cs typeface="Arial" panose="020B0604020202020204" pitchFamily="34" charset="0"/>
              </a:rPr>
              <a:t>co-amoxiclav</a:t>
            </a:r>
            <a:r>
              <a:rPr lang="en-GB" b="0" i="1" dirty="0"/>
              <a:t> resistance in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The animations will pop up the question and answer first – you can see what the audience comes back with.</a:t>
            </a:r>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pPr>
              <a:defRPr/>
            </a:pPr>
            <a:r>
              <a:rPr lang="en-GB" b="0" i="1" dirty="0">
                <a:solidFill>
                  <a:srgbClr val="006666"/>
                </a:solidFill>
              </a:rPr>
              <a:t>UKHSA 2022 ESPAUR Report </a:t>
            </a:r>
          </a:p>
          <a:p>
            <a:pPr>
              <a:defRPr/>
            </a:pPr>
            <a:r>
              <a:rPr lang="en-GB" b="0" i="1" dirty="0">
                <a:solidFill>
                  <a:srgbClr val="006666"/>
                </a:solidFill>
              </a:rPr>
              <a:t>https://www.gov.uk/government/publications/english-surveillance-programme-antimicrobial-utilisation-and-resistance-espaur-report</a:t>
            </a:r>
          </a:p>
        </p:txBody>
      </p:sp>
      <p:sp>
        <p:nvSpPr>
          <p:cNvPr id="25604" name="Slide Number Placeholder 3">
            <a:extLst>
              <a:ext uri="{FF2B5EF4-FFF2-40B4-BE49-F238E27FC236}">
                <a16:creationId xmlns:a16="http://schemas.microsoft.com/office/drawing/2014/main" id="{A7F49B95-C4AA-4D8D-AC75-236BC386A4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55D052-B38C-4984-87E1-71DCF24E8B51}" type="slidenum">
              <a:rPr lang="en-GB" altLang="en-US" smtClean="0">
                <a:latin typeface="Calibri" panose="020F0502020204030204" pitchFamily="34" charset="0"/>
              </a:rPr>
              <a:pPr/>
              <a:t>37</a:t>
            </a:fld>
            <a:endParaRPr lang="en-GB" altLang="en-US" dirty="0">
              <a:latin typeface="Calibri" panose="020F0502020204030204" pitchFamily="34" charset="0"/>
            </a:endParaRPr>
          </a:p>
        </p:txBody>
      </p:sp>
    </p:spTree>
    <p:extLst>
      <p:ext uri="{BB962C8B-B14F-4D97-AF65-F5344CB8AC3E}">
        <p14:creationId xmlns:p14="http://schemas.microsoft.com/office/powerpoint/2010/main" val="10945853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D6579725-67BA-4310-9822-FEEB2EF26D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ECB16ED9-66D9-4AC5-9825-AB0F23598D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Presenter talk: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Reducing the 3C antibiotics can help reduce the risk of Clostridium difficile for patients and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NICE recommendations for lower UTI management in non-pregnant women don’t recommend these broad spectrum antibiotics for first or second choice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Presenter notes: </a:t>
            </a:r>
          </a:p>
          <a:p>
            <a:pPr eaLnBrk="1" hangingPunct="1">
              <a:spcBef>
                <a:spcPct val="0"/>
              </a:spcBef>
              <a:defRPr/>
            </a:pPr>
            <a:endParaRPr lang="en-GB" altLang="en-US" sz="1050" b="0" i="1" dirty="0"/>
          </a:p>
          <a:p>
            <a:pPr eaLnBrk="1" hangingPunct="1">
              <a:spcBef>
                <a:spcPct val="0"/>
              </a:spcBef>
              <a:defRPr/>
            </a:pPr>
            <a:endParaRPr lang="en-GB" altLang="en-US" sz="1050" b="0" i="1" dirty="0"/>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r>
              <a:rPr lang="en-GB" altLang="en-US" b="0" dirty="0"/>
              <a:t>Clostridium difficile infection: risk with broad-spectrum antibiotics, Evidence summary [ESMPB1] Published: 17 March 2015</a:t>
            </a:r>
          </a:p>
          <a:p>
            <a:r>
              <a:rPr lang="en-GB" altLang="en-US" b="0" dirty="0"/>
              <a:t>https://www.nice.org.uk/advice/esmpb1/chapter/key-points-from-the-evidence#estimated-impact-for-the-nhs</a:t>
            </a:r>
          </a:p>
          <a:p>
            <a:endParaRPr lang="en-GB" altLang="en-US" dirty="0"/>
          </a:p>
        </p:txBody>
      </p:sp>
      <p:sp>
        <p:nvSpPr>
          <p:cNvPr id="4" name="Header Placeholder 3">
            <a:extLst>
              <a:ext uri="{FF2B5EF4-FFF2-40B4-BE49-F238E27FC236}">
                <a16:creationId xmlns:a16="http://schemas.microsoft.com/office/drawing/2014/main" id="{8FE392A8-D8A3-4249-9482-B4B571AAA300}"/>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7AF4A139-7EAB-4E18-B50F-D864BF6012AE}"/>
              </a:ext>
            </a:extLst>
          </p:cNvPr>
          <p:cNvSpPr>
            <a:spLocks noGrp="1"/>
          </p:cNvSpPr>
          <p:nvPr>
            <p:ph type="dt" sz="quarter" idx="1"/>
          </p:nvPr>
        </p:nvSpPr>
        <p:spPr/>
        <p:txBody>
          <a:bodyPr/>
          <a:lstStyle/>
          <a:p>
            <a:pPr>
              <a:defRPr/>
            </a:pPr>
            <a:fld id="{588D5484-83A2-42D7-9DE5-0689AACC9C72}" type="datetime3">
              <a:rPr lang="en-GB" smtClean="0"/>
              <a:pPr>
                <a:defRPr/>
              </a:pPr>
              <a:t>22 March, 2024</a:t>
            </a:fld>
            <a:endParaRPr lang="en-GB" dirty="0"/>
          </a:p>
        </p:txBody>
      </p:sp>
      <p:sp>
        <p:nvSpPr>
          <p:cNvPr id="6" name="Footer Placeholder 5">
            <a:extLst>
              <a:ext uri="{FF2B5EF4-FFF2-40B4-BE49-F238E27FC236}">
                <a16:creationId xmlns:a16="http://schemas.microsoft.com/office/drawing/2014/main" id="{EBA89D0B-BF34-4F8F-A13E-F307959BA223}"/>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88071" name="Slide Number Placeholder 6">
            <a:extLst>
              <a:ext uri="{FF2B5EF4-FFF2-40B4-BE49-F238E27FC236}">
                <a16:creationId xmlns:a16="http://schemas.microsoft.com/office/drawing/2014/main" id="{07764873-F78A-4CDC-B816-A4471C8E00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D87800-37B7-45F6-ADEA-078C0FBB9722}" type="slidenum">
              <a:rPr lang="en-GB" altLang="en-US" smtClean="0">
                <a:latin typeface="Calibri" panose="020F0502020204030204" pitchFamily="34" charset="0"/>
              </a:rPr>
              <a:pPr/>
              <a:t>38</a:t>
            </a:fld>
            <a:endParaRPr lang="en-GB" altLang="en-US" dirty="0">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7AA455C4-4903-44F5-8AAA-0BCC52B5D1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768A54DE-6168-4A93-83E8-FC5AA787E2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Presenter talk:</a:t>
            </a:r>
          </a:p>
          <a:p>
            <a:endParaRPr lang="en-GB" altLang="en-US" dirty="0"/>
          </a:p>
          <a:p>
            <a:r>
              <a:rPr lang="en-GB" b="0" dirty="0"/>
              <a:t>Second choices (if no improvement in lower UTI symptoms on first choice taken for at least 48 hours, or when first choice is not suitable)</a:t>
            </a:r>
          </a:p>
          <a:p>
            <a:endParaRPr lang="en-GB" b="0" dirty="0"/>
          </a:p>
          <a:p>
            <a:r>
              <a:rPr lang="en-GB" b="0" dirty="0"/>
              <a:t>Nitrofurantoin (if eGFR is 45 ml/minute or more, and it was not used as first-choice): </a:t>
            </a:r>
          </a:p>
          <a:p>
            <a:r>
              <a:rPr lang="en-GB" b="0" dirty="0"/>
              <a:t>100 mg modified-release twice a day (or, if unavailable, 50 mg four times a day) for 3 days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PLEASE NOTE: For </a:t>
            </a:r>
            <a:r>
              <a:rPr lang="en-GB" b="1" dirty="0" err="1"/>
              <a:t>Pivmecillinam</a:t>
            </a:r>
            <a:r>
              <a:rPr lang="en-GB" b="1" dirty="0"/>
              <a:t> and Fosfomycin there are regional and national variations in use and dose for UTI management. Please check your local guidelines and follow related recommendations.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NICE recommend for second choice after Nitrofurantoin:</a:t>
            </a:r>
          </a:p>
          <a:p>
            <a:endParaRPr lang="en-GB" b="0" dirty="0"/>
          </a:p>
          <a:p>
            <a:r>
              <a:rPr lang="en-GB" b="0" dirty="0" err="1"/>
              <a:t>Pivmecillinam</a:t>
            </a:r>
            <a:r>
              <a:rPr lang="en-GB" b="0" dirty="0"/>
              <a:t> (a penicillin): </a:t>
            </a:r>
          </a:p>
          <a:p>
            <a:r>
              <a:rPr lang="en-GB" b="0" dirty="0"/>
              <a:t>400 mg initial dose, then 200 mg three times a day for a total of 3 days</a:t>
            </a:r>
          </a:p>
          <a:p>
            <a:endParaRPr lang="en-GB" b="0" dirty="0"/>
          </a:p>
          <a:p>
            <a:r>
              <a:rPr lang="en-GB" b="0" dirty="0"/>
              <a:t>Manufacture advises to avoid in pregnancy but should be appropriate for those who are breastfeeding.</a:t>
            </a:r>
          </a:p>
          <a:p>
            <a:endParaRPr lang="en-GB" b="0" dirty="0"/>
          </a:p>
          <a:p>
            <a:r>
              <a:rPr lang="en-GB" b="0" dirty="0"/>
              <a:t>Remember that </a:t>
            </a:r>
            <a:r>
              <a:rPr lang="en-GB" b="0" dirty="0" err="1"/>
              <a:t>pivmecillinam</a:t>
            </a:r>
            <a:r>
              <a:rPr lang="en-GB" b="0" dirty="0"/>
              <a:t> should not be prescribed to those with a true penicillin allergy, are hypersensitive to cephalosporins, have acute porphyria, have carnitine deficiency or concurrent treatment with valproic acid, valproate, or any other medication liberating pivalic acid due to increased risk of carnitine depletion, have gastrointestinal obstruction, or oesophageal strictures.</a:t>
            </a:r>
          </a:p>
          <a:p>
            <a:endParaRPr lang="en-GB" b="0" dirty="0"/>
          </a:p>
          <a:p>
            <a:r>
              <a:rPr lang="en-GB" b="0" dirty="0"/>
              <a:t>Drug interactions include: Methotrexate, anticoagulants, and valproate.</a:t>
            </a:r>
          </a:p>
          <a:p>
            <a:endParaRPr lang="en-GB" b="0" dirty="0"/>
          </a:p>
          <a:p>
            <a:r>
              <a:rPr lang="en-GB" b="0" dirty="0"/>
              <a:t>Fosfomycin: </a:t>
            </a:r>
            <a:r>
              <a:rPr lang="en-GB" b="0" i="0" dirty="0">
                <a:solidFill>
                  <a:srgbClr val="0E0E0E"/>
                </a:solidFill>
                <a:effectLst/>
                <a:latin typeface="Inter"/>
              </a:rPr>
              <a:t>a phosphonic acid antibacterial, is active against a range of Gram-positive and Gram-negative bacteria</a:t>
            </a:r>
          </a:p>
          <a:p>
            <a:r>
              <a:rPr lang="en-GB" b="0" i="0" dirty="0">
                <a:solidFill>
                  <a:srgbClr val="0E0E0E"/>
                </a:solidFill>
                <a:effectLst/>
                <a:latin typeface="Inter"/>
              </a:rPr>
              <a:t>Give a </a:t>
            </a:r>
            <a:r>
              <a:rPr lang="en-GB" b="0" dirty="0"/>
              <a:t>3 g single dose sachet</a:t>
            </a:r>
          </a:p>
          <a:p>
            <a:endParaRPr lang="en-GB" b="0" dirty="0"/>
          </a:p>
          <a:p>
            <a:r>
              <a:rPr lang="en-GB" b="0" dirty="0"/>
              <a:t>Don’t prescribe to women in severe renal insufficiency and use caution in pregnant/lactating women (manufacturer advises only if benefits outweigh risks). </a:t>
            </a:r>
          </a:p>
          <a:p>
            <a:endParaRPr lang="en-GB" b="0" dirty="0"/>
          </a:p>
          <a:p>
            <a:r>
              <a:rPr lang="en-GB" b="0" i="0" dirty="0">
                <a:solidFill>
                  <a:srgbClr val="0E0E0E"/>
                </a:solidFill>
                <a:effectLst/>
                <a:latin typeface="Inter"/>
              </a:rPr>
              <a:t>Manufacturer advises granules should be taken on an empty stomach (about 2–3 hours before or after a meal), preferably before bedtime and after emptying the bladder. The granules should be dissolved into a glass of water and taken immediately.</a:t>
            </a:r>
            <a:endParaRPr lang="en-GB" b="0" dirty="0"/>
          </a:p>
          <a:p>
            <a:endParaRPr lang="en-GB" altLang="en-US" b="0" dirty="0"/>
          </a:p>
          <a:p>
            <a:r>
              <a:rPr lang="en-GB" altLang="en-US" dirty="0"/>
              <a:t>References:</a:t>
            </a:r>
            <a:endParaRPr lang="en-GB" altLang="en-US" b="0" dirty="0"/>
          </a:p>
          <a:p>
            <a:r>
              <a:rPr lang="en-GB" altLang="en-US" b="0" dirty="0"/>
              <a:t>Urinary tract infection (lower): antimicrobial prescribing, NICE guideline [NG109], Published: 31 October 2018</a:t>
            </a:r>
          </a:p>
          <a:p>
            <a:r>
              <a:rPr lang="en-GB" altLang="en-US" b="0" dirty="0"/>
              <a:t>https://www.nice.org.uk/guidance/ng109</a:t>
            </a:r>
          </a:p>
          <a:p>
            <a:endParaRPr lang="en-GB" altLang="en-US" b="0" dirty="0"/>
          </a:p>
          <a:p>
            <a:r>
              <a:rPr lang="en-GB" altLang="en-US" b="0" dirty="0"/>
              <a:t>Fosfomycin, NICE/British National Formulary. Accessed 4 March 2024. https://bnf.nice.org.uk/drugs/fosfomycin/</a:t>
            </a:r>
          </a:p>
          <a:p>
            <a:endParaRPr lang="en-GB" altLang="en-US" b="0" dirty="0"/>
          </a:p>
          <a:p>
            <a:r>
              <a:rPr lang="en-GB" altLang="en-US" b="0" dirty="0"/>
              <a:t>Urinary tract infection (lower) - women: Prescribing information. NICE/Clinical Knowledge Summaries. Last revised in December 2023. Accessed 4 March 2024. https://cks.nice.org.uk/topics/urinary-tract-infection-lower-women/prescribing-information/</a:t>
            </a:r>
          </a:p>
          <a:p>
            <a:endParaRPr lang="en-GB" altLang="en-US" b="0" dirty="0"/>
          </a:p>
        </p:txBody>
      </p:sp>
      <p:sp>
        <p:nvSpPr>
          <p:cNvPr id="4" name="Date Placeholder 3">
            <a:extLst>
              <a:ext uri="{FF2B5EF4-FFF2-40B4-BE49-F238E27FC236}">
                <a16:creationId xmlns:a16="http://schemas.microsoft.com/office/drawing/2014/main" id="{EF2989AE-7B48-4B52-BD66-9DC37C5820F4}"/>
              </a:ext>
            </a:extLst>
          </p:cNvPr>
          <p:cNvSpPr>
            <a:spLocks noGrp="1"/>
          </p:cNvSpPr>
          <p:nvPr>
            <p:ph type="dt" sz="quarter" idx="1"/>
          </p:nvPr>
        </p:nvSpPr>
        <p:spPr/>
        <p:txBody>
          <a:bodyPr/>
          <a:lstStyle/>
          <a:p>
            <a:pPr>
              <a:defRPr/>
            </a:pPr>
            <a:fld id="{22CD6AF4-3B11-4CAD-AA15-7E3C9F5092A9}" type="datetime3">
              <a:rPr lang="en-GB"/>
              <a:pPr>
                <a:defRPr/>
              </a:pPr>
              <a:t>22 March, 2024</a:t>
            </a:fld>
            <a:endParaRPr lang="en-GB" dirty="0"/>
          </a:p>
        </p:txBody>
      </p:sp>
      <p:sp>
        <p:nvSpPr>
          <p:cNvPr id="5" name="Footer Placeholder 4">
            <a:extLst>
              <a:ext uri="{FF2B5EF4-FFF2-40B4-BE49-F238E27FC236}">
                <a16:creationId xmlns:a16="http://schemas.microsoft.com/office/drawing/2014/main" id="{7180AB2A-9C66-4242-97EF-D0ECC6078BBE}"/>
              </a:ext>
            </a:extLst>
          </p:cNvPr>
          <p:cNvSpPr>
            <a:spLocks noGrp="1"/>
          </p:cNvSpPr>
          <p:nvPr>
            <p:ph type="ftr" sz="quarter" idx="4"/>
          </p:nvPr>
        </p:nvSpPr>
        <p:spPr/>
        <p:txBody>
          <a:bodyPr/>
          <a:lstStyle/>
          <a:p>
            <a:pPr>
              <a:defRPr/>
            </a:pPr>
            <a:r>
              <a:rPr lang="en-GB" dirty="0"/>
              <a:t>TARGET Antibiotics Presentation - UTI - V7 2019.2.13.pptx</a:t>
            </a:r>
          </a:p>
        </p:txBody>
      </p:sp>
      <p:sp>
        <p:nvSpPr>
          <p:cNvPr id="80902" name="Slide Number Placeholder 5">
            <a:extLst>
              <a:ext uri="{FF2B5EF4-FFF2-40B4-BE49-F238E27FC236}">
                <a16:creationId xmlns:a16="http://schemas.microsoft.com/office/drawing/2014/main" id="{59C32BCE-5F6D-4A05-B4FF-BB8FB28FC6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5B1C52-FEEF-47A2-96C7-F9F2D6A5CD44}" type="slidenum">
              <a:rPr lang="en-GB" altLang="en-US">
                <a:latin typeface="Calibri" panose="020F0502020204030204" pitchFamily="34" charset="0"/>
              </a:rPr>
              <a:pPr/>
              <a:t>39</a:t>
            </a:fld>
            <a:endParaRPr lang="en-GB" altLang="en-US" dirty="0">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A4635E29-733E-40EF-907C-3A31D116F1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68359F9D-AF62-4C45-94C6-A25230A378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t>Presenter Talk</a:t>
            </a:r>
          </a:p>
          <a:p>
            <a:endParaRPr lang="en-GB" altLang="en-US" b="0" dirty="0"/>
          </a:p>
          <a:p>
            <a:r>
              <a:rPr lang="en-GB" altLang="en-US" b="0" dirty="0"/>
              <a:t>NICE also provide prescribing guidance for pyelonephritis (upper UTI). Choices for non-pregnant women, men and then pregnant women are summarised in these slides.  The full guidance provides further choices for IV antibiotics</a:t>
            </a:r>
          </a:p>
          <a:p>
            <a:endParaRPr lang="en-GB" altLang="en-US" b="0" dirty="0"/>
          </a:p>
          <a:p>
            <a:r>
              <a:rPr lang="en-GB" altLang="en-US" b="0" dirty="0"/>
              <a:t>See BNF for appropriate use and dosing in specific populations, for example, hepatic impairment, renal impairment and breast-feeding, and administering intravenous antibiotics. </a:t>
            </a:r>
          </a:p>
          <a:p>
            <a:endParaRPr lang="en-GB" altLang="en-US" b="0" dirty="0"/>
          </a:p>
          <a:p>
            <a:r>
              <a:rPr lang="en-GB" altLang="en-US" b="0" dirty="0"/>
              <a:t>Check any previous urine culture, susceptibility and prescribing and choose antibiotics accordingly. </a:t>
            </a:r>
          </a:p>
          <a:p>
            <a:endParaRPr lang="en-GB" altLang="en-US" b="0" dirty="0"/>
          </a:p>
          <a:p>
            <a:r>
              <a:rPr lang="en-GB" altLang="en-US" b="0" dirty="0"/>
              <a:t>(Click for animation) The updated MHRA regulation about fluroquinolones needs to be considered before cipro is used but is an option in acute pyelonephritis which is a severe infection. NICE are currently reviewing guidance that includes fluoroquinolones.</a:t>
            </a:r>
          </a:p>
          <a:p>
            <a:endParaRPr lang="en-GB" altLang="en-US" b="0" dirty="0"/>
          </a:p>
          <a:p>
            <a:r>
              <a:rPr lang="en-GB" altLang="en-US" b="0" dirty="0"/>
              <a:t>Review intravenous antibiotics by 48 hours and consider stepping down to oral antibiotics. </a:t>
            </a:r>
          </a:p>
          <a:p>
            <a:endParaRPr lang="en-GB" altLang="en-US" b="0" dirty="0"/>
          </a:p>
          <a:p>
            <a:r>
              <a:rPr lang="en-GB" altLang="en-US" b="0" dirty="0"/>
              <a:t>Therapeutic drug monitoring and assessment of renal function is required (BNF, August 2018).</a:t>
            </a:r>
          </a:p>
          <a:p>
            <a:endParaRPr lang="en-GB" altLang="en-US" b="0" dirty="0"/>
          </a:p>
          <a:p>
            <a:r>
              <a:rPr lang="en-GB" altLang="en-US" b="1" dirty="0"/>
              <a:t>Slide Reference: </a:t>
            </a:r>
          </a:p>
          <a:p>
            <a:endParaRPr lang="en-GB" altLang="en-US" b="0" dirty="0"/>
          </a:p>
          <a:p>
            <a:r>
              <a:rPr lang="en-GB" b="0" dirty="0"/>
              <a:t>Pyelonephritis (acute): antimicrobial prescribing NICE guideline [NG111] Published: 31 October 2018 </a:t>
            </a:r>
          </a:p>
          <a:p>
            <a:r>
              <a:rPr lang="en-GB" b="0" dirty="0"/>
              <a:t>https://www.nice.org.uk/guidance/ng111/chapter/Recommendations</a:t>
            </a:r>
          </a:p>
          <a:p>
            <a:endParaRPr lang="en-GB" b="0" dirty="0"/>
          </a:p>
          <a:p>
            <a:r>
              <a:rPr lang="en-GB" b="0" dirty="0"/>
              <a:t>MHRA. Drug Safety Update: Fluoroquinolone antibiotics: must now only be prescribed when other commonly recommended antibiotics are inappropriate. Published 22 January 2024. Accessed 4 March 2024. https://www.gov.uk/drug-safety-update/fluoroquinolone-antibiotics-must-now-only-be-prescribed-when-other-commonly-recommended-antibiotics-are-inappropriate</a:t>
            </a:r>
          </a:p>
          <a:p>
            <a:endParaRPr lang="en-GB" altLang="en-US" b="1" dirty="0"/>
          </a:p>
          <a:p>
            <a:endParaRPr lang="en-GB" altLang="en-US" b="0" dirty="0"/>
          </a:p>
        </p:txBody>
      </p:sp>
      <p:sp>
        <p:nvSpPr>
          <p:cNvPr id="4" name="Date Placeholder 3">
            <a:extLst>
              <a:ext uri="{FF2B5EF4-FFF2-40B4-BE49-F238E27FC236}">
                <a16:creationId xmlns:a16="http://schemas.microsoft.com/office/drawing/2014/main" id="{43A78EA0-C02A-4DD0-9BFF-409B58C0F7E2}"/>
              </a:ext>
            </a:extLst>
          </p:cNvPr>
          <p:cNvSpPr>
            <a:spLocks noGrp="1"/>
          </p:cNvSpPr>
          <p:nvPr>
            <p:ph type="dt" sz="quarter" idx="1"/>
          </p:nvPr>
        </p:nvSpPr>
        <p:spPr/>
        <p:txBody>
          <a:bodyPr/>
          <a:lstStyle/>
          <a:p>
            <a:pPr>
              <a:defRPr/>
            </a:pPr>
            <a:fld id="{3CF54053-0B60-48E2-A0D2-41B2A16D5F39}" type="datetime3">
              <a:rPr lang="en-GB"/>
              <a:pPr>
                <a:defRPr/>
              </a:pPr>
              <a:t>26 March, 2024</a:t>
            </a:fld>
            <a:endParaRPr lang="en-GB" dirty="0"/>
          </a:p>
        </p:txBody>
      </p:sp>
      <p:sp>
        <p:nvSpPr>
          <p:cNvPr id="5" name="Footer Placeholder 4">
            <a:extLst>
              <a:ext uri="{FF2B5EF4-FFF2-40B4-BE49-F238E27FC236}">
                <a16:creationId xmlns:a16="http://schemas.microsoft.com/office/drawing/2014/main" id="{26CC5013-681D-40FF-B803-899709550B13}"/>
              </a:ext>
            </a:extLst>
          </p:cNvPr>
          <p:cNvSpPr>
            <a:spLocks noGrp="1"/>
          </p:cNvSpPr>
          <p:nvPr>
            <p:ph type="ftr" sz="quarter" idx="4"/>
          </p:nvPr>
        </p:nvSpPr>
        <p:spPr/>
        <p:txBody>
          <a:bodyPr/>
          <a:lstStyle/>
          <a:p>
            <a:pPr>
              <a:defRPr/>
            </a:pPr>
            <a:r>
              <a:rPr lang="en-GB" dirty="0"/>
              <a:t>TARGET Antibiotics Presentation - UTI - V7 2019.2.13.pptx</a:t>
            </a:r>
          </a:p>
        </p:txBody>
      </p:sp>
      <p:sp>
        <p:nvSpPr>
          <p:cNvPr id="94214" name="Slide Number Placeholder 5">
            <a:extLst>
              <a:ext uri="{FF2B5EF4-FFF2-40B4-BE49-F238E27FC236}">
                <a16:creationId xmlns:a16="http://schemas.microsoft.com/office/drawing/2014/main" id="{F7006B21-2C7B-46D1-942C-793F042C6A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104658-8383-41BB-98F5-3CECA74DD95B}" type="slidenum">
              <a:rPr lang="en-GB" altLang="en-US" smtClean="0">
                <a:latin typeface="Calibri" panose="020F0502020204030204" pitchFamily="34" charset="0"/>
              </a:rPr>
              <a:pPr/>
              <a:t>40</a:t>
            </a:fld>
            <a:endParaRPr lang="en-GB" altLang="en-US" dirty="0">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792FD932-DA6F-4B66-92D0-C7236AF81C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60DD0258-9FAF-4BD1-8555-4E56FC7232D3}"/>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b="1" u="none" dirty="0"/>
              <a:t>Presenter Talk: </a:t>
            </a:r>
          </a:p>
          <a:p>
            <a:pPr eaLnBrk="1" hangingPunct="1">
              <a:spcBef>
                <a:spcPct val="0"/>
              </a:spcBef>
              <a:defRPr/>
            </a:pPr>
            <a:endParaRPr lang="en-GB" altLang="en-US" b="0" dirty="0"/>
          </a:p>
          <a:p>
            <a:pPr eaLnBrk="1" hangingPunct="1">
              <a:spcBef>
                <a:spcPct val="0"/>
              </a:spcBef>
              <a:defRPr/>
            </a:pPr>
            <a:r>
              <a:rPr lang="en-GB" altLang="en-US" b="0" dirty="0"/>
              <a:t>Have you done any personal or practice wide antibiotic audits in the last year?</a:t>
            </a:r>
          </a:p>
          <a:p>
            <a:pPr eaLnBrk="1" hangingPunct="1">
              <a:spcBef>
                <a:spcPct val="0"/>
              </a:spcBef>
              <a:defRPr/>
            </a:pPr>
            <a:r>
              <a:rPr lang="en-GB" altLang="en-US" b="0" dirty="0"/>
              <a:t>This can really help you understand what antibiotics you and others in the practice are prescribing, and to whom, and why</a:t>
            </a:r>
          </a:p>
          <a:p>
            <a:pPr eaLnBrk="1" hangingPunct="1">
              <a:defRPr/>
            </a:pPr>
            <a:endParaRPr lang="en-GB" altLang="en-US" b="0" dirty="0"/>
          </a:p>
          <a:p>
            <a:pPr eaLnBrk="1" hangingPunct="1">
              <a:defRPr/>
            </a:pPr>
            <a:r>
              <a:rPr lang="en-GB" altLang="en-US" b="0" dirty="0"/>
              <a:t>The TARGET website has audit templates  with appropriate guidance and  Read codes to use for:</a:t>
            </a:r>
          </a:p>
          <a:p>
            <a:pPr eaLnBrk="1" hangingPunct="1">
              <a:defRPr/>
            </a:pPr>
            <a:r>
              <a:rPr lang="en-GB" altLang="en-US" b="0" dirty="0"/>
              <a:t>Otitis media, Sore Throat, acute cough, UTI Audits.</a:t>
            </a:r>
          </a:p>
          <a:p>
            <a:pPr eaLnBrk="1" hangingPunct="1">
              <a:defRPr/>
            </a:pPr>
            <a:endParaRPr lang="en-GB" altLang="en-US" b="0" dirty="0"/>
          </a:p>
          <a:p>
            <a:pPr eaLnBrk="1" hangingPunct="1">
              <a:defRPr/>
            </a:pPr>
            <a:r>
              <a:rPr lang="en-GB" altLang="en-US" b="0" dirty="0"/>
              <a:t>For UTIs – we have audits for lower UTIs in women under 65 years, older adults, and adults with urinary catheters.</a:t>
            </a:r>
          </a:p>
          <a:p>
            <a:pPr eaLnBrk="1" hangingPunct="1">
              <a:defRPr/>
            </a:pPr>
            <a:endParaRPr lang="en-GB" altLang="en-US" b="0" dirty="0"/>
          </a:p>
          <a:p>
            <a:pPr eaLnBrk="1" hangingPunct="1">
              <a:defRPr/>
            </a:pPr>
            <a:r>
              <a:rPr lang="en-GB" altLang="en-US" b="0" dirty="0"/>
              <a:t>These will also help you comply with your CPD and revalidation.</a:t>
            </a:r>
          </a:p>
          <a:p>
            <a:pPr eaLnBrk="1" hangingPunct="1">
              <a:spcBef>
                <a:spcPct val="0"/>
              </a:spcBef>
              <a:defRPr/>
            </a:pPr>
            <a:endParaRPr lang="en-GB" altLang="en-US" dirty="0"/>
          </a:p>
          <a:p>
            <a:pPr eaLnBrk="1" hangingPunct="1">
              <a:spcBef>
                <a:spcPct val="0"/>
              </a:spcBef>
              <a:defRPr/>
            </a:pPr>
            <a:endParaRPr lang="en-GB" altLang="en-US" dirty="0"/>
          </a:p>
          <a:p>
            <a:pPr eaLnBrk="1" hangingPunct="1">
              <a:spcBef>
                <a:spcPct val="0"/>
              </a:spcBef>
              <a:defRPr/>
            </a:pPr>
            <a:r>
              <a:rPr lang="en-GB" altLang="en-US" dirty="0"/>
              <a:t>Slide Reference: </a:t>
            </a:r>
          </a:p>
          <a:p>
            <a:pPr eaLnBrk="1" hangingPunct="1">
              <a:spcBef>
                <a:spcPct val="0"/>
              </a:spcBef>
              <a:defRPr/>
            </a:pPr>
            <a:endParaRPr lang="en-GB" altLang="en-US" dirty="0"/>
          </a:p>
          <a:p>
            <a:pPr eaLnBrk="1" hangingPunct="1">
              <a:spcBef>
                <a:spcPct val="0"/>
              </a:spcBef>
              <a:defRPr/>
            </a:pPr>
            <a:r>
              <a:rPr lang="en-GB" altLang="en-US" b="0" dirty="0"/>
              <a:t>https://elearning.rcgp.org.uk/mod/book/view.php?id=12649</a:t>
            </a:r>
          </a:p>
        </p:txBody>
      </p:sp>
      <p:sp>
        <p:nvSpPr>
          <p:cNvPr id="96260" name="Slide Number Placeholder 3">
            <a:extLst>
              <a:ext uri="{FF2B5EF4-FFF2-40B4-BE49-F238E27FC236}">
                <a16:creationId xmlns:a16="http://schemas.microsoft.com/office/drawing/2014/main" id="{9DBB4536-5280-4BD5-A392-16E4B6F1CE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BAE7FC-FAC8-47C3-A090-97DA44ADFE2E}" type="slidenum">
              <a:rPr lang="en-GB" altLang="en-US" sz="1300" smtClean="0">
                <a:solidFill>
                  <a:srgbClr val="000000"/>
                </a:solidFill>
              </a:rPr>
              <a:pPr>
                <a:spcBef>
                  <a:spcPct val="0"/>
                </a:spcBef>
              </a:pPr>
              <a:t>41</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02B66750-C6B9-48C5-ABE4-9A141468C8D4}"/>
              </a:ext>
            </a:extLst>
          </p:cNvPr>
          <p:cNvSpPr>
            <a:spLocks noGrp="1"/>
          </p:cNvSpPr>
          <p:nvPr>
            <p:ph type="dt" sz="quarter" idx="1"/>
          </p:nvPr>
        </p:nvSpPr>
        <p:spPr/>
        <p:txBody>
          <a:bodyPr/>
          <a:lstStyle/>
          <a:p>
            <a:pPr>
              <a:defRPr/>
            </a:pPr>
            <a:fld id="{BD3195A1-EEEF-419D-BE1A-500FA0C8D9F6}" type="datetime3">
              <a:rPr lang="en-GB">
                <a:solidFill>
                  <a:prstClr val="black"/>
                </a:solidFill>
              </a:rPr>
              <a:pPr>
                <a:defRPr/>
              </a:pPr>
              <a:t>22 March, 2024</a:t>
            </a:fld>
            <a:endParaRPr lang="en-GB" dirty="0">
              <a:solidFill>
                <a:prstClr val="black"/>
              </a:solidFill>
            </a:endParaRPr>
          </a:p>
        </p:txBody>
      </p:sp>
      <p:sp>
        <p:nvSpPr>
          <p:cNvPr id="2" name="Footer Placeholder 1">
            <a:extLst>
              <a:ext uri="{FF2B5EF4-FFF2-40B4-BE49-F238E27FC236}">
                <a16:creationId xmlns:a16="http://schemas.microsoft.com/office/drawing/2014/main" id="{71CB4894-D14C-4FF7-ABE3-93CAF580F656}"/>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23F301B6-7324-4566-91C2-E9B768ACA14C}"/>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endParaRPr lang="en-GB" altLang="en-US" sz="110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p>
          <a:p>
            <a:pPr lvl="1" eaLnBrk="1" hangingPunct="1">
              <a:spcBef>
                <a:spcPct val="0"/>
              </a:spcBef>
              <a:defRPr/>
            </a:pPr>
            <a:r>
              <a:rPr lang="en-GB" altLang="en-US" sz="1100" b="0" i="1" dirty="0"/>
              <a:t>Continue to walk the users through the flowchart….</a:t>
            </a:r>
          </a:p>
          <a:p>
            <a:pPr lvl="1" eaLnBrk="1" hangingPunct="1">
              <a:spcBef>
                <a:spcPct val="0"/>
              </a:spcBef>
              <a:defRPr/>
            </a:pPr>
            <a:endParaRPr lang="en-GB" altLang="en-US" sz="1100" b="0" i="1" dirty="0"/>
          </a:p>
          <a:p>
            <a:pPr lvl="1" eaLnBrk="1" hangingPunct="1">
              <a:spcBef>
                <a:spcPct val="0"/>
              </a:spcBef>
              <a:defRPr/>
            </a:pPr>
            <a:r>
              <a:rPr lang="en-GB" altLang="en-US" sz="1100" b="0" i="1" dirty="0"/>
              <a:t>If you want to provide more evidence about the signs and symptoms that are included in the flowchart you can refer to these publications:</a:t>
            </a:r>
          </a:p>
          <a:p>
            <a:pPr lvl="1" eaLnBrk="1" hangingPunct="1">
              <a:spcBef>
                <a:spcPct val="0"/>
              </a:spcBef>
              <a:defRPr/>
            </a:pPr>
            <a:endParaRPr lang="en-GB" altLang="en-US" sz="1100" b="0" i="1" dirty="0"/>
          </a:p>
          <a:p>
            <a:pPr marL="0" indent="0">
              <a:buFont typeface="Arial" panose="020B0604020202020204" pitchFamily="34" charset="0"/>
              <a:buNone/>
            </a:pPr>
            <a:r>
              <a:rPr lang="en-GB" sz="2200" dirty="0"/>
              <a:t>The three key symptoms were based on a validation study using clinical scores and urine dipsticks conducted by Little et al in 2010</a:t>
            </a:r>
          </a:p>
          <a:p>
            <a:endParaRPr lang="en-GB" sz="2200" b="0" dirty="0"/>
          </a:p>
          <a:p>
            <a:pPr marL="266700" indent="-266700">
              <a:buFont typeface="Arial" panose="020B0604020202020204" pitchFamily="34" charset="0"/>
              <a:buChar char="•"/>
            </a:pPr>
            <a:r>
              <a:rPr lang="en-GB" sz="2200" b="0" dirty="0"/>
              <a:t>Included 434 women with at least 2 urinary symptoms of UTI and no vaginal discharge (62 different practices in England)</a:t>
            </a:r>
          </a:p>
          <a:p>
            <a:pPr marL="266700" indent="-266700">
              <a:buFont typeface="Arial" panose="020B0604020202020204" pitchFamily="34" charset="0"/>
              <a:buChar char="•"/>
            </a:pPr>
            <a:r>
              <a:rPr lang="en-GB" sz="2200" b="0" dirty="0"/>
              <a:t>PPV strong for clinical symptoms of dysuria, nocturia or cloudy urine and dipsticks but poor negative predictive values </a:t>
            </a:r>
          </a:p>
          <a:p>
            <a:pPr marL="723900" lvl="1" indent="-266700">
              <a:buFont typeface="Arial" panose="020B0604020202020204" pitchFamily="34" charset="0"/>
              <a:buChar char="•"/>
            </a:pPr>
            <a:r>
              <a:rPr lang="en-GB" sz="2200" b="0" dirty="0"/>
              <a:t>Dipsticks performed slightly better but NPVs also low</a:t>
            </a:r>
            <a:endParaRPr lang="en-GB" altLang="en-US" sz="1100" b="0" i="1" dirty="0"/>
          </a:p>
          <a:p>
            <a:pPr marL="1714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100" b="0" dirty="0"/>
              <a:t>Findings showed that patients with suspected UTI who have dysuria, nocturia (any severity), and cloudy urine </a:t>
            </a:r>
            <a:r>
              <a:rPr lang="en-GB" sz="1100" b="0" u="sng" dirty="0"/>
              <a:t>probably do have UTI</a:t>
            </a:r>
          </a:p>
          <a:p>
            <a:pPr marL="1714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100" b="0" u="sng" dirty="0"/>
              <a:t>But</a:t>
            </a:r>
            <a:r>
              <a:rPr lang="en-GB" sz="1100" b="0" dirty="0"/>
              <a:t> we need to be cautious about excluding patients based on the absence of these features or negative dipstick results</a:t>
            </a:r>
            <a:endParaRPr lang="en-GB" altLang="en-US" sz="1100" b="0" i="1" dirty="0"/>
          </a:p>
          <a:p>
            <a:pPr lvl="1" eaLnBrk="1" hangingPunct="1">
              <a:spcBef>
                <a:spcPct val="0"/>
              </a:spcBef>
              <a:defRPr/>
            </a:pPr>
            <a:endParaRPr lang="en-GB" altLang="en-US" sz="1100" b="0" i="1" dirty="0"/>
          </a:p>
          <a:p>
            <a:pPr marL="0" indent="0">
              <a:buFont typeface="Arial" panose="020B0604020202020204" pitchFamily="34" charset="0"/>
              <a:buNone/>
            </a:pPr>
            <a:r>
              <a:rPr lang="en-GB" sz="2200" dirty="0"/>
              <a:t>Other symptoms and the use of dipsticks was included based on other reviews: </a:t>
            </a:r>
          </a:p>
          <a:p>
            <a:pPr marL="0" indent="0">
              <a:buFont typeface="Arial" panose="020B0604020202020204" pitchFamily="34" charset="0"/>
              <a:buNone/>
            </a:pPr>
            <a:endParaRPr lang="en-GB" sz="2200" dirty="0"/>
          </a:p>
          <a:p>
            <a:pPr marL="0" indent="0">
              <a:buFont typeface="Arial" panose="020B0604020202020204" pitchFamily="34" charset="0"/>
              <a:buNone/>
            </a:pPr>
            <a:r>
              <a:rPr lang="en-GB" sz="2200" b="0" dirty="0"/>
              <a:t>In a review of 9 studies by Bent et al (2002)</a:t>
            </a:r>
            <a:r>
              <a:rPr lang="en-GB" sz="2200" b="0" baseline="30000" dirty="0"/>
              <a:t>1</a:t>
            </a:r>
          </a:p>
          <a:p>
            <a:pPr marL="723900" lvl="1" indent="-266700">
              <a:buFont typeface="Arial" panose="020B0604020202020204" pitchFamily="34" charset="0"/>
              <a:buChar char="•"/>
            </a:pPr>
            <a:r>
              <a:rPr lang="en-GB" sz="2200" b="0" dirty="0"/>
              <a:t>Dysuria, frequency, haematuria, costovertebral angle tenderness and back pain were predictive of UTI - dipstick useful if woman is symptomatic  </a:t>
            </a:r>
          </a:p>
          <a:p>
            <a:pPr marL="723900" lvl="1" indent="-266700">
              <a:buFont typeface="Arial" panose="020B0604020202020204" pitchFamily="34" charset="0"/>
              <a:buChar char="•"/>
            </a:pPr>
            <a:r>
              <a:rPr lang="en-GB" sz="2200" b="0" dirty="0"/>
              <a:t>Highlight need to rule out vaginal infection/irritation</a:t>
            </a:r>
          </a:p>
          <a:p>
            <a:pPr marL="0" indent="0">
              <a:buFont typeface="Arial" panose="020B0604020202020204" pitchFamily="34" charset="0"/>
              <a:buNone/>
            </a:pPr>
            <a:endParaRPr lang="en-GB" sz="1100" b="0" i="1" dirty="0"/>
          </a:p>
          <a:p>
            <a:pPr marL="0" indent="0">
              <a:buFont typeface="Arial" panose="020B0604020202020204" pitchFamily="34" charset="0"/>
              <a:buNone/>
            </a:pPr>
            <a:r>
              <a:rPr lang="en-GB" sz="2200" b="0" dirty="0"/>
              <a:t>Giesen et al (2010) identified 16 studies (3,711) patients</a:t>
            </a:r>
            <a:r>
              <a:rPr lang="en-GB" sz="2200" b="0" baseline="30000" dirty="0"/>
              <a:t>2</a:t>
            </a:r>
            <a:r>
              <a:rPr lang="en-GB" sz="2200" b="0" dirty="0"/>
              <a:t> </a:t>
            </a:r>
          </a:p>
          <a:p>
            <a:pPr marL="723900" lvl="1" indent="-266700">
              <a:buFont typeface="Arial" panose="020B0604020202020204" pitchFamily="34" charset="0"/>
              <a:buChar char="•"/>
            </a:pPr>
            <a:r>
              <a:rPr lang="en-GB" sz="2200" b="0" dirty="0"/>
              <a:t>Identified dysuria, frequency, haematuria, nocturia, and urgency as predictive</a:t>
            </a:r>
          </a:p>
          <a:p>
            <a:pPr marL="723900" lvl="1" indent="-266700">
              <a:buFont typeface="Arial" panose="020B0604020202020204" pitchFamily="34" charset="0"/>
              <a:buChar char="•"/>
            </a:pPr>
            <a:r>
              <a:rPr lang="en-GB" sz="2200" b="0" dirty="0"/>
              <a:t>Combining positive dipstick test results, particularly tests for nitrites, with symptoms increases post-test probability</a:t>
            </a:r>
          </a:p>
          <a:p>
            <a:pPr marL="723900" lvl="1" indent="-266700">
              <a:buFont typeface="Arial" panose="020B0604020202020204" pitchFamily="34" charset="0"/>
              <a:buChar char="•"/>
            </a:pPr>
            <a:r>
              <a:rPr lang="en-GB" sz="2200" b="0" dirty="0"/>
              <a:t>Diagnostic accuracy varied between studies and difficult to standardize symptoms/signs</a:t>
            </a:r>
          </a:p>
          <a:p>
            <a:pPr lvl="1" eaLnBrk="1" hangingPunct="1">
              <a:spcBef>
                <a:spcPct val="0"/>
              </a:spcBef>
              <a:defRPr/>
            </a:pPr>
            <a:endParaRPr lang="en-GB" altLang="en-US" sz="1100" b="0" i="1"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lvl="1" eaLnBrk="1" hangingPunct="1">
              <a:spcBef>
                <a:spcPct val="0"/>
              </a:spcBef>
              <a:defRPr/>
            </a:pPr>
            <a:r>
              <a:rPr lang="en-GB" altLang="en-US" sz="1100" b="0" i="1" dirty="0"/>
              <a:t>Go through each section of the flowchart and discuss the key points and decision making.</a:t>
            </a:r>
          </a:p>
          <a:p>
            <a:pPr lvl="1" eaLnBrk="1" hangingPunct="1">
              <a:spcBef>
                <a:spcPct val="0"/>
              </a:spcBef>
              <a:defRPr/>
            </a:pPr>
            <a:r>
              <a:rPr lang="en-GB" altLang="en-US" sz="1100" b="0" i="1" dirty="0"/>
              <a:t>Highlight the links to the TARGET toolkit for patient information leaflets and the links to key NICE management guidance</a:t>
            </a:r>
          </a:p>
          <a:p>
            <a:pPr lvl="1" eaLnBrk="1" hangingPunct="1">
              <a:spcBef>
                <a:spcPct val="0"/>
              </a:spcBef>
              <a:defRPr/>
            </a:pPr>
            <a:endParaRPr lang="en-GB" altLang="en-US" sz="1100" b="0" i="1" dirty="0"/>
          </a:p>
          <a:p>
            <a:pPr lvl="1" eaLnBrk="1" hangingPunct="1">
              <a:spcBef>
                <a:spcPct val="0"/>
              </a:spcBef>
              <a:defRPr/>
            </a:pPr>
            <a:r>
              <a:rPr lang="en-GB" altLang="en-US" sz="1100" b="0" i="1" dirty="0"/>
              <a:t>Ensure you have checked for updates of the tool using the hyperlink below </a:t>
            </a:r>
          </a:p>
          <a:p>
            <a:pPr lvl="1" eaLnBrk="1" hangingPunct="1">
              <a:spcBef>
                <a:spcPct val="0"/>
              </a:spcBef>
              <a:defRPr/>
            </a:pPr>
            <a:endParaRPr lang="en-GB" altLang="en-US" sz="1100" b="0" i="1" dirty="0"/>
          </a:p>
          <a:p>
            <a:pPr lvl="1" eaLnBrk="1" hangingPunct="1">
              <a:spcBef>
                <a:spcPct val="0"/>
              </a:spcBef>
              <a:defRPr/>
            </a:pPr>
            <a:r>
              <a:rPr lang="en-GB" altLang="en-US" sz="1100" b="0" i="1" dirty="0"/>
              <a:t>You can use the points above if you would like to provide more evidence behind the symptoms used.</a:t>
            </a:r>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dirty="0"/>
              <a:t>https://www.gov.uk/government/publications/urinary-tract-infection-diagnosis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sz="1100" b="0" dirty="0"/>
              <a:t>Little, P., et al. Validating the prediction of lower urinary tract infection in primary care: sensitivity and specificity of urinary dipsticks and clinical scores in women. Br J Gen Pract. 2010; 60(576): 495-500. Available from: www.ncbi.nlm.nih.gov/pmc/articles/PMC2894378/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100" b="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sz="1400" b="0" dirty="0"/>
              <a:t>Bent S, Nallamothu BK, Simel DL, Fihn SD, Saint S. Does this woman have an acute uncomplicated urinary tract infection? JAMA. 2002 May;287(20):2701-2710. Available from: </a:t>
            </a:r>
            <a:r>
              <a:rPr lang="en-GB" sz="1400" b="0" dirty="0">
                <a:hlinkClick r:id="rId3"/>
              </a:rPr>
              <a:t>www.ncbi.nlm.nih.gov/pubmed/12020306</a:t>
            </a:r>
            <a:endParaRPr lang="en-GB" sz="1400" b="0" dirty="0"/>
          </a:p>
          <a:p>
            <a:pPr marL="0" indent="0">
              <a:buNone/>
              <a:defRPr/>
            </a:pPr>
            <a:endParaRPr lang="en-GB" sz="1400" b="0" dirty="0"/>
          </a:p>
          <a:p>
            <a:pPr marL="0" indent="0">
              <a:buNone/>
              <a:defRPr/>
            </a:pPr>
            <a:r>
              <a:rPr lang="en-GB" sz="1400" b="0" dirty="0"/>
              <a:t>Giesen, L. G. et al. Predicting acute uncomplicated urinary tract infection in women: a systematic review of the diagnostic accuracy of symptoms and signs. </a:t>
            </a:r>
            <a:r>
              <a:rPr lang="en-GB" sz="1400" b="0" i="1" dirty="0"/>
              <a:t>BMC Family Practice</a:t>
            </a:r>
            <a:r>
              <a:rPr lang="en-GB" sz="1400" b="0" dirty="0"/>
              <a:t>. 2010;11(78). Available from: </a:t>
            </a:r>
            <a:r>
              <a:rPr lang="en-GB" sz="1400" b="0" u="sng" dirty="0">
                <a:hlinkClick r:id="rId4"/>
              </a:rPr>
              <a:t>www.ncbi.nlm.nih.gov/pubmed/20969801</a:t>
            </a:r>
            <a:endParaRPr lang="en-GB" sz="1400" b="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400" b="0" dirty="0"/>
          </a:p>
          <a:p>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4</a:t>
            </a:fld>
            <a:endParaRPr lang="en-GB" dirty="0"/>
          </a:p>
        </p:txBody>
      </p:sp>
    </p:spTree>
    <p:extLst>
      <p:ext uri="{BB962C8B-B14F-4D97-AF65-F5344CB8AC3E}">
        <p14:creationId xmlns:p14="http://schemas.microsoft.com/office/powerpoint/2010/main" val="38240501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196884C6-03E4-4087-B1EC-C92B51EDA8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D84EDF5B-33F0-4140-B9E2-99C62577ED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Presenter Talk:</a:t>
            </a:r>
          </a:p>
          <a:p>
            <a:endParaRPr lang="en-GB" altLang="en-US" dirty="0"/>
          </a:p>
          <a:p>
            <a:r>
              <a:rPr lang="en-GB" altLang="en-US" b="0" dirty="0"/>
              <a:t>Here are some other resources that are available or linked to the TARGET toolkit that provide more information about UTI management. </a:t>
            </a:r>
          </a:p>
        </p:txBody>
      </p:sp>
      <p:sp>
        <p:nvSpPr>
          <p:cNvPr id="4" name="Header Placeholder 3">
            <a:extLst>
              <a:ext uri="{FF2B5EF4-FFF2-40B4-BE49-F238E27FC236}">
                <a16:creationId xmlns:a16="http://schemas.microsoft.com/office/drawing/2014/main" id="{F84639FC-11F1-4096-8123-F082F3B094A1}"/>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3B0C4FCC-3AD6-44B4-8975-D0D643CAA924}"/>
              </a:ext>
            </a:extLst>
          </p:cNvPr>
          <p:cNvSpPr>
            <a:spLocks noGrp="1"/>
          </p:cNvSpPr>
          <p:nvPr>
            <p:ph type="dt" sz="quarter" idx="1"/>
          </p:nvPr>
        </p:nvSpPr>
        <p:spPr/>
        <p:txBody>
          <a:bodyPr/>
          <a:lstStyle/>
          <a:p>
            <a:pPr>
              <a:defRPr/>
            </a:pPr>
            <a:fld id="{4C9A9DD8-E252-4A8E-A38E-0B6AEB31F87B}" type="datetime3">
              <a:rPr lang="en-GB" smtClean="0"/>
              <a:pPr>
                <a:defRPr/>
              </a:pPr>
              <a:t>22 March, 2024</a:t>
            </a:fld>
            <a:endParaRPr lang="en-GB" dirty="0"/>
          </a:p>
        </p:txBody>
      </p:sp>
      <p:sp>
        <p:nvSpPr>
          <p:cNvPr id="6" name="Footer Placeholder 5">
            <a:extLst>
              <a:ext uri="{FF2B5EF4-FFF2-40B4-BE49-F238E27FC236}">
                <a16:creationId xmlns:a16="http://schemas.microsoft.com/office/drawing/2014/main" id="{E1A8C781-4874-4270-B324-83A6AC58EFD1}"/>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100359" name="Slide Number Placeholder 6">
            <a:extLst>
              <a:ext uri="{FF2B5EF4-FFF2-40B4-BE49-F238E27FC236}">
                <a16:creationId xmlns:a16="http://schemas.microsoft.com/office/drawing/2014/main" id="{DB0A9163-E5C1-451E-BD05-DEE9E75341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765808-05AF-4D8B-A405-0DC57FD49A24}" type="slidenum">
              <a:rPr lang="en-GB" altLang="en-US" smtClean="0">
                <a:latin typeface="Calibri" panose="020F0502020204030204" pitchFamily="34" charset="0"/>
              </a:rPr>
              <a:pPr/>
              <a:t>42</a:t>
            </a:fld>
            <a:endParaRPr lang="en-GB" altLang="en-US" dirty="0">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C81265BD-7511-4A08-855D-8901CE324B09}"/>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A6815B64-3496-4933-9076-25F260BEB4A0}"/>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b="1" u="none" dirty="0"/>
              <a:t>Presenter notes:</a:t>
            </a:r>
          </a:p>
          <a:p>
            <a:pPr eaLnBrk="1" hangingPunct="1">
              <a:spcBef>
                <a:spcPct val="0"/>
              </a:spcBef>
              <a:defRPr/>
            </a:pPr>
            <a:r>
              <a:rPr lang="en-GB" altLang="en-US" b="0" u="none" dirty="0"/>
              <a:t>Thus in summary, I hope you agree that the evidence suggests that by improving the antibiotic prescribing in your practice – you can:</a:t>
            </a:r>
          </a:p>
          <a:p>
            <a:pPr marL="172239" indent="-172239" eaLnBrk="1" hangingPunct="1">
              <a:spcBef>
                <a:spcPct val="0"/>
              </a:spcBef>
              <a:buFont typeface="Arial" pitchFamily="34" charset="0"/>
              <a:buChar char="•"/>
              <a:defRPr/>
            </a:pPr>
            <a:r>
              <a:rPr lang="en-GB" altLang="en-US" b="0" u="none" dirty="0"/>
              <a:t>Make a difference to the care of individual patients.</a:t>
            </a:r>
          </a:p>
          <a:p>
            <a:pPr marL="172239" indent="-172239" eaLnBrk="1" hangingPunct="1">
              <a:spcBef>
                <a:spcPct val="0"/>
              </a:spcBef>
              <a:buFont typeface="Arial" pitchFamily="34" charset="0"/>
              <a:buChar char="•"/>
              <a:defRPr/>
            </a:pPr>
            <a:r>
              <a:rPr lang="en-GB" altLang="en-US" b="0" u="none" dirty="0"/>
              <a:t>Help to slow the development of future resistance in our community.</a:t>
            </a:r>
          </a:p>
          <a:p>
            <a:pPr marL="172239" indent="-172239" eaLnBrk="1" hangingPunct="1">
              <a:spcBef>
                <a:spcPct val="0"/>
              </a:spcBef>
              <a:buFont typeface="Arial" pitchFamily="34" charset="0"/>
              <a:buChar char="•"/>
              <a:defRPr/>
            </a:pPr>
            <a:r>
              <a:rPr lang="en-GB" altLang="en-US" b="0" u="none" dirty="0"/>
              <a:t>AND as a bonus help to increase patient self-care and reduce future consultations for self-limiting infections.</a:t>
            </a:r>
          </a:p>
        </p:txBody>
      </p:sp>
      <p:sp>
        <p:nvSpPr>
          <p:cNvPr id="102404" name="Slide Number Placeholder 3">
            <a:extLst>
              <a:ext uri="{FF2B5EF4-FFF2-40B4-BE49-F238E27FC236}">
                <a16:creationId xmlns:a16="http://schemas.microsoft.com/office/drawing/2014/main" id="{18F75E4F-5416-4BAD-86E9-24A142C252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7BF4B5-B6FC-474A-92FE-F93F677B431D}" type="slidenum">
              <a:rPr lang="en-GB" altLang="en-US" sz="1300" smtClean="0">
                <a:solidFill>
                  <a:srgbClr val="000000"/>
                </a:solidFill>
              </a:rPr>
              <a:pPr>
                <a:spcBef>
                  <a:spcPct val="0"/>
                </a:spcBef>
              </a:pPr>
              <a:t>43</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F92DD19D-6C3B-4A5F-BD3E-EA5431B036F9}"/>
              </a:ext>
            </a:extLst>
          </p:cNvPr>
          <p:cNvSpPr>
            <a:spLocks noGrp="1"/>
          </p:cNvSpPr>
          <p:nvPr>
            <p:ph type="dt" sz="quarter" idx="1"/>
          </p:nvPr>
        </p:nvSpPr>
        <p:spPr/>
        <p:txBody>
          <a:bodyPr/>
          <a:lstStyle/>
          <a:p>
            <a:pPr>
              <a:defRPr/>
            </a:pPr>
            <a:fld id="{AC72ED34-2C57-43A0-BA09-88A2B0964C9C}" type="datetime3">
              <a:rPr lang="en-GB">
                <a:solidFill>
                  <a:prstClr val="black"/>
                </a:solidFill>
              </a:rPr>
              <a:pPr>
                <a:defRPr/>
              </a:pPr>
              <a:t>22 March, 2024</a:t>
            </a:fld>
            <a:endParaRPr lang="en-GB" dirty="0">
              <a:solidFill>
                <a:prstClr val="black"/>
              </a:solidFill>
            </a:endParaRPr>
          </a:p>
        </p:txBody>
      </p:sp>
      <p:sp>
        <p:nvSpPr>
          <p:cNvPr id="2" name="Footer Placeholder 1">
            <a:extLst>
              <a:ext uri="{FF2B5EF4-FFF2-40B4-BE49-F238E27FC236}">
                <a16:creationId xmlns:a16="http://schemas.microsoft.com/office/drawing/2014/main" id="{12F19302-2312-4DF9-8C3C-D2DB55F8F8B8}"/>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3" name="Header Placeholder 2">
            <a:extLst>
              <a:ext uri="{FF2B5EF4-FFF2-40B4-BE49-F238E27FC236}">
                <a16:creationId xmlns:a16="http://schemas.microsoft.com/office/drawing/2014/main" id="{453B6D45-D340-4D04-AD7B-6BC3B6B722CE}"/>
              </a:ext>
            </a:extLst>
          </p:cNvPr>
          <p:cNvSpPr>
            <a:spLocks noGrp="1"/>
          </p:cNvSpPr>
          <p:nvPr>
            <p:ph type="hdr" sz="quarter"/>
          </p:nvPr>
        </p:nvSpPr>
        <p:spPr/>
        <p:txBody>
          <a:bodyPr/>
          <a:lstStyle/>
          <a:p>
            <a:pPr>
              <a:defRPr/>
            </a:pPr>
            <a:endParaRPr lang="en-GB"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80BCD661-4825-4F6C-A299-702B5929A8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C514B5B3-5F18-4733-9500-12730177D3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7263" eaLnBrk="1" hangingPunct="1">
              <a:spcBef>
                <a:spcPct val="0"/>
              </a:spcBef>
            </a:pPr>
            <a:r>
              <a:rPr lang="en-GB" altLang="en-US" sz="1400" b="1" u="sng" dirty="0"/>
              <a:t>Presenter notes:</a:t>
            </a:r>
            <a:endParaRPr lang="en-GB" altLang="en-US" sz="1400" dirty="0"/>
          </a:p>
          <a:p>
            <a:pPr defTabSz="957263" eaLnBrk="1" hangingPunct="1">
              <a:spcBef>
                <a:spcPct val="0"/>
              </a:spcBef>
            </a:pPr>
            <a:endParaRPr lang="en-US" altLang="en-US" sz="1300" b="0" dirty="0">
              <a:latin typeface="Arial" panose="020B0604020202020204" pitchFamily="34" charset="0"/>
              <a:ea typeface="ヒラギノ角ゴ Pro W3"/>
              <a:cs typeface="ヒラギノ角ゴ Pro W3"/>
            </a:endParaRPr>
          </a:p>
          <a:p>
            <a:pPr defTabSz="957263" eaLnBrk="1" hangingPunct="1">
              <a:spcBef>
                <a:spcPct val="0"/>
              </a:spcBef>
            </a:pPr>
            <a:r>
              <a:rPr lang="en-US" altLang="en-US" sz="1300" b="0" dirty="0">
                <a:latin typeface="Arial" panose="020B0604020202020204" pitchFamily="34" charset="0"/>
                <a:ea typeface="ヒラギノ角ゴ Pro W3"/>
                <a:cs typeface="ヒラギノ角ゴ Pro W3"/>
              </a:rPr>
              <a:t>So how can we fit all of this evidence together and change </a:t>
            </a:r>
            <a:r>
              <a:rPr lang="en-GB" altLang="en-US" sz="1300" b="0" noProof="0" dirty="0">
                <a:latin typeface="Arial" panose="020B0604020202020204" pitchFamily="34" charset="0"/>
                <a:ea typeface="ヒラギノ角ゴ Pro W3"/>
                <a:cs typeface="ヒラギノ角ゴ Pro W3"/>
              </a:rPr>
              <a:t>behaviour</a:t>
            </a:r>
            <a:r>
              <a:rPr lang="en-US" altLang="en-US" sz="1300" b="0" dirty="0">
                <a:latin typeface="Arial" panose="020B0604020202020204" pitchFamily="34" charset="0"/>
                <a:ea typeface="ヒラギノ角ゴ Pro W3"/>
                <a:cs typeface="ヒラギノ角ゴ Pro W3"/>
              </a:rPr>
              <a:t> within the practice consultation with our patients to improve prescribing?</a:t>
            </a:r>
          </a:p>
          <a:p>
            <a:pPr defTabSz="957263" eaLnBrk="1" hangingPunct="1">
              <a:spcBef>
                <a:spcPct val="0"/>
              </a:spcBef>
            </a:pPr>
            <a:endParaRPr lang="en-GB" altLang="en-US" dirty="0"/>
          </a:p>
        </p:txBody>
      </p:sp>
      <p:sp>
        <p:nvSpPr>
          <p:cNvPr id="104452" name="Slide Number Placeholder 3">
            <a:extLst>
              <a:ext uri="{FF2B5EF4-FFF2-40B4-BE49-F238E27FC236}">
                <a16:creationId xmlns:a16="http://schemas.microsoft.com/office/drawing/2014/main" id="{2C82D87D-02F0-4B64-A29E-E2C83A8848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6E2B51-E443-48D1-8F93-019281F1E7FC}" type="slidenum">
              <a:rPr lang="en-GB" altLang="en-US" sz="1300" smtClean="0">
                <a:solidFill>
                  <a:srgbClr val="000000"/>
                </a:solidFill>
              </a:rPr>
              <a:pPr>
                <a:spcBef>
                  <a:spcPct val="0"/>
                </a:spcBef>
              </a:pPr>
              <a:t>44</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8CBCECE8-3188-40BF-9891-5A46AA8DB25C}"/>
              </a:ext>
            </a:extLst>
          </p:cNvPr>
          <p:cNvSpPr>
            <a:spLocks noGrp="1"/>
          </p:cNvSpPr>
          <p:nvPr>
            <p:ph type="dt" sz="quarter" idx="1"/>
          </p:nvPr>
        </p:nvSpPr>
        <p:spPr/>
        <p:txBody>
          <a:bodyPr/>
          <a:lstStyle/>
          <a:p>
            <a:pPr>
              <a:defRPr/>
            </a:pPr>
            <a:fld id="{A9FDB51C-878B-49F9-8C45-01599146D0B0}" type="datetime3">
              <a:rPr lang="en-GB">
                <a:solidFill>
                  <a:prstClr val="black"/>
                </a:solidFill>
              </a:rPr>
              <a:pPr>
                <a:defRPr/>
              </a:pPr>
              <a:t>22 March, 2024</a:t>
            </a:fld>
            <a:endParaRPr lang="en-GB" dirty="0">
              <a:solidFill>
                <a:prstClr val="black"/>
              </a:solidFill>
            </a:endParaRPr>
          </a:p>
        </p:txBody>
      </p:sp>
      <p:sp>
        <p:nvSpPr>
          <p:cNvPr id="2" name="Footer Placeholder 1">
            <a:extLst>
              <a:ext uri="{FF2B5EF4-FFF2-40B4-BE49-F238E27FC236}">
                <a16:creationId xmlns:a16="http://schemas.microsoft.com/office/drawing/2014/main" id="{37CCC301-90B9-48F8-8BBB-A11CE63A1E42}"/>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16C679A4-4385-4DA4-B150-4520D574C6D4}"/>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49380E5E-197B-404D-9842-4AAF01B7ED28}"/>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81BF36D1-15DF-4BC9-84E6-0D64BEF3A2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notes:</a:t>
            </a:r>
          </a:p>
          <a:p>
            <a:pPr eaLnBrk="1" hangingPunct="1">
              <a:spcBef>
                <a:spcPct val="0"/>
              </a:spcBef>
            </a:pPr>
            <a:r>
              <a:rPr lang="en-GB" altLang="en-US" b="0" dirty="0"/>
              <a:t>So what can and will you as an individual and as a practice do to help?</a:t>
            </a:r>
          </a:p>
          <a:p>
            <a:pPr eaLnBrk="1" hangingPunct="1">
              <a:spcBef>
                <a:spcPct val="0"/>
              </a:spcBef>
            </a:pPr>
            <a:r>
              <a:rPr lang="en-GB" altLang="en-US" b="0" dirty="0"/>
              <a:t>Please can we discuss a plan?</a:t>
            </a:r>
          </a:p>
          <a:p>
            <a:pPr eaLnBrk="1" hangingPunct="1">
              <a:spcBef>
                <a:spcPct val="0"/>
              </a:spcBef>
            </a:pPr>
            <a:r>
              <a:rPr lang="en-GB" altLang="en-US" b="0" u="none" dirty="0"/>
              <a:t>Need to discuss a plan with each practice</a:t>
            </a:r>
          </a:p>
          <a:p>
            <a:pPr eaLnBrk="1" hangingPunct="1">
              <a:spcBef>
                <a:spcPct val="0"/>
              </a:spcBef>
            </a:pPr>
            <a:r>
              <a:rPr lang="en-GB" altLang="en-US" b="0" u="none" dirty="0"/>
              <a:t>They are all evidence based</a:t>
            </a:r>
          </a:p>
          <a:p>
            <a:pPr eaLnBrk="1" hangingPunct="1">
              <a:spcBef>
                <a:spcPct val="0"/>
              </a:spcBef>
            </a:pPr>
            <a:r>
              <a:rPr lang="en-GB" altLang="en-US" b="0" u="none" dirty="0"/>
              <a:t>Get them to do the planning – so moves on within the practice</a:t>
            </a:r>
          </a:p>
          <a:p>
            <a:pPr eaLnBrk="1" hangingPunct="1">
              <a:spcBef>
                <a:spcPct val="0"/>
              </a:spcBef>
            </a:pPr>
            <a:r>
              <a:rPr lang="en-GB" altLang="en-US" b="0" u="none" dirty="0"/>
              <a:t>Get them to prioritise </a:t>
            </a:r>
          </a:p>
          <a:p>
            <a:pPr eaLnBrk="1" hangingPunct="1">
              <a:spcBef>
                <a:spcPct val="0"/>
              </a:spcBef>
            </a:pPr>
            <a:r>
              <a:rPr lang="en-GB" altLang="en-US" b="0" u="none" dirty="0"/>
              <a:t>Get them to plan review with audit.</a:t>
            </a:r>
          </a:p>
          <a:p>
            <a:pPr eaLnBrk="1" hangingPunct="1">
              <a:spcBef>
                <a:spcPct val="0"/>
              </a:spcBef>
            </a:pPr>
            <a:r>
              <a:rPr lang="en-GB" altLang="en-US" b="0" u="none" dirty="0"/>
              <a:t>Identify a person to take forward</a:t>
            </a:r>
          </a:p>
          <a:p>
            <a:pPr eaLnBrk="1" hangingPunct="1">
              <a:spcBef>
                <a:spcPct val="0"/>
              </a:spcBef>
            </a:pPr>
            <a:r>
              <a:rPr lang="en-GB" altLang="en-US" b="0" u="none" dirty="0"/>
              <a:t>Find the individual with computer interest and get them to help with a computer reminder linking to the TARGET patient shared information.</a:t>
            </a:r>
          </a:p>
          <a:p>
            <a:pPr eaLnBrk="1" hangingPunct="1">
              <a:spcBef>
                <a:spcPct val="0"/>
              </a:spcBef>
            </a:pPr>
            <a:r>
              <a:rPr lang="en-GB" altLang="en-US" b="0" u="none" dirty="0"/>
              <a:t>Action plan, timescale, review date</a:t>
            </a:r>
          </a:p>
          <a:p>
            <a:pPr eaLnBrk="1" hangingPunct="1">
              <a:spcBef>
                <a:spcPct val="0"/>
              </a:spcBef>
            </a:pPr>
            <a:r>
              <a:rPr lang="en-GB" altLang="en-US" b="0" u="none" dirty="0"/>
              <a:t>1 year plan – as a lot going on and can’t do it all now</a:t>
            </a:r>
          </a:p>
          <a:p>
            <a:pPr eaLnBrk="1" hangingPunct="1">
              <a:spcBef>
                <a:spcPct val="0"/>
              </a:spcBef>
            </a:pPr>
            <a:r>
              <a:rPr lang="en-GB" altLang="en-US" b="0" u="none" dirty="0"/>
              <a:t>Need to show them the scale of change which can be attained</a:t>
            </a:r>
          </a:p>
          <a:p>
            <a:pPr eaLnBrk="1" hangingPunct="1">
              <a:spcBef>
                <a:spcPct val="0"/>
              </a:spcBef>
            </a:pPr>
            <a:endParaRPr lang="en-GB" altLang="en-US" dirty="0"/>
          </a:p>
        </p:txBody>
      </p:sp>
      <p:sp>
        <p:nvSpPr>
          <p:cNvPr id="106500" name="Slide Number Placeholder 3">
            <a:extLst>
              <a:ext uri="{FF2B5EF4-FFF2-40B4-BE49-F238E27FC236}">
                <a16:creationId xmlns:a16="http://schemas.microsoft.com/office/drawing/2014/main" id="{01A0F7BB-F149-493E-9D3A-0E8D5A82E3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91C4C0-AAB6-4783-8911-9B8E04AAEF1B}" type="slidenum">
              <a:rPr lang="en-GB" altLang="en-US" sz="1300" smtClean="0">
                <a:solidFill>
                  <a:srgbClr val="000000"/>
                </a:solidFill>
              </a:rPr>
              <a:pPr>
                <a:spcBef>
                  <a:spcPct val="0"/>
                </a:spcBef>
              </a:pPr>
              <a:t>45</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EA8221D5-6DBF-48CA-BCEF-3C60EDAD8F19}"/>
              </a:ext>
            </a:extLst>
          </p:cNvPr>
          <p:cNvSpPr>
            <a:spLocks noGrp="1"/>
          </p:cNvSpPr>
          <p:nvPr>
            <p:ph type="dt" sz="quarter" idx="1"/>
          </p:nvPr>
        </p:nvSpPr>
        <p:spPr/>
        <p:txBody>
          <a:bodyPr/>
          <a:lstStyle/>
          <a:p>
            <a:pPr>
              <a:defRPr/>
            </a:pPr>
            <a:fld id="{4417EB6C-0961-4D2A-BA6D-708CB4D84561}" type="datetime3">
              <a:rPr lang="en-GB">
                <a:solidFill>
                  <a:prstClr val="black"/>
                </a:solidFill>
              </a:rPr>
              <a:pPr>
                <a:defRPr/>
              </a:pPr>
              <a:t>22 March, 2024</a:t>
            </a:fld>
            <a:endParaRPr lang="en-GB" dirty="0">
              <a:solidFill>
                <a:prstClr val="black"/>
              </a:solidFill>
            </a:endParaRPr>
          </a:p>
        </p:txBody>
      </p:sp>
      <p:sp>
        <p:nvSpPr>
          <p:cNvPr id="2" name="Footer Placeholder 1">
            <a:extLst>
              <a:ext uri="{FF2B5EF4-FFF2-40B4-BE49-F238E27FC236}">
                <a16:creationId xmlns:a16="http://schemas.microsoft.com/office/drawing/2014/main" id="{55DDFE00-81C4-4DB6-B753-2F2A28B571C8}"/>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3" name="Header Placeholder 2">
            <a:extLst>
              <a:ext uri="{FF2B5EF4-FFF2-40B4-BE49-F238E27FC236}">
                <a16:creationId xmlns:a16="http://schemas.microsoft.com/office/drawing/2014/main" id="{89C799EF-92B4-4BAA-901A-0E448C7B471A}"/>
              </a:ext>
            </a:extLst>
          </p:cNvPr>
          <p:cNvSpPr>
            <a:spLocks noGrp="1"/>
          </p:cNvSpPr>
          <p:nvPr>
            <p:ph type="hdr" sz="quarter"/>
          </p:nvPr>
        </p:nvSpPr>
        <p:spPr/>
        <p:txBody>
          <a:bodyPr/>
          <a:lstStyle/>
          <a:p>
            <a:pPr>
              <a:defRPr/>
            </a:pPr>
            <a:endParaRPr lang="en-GB"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4D9E3809-4226-462D-A8C7-CE5F1195D6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427C977B-9A95-431F-8A89-1753C40120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u="sng" dirty="0"/>
              <a:t>Presenter notes:</a:t>
            </a:r>
          </a:p>
        </p:txBody>
      </p:sp>
      <p:sp>
        <p:nvSpPr>
          <p:cNvPr id="108548" name="Slide Number Placeholder 4">
            <a:extLst>
              <a:ext uri="{FF2B5EF4-FFF2-40B4-BE49-F238E27FC236}">
                <a16:creationId xmlns:a16="http://schemas.microsoft.com/office/drawing/2014/main" id="{1329AF16-BDF5-465E-B7BC-E49D37E918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ADC5C7-87DA-40DC-9A42-478002488E8A}" type="slidenum">
              <a:rPr lang="en-GB" altLang="en-US" sz="1300" smtClean="0">
                <a:solidFill>
                  <a:srgbClr val="000000"/>
                </a:solidFill>
              </a:rPr>
              <a:pPr>
                <a:spcBef>
                  <a:spcPct val="0"/>
                </a:spcBef>
              </a:pPr>
              <a:t>46</a:t>
            </a:fld>
            <a:endParaRPr lang="en-GB" altLang="en-US" sz="1300" dirty="0">
              <a:solidFill>
                <a:srgbClr val="000000"/>
              </a:solidFill>
            </a:endParaRPr>
          </a:p>
        </p:txBody>
      </p:sp>
      <p:sp>
        <p:nvSpPr>
          <p:cNvPr id="6" name="Date Placeholder 5">
            <a:extLst>
              <a:ext uri="{FF2B5EF4-FFF2-40B4-BE49-F238E27FC236}">
                <a16:creationId xmlns:a16="http://schemas.microsoft.com/office/drawing/2014/main" id="{04E19D2A-7F32-455E-989D-39DCEE598D42}"/>
              </a:ext>
            </a:extLst>
          </p:cNvPr>
          <p:cNvSpPr>
            <a:spLocks noGrp="1"/>
          </p:cNvSpPr>
          <p:nvPr>
            <p:ph type="dt" sz="quarter" idx="1"/>
          </p:nvPr>
        </p:nvSpPr>
        <p:spPr/>
        <p:txBody>
          <a:bodyPr/>
          <a:lstStyle/>
          <a:p>
            <a:pPr>
              <a:defRPr/>
            </a:pPr>
            <a:fld id="{19226087-D27C-4269-90B5-7337B6D4C58D}" type="datetime3">
              <a:rPr lang="en-GB">
                <a:solidFill>
                  <a:prstClr val="black"/>
                </a:solidFill>
              </a:rPr>
              <a:pPr>
                <a:defRPr/>
              </a:pPr>
              <a:t>22 March, 2024</a:t>
            </a:fld>
            <a:endParaRPr lang="en-GB" dirty="0">
              <a:solidFill>
                <a:prstClr val="black"/>
              </a:solidFill>
            </a:endParaRPr>
          </a:p>
        </p:txBody>
      </p:sp>
      <p:sp>
        <p:nvSpPr>
          <p:cNvPr id="2" name="Footer Placeholder 1">
            <a:extLst>
              <a:ext uri="{FF2B5EF4-FFF2-40B4-BE49-F238E27FC236}">
                <a16:creationId xmlns:a16="http://schemas.microsoft.com/office/drawing/2014/main" id="{D37EE0DB-EDA6-4CCC-A99F-11C7449CBB51}"/>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A0F07F71-6B1D-4F5D-8B94-11664CB4D30A}"/>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F9CF1AF3-EF1F-41E4-BDFC-06B04B647E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44958C8A-E0C2-454A-B009-1A03DF5618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Header Placeholder 3">
            <a:extLst>
              <a:ext uri="{FF2B5EF4-FFF2-40B4-BE49-F238E27FC236}">
                <a16:creationId xmlns:a16="http://schemas.microsoft.com/office/drawing/2014/main" id="{09BEFBEE-E25F-4ACD-A52C-6D192BF5CBB2}"/>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85C9E5C9-3FCC-4285-A055-5644A8D63E4F}"/>
              </a:ext>
            </a:extLst>
          </p:cNvPr>
          <p:cNvSpPr>
            <a:spLocks noGrp="1"/>
          </p:cNvSpPr>
          <p:nvPr>
            <p:ph type="dt" sz="quarter" idx="1"/>
          </p:nvPr>
        </p:nvSpPr>
        <p:spPr/>
        <p:txBody>
          <a:bodyPr/>
          <a:lstStyle/>
          <a:p>
            <a:pPr>
              <a:defRPr/>
            </a:pPr>
            <a:fld id="{CE32F72B-84DD-42D3-A2F0-E7C47278D275}" type="datetime3">
              <a:rPr lang="en-GB"/>
              <a:pPr>
                <a:defRPr/>
              </a:pPr>
              <a:t>22 March, 2024</a:t>
            </a:fld>
            <a:endParaRPr lang="en-GB" dirty="0"/>
          </a:p>
        </p:txBody>
      </p:sp>
      <p:sp>
        <p:nvSpPr>
          <p:cNvPr id="6" name="Footer Placeholder 5">
            <a:extLst>
              <a:ext uri="{FF2B5EF4-FFF2-40B4-BE49-F238E27FC236}">
                <a16:creationId xmlns:a16="http://schemas.microsoft.com/office/drawing/2014/main" id="{A8B7EC35-7351-43CA-8E2F-64FF9B39C7DD}"/>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110599" name="Slide Number Placeholder 6">
            <a:extLst>
              <a:ext uri="{FF2B5EF4-FFF2-40B4-BE49-F238E27FC236}">
                <a16:creationId xmlns:a16="http://schemas.microsoft.com/office/drawing/2014/main" id="{10047221-EC47-4063-BB2D-7E4AF5815B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CBB17A-10DB-4C57-B136-ABCFAD4EDD9E}" type="slidenum">
              <a:rPr lang="en-GB" altLang="en-US" sz="1300" smtClean="0"/>
              <a:pPr>
                <a:spcBef>
                  <a:spcPct val="0"/>
                </a:spcBef>
              </a:pPr>
              <a:t>47</a:t>
            </a:fld>
            <a:endParaRPr lang="en-GB" altLang="en-US" sz="13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A85F80A-24AE-44FB-B480-16AE57CF0A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F258E7CF-81D9-468A-A559-5210B92FCB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Header Placeholder 3">
            <a:extLst>
              <a:ext uri="{FF2B5EF4-FFF2-40B4-BE49-F238E27FC236}">
                <a16:creationId xmlns:a16="http://schemas.microsoft.com/office/drawing/2014/main" id="{86DB8C0E-2934-4058-9109-9AF3511D0EE3}"/>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DE24CBB5-39B5-461E-91CB-7FEF0B446752}"/>
              </a:ext>
            </a:extLst>
          </p:cNvPr>
          <p:cNvSpPr>
            <a:spLocks noGrp="1"/>
          </p:cNvSpPr>
          <p:nvPr>
            <p:ph type="dt" sz="quarter" idx="1"/>
          </p:nvPr>
        </p:nvSpPr>
        <p:spPr/>
        <p:txBody>
          <a:bodyPr/>
          <a:lstStyle/>
          <a:p>
            <a:pPr>
              <a:defRPr/>
            </a:pPr>
            <a:fld id="{9A62D2F3-FE46-4FE6-BCCE-810D6EB76AA0}" type="datetime3">
              <a:rPr lang="en-GB"/>
              <a:pPr>
                <a:defRPr/>
              </a:pPr>
              <a:t>22 March, 2024</a:t>
            </a:fld>
            <a:endParaRPr lang="en-GB" dirty="0"/>
          </a:p>
        </p:txBody>
      </p:sp>
      <p:sp>
        <p:nvSpPr>
          <p:cNvPr id="6" name="Footer Placeholder 5">
            <a:extLst>
              <a:ext uri="{FF2B5EF4-FFF2-40B4-BE49-F238E27FC236}">
                <a16:creationId xmlns:a16="http://schemas.microsoft.com/office/drawing/2014/main" id="{B8A8D17B-6D1C-4092-9A63-832D65F7F4A3}"/>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21511" name="Slide Number Placeholder 6">
            <a:extLst>
              <a:ext uri="{FF2B5EF4-FFF2-40B4-BE49-F238E27FC236}">
                <a16:creationId xmlns:a16="http://schemas.microsoft.com/office/drawing/2014/main" id="{536B5D96-0918-4FFB-B03A-CE574CB277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A64BAC-AE97-492C-A180-6F4EF7CAA494}" type="slidenum">
              <a:rPr lang="en-GB" altLang="en-US" sz="1300" smtClean="0"/>
              <a:pPr>
                <a:spcBef>
                  <a:spcPct val="0"/>
                </a:spcBef>
              </a:pPr>
              <a:t>5</a:t>
            </a:fld>
            <a:endParaRPr lang="en-GB" altLang="en-US" sz="13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4A6CF67-C10F-4E62-8C70-D79C773172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7F7E6C9B-8956-4663-A22C-374C37CF91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lvl="1" indent="0">
              <a:buFontTx/>
              <a:buNone/>
            </a:pPr>
            <a:r>
              <a:rPr lang="en-GB" altLang="en-US" b="1" dirty="0"/>
              <a:t>This slide summarises the information in the slides below. You can use it if you are trying to cut back on information being presented or present the following slides with graphs if you have more time.</a:t>
            </a:r>
          </a:p>
          <a:p>
            <a:pPr marL="628650" lvl="1" indent="-171450">
              <a:buFontTx/>
              <a:buChar char="•"/>
            </a:pPr>
            <a:endParaRPr lang="en-GB"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Talk through the bullets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You can find more information on the following slides which are hidden</a:t>
            </a:r>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pPr>
              <a:defRPr/>
            </a:pPr>
            <a:r>
              <a:rPr lang="en-GB" b="0" i="1" dirty="0">
                <a:solidFill>
                  <a:srgbClr val="006666"/>
                </a:solidFill>
              </a:rPr>
              <a:t>UKHSA 2022 ESPAUR Report </a:t>
            </a:r>
          </a:p>
          <a:p>
            <a:pPr>
              <a:defRPr/>
            </a:pPr>
            <a:r>
              <a:rPr lang="en-GB" b="0" i="1" dirty="0">
                <a:solidFill>
                  <a:srgbClr val="006666"/>
                </a:solidFill>
              </a:rPr>
              <a:t>https://www.gov.uk/government/publications/english-surveillance-programme-antimicrobial-utilisation-and-resistance-espaur-report</a:t>
            </a:r>
          </a:p>
          <a:p>
            <a:pPr>
              <a:defRPr/>
            </a:pPr>
            <a:endParaRPr lang="en-GB" b="0" i="1" dirty="0">
              <a:solidFill>
                <a:srgbClr val="006666"/>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b="0" i="0" dirty="0">
                <a:solidFill>
                  <a:srgbClr val="333333"/>
                </a:solidFill>
                <a:effectLst/>
                <a:latin typeface="Open Sans" panose="020B0606030504020204" pitchFamily="34" charset="0"/>
              </a:rPr>
              <a:t>Abernethy, J, Guy, R, Sheridan, EA et al. (5 more authors) (2017) </a:t>
            </a:r>
            <a:r>
              <a:rPr lang="en-GB" b="0" i="1" dirty="0">
                <a:solidFill>
                  <a:srgbClr val="333333"/>
                </a:solidFill>
                <a:effectLst/>
                <a:latin typeface="Open Sans" panose="020B0606030504020204" pitchFamily="34" charset="0"/>
              </a:rPr>
              <a:t>Epidemiology of Escherichia coli bacteraemia in England: results of an enhanced sentinel surveillance programme.</a:t>
            </a:r>
            <a:r>
              <a:rPr lang="en-GB" b="0" i="0" dirty="0">
                <a:solidFill>
                  <a:srgbClr val="333333"/>
                </a:solidFill>
                <a:effectLst/>
                <a:latin typeface="Open Sans" panose="020B0606030504020204" pitchFamily="34" charset="0"/>
              </a:rPr>
              <a:t> Journal of Hospital Infection, 95 (4). pp. 365-375. ISSN 0195-6701</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0" i="0"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dirty="0"/>
              <a:t>https://eprints.whiterose.ac.uk/109639/</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 Christiaan K Dolk, Koen B Pouwels, David R M Smith, Julie V Robotham, Timo Smieszek, Antibiotics in primary care in England: which antibiotics are prescribed and for which conditions?, </a:t>
            </a:r>
            <a:r>
              <a:rPr lang="en-GB" b="0" i="1" dirty="0"/>
              <a:t>Journal of Antimicrobial Chemotherapy</a:t>
            </a:r>
            <a:r>
              <a:rPr lang="en-GB" b="0" dirty="0"/>
              <a:t>, Volume 73, Issue suppl_2, February 2018, Pages ii2–ii10, </a:t>
            </a:r>
            <a:r>
              <a:rPr lang="en-GB" b="0" dirty="0">
                <a:hlinkClick r:id="rId3"/>
              </a:rPr>
              <a:t>https://doi.org/10.1093/jac/dkx504</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https://academic.oup.com/jac/article/73/suppl_2/ii2/4841822</a:t>
            </a:r>
          </a:p>
          <a:p>
            <a:pPr>
              <a:defRPr/>
            </a:pPr>
            <a:endParaRPr lang="en-GB" b="0" i="1" dirty="0">
              <a:solidFill>
                <a:srgbClr val="006666"/>
              </a:solidFill>
            </a:endParaRPr>
          </a:p>
          <a:p>
            <a:pPr>
              <a:defRPr/>
            </a:pPr>
            <a:endParaRPr lang="en-GB" b="0" i="1" dirty="0">
              <a:solidFill>
                <a:srgbClr val="006666"/>
              </a:solidFill>
            </a:endParaRPr>
          </a:p>
        </p:txBody>
      </p:sp>
      <p:sp>
        <p:nvSpPr>
          <p:cNvPr id="27652" name="Slide Number Placeholder 3">
            <a:extLst>
              <a:ext uri="{FF2B5EF4-FFF2-40B4-BE49-F238E27FC236}">
                <a16:creationId xmlns:a16="http://schemas.microsoft.com/office/drawing/2014/main" id="{5B94464B-4519-4CFC-B8E4-788C53AB73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2E297B-532F-4967-8C2F-42511ABA392F}" type="slidenum">
              <a:rPr lang="en-US" altLang="en-US" smtClean="0">
                <a:latin typeface="Calibri" panose="020F0502020204030204" pitchFamily="34" charset="0"/>
              </a:rPr>
              <a:pPr/>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2557031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7321A57-B1DC-4ACE-B046-E200A8CABB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40859014-966C-499C-886E-B7ABB2DC1B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Here are some facts and figures surrounding the issue of E. coli blood stream infections and UTIs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UTIs contribute the highest number of deaths when comparing 30 days all-cause mortality in people with E. coli blood stream infections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Around half of E. coli blood stream infections occur in people over 75 years of age</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51% of E. coli blood stream infections are linked to the urogenital tract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Risk factors for ECBSI linked to the urogenital tract include urinary catheter, women, having a UTI managed in previous month</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This and the following slides provide background information specific to UTIs, blood stream infections, and resistance. You may want to only include some depending on the amount of time you have to present.</a:t>
            </a:r>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b="0" i="0" dirty="0">
                <a:solidFill>
                  <a:srgbClr val="333333"/>
                </a:solidFill>
                <a:effectLst/>
                <a:latin typeface="Open Sans" panose="020B0606030504020204" pitchFamily="34" charset="0"/>
              </a:rPr>
              <a:t>Abernethy, J, Guy, R, Sheridan, EA et al. (5 more authors) (2017) </a:t>
            </a:r>
            <a:r>
              <a:rPr lang="en-GB" b="0" i="1" dirty="0">
                <a:solidFill>
                  <a:srgbClr val="333333"/>
                </a:solidFill>
                <a:effectLst/>
                <a:latin typeface="Open Sans" panose="020B0606030504020204" pitchFamily="34" charset="0"/>
              </a:rPr>
              <a:t>Epidemiology of Escherichia coli bacteraemia in England: results of an enhanced sentinel surveillance programme.</a:t>
            </a:r>
            <a:r>
              <a:rPr lang="en-GB" b="0" i="0" dirty="0">
                <a:solidFill>
                  <a:srgbClr val="333333"/>
                </a:solidFill>
                <a:effectLst/>
                <a:latin typeface="Open Sans" panose="020B0606030504020204" pitchFamily="34" charset="0"/>
              </a:rPr>
              <a:t> Journal of Hospital Infection, 95 (4). pp. 365-375. ISSN 0195-6701</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0" i="0"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dirty="0"/>
              <a:t>https://eprints.whiterose.ac.uk/109639/</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b="0" i="0" dirty="0">
                <a:solidFill>
                  <a:srgbClr val="212121"/>
                </a:solidFill>
                <a:effectLst/>
                <a:latin typeface="BlinkMacSystemFont"/>
              </a:rPr>
              <a:t>Abernethy JK, Johnson AP, Guy R, Hinton N, Sheridan EA, Hope RJ. Thirty day all-cause mortality in patients with Escherichia coli bacteraemia in England. Clin Microbiol Infect. 2015 Mar;21(3):251.e1-8. doi: 10.1016/j.cmi.2015.01.001. Epub 2015 Jan 14. PMID: 25698659.</a:t>
            </a:r>
            <a:endParaRPr lang="en-GB" sz="1100" b="0" i="0" dirty="0">
              <a:solidFill>
                <a:srgbClr val="212121"/>
              </a:solidFill>
              <a:effectLst/>
              <a:latin typeface="BlinkMacSystemFont"/>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dirty="0"/>
              <a:t>https://linkinghub.elsevier.com/retrieve/pii/S1198-743X(15)00173-1</a:t>
            </a:r>
          </a:p>
        </p:txBody>
      </p:sp>
      <p:sp>
        <p:nvSpPr>
          <p:cNvPr id="23556" name="Slide Number Placeholder 3">
            <a:extLst>
              <a:ext uri="{FF2B5EF4-FFF2-40B4-BE49-F238E27FC236}">
                <a16:creationId xmlns:a16="http://schemas.microsoft.com/office/drawing/2014/main" id="{0DAD9D9C-F542-4421-ADB0-29C79BE265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D21B51-474F-46D5-BB01-BFFF676D4599}" type="slidenum">
              <a:rPr lang="en-US" altLang="en-US" smtClean="0">
                <a:latin typeface="Calibri" panose="020F0502020204030204" pitchFamily="34" charset="0"/>
              </a:rPr>
              <a:pPr/>
              <a:t>7</a:t>
            </a:fld>
            <a:endParaRPr lang="en-US" altLang="en-US"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4A6CF67-C10F-4E62-8C70-D79C773172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7F7E6C9B-8956-4663-A22C-374C37CF91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lvl="1" indent="0">
              <a:buFontTx/>
              <a:buNone/>
            </a:pPr>
            <a:endParaRPr lang="en-GB" altLang="en-US" dirty="0"/>
          </a:p>
          <a:p>
            <a:pPr marL="628650" lvl="1" indent="-171450">
              <a:buFontTx/>
              <a:buChar char="•"/>
            </a:pPr>
            <a:endParaRPr lang="en-GB"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As shown in the graph E. coli bacteria are the most common cause of blood stream infections that are resistant to antibiotics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The size of each coloured bar represents the number of each of these bacterial infections that are resistant to antibiotics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As you can see the dark blue bar is the biggest by far, this represents e. coli, which are the most common cause of antibiotic resistant blood stream infections </a:t>
            </a:r>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pPr>
              <a:defRPr/>
            </a:pPr>
            <a:r>
              <a:rPr lang="en-GB" b="0" i="1" dirty="0">
                <a:solidFill>
                  <a:srgbClr val="006666"/>
                </a:solidFill>
              </a:rPr>
              <a:t>UKHSA 2022 ESPAUR Report </a:t>
            </a:r>
          </a:p>
          <a:p>
            <a:pPr>
              <a:defRPr/>
            </a:pPr>
            <a:r>
              <a:rPr lang="en-GB" b="0" i="1" dirty="0">
                <a:solidFill>
                  <a:srgbClr val="006666"/>
                </a:solidFill>
              </a:rPr>
              <a:t>https://www.gov.uk/government/publications/english-surveillance-programme-antimicrobial-utilisation-and-resistance-espaur-report</a:t>
            </a:r>
          </a:p>
        </p:txBody>
      </p:sp>
      <p:sp>
        <p:nvSpPr>
          <p:cNvPr id="27652" name="Slide Number Placeholder 3">
            <a:extLst>
              <a:ext uri="{FF2B5EF4-FFF2-40B4-BE49-F238E27FC236}">
                <a16:creationId xmlns:a16="http://schemas.microsoft.com/office/drawing/2014/main" id="{5B94464B-4519-4CFC-B8E4-788C53AB73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2E297B-532F-4967-8C2F-42511ABA392F}" type="slidenum">
              <a:rPr lang="en-US" altLang="en-US" smtClean="0">
                <a:latin typeface="Calibri" panose="020F0502020204030204" pitchFamily="34" charset="0"/>
              </a:rPr>
              <a:pPr/>
              <a:t>8</a:t>
            </a:fld>
            <a:endParaRPr lang="en-US" altLang="en-US"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B6097E2-F0B0-417E-91BE-03E011059E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4729EC6-D5AF-4794-A2D1-80FAEADD1055}"/>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endParaRPr lang="en-GB" i="1" dirty="0"/>
          </a:p>
          <a:p>
            <a:pPr>
              <a:defRPr/>
            </a:pPr>
            <a:r>
              <a:rPr lang="en-GB" b="0" i="1" dirty="0"/>
              <a:t>This graph shows trends in resistance to key antibiotics in E. coli and K. pneumoniae bacteraemia, between 2017 and 2021, England</a:t>
            </a:r>
          </a:p>
          <a:p>
            <a:pPr>
              <a:defRPr/>
            </a:pPr>
            <a:r>
              <a:rPr lang="en-GB" b="0" i="1" dirty="0"/>
              <a:t>Decreases in resistance to co-amoxiclav (42.9% to 41.2%, p&lt;0.05) were detected in E. coli blood isolates between 2017 and 2021, but we will need to keep this momentum in the post-Covid context</a:t>
            </a:r>
          </a:p>
          <a:p>
            <a:pPr>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Between 2017 and 2021, small but statistically significant  decreases in resistance to ciprofloxacin (from 19.0% to 17.2%, p&lt;0.05) and co-amoxiclav (42.9% to 41.2%, p&lt;0.05) were detected in E. coli blood isolates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u="sng" dirty="0"/>
          </a:p>
          <a:p>
            <a:pPr eaLnBrk="1" hangingPunct="1">
              <a:spcBef>
                <a:spcPct val="0"/>
              </a:spcBef>
              <a:defRPr/>
            </a:pPr>
            <a:r>
              <a:rPr lang="en-GB" altLang="en-US" sz="1100" b="1" u="none" dirty="0"/>
              <a:t>Slide References</a:t>
            </a:r>
          </a:p>
          <a:p>
            <a:pPr>
              <a:defRPr/>
            </a:pPr>
            <a:r>
              <a:rPr lang="en-GB" b="0" i="1" dirty="0">
                <a:solidFill>
                  <a:srgbClr val="006666"/>
                </a:solidFill>
              </a:rPr>
              <a:t>UKHSA 2022 ESPAUR Report </a:t>
            </a:r>
          </a:p>
          <a:p>
            <a:pPr>
              <a:defRPr/>
            </a:pPr>
            <a:r>
              <a:rPr lang="en-GB" b="0" i="1" dirty="0">
                <a:solidFill>
                  <a:srgbClr val="006666"/>
                </a:solidFill>
              </a:rPr>
              <a:t>https://www.gov.uk/government/publications/english-surveillance-programme-antimicrobial-utilisation-and-resistance-espaur-report</a:t>
            </a:r>
          </a:p>
        </p:txBody>
      </p:sp>
      <p:sp>
        <p:nvSpPr>
          <p:cNvPr id="25604" name="Slide Number Placeholder 3">
            <a:extLst>
              <a:ext uri="{FF2B5EF4-FFF2-40B4-BE49-F238E27FC236}">
                <a16:creationId xmlns:a16="http://schemas.microsoft.com/office/drawing/2014/main" id="{A7F49B95-C4AA-4D8D-AC75-236BC386A4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55D052-B38C-4984-87E1-71DCF24E8B51}" type="slidenum">
              <a:rPr lang="en-GB" altLang="en-US" smtClean="0">
                <a:latin typeface="Calibri" panose="020F0502020204030204" pitchFamily="34" charset="0"/>
              </a:rPr>
              <a:pPr/>
              <a:t>9</a:t>
            </a:fld>
            <a:endParaRPr lang="en-GB" altLang="en-US"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22/03/2024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281868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22/03/2024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137668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22/03/2024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4124807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a:prstGeom prst="rect">
            <a:avLst/>
          </a:prstGeom>
        </p:spPr>
        <p:txBody>
          <a:bodyPr anchor="b"/>
          <a:lstStyle>
            <a:lvl1pPr>
              <a:defRPr sz="340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accent5">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accent5">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2"/>
          <p:cNvSpPr>
            <a:spLocks noGrp="1"/>
          </p:cNvSpPr>
          <p:nvPr>
            <p:ph sz="half" idx="10"/>
          </p:nvPr>
        </p:nvSpPr>
        <p:spPr>
          <a:xfrm>
            <a:off x="467544" y="2175064"/>
            <a:ext cx="4038600" cy="3976793"/>
          </a:xfrm>
          <a:prstGeom prst="rect">
            <a:avLst/>
          </a:prstGeom>
        </p:spPr>
        <p:txBody>
          <a:bodyPr/>
          <a:lstStyle>
            <a:lvl1pPr>
              <a:buClr>
                <a:srgbClr val="002060"/>
              </a:buClr>
              <a:buFont typeface="Arial" pitchFamily="34" charset="0"/>
              <a:buChar char="●"/>
              <a:defRPr sz="2400"/>
            </a:lvl1pPr>
            <a:lvl2pPr>
              <a:buClr>
                <a:srgbClr val="002060"/>
              </a:buClr>
              <a:buFont typeface="Arial" pitchFamily="34" charset="0"/>
              <a:buChar char="–"/>
              <a:defRPr sz="2000"/>
            </a:lvl2pPr>
            <a:lvl3pPr>
              <a:buClr>
                <a:srgbClr val="002060"/>
              </a:buClr>
              <a:buFont typeface="Arial" pitchFamily="34" charset="0"/>
              <a:buChar char="•"/>
              <a:defRPr sz="1800"/>
            </a:lvl3pPr>
            <a:lvl4pPr>
              <a:buClr>
                <a:srgbClr val="002060"/>
              </a:buClr>
              <a:buFont typeface="Arial" pitchFamily="34" charset="0"/>
              <a:buChar char="○"/>
              <a:defRPr sz="1600"/>
            </a:lvl4pPr>
            <a:lvl5pPr>
              <a:buClr>
                <a:srgbClr val="002060"/>
              </a:buClr>
              <a:buFont typeface="Arial"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sz="half" idx="11"/>
          </p:nvPr>
        </p:nvSpPr>
        <p:spPr>
          <a:xfrm>
            <a:off x="4644008" y="2177970"/>
            <a:ext cx="4038600" cy="3976793"/>
          </a:xfrm>
          <a:prstGeom prst="rect">
            <a:avLst/>
          </a:prstGeom>
        </p:spPr>
        <p:txBody>
          <a:bodyPr/>
          <a:lstStyle>
            <a:lvl1pPr>
              <a:buClr>
                <a:srgbClr val="002060"/>
              </a:buClr>
              <a:buFont typeface="Arial" pitchFamily="34" charset="0"/>
              <a:buChar char="●"/>
              <a:defRPr sz="2400"/>
            </a:lvl1pPr>
            <a:lvl2pPr>
              <a:buClr>
                <a:srgbClr val="002060"/>
              </a:buClr>
              <a:buFont typeface="Arial" pitchFamily="34" charset="0"/>
              <a:buChar char="–"/>
              <a:defRPr sz="2000"/>
            </a:lvl2pPr>
            <a:lvl3pPr>
              <a:buClr>
                <a:srgbClr val="002060"/>
              </a:buClr>
              <a:buFont typeface="Arial" pitchFamily="34" charset="0"/>
              <a:buChar char="•"/>
              <a:defRPr sz="1800"/>
            </a:lvl3pPr>
            <a:lvl4pPr>
              <a:buClr>
                <a:srgbClr val="002060"/>
              </a:buClr>
              <a:buFont typeface="Arial" pitchFamily="34" charset="0"/>
              <a:buChar char="○"/>
              <a:defRPr sz="1600"/>
            </a:lvl4pPr>
            <a:lvl5pPr>
              <a:buClr>
                <a:srgbClr val="002060"/>
              </a:buClr>
              <a:buFont typeface="Arial"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38266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6"/>
            <a:ext cx="6924294" cy="1260125"/>
          </a:xfrm>
        </p:spPr>
        <p:txBody>
          <a:bodyPr/>
          <a:lstStyle/>
          <a:p>
            <a:r>
              <a:rPr lang="en-US" dirty="0"/>
              <a:t>Click to edit Master title style</a:t>
            </a:r>
          </a:p>
        </p:txBody>
      </p:sp>
      <p:sp>
        <p:nvSpPr>
          <p:cNvPr id="3" name="Content Placeholder 2"/>
          <p:cNvSpPr>
            <a:spLocks noGrp="1"/>
          </p:cNvSpPr>
          <p:nvPr>
            <p:ph idx="1"/>
          </p:nvPr>
        </p:nvSpPr>
        <p:spPr>
          <a:xfrm>
            <a:off x="1051560" y="1825625"/>
            <a:ext cx="746379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a:extLst>
              <a:ext uri="{FF2B5EF4-FFF2-40B4-BE49-F238E27FC236}">
                <a16:creationId xmlns:a16="http://schemas.microsoft.com/office/drawing/2014/main" id="{13441E71-C846-4EB1-8F38-D058A2E0AF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a:extLst>
              <a:ext uri="{FF2B5EF4-FFF2-40B4-BE49-F238E27FC236}">
                <a16:creationId xmlns:a16="http://schemas.microsoft.com/office/drawing/2014/main" id="{34DF6F11-0C78-4415-ACA9-77F861B04A7D}"/>
              </a:ext>
            </a:extLst>
          </p:cNvPr>
          <p:cNvSpPr>
            <a:spLocks noGrp="1"/>
          </p:cNvSpPr>
          <p:nvPr>
            <p:ph type="ftr" sz="quarter" idx="11"/>
          </p:nvPr>
        </p:nvSpPr>
        <p:spPr>
          <a:xfrm>
            <a:off x="3028950" y="6356351"/>
            <a:ext cx="3086100" cy="365125"/>
          </a:xfrm>
        </p:spPr>
        <p:txBody>
          <a:bodyPr/>
          <a:lstStyle>
            <a:lvl1pPr>
              <a:defRPr sz="1400"/>
            </a:lvl1pPr>
          </a:lstStyle>
          <a:p>
            <a:r>
              <a:rPr lang="en-GB" dirty="0"/>
              <a:t>www.rcgp.org.uk/TARGETantibiotics</a:t>
            </a:r>
          </a:p>
        </p:txBody>
      </p:sp>
      <p:sp>
        <p:nvSpPr>
          <p:cNvPr id="7" name="TextBox 6">
            <a:extLst>
              <a:ext uri="{FF2B5EF4-FFF2-40B4-BE49-F238E27FC236}">
                <a16:creationId xmlns:a16="http://schemas.microsoft.com/office/drawing/2014/main" id="{42C79E6C-1E6C-4719-9AD3-09367EC3091D}"/>
              </a:ext>
            </a:extLst>
          </p:cNvPr>
          <p:cNvSpPr txBox="1"/>
          <p:nvPr userDrawn="1"/>
        </p:nvSpPr>
        <p:spPr>
          <a:xfrm>
            <a:off x="-13532"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Tree>
    <p:extLst>
      <p:ext uri="{BB962C8B-B14F-4D97-AF65-F5344CB8AC3E}">
        <p14:creationId xmlns:p14="http://schemas.microsoft.com/office/powerpoint/2010/main" val="112419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6">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22/03/2024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134271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6"/>
            <a:ext cx="707059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a:solidFill>
                  <a:srgbClr val="FFFFFF"/>
                </a:solidFill>
              </a:defRPr>
            </a:lvl1pPr>
          </a:lstStyle>
          <a:p>
            <a:fld id="{5F52EA6E-ACBD-4C1F-87E9-01989FD6CD68}" type="datetimeFigureOut">
              <a:rPr lang="en-GB" smtClean="0"/>
              <a:pPr/>
              <a:t>22/03/2024</a:t>
            </a:fld>
            <a:endParaRPr lang="en-GB" dirty="0"/>
          </a:p>
        </p:txBody>
      </p:sp>
      <p:sp>
        <p:nvSpPr>
          <p:cNvPr id="6" name="Footer Placeholder 5"/>
          <p:cNvSpPr>
            <a:spLocks noGrp="1"/>
          </p:cNvSpPr>
          <p:nvPr>
            <p:ph type="ftr" sz="quarter" idx="11"/>
          </p:nvPr>
        </p:nvSpPr>
        <p:spPr/>
        <p:txBody>
          <a:bodyPr/>
          <a:lstStyle>
            <a:lvl1pPr>
              <a:defRPr>
                <a:solidFill>
                  <a:srgbClr val="FFFFFF"/>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dirty="0"/>
          </a:p>
        </p:txBody>
      </p:sp>
    </p:spTree>
    <p:extLst>
      <p:ext uri="{BB962C8B-B14F-4D97-AF65-F5344CB8AC3E}">
        <p14:creationId xmlns:p14="http://schemas.microsoft.com/office/powerpoint/2010/main" val="119461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6"/>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22/03/2024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dirty="0"/>
          </a:p>
        </p:txBody>
      </p:sp>
      <p:pic>
        <p:nvPicPr>
          <p:cNvPr id="10" name="Picture 2">
            <a:extLst>
              <a:ext uri="{FF2B5EF4-FFF2-40B4-BE49-F238E27FC236}">
                <a16:creationId xmlns:a16="http://schemas.microsoft.com/office/drawing/2014/main" id="{248FF455-7AB4-49B9-BDE6-5BFDE4130C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39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7904" y="365126"/>
            <a:ext cx="6997446" cy="1325563"/>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sz="1400"/>
            </a:lvl1pPr>
          </a:lstStyle>
          <a:p>
            <a:r>
              <a:rPr lang="en-GB" dirty="0"/>
              <a:t>www.rcgp.org.uk/TARGETantibiotics</a:t>
            </a:r>
          </a:p>
        </p:txBody>
      </p:sp>
      <p:sp>
        <p:nvSpPr>
          <p:cNvPr id="5" name="TextBox 4">
            <a:extLst>
              <a:ext uri="{FF2B5EF4-FFF2-40B4-BE49-F238E27FC236}">
                <a16:creationId xmlns:a16="http://schemas.microsoft.com/office/drawing/2014/main" id="{A4F2F169-5FE9-4F8E-A6CC-EC3F5AE01C64}"/>
              </a:ext>
            </a:extLst>
          </p:cNvPr>
          <p:cNvSpPr txBox="1"/>
          <p:nvPr userDrawn="1"/>
        </p:nvSpPr>
        <p:spPr>
          <a:xfrm>
            <a:off x="-13532"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Tree>
    <p:extLst>
      <p:ext uri="{BB962C8B-B14F-4D97-AF65-F5344CB8AC3E}">
        <p14:creationId xmlns:p14="http://schemas.microsoft.com/office/powerpoint/2010/main" val="292262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7B68C02-FB91-4589-A45F-F61F3EE3D7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a:extLst>
              <a:ext uri="{FF2B5EF4-FFF2-40B4-BE49-F238E27FC236}">
                <a16:creationId xmlns:a16="http://schemas.microsoft.com/office/drawing/2014/main" id="{59C463E3-3993-48F9-AEC7-EDF1C849EC1C}"/>
              </a:ext>
            </a:extLst>
          </p:cNvPr>
          <p:cNvSpPr txBox="1">
            <a:spLocks/>
          </p:cNvSpPr>
          <p:nvPr userDrawn="1"/>
        </p:nvSpPr>
        <p:spPr>
          <a:xfrm>
            <a:off x="3126486"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www.rcgp.org.uk/TARGETantibiotics</a:t>
            </a:r>
          </a:p>
        </p:txBody>
      </p:sp>
      <p:sp>
        <p:nvSpPr>
          <p:cNvPr id="8" name="TextBox 7">
            <a:extLst>
              <a:ext uri="{FF2B5EF4-FFF2-40B4-BE49-F238E27FC236}">
                <a16:creationId xmlns:a16="http://schemas.microsoft.com/office/drawing/2014/main" id="{1F5030DE-CA2A-452D-B6F7-F53F8C12AA39}"/>
              </a:ext>
            </a:extLst>
          </p:cNvPr>
          <p:cNvSpPr txBox="1"/>
          <p:nvPr userDrawn="1"/>
        </p:nvSpPr>
        <p:spPr>
          <a:xfrm>
            <a:off x="-13532"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Tree>
    <p:extLst>
      <p:ext uri="{BB962C8B-B14F-4D97-AF65-F5344CB8AC3E}">
        <p14:creationId xmlns:p14="http://schemas.microsoft.com/office/powerpoint/2010/main" val="335107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0"/>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22/03/2024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124790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22/03/2024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477447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1426464" y="365126"/>
            <a:ext cx="708888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olidFill>
              </a:defRPr>
            </a:lvl1pPr>
          </a:lstStyle>
          <a:p>
            <a:r>
              <a:rPr lang="en-GB" dirty="0"/>
              <a:t>www.rcgp.org.uk/TARGETantibiotics</a:t>
            </a:r>
          </a:p>
        </p:txBody>
      </p:sp>
      <p:sp>
        <p:nvSpPr>
          <p:cNvPr id="6" name="Slide Number Placeholder 5"/>
          <p:cNvSpPr>
            <a:spLocks noGrp="1"/>
          </p:cNvSpPr>
          <p:nvPr>
            <p:ph type="sldNum" sz="quarter" idx="4"/>
          </p:nvPr>
        </p:nvSpPr>
        <p:spPr>
          <a:xfrm>
            <a:off x="7086600" y="6487219"/>
            <a:ext cx="2057400" cy="365125"/>
          </a:xfrm>
          <a:prstGeom prst="rect">
            <a:avLst/>
          </a:prstGeom>
        </p:spPr>
        <p:txBody>
          <a:bodyPr vert="horz" lIns="91440" tIns="45720" rIns="91440" bIns="45720" rtlCol="0" anchor="ctr"/>
          <a:lstStyle>
            <a:lvl1pPr algn="r">
              <a:defRPr sz="1200">
                <a:solidFill>
                  <a:srgbClr val="000000"/>
                </a:solidFill>
              </a:defRPr>
            </a:lvl1pPr>
          </a:lstStyle>
          <a:p>
            <a:fld id="{EE1385C2-C24A-4E88-87F7-2016927FAD7D}" type="slidenum">
              <a:rPr lang="en-GB" smtClean="0"/>
              <a:pPr/>
              <a:t>‹#›</a:t>
            </a:fld>
            <a:endParaRPr lang="en-GB" dirty="0"/>
          </a:p>
        </p:txBody>
      </p:sp>
      <p:pic>
        <p:nvPicPr>
          <p:cNvPr id="9" name="Picture 2">
            <a:extLst>
              <a:ext uri="{FF2B5EF4-FFF2-40B4-BE49-F238E27FC236}">
                <a16:creationId xmlns:a16="http://schemas.microsoft.com/office/drawing/2014/main" id="{FFAB4184-868D-4ACE-A35E-01FA6E92BD66}"/>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1">
            <a:extLst>
              <a:ext uri="{FF2B5EF4-FFF2-40B4-BE49-F238E27FC236}">
                <a16:creationId xmlns:a16="http://schemas.microsoft.com/office/drawing/2014/main" id="{8289BF5C-0DC6-44CC-BB66-1C5EC1CA96F0}"/>
              </a:ext>
            </a:extLst>
          </p:cNvPr>
          <p:cNvSpPr txBox="1">
            <a:spLocks/>
          </p:cNvSpPr>
          <p:nvPr userDrawn="1"/>
        </p:nvSpPr>
        <p:spPr>
          <a:xfrm>
            <a:off x="0" y="6458760"/>
            <a:ext cx="1590147" cy="365125"/>
          </a:xfrm>
          <a:prstGeom prst="rect">
            <a:avLst/>
          </a:prstGeom>
          <a:solidFill>
            <a:srgbClr val="F4DDC4"/>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Last review: Feb 2023</a:t>
            </a:r>
          </a:p>
          <a:p>
            <a:r>
              <a:rPr lang="en-GB" sz="1000" dirty="0">
                <a:latin typeface="Arial" panose="020B0604020202020204" pitchFamily="34" charset="0"/>
                <a:cs typeface="Arial" panose="020B0604020202020204" pitchFamily="34" charset="0"/>
              </a:rPr>
              <a:t>Next review: Feb 2026</a:t>
            </a:r>
          </a:p>
        </p:txBody>
      </p:sp>
    </p:spTree>
    <p:extLst>
      <p:ext uri="{BB962C8B-B14F-4D97-AF65-F5344CB8AC3E}">
        <p14:creationId xmlns:p14="http://schemas.microsoft.com/office/powerpoint/2010/main" val="2152467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hyperlink" Target="https://www.youtube.com/watch?v=rZ5T1Cz7DHQ" TargetMode="Externa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mailto:TARGETantibiotics@phe.gov.uk"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a:extLst>
              <a:ext uri="{FF2B5EF4-FFF2-40B4-BE49-F238E27FC236}">
                <a16:creationId xmlns:a16="http://schemas.microsoft.com/office/drawing/2014/main" id="{7D6F8393-407F-4130-ABD8-1B1325F22796}"/>
              </a:ext>
            </a:extLst>
          </p:cNvPr>
          <p:cNvSpPr>
            <a:spLocks noGrp="1"/>
          </p:cNvSpPr>
          <p:nvPr>
            <p:ph type="title"/>
          </p:nvPr>
        </p:nvSpPr>
        <p:spPr>
          <a:xfrm>
            <a:off x="1928813" y="436418"/>
            <a:ext cx="6611105" cy="1298863"/>
          </a:xfrm>
        </p:spPr>
        <p:txBody>
          <a:bodyPr rtlCol="0">
            <a:normAutofit/>
          </a:bodyPr>
          <a:lstStyle/>
          <a:p>
            <a:pPr eaLnBrk="1" fontAlgn="auto" hangingPunct="1">
              <a:spcAft>
                <a:spcPts val="0"/>
              </a:spcAft>
              <a:defRPr/>
            </a:pPr>
            <a:r>
              <a:rPr lang="en-GB" altLang="en-US" b="0" dirty="0">
                <a:solidFill>
                  <a:srgbClr val="AF1E2C"/>
                </a:solidFill>
                <a:latin typeface="Arial (Headings)"/>
                <a:cs typeface="Arial" panose="020B0604020202020204" pitchFamily="34" charset="0"/>
              </a:rPr>
              <a:t>Clinical Scenario:</a:t>
            </a:r>
            <a:br>
              <a:rPr lang="en-GB" altLang="en-US" b="0" dirty="0">
                <a:solidFill>
                  <a:srgbClr val="AF1E2C"/>
                </a:solidFill>
                <a:latin typeface="Arial (Headings)"/>
                <a:cs typeface="Arial" panose="020B0604020202020204" pitchFamily="34" charset="0"/>
              </a:rPr>
            </a:br>
            <a:r>
              <a:rPr lang="en-GB" altLang="en-US" sz="3600" b="0" dirty="0">
                <a:solidFill>
                  <a:srgbClr val="AF1E2C"/>
                </a:solidFill>
                <a:latin typeface="Arial (Headings)"/>
                <a:cs typeface="Arial" panose="020B0604020202020204" pitchFamily="34" charset="0"/>
              </a:rPr>
              <a:t>Urinary Tract Infection (UTI)</a:t>
            </a:r>
            <a:endParaRPr lang="en-GB" altLang="en-US" sz="2800" b="0" dirty="0">
              <a:solidFill>
                <a:srgbClr val="AF1E2C"/>
              </a:solidFill>
              <a:latin typeface="Arial (Headings)"/>
              <a:cs typeface="Arial" panose="020B0604020202020204" pitchFamily="34" charset="0"/>
            </a:endParaRPr>
          </a:p>
        </p:txBody>
      </p:sp>
      <p:pic>
        <p:nvPicPr>
          <p:cNvPr id="13317" name="Picture 2" descr="Image result for urinary tract infection">
            <a:extLst>
              <a:ext uri="{FF2B5EF4-FFF2-40B4-BE49-F238E27FC236}">
                <a16:creationId xmlns:a16="http://schemas.microsoft.com/office/drawing/2014/main" id="{C8905F5D-7B44-4EFD-BC68-90E968093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813" y="1818410"/>
            <a:ext cx="6210381" cy="414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3">
            <a:extLst>
              <a:ext uri="{FF2B5EF4-FFF2-40B4-BE49-F238E27FC236}">
                <a16:creationId xmlns:a16="http://schemas.microsoft.com/office/drawing/2014/main" id="{9DF22DAA-A8C5-4C7B-8286-5EFA4937869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13">
            <a:extLst>
              <a:ext uri="{FF2B5EF4-FFF2-40B4-BE49-F238E27FC236}">
                <a16:creationId xmlns:a16="http://schemas.microsoft.com/office/drawing/2014/main" id="{9018268A-9F18-4199-86DE-24C2B4D824BD}"/>
              </a:ext>
            </a:extLst>
          </p:cNvPr>
          <p:cNvSpPr txBox="1">
            <a:spLocks noChangeArrowheads="1"/>
          </p:cNvSpPr>
          <p:nvPr/>
        </p:nvSpPr>
        <p:spPr bwMode="auto">
          <a:xfrm>
            <a:off x="3043695" y="6443446"/>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F91019B7-1AD0-4E97-BD38-8EAFF3152E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801" y="95802"/>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a:extLst>
              <a:ext uri="{FF2B5EF4-FFF2-40B4-BE49-F238E27FC236}">
                <a16:creationId xmlns:a16="http://schemas.microsoft.com/office/drawing/2014/main" id="{62E91514-16E9-4131-9757-49F5A298929A}"/>
              </a:ext>
            </a:extLst>
          </p:cNvPr>
          <p:cNvSpPr>
            <a:spLocks noGrp="1" noChangeArrowheads="1"/>
          </p:cNvSpPr>
          <p:nvPr>
            <p:ph type="title"/>
          </p:nvPr>
        </p:nvSpPr>
        <p:spPr>
          <a:xfrm>
            <a:off x="1684293" y="692150"/>
            <a:ext cx="7265080" cy="792163"/>
          </a:xfrm>
        </p:spPr>
        <p:txBody>
          <a:bodyPr>
            <a:normAutofit fontScale="90000"/>
          </a:bodyPr>
          <a:lstStyle/>
          <a:p>
            <a:pPr eaLnBrk="1" hangingPunct="1"/>
            <a:r>
              <a:rPr lang="en-GB" altLang="en-US" sz="4000" b="0" dirty="0">
                <a:solidFill>
                  <a:srgbClr val="AF1E2C"/>
                </a:solidFill>
                <a:latin typeface="Arial" panose="020B0604020202020204" pitchFamily="34" charset="0"/>
                <a:cs typeface="Arial" panose="020B0604020202020204" pitchFamily="34" charset="0"/>
              </a:rPr>
              <a:t>Antibiotic resistance affects the recovery of patients with UTI</a:t>
            </a:r>
          </a:p>
        </p:txBody>
      </p:sp>
      <p:sp>
        <p:nvSpPr>
          <p:cNvPr id="8" name="TextBox 7">
            <a:extLst>
              <a:ext uri="{FF2B5EF4-FFF2-40B4-BE49-F238E27FC236}">
                <a16:creationId xmlns:a16="http://schemas.microsoft.com/office/drawing/2014/main" id="{4D48F3D1-C087-4952-A30D-B29A84D6ECFF}"/>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25640" name="TextBox 9">
            <a:extLst>
              <a:ext uri="{FF2B5EF4-FFF2-40B4-BE49-F238E27FC236}">
                <a16:creationId xmlns:a16="http://schemas.microsoft.com/office/drawing/2014/main" id="{8376D4D2-B0C3-409D-9036-82936800A317}"/>
              </a:ext>
            </a:extLst>
          </p:cNvPr>
          <p:cNvSpPr txBox="1">
            <a:spLocks noChangeArrowheads="1"/>
          </p:cNvSpPr>
          <p:nvPr/>
        </p:nvSpPr>
        <p:spPr bwMode="auto">
          <a:xfrm>
            <a:off x="912606" y="2051008"/>
            <a:ext cx="8036767" cy="89255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defRPr/>
            </a:pPr>
            <a:r>
              <a:rPr lang="en-GB" altLang="en-US" sz="2600" b="1" dirty="0">
                <a:solidFill>
                  <a:schemeClr val="accent6">
                    <a:lumMod val="10000"/>
                  </a:schemeClr>
                </a:solidFill>
                <a:latin typeface="Arial" panose="020B0604020202020204" pitchFamily="34" charset="0"/>
              </a:rPr>
              <a:t>Clinical outcomes of uncomplicated UTIs in English GP treated with empirical trimethoprim. </a:t>
            </a:r>
            <a:endParaRPr lang="en-GB" altLang="en-US" sz="2600" dirty="0">
              <a:solidFill>
                <a:srgbClr val="000000"/>
              </a:solidFill>
              <a:latin typeface="Arial" panose="020B0604020202020204" pitchFamily="34" charset="0"/>
            </a:endParaRPr>
          </a:p>
        </p:txBody>
      </p:sp>
      <p:graphicFrame>
        <p:nvGraphicFramePr>
          <p:cNvPr id="7" name="Content Placeholder 8">
            <a:extLst>
              <a:ext uri="{FF2B5EF4-FFF2-40B4-BE49-F238E27FC236}">
                <a16:creationId xmlns:a16="http://schemas.microsoft.com/office/drawing/2014/main" id="{0DA30363-5DA0-4E42-A4A0-DECFF6A7BFA9}"/>
              </a:ext>
            </a:extLst>
          </p:cNvPr>
          <p:cNvGraphicFramePr>
            <a:graphicFrameLocks noGrp="1"/>
          </p:cNvGraphicFramePr>
          <p:nvPr>
            <p:ph sz="half" idx="10"/>
            <p:extLst>
              <p:ext uri="{D42A27DB-BD31-4B8C-83A1-F6EECF244321}">
                <p14:modId xmlns:p14="http://schemas.microsoft.com/office/powerpoint/2010/main" val="2667262842"/>
              </p:ext>
            </p:extLst>
          </p:nvPr>
        </p:nvGraphicFramePr>
        <p:xfrm>
          <a:off x="724438" y="3075325"/>
          <a:ext cx="8367665" cy="3090525"/>
        </p:xfrm>
        <a:graphic>
          <a:graphicData uri="http://schemas.openxmlformats.org/drawingml/2006/table">
            <a:tbl>
              <a:tblPr firstRow="1" bandRow="1">
                <a:tableStyleId>{F5AB1C69-6EDB-4FF4-983F-18BD219EF322}</a:tableStyleId>
              </a:tblPr>
              <a:tblGrid>
                <a:gridCol w="3993417">
                  <a:extLst>
                    <a:ext uri="{9D8B030D-6E8A-4147-A177-3AD203B41FA5}">
                      <a16:colId xmlns:a16="http://schemas.microsoft.com/office/drawing/2014/main" val="20000"/>
                    </a:ext>
                  </a:extLst>
                </a:gridCol>
                <a:gridCol w="1498263">
                  <a:extLst>
                    <a:ext uri="{9D8B030D-6E8A-4147-A177-3AD203B41FA5}">
                      <a16:colId xmlns:a16="http://schemas.microsoft.com/office/drawing/2014/main" val="20001"/>
                    </a:ext>
                  </a:extLst>
                </a:gridCol>
                <a:gridCol w="1833600">
                  <a:extLst>
                    <a:ext uri="{9D8B030D-6E8A-4147-A177-3AD203B41FA5}">
                      <a16:colId xmlns:a16="http://schemas.microsoft.com/office/drawing/2014/main" val="20002"/>
                    </a:ext>
                  </a:extLst>
                </a:gridCol>
                <a:gridCol w="1042385">
                  <a:extLst>
                    <a:ext uri="{9D8B030D-6E8A-4147-A177-3AD203B41FA5}">
                      <a16:colId xmlns:a16="http://schemas.microsoft.com/office/drawing/2014/main" val="20003"/>
                    </a:ext>
                  </a:extLst>
                </a:gridCol>
              </a:tblGrid>
              <a:tr h="390077">
                <a:tc>
                  <a:txBody>
                    <a:bodyPr/>
                    <a:lstStyle/>
                    <a:p>
                      <a:endParaRPr lang="en-GB" sz="1800" b="0" dirty="0">
                        <a:latin typeface="Arial" panose="020B0604020202020204" pitchFamily="34" charset="0"/>
                        <a:cs typeface="Arial" panose="020B0604020202020204" pitchFamily="34" charset="0"/>
                      </a:endParaRPr>
                    </a:p>
                  </a:txBody>
                  <a:tcPr marL="91434" marR="91434" marT="45729" marB="45729"/>
                </a:tc>
                <a:tc gridSpan="2">
                  <a:txBody>
                    <a:bodyPr/>
                    <a:lstStyle/>
                    <a:p>
                      <a:pPr algn="ctr"/>
                      <a:r>
                        <a:rPr lang="en-GB" sz="1800" b="0" dirty="0">
                          <a:latin typeface="Arial" panose="020B0604020202020204" pitchFamily="34" charset="0"/>
                          <a:cs typeface="Arial" panose="020B0604020202020204" pitchFamily="34" charset="0"/>
                        </a:rPr>
                        <a:t>Patients with:</a:t>
                      </a:r>
                    </a:p>
                  </a:txBody>
                  <a:tcPr marL="91434" marR="91434" marT="45729" marB="45729"/>
                </a:tc>
                <a:tc hMerge="1">
                  <a:txBody>
                    <a:bodyPr/>
                    <a:lstStyle/>
                    <a:p>
                      <a:pPr algn="ctr"/>
                      <a:endParaRPr lang="en-GB" dirty="0"/>
                    </a:p>
                  </a:txBody>
                  <a:tcPr/>
                </a:tc>
                <a:tc>
                  <a:txBody>
                    <a:bodyPr/>
                    <a:lstStyle/>
                    <a:p>
                      <a:pPr algn="ctr"/>
                      <a:endParaRPr lang="en-GB" sz="1800" b="0" dirty="0">
                        <a:solidFill>
                          <a:srgbClr val="000000"/>
                        </a:solidFill>
                        <a:latin typeface="Arial" panose="020B0604020202020204" pitchFamily="34" charset="0"/>
                        <a:cs typeface="Arial" panose="020B0604020202020204" pitchFamily="34" charset="0"/>
                      </a:endParaRPr>
                    </a:p>
                  </a:txBody>
                  <a:tcPr marL="91434" marR="91434" marT="45729" marB="45729" anchor="ctr"/>
                </a:tc>
                <a:extLst>
                  <a:ext uri="{0D108BD9-81ED-4DB2-BD59-A6C34878D82A}">
                    <a16:rowId xmlns:a16="http://schemas.microsoft.com/office/drawing/2014/main" val="10000"/>
                  </a:ext>
                </a:extLst>
              </a:tr>
              <a:tr h="365778">
                <a:tc>
                  <a:txBody>
                    <a:bodyPr/>
                    <a:lstStyle/>
                    <a:p>
                      <a:endParaRPr lang="en-GB" sz="1800" b="0" dirty="0">
                        <a:solidFill>
                          <a:schemeClr val="accent6">
                            <a:lumMod val="10000"/>
                          </a:schemeClr>
                        </a:solidFill>
                        <a:latin typeface="Arial" panose="020B0604020202020204" pitchFamily="34" charset="0"/>
                        <a:cs typeface="Arial" panose="020B0604020202020204" pitchFamily="34" charset="0"/>
                      </a:endParaRPr>
                    </a:p>
                  </a:txBody>
                  <a:tcPr marL="91434" marR="91434" marT="45729" marB="45729"/>
                </a:tc>
                <a:tc>
                  <a:txBody>
                    <a:bodyPr/>
                    <a:lstStyle/>
                    <a:p>
                      <a:pPr algn="ctr"/>
                      <a:r>
                        <a:rPr lang="en-GB" sz="1800" b="0" dirty="0">
                          <a:solidFill>
                            <a:schemeClr val="tx1"/>
                          </a:solidFill>
                          <a:latin typeface="Arial" panose="020B0604020202020204" pitchFamily="34" charset="0"/>
                          <a:cs typeface="Arial" panose="020B0604020202020204" pitchFamily="34" charset="0"/>
                        </a:rPr>
                        <a:t>Resistant UTI</a:t>
                      </a:r>
                    </a:p>
                  </a:txBody>
                  <a:tcPr marL="91434" marR="91434" marT="45729" marB="45729" anchor="ctr"/>
                </a:tc>
                <a:tc>
                  <a:txBody>
                    <a:bodyPr/>
                    <a:lstStyle/>
                    <a:p>
                      <a:pPr algn="ctr"/>
                      <a:r>
                        <a:rPr lang="en-GB" sz="1800" b="0" dirty="0">
                          <a:solidFill>
                            <a:srgbClr val="0000FF"/>
                          </a:solidFill>
                          <a:latin typeface="Arial" panose="020B0604020202020204" pitchFamily="34" charset="0"/>
                          <a:cs typeface="Arial" panose="020B0604020202020204" pitchFamily="34" charset="0"/>
                        </a:rPr>
                        <a:t>Susceptible UTI</a:t>
                      </a:r>
                    </a:p>
                  </a:txBody>
                  <a:tcPr marL="91434" marR="91434" marT="45729" marB="45729" anchor="ctr"/>
                </a:tc>
                <a:tc>
                  <a:txBody>
                    <a:bodyPr/>
                    <a:lstStyle/>
                    <a:p>
                      <a:pPr algn="ctr"/>
                      <a:r>
                        <a:rPr lang="en-GB" sz="1800" b="0" dirty="0">
                          <a:solidFill>
                            <a:schemeClr val="accent6">
                              <a:lumMod val="10000"/>
                            </a:schemeClr>
                          </a:solidFill>
                          <a:latin typeface="Arial" panose="020B0604020202020204" pitchFamily="34" charset="0"/>
                          <a:cs typeface="Arial" panose="020B0604020202020204" pitchFamily="34" charset="0"/>
                        </a:rPr>
                        <a:t>P-value</a:t>
                      </a:r>
                    </a:p>
                  </a:txBody>
                  <a:tcPr marL="91434" marR="91434" marT="45729" marB="45729" anchor="ctr"/>
                </a:tc>
                <a:extLst>
                  <a:ext uri="{0D108BD9-81ED-4DB2-BD59-A6C34878D82A}">
                    <a16:rowId xmlns:a16="http://schemas.microsoft.com/office/drawing/2014/main" val="10001"/>
                  </a:ext>
                </a:extLst>
              </a:tr>
              <a:tr h="390077">
                <a:tc>
                  <a:txBody>
                    <a:bodyPr/>
                    <a:lstStyle/>
                    <a:p>
                      <a:r>
                        <a:rPr lang="en-GB" sz="1800" b="0" dirty="0">
                          <a:solidFill>
                            <a:schemeClr val="accent6">
                              <a:lumMod val="10000"/>
                            </a:schemeClr>
                          </a:solidFill>
                          <a:latin typeface="Arial" panose="020B0604020202020204" pitchFamily="34" charset="0"/>
                          <a:cs typeface="Arial" panose="020B0604020202020204" pitchFamily="34" charset="0"/>
                        </a:rPr>
                        <a:t>Median time to symptom</a:t>
                      </a:r>
                      <a:r>
                        <a:rPr lang="en-GB" sz="1800" b="0" baseline="0" dirty="0">
                          <a:solidFill>
                            <a:schemeClr val="accent6">
                              <a:lumMod val="10000"/>
                            </a:schemeClr>
                          </a:solidFill>
                          <a:latin typeface="Arial" panose="020B0604020202020204" pitchFamily="34" charset="0"/>
                          <a:cs typeface="Arial" panose="020B0604020202020204" pitchFamily="34" charset="0"/>
                        </a:rPr>
                        <a:t> resolution (207)</a:t>
                      </a:r>
                      <a:endParaRPr lang="en-GB" sz="1800" b="0" dirty="0">
                        <a:solidFill>
                          <a:schemeClr val="accent6">
                            <a:lumMod val="10000"/>
                          </a:schemeClr>
                        </a:solidFill>
                        <a:latin typeface="Arial" panose="020B0604020202020204" pitchFamily="34" charset="0"/>
                        <a:cs typeface="Arial" panose="020B0604020202020204" pitchFamily="34" charset="0"/>
                      </a:endParaRPr>
                    </a:p>
                  </a:txBody>
                  <a:tcPr marL="91434" marR="91434" marT="45729" marB="45729" anchor="ctr"/>
                </a:tc>
                <a:tc>
                  <a:txBody>
                    <a:bodyPr/>
                    <a:lstStyle/>
                    <a:p>
                      <a:pPr algn="ctr"/>
                      <a:r>
                        <a:rPr lang="en-GB" sz="1800" b="0" dirty="0">
                          <a:solidFill>
                            <a:schemeClr val="tx1"/>
                          </a:solidFill>
                          <a:latin typeface="Arial" panose="020B0604020202020204" pitchFamily="34" charset="0"/>
                          <a:cs typeface="Arial" panose="020B0604020202020204" pitchFamily="34" charset="0"/>
                        </a:rPr>
                        <a:t>7 days</a:t>
                      </a:r>
                    </a:p>
                  </a:txBody>
                  <a:tcPr marL="91434" marR="91434" marT="45729" marB="45729" anchor="ctr"/>
                </a:tc>
                <a:tc>
                  <a:txBody>
                    <a:bodyPr/>
                    <a:lstStyle/>
                    <a:p>
                      <a:pPr algn="ctr"/>
                      <a:r>
                        <a:rPr lang="en-GB" sz="1800" b="0" dirty="0">
                          <a:solidFill>
                            <a:srgbClr val="0000FF"/>
                          </a:solidFill>
                          <a:latin typeface="Arial" panose="020B0604020202020204" pitchFamily="34" charset="0"/>
                          <a:cs typeface="Arial" panose="020B0604020202020204" pitchFamily="34" charset="0"/>
                        </a:rPr>
                        <a:t>4 days</a:t>
                      </a:r>
                    </a:p>
                  </a:txBody>
                  <a:tcPr marL="91434" marR="91434" marT="45729" marB="45729" anchor="ctr"/>
                </a:tc>
                <a:tc>
                  <a:txBody>
                    <a:bodyPr/>
                    <a:lstStyle/>
                    <a:p>
                      <a:pPr algn="ctr"/>
                      <a:r>
                        <a:rPr lang="en-GB" sz="1800" b="0" dirty="0">
                          <a:solidFill>
                            <a:schemeClr val="accent6">
                              <a:lumMod val="10000"/>
                            </a:schemeClr>
                          </a:solidFill>
                          <a:latin typeface="Arial" panose="020B0604020202020204" pitchFamily="34" charset="0"/>
                          <a:cs typeface="Arial" panose="020B0604020202020204" pitchFamily="34" charset="0"/>
                        </a:rPr>
                        <a:t>0.0002</a:t>
                      </a:r>
                    </a:p>
                  </a:txBody>
                  <a:tcPr marL="91434" marR="91434" marT="45729" marB="45729" anchor="ctr"/>
                </a:tc>
                <a:extLst>
                  <a:ext uri="{0D108BD9-81ED-4DB2-BD59-A6C34878D82A}">
                    <a16:rowId xmlns:a16="http://schemas.microsoft.com/office/drawing/2014/main" val="10002"/>
                  </a:ext>
                </a:extLst>
              </a:tr>
              <a:tr h="390077">
                <a:tc>
                  <a:txBody>
                    <a:bodyPr/>
                    <a:lstStyle/>
                    <a:p>
                      <a:r>
                        <a:rPr lang="en-GB" sz="1800" b="0" dirty="0">
                          <a:solidFill>
                            <a:schemeClr val="accent6">
                              <a:lumMod val="10000"/>
                            </a:schemeClr>
                          </a:solidFill>
                          <a:latin typeface="Arial" panose="020B0604020202020204" pitchFamily="34" charset="0"/>
                          <a:cs typeface="Arial" panose="020B0604020202020204" pitchFamily="34" charset="0"/>
                        </a:rPr>
                        <a:t>Re-consultation in first week or less (317)</a:t>
                      </a:r>
                    </a:p>
                  </a:txBody>
                  <a:tcPr marL="91434" marR="91434" marT="45729" marB="45729" anchor="ctr"/>
                </a:tc>
                <a:tc>
                  <a:txBody>
                    <a:bodyPr/>
                    <a:lstStyle/>
                    <a:p>
                      <a:pPr algn="ctr"/>
                      <a:r>
                        <a:rPr lang="en-GB" sz="1800" b="0" dirty="0">
                          <a:solidFill>
                            <a:schemeClr val="tx1"/>
                          </a:solidFill>
                          <a:latin typeface="Arial" panose="020B0604020202020204" pitchFamily="34" charset="0"/>
                          <a:cs typeface="Arial" panose="020B0604020202020204" pitchFamily="34" charset="0"/>
                        </a:rPr>
                        <a:t>17/44, 39%</a:t>
                      </a:r>
                    </a:p>
                  </a:txBody>
                  <a:tcPr marL="91434" marR="91434" marT="45729" marB="45729" anchor="ctr"/>
                </a:tc>
                <a:tc>
                  <a:txBody>
                    <a:bodyPr/>
                    <a:lstStyle/>
                    <a:p>
                      <a:pPr algn="ctr"/>
                      <a:r>
                        <a:rPr lang="en-GB" sz="1800" b="0" dirty="0">
                          <a:solidFill>
                            <a:srgbClr val="0000FF"/>
                          </a:solidFill>
                          <a:latin typeface="Arial" panose="020B0604020202020204" pitchFamily="34" charset="0"/>
                          <a:cs typeface="Arial" panose="020B0604020202020204" pitchFamily="34" charset="0"/>
                        </a:rPr>
                        <a:t>17/273,  6%</a:t>
                      </a:r>
                    </a:p>
                  </a:txBody>
                  <a:tcPr marL="91434" marR="91434" marT="45729" marB="45729" anchor="ctr"/>
                </a:tc>
                <a:tc>
                  <a:txBody>
                    <a:bodyPr/>
                    <a:lstStyle/>
                    <a:p>
                      <a:pPr algn="ctr"/>
                      <a:r>
                        <a:rPr lang="en-GB" sz="1800" b="0" dirty="0">
                          <a:solidFill>
                            <a:schemeClr val="accent6">
                              <a:lumMod val="10000"/>
                            </a:schemeClr>
                          </a:solidFill>
                          <a:latin typeface="Arial" panose="020B0604020202020204" pitchFamily="34" charset="0"/>
                          <a:cs typeface="Arial" panose="020B0604020202020204" pitchFamily="34" charset="0"/>
                        </a:rPr>
                        <a:t>&lt;0.0001</a:t>
                      </a:r>
                    </a:p>
                  </a:txBody>
                  <a:tcPr marL="91434" marR="91434" marT="45729" marB="45729" anchor="ctr"/>
                </a:tc>
                <a:extLst>
                  <a:ext uri="{0D108BD9-81ED-4DB2-BD59-A6C34878D82A}">
                    <a16:rowId xmlns:a16="http://schemas.microsoft.com/office/drawing/2014/main" val="10003"/>
                  </a:ext>
                </a:extLst>
              </a:tr>
              <a:tr h="3900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accent6">
                              <a:lumMod val="10000"/>
                            </a:schemeClr>
                          </a:solidFill>
                          <a:latin typeface="Arial" panose="020B0604020202020204" pitchFamily="34" charset="0"/>
                          <a:cs typeface="Arial" panose="020B0604020202020204" pitchFamily="34" charset="0"/>
                        </a:rPr>
                        <a:t>Further antibiotic</a:t>
                      </a:r>
                      <a:r>
                        <a:rPr lang="en-GB" sz="1800" b="0" baseline="0" dirty="0">
                          <a:solidFill>
                            <a:schemeClr val="accent6">
                              <a:lumMod val="10000"/>
                            </a:schemeClr>
                          </a:solidFill>
                          <a:latin typeface="Arial" panose="020B0604020202020204" pitchFamily="34" charset="0"/>
                          <a:cs typeface="Arial" panose="020B0604020202020204" pitchFamily="34" charset="0"/>
                        </a:rPr>
                        <a:t> in first week </a:t>
                      </a:r>
                      <a:r>
                        <a:rPr lang="en-GB" sz="1800" b="0" dirty="0">
                          <a:solidFill>
                            <a:schemeClr val="accent6">
                              <a:lumMod val="10000"/>
                            </a:schemeClr>
                          </a:solidFill>
                          <a:latin typeface="Arial" panose="020B0604020202020204" pitchFamily="34" charset="0"/>
                          <a:cs typeface="Arial" panose="020B0604020202020204" pitchFamily="34" charset="0"/>
                        </a:rPr>
                        <a:t>(317)</a:t>
                      </a:r>
                    </a:p>
                  </a:txBody>
                  <a:tcPr marL="91434" marR="91434" marT="45729" marB="45729" anchor="ctr"/>
                </a:tc>
                <a:tc>
                  <a:txBody>
                    <a:bodyPr/>
                    <a:lstStyle/>
                    <a:p>
                      <a:pPr algn="ctr"/>
                      <a:r>
                        <a:rPr lang="en-GB" sz="1800" b="0" dirty="0">
                          <a:solidFill>
                            <a:schemeClr val="tx1"/>
                          </a:solidFill>
                          <a:latin typeface="Arial" panose="020B0604020202020204" pitchFamily="34" charset="0"/>
                          <a:cs typeface="Arial" panose="020B0604020202020204" pitchFamily="34" charset="0"/>
                        </a:rPr>
                        <a:t>16/44, 36%</a:t>
                      </a:r>
                    </a:p>
                  </a:txBody>
                  <a:tcPr marL="91434" marR="91434"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rgbClr val="0000FF"/>
                          </a:solidFill>
                          <a:latin typeface="Arial" panose="020B0604020202020204" pitchFamily="34" charset="0"/>
                          <a:cs typeface="Arial" panose="020B0604020202020204" pitchFamily="34" charset="0"/>
                        </a:rPr>
                        <a:t>11/273,  4%</a:t>
                      </a:r>
                    </a:p>
                  </a:txBody>
                  <a:tcPr marL="91434" marR="91434"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accent6">
                              <a:lumMod val="10000"/>
                            </a:schemeClr>
                          </a:solidFill>
                          <a:latin typeface="Arial" panose="020B0604020202020204" pitchFamily="34" charset="0"/>
                          <a:cs typeface="Arial" panose="020B0604020202020204" pitchFamily="34" charset="0"/>
                        </a:rPr>
                        <a:t>&lt;0.0001</a:t>
                      </a:r>
                    </a:p>
                  </a:txBody>
                  <a:tcPr marL="91434" marR="91434" marT="45729" marB="45729" anchor="ctr"/>
                </a:tc>
                <a:extLst>
                  <a:ext uri="{0D108BD9-81ED-4DB2-BD59-A6C34878D82A}">
                    <a16:rowId xmlns:a16="http://schemas.microsoft.com/office/drawing/2014/main" val="10004"/>
                  </a:ext>
                </a:extLst>
              </a:tr>
              <a:tr h="390077">
                <a:tc>
                  <a:txBody>
                    <a:bodyPr/>
                    <a:lstStyle/>
                    <a:p>
                      <a:r>
                        <a:rPr lang="en-GB" sz="1800" b="0" dirty="0">
                          <a:solidFill>
                            <a:schemeClr val="accent6">
                              <a:lumMod val="10000"/>
                            </a:schemeClr>
                          </a:solidFill>
                          <a:latin typeface="Arial" panose="020B0604020202020204" pitchFamily="34" charset="0"/>
                          <a:cs typeface="Arial" panose="020B0604020202020204" pitchFamily="34" charset="0"/>
                        </a:rPr>
                        <a:t>Still had bacteriuria at 1 month (132)</a:t>
                      </a:r>
                    </a:p>
                  </a:txBody>
                  <a:tcPr marL="91434" marR="91434" marT="45729" marB="45729" anchor="ctr"/>
                </a:tc>
                <a:tc>
                  <a:txBody>
                    <a:bodyPr/>
                    <a:lstStyle/>
                    <a:p>
                      <a:pPr algn="ctr"/>
                      <a:r>
                        <a:rPr lang="en-GB" sz="1800" b="0" dirty="0">
                          <a:solidFill>
                            <a:schemeClr val="tx1"/>
                          </a:solidFill>
                          <a:latin typeface="Arial" panose="020B0604020202020204" pitchFamily="34" charset="0"/>
                          <a:cs typeface="Arial" panose="020B0604020202020204" pitchFamily="34" charset="0"/>
                        </a:rPr>
                        <a:t>8/19 42%</a:t>
                      </a:r>
                    </a:p>
                  </a:txBody>
                  <a:tcPr marL="91434" marR="91434" marT="45729" marB="45729" anchor="ctr"/>
                </a:tc>
                <a:tc>
                  <a:txBody>
                    <a:bodyPr/>
                    <a:lstStyle/>
                    <a:p>
                      <a:pPr algn="ctr"/>
                      <a:r>
                        <a:rPr lang="en-GB" sz="1800" b="0" dirty="0">
                          <a:solidFill>
                            <a:srgbClr val="0000FF"/>
                          </a:solidFill>
                          <a:latin typeface="Arial" panose="020B0604020202020204" pitchFamily="34" charset="0"/>
                          <a:cs typeface="Arial" panose="020B0604020202020204" pitchFamily="34" charset="0"/>
                        </a:rPr>
                        <a:t>23/113, 20%</a:t>
                      </a:r>
                    </a:p>
                  </a:txBody>
                  <a:tcPr marL="91434" marR="91434"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accent6">
                              <a:lumMod val="10000"/>
                            </a:schemeClr>
                          </a:solidFill>
                          <a:latin typeface="Arial" panose="020B0604020202020204" pitchFamily="34" charset="0"/>
                          <a:cs typeface="Arial" panose="020B0604020202020204" pitchFamily="34" charset="0"/>
                        </a:rPr>
                        <a:t>0.04</a:t>
                      </a:r>
                    </a:p>
                  </a:txBody>
                  <a:tcPr marL="91434" marR="91434" marT="45729" marB="45729" anchor="ctr"/>
                </a:tc>
                <a:extLst>
                  <a:ext uri="{0D108BD9-81ED-4DB2-BD59-A6C34878D82A}">
                    <a16:rowId xmlns:a16="http://schemas.microsoft.com/office/drawing/2014/main" val="10005"/>
                  </a:ext>
                </a:extLst>
              </a:tr>
            </a:tbl>
          </a:graphicData>
        </a:graphic>
      </p:graphicFrame>
      <p:sp>
        <p:nvSpPr>
          <p:cNvPr id="28674" name="Rectangle 7">
            <a:extLst>
              <a:ext uri="{FF2B5EF4-FFF2-40B4-BE49-F238E27FC236}">
                <a16:creationId xmlns:a16="http://schemas.microsoft.com/office/drawing/2014/main" id="{2657759A-4576-4FA8-9D87-87F7D6949D5E}"/>
              </a:ext>
              <a:ext uri="{C183D7F6-B498-43B3-948B-1728B52AA6E4}">
                <adec:decorative xmlns:adec="http://schemas.microsoft.com/office/drawing/2017/decorative" val="1"/>
              </a:ext>
            </a:extLst>
          </p:cNvPr>
          <p:cNvSpPr>
            <a:spLocks noChangeArrowheads="1"/>
          </p:cNvSpPr>
          <p:nvPr/>
        </p:nvSpPr>
        <p:spPr bwMode="auto">
          <a:xfrm>
            <a:off x="-51897" y="6233658"/>
            <a:ext cx="9144000" cy="647700"/>
          </a:xfrm>
          <a:prstGeom prst="rect">
            <a:avLst/>
          </a:prstGeom>
          <a:solidFill>
            <a:srgbClr val="F4DDC4"/>
          </a:solidFill>
          <a:ln>
            <a:noFill/>
          </a:ln>
        </p:spPr>
        <p:txBody>
          <a:bodyPr>
            <a:spAutoFit/>
          </a:bodyPr>
          <a:lstStyle>
            <a:lvl1pPr>
              <a:lnSpc>
                <a:spcPct val="90000"/>
              </a:lnSpc>
              <a:spcBef>
                <a:spcPts val="1000"/>
              </a:spcBef>
              <a:buFont typeface="Arial" panose="020B0604020202020204" pitchFamily="34" charset="0"/>
              <a:buChar char="•"/>
              <a:tabLst>
                <a:tab pos="533400" algn="l"/>
                <a:tab pos="1162050" algn="l"/>
                <a:tab pos="1695450" algn="l"/>
                <a:tab pos="2247900" algn="l"/>
                <a:tab pos="2781300" algn="l"/>
              </a:tabLst>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9pPr>
          </a:lstStyle>
          <a:p>
            <a:pPr>
              <a:lnSpc>
                <a:spcPct val="100000"/>
              </a:lnSpc>
              <a:spcBef>
                <a:spcPct val="20000"/>
              </a:spcBef>
              <a:buFontTx/>
              <a:buBlip>
                <a:blip r:embed="rId4"/>
              </a:buBlip>
            </a:pPr>
            <a:endParaRPr lang="en-GB" altLang="en-US" dirty="0">
              <a:solidFill>
                <a:schemeClr val="tx1"/>
              </a:solidFill>
              <a:latin typeface="Arial" panose="020B0604020202020204" pitchFamily="34" charset="0"/>
            </a:endParaRPr>
          </a:p>
        </p:txBody>
      </p:sp>
      <p:sp>
        <p:nvSpPr>
          <p:cNvPr id="11" name="TextBox 13">
            <a:extLst>
              <a:ext uri="{FF2B5EF4-FFF2-40B4-BE49-F238E27FC236}">
                <a16:creationId xmlns:a16="http://schemas.microsoft.com/office/drawing/2014/main" id="{838A868D-24D4-4D6F-AAB4-E1561371070F}"/>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94973CD5-5551-4E5B-A509-87A4F69CE8F4}"/>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28713" name="TextBox 10">
            <a:extLst>
              <a:ext uri="{FF2B5EF4-FFF2-40B4-BE49-F238E27FC236}">
                <a16:creationId xmlns:a16="http://schemas.microsoft.com/office/drawing/2014/main" id="{1D0F011B-15D6-4041-A324-6A1B2443DE50}"/>
              </a:ext>
            </a:extLst>
          </p:cNvPr>
          <p:cNvSpPr txBox="1">
            <a:spLocks noChangeArrowheads="1"/>
          </p:cNvSpPr>
          <p:nvPr/>
        </p:nvSpPr>
        <p:spPr bwMode="auto">
          <a:xfrm>
            <a:off x="6578599" y="6318706"/>
            <a:ext cx="26960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100" dirty="0">
                <a:solidFill>
                  <a:srgbClr val="000000"/>
                </a:solidFill>
                <a:latin typeface="Arial" panose="020B0604020202020204" pitchFamily="34" charset="0"/>
              </a:rPr>
              <a:t>McNulty </a:t>
            </a:r>
            <a:r>
              <a:rPr lang="en-GB" altLang="en-US" sz="1100" i="1" dirty="0">
                <a:solidFill>
                  <a:srgbClr val="000000"/>
                </a:solidFill>
                <a:latin typeface="Arial" panose="020B0604020202020204" pitchFamily="34" charset="0"/>
              </a:rPr>
              <a:t>et al. J. Antimicrob. Chemother.</a:t>
            </a:r>
            <a:r>
              <a:rPr lang="en-GB" altLang="en-US" sz="1100" dirty="0">
                <a:solidFill>
                  <a:srgbClr val="000000"/>
                </a:solidFill>
                <a:latin typeface="Arial" panose="020B0604020202020204" pitchFamily="34" charset="0"/>
              </a:rPr>
              <a:t> (2006) 58 (5): 1000-1008</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a:extLst>
              <a:ext uri="{FF2B5EF4-FFF2-40B4-BE49-F238E27FC236}">
                <a16:creationId xmlns:a16="http://schemas.microsoft.com/office/drawing/2014/main" id="{5A369E06-89EF-42E9-B261-8F5404FC07FF}"/>
              </a:ext>
            </a:extLst>
          </p:cNvPr>
          <p:cNvSpPr>
            <a:spLocks noGrp="1" noChangeArrowheads="1"/>
          </p:cNvSpPr>
          <p:nvPr>
            <p:ph type="title"/>
          </p:nvPr>
        </p:nvSpPr>
        <p:spPr>
          <a:xfrm>
            <a:off x="1557495" y="242668"/>
            <a:ext cx="7539517" cy="1143000"/>
          </a:xfrm>
        </p:spPr>
        <p:txBody>
          <a:bodyPr>
            <a:normAutofit fontScale="90000"/>
          </a:bodyPr>
          <a:lstStyle/>
          <a:p>
            <a:pPr eaLnBrk="1" hangingPunct="1"/>
            <a:r>
              <a:rPr lang="en-GB" altLang="en-US" sz="4000" b="0" dirty="0">
                <a:solidFill>
                  <a:srgbClr val="AF1E2C"/>
                </a:solidFill>
                <a:latin typeface="Arial" panose="020B0604020202020204" pitchFamily="34" charset="0"/>
                <a:cs typeface="Arial" panose="020B0604020202020204" pitchFamily="34" charset="0"/>
              </a:rPr>
              <a:t>Antibiotic use in UTI increases risk of resistance</a:t>
            </a:r>
          </a:p>
        </p:txBody>
      </p:sp>
      <p:sp>
        <p:nvSpPr>
          <p:cNvPr id="17" name="TextBox 16">
            <a:extLst>
              <a:ext uri="{FF2B5EF4-FFF2-40B4-BE49-F238E27FC236}">
                <a16:creationId xmlns:a16="http://schemas.microsoft.com/office/drawing/2014/main" id="{D7D103C8-8296-4E0D-9A60-3FD5FF5F1567}"/>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21" name="Rectangle 20">
            <a:extLst>
              <a:ext uri="{FF2B5EF4-FFF2-40B4-BE49-F238E27FC236}">
                <a16:creationId xmlns:a16="http://schemas.microsoft.com/office/drawing/2014/main" id="{1CFC06EF-F5BB-42FC-8458-04655562CDED}"/>
              </a:ext>
            </a:extLst>
          </p:cNvPr>
          <p:cNvSpPr/>
          <p:nvPr/>
        </p:nvSpPr>
        <p:spPr>
          <a:xfrm>
            <a:off x="1557495" y="1628333"/>
            <a:ext cx="6936550" cy="646331"/>
          </a:xfrm>
          <a:prstGeom prst="rect">
            <a:avLst/>
          </a:prstGeom>
        </p:spPr>
        <p:txBody>
          <a:bodyPr wrap="square">
            <a:spAutoFit/>
          </a:bodyPr>
          <a:lstStyle/>
          <a:p>
            <a:pPr eaLnBrk="1" hangingPunct="1">
              <a:defRPr/>
            </a:pPr>
            <a:r>
              <a:rPr lang="en-GB" altLang="en-US" i="1" dirty="0">
                <a:solidFill>
                  <a:srgbClr val="000000"/>
                </a:solidFill>
                <a:latin typeface="Arial" panose="020B0604020202020204" pitchFamily="34" charset="0"/>
                <a:ea typeface="msgothic"/>
                <a:cs typeface="Arial" panose="020B0604020202020204" pitchFamily="34" charset="0"/>
              </a:rPr>
              <a:t>This Forest plots shows individual study and pooled odds ratio of increased risk of resistance</a:t>
            </a:r>
            <a:r>
              <a:rPr lang="en-GB" altLang="en-US" b="1" dirty="0">
                <a:solidFill>
                  <a:srgbClr val="002060"/>
                </a:solidFill>
                <a:latin typeface="Arial" panose="020B0604020202020204" pitchFamily="34" charset="0"/>
                <a:ea typeface="msgothic"/>
                <a:cs typeface="Arial" panose="020B0604020202020204" pitchFamily="34" charset="0"/>
              </a:rPr>
              <a:t> </a:t>
            </a:r>
            <a:endParaRPr lang="en-GB" altLang="en-US" i="1" dirty="0">
              <a:solidFill>
                <a:srgbClr val="000000"/>
              </a:solidFill>
              <a:latin typeface="Arial" panose="020B0604020202020204" pitchFamily="34" charset="0"/>
              <a:ea typeface="ヒラギノ角ゴ Pro W3"/>
              <a:cs typeface="Arial" panose="020B0604020202020204" pitchFamily="34" charset="0"/>
            </a:endParaRPr>
          </a:p>
        </p:txBody>
      </p:sp>
      <p:graphicFrame>
        <p:nvGraphicFramePr>
          <p:cNvPr id="14" name="Table 13">
            <a:extLst>
              <a:ext uri="{FF2B5EF4-FFF2-40B4-BE49-F238E27FC236}">
                <a16:creationId xmlns:a16="http://schemas.microsoft.com/office/drawing/2014/main" id="{938E0D61-59CF-4E5A-8727-66A15AAEAE4C}"/>
              </a:ext>
            </a:extLst>
          </p:cNvPr>
          <p:cNvGraphicFramePr>
            <a:graphicFrameLocks noGrp="1"/>
          </p:cNvGraphicFramePr>
          <p:nvPr>
            <p:extLst>
              <p:ext uri="{D42A27DB-BD31-4B8C-83A1-F6EECF244321}">
                <p14:modId xmlns:p14="http://schemas.microsoft.com/office/powerpoint/2010/main" val="2678954097"/>
              </p:ext>
            </p:extLst>
          </p:nvPr>
        </p:nvGraphicFramePr>
        <p:xfrm>
          <a:off x="1557495" y="2326154"/>
          <a:ext cx="6830854" cy="3499941"/>
        </p:xfrm>
        <a:graphic>
          <a:graphicData uri="http://schemas.openxmlformats.org/drawingml/2006/table">
            <a:tbl>
              <a:tblPr firstRow="1" bandRow="1">
                <a:tableStyleId>{F5AB1C69-6EDB-4FF4-983F-18BD219EF322}</a:tableStyleId>
              </a:tblPr>
              <a:tblGrid>
                <a:gridCol w="1310972">
                  <a:extLst>
                    <a:ext uri="{9D8B030D-6E8A-4147-A177-3AD203B41FA5}">
                      <a16:colId xmlns:a16="http://schemas.microsoft.com/office/drawing/2014/main" val="20000"/>
                    </a:ext>
                  </a:extLst>
                </a:gridCol>
                <a:gridCol w="1655965">
                  <a:extLst>
                    <a:ext uri="{9D8B030D-6E8A-4147-A177-3AD203B41FA5}">
                      <a16:colId xmlns:a16="http://schemas.microsoft.com/office/drawing/2014/main" val="20001"/>
                    </a:ext>
                  </a:extLst>
                </a:gridCol>
                <a:gridCol w="1103976">
                  <a:extLst>
                    <a:ext uri="{9D8B030D-6E8A-4147-A177-3AD203B41FA5}">
                      <a16:colId xmlns:a16="http://schemas.microsoft.com/office/drawing/2014/main" val="20002"/>
                    </a:ext>
                  </a:extLst>
                </a:gridCol>
                <a:gridCol w="1907224">
                  <a:extLst>
                    <a:ext uri="{9D8B030D-6E8A-4147-A177-3AD203B41FA5}">
                      <a16:colId xmlns:a16="http://schemas.microsoft.com/office/drawing/2014/main" val="20003"/>
                    </a:ext>
                  </a:extLst>
                </a:gridCol>
                <a:gridCol w="852717">
                  <a:extLst>
                    <a:ext uri="{9D8B030D-6E8A-4147-A177-3AD203B41FA5}">
                      <a16:colId xmlns:a16="http://schemas.microsoft.com/office/drawing/2014/main" val="20004"/>
                    </a:ext>
                  </a:extLst>
                </a:gridCol>
              </a:tblGrid>
              <a:tr h="332953">
                <a:tc gridSpan="2">
                  <a:txBody>
                    <a:bodyPr/>
                    <a:lstStyle/>
                    <a:p>
                      <a:pPr>
                        <a:tabLst>
                          <a:tab pos="2063750" algn="l"/>
                        </a:tabLst>
                      </a:pPr>
                      <a:r>
                        <a:rPr lang="en-GB" sz="1600" dirty="0">
                          <a:solidFill>
                            <a:schemeClr val="bg1"/>
                          </a:solidFill>
                          <a:latin typeface="Arial" panose="020B0604020202020204" pitchFamily="34" charset="0"/>
                          <a:cs typeface="Arial" panose="020B0604020202020204" pitchFamily="34" charset="0"/>
                        </a:rPr>
                        <a:t>Antibiotic in last 6 months</a:t>
                      </a:r>
                    </a:p>
                  </a:txBody>
                  <a:tcPr marL="91454" marR="91454" marT="45702" marB="45702"/>
                </a:tc>
                <a:tc hMerge="1">
                  <a:txBody>
                    <a:bodyPr/>
                    <a:lstStyle/>
                    <a:p>
                      <a:endParaRPr lang="en-GB"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gridSpan="3">
                  <a:txBody>
                    <a:bodyPr/>
                    <a:lstStyle/>
                    <a:p>
                      <a:pPr algn="r"/>
                      <a:r>
                        <a:rPr lang="en-GB" sz="1600" dirty="0">
                          <a:solidFill>
                            <a:schemeClr val="bg1"/>
                          </a:solidFill>
                          <a:latin typeface="Arial" panose="020B0604020202020204" pitchFamily="34" charset="0"/>
                          <a:cs typeface="Arial" panose="020B0604020202020204" pitchFamily="34" charset="0"/>
                        </a:rPr>
                        <a:t>Increased risk (Odds Ratio)</a:t>
                      </a:r>
                    </a:p>
                  </a:txBody>
                  <a:tcPr marL="91454" marR="91454" marT="45702" marB="45702"/>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71697">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gridSpan="2">
                  <a:txBody>
                    <a:bodyPr/>
                    <a:lstStyle/>
                    <a:p>
                      <a:pPr algn="ctr"/>
                      <a:r>
                        <a:rPr lang="en-GB" sz="1200" b="1" dirty="0">
                          <a:solidFill>
                            <a:schemeClr val="tx1"/>
                          </a:solidFill>
                          <a:latin typeface="Arial" panose="020B0604020202020204" pitchFamily="34" charset="0"/>
                          <a:cs typeface="Arial" panose="020B0604020202020204" pitchFamily="34" charset="0"/>
                        </a:rPr>
                        <a:t>Antibiotic use </a:t>
                      </a:r>
                    </a:p>
                    <a:p>
                      <a:pPr algn="r"/>
                      <a:r>
                        <a:rPr lang="en-GB" sz="1200" b="1" dirty="0">
                          <a:solidFill>
                            <a:schemeClr val="tx1"/>
                          </a:solidFill>
                          <a:latin typeface="Arial" panose="020B0604020202020204" pitchFamily="34" charset="0"/>
                          <a:cs typeface="Arial" panose="020B0604020202020204" pitchFamily="34" charset="0"/>
                        </a:rPr>
                        <a:t>decreases RESISTANCE</a:t>
                      </a:r>
                    </a:p>
                  </a:txBody>
                  <a:tcPr marL="91454" marR="91454" marT="45702" marB="45702"/>
                </a:tc>
                <a:tc hMerge="1">
                  <a:txBody>
                    <a:bodyPr/>
                    <a:lstStyle/>
                    <a:p>
                      <a:endParaRPr lang="en-GB" sz="1400" b="1"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ctr"/>
                      <a:r>
                        <a:rPr lang="en-GB" sz="1200" b="1" dirty="0">
                          <a:solidFill>
                            <a:schemeClr val="tx1"/>
                          </a:solidFill>
                          <a:latin typeface="Arial" panose="020B0604020202020204" pitchFamily="34" charset="0"/>
                          <a:cs typeface="Arial" panose="020B0604020202020204" pitchFamily="34" charset="0"/>
                        </a:rPr>
                        <a:t>Antibiotic use      </a:t>
                      </a:r>
                    </a:p>
                    <a:p>
                      <a:pPr algn="l"/>
                      <a:r>
                        <a:rPr lang="en-GB" sz="1200" b="1" dirty="0">
                          <a:solidFill>
                            <a:schemeClr val="tx1"/>
                          </a:solidFill>
                          <a:latin typeface="Arial" panose="020B0604020202020204" pitchFamily="34" charset="0"/>
                          <a:cs typeface="Arial" panose="020B0604020202020204" pitchFamily="34" charset="0"/>
                        </a:rPr>
                        <a:t>increases RESISTANCE</a:t>
                      </a:r>
                    </a:p>
                  </a:txBody>
                  <a:tcPr marL="91454" marR="91454" marT="45702" marB="45702"/>
                </a:tc>
                <a:tc hMerge="1">
                  <a:txBody>
                    <a:bodyPr/>
                    <a:lstStyle/>
                    <a:p>
                      <a:pPr algn="l"/>
                      <a:endParaRPr lang="en-GB"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32953">
                <a:tc>
                  <a:txBody>
                    <a:bodyPr/>
                    <a:lstStyle/>
                    <a:p>
                      <a:r>
                        <a:rPr lang="en-GB" sz="1600" dirty="0">
                          <a:latin typeface="Arial" panose="020B0604020202020204" pitchFamily="34" charset="0"/>
                          <a:cs typeface="Arial" panose="020B0604020202020204" pitchFamily="34" charset="0"/>
                        </a:rPr>
                        <a:t>Steinke </a:t>
                      </a:r>
                    </a:p>
                  </a:txBody>
                  <a:tcPr marL="91454" marR="91454" marT="45702" marB="45702"/>
                </a:tc>
                <a:tc>
                  <a:txBody>
                    <a:bodyPr/>
                    <a:lstStyle/>
                    <a:p>
                      <a:pPr algn="r"/>
                      <a:r>
                        <a:rPr lang="en-GB" sz="1600" dirty="0">
                          <a:latin typeface="Arial" panose="020B0604020202020204" pitchFamily="34" charset="0"/>
                          <a:cs typeface="Arial" panose="020B0604020202020204" pitchFamily="34" charset="0"/>
                        </a:rPr>
                        <a:t>Any antibiotic</a:t>
                      </a: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algn="r"/>
                      <a:r>
                        <a:rPr lang="en-GB" sz="1600" dirty="0">
                          <a:solidFill>
                            <a:schemeClr val="tx1"/>
                          </a:solidFill>
                          <a:latin typeface="Arial" panose="020B0604020202020204" pitchFamily="34" charset="0"/>
                          <a:cs typeface="Arial" panose="020B0604020202020204" pitchFamily="34" charset="0"/>
                        </a:rPr>
                        <a:t>1.36</a:t>
                      </a:r>
                    </a:p>
                  </a:txBody>
                  <a:tcPr marL="91454" marR="91454" marT="45702" marB="45702"/>
                </a:tc>
                <a:extLst>
                  <a:ext uri="{0D108BD9-81ED-4DB2-BD59-A6C34878D82A}">
                    <a16:rowId xmlns:a16="http://schemas.microsoft.com/office/drawing/2014/main" val="10002"/>
                  </a:ext>
                </a:extLst>
              </a:tr>
              <a:tr h="332953">
                <a:tc>
                  <a:txBody>
                    <a:bodyPr/>
                    <a:lstStyle/>
                    <a:p>
                      <a:r>
                        <a:rPr lang="en-GB" sz="1600" dirty="0">
                          <a:latin typeface="Arial" panose="020B0604020202020204" pitchFamily="34" charset="0"/>
                          <a:cs typeface="Arial" panose="020B0604020202020204" pitchFamily="34" charset="0"/>
                        </a:rPr>
                        <a:t>Donnan</a:t>
                      </a:r>
                    </a:p>
                  </a:txBody>
                  <a:tcPr marL="91454" marR="91454" marT="45702" marB="45702"/>
                </a:tc>
                <a:tc>
                  <a:txBody>
                    <a:bodyPr/>
                    <a:lstStyle/>
                    <a:p>
                      <a:pPr algn="r"/>
                      <a:r>
                        <a:rPr lang="en-GB" sz="1600" dirty="0">
                          <a:latin typeface="Arial" panose="020B0604020202020204" pitchFamily="34" charset="0"/>
                          <a:cs typeface="Arial" panose="020B0604020202020204" pitchFamily="34" charset="0"/>
                        </a:rPr>
                        <a:t>Trimethoprim</a:t>
                      </a: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algn="r"/>
                      <a:r>
                        <a:rPr lang="en-GB" sz="1600" dirty="0">
                          <a:solidFill>
                            <a:schemeClr val="tx1"/>
                          </a:solidFill>
                          <a:latin typeface="Arial" panose="020B0604020202020204" pitchFamily="34" charset="0"/>
                          <a:cs typeface="Arial" panose="020B0604020202020204" pitchFamily="34" charset="0"/>
                        </a:rPr>
                        <a:t>1.67</a:t>
                      </a:r>
                    </a:p>
                  </a:txBody>
                  <a:tcPr marL="91454" marR="91454" marT="45702" marB="45702"/>
                </a:tc>
                <a:extLst>
                  <a:ext uri="{0D108BD9-81ED-4DB2-BD59-A6C34878D82A}">
                    <a16:rowId xmlns:a16="http://schemas.microsoft.com/office/drawing/2014/main" val="10003"/>
                  </a:ext>
                </a:extLst>
              </a:tr>
              <a:tr h="332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Steinke</a:t>
                      </a:r>
                    </a:p>
                  </a:txBody>
                  <a:tcPr marL="91454" marR="91454" marT="45702" marB="45702"/>
                </a:tc>
                <a:tc>
                  <a:txBody>
                    <a:bodyPr/>
                    <a:lstStyle/>
                    <a:p>
                      <a:pPr algn="r"/>
                      <a:r>
                        <a:rPr lang="en-GB" sz="1600" dirty="0">
                          <a:latin typeface="Arial" panose="020B0604020202020204" pitchFamily="34" charset="0"/>
                          <a:cs typeface="Arial" panose="020B0604020202020204" pitchFamily="34" charset="0"/>
                        </a:rPr>
                        <a:t>Trimethoprim</a:t>
                      </a: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algn="r"/>
                      <a:r>
                        <a:rPr lang="en-GB" sz="1600" dirty="0">
                          <a:solidFill>
                            <a:schemeClr val="tx1"/>
                          </a:solidFill>
                          <a:latin typeface="Arial" panose="020B0604020202020204" pitchFamily="34" charset="0"/>
                          <a:cs typeface="Arial" panose="020B0604020202020204" pitchFamily="34" charset="0"/>
                        </a:rPr>
                        <a:t>3.95</a:t>
                      </a:r>
                    </a:p>
                  </a:txBody>
                  <a:tcPr marL="91454" marR="91454" marT="45702" marB="45702"/>
                </a:tc>
                <a:extLst>
                  <a:ext uri="{0D108BD9-81ED-4DB2-BD59-A6C34878D82A}">
                    <a16:rowId xmlns:a16="http://schemas.microsoft.com/office/drawing/2014/main" val="10004"/>
                  </a:ext>
                </a:extLst>
              </a:tr>
              <a:tr h="332953">
                <a:tc>
                  <a:txBody>
                    <a:bodyPr/>
                    <a:lstStyle/>
                    <a:p>
                      <a:r>
                        <a:rPr lang="en-GB" sz="1600" dirty="0">
                          <a:latin typeface="Arial" panose="020B0604020202020204" pitchFamily="34" charset="0"/>
                          <a:cs typeface="Arial" panose="020B0604020202020204" pitchFamily="34" charset="0"/>
                        </a:rPr>
                        <a:t>Hillier</a:t>
                      </a: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Amoxicillin</a:t>
                      </a:r>
                    </a:p>
                  </a:txBody>
                  <a:tcPr marL="91454" marR="91454"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1.83</a:t>
                      </a:r>
                    </a:p>
                  </a:txBody>
                  <a:tcPr marL="91454" marR="91454" marT="45702" marB="45702"/>
                </a:tc>
                <a:extLst>
                  <a:ext uri="{0D108BD9-81ED-4DB2-BD59-A6C34878D82A}">
                    <a16:rowId xmlns:a16="http://schemas.microsoft.com/office/drawing/2014/main" val="10005"/>
                  </a:ext>
                </a:extLst>
              </a:tr>
              <a:tr h="332953">
                <a:tc>
                  <a:txBody>
                    <a:bodyPr/>
                    <a:lstStyle/>
                    <a:p>
                      <a:r>
                        <a:rPr lang="en-GB" sz="1600" dirty="0">
                          <a:latin typeface="Arial" panose="020B0604020202020204" pitchFamily="34" charset="0"/>
                          <a:cs typeface="Arial" panose="020B0604020202020204" pitchFamily="34" charset="0"/>
                        </a:rPr>
                        <a:t>Donnan</a:t>
                      </a: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Any antibiotic</a:t>
                      </a:r>
                    </a:p>
                  </a:txBody>
                  <a:tcPr marL="91454" marR="91454"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1.65</a:t>
                      </a:r>
                    </a:p>
                  </a:txBody>
                  <a:tcPr marL="91454" marR="91454" marT="45702" marB="45702"/>
                </a:tc>
                <a:extLst>
                  <a:ext uri="{0D108BD9-81ED-4DB2-BD59-A6C34878D82A}">
                    <a16:rowId xmlns:a16="http://schemas.microsoft.com/office/drawing/2014/main" val="10006"/>
                  </a:ext>
                </a:extLst>
              </a:tr>
              <a:tr h="332953">
                <a:tc>
                  <a:txBody>
                    <a:bodyPr/>
                    <a:lstStyle/>
                    <a:p>
                      <a:r>
                        <a:rPr lang="en-GB" sz="1600" dirty="0">
                          <a:latin typeface="Arial" panose="020B0604020202020204" pitchFamily="34" charset="0"/>
                          <a:cs typeface="Arial" panose="020B0604020202020204" pitchFamily="34" charset="0"/>
                        </a:rPr>
                        <a:t>Hillier</a:t>
                      </a: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Trimethoprim</a:t>
                      </a:r>
                    </a:p>
                  </a:txBody>
                  <a:tcPr marL="91454" marR="91454"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2.57</a:t>
                      </a:r>
                    </a:p>
                  </a:txBody>
                  <a:tcPr marL="91454" marR="91454" marT="45702" marB="45702"/>
                </a:tc>
                <a:extLst>
                  <a:ext uri="{0D108BD9-81ED-4DB2-BD59-A6C34878D82A}">
                    <a16:rowId xmlns:a16="http://schemas.microsoft.com/office/drawing/2014/main" val="10007"/>
                  </a:ext>
                </a:extLst>
              </a:tr>
              <a:tr h="332953">
                <a:tc>
                  <a:txBody>
                    <a:bodyPr/>
                    <a:lstStyle/>
                    <a:p>
                      <a:r>
                        <a:rPr lang="en-GB" sz="1600" dirty="0">
                          <a:latin typeface="Arial" panose="020B0604020202020204" pitchFamily="34" charset="0"/>
                          <a:cs typeface="Arial" panose="020B0604020202020204" pitchFamily="34" charset="0"/>
                        </a:rPr>
                        <a:t>Metlay</a:t>
                      </a:r>
                    </a:p>
                  </a:txBody>
                  <a:tcPr marL="91454" marR="91454" marT="45702" marB="45702"/>
                </a:tc>
                <a:tc>
                  <a:txBody>
                    <a:bodyPr/>
                    <a:lstStyle/>
                    <a:p>
                      <a:pPr algn="r"/>
                      <a:r>
                        <a:rPr lang="en-GB" sz="1600" dirty="0">
                          <a:latin typeface="Arial" panose="020B0604020202020204" pitchFamily="34" charset="0"/>
                          <a:cs typeface="Arial" panose="020B0604020202020204" pitchFamily="34" charset="0"/>
                        </a:rPr>
                        <a:t>Sulpha / trim</a:t>
                      </a: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4.10</a:t>
                      </a:r>
                    </a:p>
                  </a:txBody>
                  <a:tcPr marL="91454" marR="91454" marT="45702" marB="45702"/>
                </a:tc>
                <a:extLst>
                  <a:ext uri="{0D108BD9-81ED-4DB2-BD59-A6C34878D82A}">
                    <a16:rowId xmlns:a16="http://schemas.microsoft.com/office/drawing/2014/main" val="10008"/>
                  </a:ext>
                </a:extLst>
              </a:tr>
              <a:tr h="34629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Arial" panose="020B0604020202020204" pitchFamily="34" charset="0"/>
                          <a:cs typeface="Arial" panose="020B0604020202020204" pitchFamily="34" charset="0"/>
                        </a:rPr>
                        <a:t>Pooled results 14,348 pts</a:t>
                      </a:r>
                    </a:p>
                  </a:txBody>
                  <a:tcPr marL="91454" marR="91454" marT="45702" marB="45702"/>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algn="r"/>
                      <a:r>
                        <a:rPr lang="en-GB" sz="1600" b="1" dirty="0">
                          <a:solidFill>
                            <a:schemeClr val="tx1"/>
                          </a:solidFill>
                          <a:latin typeface="Arial" panose="020B0604020202020204" pitchFamily="34" charset="0"/>
                          <a:cs typeface="Arial" panose="020B0604020202020204" pitchFamily="34" charset="0"/>
                        </a:rPr>
                        <a:t>2.18</a:t>
                      </a:r>
                    </a:p>
                  </a:txBody>
                  <a:tcPr marL="91454" marR="91454" marT="45702" marB="45702"/>
                </a:tc>
                <a:extLst>
                  <a:ext uri="{0D108BD9-81ED-4DB2-BD59-A6C34878D82A}">
                    <a16:rowId xmlns:a16="http://schemas.microsoft.com/office/drawing/2014/main" val="10009"/>
                  </a:ext>
                </a:extLst>
              </a:tr>
            </a:tbl>
          </a:graphicData>
        </a:graphic>
      </p:graphicFrame>
      <p:sp>
        <p:nvSpPr>
          <p:cNvPr id="11293" name="TextBox 8">
            <a:extLst>
              <a:ext uri="{FF2B5EF4-FFF2-40B4-BE49-F238E27FC236}">
                <a16:creationId xmlns:a16="http://schemas.microsoft.com/office/drawing/2014/main" id="{F469F9A4-887E-4B48-B8D2-6354219F7842}"/>
              </a:ext>
            </a:extLst>
          </p:cNvPr>
          <p:cNvSpPr txBox="1">
            <a:spLocks noChangeArrowheads="1"/>
          </p:cNvSpPr>
          <p:nvPr/>
        </p:nvSpPr>
        <p:spPr bwMode="auto">
          <a:xfrm>
            <a:off x="556106" y="5877585"/>
            <a:ext cx="8540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gn="ctr" eaLnBrk="1" hangingPunct="1">
              <a:lnSpc>
                <a:spcPct val="100000"/>
              </a:lnSpc>
              <a:spcBef>
                <a:spcPts val="600"/>
              </a:spcBef>
              <a:buFontTx/>
              <a:buNone/>
            </a:pPr>
            <a:r>
              <a:rPr lang="en-GB" altLang="en-US" sz="1800" b="1" dirty="0">
                <a:solidFill>
                  <a:schemeClr val="tx1"/>
                </a:solidFill>
                <a:latin typeface="Arial" panose="020B0604020202020204" pitchFamily="34" charset="0"/>
                <a:ea typeface="ヒラギノ角ゴ Pro W3"/>
                <a:cs typeface="ヒラギノ角ゴ Pro W3"/>
              </a:rPr>
              <a:t>Longer duration and multiple courses associated with greater resistance</a:t>
            </a:r>
          </a:p>
        </p:txBody>
      </p:sp>
      <p:grpSp>
        <p:nvGrpSpPr>
          <p:cNvPr id="2" name="Group 25">
            <a:extLst>
              <a:ext uri="{FF2B5EF4-FFF2-40B4-BE49-F238E27FC236}">
                <a16:creationId xmlns:a16="http://schemas.microsoft.com/office/drawing/2014/main" id="{D3BF74AC-6B2E-4CAA-9963-4AED040CFFEB}"/>
              </a:ext>
              <a:ext uri="{C183D7F6-B498-43B3-948B-1728B52AA6E4}">
                <adec:decorative xmlns:adec="http://schemas.microsoft.com/office/drawing/2017/decorative" val="1"/>
              </a:ext>
            </a:extLst>
          </p:cNvPr>
          <p:cNvGrpSpPr>
            <a:grpSpLocks/>
          </p:cNvGrpSpPr>
          <p:nvPr/>
        </p:nvGrpSpPr>
        <p:grpSpPr bwMode="auto">
          <a:xfrm>
            <a:off x="4288963" y="2557923"/>
            <a:ext cx="3129115" cy="3216682"/>
            <a:chOff x="4140406" y="1770214"/>
            <a:chExt cx="3314207" cy="3305385"/>
          </a:xfrm>
        </p:grpSpPr>
        <p:grpSp>
          <p:nvGrpSpPr>
            <p:cNvPr id="32840" name="Group 19">
              <a:extLst>
                <a:ext uri="{FF2B5EF4-FFF2-40B4-BE49-F238E27FC236}">
                  <a16:creationId xmlns:a16="http://schemas.microsoft.com/office/drawing/2014/main" id="{CDBE122D-C89B-4CE8-9AE9-356B373D14BD}"/>
                </a:ext>
              </a:extLst>
            </p:cNvPr>
            <p:cNvGrpSpPr>
              <a:grpSpLocks/>
            </p:cNvGrpSpPr>
            <p:nvPr/>
          </p:nvGrpSpPr>
          <p:grpSpPr bwMode="auto">
            <a:xfrm>
              <a:off x="4140406" y="2323047"/>
              <a:ext cx="3314207" cy="2752552"/>
              <a:chOff x="3660100" y="2299297"/>
              <a:chExt cx="3314207" cy="2752552"/>
            </a:xfrm>
          </p:grpSpPr>
          <p:pic>
            <p:nvPicPr>
              <p:cNvPr id="32843" name="Picture 3">
                <a:extLst>
                  <a:ext uri="{FF2B5EF4-FFF2-40B4-BE49-F238E27FC236}">
                    <a16:creationId xmlns:a16="http://schemas.microsoft.com/office/drawing/2014/main" id="{4C085C0F-9A0B-4D55-A251-DB8D9468A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9036" t="45190" r="20532" b="35725"/>
              <a:stretch>
                <a:fillRect/>
              </a:stretch>
            </p:blipFill>
            <p:spPr bwMode="auto">
              <a:xfrm>
                <a:off x="3877898" y="2299297"/>
                <a:ext cx="2880450" cy="248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844" name="TextBox 15">
                <a:extLst>
                  <a:ext uri="{FF2B5EF4-FFF2-40B4-BE49-F238E27FC236}">
                    <a16:creationId xmlns:a16="http://schemas.microsoft.com/office/drawing/2014/main" id="{4CF852A7-64AF-4A9B-8EA0-CAE719623C06}"/>
                  </a:ext>
                </a:extLst>
              </p:cNvPr>
              <p:cNvSpPr txBox="1">
                <a:spLocks noChangeArrowheads="1"/>
              </p:cNvSpPr>
              <p:nvPr/>
            </p:nvSpPr>
            <p:spPr bwMode="auto">
              <a:xfrm>
                <a:off x="3660100" y="4575696"/>
                <a:ext cx="635953" cy="31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400" b="1" dirty="0">
                    <a:solidFill>
                      <a:srgbClr val="0330D8"/>
                    </a:solidFill>
                    <a:latin typeface="Arial" panose="020B0604020202020204" pitchFamily="34" charset="0"/>
                    <a:ea typeface="ヒラギノ角ゴ Pro W3"/>
                    <a:cs typeface="ヒラギノ角ゴ Pro W3"/>
                  </a:rPr>
                  <a:t>0.6</a:t>
                </a:r>
                <a:endParaRPr lang="en-GB" altLang="en-US" sz="1400" dirty="0">
                  <a:solidFill>
                    <a:srgbClr val="0330D8"/>
                  </a:solidFill>
                  <a:latin typeface="Arial" panose="020B0604020202020204" pitchFamily="34" charset="0"/>
                  <a:ea typeface="ヒラギノ角ゴ Pro W3"/>
                  <a:cs typeface="ヒラギノ角ゴ Pro W3"/>
                </a:endParaRPr>
              </a:p>
            </p:txBody>
          </p:sp>
          <p:sp>
            <p:nvSpPr>
              <p:cNvPr id="32845" name="TextBox 16">
                <a:extLst>
                  <a:ext uri="{FF2B5EF4-FFF2-40B4-BE49-F238E27FC236}">
                    <a16:creationId xmlns:a16="http://schemas.microsoft.com/office/drawing/2014/main" id="{7A94CF5D-DA2F-4FF8-8915-34334B8EDAA7}"/>
                  </a:ext>
                </a:extLst>
              </p:cNvPr>
              <p:cNvSpPr txBox="1">
                <a:spLocks noChangeArrowheads="1"/>
              </p:cNvSpPr>
              <p:nvPr/>
            </p:nvSpPr>
            <p:spPr bwMode="auto">
              <a:xfrm>
                <a:off x="4879538" y="4743814"/>
                <a:ext cx="360462" cy="30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400" b="1" dirty="0">
                    <a:solidFill>
                      <a:srgbClr val="0330D8"/>
                    </a:solidFill>
                    <a:latin typeface="Arial" panose="020B0604020202020204" pitchFamily="34" charset="0"/>
                    <a:ea typeface="ヒラギノ角ゴ Pro W3"/>
                    <a:cs typeface="ヒラギノ角ゴ Pro W3"/>
                  </a:rPr>
                  <a:t>1</a:t>
                </a:r>
                <a:endParaRPr lang="en-GB" altLang="en-US" sz="1400" dirty="0">
                  <a:solidFill>
                    <a:srgbClr val="0330D8"/>
                  </a:solidFill>
                  <a:latin typeface="Arial" panose="020B0604020202020204" pitchFamily="34" charset="0"/>
                  <a:ea typeface="ヒラギノ角ゴ Pro W3"/>
                  <a:cs typeface="ヒラギノ角ゴ Pro W3"/>
                </a:endParaRPr>
              </a:p>
            </p:txBody>
          </p:sp>
          <p:sp>
            <p:nvSpPr>
              <p:cNvPr id="32846" name="TextBox 17">
                <a:extLst>
                  <a:ext uri="{FF2B5EF4-FFF2-40B4-BE49-F238E27FC236}">
                    <a16:creationId xmlns:a16="http://schemas.microsoft.com/office/drawing/2014/main" id="{0812D6FE-A2B1-4A5B-855B-235981C552A3}"/>
                  </a:ext>
                </a:extLst>
              </p:cNvPr>
              <p:cNvSpPr txBox="1">
                <a:spLocks noChangeArrowheads="1"/>
              </p:cNvSpPr>
              <p:nvPr/>
            </p:nvSpPr>
            <p:spPr bwMode="auto">
              <a:xfrm>
                <a:off x="6542389" y="4650128"/>
                <a:ext cx="431918" cy="30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400" b="1" dirty="0">
                    <a:solidFill>
                      <a:srgbClr val="0330D8"/>
                    </a:solidFill>
                    <a:latin typeface="Arial" panose="020B0604020202020204" pitchFamily="34" charset="0"/>
                    <a:ea typeface="ヒラギノ角ゴ Pro W3"/>
                    <a:cs typeface="ヒラギノ角ゴ Pro W3"/>
                  </a:rPr>
                  <a:t>5</a:t>
                </a:r>
                <a:endParaRPr lang="en-GB" altLang="en-US" sz="1400" dirty="0">
                  <a:solidFill>
                    <a:srgbClr val="0330D8"/>
                  </a:solidFill>
                  <a:latin typeface="Arial" panose="020B0604020202020204" pitchFamily="34" charset="0"/>
                  <a:ea typeface="ヒラギノ角ゴ Pro W3"/>
                  <a:cs typeface="ヒラギノ角ゴ Pro W3"/>
                </a:endParaRPr>
              </a:p>
            </p:txBody>
          </p:sp>
        </p:grpSp>
        <p:sp>
          <p:nvSpPr>
            <p:cNvPr id="32841" name="Notched Right Arrow 23">
              <a:extLst>
                <a:ext uri="{FF2B5EF4-FFF2-40B4-BE49-F238E27FC236}">
                  <a16:creationId xmlns:a16="http://schemas.microsoft.com/office/drawing/2014/main" id="{A60D8AC4-3D18-49BA-8171-9D673AFD6EBF}"/>
                </a:ext>
              </a:extLst>
            </p:cNvPr>
            <p:cNvSpPr>
              <a:spLocks noChangeArrowheads="1"/>
            </p:cNvSpPr>
            <p:nvPr/>
          </p:nvSpPr>
          <p:spPr bwMode="auto">
            <a:xfrm>
              <a:off x="5562554" y="1770795"/>
              <a:ext cx="720000" cy="288000"/>
            </a:xfrm>
            <a:prstGeom prst="notchedRightArrow">
              <a:avLst>
                <a:gd name="adj1" fmla="val 50000"/>
                <a:gd name="adj2" fmla="val 50000"/>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lnSpc>
                  <a:spcPct val="90000"/>
                </a:lnSpc>
                <a:spcBef>
                  <a:spcPts val="1000"/>
                </a:spcBef>
                <a:buFont typeface="Arial" panose="020B0604020202020204" pitchFamily="34" charset="0"/>
                <a:buChar char="•"/>
                <a:tabLst>
                  <a:tab pos="533400" algn="l"/>
                  <a:tab pos="1162050" algn="l"/>
                  <a:tab pos="1695450" algn="l"/>
                  <a:tab pos="2247900" algn="l"/>
                  <a:tab pos="2781300" algn="l"/>
                </a:tabLst>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9pPr>
            </a:lstStyle>
            <a:p>
              <a:pPr>
                <a:lnSpc>
                  <a:spcPct val="100000"/>
                </a:lnSpc>
                <a:spcBef>
                  <a:spcPct val="20000"/>
                </a:spcBef>
                <a:buFontTx/>
                <a:buBlip>
                  <a:blip r:embed="rId4"/>
                </a:buBlip>
              </a:pPr>
              <a:endParaRPr lang="en-GB" altLang="en-US" dirty="0">
                <a:solidFill>
                  <a:srgbClr val="000000"/>
                </a:solidFill>
                <a:latin typeface="Arial" panose="020B0604020202020204" pitchFamily="34" charset="0"/>
                <a:ea typeface="ヒラギノ角ゴ Pro W3"/>
                <a:cs typeface="ヒラギノ角ゴ Pro W3"/>
              </a:endParaRPr>
            </a:p>
          </p:txBody>
        </p:sp>
        <p:sp>
          <p:nvSpPr>
            <p:cNvPr id="25" name="Notched Right Arrow 24">
              <a:extLst>
                <a:ext uri="{FF2B5EF4-FFF2-40B4-BE49-F238E27FC236}">
                  <a16:creationId xmlns:a16="http://schemas.microsoft.com/office/drawing/2014/main" id="{4C01A5E3-91F4-4713-B40D-0611AEDFBFB1}"/>
                </a:ext>
              </a:extLst>
            </p:cNvPr>
            <p:cNvSpPr/>
            <p:nvPr/>
          </p:nvSpPr>
          <p:spPr bwMode="auto">
            <a:xfrm rot="10800000">
              <a:off x="4776359" y="1770214"/>
              <a:ext cx="719035" cy="287377"/>
            </a:xfrm>
            <a:prstGeom prst="notchedRightArrow">
              <a:avLst/>
            </a:prstGeom>
            <a:solidFill>
              <a:schemeClr val="accent6"/>
            </a:solidFill>
            <a:ln w="9525" cap="flat" cmpd="sng" algn="ctr">
              <a:noFill/>
              <a:prstDash val="solid"/>
              <a:round/>
              <a:headEnd type="none" w="med" len="med"/>
              <a:tailEnd type="none" w="med" len="med"/>
            </a:ln>
            <a:effectLst/>
          </p:spPr>
          <p:txBody>
            <a:bodyPr>
              <a:spAutoFit/>
            </a:bodyPr>
            <a:lstStyle/>
            <a:p>
              <a:pPr>
                <a:spcBef>
                  <a:spcPct val="20000"/>
                </a:spcBef>
                <a:buFontTx/>
                <a:buBlip>
                  <a:blip r:embed="rId4"/>
                </a:buBlip>
                <a:tabLst>
                  <a:tab pos="533400" algn="l"/>
                  <a:tab pos="1162050" algn="l"/>
                  <a:tab pos="1695450" algn="l"/>
                  <a:tab pos="2247900" algn="l"/>
                  <a:tab pos="2781300" algn="l"/>
                </a:tabLst>
                <a:defRPr/>
              </a:pPr>
              <a:endParaRPr lang="en-GB" sz="2800" dirty="0">
                <a:solidFill>
                  <a:srgbClr val="009D00"/>
                </a:solidFill>
                <a:latin typeface="Arial" charset="0"/>
                <a:ea typeface="ヒラギノ角ゴ Pro W3" pitchFamily="84" charset="-128"/>
              </a:endParaRPr>
            </a:p>
          </p:txBody>
        </p:sp>
      </p:grpSp>
      <p:sp>
        <p:nvSpPr>
          <p:cNvPr id="20" name="TextBox 13">
            <a:extLst>
              <a:ext uri="{FF2B5EF4-FFF2-40B4-BE49-F238E27FC236}">
                <a16:creationId xmlns:a16="http://schemas.microsoft.com/office/drawing/2014/main" id="{3AF8C12F-AB34-4BA1-A5CD-9F3E496D0B4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8" name="TextBox 13">
            <a:extLst>
              <a:ext uri="{FF2B5EF4-FFF2-40B4-BE49-F238E27FC236}">
                <a16:creationId xmlns:a16="http://schemas.microsoft.com/office/drawing/2014/main" id="{D3800B02-CC03-4F5D-A2E6-5F006550C996}"/>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32773" name="Text Box 4">
            <a:extLst>
              <a:ext uri="{FF2B5EF4-FFF2-40B4-BE49-F238E27FC236}">
                <a16:creationId xmlns:a16="http://schemas.microsoft.com/office/drawing/2014/main" id="{1854A256-6109-492F-887F-30A8A6E6B1DE}"/>
              </a:ext>
            </a:extLst>
          </p:cNvPr>
          <p:cNvSpPr txBox="1">
            <a:spLocks noChangeArrowheads="1"/>
          </p:cNvSpPr>
          <p:nvPr/>
        </p:nvSpPr>
        <p:spPr bwMode="auto">
          <a:xfrm>
            <a:off x="7163690" y="6396836"/>
            <a:ext cx="198031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tabLst>
                <a:tab pos="723900" algn="l"/>
                <a:tab pos="1447800" algn="l"/>
                <a:tab pos="2171700" algn="l"/>
                <a:tab pos="2895600" algn="l"/>
                <a:tab pos="3619500" algn="l"/>
              </a:tabLst>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723900" algn="l"/>
                <a:tab pos="1447800" algn="l"/>
                <a:tab pos="2171700" algn="l"/>
                <a:tab pos="2895600" algn="l"/>
                <a:tab pos="3619500" algn="l"/>
              </a:tabLst>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Lst>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Lst>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Lst>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Lst>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Lst>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Lst>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Lst>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100" dirty="0">
                <a:solidFill>
                  <a:srgbClr val="000000"/>
                </a:solidFill>
                <a:latin typeface="Arial" panose="020B0604020202020204" pitchFamily="34" charset="0"/>
                <a:ea typeface="msgothic"/>
                <a:cs typeface="msgothic"/>
              </a:rPr>
              <a:t>Costelloe C </a:t>
            </a:r>
            <a:r>
              <a:rPr lang="en-GB" altLang="en-US" sz="1100" i="1" dirty="0">
                <a:solidFill>
                  <a:srgbClr val="000000"/>
                </a:solidFill>
                <a:latin typeface="Arial" panose="020B0604020202020204" pitchFamily="34" charset="0"/>
                <a:ea typeface="msgothic"/>
                <a:cs typeface="msgothic"/>
              </a:rPr>
              <a:t>et al. BMJ</a:t>
            </a:r>
            <a:r>
              <a:rPr lang="en-GB" altLang="en-US" sz="1100" dirty="0">
                <a:solidFill>
                  <a:srgbClr val="000000"/>
                </a:solidFill>
                <a:latin typeface="Arial" panose="020B0604020202020204" pitchFamily="34" charset="0"/>
                <a:ea typeface="msgothic"/>
                <a:cs typeface="msgothic"/>
              </a:rPr>
              <a:t> (2010);</a:t>
            </a:r>
          </a:p>
          <a:p>
            <a:pPr eaLnBrk="1" hangingPunct="1">
              <a:lnSpc>
                <a:spcPct val="100000"/>
              </a:lnSpc>
              <a:spcBef>
                <a:spcPct val="0"/>
              </a:spcBef>
              <a:buFontTx/>
              <a:buNone/>
            </a:pPr>
            <a:r>
              <a:rPr lang="en-GB" altLang="en-US" sz="1100" dirty="0">
                <a:solidFill>
                  <a:srgbClr val="000000"/>
                </a:solidFill>
                <a:latin typeface="Arial" panose="020B0604020202020204" pitchFamily="34" charset="0"/>
                <a:ea typeface="msgothic"/>
                <a:cs typeface="msgothic"/>
              </a:rPr>
              <a:t>340:bmj.c2096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293"/>
                                        </p:tgtEl>
                                        <p:attrNameLst>
                                          <p:attrName>style.visibility</p:attrName>
                                        </p:attrNameLst>
                                      </p:cBhvr>
                                      <p:to>
                                        <p:strVal val="visible"/>
                                      </p:to>
                                    </p:set>
                                    <p:anim calcmode="lin" valueType="num">
                                      <p:cBhvr additive="base">
                                        <p:cTn id="15" dur="500" fill="hold"/>
                                        <p:tgtEl>
                                          <p:spTgt spid="11293"/>
                                        </p:tgtEl>
                                        <p:attrNameLst>
                                          <p:attrName>ppt_x</p:attrName>
                                        </p:attrNameLst>
                                      </p:cBhvr>
                                      <p:tavLst>
                                        <p:tav tm="0">
                                          <p:val>
                                            <p:strVal val="#ppt_x"/>
                                          </p:val>
                                        </p:tav>
                                        <p:tav tm="100000">
                                          <p:val>
                                            <p:strVal val="#ppt_x"/>
                                          </p:val>
                                        </p:tav>
                                      </p:tavLst>
                                    </p:anim>
                                    <p:anim calcmode="lin" valueType="num">
                                      <p:cBhvr additive="base">
                                        <p:cTn id="16" dur="500" fill="hold"/>
                                        <p:tgtEl>
                                          <p:spTgt spid="11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a:extLst>
              <a:ext uri="{FF2B5EF4-FFF2-40B4-BE49-F238E27FC236}">
                <a16:creationId xmlns:a16="http://schemas.microsoft.com/office/drawing/2014/main" id="{3072447F-841E-4709-B9F0-BC79A09D4EE5}"/>
              </a:ext>
            </a:extLst>
          </p:cNvPr>
          <p:cNvSpPr>
            <a:spLocks noGrp="1" noChangeArrowheads="1"/>
          </p:cNvSpPr>
          <p:nvPr>
            <p:ph type="title"/>
          </p:nvPr>
        </p:nvSpPr>
        <p:spPr>
          <a:xfrm>
            <a:off x="1555749" y="489743"/>
            <a:ext cx="7359651" cy="1325563"/>
          </a:xfrm>
        </p:spPr>
        <p:txBody>
          <a:bodyPr>
            <a:normAutofit fontScale="90000"/>
          </a:bodyPr>
          <a:lstStyle/>
          <a:p>
            <a:pPr eaLnBrk="1" hangingPunct="1"/>
            <a:r>
              <a:rPr lang="en-GB" altLang="en-US" sz="4000" b="0" dirty="0">
                <a:solidFill>
                  <a:srgbClr val="AF1E2C"/>
                </a:solidFill>
                <a:latin typeface="Arial" panose="020B0604020202020204" pitchFamily="34" charset="0"/>
                <a:cs typeface="Arial" panose="020B0604020202020204" pitchFamily="34" charset="0"/>
              </a:rPr>
              <a:t>Risk of resistance persists for at least 12 months after your prescribing</a:t>
            </a:r>
          </a:p>
        </p:txBody>
      </p:sp>
      <p:sp>
        <p:nvSpPr>
          <p:cNvPr id="9" name="TextBox 8">
            <a:extLst>
              <a:ext uri="{FF2B5EF4-FFF2-40B4-BE49-F238E27FC236}">
                <a16:creationId xmlns:a16="http://schemas.microsoft.com/office/drawing/2014/main" id="{990B08AB-CC0B-4B4A-BD69-A6303FE0ADD5}"/>
              </a:ext>
            </a:extLst>
          </p:cNvPr>
          <p:cNvSpPr txBox="1"/>
          <p:nvPr/>
        </p:nvSpPr>
        <p:spPr>
          <a:xfrm>
            <a:off x="-13532"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34837" name="TextBox 5">
            <a:extLst>
              <a:ext uri="{FF2B5EF4-FFF2-40B4-BE49-F238E27FC236}">
                <a16:creationId xmlns:a16="http://schemas.microsoft.com/office/drawing/2014/main" id="{42030CFC-0F0F-4244-B067-3FB93C1AA2A0}"/>
              </a:ext>
            </a:extLst>
          </p:cNvPr>
          <p:cNvSpPr txBox="1">
            <a:spLocks noChangeArrowheads="1"/>
          </p:cNvSpPr>
          <p:nvPr/>
        </p:nvSpPr>
        <p:spPr bwMode="auto">
          <a:xfrm>
            <a:off x="663576" y="2515623"/>
            <a:ext cx="775650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gn="ctr" eaLnBrk="1" hangingPunct="1">
              <a:lnSpc>
                <a:spcPct val="100000"/>
              </a:lnSpc>
              <a:spcBef>
                <a:spcPts val="600"/>
              </a:spcBef>
              <a:buFontTx/>
              <a:buNone/>
            </a:pPr>
            <a:r>
              <a:rPr lang="en-GB" altLang="en-US" sz="2600" dirty="0">
                <a:solidFill>
                  <a:srgbClr val="000000"/>
                </a:solidFill>
                <a:latin typeface="Arial" panose="020B0604020202020204" pitchFamily="34" charset="0"/>
              </a:rPr>
              <a:t>Effect of antibiotic prescribing in primary care on antimicrobial resistance in individual patients: systematic review and meta-analysis</a:t>
            </a:r>
          </a:p>
        </p:txBody>
      </p:sp>
      <p:graphicFrame>
        <p:nvGraphicFramePr>
          <p:cNvPr id="7" name="Content Placeholder 6">
            <a:extLst>
              <a:ext uri="{FF2B5EF4-FFF2-40B4-BE49-F238E27FC236}">
                <a16:creationId xmlns:a16="http://schemas.microsoft.com/office/drawing/2014/main" id="{FDFED4D1-7874-4621-BBDD-CE9553A93575}"/>
              </a:ext>
            </a:extLst>
          </p:cNvPr>
          <p:cNvGraphicFramePr>
            <a:graphicFrameLocks noGrp="1"/>
          </p:cNvGraphicFramePr>
          <p:nvPr>
            <p:ph idx="1"/>
            <p:extLst>
              <p:ext uri="{D42A27DB-BD31-4B8C-83A1-F6EECF244321}">
                <p14:modId xmlns:p14="http://schemas.microsoft.com/office/powerpoint/2010/main" val="4174385819"/>
              </p:ext>
            </p:extLst>
          </p:nvPr>
        </p:nvGraphicFramePr>
        <p:xfrm>
          <a:off x="830027" y="4063835"/>
          <a:ext cx="7993063" cy="1734385"/>
        </p:xfrm>
        <a:graphic>
          <a:graphicData uri="http://schemas.openxmlformats.org/drawingml/2006/table">
            <a:tbl>
              <a:tblPr firstRow="1" bandRow="1">
                <a:tableStyleId>{5C22544A-7EE6-4342-B048-85BDC9FD1C3A}</a:tableStyleId>
              </a:tblPr>
              <a:tblGrid>
                <a:gridCol w="2736364">
                  <a:extLst>
                    <a:ext uri="{9D8B030D-6E8A-4147-A177-3AD203B41FA5}">
                      <a16:colId xmlns:a16="http://schemas.microsoft.com/office/drawing/2014/main" val="20000"/>
                    </a:ext>
                  </a:extLst>
                </a:gridCol>
                <a:gridCol w="2592346">
                  <a:extLst>
                    <a:ext uri="{9D8B030D-6E8A-4147-A177-3AD203B41FA5}">
                      <a16:colId xmlns:a16="http://schemas.microsoft.com/office/drawing/2014/main" val="20001"/>
                    </a:ext>
                  </a:extLst>
                </a:gridCol>
                <a:gridCol w="2664353">
                  <a:extLst>
                    <a:ext uri="{9D8B030D-6E8A-4147-A177-3AD203B41FA5}">
                      <a16:colId xmlns:a16="http://schemas.microsoft.com/office/drawing/2014/main" val="20002"/>
                    </a:ext>
                  </a:extLst>
                </a:gridCol>
              </a:tblGrid>
              <a:tr h="411095">
                <a:tc>
                  <a:txBody>
                    <a:bodyPr/>
                    <a:lstStyle/>
                    <a:p>
                      <a:endParaRPr lang="en-GB" sz="1800" dirty="0">
                        <a:latin typeface="Arial" panose="020B0604020202020204" pitchFamily="34" charset="0"/>
                        <a:cs typeface="Arial" panose="020B0604020202020204" pitchFamily="34" charset="0"/>
                      </a:endParaRPr>
                    </a:p>
                  </a:txBody>
                  <a:tcPr marL="91428" marR="91428" marT="45673" marB="45673"/>
                </a:tc>
                <a:tc gridSpan="2">
                  <a:txBody>
                    <a:bodyPr/>
                    <a:lstStyle/>
                    <a:p>
                      <a:pPr algn="ctr"/>
                      <a:r>
                        <a:rPr lang="en-GB" sz="1800" dirty="0">
                          <a:solidFill>
                            <a:schemeClr val="bg1"/>
                          </a:solidFill>
                          <a:latin typeface="Arial" panose="020B0604020202020204" pitchFamily="34" charset="0"/>
                          <a:cs typeface="Arial" panose="020B0604020202020204" pitchFamily="34" charset="0"/>
                        </a:rPr>
                        <a:t>Increased risk of r</a:t>
                      </a:r>
                      <a:r>
                        <a:rPr lang="en-GB" sz="1800" baseline="0" dirty="0">
                          <a:solidFill>
                            <a:schemeClr val="bg1"/>
                          </a:solidFill>
                          <a:latin typeface="Arial" panose="020B0604020202020204" pitchFamily="34" charset="0"/>
                          <a:cs typeface="Arial" panose="020B0604020202020204" pitchFamily="34" charset="0"/>
                        </a:rPr>
                        <a:t>esistant organism</a:t>
                      </a:r>
                      <a:endParaRPr lang="en-GB" sz="1800" dirty="0">
                        <a:solidFill>
                          <a:schemeClr val="bg1"/>
                        </a:solidFill>
                        <a:latin typeface="Arial" panose="020B0604020202020204" pitchFamily="34" charset="0"/>
                        <a:cs typeface="Arial" panose="020B0604020202020204" pitchFamily="34" charset="0"/>
                      </a:endParaRPr>
                    </a:p>
                  </a:txBody>
                  <a:tcPr marL="91428" marR="91428" marT="45673" marB="45673"/>
                </a:tc>
                <a:tc hMerge="1">
                  <a:txBody>
                    <a:bodyPr/>
                    <a:lstStyle/>
                    <a:p>
                      <a:endParaRPr lang="en-GB" dirty="0"/>
                    </a:p>
                  </a:txBody>
                  <a:tcPr/>
                </a:tc>
                <a:extLst>
                  <a:ext uri="{0D108BD9-81ED-4DB2-BD59-A6C34878D82A}">
                    <a16:rowId xmlns:a16="http://schemas.microsoft.com/office/drawing/2014/main" val="10000"/>
                  </a:ext>
                </a:extLst>
              </a:tr>
              <a:tr h="610702">
                <a:tc>
                  <a:txBody>
                    <a:bodyPr/>
                    <a:lstStyle/>
                    <a:p>
                      <a:endParaRPr lang="en-GB" sz="1800" dirty="0">
                        <a:solidFill>
                          <a:schemeClr val="accent6">
                            <a:lumMod val="10000"/>
                          </a:schemeClr>
                        </a:solidFill>
                        <a:latin typeface="Arial" panose="020B0604020202020204" pitchFamily="34" charset="0"/>
                        <a:cs typeface="Arial" panose="020B0604020202020204" pitchFamily="34" charset="0"/>
                      </a:endParaRPr>
                    </a:p>
                  </a:txBody>
                  <a:tcPr marL="91428" marR="91428" marT="45673" marB="45673"/>
                </a:tc>
                <a:tc>
                  <a:txBody>
                    <a:bodyPr/>
                    <a:lstStyle/>
                    <a:p>
                      <a:pPr algn="ctr"/>
                      <a:r>
                        <a:rPr lang="en-GB" sz="1800" b="1" dirty="0">
                          <a:solidFill>
                            <a:schemeClr val="accent6">
                              <a:lumMod val="10000"/>
                            </a:schemeClr>
                          </a:solidFill>
                          <a:latin typeface="Arial" panose="020B0604020202020204" pitchFamily="34" charset="0"/>
                          <a:cs typeface="Arial" panose="020B0604020202020204" pitchFamily="34" charset="0"/>
                        </a:rPr>
                        <a:t>Antibiotic  in past </a:t>
                      </a:r>
                    </a:p>
                    <a:p>
                      <a:pPr algn="ctr"/>
                      <a:r>
                        <a:rPr lang="en-GB" sz="1800" b="1" dirty="0">
                          <a:solidFill>
                            <a:schemeClr val="accent6">
                              <a:lumMod val="10000"/>
                            </a:schemeClr>
                          </a:solidFill>
                          <a:latin typeface="Arial" panose="020B0604020202020204" pitchFamily="34" charset="0"/>
                          <a:cs typeface="Arial" panose="020B0604020202020204" pitchFamily="34" charset="0"/>
                        </a:rPr>
                        <a:t>2 months</a:t>
                      </a:r>
                    </a:p>
                  </a:txBody>
                  <a:tcPr marL="91428" marR="91428" marT="45673" marB="45673"/>
                </a:tc>
                <a:tc>
                  <a:txBody>
                    <a:bodyPr/>
                    <a:lstStyle/>
                    <a:p>
                      <a:pPr algn="ctr"/>
                      <a:r>
                        <a:rPr lang="en-GB" sz="1800" b="1" dirty="0">
                          <a:solidFill>
                            <a:schemeClr val="accent6">
                              <a:lumMod val="10000"/>
                            </a:schemeClr>
                          </a:solidFill>
                          <a:latin typeface="Arial" panose="020B0604020202020204" pitchFamily="34" charset="0"/>
                          <a:cs typeface="Arial" panose="020B0604020202020204" pitchFamily="34" charset="0"/>
                        </a:rPr>
                        <a:t>Antibiotic in past </a:t>
                      </a:r>
                    </a:p>
                    <a:p>
                      <a:pPr algn="ctr"/>
                      <a:r>
                        <a:rPr lang="en-GB" sz="1800" b="1" dirty="0">
                          <a:solidFill>
                            <a:schemeClr val="accent6">
                              <a:lumMod val="10000"/>
                            </a:schemeClr>
                          </a:solidFill>
                          <a:latin typeface="Arial" panose="020B0604020202020204" pitchFamily="34" charset="0"/>
                          <a:cs typeface="Arial" panose="020B0604020202020204" pitchFamily="34" charset="0"/>
                        </a:rPr>
                        <a:t>12 months</a:t>
                      </a:r>
                    </a:p>
                  </a:txBody>
                  <a:tcPr marL="91428" marR="91428" marT="45673" marB="45673"/>
                </a:tc>
                <a:extLst>
                  <a:ext uri="{0D108BD9-81ED-4DB2-BD59-A6C34878D82A}">
                    <a16:rowId xmlns:a16="http://schemas.microsoft.com/office/drawing/2014/main" val="10001"/>
                  </a:ext>
                </a:extLst>
              </a:tr>
              <a:tr h="683304">
                <a:tc>
                  <a:txBody>
                    <a:bodyPr/>
                    <a:lstStyle/>
                    <a:p>
                      <a:r>
                        <a:rPr lang="en-GB" sz="1800" b="1" dirty="0">
                          <a:solidFill>
                            <a:schemeClr val="accent6">
                              <a:lumMod val="10000"/>
                            </a:schemeClr>
                          </a:solidFill>
                          <a:latin typeface="Arial" panose="020B0604020202020204" pitchFamily="34" charset="0"/>
                          <a:cs typeface="Arial" panose="020B0604020202020204" pitchFamily="34" charset="0"/>
                        </a:rPr>
                        <a:t>UTI</a:t>
                      </a:r>
                      <a:r>
                        <a:rPr lang="en-GB" sz="1800" dirty="0">
                          <a:solidFill>
                            <a:schemeClr val="accent6">
                              <a:lumMod val="10000"/>
                            </a:schemeClr>
                          </a:solidFill>
                          <a:latin typeface="Arial" panose="020B0604020202020204" pitchFamily="34" charset="0"/>
                          <a:cs typeface="Arial" panose="020B0604020202020204" pitchFamily="34" charset="0"/>
                        </a:rPr>
                        <a:t> </a:t>
                      </a:r>
                    </a:p>
                    <a:p>
                      <a:r>
                        <a:rPr lang="en-GB" sz="1800" dirty="0">
                          <a:solidFill>
                            <a:schemeClr val="accent6">
                              <a:lumMod val="10000"/>
                            </a:schemeClr>
                          </a:solidFill>
                          <a:latin typeface="Arial" panose="020B0604020202020204" pitchFamily="34" charset="0"/>
                          <a:cs typeface="Arial" panose="020B0604020202020204" pitchFamily="34" charset="0"/>
                        </a:rPr>
                        <a:t>5 studies: n = 14,348 </a:t>
                      </a:r>
                    </a:p>
                  </a:txBody>
                  <a:tcPr marL="91428" marR="91428" marT="45673" marB="45673"/>
                </a:tc>
                <a:tc>
                  <a:txBody>
                    <a:bodyPr/>
                    <a:lstStyle/>
                    <a:p>
                      <a:pPr algn="ctr"/>
                      <a:r>
                        <a:rPr lang="en-GB" sz="1800" b="0" dirty="0">
                          <a:solidFill>
                            <a:schemeClr val="accent6">
                              <a:lumMod val="10000"/>
                            </a:schemeClr>
                          </a:solidFill>
                          <a:latin typeface="Arial" panose="020B0604020202020204" pitchFamily="34" charset="0"/>
                          <a:cs typeface="Arial" panose="020B0604020202020204" pitchFamily="34" charset="0"/>
                        </a:rPr>
                        <a:t>2.5 pooled odds of resistance</a:t>
                      </a:r>
                    </a:p>
                  </a:txBody>
                  <a:tcPr marL="91428" marR="91428" marT="45673" marB="45673" anchor="ctr"/>
                </a:tc>
                <a:tc>
                  <a:txBody>
                    <a:bodyPr/>
                    <a:lstStyle/>
                    <a:p>
                      <a:pPr algn="ctr"/>
                      <a:r>
                        <a:rPr lang="en-GB" sz="1800" b="0" dirty="0">
                          <a:solidFill>
                            <a:schemeClr val="accent6">
                              <a:lumMod val="10000"/>
                            </a:schemeClr>
                          </a:solidFill>
                          <a:latin typeface="Arial" panose="020B0604020202020204" pitchFamily="34" charset="0"/>
                          <a:cs typeface="Arial" panose="020B0604020202020204" pitchFamily="34" charset="0"/>
                        </a:rPr>
                        <a:t>1.33 pooled odds of resistance</a:t>
                      </a:r>
                    </a:p>
                  </a:txBody>
                  <a:tcPr marL="91428" marR="91428" marT="45673" marB="45673" anchor="ctr"/>
                </a:tc>
                <a:extLst>
                  <a:ext uri="{0D108BD9-81ED-4DB2-BD59-A6C34878D82A}">
                    <a16:rowId xmlns:a16="http://schemas.microsoft.com/office/drawing/2014/main" val="10002"/>
                  </a:ext>
                </a:extLst>
              </a:tr>
            </a:tbl>
          </a:graphicData>
        </a:graphic>
      </p:graphicFrame>
      <p:sp>
        <p:nvSpPr>
          <p:cNvPr id="10" name="TextBox 13">
            <a:extLst>
              <a:ext uri="{FF2B5EF4-FFF2-40B4-BE49-F238E27FC236}">
                <a16:creationId xmlns:a16="http://schemas.microsoft.com/office/drawing/2014/main" id="{E2F7D3E8-CC54-4AF3-8F63-2D7890862D4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8" name="TextBox 13">
            <a:extLst>
              <a:ext uri="{FF2B5EF4-FFF2-40B4-BE49-F238E27FC236}">
                <a16:creationId xmlns:a16="http://schemas.microsoft.com/office/drawing/2014/main" id="{26223D38-9F21-493A-9226-35F5438BA804}"/>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34838" name="TextBox 7">
            <a:extLst>
              <a:ext uri="{FF2B5EF4-FFF2-40B4-BE49-F238E27FC236}">
                <a16:creationId xmlns:a16="http://schemas.microsoft.com/office/drawing/2014/main" id="{508BA0CB-9694-480D-A40F-973749C41576}"/>
              </a:ext>
            </a:extLst>
          </p:cNvPr>
          <p:cNvSpPr txBox="1">
            <a:spLocks noChangeArrowheads="1"/>
          </p:cNvSpPr>
          <p:nvPr/>
        </p:nvSpPr>
        <p:spPr bwMode="auto">
          <a:xfrm>
            <a:off x="6520091" y="6309320"/>
            <a:ext cx="262390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100" dirty="0">
                <a:solidFill>
                  <a:srgbClr val="000000"/>
                </a:solidFill>
                <a:latin typeface="Arial" panose="020B0604020202020204" pitchFamily="34" charset="0"/>
              </a:rPr>
              <a:t>Costello </a:t>
            </a:r>
            <a:r>
              <a:rPr lang="en-GB" altLang="en-US" sz="1100" i="1" dirty="0">
                <a:solidFill>
                  <a:srgbClr val="000000"/>
                </a:solidFill>
                <a:latin typeface="Arial" panose="020B0604020202020204" pitchFamily="34" charset="0"/>
              </a:rPr>
              <a:t>et al. BMJ. (</a:t>
            </a:r>
            <a:r>
              <a:rPr lang="en-GB" altLang="en-US" sz="1100" dirty="0">
                <a:solidFill>
                  <a:srgbClr val="000000"/>
                </a:solidFill>
                <a:latin typeface="Arial" panose="020B0604020202020204" pitchFamily="34" charset="0"/>
              </a:rPr>
              <a:t>2010) 340:c2096.</a:t>
            </a:r>
          </a:p>
          <a:p>
            <a:pPr eaLnBrk="1" hangingPunct="1">
              <a:lnSpc>
                <a:spcPct val="100000"/>
              </a:lnSpc>
              <a:spcBef>
                <a:spcPct val="0"/>
              </a:spcBef>
              <a:buFontTx/>
              <a:buNone/>
            </a:pPr>
            <a:endParaRPr lang="en-GB" altLang="en-US" sz="1100" dirty="0">
              <a:solidFill>
                <a:srgbClr val="000000"/>
              </a:solidFill>
              <a:latin typeface="Arial" panose="020B060402020202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6B42E19C-D281-4AFF-ABD1-67FE273C2665}"/>
              </a:ext>
            </a:extLst>
          </p:cNvPr>
          <p:cNvSpPr>
            <a:spLocks noGrp="1" noChangeArrowheads="1"/>
          </p:cNvSpPr>
          <p:nvPr>
            <p:ph type="title"/>
          </p:nvPr>
        </p:nvSpPr>
        <p:spPr bwMode="auto">
          <a:xfrm>
            <a:off x="1746155" y="572093"/>
            <a:ext cx="7792510" cy="10423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GB" altLang="en-US" sz="4000" b="0" dirty="0">
                <a:solidFill>
                  <a:srgbClr val="AF1E2C"/>
                </a:solidFill>
                <a:latin typeface="Arial" panose="020B0604020202020204" pitchFamily="34" charset="0"/>
                <a:cs typeface="Arial" panose="020B0604020202020204" pitchFamily="34" charset="0"/>
              </a:rPr>
              <a:t>Antibiotic use is changing</a:t>
            </a:r>
            <a:endParaRPr lang="en-GB" altLang="en-US" sz="4000" b="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C57BD69-B47E-4237-86C2-68F3486026AF}"/>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9" name="Text Placeholder 4">
            <a:extLst>
              <a:ext uri="{FF2B5EF4-FFF2-40B4-BE49-F238E27FC236}">
                <a16:creationId xmlns:a16="http://schemas.microsoft.com/office/drawing/2014/main" id="{2F390B4B-981A-4799-8413-16CA5E49CBB8}"/>
              </a:ext>
            </a:extLst>
          </p:cNvPr>
          <p:cNvSpPr txBox="1">
            <a:spLocks/>
          </p:cNvSpPr>
          <p:nvPr/>
        </p:nvSpPr>
        <p:spPr>
          <a:xfrm>
            <a:off x="813133" y="2562901"/>
            <a:ext cx="7874041" cy="372589"/>
          </a:xfrm>
          <a:prstGeom prst="rect">
            <a:avLst/>
          </a:prstGeom>
        </p:spPr>
        <p:txBody>
          <a:bodyPr/>
          <a:lstStyle/>
          <a:p>
            <a:pPr eaLnBrk="1" hangingPunct="1">
              <a:spcBef>
                <a:spcPct val="20000"/>
              </a:spcBef>
              <a:buClr>
                <a:srgbClr val="002060"/>
              </a:buClr>
              <a:tabLst>
                <a:tab pos="1162050" algn="l"/>
                <a:tab pos="1695450" algn="l"/>
                <a:tab pos="2247900" algn="l"/>
                <a:tab pos="2781300" algn="l"/>
              </a:tabLst>
              <a:defRPr/>
            </a:pPr>
            <a:r>
              <a:rPr lang="en-GB" sz="2600" dirty="0">
                <a:solidFill>
                  <a:srgbClr val="000000"/>
                </a:solidFill>
                <a:latin typeface="Arial"/>
              </a:rPr>
              <a:t>Trimethoprim and Nitrofurantoin use across England</a:t>
            </a:r>
          </a:p>
          <a:p>
            <a:pPr eaLnBrk="1" hangingPunct="1">
              <a:spcBef>
                <a:spcPct val="20000"/>
              </a:spcBef>
              <a:buClr>
                <a:srgbClr val="002060"/>
              </a:buClr>
              <a:tabLst>
                <a:tab pos="1162050" algn="l"/>
                <a:tab pos="1695450" algn="l"/>
                <a:tab pos="2247900" algn="l"/>
                <a:tab pos="2781300" algn="l"/>
              </a:tabLst>
              <a:defRPr/>
            </a:pPr>
            <a:endParaRPr lang="en-GB" sz="2600" kern="0" dirty="0">
              <a:solidFill>
                <a:srgbClr val="000000"/>
              </a:solidFill>
              <a:latin typeface="Arial"/>
            </a:endParaRPr>
          </a:p>
        </p:txBody>
      </p:sp>
      <p:grpSp>
        <p:nvGrpSpPr>
          <p:cNvPr id="36870" name="Group 5" descr="Line graph showing Trimethoprim and Nitrofurantoin use across England over the course of 7 years">
            <a:extLst>
              <a:ext uri="{FF2B5EF4-FFF2-40B4-BE49-F238E27FC236}">
                <a16:creationId xmlns:a16="http://schemas.microsoft.com/office/drawing/2014/main" id="{035BDD5B-241D-46C5-AE02-622FCA8488B8}"/>
              </a:ext>
            </a:extLst>
          </p:cNvPr>
          <p:cNvGrpSpPr>
            <a:grpSpLocks/>
          </p:cNvGrpSpPr>
          <p:nvPr/>
        </p:nvGrpSpPr>
        <p:grpSpPr bwMode="auto">
          <a:xfrm>
            <a:off x="638597" y="3218348"/>
            <a:ext cx="8048577" cy="2808114"/>
            <a:chOff x="-752752" y="2069627"/>
            <a:chExt cx="10152738" cy="3152775"/>
          </a:xfrm>
        </p:grpSpPr>
        <p:graphicFrame>
          <p:nvGraphicFramePr>
            <p:cNvPr id="8" name="Chart 7">
              <a:extLst>
                <a:ext uri="{FF2B5EF4-FFF2-40B4-BE49-F238E27FC236}">
                  <a16:creationId xmlns:a16="http://schemas.microsoft.com/office/drawing/2014/main" id="{B3683402-4D2E-4D7A-A121-C65D8B3AD7CB}"/>
                </a:ext>
              </a:extLst>
            </p:cNvPr>
            <p:cNvGraphicFramePr>
              <a:graphicFrameLocks/>
            </p:cNvGraphicFramePr>
            <p:nvPr>
              <p:extLst>
                <p:ext uri="{D42A27DB-BD31-4B8C-83A1-F6EECF244321}">
                  <p14:modId xmlns:p14="http://schemas.microsoft.com/office/powerpoint/2010/main" val="801262090"/>
                </p:ext>
              </p:extLst>
            </p:nvPr>
          </p:nvGraphicFramePr>
          <p:xfrm>
            <a:off x="-752752" y="2069627"/>
            <a:ext cx="10152738" cy="3152775"/>
          </p:xfrm>
          <a:graphic>
            <a:graphicData uri="http://schemas.openxmlformats.org/drawingml/2006/chart">
              <c:chart xmlns:c="http://schemas.openxmlformats.org/drawingml/2006/chart" xmlns:r="http://schemas.openxmlformats.org/officeDocument/2006/relationships" r:id="rId3"/>
            </a:graphicData>
          </a:graphic>
        </p:graphicFrame>
        <p:sp>
          <p:nvSpPr>
            <p:cNvPr id="36872" name="TextBox 1">
              <a:extLst>
                <a:ext uri="{FF2B5EF4-FFF2-40B4-BE49-F238E27FC236}">
                  <a16:creationId xmlns:a16="http://schemas.microsoft.com/office/drawing/2014/main" id="{1326511E-775E-4BF0-BC04-5BEE3A7A2902}"/>
                </a:ext>
              </a:extLst>
            </p:cNvPr>
            <p:cNvSpPr txBox="1">
              <a:spLocks noChangeArrowheads="1"/>
            </p:cNvSpPr>
            <p:nvPr/>
          </p:nvSpPr>
          <p:spPr bwMode="auto">
            <a:xfrm>
              <a:off x="5188132" y="2117198"/>
              <a:ext cx="1980020" cy="414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dirty="0">
                  <a:solidFill>
                    <a:srgbClr val="000000"/>
                  </a:solidFill>
                </a:rPr>
                <a:t>Nitrofurantoin</a:t>
              </a:r>
            </a:p>
          </p:txBody>
        </p:sp>
      </p:grpSp>
      <p:sp>
        <p:nvSpPr>
          <p:cNvPr id="12" name="TextBox 1">
            <a:extLst>
              <a:ext uri="{FF2B5EF4-FFF2-40B4-BE49-F238E27FC236}">
                <a16:creationId xmlns:a16="http://schemas.microsoft.com/office/drawing/2014/main" id="{0B8F39F8-E0C9-4905-AB73-E5179F1F74A8}"/>
              </a:ext>
            </a:extLst>
          </p:cNvPr>
          <p:cNvSpPr txBox="1">
            <a:spLocks noChangeArrowheads="1"/>
          </p:cNvSpPr>
          <p:nvPr/>
        </p:nvSpPr>
        <p:spPr bwMode="auto">
          <a:xfrm>
            <a:off x="4106990" y="4810413"/>
            <a:ext cx="153542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dirty="0">
                <a:solidFill>
                  <a:srgbClr val="000000"/>
                </a:solidFill>
              </a:rPr>
              <a:t>Trimethoprim</a:t>
            </a:r>
          </a:p>
        </p:txBody>
      </p:sp>
      <p:sp>
        <p:nvSpPr>
          <p:cNvPr id="13" name="TextBox 13">
            <a:extLst>
              <a:ext uri="{FF2B5EF4-FFF2-40B4-BE49-F238E27FC236}">
                <a16:creationId xmlns:a16="http://schemas.microsoft.com/office/drawing/2014/main" id="{A7B4C82A-89C5-436C-A7B9-4F864CD9066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13">
            <a:extLst>
              <a:ext uri="{FF2B5EF4-FFF2-40B4-BE49-F238E27FC236}">
                <a16:creationId xmlns:a16="http://schemas.microsoft.com/office/drawing/2014/main" id="{95C19313-CB21-4866-A0C7-7BF9BF486905}"/>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36868" name="TextBox 5">
            <a:extLst>
              <a:ext uri="{FF2B5EF4-FFF2-40B4-BE49-F238E27FC236}">
                <a16:creationId xmlns:a16="http://schemas.microsoft.com/office/drawing/2014/main" id="{DE0A4F28-702C-4E57-9E04-2A1C635FDB16}"/>
              </a:ext>
            </a:extLst>
          </p:cNvPr>
          <p:cNvSpPr txBox="1">
            <a:spLocks noChangeArrowheads="1"/>
          </p:cNvSpPr>
          <p:nvPr/>
        </p:nvSpPr>
        <p:spPr bwMode="auto">
          <a:xfrm>
            <a:off x="7095009" y="6462714"/>
            <a:ext cx="21494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000000"/>
                </a:solidFill>
              </a:rPr>
              <a:t>Data extracted from ePACT2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CB7B55A3-2865-47E9-AFBC-30CF9A918F85}"/>
              </a:ext>
            </a:extLst>
          </p:cNvPr>
          <p:cNvSpPr txBox="1">
            <a:spLocks noGrp="1"/>
          </p:cNvSpPr>
          <p:nvPr>
            <p:ph type="title" idx="4294967295"/>
          </p:nvPr>
        </p:nvSpPr>
        <p:spPr bwMode="auto">
          <a:xfrm>
            <a:off x="1505743" y="499125"/>
            <a:ext cx="7900987" cy="992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Antibiotic resistance in UTI can be reduced</a:t>
            </a:r>
          </a:p>
        </p:txBody>
      </p:sp>
      <p:sp>
        <p:nvSpPr>
          <p:cNvPr id="27" name="TextBox 26">
            <a:extLst>
              <a:ext uri="{FF2B5EF4-FFF2-40B4-BE49-F238E27FC236}">
                <a16:creationId xmlns:a16="http://schemas.microsoft.com/office/drawing/2014/main" id="{C644BBF8-09CB-4440-8DC5-F36A7C7DBD47}"/>
              </a:ext>
            </a:extLst>
          </p:cNvPr>
          <p:cNvSpPr txBox="1"/>
          <p:nvPr/>
        </p:nvSpPr>
        <p:spPr>
          <a:xfrm>
            <a:off x="1505744" y="1442388"/>
            <a:ext cx="7368434" cy="646113"/>
          </a:xfrm>
          <a:prstGeom prst="rect">
            <a:avLst/>
          </a:prstGeom>
          <a:noFill/>
        </p:spPr>
        <p:txBody>
          <a:bodyPr wrap="square">
            <a:spAutoFit/>
          </a:bodyPr>
          <a:lstStyle/>
          <a:p>
            <a:pPr>
              <a:defRPr/>
            </a:pPr>
            <a:r>
              <a:rPr lang="en-GB" dirty="0">
                <a:solidFill>
                  <a:schemeClr val="accent6">
                    <a:lumMod val="10000"/>
                  </a:schemeClr>
                </a:solidFill>
                <a:latin typeface="Arial" panose="020B0604020202020204" pitchFamily="34" charset="0"/>
                <a:ea typeface="Calibri" panose="020F0502020204030204" pitchFamily="34" charset="0"/>
                <a:cs typeface="Arial" panose="020B0604020202020204" pitchFamily="34" charset="0"/>
              </a:rPr>
              <a:t>Median number of dispensed antibiotic items/1000 registered practice population/year in South West of England 2013-2016</a:t>
            </a:r>
            <a:endParaRPr lang="en-GB" dirty="0">
              <a:solidFill>
                <a:schemeClr val="accent6">
                  <a:lumMod val="10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6189535-C2AD-4FF2-BA2C-1268C071B2AB}"/>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graphicFrame>
        <p:nvGraphicFramePr>
          <p:cNvPr id="5" name="Chart 4" descr="Line graph showing the median number of dispensed Trimethoprim, Nitrofurantoin and Ciprofloxacin in South West England between 2013-2016">
            <a:extLst>
              <a:ext uri="{FF2B5EF4-FFF2-40B4-BE49-F238E27FC236}">
                <a16:creationId xmlns:a16="http://schemas.microsoft.com/office/drawing/2014/main" id="{987C42DE-FB9D-495B-BD58-DC884C2394C0}"/>
              </a:ext>
            </a:extLst>
          </p:cNvPr>
          <p:cNvGraphicFramePr>
            <a:graphicFrameLocks/>
          </p:cNvGraphicFramePr>
          <p:nvPr>
            <p:extLst>
              <p:ext uri="{D42A27DB-BD31-4B8C-83A1-F6EECF244321}">
                <p14:modId xmlns:p14="http://schemas.microsoft.com/office/powerpoint/2010/main" val="2084291587"/>
              </p:ext>
            </p:extLst>
          </p:nvPr>
        </p:nvGraphicFramePr>
        <p:xfrm>
          <a:off x="1231106" y="1998662"/>
          <a:ext cx="5430838" cy="324485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a:extLst>
              <a:ext uri="{FF2B5EF4-FFF2-40B4-BE49-F238E27FC236}">
                <a16:creationId xmlns:a16="http://schemas.microsoft.com/office/drawing/2014/main" id="{E3B43498-BC43-45B9-B850-A37C654E7D0F}"/>
              </a:ext>
              <a:ext uri="{C183D7F6-B498-43B3-948B-1728B52AA6E4}">
                <adec:decorative xmlns:adec="http://schemas.microsoft.com/office/drawing/2017/decorative" val="1"/>
              </a:ext>
            </a:extLst>
          </p:cNvPr>
          <p:cNvCxnSpPr>
            <a:cxnSpLocks/>
          </p:cNvCxnSpPr>
          <p:nvPr/>
        </p:nvCxnSpPr>
        <p:spPr>
          <a:xfrm>
            <a:off x="4375150" y="2082800"/>
            <a:ext cx="0" cy="1538287"/>
          </a:xfrm>
          <a:prstGeom prst="line">
            <a:avLst/>
          </a:prstGeom>
          <a:ln w="28575">
            <a:solidFill>
              <a:srgbClr val="C00000"/>
            </a:solidFill>
            <a:prstDash val="sysDash"/>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A3D07F3D-F111-40F8-A6C5-035029C5FD37}"/>
              </a:ext>
              <a:ext uri="{C183D7F6-B498-43B3-948B-1728B52AA6E4}">
                <adec:decorative xmlns:adec="http://schemas.microsoft.com/office/drawing/2017/decorative" val="1"/>
              </a:ext>
            </a:extLst>
          </p:cNvPr>
          <p:cNvCxnSpPr>
            <a:cxnSpLocks/>
            <a:stCxn id="18" idx="1"/>
          </p:cNvCxnSpPr>
          <p:nvPr/>
        </p:nvCxnSpPr>
        <p:spPr>
          <a:xfrm flipH="1" flipV="1">
            <a:off x="4375944" y="2793359"/>
            <a:ext cx="2392362" cy="154464"/>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C862D88F-8704-4C40-85AF-946F7460F1BB}"/>
              </a:ext>
            </a:extLst>
          </p:cNvPr>
          <p:cNvSpPr>
            <a:spLocks noChangeArrowheads="1"/>
          </p:cNvSpPr>
          <p:nvPr/>
        </p:nvSpPr>
        <p:spPr bwMode="auto">
          <a:xfrm>
            <a:off x="6768306" y="2209159"/>
            <a:ext cx="2105872" cy="1477328"/>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dirty="0"/>
              <a:t>Guidance replaced Trimethoprim with Nitrofurantoin as first line choice – Dec 2014.</a:t>
            </a:r>
            <a:endParaRPr lang="en-GB" altLang="en-US" b="1" kern="0" dirty="0"/>
          </a:p>
        </p:txBody>
      </p:sp>
      <p:sp>
        <p:nvSpPr>
          <p:cNvPr id="25" name="Text Placeholder 4">
            <a:extLst>
              <a:ext uri="{FF2B5EF4-FFF2-40B4-BE49-F238E27FC236}">
                <a16:creationId xmlns:a16="http://schemas.microsoft.com/office/drawing/2014/main" id="{05608E90-DCF3-4789-9D61-4AD322EDCF59}"/>
              </a:ext>
            </a:extLst>
          </p:cNvPr>
          <p:cNvSpPr txBox="1">
            <a:spLocks/>
          </p:cNvSpPr>
          <p:nvPr/>
        </p:nvSpPr>
        <p:spPr>
          <a:xfrm>
            <a:off x="683569" y="4927600"/>
            <a:ext cx="8865164" cy="1328506"/>
          </a:xfrm>
          <a:prstGeom prst="rect">
            <a:avLst/>
          </a:prstGeom>
        </p:spPr>
        <p:txBody>
          <a:bodyPr/>
          <a:lstStyle/>
          <a:p>
            <a:pPr eaLnBrk="1" hangingPunct="1">
              <a:spcBef>
                <a:spcPct val="20000"/>
              </a:spcBef>
              <a:buClr>
                <a:srgbClr val="002060"/>
              </a:buClr>
              <a:tabLst>
                <a:tab pos="1162050" algn="l"/>
                <a:tab pos="1695450" algn="l"/>
                <a:tab pos="2247900" algn="l"/>
                <a:tab pos="2781300" algn="l"/>
              </a:tabLst>
              <a:defRPr/>
            </a:pPr>
            <a:r>
              <a:rPr lang="en-GB" dirty="0">
                <a:solidFill>
                  <a:schemeClr val="accent6">
                    <a:lumMod val="10000"/>
                  </a:schemeClr>
                </a:solidFill>
                <a:latin typeface="Arial" panose="020B0604020202020204" pitchFamily="34" charset="0"/>
                <a:cs typeface="Arial" panose="020B0604020202020204" pitchFamily="34" charset="0"/>
              </a:rPr>
              <a:t>Relationship between antibiotic dispensing and resistance in following quarter:</a:t>
            </a:r>
          </a:p>
          <a:p>
            <a:pPr marL="900113" indent="-285750" eaLnBrk="1" hangingPunct="1">
              <a:spcBef>
                <a:spcPct val="20000"/>
              </a:spcBef>
              <a:buClr>
                <a:srgbClr val="002060"/>
              </a:buClr>
              <a:buFont typeface="Arial" panose="020B0604020202020204" pitchFamily="34" charset="0"/>
              <a:buChar char="•"/>
              <a:tabLst>
                <a:tab pos="1162050" algn="l"/>
                <a:tab pos="1695450" algn="l"/>
                <a:tab pos="2247900" algn="l"/>
                <a:tab pos="2781300" algn="l"/>
              </a:tabLst>
              <a:defRPr/>
            </a:pPr>
            <a:r>
              <a:rPr lang="en-GB" kern="0" dirty="0">
                <a:solidFill>
                  <a:schemeClr val="accent6">
                    <a:lumMod val="10000"/>
                  </a:schemeClr>
                </a:solidFill>
                <a:latin typeface="Arial" panose="020B0604020202020204" pitchFamily="34" charset="0"/>
                <a:cs typeface="Arial" panose="020B0604020202020204" pitchFamily="34" charset="0"/>
              </a:rPr>
              <a:t>Ciprofloxacin – Odds of resistance </a:t>
            </a:r>
            <a:r>
              <a:rPr lang="en-GB" dirty="0">
                <a:solidFill>
                  <a:schemeClr val="accent6">
                    <a:lumMod val="10000"/>
                  </a:schemeClr>
                </a:solidFill>
                <a:latin typeface="Arial" panose="020B0604020202020204" pitchFamily="34" charset="0"/>
                <a:cs typeface="Arial" panose="020B0604020202020204" pitchFamily="34" charset="0"/>
              </a:rPr>
              <a:t>0.982 (95% CI: 0.965 to 0.999)</a:t>
            </a:r>
          </a:p>
          <a:p>
            <a:pPr marL="900113" indent="-285750" eaLnBrk="1" hangingPunct="1">
              <a:spcBef>
                <a:spcPct val="20000"/>
              </a:spcBef>
              <a:buClr>
                <a:srgbClr val="002060"/>
              </a:buClr>
              <a:buFont typeface="Arial" panose="020B0604020202020204" pitchFamily="34" charset="0"/>
              <a:buChar char="•"/>
              <a:tabLst>
                <a:tab pos="1162050" algn="l"/>
                <a:tab pos="1695450" algn="l"/>
                <a:tab pos="2247900" algn="l"/>
                <a:tab pos="2781300" algn="l"/>
              </a:tabLst>
              <a:defRPr/>
            </a:pPr>
            <a:r>
              <a:rPr lang="en-GB" kern="0" dirty="0">
                <a:solidFill>
                  <a:schemeClr val="accent6">
                    <a:lumMod val="10000"/>
                  </a:schemeClr>
                </a:solidFill>
                <a:latin typeface="Arial" panose="020B0604020202020204" pitchFamily="34" charset="0"/>
                <a:cs typeface="Arial" panose="020B0604020202020204" pitchFamily="34" charset="0"/>
              </a:rPr>
              <a:t>Trimethoprim – Odds of resistance 0.992 (95% CI: 0.988 to 0.997)</a:t>
            </a:r>
          </a:p>
          <a:p>
            <a:pPr marL="900113" indent="-285750" eaLnBrk="1" hangingPunct="1">
              <a:spcBef>
                <a:spcPct val="20000"/>
              </a:spcBef>
              <a:buClr>
                <a:srgbClr val="002060"/>
              </a:buClr>
              <a:buFont typeface="Arial" panose="020B0604020202020204" pitchFamily="34" charset="0"/>
              <a:buChar char="•"/>
              <a:tabLst>
                <a:tab pos="1162050" algn="l"/>
                <a:tab pos="1695450" algn="l"/>
                <a:tab pos="2247900" algn="l"/>
                <a:tab pos="2781300" algn="l"/>
              </a:tabLst>
              <a:defRPr/>
            </a:pPr>
            <a:r>
              <a:rPr lang="en-GB" kern="0" dirty="0">
                <a:solidFill>
                  <a:schemeClr val="accent6">
                    <a:lumMod val="10000"/>
                  </a:schemeClr>
                </a:solidFill>
                <a:latin typeface="Arial" panose="020B0604020202020204" pitchFamily="34" charset="0"/>
                <a:cs typeface="Arial" panose="020B0604020202020204" pitchFamily="34" charset="0"/>
              </a:rPr>
              <a:t>Nitrofurantoin – Odds of resistance 0.999 (95% CI: 0.988 to 1.013)</a:t>
            </a:r>
          </a:p>
        </p:txBody>
      </p:sp>
      <p:sp>
        <p:nvSpPr>
          <p:cNvPr id="14" name="TextBox 13">
            <a:extLst>
              <a:ext uri="{FF2B5EF4-FFF2-40B4-BE49-F238E27FC236}">
                <a16:creationId xmlns:a16="http://schemas.microsoft.com/office/drawing/2014/main" id="{FFFD84C4-34BA-43CE-8C11-C67FF2C0C8B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3" name="TextBox 13">
            <a:extLst>
              <a:ext uri="{FF2B5EF4-FFF2-40B4-BE49-F238E27FC236}">
                <a16:creationId xmlns:a16="http://schemas.microsoft.com/office/drawing/2014/main" id="{94C18409-3975-4088-AAC2-5C8C2D21FAFE}"/>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26" name="TextBox 5">
            <a:extLst>
              <a:ext uri="{FF2B5EF4-FFF2-40B4-BE49-F238E27FC236}">
                <a16:creationId xmlns:a16="http://schemas.microsoft.com/office/drawing/2014/main" id="{1F3A7158-73CA-4CE6-A335-E4DEFA6A66D3}"/>
              </a:ext>
            </a:extLst>
          </p:cNvPr>
          <p:cNvSpPr txBox="1">
            <a:spLocks noChangeArrowheads="1"/>
          </p:cNvSpPr>
          <p:nvPr/>
        </p:nvSpPr>
        <p:spPr bwMode="auto">
          <a:xfrm>
            <a:off x="6767513" y="6256109"/>
            <a:ext cx="2444453" cy="600164"/>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GB" altLang="en-US" sz="1100" kern="0" dirty="0">
              <a:solidFill>
                <a:srgbClr val="000000"/>
              </a:solidFill>
            </a:endParaRPr>
          </a:p>
          <a:p>
            <a:pPr eaLnBrk="1" hangingPunct="1">
              <a:defRPr/>
            </a:pPr>
            <a:r>
              <a:rPr lang="en-GB" altLang="en-US" sz="1100" kern="0" dirty="0">
                <a:solidFill>
                  <a:srgbClr val="000000"/>
                </a:solidFill>
              </a:rPr>
              <a:t>Hammond </a:t>
            </a:r>
            <a:r>
              <a:rPr lang="en-GB" altLang="en-US" sz="1100" i="1" kern="0" dirty="0">
                <a:solidFill>
                  <a:srgbClr val="000000"/>
                </a:solidFill>
              </a:rPr>
              <a:t>et al. PLoS ONE </a:t>
            </a:r>
            <a:r>
              <a:rPr lang="en-GB" altLang="en-US" sz="1100" kern="0" dirty="0">
                <a:solidFill>
                  <a:srgbClr val="000000"/>
                </a:solidFill>
              </a:rPr>
              <a:t>(2020) : </a:t>
            </a:r>
          </a:p>
          <a:p>
            <a:pPr eaLnBrk="1" hangingPunct="1">
              <a:defRPr/>
            </a:pPr>
            <a:r>
              <a:rPr lang="en-GB" altLang="en-US" sz="1100" kern="0" dirty="0">
                <a:solidFill>
                  <a:srgbClr val="000000"/>
                </a:solidFill>
              </a:rPr>
              <a:t>e0232903.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Graphic spid="5" grpId="0">
        <p:bldAsOne/>
      </p:bldGraphic>
      <p:bldP spid="18"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a:extLst>
              <a:ext uri="{FF2B5EF4-FFF2-40B4-BE49-F238E27FC236}">
                <a16:creationId xmlns:a16="http://schemas.microsoft.com/office/drawing/2014/main" id="{5D0D938B-8C16-4444-9E11-C1D8D5AA731D}"/>
              </a:ext>
            </a:extLst>
          </p:cNvPr>
          <p:cNvSpPr>
            <a:spLocks noGrp="1"/>
          </p:cNvSpPr>
          <p:nvPr>
            <p:ph type="title"/>
          </p:nvPr>
        </p:nvSpPr>
        <p:spPr bwMode="auto">
          <a:xfrm>
            <a:off x="1520703" y="321635"/>
            <a:ext cx="7155753" cy="973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eaLnBrk="1" hangingPunct="1"/>
            <a:r>
              <a:rPr lang="en-GB" altLang="en-US" sz="3600" b="0" dirty="0">
                <a:solidFill>
                  <a:srgbClr val="AF1E2C"/>
                </a:solidFill>
                <a:latin typeface="Arial" panose="020B0604020202020204" pitchFamily="34" charset="0"/>
                <a:cs typeface="Arial" panose="020B0604020202020204" pitchFamily="34" charset="0"/>
              </a:rPr>
              <a:t>Antibiotic resistance to Trimethoprim</a:t>
            </a:r>
            <a:endParaRPr lang="en-GB" altLang="en-US" sz="2800" b="0" dirty="0">
              <a:solidFill>
                <a:srgbClr val="AF1E2C"/>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DBA59B5-9368-4F35-9D7F-444A9C8C3862}"/>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2" name="TextBox 13">
            <a:extLst>
              <a:ext uri="{FF2B5EF4-FFF2-40B4-BE49-F238E27FC236}">
                <a16:creationId xmlns:a16="http://schemas.microsoft.com/office/drawing/2014/main" id="{56C2E49F-F23E-4AEA-825F-09F81010A1C6}"/>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8" name="TextBox 13">
            <a:extLst>
              <a:ext uri="{FF2B5EF4-FFF2-40B4-BE49-F238E27FC236}">
                <a16:creationId xmlns:a16="http://schemas.microsoft.com/office/drawing/2014/main" id="{91ADD057-951B-4BE1-B3BB-E40E7D75EBC0}"/>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9" name="TextBox 5">
            <a:extLst>
              <a:ext uri="{FF2B5EF4-FFF2-40B4-BE49-F238E27FC236}">
                <a16:creationId xmlns:a16="http://schemas.microsoft.com/office/drawing/2014/main" id="{166BC35D-23DF-424C-9575-E9228B7B749F}"/>
              </a:ext>
            </a:extLst>
          </p:cNvPr>
          <p:cNvSpPr txBox="1">
            <a:spLocks noChangeArrowheads="1"/>
          </p:cNvSpPr>
          <p:nvPr/>
        </p:nvSpPr>
        <p:spPr bwMode="auto">
          <a:xfrm>
            <a:off x="6699547" y="6356110"/>
            <a:ext cx="2444453" cy="430887"/>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sz="1100" kern="0" dirty="0">
                <a:solidFill>
                  <a:srgbClr val="000000"/>
                </a:solidFill>
              </a:rPr>
              <a:t>Mandatory surveillance data from UKHSA</a:t>
            </a:r>
          </a:p>
        </p:txBody>
      </p:sp>
      <p:graphicFrame>
        <p:nvGraphicFramePr>
          <p:cNvPr id="2" name="Chart 1">
            <a:extLst>
              <a:ext uri="{FF2B5EF4-FFF2-40B4-BE49-F238E27FC236}">
                <a16:creationId xmlns:a16="http://schemas.microsoft.com/office/drawing/2014/main" id="{DA597202-1C73-312B-CA71-7F5BF4614BBC}"/>
              </a:ext>
            </a:extLst>
          </p:cNvPr>
          <p:cNvGraphicFramePr>
            <a:graphicFrameLocks/>
          </p:cNvGraphicFramePr>
          <p:nvPr>
            <p:extLst>
              <p:ext uri="{D42A27DB-BD31-4B8C-83A1-F6EECF244321}">
                <p14:modId xmlns:p14="http://schemas.microsoft.com/office/powerpoint/2010/main" val="254112494"/>
              </p:ext>
            </p:extLst>
          </p:nvPr>
        </p:nvGraphicFramePr>
        <p:xfrm>
          <a:off x="580570" y="1187450"/>
          <a:ext cx="8556969" cy="24120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19DC2EF4-35DD-A970-05DE-15D018BAEFCB}"/>
              </a:ext>
            </a:extLst>
          </p:cNvPr>
          <p:cNvGraphicFramePr>
            <a:graphicFrameLocks/>
          </p:cNvGraphicFramePr>
          <p:nvPr>
            <p:extLst>
              <p:ext uri="{D42A27DB-BD31-4B8C-83A1-F6EECF244321}">
                <p14:modId xmlns:p14="http://schemas.microsoft.com/office/powerpoint/2010/main" val="963918915"/>
              </p:ext>
            </p:extLst>
          </p:nvPr>
        </p:nvGraphicFramePr>
        <p:xfrm>
          <a:off x="862983" y="3559629"/>
          <a:ext cx="8095140" cy="250125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7F13D8FB-1908-7802-470A-06423F0C68FA}"/>
              </a:ext>
            </a:extLst>
          </p:cNvPr>
          <p:cNvSpPr txBox="1"/>
          <p:nvPr/>
        </p:nvSpPr>
        <p:spPr>
          <a:xfrm>
            <a:off x="5910854" y="5956670"/>
            <a:ext cx="3468029" cy="367991"/>
          </a:xfrm>
          <a:prstGeom prst="rect">
            <a:avLst/>
          </a:prstGeom>
          <a:noFill/>
        </p:spPr>
        <p:txBody>
          <a:bodyPr wrap="square" rtlCol="0">
            <a:spAutoFit/>
          </a:bodyPr>
          <a:lstStyle/>
          <a:p>
            <a:r>
              <a:rPr lang="en-GB" dirty="0"/>
              <a:t>*2023 data: January to June only</a:t>
            </a:r>
          </a:p>
        </p:txBody>
      </p:sp>
    </p:spTree>
    <p:extLst>
      <p:ext uri="{BB962C8B-B14F-4D97-AF65-F5344CB8AC3E}">
        <p14:creationId xmlns:p14="http://schemas.microsoft.com/office/powerpoint/2010/main" val="2958726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A29CB8-E07C-4A7E-9268-4A591483CAE0}"/>
              </a:ext>
            </a:extLst>
          </p:cNvPr>
          <p:cNvSpPr txBox="1">
            <a:spLocks noGrp="1"/>
          </p:cNvSpPr>
          <p:nvPr>
            <p:ph type="title"/>
          </p:nvPr>
        </p:nvSpPr>
        <p:spPr bwMode="auto">
          <a:xfrm>
            <a:off x="1512766" y="239632"/>
            <a:ext cx="7344816" cy="9554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Antibiotic resistance to Nitrofurantoin</a:t>
            </a:r>
            <a:endPar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CED3CAB-9CAD-43A6-B805-66C6C68FA689}"/>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2" name="TextBox 13">
            <a:extLst>
              <a:ext uri="{FF2B5EF4-FFF2-40B4-BE49-F238E27FC236}">
                <a16:creationId xmlns:a16="http://schemas.microsoft.com/office/drawing/2014/main" id="{C8799626-EE92-476A-A0FE-6427D059FF8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D93BA0D9-8859-43AF-B9A8-593E60A6160A}"/>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0" name="TextBox 5">
            <a:extLst>
              <a:ext uri="{FF2B5EF4-FFF2-40B4-BE49-F238E27FC236}">
                <a16:creationId xmlns:a16="http://schemas.microsoft.com/office/drawing/2014/main" id="{91B5D776-8AD6-4C6F-944C-169E7D7CF8E6}"/>
              </a:ext>
            </a:extLst>
          </p:cNvPr>
          <p:cNvSpPr txBox="1">
            <a:spLocks noChangeArrowheads="1"/>
          </p:cNvSpPr>
          <p:nvPr/>
        </p:nvSpPr>
        <p:spPr bwMode="auto">
          <a:xfrm>
            <a:off x="6699547" y="6356110"/>
            <a:ext cx="2444453" cy="430887"/>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sz="1100" kern="0" dirty="0">
                <a:solidFill>
                  <a:srgbClr val="000000"/>
                </a:solidFill>
              </a:rPr>
              <a:t>Mandatory surveillance data from UKHSA</a:t>
            </a:r>
          </a:p>
        </p:txBody>
      </p:sp>
      <p:graphicFrame>
        <p:nvGraphicFramePr>
          <p:cNvPr id="2" name="Chart 1">
            <a:extLst>
              <a:ext uri="{FF2B5EF4-FFF2-40B4-BE49-F238E27FC236}">
                <a16:creationId xmlns:a16="http://schemas.microsoft.com/office/drawing/2014/main" id="{9317FBAD-0E49-E6EB-EB6B-67DAF7D12240}"/>
              </a:ext>
            </a:extLst>
          </p:cNvPr>
          <p:cNvGraphicFramePr>
            <a:graphicFrameLocks/>
          </p:cNvGraphicFramePr>
          <p:nvPr>
            <p:extLst>
              <p:ext uri="{D42A27DB-BD31-4B8C-83A1-F6EECF244321}">
                <p14:modId xmlns:p14="http://schemas.microsoft.com/office/powerpoint/2010/main" val="2773518127"/>
              </p:ext>
            </p:extLst>
          </p:nvPr>
        </p:nvGraphicFramePr>
        <p:xfrm>
          <a:off x="683566" y="1285750"/>
          <a:ext cx="8344320" cy="23283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2A395EF1-2092-5622-598E-3068B58160F3}"/>
              </a:ext>
            </a:extLst>
          </p:cNvPr>
          <p:cNvGraphicFramePr>
            <a:graphicFrameLocks/>
          </p:cNvGraphicFramePr>
          <p:nvPr>
            <p:extLst>
              <p:ext uri="{D42A27DB-BD31-4B8C-83A1-F6EECF244321}">
                <p14:modId xmlns:p14="http://schemas.microsoft.com/office/powerpoint/2010/main" val="268687230"/>
              </p:ext>
            </p:extLst>
          </p:nvPr>
        </p:nvGraphicFramePr>
        <p:xfrm>
          <a:off x="683568" y="3647352"/>
          <a:ext cx="8174014" cy="249331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48B93DBB-DB65-C23F-BC8E-F24AB2CB4A6B}"/>
              </a:ext>
            </a:extLst>
          </p:cNvPr>
          <p:cNvSpPr txBox="1"/>
          <p:nvPr/>
        </p:nvSpPr>
        <p:spPr>
          <a:xfrm>
            <a:off x="5910854" y="5956670"/>
            <a:ext cx="3468029" cy="367991"/>
          </a:xfrm>
          <a:prstGeom prst="rect">
            <a:avLst/>
          </a:prstGeom>
          <a:noFill/>
        </p:spPr>
        <p:txBody>
          <a:bodyPr wrap="square" rtlCol="0">
            <a:spAutoFit/>
          </a:bodyPr>
          <a:lstStyle/>
          <a:p>
            <a:r>
              <a:rPr lang="en-GB" dirty="0"/>
              <a:t>*2023 data: January to June only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CFCA528-1165-46B2-9EE7-C8C5DDB2BBE0}"/>
              </a:ext>
            </a:extLst>
          </p:cNvPr>
          <p:cNvSpPr txBox="1">
            <a:spLocks noGrp="1"/>
          </p:cNvSpPr>
          <p:nvPr>
            <p:ph type="title"/>
          </p:nvPr>
        </p:nvSpPr>
        <p:spPr bwMode="auto">
          <a:xfrm>
            <a:off x="1528305" y="147946"/>
            <a:ext cx="7581621" cy="8866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Antibiotic resistance to Ciprofloxacin</a:t>
            </a:r>
            <a:endPar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06890C8-F887-43F2-9AC9-74295DFE0050}"/>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1" name="TextBox 13">
            <a:extLst>
              <a:ext uri="{FF2B5EF4-FFF2-40B4-BE49-F238E27FC236}">
                <a16:creationId xmlns:a16="http://schemas.microsoft.com/office/drawing/2014/main" id="{E5BB13EA-C52E-437D-A891-A1254B18585A}"/>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4C484E62-2D00-434B-B81A-63EAC4BB2264}"/>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0" name="TextBox 5">
            <a:extLst>
              <a:ext uri="{FF2B5EF4-FFF2-40B4-BE49-F238E27FC236}">
                <a16:creationId xmlns:a16="http://schemas.microsoft.com/office/drawing/2014/main" id="{3356498F-1B1E-4C56-87BC-2F6507B72D65}"/>
              </a:ext>
            </a:extLst>
          </p:cNvPr>
          <p:cNvSpPr txBox="1">
            <a:spLocks noChangeArrowheads="1"/>
          </p:cNvSpPr>
          <p:nvPr/>
        </p:nvSpPr>
        <p:spPr bwMode="auto">
          <a:xfrm>
            <a:off x="6699547" y="6356110"/>
            <a:ext cx="2444453" cy="430887"/>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sz="1100" kern="0" dirty="0">
                <a:solidFill>
                  <a:srgbClr val="000000"/>
                </a:solidFill>
              </a:rPr>
              <a:t>Mandatory surveillance data from UKHSA</a:t>
            </a:r>
          </a:p>
        </p:txBody>
      </p:sp>
      <p:graphicFrame>
        <p:nvGraphicFramePr>
          <p:cNvPr id="2" name="Chart 1">
            <a:extLst>
              <a:ext uri="{FF2B5EF4-FFF2-40B4-BE49-F238E27FC236}">
                <a16:creationId xmlns:a16="http://schemas.microsoft.com/office/drawing/2014/main" id="{06E3A037-FD0E-5329-861E-44EC61E94EA7}"/>
              </a:ext>
            </a:extLst>
          </p:cNvPr>
          <p:cNvGraphicFramePr>
            <a:graphicFrameLocks/>
          </p:cNvGraphicFramePr>
          <p:nvPr>
            <p:extLst>
              <p:ext uri="{D42A27DB-BD31-4B8C-83A1-F6EECF244321}">
                <p14:modId xmlns:p14="http://schemas.microsoft.com/office/powerpoint/2010/main" val="648958327"/>
              </p:ext>
            </p:extLst>
          </p:nvPr>
        </p:nvGraphicFramePr>
        <p:xfrm>
          <a:off x="342899" y="1345299"/>
          <a:ext cx="8641444" cy="22397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A7AC9F8A-D8B1-B64F-11F1-28FAFF611F0F}"/>
              </a:ext>
            </a:extLst>
          </p:cNvPr>
          <p:cNvGraphicFramePr>
            <a:graphicFrameLocks/>
          </p:cNvGraphicFramePr>
          <p:nvPr>
            <p:extLst>
              <p:ext uri="{D42A27DB-BD31-4B8C-83A1-F6EECF244321}">
                <p14:modId xmlns:p14="http://schemas.microsoft.com/office/powerpoint/2010/main" val="2071424648"/>
              </p:ext>
            </p:extLst>
          </p:nvPr>
        </p:nvGraphicFramePr>
        <p:xfrm>
          <a:off x="926633" y="3618051"/>
          <a:ext cx="8057710" cy="278198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AE786A9C-8C5F-06E8-CCA9-E101B82359EF}"/>
              </a:ext>
            </a:extLst>
          </p:cNvPr>
          <p:cNvSpPr txBox="1"/>
          <p:nvPr/>
        </p:nvSpPr>
        <p:spPr>
          <a:xfrm>
            <a:off x="5910854" y="5956670"/>
            <a:ext cx="3468029" cy="367991"/>
          </a:xfrm>
          <a:prstGeom prst="rect">
            <a:avLst/>
          </a:prstGeom>
          <a:noFill/>
        </p:spPr>
        <p:txBody>
          <a:bodyPr wrap="square" rtlCol="0">
            <a:spAutoFit/>
          </a:bodyPr>
          <a:lstStyle/>
          <a:p>
            <a:r>
              <a:rPr lang="en-GB" dirty="0"/>
              <a:t>*2023 data: January to June only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9EB2-3D6C-4D18-A6BA-735A7E74B058}"/>
              </a:ext>
            </a:extLst>
          </p:cNvPr>
          <p:cNvSpPr>
            <a:spLocks noGrp="1"/>
          </p:cNvSpPr>
          <p:nvPr>
            <p:ph type="title"/>
          </p:nvPr>
        </p:nvSpPr>
        <p:spPr/>
        <p:txBody>
          <a:bodyPr/>
          <a:lstStyle/>
          <a:p>
            <a:r>
              <a:rPr lang="en-GB" dirty="0">
                <a:solidFill>
                  <a:schemeClr val="bg1"/>
                </a:solidFill>
              </a:rPr>
              <a:t>TARGET TYI-UTI leaflet</a:t>
            </a:r>
          </a:p>
        </p:txBody>
      </p:sp>
      <p:pic>
        <p:nvPicPr>
          <p:cNvPr id="49154" name="Picture 24" descr="TARGET 'Treating Your Infection - Urinary Tract Infection (UTI)' leaflet">
            <a:extLst>
              <a:ext uri="{FF2B5EF4-FFF2-40B4-BE49-F238E27FC236}">
                <a16:creationId xmlns:a16="http://schemas.microsoft.com/office/drawing/2014/main" id="{B82DB433-0844-4B94-B9D6-5E3E1CB3A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4300"/>
            <a:ext cx="9432925" cy="66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1" name="TextBox 12">
            <a:extLst>
              <a:ext uri="{FF2B5EF4-FFF2-40B4-BE49-F238E27FC236}">
                <a16:creationId xmlns:a16="http://schemas.microsoft.com/office/drawing/2014/main" id="{D1887DD4-616E-47A4-A63C-1B223C70C84F}"/>
              </a:ext>
            </a:extLst>
          </p:cNvPr>
          <p:cNvSpPr txBox="1">
            <a:spLocks noChangeArrowheads="1"/>
          </p:cNvSpPr>
          <p:nvPr/>
        </p:nvSpPr>
        <p:spPr bwMode="auto">
          <a:xfrm>
            <a:off x="3141962" y="1204913"/>
            <a:ext cx="2150763" cy="1938337"/>
          </a:xfrm>
          <a:prstGeom prst="rect">
            <a:avLst/>
          </a:prstGeom>
          <a:solidFill>
            <a:schemeClr val="bg1"/>
          </a:solidFill>
          <a:ln w="19050">
            <a:solidFill>
              <a:srgbClr val="003366"/>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Possible urinary symptoms  &amp; other things for GP &amp; patient to consider</a:t>
            </a:r>
          </a:p>
        </p:txBody>
      </p:sp>
      <p:cxnSp>
        <p:nvCxnSpPr>
          <p:cNvPr id="14" name="Straight Arrow Connector 13">
            <a:extLst>
              <a:ext uri="{FF2B5EF4-FFF2-40B4-BE49-F238E27FC236}">
                <a16:creationId xmlns:a16="http://schemas.microsoft.com/office/drawing/2014/main" id="{FBBF8354-6F06-4911-B703-0099FAFB2A9D}"/>
              </a:ext>
              <a:ext uri="{C183D7F6-B498-43B3-948B-1728B52AA6E4}">
                <adec:decorative xmlns:adec="http://schemas.microsoft.com/office/drawing/2017/decorative" val="1"/>
              </a:ext>
            </a:extLst>
          </p:cNvPr>
          <p:cNvCxnSpPr>
            <a:stCxn id="49171" idx="1"/>
          </p:cNvCxnSpPr>
          <p:nvPr/>
        </p:nvCxnSpPr>
        <p:spPr bwMode="auto">
          <a:xfrm flipH="1" flipV="1">
            <a:off x="2268538" y="1944688"/>
            <a:ext cx="873125" cy="230187"/>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49173" name="TextBox 9">
            <a:extLst>
              <a:ext uri="{FF2B5EF4-FFF2-40B4-BE49-F238E27FC236}">
                <a16:creationId xmlns:a16="http://schemas.microsoft.com/office/drawing/2014/main" id="{1F5F0E64-13C7-48FF-B9CA-E1768128F7B8}"/>
              </a:ext>
            </a:extLst>
          </p:cNvPr>
          <p:cNvSpPr txBox="1">
            <a:spLocks noChangeArrowheads="1"/>
          </p:cNvSpPr>
          <p:nvPr/>
        </p:nvSpPr>
        <p:spPr bwMode="auto">
          <a:xfrm>
            <a:off x="7076280" y="1052513"/>
            <a:ext cx="2104233" cy="1016000"/>
          </a:xfrm>
          <a:prstGeom prst="rect">
            <a:avLst/>
          </a:prstGeom>
          <a:solidFill>
            <a:schemeClr val="bg1"/>
          </a:solidFill>
          <a:ln w="19050">
            <a:solidFill>
              <a:srgbClr val="003366"/>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Outcome and plan can be personalised  </a:t>
            </a:r>
          </a:p>
        </p:txBody>
      </p:sp>
      <p:cxnSp>
        <p:nvCxnSpPr>
          <p:cNvPr id="11" name="Straight Arrow Connector 10">
            <a:extLst>
              <a:ext uri="{FF2B5EF4-FFF2-40B4-BE49-F238E27FC236}">
                <a16:creationId xmlns:a16="http://schemas.microsoft.com/office/drawing/2014/main" id="{D016236C-2466-40FE-89BB-2B3D9B5A22BE}"/>
              </a:ext>
              <a:ext uri="{C183D7F6-B498-43B3-948B-1728B52AA6E4}">
                <adec:decorative xmlns:adec="http://schemas.microsoft.com/office/drawing/2017/decorative" val="1"/>
              </a:ext>
            </a:extLst>
          </p:cNvPr>
          <p:cNvCxnSpPr/>
          <p:nvPr/>
        </p:nvCxnSpPr>
        <p:spPr bwMode="auto">
          <a:xfrm flipH="1" flipV="1">
            <a:off x="6300788" y="1484314"/>
            <a:ext cx="774700" cy="76201"/>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49169" name="TextBox 20">
            <a:extLst>
              <a:ext uri="{FF2B5EF4-FFF2-40B4-BE49-F238E27FC236}">
                <a16:creationId xmlns:a16="http://schemas.microsoft.com/office/drawing/2014/main" id="{B0AA6C21-7C8D-4C5E-BDB3-9340ED54DCDC}"/>
              </a:ext>
            </a:extLst>
          </p:cNvPr>
          <p:cNvSpPr txBox="1">
            <a:spLocks noChangeArrowheads="1"/>
          </p:cNvSpPr>
          <p:nvPr/>
        </p:nvSpPr>
        <p:spPr bwMode="auto">
          <a:xfrm>
            <a:off x="6707369" y="3213230"/>
            <a:ext cx="2334724" cy="1323439"/>
          </a:xfrm>
          <a:prstGeom prst="rect">
            <a:avLst/>
          </a:prstGeom>
          <a:solidFill>
            <a:schemeClr val="bg1"/>
          </a:solidFill>
          <a:ln w="19050">
            <a:solidFill>
              <a:srgbClr val="003366"/>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Picture helps patients understand cause </a:t>
            </a:r>
          </a:p>
        </p:txBody>
      </p:sp>
      <p:cxnSp>
        <p:nvCxnSpPr>
          <p:cNvPr id="22" name="Straight Arrow Connector 21">
            <a:extLst>
              <a:ext uri="{FF2B5EF4-FFF2-40B4-BE49-F238E27FC236}">
                <a16:creationId xmlns:a16="http://schemas.microsoft.com/office/drawing/2014/main" id="{9833ACC3-6E36-460C-A113-1869A410E4B5}"/>
              </a:ext>
              <a:ext uri="{C183D7F6-B498-43B3-948B-1728B52AA6E4}">
                <adec:decorative xmlns:adec="http://schemas.microsoft.com/office/drawing/2017/decorative" val="1"/>
              </a:ext>
            </a:extLst>
          </p:cNvPr>
          <p:cNvCxnSpPr>
            <a:cxnSpLocks/>
            <a:stCxn id="49169" idx="0"/>
          </p:cNvCxnSpPr>
          <p:nvPr/>
        </p:nvCxnSpPr>
        <p:spPr bwMode="auto">
          <a:xfrm flipH="1" flipV="1">
            <a:off x="6843631" y="2718410"/>
            <a:ext cx="1031100" cy="494820"/>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49163" name="TextBox 33">
            <a:extLst>
              <a:ext uri="{FF2B5EF4-FFF2-40B4-BE49-F238E27FC236}">
                <a16:creationId xmlns:a16="http://schemas.microsoft.com/office/drawing/2014/main" id="{A58FA27F-12AA-49F6-B8F3-BA88E80F7153}"/>
              </a:ext>
            </a:extLst>
          </p:cNvPr>
          <p:cNvSpPr txBox="1">
            <a:spLocks noChangeArrowheads="1"/>
          </p:cNvSpPr>
          <p:nvPr/>
        </p:nvSpPr>
        <p:spPr bwMode="auto">
          <a:xfrm>
            <a:off x="4879975" y="3475037"/>
            <a:ext cx="1679153" cy="1016000"/>
          </a:xfrm>
          <a:prstGeom prst="rect">
            <a:avLst/>
          </a:prstGeom>
          <a:solidFill>
            <a:schemeClr val="bg1"/>
          </a:solidFill>
          <a:ln w="19050">
            <a:solidFill>
              <a:srgbClr val="003366"/>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How to prevent UTIs</a:t>
            </a:r>
          </a:p>
        </p:txBody>
      </p:sp>
      <p:cxnSp>
        <p:nvCxnSpPr>
          <p:cNvPr id="35" name="Straight Arrow Connector 34">
            <a:extLst>
              <a:ext uri="{FF2B5EF4-FFF2-40B4-BE49-F238E27FC236}">
                <a16:creationId xmlns:a16="http://schemas.microsoft.com/office/drawing/2014/main" id="{DB70F83E-7BE7-4449-97A6-3799BE0C9874}"/>
              </a:ext>
              <a:ext uri="{C183D7F6-B498-43B3-948B-1728B52AA6E4}">
                <adec:decorative xmlns:adec="http://schemas.microsoft.com/office/drawing/2017/decorative" val="1"/>
              </a:ext>
            </a:extLst>
          </p:cNvPr>
          <p:cNvCxnSpPr>
            <a:stCxn id="49163" idx="1"/>
          </p:cNvCxnSpPr>
          <p:nvPr/>
        </p:nvCxnSpPr>
        <p:spPr bwMode="auto">
          <a:xfrm flipH="1" flipV="1">
            <a:off x="4006428" y="3798887"/>
            <a:ext cx="873125" cy="184150"/>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49167" name="TextBox 15">
            <a:extLst>
              <a:ext uri="{FF2B5EF4-FFF2-40B4-BE49-F238E27FC236}">
                <a16:creationId xmlns:a16="http://schemas.microsoft.com/office/drawing/2014/main" id="{1102A60C-C909-48EB-9DCE-FE0352E60C82}"/>
              </a:ext>
            </a:extLst>
          </p:cNvPr>
          <p:cNvSpPr txBox="1">
            <a:spLocks noChangeArrowheads="1"/>
          </p:cNvSpPr>
          <p:nvPr/>
        </p:nvSpPr>
        <p:spPr bwMode="auto">
          <a:xfrm>
            <a:off x="1869209" y="5156200"/>
            <a:ext cx="1783088" cy="1323815"/>
          </a:xfrm>
          <a:prstGeom prst="rect">
            <a:avLst/>
          </a:prstGeom>
          <a:solidFill>
            <a:schemeClr val="bg1"/>
          </a:solidFill>
          <a:ln w="19050">
            <a:solidFill>
              <a:srgbClr val="003366"/>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Self-care &amp;  </a:t>
            </a:r>
          </a:p>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safety netting advice</a:t>
            </a:r>
          </a:p>
        </p:txBody>
      </p:sp>
      <p:cxnSp>
        <p:nvCxnSpPr>
          <p:cNvPr id="26" name="Straight Arrow Connector 25">
            <a:extLst>
              <a:ext uri="{FF2B5EF4-FFF2-40B4-BE49-F238E27FC236}">
                <a16:creationId xmlns:a16="http://schemas.microsoft.com/office/drawing/2014/main" id="{0E223FD2-72F8-48C5-9667-578F331AC087}"/>
              </a:ext>
              <a:ext uri="{C183D7F6-B498-43B3-948B-1728B52AA6E4}">
                <adec:decorative xmlns:adec="http://schemas.microsoft.com/office/drawing/2017/decorative" val="1"/>
              </a:ext>
            </a:extLst>
          </p:cNvPr>
          <p:cNvCxnSpPr>
            <a:cxnSpLocks/>
          </p:cNvCxnSpPr>
          <p:nvPr/>
        </p:nvCxnSpPr>
        <p:spPr bwMode="auto">
          <a:xfrm flipH="1" flipV="1">
            <a:off x="1331913" y="4076701"/>
            <a:ext cx="597388" cy="1079499"/>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8D47D12-B124-4FF6-9B2B-BEB3A917745B}"/>
              </a:ext>
              <a:ext uri="{C183D7F6-B498-43B3-948B-1728B52AA6E4}">
                <adec:decorative xmlns:adec="http://schemas.microsoft.com/office/drawing/2017/decorative" val="1"/>
              </a:ext>
            </a:extLst>
          </p:cNvPr>
          <p:cNvCxnSpPr>
            <a:cxnSpLocks/>
          </p:cNvCxnSpPr>
          <p:nvPr/>
        </p:nvCxnSpPr>
        <p:spPr bwMode="auto">
          <a:xfrm flipH="1" flipV="1">
            <a:off x="2705100" y="4805363"/>
            <a:ext cx="130140" cy="350837"/>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49161" name="TextBox 43">
            <a:extLst>
              <a:ext uri="{FF2B5EF4-FFF2-40B4-BE49-F238E27FC236}">
                <a16:creationId xmlns:a16="http://schemas.microsoft.com/office/drawing/2014/main" id="{4673AB06-A9A2-4B12-B0EA-FA4241A7A6EC}"/>
              </a:ext>
            </a:extLst>
          </p:cNvPr>
          <p:cNvSpPr txBox="1">
            <a:spLocks noChangeArrowheads="1"/>
          </p:cNvSpPr>
          <p:nvPr/>
        </p:nvSpPr>
        <p:spPr bwMode="auto">
          <a:xfrm>
            <a:off x="4879975" y="4805363"/>
            <a:ext cx="1830900" cy="1938337"/>
          </a:xfrm>
          <a:prstGeom prst="rect">
            <a:avLst/>
          </a:prstGeom>
          <a:solidFill>
            <a:schemeClr val="bg1"/>
          </a:solidFill>
          <a:ln w="19050">
            <a:solidFill>
              <a:srgbClr val="003366"/>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Flow chart helps patient understand antibiotics and resistance</a:t>
            </a:r>
          </a:p>
        </p:txBody>
      </p:sp>
      <p:cxnSp>
        <p:nvCxnSpPr>
          <p:cNvPr id="45" name="Straight Arrow Connector 44">
            <a:extLst>
              <a:ext uri="{FF2B5EF4-FFF2-40B4-BE49-F238E27FC236}">
                <a16:creationId xmlns:a16="http://schemas.microsoft.com/office/drawing/2014/main" id="{D393872A-F176-4417-84C2-C48B5EA6FEA1}"/>
              </a:ext>
              <a:ext uri="{C183D7F6-B498-43B3-948B-1728B52AA6E4}">
                <adec:decorative xmlns:adec="http://schemas.microsoft.com/office/drawing/2017/decorative" val="1"/>
              </a:ext>
            </a:extLst>
          </p:cNvPr>
          <p:cNvCxnSpPr/>
          <p:nvPr/>
        </p:nvCxnSpPr>
        <p:spPr bwMode="auto">
          <a:xfrm flipV="1">
            <a:off x="6738938" y="5280025"/>
            <a:ext cx="674687" cy="0"/>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1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1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1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1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16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1" grpId="0" animBg="1"/>
      <p:bldP spid="49173" grpId="0" animBg="1"/>
      <p:bldP spid="49169" grpId="0" animBg="1"/>
      <p:bldP spid="49163" grpId="0" animBg="1"/>
      <p:bldP spid="49167" grpId="0" animBg="1"/>
      <p:bldP spid="49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4B4C9-1423-41A2-B421-C192F0C9E218}"/>
              </a:ext>
            </a:extLst>
          </p:cNvPr>
          <p:cNvSpPr>
            <a:spLocks noGrp="1"/>
          </p:cNvSpPr>
          <p:nvPr>
            <p:ph type="title"/>
          </p:nvPr>
        </p:nvSpPr>
        <p:spPr/>
        <p:txBody>
          <a:bodyPr/>
          <a:lstStyle/>
          <a:p>
            <a:r>
              <a:rPr lang="en-GB" dirty="0"/>
              <a:t>TARGET Pictorial Leaflet</a:t>
            </a:r>
          </a:p>
        </p:txBody>
      </p:sp>
      <p:sp>
        <p:nvSpPr>
          <p:cNvPr id="10" name="TextBox 9">
            <a:extLst>
              <a:ext uri="{FF2B5EF4-FFF2-40B4-BE49-F238E27FC236}">
                <a16:creationId xmlns:a16="http://schemas.microsoft.com/office/drawing/2014/main" id="{7DBB9AFC-5363-4DD7-AE7E-66A3717672A8}"/>
              </a:ext>
            </a:extLst>
          </p:cNvPr>
          <p:cNvSpPr txBox="1"/>
          <p:nvPr/>
        </p:nvSpPr>
        <p:spPr>
          <a:xfrm>
            <a:off x="0" y="1598352"/>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4" name="Picture 3" descr="TARGET pictorial UTI patient information leaflet (page 1)">
            <a:extLst>
              <a:ext uri="{FF2B5EF4-FFF2-40B4-BE49-F238E27FC236}">
                <a16:creationId xmlns:a16="http://schemas.microsoft.com/office/drawing/2014/main" id="{0266F4CA-A7D7-45D7-BC99-DC2F953B91FF}"/>
              </a:ext>
            </a:extLst>
          </p:cNvPr>
          <p:cNvPicPr>
            <a:picLocks noChangeAspect="1"/>
          </p:cNvPicPr>
          <p:nvPr/>
        </p:nvPicPr>
        <p:blipFill>
          <a:blip r:embed="rId3"/>
          <a:stretch>
            <a:fillRect/>
          </a:stretch>
        </p:blipFill>
        <p:spPr>
          <a:xfrm>
            <a:off x="0" y="0"/>
            <a:ext cx="4878659" cy="6858000"/>
          </a:xfrm>
          <a:prstGeom prst="rect">
            <a:avLst/>
          </a:prstGeom>
        </p:spPr>
      </p:pic>
      <p:pic>
        <p:nvPicPr>
          <p:cNvPr id="6" name="Picture 5" descr="TARGET pictorial UTI patient information leaflet (page 2)">
            <a:extLst>
              <a:ext uri="{FF2B5EF4-FFF2-40B4-BE49-F238E27FC236}">
                <a16:creationId xmlns:a16="http://schemas.microsoft.com/office/drawing/2014/main" id="{7CA05A81-B642-47D3-8245-7364103F4EDD}"/>
              </a:ext>
            </a:extLst>
          </p:cNvPr>
          <p:cNvPicPr>
            <a:picLocks noChangeAspect="1"/>
          </p:cNvPicPr>
          <p:nvPr/>
        </p:nvPicPr>
        <p:blipFill>
          <a:blip r:embed="rId4"/>
          <a:stretch>
            <a:fillRect/>
          </a:stretch>
        </p:blipFill>
        <p:spPr>
          <a:xfrm>
            <a:off x="1580986" y="0"/>
            <a:ext cx="4812796" cy="6858000"/>
          </a:xfrm>
          <a:prstGeom prst="rect">
            <a:avLst/>
          </a:prstGeom>
        </p:spPr>
      </p:pic>
      <p:pic>
        <p:nvPicPr>
          <p:cNvPr id="8" name="Picture 7" descr="TARGET pictorial UTI patient information leaflet (page 3)">
            <a:extLst>
              <a:ext uri="{FF2B5EF4-FFF2-40B4-BE49-F238E27FC236}">
                <a16:creationId xmlns:a16="http://schemas.microsoft.com/office/drawing/2014/main" id="{678FD0B5-948E-4BCA-B219-5670A81C3A41}"/>
              </a:ext>
            </a:extLst>
          </p:cNvPr>
          <p:cNvPicPr>
            <a:picLocks noChangeAspect="1"/>
          </p:cNvPicPr>
          <p:nvPr/>
        </p:nvPicPr>
        <p:blipFill rotWithShape="1">
          <a:blip r:embed="rId5"/>
          <a:srcRect l="1427" r="-1"/>
          <a:stretch/>
        </p:blipFill>
        <p:spPr>
          <a:xfrm>
            <a:off x="2956095" y="0"/>
            <a:ext cx="4812796" cy="6858000"/>
          </a:xfrm>
          <a:prstGeom prst="rect">
            <a:avLst/>
          </a:prstGeom>
        </p:spPr>
      </p:pic>
      <p:pic>
        <p:nvPicPr>
          <p:cNvPr id="11" name="Picture 10" descr="TARGET pictorial UTI patient information leaflet (page 4)">
            <a:extLst>
              <a:ext uri="{FF2B5EF4-FFF2-40B4-BE49-F238E27FC236}">
                <a16:creationId xmlns:a16="http://schemas.microsoft.com/office/drawing/2014/main" id="{35C106C6-770D-4CF6-9C18-E8A762C06DB1}"/>
              </a:ext>
            </a:extLst>
          </p:cNvPr>
          <p:cNvPicPr>
            <a:picLocks noChangeAspect="1"/>
          </p:cNvPicPr>
          <p:nvPr/>
        </p:nvPicPr>
        <p:blipFill>
          <a:blip r:embed="rId6"/>
          <a:stretch>
            <a:fillRect/>
          </a:stretch>
        </p:blipFill>
        <p:spPr>
          <a:xfrm>
            <a:off x="4240111" y="0"/>
            <a:ext cx="4903889" cy="6858000"/>
          </a:xfrm>
          <a:prstGeom prst="rect">
            <a:avLst/>
          </a:prstGeom>
        </p:spPr>
      </p:pic>
    </p:spTree>
    <p:extLst>
      <p:ext uri="{BB962C8B-B14F-4D97-AF65-F5344CB8AC3E}">
        <p14:creationId xmlns:p14="http://schemas.microsoft.com/office/powerpoint/2010/main" val="13043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a:extLst>
              <a:ext uri="{FF2B5EF4-FFF2-40B4-BE49-F238E27FC236}">
                <a16:creationId xmlns:a16="http://schemas.microsoft.com/office/drawing/2014/main" id="{B0CD5D85-CAF2-4C5C-ADCE-772AE07CCA7A}"/>
              </a:ext>
            </a:extLst>
          </p:cNvPr>
          <p:cNvSpPr>
            <a:spLocks noGrp="1" noChangeArrowheads="1"/>
          </p:cNvSpPr>
          <p:nvPr>
            <p:ph type="title"/>
          </p:nvPr>
        </p:nvSpPr>
        <p:spPr>
          <a:xfrm>
            <a:off x="1572274" y="443685"/>
            <a:ext cx="7571725" cy="982661"/>
          </a:xfrm>
        </p:spPr>
        <p:txBody>
          <a:bodyPr>
            <a:normAutofit fontScale="90000"/>
          </a:bodyPr>
          <a:lstStyle/>
          <a:p>
            <a:pPr eaLnBrk="1" hangingPunct="1"/>
            <a:r>
              <a:rPr lang="en-GB" altLang="en-US" sz="4900" b="0" dirty="0">
                <a:solidFill>
                  <a:srgbClr val="C00000"/>
                </a:solidFill>
                <a:latin typeface="Arial" panose="020B0604020202020204" pitchFamily="34" charset="0"/>
                <a:cs typeface="Arial" panose="020B0604020202020204" pitchFamily="34" charset="0"/>
              </a:rPr>
              <a:t>Clinical Scenario: </a:t>
            </a:r>
            <a:r>
              <a:rPr lang="en-GB" altLang="en-US" sz="4000" b="0" dirty="0">
                <a:solidFill>
                  <a:srgbClr val="C00000"/>
                </a:solidFill>
                <a:latin typeface="Arial" panose="020B0604020202020204" pitchFamily="34" charset="0"/>
                <a:cs typeface="Arial" panose="020B0604020202020204" pitchFamily="34" charset="0"/>
              </a:rPr>
              <a:t>UTI – women under 65 years</a:t>
            </a:r>
          </a:p>
        </p:txBody>
      </p:sp>
      <p:sp>
        <p:nvSpPr>
          <p:cNvPr id="5" name="Rectangle 3">
            <a:extLst>
              <a:ext uri="{FF2B5EF4-FFF2-40B4-BE49-F238E27FC236}">
                <a16:creationId xmlns:a16="http://schemas.microsoft.com/office/drawing/2014/main" id="{FB95B680-6688-4EC6-BEC3-4CF62CC38403}"/>
              </a:ext>
            </a:extLst>
          </p:cNvPr>
          <p:cNvSpPr>
            <a:spLocks noChangeArrowheads="1"/>
          </p:cNvSpPr>
          <p:nvPr/>
        </p:nvSpPr>
        <p:spPr bwMode="auto">
          <a:xfrm>
            <a:off x="1236192" y="1513654"/>
            <a:ext cx="8243887" cy="4832092"/>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200"/>
              </a:spcBef>
              <a:defRPr/>
            </a:pPr>
            <a:r>
              <a:rPr lang="en-GB" altLang="en-US" sz="3200" dirty="0">
                <a:solidFill>
                  <a:srgbClr val="000000"/>
                </a:solidFill>
              </a:rPr>
              <a:t>Please consider the following details:</a:t>
            </a:r>
          </a:p>
          <a:p>
            <a:pPr marL="457200" indent="-457200" eaLnBrk="1" hangingPunct="1">
              <a:spcBef>
                <a:spcPts val="1200"/>
              </a:spcBef>
              <a:buFont typeface="Arial" panose="020B0604020202020204" pitchFamily="34" charset="0"/>
              <a:buChar char="•"/>
              <a:defRPr/>
            </a:pPr>
            <a:r>
              <a:rPr lang="en-GB" altLang="en-US" sz="2600" dirty="0">
                <a:solidFill>
                  <a:srgbClr val="000000"/>
                </a:solidFill>
              </a:rPr>
              <a:t>35 year old </a:t>
            </a:r>
          </a:p>
          <a:p>
            <a:pPr marL="457200" indent="-457200" eaLnBrk="1" hangingPunct="1">
              <a:spcBef>
                <a:spcPts val="1200"/>
              </a:spcBef>
              <a:buFont typeface="Arial" panose="020B0604020202020204" pitchFamily="34" charset="0"/>
              <a:buChar char="•"/>
              <a:defRPr/>
            </a:pPr>
            <a:r>
              <a:rPr lang="en-GB" altLang="en-US" sz="2600" dirty="0">
                <a:solidFill>
                  <a:srgbClr val="000000"/>
                </a:solidFill>
              </a:rPr>
              <a:t>Strong smelling urine </a:t>
            </a:r>
          </a:p>
          <a:p>
            <a:pPr marL="457200" indent="-457200" eaLnBrk="1" hangingPunct="1">
              <a:spcBef>
                <a:spcPts val="1200"/>
              </a:spcBef>
              <a:buFont typeface="Arial" panose="020B0604020202020204" pitchFamily="34" charset="0"/>
              <a:buChar char="•"/>
              <a:defRPr/>
            </a:pPr>
            <a:r>
              <a:rPr lang="en-GB" altLang="en-US" sz="2600" dirty="0">
                <a:solidFill>
                  <a:srgbClr val="000000"/>
                </a:solidFill>
              </a:rPr>
              <a:t>Dysuria over 2 days</a:t>
            </a:r>
          </a:p>
          <a:p>
            <a:pPr marL="457200" indent="-457200" eaLnBrk="1" hangingPunct="1">
              <a:spcBef>
                <a:spcPts val="1200"/>
              </a:spcBef>
              <a:buFont typeface="Arial" panose="020B0604020202020204" pitchFamily="34" charset="0"/>
              <a:buChar char="•"/>
              <a:defRPr/>
            </a:pPr>
            <a:r>
              <a:rPr lang="en-GB" altLang="en-US" sz="2600" dirty="0">
                <a:solidFill>
                  <a:srgbClr val="000000"/>
                </a:solidFill>
              </a:rPr>
              <a:t>Frequency</a:t>
            </a:r>
          </a:p>
          <a:p>
            <a:pPr marL="457200" indent="-457200" eaLnBrk="1" hangingPunct="1">
              <a:spcBef>
                <a:spcPts val="1200"/>
              </a:spcBef>
              <a:buFont typeface="Arial" panose="020B0604020202020204" pitchFamily="34" charset="0"/>
              <a:buChar char="•"/>
              <a:defRPr/>
            </a:pPr>
            <a:r>
              <a:rPr lang="en-GB" altLang="en-US" sz="2600" dirty="0">
                <a:solidFill>
                  <a:srgbClr val="000000"/>
                </a:solidFill>
              </a:rPr>
              <a:t>Recent laparoscopy and removal endometriosis</a:t>
            </a:r>
          </a:p>
          <a:p>
            <a:pPr marL="457200" indent="-457200" eaLnBrk="1" hangingPunct="1">
              <a:spcBef>
                <a:spcPts val="1200"/>
              </a:spcBef>
              <a:buFont typeface="Arial" panose="020B0604020202020204" pitchFamily="34" charset="0"/>
              <a:buChar char="•"/>
              <a:defRPr/>
            </a:pPr>
            <a:r>
              <a:rPr lang="en-GB" altLang="en-US" sz="2600" dirty="0">
                <a:solidFill>
                  <a:srgbClr val="000000"/>
                </a:solidFill>
              </a:rPr>
              <a:t>Had trimethoprim in the past month for suspected UTI post operation</a:t>
            </a:r>
          </a:p>
          <a:p>
            <a:pPr eaLnBrk="1" hangingPunct="1">
              <a:spcBef>
                <a:spcPts val="1200"/>
              </a:spcBef>
              <a:defRPr/>
            </a:pPr>
            <a:r>
              <a:rPr lang="en-GB" altLang="en-US" sz="2600" b="1" dirty="0">
                <a:solidFill>
                  <a:srgbClr val="C00000"/>
                </a:solidFill>
              </a:rPr>
              <a:t>What should you ask?</a:t>
            </a:r>
          </a:p>
        </p:txBody>
      </p:sp>
      <p:sp>
        <p:nvSpPr>
          <p:cNvPr id="6" name="TextBox 13">
            <a:extLst>
              <a:ext uri="{FF2B5EF4-FFF2-40B4-BE49-F238E27FC236}">
                <a16:creationId xmlns:a16="http://schemas.microsoft.com/office/drawing/2014/main" id="{8C0E6B1A-91C0-42D0-9322-373C8F33A7F2}"/>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8" name="TextBox 13">
            <a:extLst>
              <a:ext uri="{FF2B5EF4-FFF2-40B4-BE49-F238E27FC236}">
                <a16:creationId xmlns:a16="http://schemas.microsoft.com/office/drawing/2014/main" id="{9DBCCD70-E40D-43A6-A442-A786CD612C23}"/>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9E3D440-A496-4E75-B5E7-D13796EB5AE7}"/>
              </a:ext>
            </a:extLst>
          </p:cNvPr>
          <p:cNvSpPr txBox="1">
            <a:spLocks noGrp="1"/>
          </p:cNvSpPr>
          <p:nvPr>
            <p:ph type="title" idx="4294967295"/>
          </p:nvPr>
        </p:nvSpPr>
        <p:spPr bwMode="auto">
          <a:xfrm>
            <a:off x="1528131" y="1043914"/>
            <a:ext cx="7615869" cy="421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0" fontAlgn="base" latinLnBrk="0" hangingPunct="0">
              <a:lnSpc>
                <a:spcPct val="90000"/>
              </a:lnSpc>
              <a:spcBef>
                <a:spcPct val="0"/>
              </a:spcBef>
              <a:spcAft>
                <a:spcPct val="0"/>
              </a:spcAft>
              <a:buNone/>
              <a:defRPr sz="3400" b="1" kern="1200">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Web text - UTI Patient Information Leaflets</a:t>
            </a:r>
          </a:p>
        </p:txBody>
      </p:sp>
      <p:sp>
        <p:nvSpPr>
          <p:cNvPr id="10" name="TextBox 9">
            <a:extLst>
              <a:ext uri="{FF2B5EF4-FFF2-40B4-BE49-F238E27FC236}">
                <a16:creationId xmlns:a16="http://schemas.microsoft.com/office/drawing/2014/main" id="{7DBB9AFC-5363-4DD7-AE7E-66A3717672A8}"/>
              </a:ext>
            </a:extLst>
          </p:cNvPr>
          <p:cNvSpPr txBox="1"/>
          <p:nvPr/>
        </p:nvSpPr>
        <p:spPr>
          <a:xfrm>
            <a:off x="0" y="1598352"/>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grpSp>
        <p:nvGrpSpPr>
          <p:cNvPr id="66565" name="Group 6" descr="TARGET online toolkit home page">
            <a:extLst>
              <a:ext uri="{FF2B5EF4-FFF2-40B4-BE49-F238E27FC236}">
                <a16:creationId xmlns:a16="http://schemas.microsoft.com/office/drawing/2014/main" id="{EFD7C0AF-5E66-41AD-A029-7A90A5533A87}"/>
              </a:ext>
            </a:extLst>
          </p:cNvPr>
          <p:cNvGrpSpPr>
            <a:grpSpLocks/>
          </p:cNvGrpSpPr>
          <p:nvPr/>
        </p:nvGrpSpPr>
        <p:grpSpPr bwMode="auto">
          <a:xfrm>
            <a:off x="0" y="1598352"/>
            <a:ext cx="4734257" cy="5329238"/>
            <a:chOff x="915291" y="156563"/>
            <a:chExt cx="5305425" cy="5973374"/>
          </a:xfrm>
        </p:grpSpPr>
        <p:pic>
          <p:nvPicPr>
            <p:cNvPr id="66568" name="Picture 7">
              <a:extLst>
                <a:ext uri="{FF2B5EF4-FFF2-40B4-BE49-F238E27FC236}">
                  <a16:creationId xmlns:a16="http://schemas.microsoft.com/office/drawing/2014/main" id="{01F645B1-F96F-417D-94FD-2611B605F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291" y="156563"/>
              <a:ext cx="5305425" cy="597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9" name="Rectangle 1">
              <a:extLst>
                <a:ext uri="{FF2B5EF4-FFF2-40B4-BE49-F238E27FC236}">
                  <a16:creationId xmlns:a16="http://schemas.microsoft.com/office/drawing/2014/main" id="{8582B123-A8D3-4447-82C8-9D0266B6C4B5}"/>
                </a:ext>
              </a:extLst>
            </p:cNvPr>
            <p:cNvSpPr>
              <a:spLocks noChangeArrowheads="1"/>
            </p:cNvSpPr>
            <p:nvPr/>
          </p:nvSpPr>
          <p:spPr bwMode="auto">
            <a:xfrm>
              <a:off x="1043608" y="3356992"/>
              <a:ext cx="1584176" cy="1260000"/>
            </a:xfrm>
            <a:prstGeom prst="rect">
              <a:avLst/>
            </a:prstGeom>
            <a:noFill/>
            <a:ln w="476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tabLst>
                  <a:tab pos="533400" algn="l"/>
                  <a:tab pos="1162050" algn="l"/>
                  <a:tab pos="1695450" algn="l"/>
                  <a:tab pos="2247900" algn="l"/>
                  <a:tab pos="2781300" algn="l"/>
                </a:tabLst>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9pPr>
            </a:lstStyle>
            <a:p>
              <a:pPr>
                <a:lnSpc>
                  <a:spcPct val="100000"/>
                </a:lnSpc>
                <a:spcBef>
                  <a:spcPct val="20000"/>
                </a:spcBef>
                <a:buFontTx/>
                <a:buBlip>
                  <a:blip r:embed="rId4"/>
                </a:buBlip>
              </a:pPr>
              <a:endParaRPr lang="en-GB" altLang="en-US" dirty="0">
                <a:solidFill>
                  <a:schemeClr val="tx1"/>
                </a:solidFill>
                <a:latin typeface="Arial" panose="020B0604020202020204" pitchFamily="34" charset="0"/>
              </a:endParaRPr>
            </a:p>
          </p:txBody>
        </p:sp>
      </p:grpSp>
      <p:pic>
        <p:nvPicPr>
          <p:cNvPr id="66566" name="Picture 3" descr="TARGET online toolkit table of contents">
            <a:extLst>
              <a:ext uri="{FF2B5EF4-FFF2-40B4-BE49-F238E27FC236}">
                <a16:creationId xmlns:a16="http://schemas.microsoft.com/office/drawing/2014/main" id="{31B6EC6D-AFA4-4DE1-9496-F399835531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7134" y="1657396"/>
            <a:ext cx="2293121"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1FAA0708-A56B-4210-B822-BFC372204B5F}"/>
              </a:ext>
              <a:ext uri="{C183D7F6-B498-43B3-948B-1728B52AA6E4}">
                <adec:decorative xmlns:adec="http://schemas.microsoft.com/office/drawing/2017/decorative" val="1"/>
              </a:ext>
            </a:extLst>
          </p:cNvPr>
          <p:cNvSpPr/>
          <p:nvPr/>
        </p:nvSpPr>
        <p:spPr>
          <a:xfrm>
            <a:off x="1268677" y="4594197"/>
            <a:ext cx="3550034" cy="42153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AF2A0D6F-2FFF-49C0-A8AD-756695842DCD}"/>
              </a:ext>
              <a:ext uri="{C183D7F6-B498-43B3-948B-1728B52AA6E4}">
                <adec:decorative xmlns:adec="http://schemas.microsoft.com/office/drawing/2017/decorative" val="1"/>
              </a:ext>
            </a:extLst>
          </p:cNvPr>
          <p:cNvSpPr/>
          <p:nvPr/>
        </p:nvSpPr>
        <p:spPr>
          <a:xfrm>
            <a:off x="1276676" y="3103866"/>
            <a:ext cx="3550034" cy="6344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Screenshot of digital AccuRx system">
            <a:extLst>
              <a:ext uri="{FF2B5EF4-FFF2-40B4-BE49-F238E27FC236}">
                <a16:creationId xmlns:a16="http://schemas.microsoft.com/office/drawing/2014/main" id="{051D5572-DE6D-4853-A8E2-113731681D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8472" y="1178841"/>
            <a:ext cx="3096787" cy="565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8C7B4EE-86D3-40EC-ABCD-CA12FF981CE0}"/>
              </a:ext>
            </a:extLst>
          </p:cNvPr>
          <p:cNvSpPr txBox="1">
            <a:spLocks noGrp="1"/>
          </p:cNvSpPr>
          <p:nvPr>
            <p:ph type="title" idx="4294967295"/>
          </p:nvPr>
        </p:nvSpPr>
        <p:spPr bwMode="auto">
          <a:xfrm>
            <a:off x="1603131" y="291402"/>
            <a:ext cx="6706856" cy="12180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Clinical scenario:</a:t>
            </a:r>
            <a:r>
              <a:rPr kumimoji="0" lang="en-GB" altLang="en-US" sz="3600" b="1"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 </a:t>
            </a: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UTI </a:t>
            </a:r>
            <a:r>
              <a:rPr kumimoji="0" lang="en-GB" altLang="en-US" sz="3600" b="0" i="0" u="none" strike="noStrike" kern="120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Older adults</a:t>
            </a:r>
            <a:endPar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05AB783-A646-45BB-B596-7E005EAC3BBD}"/>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6" name="Rectangle 3">
            <a:extLst>
              <a:ext uri="{FF2B5EF4-FFF2-40B4-BE49-F238E27FC236}">
                <a16:creationId xmlns:a16="http://schemas.microsoft.com/office/drawing/2014/main" id="{462B5B70-E5D4-4C3F-96A5-797BA89D5A93}"/>
              </a:ext>
            </a:extLst>
          </p:cNvPr>
          <p:cNvSpPr>
            <a:spLocks noChangeArrowheads="1"/>
          </p:cNvSpPr>
          <p:nvPr/>
        </p:nvSpPr>
        <p:spPr bwMode="auto">
          <a:xfrm>
            <a:off x="1085868" y="1657350"/>
            <a:ext cx="8359775" cy="5200650"/>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200"/>
              </a:spcBef>
              <a:defRPr/>
            </a:pPr>
            <a:r>
              <a:rPr lang="en-GB" altLang="en-US" sz="2800" dirty="0">
                <a:solidFill>
                  <a:schemeClr val="accent6">
                    <a:lumMod val="10000"/>
                  </a:schemeClr>
                </a:solidFill>
              </a:rPr>
              <a:t>Please consider the following details:-</a:t>
            </a:r>
          </a:p>
          <a:p>
            <a:pPr marL="457200" indent="-457200" eaLnBrk="1" hangingPunct="1">
              <a:spcBef>
                <a:spcPts val="1200"/>
              </a:spcBef>
              <a:buFont typeface="Arial" panose="020B0604020202020204" pitchFamily="34" charset="0"/>
              <a:buChar char="•"/>
              <a:defRPr/>
            </a:pPr>
            <a:r>
              <a:rPr lang="en-GB" altLang="en-US" sz="2800" dirty="0">
                <a:solidFill>
                  <a:schemeClr val="accent6">
                    <a:lumMod val="10000"/>
                  </a:schemeClr>
                </a:solidFill>
              </a:rPr>
              <a:t>80 year old resident in nursing home</a:t>
            </a:r>
          </a:p>
          <a:p>
            <a:pPr marL="457200" indent="-457200" eaLnBrk="1" hangingPunct="1">
              <a:spcBef>
                <a:spcPts val="1200"/>
              </a:spcBef>
              <a:buFont typeface="Arial" panose="020B0604020202020204" pitchFamily="34" charset="0"/>
              <a:buChar char="•"/>
              <a:defRPr/>
            </a:pPr>
            <a:r>
              <a:rPr lang="en-GB" altLang="en-US" sz="2800" dirty="0">
                <a:solidFill>
                  <a:schemeClr val="accent6">
                    <a:lumMod val="10000"/>
                  </a:schemeClr>
                </a:solidFill>
              </a:rPr>
              <a:t>Strong smelling urine, but clear looking</a:t>
            </a:r>
          </a:p>
          <a:p>
            <a:pPr marL="457200" indent="-457200" eaLnBrk="1" hangingPunct="1">
              <a:spcBef>
                <a:spcPts val="1200"/>
              </a:spcBef>
              <a:buFont typeface="Arial" panose="020B0604020202020204" pitchFamily="34" charset="0"/>
              <a:buChar char="•"/>
              <a:defRPr/>
            </a:pPr>
            <a:r>
              <a:rPr lang="en-GB" altLang="en-US" sz="2800" dirty="0">
                <a:solidFill>
                  <a:schemeClr val="accent6">
                    <a:lumMod val="10000"/>
                  </a:schemeClr>
                </a:solidFill>
              </a:rPr>
              <a:t>Increasing confusion over 2 days</a:t>
            </a:r>
          </a:p>
          <a:p>
            <a:pPr marL="457200" indent="-457200" eaLnBrk="1" hangingPunct="1">
              <a:spcBef>
                <a:spcPts val="1200"/>
              </a:spcBef>
              <a:buFont typeface="Arial" panose="020B0604020202020204" pitchFamily="34" charset="0"/>
              <a:buChar char="•"/>
              <a:defRPr/>
            </a:pPr>
            <a:r>
              <a:rPr lang="en-GB" altLang="en-US" sz="2800" dirty="0">
                <a:solidFill>
                  <a:schemeClr val="accent6">
                    <a:lumMod val="10000"/>
                  </a:schemeClr>
                </a:solidFill>
              </a:rPr>
              <a:t>No history of fever, temp 37.4°C.  </a:t>
            </a:r>
          </a:p>
          <a:p>
            <a:pPr marL="457200" indent="-457200" eaLnBrk="1" hangingPunct="1">
              <a:spcBef>
                <a:spcPts val="1200"/>
              </a:spcBef>
              <a:buFont typeface="Arial" panose="020B0604020202020204" pitchFamily="34" charset="0"/>
              <a:buChar char="•"/>
              <a:defRPr/>
            </a:pPr>
            <a:r>
              <a:rPr lang="en-GB" altLang="en-US" sz="2800" dirty="0">
                <a:solidFill>
                  <a:schemeClr val="accent6">
                    <a:lumMod val="10000"/>
                  </a:schemeClr>
                </a:solidFill>
              </a:rPr>
              <a:t>Has had antibiotics in past for suspected UTI</a:t>
            </a:r>
          </a:p>
          <a:p>
            <a:pPr eaLnBrk="1" hangingPunct="1">
              <a:spcBef>
                <a:spcPts val="1200"/>
              </a:spcBef>
              <a:defRPr/>
            </a:pPr>
            <a:r>
              <a:rPr lang="en-GB" altLang="en-US" sz="2800" b="1" dirty="0">
                <a:solidFill>
                  <a:schemeClr val="accent6">
                    <a:lumMod val="10000"/>
                  </a:schemeClr>
                </a:solidFill>
                <a:ea typeface="ヒラギノ角ゴ Pro W3"/>
                <a:cs typeface="ヒラギノ角ゴ Pro W3"/>
              </a:rPr>
              <a:t>What should you ask?</a:t>
            </a:r>
          </a:p>
          <a:p>
            <a:pPr eaLnBrk="1" hangingPunct="1">
              <a:spcBef>
                <a:spcPts val="1200"/>
              </a:spcBef>
              <a:defRPr/>
            </a:pPr>
            <a:r>
              <a:rPr lang="en-GB" altLang="en-US" sz="2800" b="1" dirty="0">
                <a:solidFill>
                  <a:schemeClr val="accent6">
                    <a:lumMod val="10000"/>
                  </a:schemeClr>
                </a:solidFill>
                <a:ea typeface="ヒラギノ角ゴ Pro W3"/>
                <a:cs typeface="ヒラギノ角ゴ Pro W3"/>
              </a:rPr>
              <a:t>Who would do a dipstick? </a:t>
            </a:r>
          </a:p>
          <a:p>
            <a:pPr marL="457200" indent="-457200" eaLnBrk="1" hangingPunct="1">
              <a:spcBef>
                <a:spcPts val="1200"/>
              </a:spcBef>
              <a:buFont typeface="Arial" panose="020B0604020202020204" pitchFamily="34" charset="0"/>
              <a:buChar char="•"/>
              <a:defRPr/>
            </a:pPr>
            <a:endParaRPr lang="en-GB" altLang="en-US" sz="2800" dirty="0">
              <a:solidFill>
                <a:schemeClr val="accent6">
                  <a:lumMod val="10000"/>
                </a:schemeClr>
              </a:solidFill>
              <a:ea typeface="ヒラギノ角ゴ Pro W3"/>
              <a:cs typeface="ヒラギノ角ゴ Pro W3"/>
            </a:endParaRPr>
          </a:p>
        </p:txBody>
      </p:sp>
      <p:sp>
        <p:nvSpPr>
          <p:cNvPr id="10" name="TextBox 13">
            <a:extLst>
              <a:ext uri="{FF2B5EF4-FFF2-40B4-BE49-F238E27FC236}">
                <a16:creationId xmlns:a16="http://schemas.microsoft.com/office/drawing/2014/main" id="{5C3A33E0-F210-45C4-A0A2-A41C4BD423DE}"/>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CB4A893D-8096-4FC5-B7C6-0C8AF8464F6E}"/>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a:extLst>
              <a:ext uri="{FF2B5EF4-FFF2-40B4-BE49-F238E27FC236}">
                <a16:creationId xmlns:a16="http://schemas.microsoft.com/office/drawing/2014/main" id="{5BB73997-CEBB-4216-8BDE-7A73847B35CA}"/>
              </a:ext>
            </a:extLst>
          </p:cNvPr>
          <p:cNvSpPr>
            <a:spLocks noGrp="1" noChangeArrowheads="1"/>
          </p:cNvSpPr>
          <p:nvPr>
            <p:ph type="title"/>
          </p:nvPr>
        </p:nvSpPr>
        <p:spPr>
          <a:xfrm>
            <a:off x="1577940" y="490908"/>
            <a:ext cx="6997700" cy="990091"/>
          </a:xfrm>
        </p:spPr>
        <p:txBody>
          <a:bodyPr>
            <a:normAutofit fontScale="90000"/>
          </a:bodyPr>
          <a:lstStyle/>
          <a:p>
            <a:pPr eaLnBrk="1" hangingPunct="1"/>
            <a:r>
              <a:rPr lang="en-GB" altLang="en-US" sz="4900" b="0" dirty="0">
                <a:solidFill>
                  <a:srgbClr val="C00000"/>
                </a:solidFill>
                <a:latin typeface="Arial" panose="020B0604020202020204" pitchFamily="34" charset="0"/>
                <a:cs typeface="Arial" panose="020B0604020202020204" pitchFamily="34" charset="0"/>
              </a:rPr>
              <a:t>Clinical scenario: </a:t>
            </a:r>
            <a:r>
              <a:rPr lang="en-GB" altLang="en-US" sz="4000" b="0" dirty="0">
                <a:solidFill>
                  <a:srgbClr val="C00000"/>
                </a:solidFill>
                <a:latin typeface="Arial" panose="020B0604020202020204" pitchFamily="34" charset="0"/>
                <a:cs typeface="Arial" panose="020B0604020202020204" pitchFamily="34" charset="0"/>
              </a:rPr>
              <a:t>UTI Older adults</a:t>
            </a:r>
          </a:p>
        </p:txBody>
      </p:sp>
      <p:sp>
        <p:nvSpPr>
          <p:cNvPr id="10" name="TextBox 9">
            <a:extLst>
              <a:ext uri="{FF2B5EF4-FFF2-40B4-BE49-F238E27FC236}">
                <a16:creationId xmlns:a16="http://schemas.microsoft.com/office/drawing/2014/main" id="{12822C61-F7C5-4D22-AA23-1BB026993B21}"/>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8" name="TextBox 13">
            <a:extLst>
              <a:ext uri="{FF2B5EF4-FFF2-40B4-BE49-F238E27FC236}">
                <a16:creationId xmlns:a16="http://schemas.microsoft.com/office/drawing/2014/main" id="{58F023D1-EEAE-48CE-AF68-63244DB357E3}"/>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1" name="TextBox 13">
            <a:extLst>
              <a:ext uri="{FF2B5EF4-FFF2-40B4-BE49-F238E27FC236}">
                <a16:creationId xmlns:a16="http://schemas.microsoft.com/office/drawing/2014/main" id="{D60A3DCE-302D-4456-9E4D-9D749366AD11}"/>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3" name="Rectangle 3">
            <a:extLst>
              <a:ext uri="{FF2B5EF4-FFF2-40B4-BE49-F238E27FC236}">
                <a16:creationId xmlns:a16="http://schemas.microsoft.com/office/drawing/2014/main" id="{BA7F611F-23B9-2DAC-FD86-FE0963B07BC2}"/>
              </a:ext>
            </a:extLst>
          </p:cNvPr>
          <p:cNvSpPr>
            <a:spLocks noChangeArrowheads="1"/>
          </p:cNvSpPr>
          <p:nvPr/>
        </p:nvSpPr>
        <p:spPr bwMode="auto">
          <a:xfrm>
            <a:off x="801404" y="1737359"/>
            <a:ext cx="8115300" cy="1754326"/>
          </a:xfrm>
          <a:prstGeom prst="rect">
            <a:avLst/>
          </a:prstGeom>
          <a:solidFill>
            <a:schemeClr val="accent5"/>
          </a:solidFill>
          <a:ln w="38100">
            <a:solidFill>
              <a:schemeClr val="accent5">
                <a:lumMod val="50000"/>
              </a:schemeClr>
            </a:solidFill>
            <a:miter lim="800000"/>
            <a:headEnd/>
            <a:tailEnd/>
          </a:ln>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80 year old resident in nursing home</a:t>
            </a:r>
          </a:p>
          <a:p>
            <a:pPr eaLnBrk="1" hangingPunct="1">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Strong smelling urine, but clear looking</a:t>
            </a:r>
          </a:p>
          <a:p>
            <a:pPr eaLnBrk="1" hangingPunct="1">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Increasing confusion over 2 days</a:t>
            </a:r>
          </a:p>
          <a:p>
            <a:pPr eaLnBrk="1" hangingPunct="1">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No history of fever, temp 37.4°C.  </a:t>
            </a:r>
          </a:p>
          <a:p>
            <a:pPr eaLnBrk="1" hangingPunct="1">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Has had antibiotics in past for suspected UTI</a:t>
            </a:r>
          </a:p>
          <a:p>
            <a:pPr marL="0" indent="0">
              <a:defRPr/>
            </a:pPr>
            <a:r>
              <a:rPr lang="en-GB" altLang="en-US" b="1" kern="0" dirty="0">
                <a:solidFill>
                  <a:schemeClr val="accent6">
                    <a:lumMod val="10000"/>
                  </a:schemeClr>
                </a:solidFill>
                <a:ea typeface="ヒラギノ角ゴ Pro W3"/>
                <a:cs typeface="ヒラギノ角ゴ Pro W3"/>
              </a:rPr>
              <a:t>What do you think a urine dipstick result will be?</a:t>
            </a:r>
          </a:p>
        </p:txBody>
      </p:sp>
      <p:sp>
        <p:nvSpPr>
          <p:cNvPr id="4" name="Rectangle 3">
            <a:extLst>
              <a:ext uri="{FF2B5EF4-FFF2-40B4-BE49-F238E27FC236}">
                <a16:creationId xmlns:a16="http://schemas.microsoft.com/office/drawing/2014/main" id="{CC82626A-9B97-E7E3-FD5A-BF1152BC1788}"/>
              </a:ext>
            </a:extLst>
          </p:cNvPr>
          <p:cNvSpPr>
            <a:spLocks noChangeArrowheads="1"/>
          </p:cNvSpPr>
          <p:nvPr/>
        </p:nvSpPr>
        <p:spPr bwMode="auto">
          <a:xfrm>
            <a:off x="801404" y="3552157"/>
            <a:ext cx="3466515" cy="2585323"/>
          </a:xfrm>
          <a:prstGeom prst="rect">
            <a:avLst/>
          </a:prstGeom>
          <a:noFill/>
          <a:ln w="38100">
            <a:solidFill>
              <a:schemeClr val="accent5">
                <a:lumMod val="50000"/>
              </a:schemeClr>
            </a:solidFill>
            <a:miter lim="800000"/>
            <a:headEnd/>
            <a:tailEnd/>
          </a:ln>
        </p:spPr>
        <p:txBody>
          <a:bodyPr wrap="square">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sz="1800" dirty="0">
                <a:solidFill>
                  <a:srgbClr val="000000"/>
                </a:solidFill>
                <a:latin typeface="Arial" panose="020B0604020202020204" pitchFamily="34" charset="0"/>
                <a:cs typeface="Arial" panose="020B0604020202020204" pitchFamily="34" charset="0"/>
              </a:rPr>
              <a:t>1. Positive for all</a:t>
            </a:r>
          </a:p>
          <a:p>
            <a:pPr marL="449263" indent="0">
              <a:buFont typeface="Arial" panose="020B0604020202020204" pitchFamily="34" charset="0"/>
              <a:buNone/>
            </a:pPr>
            <a:r>
              <a:rPr lang="en-GB" sz="1800" dirty="0">
                <a:solidFill>
                  <a:schemeClr val="tx1"/>
                </a:solidFill>
                <a:latin typeface="Arial" panose="020B0604020202020204" pitchFamily="34" charset="0"/>
                <a:cs typeface="Arial" panose="020B0604020202020204" pitchFamily="34" charset="0"/>
              </a:rPr>
              <a:t>+ Nitrite</a:t>
            </a:r>
          </a:p>
          <a:p>
            <a:pPr marL="449263" indent="0">
              <a:buFont typeface="Arial" panose="020B0604020202020204" pitchFamily="34" charset="0"/>
              <a:buNone/>
            </a:pPr>
            <a:r>
              <a:rPr lang="en-GB" sz="1800" dirty="0">
                <a:solidFill>
                  <a:schemeClr val="tx1"/>
                </a:solidFill>
                <a:latin typeface="Arial" panose="020B0604020202020204" pitchFamily="34" charset="0"/>
                <a:cs typeface="Arial" panose="020B0604020202020204" pitchFamily="34" charset="0"/>
              </a:rPr>
              <a:t>+ Leukocyte</a:t>
            </a:r>
          </a:p>
          <a:p>
            <a:pPr marL="449263" indent="0">
              <a:buFont typeface="Arial" panose="020B0604020202020204" pitchFamily="34" charset="0"/>
              <a:buNone/>
            </a:pPr>
            <a:r>
              <a:rPr lang="en-GB" sz="1800" dirty="0">
                <a:solidFill>
                  <a:schemeClr val="tx1"/>
                </a:solidFill>
                <a:latin typeface="Arial" panose="020B0604020202020204" pitchFamily="34" charset="0"/>
                <a:cs typeface="Arial" panose="020B0604020202020204" pitchFamily="34" charset="0"/>
              </a:rPr>
              <a:t>+ RBC</a:t>
            </a:r>
          </a:p>
          <a:p>
            <a:r>
              <a:rPr lang="en-GB" sz="1800" dirty="0">
                <a:solidFill>
                  <a:srgbClr val="000000"/>
                </a:solidFill>
                <a:latin typeface="Arial" panose="020B0604020202020204" pitchFamily="34" charset="0"/>
                <a:cs typeface="Arial" panose="020B0604020202020204" pitchFamily="34" charset="0"/>
              </a:rPr>
              <a:t>2. Positive nitrite, negative leukocyte and RBC positive</a:t>
            </a:r>
          </a:p>
          <a:p>
            <a:pPr indent="-7938"/>
            <a:r>
              <a:rPr lang="en-GB" sz="1800" dirty="0">
                <a:solidFill>
                  <a:schemeClr val="tx1"/>
                </a:solidFill>
                <a:latin typeface="Arial" panose="020B0604020202020204" pitchFamily="34" charset="0"/>
                <a:cs typeface="Arial" panose="020B0604020202020204" pitchFamily="34" charset="0"/>
              </a:rPr>
              <a:t>+ Nitrite</a:t>
            </a:r>
          </a:p>
          <a:p>
            <a:pPr indent="-7938"/>
            <a:r>
              <a:rPr lang="en-GB" sz="1800" dirty="0">
                <a:solidFill>
                  <a:schemeClr val="tx1"/>
                </a:solidFill>
                <a:latin typeface="Arial" panose="020B0604020202020204" pitchFamily="34" charset="0"/>
                <a:cs typeface="Arial" panose="020B0604020202020204" pitchFamily="34" charset="0"/>
              </a:rPr>
              <a:t>- Leukocyte</a:t>
            </a:r>
          </a:p>
          <a:p>
            <a:pPr indent="-7938"/>
            <a:r>
              <a:rPr lang="en-GB" sz="1800" dirty="0">
                <a:solidFill>
                  <a:schemeClr val="tx1"/>
                </a:solidFill>
                <a:latin typeface="Arial" panose="020B0604020202020204" pitchFamily="34" charset="0"/>
                <a:cs typeface="Arial" panose="020B0604020202020204" pitchFamily="34" charset="0"/>
              </a:rPr>
              <a:t>+ RBC</a:t>
            </a:r>
            <a:r>
              <a:rPr lang="en-GB" altLang="en-US" b="1" kern="0" dirty="0">
                <a:solidFill>
                  <a:schemeClr val="accent6">
                    <a:lumMod val="10000"/>
                  </a:schemeClr>
                </a:solidFill>
                <a:ea typeface="ヒラギノ角ゴ Pro W3"/>
                <a:cs typeface="ヒラギノ角ゴ Pro W3"/>
              </a:rPr>
              <a:t> </a:t>
            </a:r>
          </a:p>
        </p:txBody>
      </p:sp>
      <p:sp>
        <p:nvSpPr>
          <p:cNvPr id="5" name="Rectangle 3">
            <a:extLst>
              <a:ext uri="{FF2B5EF4-FFF2-40B4-BE49-F238E27FC236}">
                <a16:creationId xmlns:a16="http://schemas.microsoft.com/office/drawing/2014/main" id="{AC888DA9-6089-16BD-CD3C-DC1C01A95B19}"/>
              </a:ext>
            </a:extLst>
          </p:cNvPr>
          <p:cNvSpPr>
            <a:spLocks noChangeArrowheads="1"/>
          </p:cNvSpPr>
          <p:nvPr/>
        </p:nvSpPr>
        <p:spPr bwMode="auto">
          <a:xfrm>
            <a:off x="4267919" y="3558349"/>
            <a:ext cx="4648785" cy="2585323"/>
          </a:xfrm>
          <a:prstGeom prst="rect">
            <a:avLst/>
          </a:prstGeom>
          <a:noFill/>
          <a:ln w="38100">
            <a:solidFill>
              <a:schemeClr val="accent5">
                <a:lumMod val="50000"/>
              </a:schemeClr>
            </a:solidFill>
            <a:miter lim="800000"/>
            <a:headEnd/>
            <a:tailEnd/>
          </a:ln>
        </p:spPr>
        <p:txBody>
          <a:bodyPr wrap="square">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sz="1800" dirty="0">
                <a:solidFill>
                  <a:srgbClr val="000000"/>
                </a:solidFill>
                <a:latin typeface="Arial" panose="020B0604020202020204" pitchFamily="34" charset="0"/>
                <a:cs typeface="Arial" panose="020B0604020202020204" pitchFamily="34" charset="0"/>
              </a:rPr>
              <a:t>3. </a:t>
            </a:r>
            <a:r>
              <a:rPr lang="en-GB" dirty="0">
                <a:solidFill>
                  <a:srgbClr val="000000"/>
                </a:solidFill>
              </a:rPr>
              <a:t>Positive</a:t>
            </a:r>
            <a:r>
              <a:rPr lang="en-GB" sz="1800" dirty="0">
                <a:solidFill>
                  <a:srgbClr val="000000"/>
                </a:solidFill>
                <a:latin typeface="Arial" panose="020B0604020202020204" pitchFamily="34" charset="0"/>
                <a:cs typeface="Arial" panose="020B0604020202020204" pitchFamily="34" charset="0"/>
              </a:rPr>
              <a:t> nitrite, positive leukocyte and RBC negative </a:t>
            </a:r>
          </a:p>
          <a:p>
            <a:pPr indent="-7938"/>
            <a:r>
              <a:rPr lang="en-GB" dirty="0"/>
              <a:t>+</a:t>
            </a:r>
            <a:r>
              <a:rPr lang="en-GB" sz="1800" dirty="0">
                <a:latin typeface="Arial" panose="020B0604020202020204" pitchFamily="34" charset="0"/>
                <a:cs typeface="Arial" panose="020B0604020202020204" pitchFamily="34" charset="0"/>
              </a:rPr>
              <a:t> Nitrite</a:t>
            </a:r>
          </a:p>
          <a:p>
            <a:pPr indent="-7938"/>
            <a:r>
              <a:rPr lang="en-GB" sz="1800" dirty="0">
                <a:latin typeface="Arial" panose="020B0604020202020204" pitchFamily="34" charset="0"/>
                <a:cs typeface="Arial" panose="020B0604020202020204" pitchFamily="34" charset="0"/>
              </a:rPr>
              <a:t>+ Leukocyte</a:t>
            </a:r>
          </a:p>
          <a:p>
            <a:pPr indent="-7938"/>
            <a:r>
              <a:rPr lang="en-GB" sz="1800" dirty="0">
                <a:latin typeface="Arial" panose="020B0604020202020204" pitchFamily="34" charset="0"/>
                <a:cs typeface="Arial" panose="020B0604020202020204" pitchFamily="34" charset="0"/>
              </a:rPr>
              <a:t>- RBC</a:t>
            </a:r>
          </a:p>
          <a:p>
            <a:r>
              <a:rPr lang="en-GB" sz="1800" dirty="0">
                <a:solidFill>
                  <a:srgbClr val="000000"/>
                </a:solidFill>
                <a:latin typeface="Arial" panose="020B0604020202020204" pitchFamily="34" charset="0"/>
                <a:cs typeface="Arial" panose="020B0604020202020204" pitchFamily="34" charset="0"/>
              </a:rPr>
              <a:t>4. Negative for all</a:t>
            </a:r>
          </a:p>
          <a:p>
            <a:pPr indent="-7938"/>
            <a:r>
              <a:rPr lang="en-GB" sz="1800" dirty="0">
                <a:latin typeface="Arial" panose="020B0604020202020204" pitchFamily="34" charset="0"/>
                <a:cs typeface="Arial" panose="020B0604020202020204" pitchFamily="34" charset="0"/>
              </a:rPr>
              <a:t>- Nitrite</a:t>
            </a:r>
          </a:p>
          <a:p>
            <a:pPr indent="-7938"/>
            <a:r>
              <a:rPr lang="en-GB" sz="1800" dirty="0">
                <a:latin typeface="Arial" panose="020B0604020202020204" pitchFamily="34" charset="0"/>
                <a:cs typeface="Arial" panose="020B0604020202020204" pitchFamily="34" charset="0"/>
              </a:rPr>
              <a:t>- Leukocyte</a:t>
            </a:r>
          </a:p>
          <a:p>
            <a:pPr indent="-7938">
              <a:buFontTx/>
              <a:buChar char="-"/>
            </a:pPr>
            <a:r>
              <a:rPr lang="en-GB" sz="1800" dirty="0">
                <a:latin typeface="Arial" panose="020B0604020202020204" pitchFamily="34" charset="0"/>
                <a:cs typeface="Arial" panose="020B0604020202020204" pitchFamily="34" charset="0"/>
              </a:rPr>
              <a:t> RBC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3" name="Title 1">
            <a:extLst>
              <a:ext uri="{FF2B5EF4-FFF2-40B4-BE49-F238E27FC236}">
                <a16:creationId xmlns:a16="http://schemas.microsoft.com/office/drawing/2014/main" id="{46418C95-DF1A-482B-BD0A-F421260FD657}"/>
              </a:ext>
            </a:extLst>
          </p:cNvPr>
          <p:cNvSpPr>
            <a:spLocks noGrp="1" noChangeArrowheads="1"/>
          </p:cNvSpPr>
          <p:nvPr>
            <p:ph type="title"/>
          </p:nvPr>
        </p:nvSpPr>
        <p:spPr>
          <a:xfrm>
            <a:off x="1517650" y="531813"/>
            <a:ext cx="6997700" cy="687388"/>
          </a:xfrm>
        </p:spPr>
        <p:txBody>
          <a:bodyPr>
            <a:normAutofit fontScale="90000"/>
          </a:bodyPr>
          <a:lstStyle/>
          <a:p>
            <a:pPr eaLnBrk="1" hangingPunct="1"/>
            <a:r>
              <a:rPr lang="en-GB" altLang="en-US" sz="4900" b="0" dirty="0">
                <a:solidFill>
                  <a:srgbClr val="C00000"/>
                </a:solidFill>
                <a:latin typeface="Arial" panose="020B0604020202020204" pitchFamily="34" charset="0"/>
                <a:cs typeface="Arial" panose="020B0604020202020204" pitchFamily="34" charset="0"/>
              </a:rPr>
              <a:t>Clinical scenario: </a:t>
            </a:r>
            <a:r>
              <a:rPr lang="en-GB" altLang="en-US" sz="4000" b="0" dirty="0">
                <a:solidFill>
                  <a:srgbClr val="C00000"/>
                </a:solidFill>
                <a:latin typeface="Arial" panose="020B0604020202020204" pitchFamily="34" charset="0"/>
                <a:cs typeface="Arial" panose="020B0604020202020204" pitchFamily="34" charset="0"/>
              </a:rPr>
              <a:t>UTI Older adults </a:t>
            </a:r>
          </a:p>
        </p:txBody>
      </p:sp>
      <p:sp>
        <p:nvSpPr>
          <p:cNvPr id="8" name="TextBox 7">
            <a:extLst>
              <a:ext uri="{FF2B5EF4-FFF2-40B4-BE49-F238E27FC236}">
                <a16:creationId xmlns:a16="http://schemas.microsoft.com/office/drawing/2014/main" id="{2BCD30D9-483E-4646-B44F-673E1195E750}"/>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64518" name="Rectangle 3">
            <a:extLst>
              <a:ext uri="{FF2B5EF4-FFF2-40B4-BE49-F238E27FC236}">
                <a16:creationId xmlns:a16="http://schemas.microsoft.com/office/drawing/2014/main" id="{CFB489BB-8821-49A6-B13C-49B9AA314F24}"/>
              </a:ext>
            </a:extLst>
          </p:cNvPr>
          <p:cNvSpPr>
            <a:spLocks noChangeArrowheads="1"/>
          </p:cNvSpPr>
          <p:nvPr/>
        </p:nvSpPr>
        <p:spPr bwMode="auto">
          <a:xfrm>
            <a:off x="958850" y="1614488"/>
            <a:ext cx="8115300" cy="1477963"/>
          </a:xfrm>
          <a:prstGeom prst="rect">
            <a:avLst/>
          </a:prstGeom>
          <a:solidFill>
            <a:schemeClr val="accent4">
              <a:lumMod val="20000"/>
              <a:lumOff val="80000"/>
            </a:schemeClr>
          </a:solidFill>
          <a:ln w="38100">
            <a:solidFill>
              <a:schemeClr val="accent5">
                <a:lumMod val="50000"/>
              </a:schemeClr>
            </a:solidFill>
            <a:miter lim="800000"/>
            <a:headEnd/>
            <a:tailEnd/>
          </a:ln>
        </p:spPr>
        <p:txBody>
          <a:bodyPr>
            <a:spAutoFit/>
          </a:bodyPr>
          <a:lstStyle>
            <a:lvl1pPr marL="457200" indent="-45720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defRPr/>
            </a:pPr>
            <a:r>
              <a:rPr lang="en-GB" altLang="en-US" sz="1800" dirty="0">
                <a:solidFill>
                  <a:schemeClr val="accent6">
                    <a:lumMod val="10000"/>
                  </a:schemeClr>
                </a:solidFill>
                <a:latin typeface="Arial" panose="020B0604020202020204" pitchFamily="34" charset="0"/>
                <a:ea typeface="ヒラギノ角ゴ Pro W3"/>
                <a:cs typeface="ヒラギノ角ゴ Pro W3"/>
              </a:rPr>
              <a:t>80 year old resident in nursing home</a:t>
            </a:r>
          </a:p>
          <a:p>
            <a:pPr eaLnBrk="1" hangingPunct="1">
              <a:lnSpc>
                <a:spcPct val="100000"/>
              </a:lnSpc>
              <a:spcBef>
                <a:spcPct val="0"/>
              </a:spcBef>
              <a:defRPr/>
            </a:pPr>
            <a:r>
              <a:rPr lang="en-GB" altLang="en-US" sz="1800" dirty="0">
                <a:solidFill>
                  <a:schemeClr val="accent6">
                    <a:lumMod val="10000"/>
                  </a:schemeClr>
                </a:solidFill>
                <a:latin typeface="Arial" panose="020B0604020202020204" pitchFamily="34" charset="0"/>
                <a:ea typeface="ヒラギノ角ゴ Pro W3"/>
                <a:cs typeface="ヒラギノ角ゴ Pro W3"/>
              </a:rPr>
              <a:t>Strong smelling urine, but clear looking</a:t>
            </a:r>
          </a:p>
          <a:p>
            <a:pPr eaLnBrk="1" hangingPunct="1">
              <a:lnSpc>
                <a:spcPct val="100000"/>
              </a:lnSpc>
              <a:spcBef>
                <a:spcPct val="0"/>
              </a:spcBef>
              <a:defRPr/>
            </a:pPr>
            <a:r>
              <a:rPr lang="en-GB" altLang="en-US" sz="1800" dirty="0">
                <a:solidFill>
                  <a:schemeClr val="accent6">
                    <a:lumMod val="10000"/>
                  </a:schemeClr>
                </a:solidFill>
                <a:latin typeface="Arial" panose="020B0604020202020204" pitchFamily="34" charset="0"/>
                <a:ea typeface="ヒラギノ角ゴ Pro W3"/>
                <a:cs typeface="ヒラギノ角ゴ Pro W3"/>
              </a:rPr>
              <a:t>Increasing confusion over 2 days</a:t>
            </a:r>
          </a:p>
          <a:p>
            <a:pPr eaLnBrk="1" hangingPunct="1">
              <a:lnSpc>
                <a:spcPct val="100000"/>
              </a:lnSpc>
              <a:spcBef>
                <a:spcPct val="0"/>
              </a:spcBef>
              <a:defRPr/>
            </a:pPr>
            <a:r>
              <a:rPr lang="en-GB" altLang="en-US" sz="1800" dirty="0">
                <a:solidFill>
                  <a:schemeClr val="accent6">
                    <a:lumMod val="10000"/>
                  </a:schemeClr>
                </a:solidFill>
                <a:latin typeface="Arial" panose="020B0604020202020204" pitchFamily="34" charset="0"/>
                <a:ea typeface="ヒラギノ角ゴ Pro W3"/>
                <a:cs typeface="ヒラギノ角ゴ Pro W3"/>
              </a:rPr>
              <a:t>No history of fever, temp 37.4°C.  </a:t>
            </a:r>
          </a:p>
          <a:p>
            <a:pPr eaLnBrk="1" hangingPunct="1">
              <a:lnSpc>
                <a:spcPct val="100000"/>
              </a:lnSpc>
              <a:spcBef>
                <a:spcPct val="0"/>
              </a:spcBef>
              <a:defRPr/>
            </a:pPr>
            <a:r>
              <a:rPr lang="en-GB" altLang="en-US" sz="1800" dirty="0">
                <a:solidFill>
                  <a:schemeClr val="accent6">
                    <a:lumMod val="10000"/>
                  </a:schemeClr>
                </a:solidFill>
                <a:latin typeface="Arial" panose="020B0604020202020204" pitchFamily="34" charset="0"/>
                <a:ea typeface="ヒラギノ角ゴ Pro W3"/>
                <a:cs typeface="ヒラギノ角ゴ Pro W3"/>
              </a:rPr>
              <a:t>Has had antibiotics in past for suspected UTI</a:t>
            </a:r>
          </a:p>
        </p:txBody>
      </p:sp>
      <p:sp>
        <p:nvSpPr>
          <p:cNvPr id="61444" name="TextBox 1">
            <a:extLst>
              <a:ext uri="{FF2B5EF4-FFF2-40B4-BE49-F238E27FC236}">
                <a16:creationId xmlns:a16="http://schemas.microsoft.com/office/drawing/2014/main" id="{3C3BE942-A5EB-429E-A1BE-29CE5DE2619E}"/>
              </a:ext>
            </a:extLst>
          </p:cNvPr>
          <p:cNvSpPr txBox="1">
            <a:spLocks noChangeArrowheads="1"/>
          </p:cNvSpPr>
          <p:nvPr/>
        </p:nvSpPr>
        <p:spPr bwMode="auto">
          <a:xfrm>
            <a:off x="958850" y="3092451"/>
            <a:ext cx="7948612" cy="3549650"/>
          </a:xfrm>
          <a:prstGeom prst="rect">
            <a:avLst/>
          </a:prstGeom>
          <a:noFill/>
          <a:ln>
            <a:noFill/>
          </a:ln>
        </p:spPr>
        <p:txBody>
          <a:bodyPr>
            <a:spAutoFit/>
          </a:bodyPr>
          <a:lstStyle>
            <a:lvl1pPr marL="342900" indent="-342900" eaLnBrk="0" hangingPunct="0">
              <a:defRPr>
                <a:solidFill>
                  <a:schemeClr val="tx1"/>
                </a:solidFill>
                <a:latin typeface="Arial" pitchFamily="34" charset="0"/>
                <a:cs typeface="Arial" pitchFamily="34" charset="0"/>
              </a:defRPr>
            </a:lvl1pPr>
            <a:lvl2pPr marL="1085850" indent="-34290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9050" lvl="1" indent="0" eaLnBrk="1" hangingPunct="1">
              <a:spcBef>
                <a:spcPts val="400"/>
              </a:spcBef>
              <a:defRPr/>
            </a:pPr>
            <a:r>
              <a:rPr lang="en-GB" altLang="en-US" b="1" dirty="0">
                <a:solidFill>
                  <a:schemeClr val="accent6">
                    <a:lumMod val="10000"/>
                  </a:schemeClr>
                </a:solidFill>
                <a:ea typeface="ヒラギノ角ゴ Pro W3"/>
                <a:cs typeface="ヒラギノ角ゴ Pro W3"/>
              </a:rPr>
              <a:t>Ask about </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Signs or symptoms of sepsis or pyelonephritis</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New or worsening UTI symptoms: dysuria, urgency, incontinence, frequency</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Suprapubic pain </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Visible haematuria</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Other symptoms suggesting another infection</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What were previous antibiotics and duration</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Other causes of delirium</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Risk factors: Urinary Catheterisation, hospitalisation, operations</a:t>
            </a:r>
          </a:p>
          <a:p>
            <a:pPr>
              <a:buFont typeface="Arial" panose="020B0604020202020204" pitchFamily="34" charset="0"/>
              <a:buChar char="•"/>
              <a:defRPr/>
            </a:pPr>
            <a:endParaRPr lang="en-GB" altLang="en-US" dirty="0">
              <a:solidFill>
                <a:schemeClr val="accent6">
                  <a:lumMod val="10000"/>
                </a:schemeClr>
              </a:solidFill>
            </a:endParaRPr>
          </a:p>
        </p:txBody>
      </p:sp>
      <p:sp>
        <p:nvSpPr>
          <p:cNvPr id="7" name="TextBox 13">
            <a:extLst>
              <a:ext uri="{FF2B5EF4-FFF2-40B4-BE49-F238E27FC236}">
                <a16:creationId xmlns:a16="http://schemas.microsoft.com/office/drawing/2014/main" id="{DD419CF1-49AC-4A2A-B0F3-748AFE9FB824}"/>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B673F967-DC0D-4828-A18A-663FB67DE508}"/>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Title 1">
            <a:extLst>
              <a:ext uri="{FF2B5EF4-FFF2-40B4-BE49-F238E27FC236}">
                <a16:creationId xmlns:a16="http://schemas.microsoft.com/office/drawing/2014/main" id="{A180D4C2-28B8-4798-9C8A-DC2BF7B543B7}"/>
              </a:ext>
            </a:extLst>
          </p:cNvPr>
          <p:cNvSpPr>
            <a:spLocks noGrp="1" noChangeArrowheads="1"/>
          </p:cNvSpPr>
          <p:nvPr>
            <p:ph type="title"/>
          </p:nvPr>
        </p:nvSpPr>
        <p:spPr>
          <a:xfrm>
            <a:off x="1475223" y="551753"/>
            <a:ext cx="6997700" cy="687388"/>
          </a:xfrm>
        </p:spPr>
        <p:txBody>
          <a:bodyPr>
            <a:normAutofit fontScale="90000"/>
          </a:bodyPr>
          <a:lstStyle/>
          <a:p>
            <a:pPr eaLnBrk="1" hangingPunct="1"/>
            <a:r>
              <a:rPr lang="en-GB" altLang="en-US" sz="4900" b="0" dirty="0">
                <a:solidFill>
                  <a:srgbClr val="C00000"/>
                </a:solidFill>
                <a:latin typeface="Arial" panose="020B0604020202020204" pitchFamily="34" charset="0"/>
                <a:cs typeface="Arial" panose="020B0604020202020204" pitchFamily="34" charset="0"/>
              </a:rPr>
              <a:t>Clinical scenario: </a:t>
            </a:r>
            <a:r>
              <a:rPr lang="en-GB" altLang="en-US" sz="4000" b="0" dirty="0">
                <a:solidFill>
                  <a:srgbClr val="C00000"/>
                </a:solidFill>
                <a:latin typeface="Arial" panose="020B0604020202020204" pitchFamily="34" charset="0"/>
                <a:cs typeface="Arial" panose="020B0604020202020204" pitchFamily="34" charset="0"/>
              </a:rPr>
              <a:t>UTI Older adults </a:t>
            </a:r>
          </a:p>
        </p:txBody>
      </p:sp>
      <p:sp>
        <p:nvSpPr>
          <p:cNvPr id="6" name="TextBox 5">
            <a:extLst>
              <a:ext uri="{FF2B5EF4-FFF2-40B4-BE49-F238E27FC236}">
                <a16:creationId xmlns:a16="http://schemas.microsoft.com/office/drawing/2014/main" id="{B1B45230-93BD-4249-B543-1C305A45B139}"/>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4" name="Rectangle 3">
            <a:extLst>
              <a:ext uri="{FF2B5EF4-FFF2-40B4-BE49-F238E27FC236}">
                <a16:creationId xmlns:a16="http://schemas.microsoft.com/office/drawing/2014/main" id="{90990172-4CB0-4EEE-AA26-E6E6C05D96A4}"/>
              </a:ext>
            </a:extLst>
          </p:cNvPr>
          <p:cNvSpPr>
            <a:spLocks noChangeArrowheads="1"/>
          </p:cNvSpPr>
          <p:nvPr/>
        </p:nvSpPr>
        <p:spPr bwMode="auto">
          <a:xfrm>
            <a:off x="931828" y="1710614"/>
            <a:ext cx="7883525" cy="4370427"/>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200"/>
              </a:spcBef>
              <a:defRPr/>
            </a:pPr>
            <a:r>
              <a:rPr lang="en-GB" altLang="en-US" sz="2200" kern="0" dirty="0">
                <a:solidFill>
                  <a:schemeClr val="accent6">
                    <a:lumMod val="10000"/>
                  </a:schemeClr>
                </a:solidFill>
              </a:rPr>
              <a:t>Please consider the following details:</a:t>
            </a:r>
          </a:p>
          <a:p>
            <a:pPr marL="457200" indent="-457200" eaLnBrk="1" hangingPunct="1">
              <a:spcBef>
                <a:spcPts val="1200"/>
              </a:spcBef>
              <a:buFont typeface="Arial" panose="020B0604020202020204" pitchFamily="34" charset="0"/>
              <a:buChar char="•"/>
              <a:defRPr/>
            </a:pPr>
            <a:r>
              <a:rPr lang="en-GB" altLang="en-US" sz="2200" kern="0" dirty="0">
                <a:solidFill>
                  <a:schemeClr val="accent6">
                    <a:lumMod val="10000"/>
                  </a:schemeClr>
                </a:solidFill>
                <a:ea typeface="ヒラギノ角ゴ Pro W3"/>
                <a:cs typeface="ヒラギノ角ゴ Pro W3"/>
              </a:rPr>
              <a:t>80 year old resident in nursing home</a:t>
            </a:r>
          </a:p>
          <a:p>
            <a:pPr marL="457200" indent="-457200" eaLnBrk="1" hangingPunct="1">
              <a:spcBef>
                <a:spcPts val="1200"/>
              </a:spcBef>
              <a:buFont typeface="Arial" panose="020B0604020202020204" pitchFamily="34" charset="0"/>
              <a:buChar char="•"/>
              <a:defRPr/>
            </a:pPr>
            <a:r>
              <a:rPr lang="en-GB" altLang="en-US" sz="2200" kern="0" dirty="0">
                <a:solidFill>
                  <a:schemeClr val="accent6">
                    <a:lumMod val="10000"/>
                  </a:schemeClr>
                </a:solidFill>
                <a:ea typeface="ヒラギノ角ゴ Pro W3"/>
                <a:cs typeface="ヒラギノ角ゴ Pro W3"/>
              </a:rPr>
              <a:t>No confusion/delirium</a:t>
            </a:r>
          </a:p>
          <a:p>
            <a:pPr marL="457200" indent="-457200" eaLnBrk="1" hangingPunct="1">
              <a:spcBef>
                <a:spcPts val="1200"/>
              </a:spcBef>
              <a:buFont typeface="Arial" panose="020B0604020202020204" pitchFamily="34" charset="0"/>
              <a:buChar char="•"/>
              <a:defRPr/>
            </a:pPr>
            <a:r>
              <a:rPr lang="en-GB" altLang="en-US" sz="2200" kern="0" dirty="0">
                <a:solidFill>
                  <a:schemeClr val="accent6">
                    <a:lumMod val="10000"/>
                  </a:schemeClr>
                </a:solidFill>
                <a:ea typeface="ヒラギノ角ゴ Pro W3"/>
                <a:cs typeface="ヒラギノ角ゴ Pro W3"/>
              </a:rPr>
              <a:t>New dysuria</a:t>
            </a:r>
          </a:p>
          <a:p>
            <a:pPr marL="457200" indent="-457200" eaLnBrk="1" hangingPunct="1">
              <a:spcBef>
                <a:spcPts val="1200"/>
              </a:spcBef>
              <a:buFont typeface="Arial" panose="020B0604020202020204" pitchFamily="34" charset="0"/>
              <a:buChar char="•"/>
              <a:defRPr/>
            </a:pPr>
            <a:r>
              <a:rPr lang="en-GB" altLang="en-US" sz="2200" kern="0" dirty="0">
                <a:solidFill>
                  <a:schemeClr val="accent6">
                    <a:lumMod val="10000"/>
                  </a:schemeClr>
                </a:solidFill>
                <a:ea typeface="ヒラギノ角ゴ Pro W3"/>
                <a:cs typeface="ヒラギノ角ゴ Pro W3"/>
              </a:rPr>
              <a:t>New incontinence</a:t>
            </a:r>
          </a:p>
          <a:p>
            <a:pPr marL="457200" indent="-457200" eaLnBrk="1" hangingPunct="1">
              <a:spcBef>
                <a:spcPts val="1200"/>
              </a:spcBef>
              <a:buFont typeface="Arial" panose="020B0604020202020204" pitchFamily="34" charset="0"/>
              <a:buChar char="•"/>
              <a:defRPr/>
            </a:pPr>
            <a:r>
              <a:rPr lang="en-GB" altLang="en-US" sz="2200" kern="0" dirty="0">
                <a:solidFill>
                  <a:schemeClr val="accent6">
                    <a:lumMod val="10000"/>
                  </a:schemeClr>
                </a:solidFill>
                <a:ea typeface="ヒラギノ角ゴ Pro W3"/>
                <a:cs typeface="ヒラギノ角ゴ Pro W3"/>
              </a:rPr>
              <a:t>Temperature 37.5°C</a:t>
            </a:r>
          </a:p>
          <a:p>
            <a:pPr marL="457200" indent="-457200" eaLnBrk="1" hangingPunct="1">
              <a:spcBef>
                <a:spcPts val="1200"/>
              </a:spcBef>
              <a:buFont typeface="Arial" panose="020B0604020202020204" pitchFamily="34" charset="0"/>
              <a:buChar char="•"/>
              <a:defRPr/>
            </a:pPr>
            <a:r>
              <a:rPr lang="en-GB" altLang="en-US" sz="2200" kern="0" dirty="0">
                <a:solidFill>
                  <a:schemeClr val="accent6">
                    <a:lumMod val="10000"/>
                  </a:schemeClr>
                </a:solidFill>
                <a:ea typeface="ヒラギノ角ゴ Pro W3"/>
                <a:cs typeface="ヒラギノ角ゴ Pro W3"/>
              </a:rPr>
              <a:t>Received antibiotics previously for suspected UTI</a:t>
            </a:r>
          </a:p>
          <a:p>
            <a:pPr eaLnBrk="1" hangingPunct="1">
              <a:spcBef>
                <a:spcPts val="1200"/>
              </a:spcBef>
              <a:defRPr/>
            </a:pPr>
            <a:r>
              <a:rPr lang="en-GB" altLang="en-US" sz="2200" b="1" kern="0" dirty="0">
                <a:solidFill>
                  <a:schemeClr val="accent6">
                    <a:lumMod val="10000"/>
                  </a:schemeClr>
                </a:solidFill>
                <a:ea typeface="ヒラギノ角ゴ Pro W3"/>
                <a:cs typeface="ヒラギノ角ゴ Pro W3"/>
              </a:rPr>
              <a:t>How would you manage this patient?</a:t>
            </a:r>
          </a:p>
          <a:p>
            <a:pPr eaLnBrk="1" hangingPunct="1">
              <a:spcBef>
                <a:spcPts val="1200"/>
              </a:spcBef>
              <a:defRPr/>
            </a:pPr>
            <a:r>
              <a:rPr lang="en-GB" altLang="en-US" sz="2200" b="1" kern="0" dirty="0">
                <a:solidFill>
                  <a:schemeClr val="accent6">
                    <a:lumMod val="10000"/>
                  </a:schemeClr>
                </a:solidFill>
                <a:ea typeface="ヒラギノ角ゴ Pro W3"/>
                <a:cs typeface="ヒラギノ角ゴ Pro W3"/>
              </a:rPr>
              <a:t>What antibiotic would you use to treat this patient, if any?</a:t>
            </a:r>
          </a:p>
        </p:txBody>
      </p:sp>
      <p:sp>
        <p:nvSpPr>
          <p:cNvPr id="8" name="TextBox 13">
            <a:extLst>
              <a:ext uri="{FF2B5EF4-FFF2-40B4-BE49-F238E27FC236}">
                <a16:creationId xmlns:a16="http://schemas.microsoft.com/office/drawing/2014/main" id="{B2496BE8-EBA1-463B-8CF9-D7FED9060E6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7" name="TextBox 13">
            <a:extLst>
              <a:ext uri="{FF2B5EF4-FFF2-40B4-BE49-F238E27FC236}">
                <a16:creationId xmlns:a16="http://schemas.microsoft.com/office/drawing/2014/main" id="{781608D7-9C4E-43C1-9489-9079BBECCB46}"/>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DEF15CDD-BFF8-45DA-8B8B-083A7EE6AF55}"/>
              </a:ext>
            </a:extLst>
          </p:cNvPr>
          <p:cNvSpPr txBox="1">
            <a:spLocks noGrp="1"/>
          </p:cNvSpPr>
          <p:nvPr>
            <p:ph type="title" idx="4294967295"/>
          </p:nvPr>
        </p:nvSpPr>
        <p:spPr bwMode="auto">
          <a:xfrm>
            <a:off x="1301838" y="262531"/>
            <a:ext cx="9001125" cy="728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UKHSA UTI Diagnostic Tool: </a:t>
            </a:r>
            <a:r>
              <a:rPr kumimoji="0" lang="en-GB" altLang="en-US" sz="20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Diagnostic Flowchart</a:t>
            </a:r>
          </a:p>
        </p:txBody>
      </p:sp>
      <p:sp>
        <p:nvSpPr>
          <p:cNvPr id="8" name="TextBox 7">
            <a:extLst>
              <a:ext uri="{FF2B5EF4-FFF2-40B4-BE49-F238E27FC236}">
                <a16:creationId xmlns:a16="http://schemas.microsoft.com/office/drawing/2014/main" id="{2C81E3E9-231E-47EA-B3E4-519978D75DE4}"/>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57346" name="Picture 2" descr="UTI diagnostic flowchart">
            <a:extLst>
              <a:ext uri="{FF2B5EF4-FFF2-40B4-BE49-F238E27FC236}">
                <a16:creationId xmlns:a16="http://schemas.microsoft.com/office/drawing/2014/main" id="{E04C3CC5-9F44-4F32-A797-8FE98CB8F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838" y="1746957"/>
            <a:ext cx="7532599" cy="4429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2" descr="UTI diagnostic flowchart">
            <a:extLst>
              <a:ext uri="{FF2B5EF4-FFF2-40B4-BE49-F238E27FC236}">
                <a16:creationId xmlns:a16="http://schemas.microsoft.com/office/drawing/2014/main" id="{FDA35F9C-8E7E-4C77-B767-C5AD9CF4DE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08" r="891"/>
          <a:stretch>
            <a:fillRect/>
          </a:stretch>
        </p:blipFill>
        <p:spPr bwMode="auto">
          <a:xfrm>
            <a:off x="1301838" y="1346794"/>
            <a:ext cx="7489737" cy="177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8542228-BB3D-46CF-838D-5241A662ED70}"/>
              </a:ext>
              <a:ext uri="{C183D7F6-B498-43B3-948B-1728B52AA6E4}">
                <adec:decorative xmlns:adec="http://schemas.microsoft.com/office/drawing/2017/decorative" val="1"/>
              </a:ext>
            </a:extLst>
          </p:cNvPr>
          <p:cNvSpPr/>
          <p:nvPr/>
        </p:nvSpPr>
        <p:spPr>
          <a:xfrm>
            <a:off x="1301838" y="1364257"/>
            <a:ext cx="7518312" cy="1756456"/>
          </a:xfrm>
          <a:prstGeom prst="rect">
            <a:avLst/>
          </a:prstGeom>
          <a:noFill/>
          <a:ln w="38100">
            <a:solidFill>
              <a:srgbClr val="A424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TextBox 13">
            <a:extLst>
              <a:ext uri="{FF2B5EF4-FFF2-40B4-BE49-F238E27FC236}">
                <a16:creationId xmlns:a16="http://schemas.microsoft.com/office/drawing/2014/main" id="{EF5F2529-8040-4095-8FB1-2E345EB329EA}"/>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A9B8B9B6-ED8A-4A3F-AAEC-683651D4220A}"/>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4672251-8005-4ACB-A4F6-403DF87B88F0}"/>
              </a:ext>
            </a:extLst>
          </p:cNvPr>
          <p:cNvSpPr txBox="1">
            <a:spLocks noGrp="1"/>
          </p:cNvSpPr>
          <p:nvPr>
            <p:ph type="title" idx="4294967295"/>
          </p:nvPr>
        </p:nvSpPr>
        <p:spPr bwMode="auto">
          <a:xfrm>
            <a:off x="1322772" y="147946"/>
            <a:ext cx="7684703" cy="728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UKHSA UTI Diagnostic Tool: </a:t>
            </a:r>
            <a:r>
              <a:rPr kumimoji="0" lang="en-GB" altLang="en-US" sz="20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Diagnostic Flowchart</a:t>
            </a:r>
          </a:p>
        </p:txBody>
      </p:sp>
      <p:sp>
        <p:nvSpPr>
          <p:cNvPr id="8" name="TextBox 7">
            <a:extLst>
              <a:ext uri="{FF2B5EF4-FFF2-40B4-BE49-F238E27FC236}">
                <a16:creationId xmlns:a16="http://schemas.microsoft.com/office/drawing/2014/main" id="{89E3E1B1-30A5-4C87-9EF1-79ACE1C97EAA}"/>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58370" name="Picture 2" descr="UTI diagnostic flowchart">
            <a:extLst>
              <a:ext uri="{FF2B5EF4-FFF2-40B4-BE49-F238E27FC236}">
                <a16:creationId xmlns:a16="http://schemas.microsoft.com/office/drawing/2014/main" id="{D6339B2C-3B81-42E9-B47E-8DBF0885F8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023938"/>
            <a:ext cx="7850188"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36FA9FD-BDF2-405D-9389-7C89CF914811}"/>
              </a:ext>
              <a:ext uri="{C183D7F6-B498-43B3-948B-1728B52AA6E4}">
                <adec:decorative xmlns:adec="http://schemas.microsoft.com/office/drawing/2017/decorative" val="1"/>
              </a:ext>
            </a:extLst>
          </p:cNvPr>
          <p:cNvSpPr/>
          <p:nvPr/>
        </p:nvSpPr>
        <p:spPr>
          <a:xfrm>
            <a:off x="842963" y="2781300"/>
            <a:ext cx="8164512" cy="2951163"/>
          </a:xfrm>
          <a:prstGeom prst="rect">
            <a:avLst/>
          </a:prstGeom>
          <a:noFill/>
          <a:ln w="38100">
            <a:solidFill>
              <a:srgbClr val="A424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58374" name="Picture 4" descr="UTI diagnostic flowchart">
            <a:extLst>
              <a:ext uri="{FF2B5EF4-FFF2-40B4-BE49-F238E27FC236}">
                <a16:creationId xmlns:a16="http://schemas.microsoft.com/office/drawing/2014/main" id="{42E249F6-3DF0-4E4C-8ADA-D9A592C482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525" y="2898775"/>
            <a:ext cx="7883525"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3">
            <a:extLst>
              <a:ext uri="{FF2B5EF4-FFF2-40B4-BE49-F238E27FC236}">
                <a16:creationId xmlns:a16="http://schemas.microsoft.com/office/drawing/2014/main" id="{EE2C9CC8-DF14-4625-8045-A4E76229B60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2D701F3D-8368-42E5-A7AE-09BC88BEAB7B}"/>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id="{DF1DCF92-645A-47DC-B01C-4918B9A75902}"/>
              </a:ext>
            </a:extLst>
          </p:cNvPr>
          <p:cNvSpPr txBox="1">
            <a:spLocks noGrp="1"/>
          </p:cNvSpPr>
          <p:nvPr>
            <p:ph type="title" idx="4294967295"/>
          </p:nvPr>
        </p:nvSpPr>
        <p:spPr bwMode="auto">
          <a:xfrm>
            <a:off x="1382975" y="177800"/>
            <a:ext cx="7761025" cy="7519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UKHSA UTI Diagnostic Tool: </a:t>
            </a:r>
            <a:r>
              <a:rPr kumimoji="0" lang="en-GB" altLang="en-US" sz="20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Diagnostic Flowchart</a:t>
            </a:r>
          </a:p>
        </p:txBody>
      </p:sp>
      <p:sp>
        <p:nvSpPr>
          <p:cNvPr id="8" name="TextBox 7">
            <a:extLst>
              <a:ext uri="{FF2B5EF4-FFF2-40B4-BE49-F238E27FC236}">
                <a16:creationId xmlns:a16="http://schemas.microsoft.com/office/drawing/2014/main" id="{128E9115-94BA-401F-B34E-4E2FF10019B3}"/>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59394" name="Picture 2" descr="UTI diagnostic flowchart">
            <a:extLst>
              <a:ext uri="{FF2B5EF4-FFF2-40B4-BE49-F238E27FC236}">
                <a16:creationId xmlns:a16="http://schemas.microsoft.com/office/drawing/2014/main" id="{67FCF477-6FB6-48C7-93BB-26751054CC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392"/>
          <a:stretch>
            <a:fillRect/>
          </a:stretch>
        </p:blipFill>
        <p:spPr bwMode="auto">
          <a:xfrm>
            <a:off x="971550" y="1254125"/>
            <a:ext cx="8134350"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B5751D2A-55AC-4288-B691-2D32EE1D1D09}"/>
              </a:ext>
              <a:ext uri="{C183D7F6-B498-43B3-948B-1728B52AA6E4}">
                <adec:decorative xmlns:adec="http://schemas.microsoft.com/office/drawing/2017/decorative" val="1"/>
              </a:ext>
            </a:extLst>
          </p:cNvPr>
          <p:cNvSpPr/>
          <p:nvPr/>
        </p:nvSpPr>
        <p:spPr>
          <a:xfrm>
            <a:off x="831850" y="2205038"/>
            <a:ext cx="8134350" cy="3530600"/>
          </a:xfrm>
          <a:prstGeom prst="rect">
            <a:avLst/>
          </a:prstGeom>
          <a:noFill/>
          <a:ln w="38100">
            <a:solidFill>
              <a:srgbClr val="A424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59398" name="Picture 4" descr="UTI diagnostic flowchart">
            <a:extLst>
              <a:ext uri="{FF2B5EF4-FFF2-40B4-BE49-F238E27FC236}">
                <a16:creationId xmlns:a16="http://schemas.microsoft.com/office/drawing/2014/main" id="{0B1A763D-380C-46F1-A3B9-426729BE9E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376488"/>
            <a:ext cx="765651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3">
            <a:extLst>
              <a:ext uri="{FF2B5EF4-FFF2-40B4-BE49-F238E27FC236}">
                <a16:creationId xmlns:a16="http://schemas.microsoft.com/office/drawing/2014/main" id="{29A7E2B3-03BD-41E4-ABF3-C6BA860ADDD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400737EF-2CF9-4847-B43A-81E70677DB3F}"/>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id="{FD22C4CC-74C6-4ECA-B2F0-009E62D8B328}"/>
              </a:ext>
            </a:extLst>
          </p:cNvPr>
          <p:cNvSpPr txBox="1">
            <a:spLocks noGrp="1"/>
          </p:cNvSpPr>
          <p:nvPr>
            <p:ph type="title" idx="4294967295"/>
          </p:nvPr>
        </p:nvSpPr>
        <p:spPr bwMode="auto">
          <a:xfrm>
            <a:off x="1258581" y="313257"/>
            <a:ext cx="9001125" cy="6455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UKHSA UTI Diagnostic Tool: </a:t>
            </a:r>
            <a:r>
              <a:rPr kumimoji="0" lang="en-GB" altLang="en-US" sz="20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Diagnostic Flowchart</a:t>
            </a:r>
          </a:p>
        </p:txBody>
      </p:sp>
      <p:sp>
        <p:nvSpPr>
          <p:cNvPr id="8" name="TextBox 7">
            <a:extLst>
              <a:ext uri="{FF2B5EF4-FFF2-40B4-BE49-F238E27FC236}">
                <a16:creationId xmlns:a16="http://schemas.microsoft.com/office/drawing/2014/main" id="{AFBD6338-5EB7-4CAE-B171-569784500DDD}"/>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60418" name="Picture 4" descr="UTI diagnostic flowchart">
            <a:extLst>
              <a:ext uri="{FF2B5EF4-FFF2-40B4-BE49-F238E27FC236}">
                <a16:creationId xmlns:a16="http://schemas.microsoft.com/office/drawing/2014/main" id="{7B5229B5-1AB0-467B-8520-1C9366A35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507"/>
          <a:stretch>
            <a:fillRect/>
          </a:stretch>
        </p:blipFill>
        <p:spPr bwMode="auto">
          <a:xfrm>
            <a:off x="971550" y="1050925"/>
            <a:ext cx="8210550"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6" descr="UTI diagnostic flowchart">
            <a:extLst>
              <a:ext uri="{FF2B5EF4-FFF2-40B4-BE49-F238E27FC236}">
                <a16:creationId xmlns:a16="http://schemas.microsoft.com/office/drawing/2014/main" id="{E7A7E87E-3425-468E-9899-1A9BF1451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725" y="2130425"/>
            <a:ext cx="8186738"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C9DFF851-5351-4EA9-BB98-8E94CAF2402B}"/>
              </a:ext>
              <a:ext uri="{C183D7F6-B498-43B3-948B-1728B52AA6E4}">
                <adec:decorative xmlns:adec="http://schemas.microsoft.com/office/drawing/2017/decorative" val="1"/>
              </a:ext>
            </a:extLst>
          </p:cNvPr>
          <p:cNvSpPr/>
          <p:nvPr/>
        </p:nvSpPr>
        <p:spPr>
          <a:xfrm>
            <a:off x="952500" y="2027238"/>
            <a:ext cx="8164513" cy="3994150"/>
          </a:xfrm>
          <a:prstGeom prst="rect">
            <a:avLst/>
          </a:prstGeom>
          <a:noFill/>
          <a:ln w="38100">
            <a:solidFill>
              <a:srgbClr val="A424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TextBox 13">
            <a:extLst>
              <a:ext uri="{FF2B5EF4-FFF2-40B4-BE49-F238E27FC236}">
                <a16:creationId xmlns:a16="http://schemas.microsoft.com/office/drawing/2014/main" id="{34C5C873-9E09-41B3-8449-29288C20F2FD}"/>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660055B3-F919-4440-988E-7045ACCD1E8E}"/>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E983714-7625-4A06-B388-9E7CF0451A70}"/>
              </a:ext>
            </a:extLst>
          </p:cNvPr>
          <p:cNvSpPr txBox="1">
            <a:spLocks noGrp="1"/>
          </p:cNvSpPr>
          <p:nvPr>
            <p:ph type="title" idx="4294967295"/>
          </p:nvPr>
        </p:nvSpPr>
        <p:spPr bwMode="auto">
          <a:xfrm>
            <a:off x="1190651" y="379855"/>
            <a:ext cx="8510510" cy="421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lvl="0" eaLnBrk="1" hangingPunct="1">
              <a:lnSpc>
                <a:spcPct val="100000"/>
              </a:lnSpc>
              <a:defRPr/>
            </a:pPr>
            <a:r>
              <a:rPr kumimoji="0" lang="en-GB" altLang="en-US" sz="24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TARGET</a:t>
            </a:r>
            <a:r>
              <a:rPr lang="en-GB" altLang="en-US" sz="2400" b="0" kern="0" dirty="0">
                <a:solidFill>
                  <a:srgbClr val="C00000"/>
                </a:solidFill>
                <a:latin typeface="Arial" panose="020B0604020202020204" pitchFamily="34" charset="0"/>
                <a:cs typeface="Arial" panose="020B0604020202020204" pitchFamily="34" charset="0"/>
              </a:rPr>
              <a:t>: UTI Patient Information Leaflet </a:t>
            </a:r>
            <a:r>
              <a:rPr kumimoji="0" lang="en-GB" altLang="en-US" sz="24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for Older Adults</a:t>
            </a:r>
          </a:p>
        </p:txBody>
      </p:sp>
      <p:sp>
        <p:nvSpPr>
          <p:cNvPr id="14" name="TextBox 13">
            <a:extLst>
              <a:ext uri="{FF2B5EF4-FFF2-40B4-BE49-F238E27FC236}">
                <a16:creationId xmlns:a16="http://schemas.microsoft.com/office/drawing/2014/main" id="{750CAE59-86B8-4CFE-B159-2CFB7E4E997D}"/>
              </a:ext>
            </a:extLst>
          </p:cNvPr>
          <p:cNvSpPr txBox="1"/>
          <p:nvPr/>
        </p:nvSpPr>
        <p:spPr>
          <a:xfrm>
            <a:off x="0" y="1612071"/>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grpSp>
        <p:nvGrpSpPr>
          <p:cNvPr id="62471" name="Group 3" descr="TARGET UTI leaflet for older adults and carers">
            <a:extLst>
              <a:ext uri="{FF2B5EF4-FFF2-40B4-BE49-F238E27FC236}">
                <a16:creationId xmlns:a16="http://schemas.microsoft.com/office/drawing/2014/main" id="{E3F84DE8-A112-4B41-8F03-2F6CC5814D4B}"/>
              </a:ext>
            </a:extLst>
          </p:cNvPr>
          <p:cNvGrpSpPr>
            <a:grpSpLocks/>
          </p:cNvGrpSpPr>
          <p:nvPr/>
        </p:nvGrpSpPr>
        <p:grpSpPr bwMode="auto">
          <a:xfrm>
            <a:off x="1418026" y="802482"/>
            <a:ext cx="4118777" cy="5506497"/>
            <a:chOff x="39178" y="-79374"/>
            <a:chExt cx="4856672" cy="6858000"/>
          </a:xfrm>
        </p:grpSpPr>
        <p:pic>
          <p:nvPicPr>
            <p:cNvPr id="62473" name="Picture 2">
              <a:extLst>
                <a:ext uri="{FF2B5EF4-FFF2-40B4-BE49-F238E27FC236}">
                  <a16:creationId xmlns:a16="http://schemas.microsoft.com/office/drawing/2014/main" id="{3F451628-FCB0-4CC6-81CC-B38B0A7E0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78" y="-79374"/>
              <a:ext cx="48566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5392F1F7-7ECF-48D9-91E2-44676054ACDE}"/>
                </a:ext>
              </a:extLst>
            </p:cNvPr>
            <p:cNvSpPr/>
            <p:nvPr/>
          </p:nvSpPr>
          <p:spPr>
            <a:xfrm>
              <a:off x="62624" y="-29524"/>
              <a:ext cx="4726044" cy="993449"/>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Rectangle 18">
              <a:extLst>
                <a:ext uri="{FF2B5EF4-FFF2-40B4-BE49-F238E27FC236}">
                  <a16:creationId xmlns:a16="http://schemas.microsoft.com/office/drawing/2014/main" id="{949F4289-8219-48E5-B7E4-935477C255C4}"/>
                </a:ext>
              </a:extLst>
            </p:cNvPr>
            <p:cNvSpPr/>
            <p:nvPr/>
          </p:nvSpPr>
          <p:spPr>
            <a:xfrm>
              <a:off x="62624" y="1791799"/>
              <a:ext cx="2925726" cy="993449"/>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0" name="Rectangle 19">
              <a:extLst>
                <a:ext uri="{FF2B5EF4-FFF2-40B4-BE49-F238E27FC236}">
                  <a16:creationId xmlns:a16="http://schemas.microsoft.com/office/drawing/2014/main" id="{9213362A-FDA4-46B7-AFE8-BA51558E4088}"/>
                </a:ext>
              </a:extLst>
            </p:cNvPr>
            <p:cNvSpPr/>
            <p:nvPr/>
          </p:nvSpPr>
          <p:spPr>
            <a:xfrm>
              <a:off x="50902" y="2906312"/>
              <a:ext cx="4844948" cy="3402294"/>
            </a:xfrm>
            <a:prstGeom prst="rect">
              <a:avLst/>
            </a:prstGeom>
            <a:noFill/>
            <a:ln w="349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12" name="TextBox 11">
            <a:extLst>
              <a:ext uri="{FF2B5EF4-FFF2-40B4-BE49-F238E27FC236}">
                <a16:creationId xmlns:a16="http://schemas.microsoft.com/office/drawing/2014/main" id="{38A63F97-5848-4106-B4F7-C8FE9A6AD86E}"/>
              </a:ext>
            </a:extLst>
          </p:cNvPr>
          <p:cNvSpPr txBox="1">
            <a:spLocks noChangeArrowheads="1"/>
          </p:cNvSpPr>
          <p:nvPr/>
        </p:nvSpPr>
        <p:spPr bwMode="auto">
          <a:xfrm>
            <a:off x="5588000" y="947198"/>
            <a:ext cx="3424238" cy="1477963"/>
          </a:xfrm>
          <a:prstGeom prst="rect">
            <a:avLst/>
          </a:prstGeom>
          <a:noFill/>
          <a:ln w="34925">
            <a:solidFill>
              <a:srgbClr val="C00000"/>
            </a:solidFill>
            <a:miter lim="800000"/>
            <a:headEnd/>
            <a:tailEnd/>
          </a:ln>
        </p:spPr>
        <p:txBody>
          <a:bodyPr>
            <a:spAutoFit/>
          </a:bodyPr>
          <a:lstStyle>
            <a:lvl1pPr marL="177800" indent="-17780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defRPr/>
            </a:pPr>
            <a:r>
              <a:rPr lang="en-GB" altLang="en-US" sz="1800" dirty="0">
                <a:solidFill>
                  <a:schemeClr val="accent6">
                    <a:lumMod val="10000"/>
                  </a:schemeClr>
                </a:solidFill>
                <a:latin typeface="Arial" panose="020B0604020202020204" pitchFamily="34" charset="0"/>
              </a:rPr>
              <a:t>There is a need to communicate consistently across the care pathway using appropriate tools for the audience</a:t>
            </a:r>
          </a:p>
        </p:txBody>
      </p:sp>
      <p:sp>
        <p:nvSpPr>
          <p:cNvPr id="16" name="TextBox 15">
            <a:extLst>
              <a:ext uri="{FF2B5EF4-FFF2-40B4-BE49-F238E27FC236}">
                <a16:creationId xmlns:a16="http://schemas.microsoft.com/office/drawing/2014/main" id="{CEB8CD73-2B09-4D33-8F99-F4D05B1B6CAA}"/>
              </a:ext>
            </a:extLst>
          </p:cNvPr>
          <p:cNvSpPr txBox="1">
            <a:spLocks noChangeArrowheads="1"/>
          </p:cNvSpPr>
          <p:nvPr/>
        </p:nvSpPr>
        <p:spPr bwMode="auto">
          <a:xfrm>
            <a:off x="5588000" y="2406650"/>
            <a:ext cx="3424238" cy="922338"/>
          </a:xfrm>
          <a:prstGeom prst="rect">
            <a:avLst/>
          </a:prstGeom>
          <a:noFill/>
          <a:ln w="34925">
            <a:solidFill>
              <a:schemeClr val="tx1"/>
            </a:solidFill>
            <a:miter lim="800000"/>
            <a:headEnd/>
            <a:tailEnd/>
          </a:ln>
        </p:spPr>
        <p:txBody>
          <a:bodyPr>
            <a:spAutoFit/>
          </a:bodyPr>
          <a:lstStyle>
            <a:lvl1pPr marL="342900" indent="-34290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2857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lvl="1">
              <a:lnSpc>
                <a:spcPct val="100000"/>
              </a:lnSpc>
              <a:spcBef>
                <a:spcPct val="0"/>
              </a:spcBef>
              <a:defRPr/>
            </a:pPr>
            <a:r>
              <a:rPr lang="en-GB" altLang="en-US" sz="1800" dirty="0">
                <a:solidFill>
                  <a:schemeClr val="accent6">
                    <a:lumMod val="10000"/>
                  </a:schemeClr>
                </a:solidFill>
                <a:latin typeface="Arial" panose="020B0604020202020204" pitchFamily="34" charset="0"/>
              </a:rPr>
              <a:t>Improve understanding of dipsticks and asymptomatic bacteriuria</a:t>
            </a:r>
          </a:p>
        </p:txBody>
      </p:sp>
      <p:sp>
        <p:nvSpPr>
          <p:cNvPr id="15" name="TextBox 14">
            <a:extLst>
              <a:ext uri="{FF2B5EF4-FFF2-40B4-BE49-F238E27FC236}">
                <a16:creationId xmlns:a16="http://schemas.microsoft.com/office/drawing/2014/main" id="{0209CA12-B7DF-4CF3-9F1C-2107D2D52A2E}"/>
              </a:ext>
            </a:extLst>
          </p:cNvPr>
          <p:cNvSpPr txBox="1"/>
          <p:nvPr/>
        </p:nvSpPr>
        <p:spPr>
          <a:xfrm>
            <a:off x="5548313" y="4124325"/>
            <a:ext cx="3427412" cy="1200150"/>
          </a:xfrm>
          <a:prstGeom prst="rect">
            <a:avLst/>
          </a:prstGeom>
          <a:noFill/>
          <a:ln w="34925">
            <a:solidFill>
              <a:schemeClr val="bg1">
                <a:lumMod val="50000"/>
              </a:schemeClr>
            </a:solidFill>
          </a:ln>
        </p:spPr>
        <p:txBody>
          <a:bodyPr>
            <a:spAutoFit/>
          </a:bodyPr>
          <a:lstStyle/>
          <a:p>
            <a:pPr marL="285750" indent="-285750">
              <a:buFont typeface="Arial" panose="020B0604020202020204" pitchFamily="34" charset="0"/>
              <a:buChar char="•"/>
              <a:defRPr/>
            </a:pPr>
            <a:r>
              <a:rPr lang="en-GB" dirty="0">
                <a:solidFill>
                  <a:schemeClr val="accent6">
                    <a:lumMod val="10000"/>
                  </a:schemeClr>
                </a:solidFill>
              </a:rPr>
              <a:t>Hydration is important – but what else can we do to prevent urinary tract infections? </a:t>
            </a:r>
          </a:p>
        </p:txBody>
      </p:sp>
      <p:sp>
        <p:nvSpPr>
          <p:cNvPr id="21" name="TextBox 13">
            <a:extLst>
              <a:ext uri="{FF2B5EF4-FFF2-40B4-BE49-F238E27FC236}">
                <a16:creationId xmlns:a16="http://schemas.microsoft.com/office/drawing/2014/main" id="{988E7065-2F98-428B-89BE-DD76D0C0CAA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7" name="TextBox 13">
            <a:extLst>
              <a:ext uri="{FF2B5EF4-FFF2-40B4-BE49-F238E27FC236}">
                <a16:creationId xmlns:a16="http://schemas.microsoft.com/office/drawing/2014/main" id="{DCD34DD7-3F77-45DD-9D1F-F1A5EFA02F8D}"/>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a:extLst>
              <a:ext uri="{FF2B5EF4-FFF2-40B4-BE49-F238E27FC236}">
                <a16:creationId xmlns:a16="http://schemas.microsoft.com/office/drawing/2014/main" id="{9670FAE4-A859-4B41-BF42-D64581BA449D}"/>
              </a:ext>
            </a:extLst>
          </p:cNvPr>
          <p:cNvSpPr>
            <a:spLocks noGrp="1" noChangeArrowheads="1"/>
          </p:cNvSpPr>
          <p:nvPr>
            <p:ph type="title"/>
          </p:nvPr>
        </p:nvSpPr>
        <p:spPr>
          <a:xfrm>
            <a:off x="1599743" y="567962"/>
            <a:ext cx="7477126" cy="782638"/>
          </a:xfrm>
        </p:spPr>
        <p:txBody>
          <a:bodyPr>
            <a:normAutofit/>
          </a:bodyPr>
          <a:lstStyle/>
          <a:p>
            <a:pPr eaLnBrk="1" hangingPunct="1"/>
            <a:r>
              <a:rPr lang="en-GB" altLang="en-US" b="0" dirty="0">
                <a:solidFill>
                  <a:srgbClr val="AF1E2C"/>
                </a:solidFill>
                <a:latin typeface="Arial" panose="020B0604020202020204" pitchFamily="34" charset="0"/>
                <a:cs typeface="Arial" panose="020B0604020202020204" pitchFamily="34" charset="0"/>
              </a:rPr>
              <a:t>UKHSA UTI Diagnostic Tool:</a:t>
            </a:r>
          </a:p>
        </p:txBody>
      </p:sp>
      <p:pic>
        <p:nvPicPr>
          <p:cNvPr id="17410" name="Picture 2" descr="UTI diagnostic flowchart">
            <a:extLst>
              <a:ext uri="{FF2B5EF4-FFF2-40B4-BE49-F238E27FC236}">
                <a16:creationId xmlns:a16="http://schemas.microsoft.com/office/drawing/2014/main" id="{D86C5898-1C03-4927-ABB0-F4C9C95EE1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852"/>
          <a:stretch/>
        </p:blipFill>
        <p:spPr bwMode="auto">
          <a:xfrm>
            <a:off x="1363374" y="1611455"/>
            <a:ext cx="7477125" cy="456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23551">
            <a:extLst>
              <a:ext uri="{FF2B5EF4-FFF2-40B4-BE49-F238E27FC236}">
                <a16:creationId xmlns:a16="http://schemas.microsoft.com/office/drawing/2014/main" id="{5864D6BD-6EF6-4094-90B2-7111228C778C}"/>
              </a:ext>
            </a:extLst>
          </p:cNvPr>
          <p:cNvSpPr txBox="1">
            <a:spLocks noChangeArrowheads="1"/>
          </p:cNvSpPr>
          <p:nvPr/>
        </p:nvSpPr>
        <p:spPr bwMode="auto">
          <a:xfrm>
            <a:off x="3137765" y="4958917"/>
            <a:ext cx="1824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800" b="1" dirty="0">
                <a:solidFill>
                  <a:srgbClr val="A50021"/>
                </a:solidFill>
                <a:latin typeface="Arial" panose="020B0604020202020204" pitchFamily="34" charset="0"/>
              </a:rPr>
              <a:t>Next slide</a:t>
            </a:r>
          </a:p>
        </p:txBody>
      </p:sp>
      <p:sp>
        <p:nvSpPr>
          <p:cNvPr id="9" name="TextBox 13">
            <a:extLst>
              <a:ext uri="{FF2B5EF4-FFF2-40B4-BE49-F238E27FC236}">
                <a16:creationId xmlns:a16="http://schemas.microsoft.com/office/drawing/2014/main" id="{56349EDF-C62A-421E-87D6-CCB8C16DDB1C}"/>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8" name="TextBox 13">
            <a:extLst>
              <a:ext uri="{FF2B5EF4-FFF2-40B4-BE49-F238E27FC236}">
                <a16:creationId xmlns:a16="http://schemas.microsoft.com/office/drawing/2014/main" id="{0070BB98-056B-4BBF-A00C-70551CA6C4DF}"/>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7" name="TextBox 6">
            <a:extLst>
              <a:ext uri="{FF2B5EF4-FFF2-40B4-BE49-F238E27FC236}">
                <a16:creationId xmlns:a16="http://schemas.microsoft.com/office/drawing/2014/main" id="{D1AD3AEA-8139-47A5-878A-22E4E0D0923D}"/>
              </a:ext>
            </a:extLst>
          </p:cNvPr>
          <p:cNvSpPr txBox="1"/>
          <p:nvPr/>
        </p:nvSpPr>
        <p:spPr>
          <a:xfrm>
            <a:off x="6775555" y="6348644"/>
            <a:ext cx="2278074" cy="553998"/>
          </a:xfrm>
          <a:prstGeom prst="rect">
            <a:avLst/>
          </a:prstGeom>
          <a:noFill/>
        </p:spPr>
        <p:txBody>
          <a:bodyPr wrap="square" rtlCol="0">
            <a:spAutoFit/>
          </a:bodyPr>
          <a:lstStyle/>
          <a:p>
            <a:r>
              <a:rPr lang="en-GB" sz="1000" dirty="0">
                <a:solidFill>
                  <a:srgbClr val="000000"/>
                </a:solidFill>
                <a:latin typeface="Arial" panose="020B0604020202020204" pitchFamily="34" charset="0"/>
                <a:cs typeface="Arial" panose="020B0604020202020204" pitchFamily="34" charset="0"/>
              </a:rPr>
              <a:t>Diagnosis of urinary tract infections: quick reference guide for primary care, UKHSA, October 2020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7990249-5E32-472A-AC2D-72401397D89C}"/>
              </a:ext>
            </a:extLst>
          </p:cNvPr>
          <p:cNvSpPr txBox="1">
            <a:spLocks noGrp="1"/>
          </p:cNvSpPr>
          <p:nvPr>
            <p:ph type="title" idx="4294967295"/>
          </p:nvPr>
        </p:nvSpPr>
        <p:spPr bwMode="auto">
          <a:xfrm>
            <a:off x="1130853" y="290857"/>
            <a:ext cx="8510510" cy="421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0" fontAlgn="base" latinLnBrk="0" hangingPunct="0">
              <a:lnSpc>
                <a:spcPct val="90000"/>
              </a:lnSpc>
              <a:spcBef>
                <a:spcPct val="0"/>
              </a:spcBef>
              <a:spcAft>
                <a:spcPct val="0"/>
              </a:spcAft>
              <a:buNone/>
              <a:defRPr sz="3400" b="1" kern="1200">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TARGET: UTI Patient Information Leaflet for Older Adults</a:t>
            </a:r>
          </a:p>
        </p:txBody>
      </p:sp>
      <p:sp>
        <p:nvSpPr>
          <p:cNvPr id="11" name="TextBox 10">
            <a:extLst>
              <a:ext uri="{FF2B5EF4-FFF2-40B4-BE49-F238E27FC236}">
                <a16:creationId xmlns:a16="http://schemas.microsoft.com/office/drawing/2014/main" id="{2156084E-565F-40DD-AFD4-01034796FF4C}"/>
              </a:ext>
            </a:extLst>
          </p:cNvPr>
          <p:cNvSpPr txBox="1"/>
          <p:nvPr/>
        </p:nvSpPr>
        <p:spPr>
          <a:xfrm>
            <a:off x="0" y="1667814"/>
            <a:ext cx="677108" cy="4641506"/>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grpSp>
        <p:nvGrpSpPr>
          <p:cNvPr id="63493" name="Group 3" descr="TARGET UTI leaflet for older adults and carers">
            <a:extLst>
              <a:ext uri="{FF2B5EF4-FFF2-40B4-BE49-F238E27FC236}">
                <a16:creationId xmlns:a16="http://schemas.microsoft.com/office/drawing/2014/main" id="{A8875A7A-B871-442E-A131-E0A1A9FFD30A}"/>
              </a:ext>
            </a:extLst>
          </p:cNvPr>
          <p:cNvGrpSpPr>
            <a:grpSpLocks/>
          </p:cNvGrpSpPr>
          <p:nvPr/>
        </p:nvGrpSpPr>
        <p:grpSpPr bwMode="auto">
          <a:xfrm>
            <a:off x="1461215" y="712388"/>
            <a:ext cx="3816350" cy="5596932"/>
            <a:chOff x="-13302" y="0"/>
            <a:chExt cx="4865003" cy="6858000"/>
          </a:xfrm>
        </p:grpSpPr>
        <p:pic>
          <p:nvPicPr>
            <p:cNvPr id="63496" name="Picture 2">
              <a:extLst>
                <a:ext uri="{FF2B5EF4-FFF2-40B4-BE49-F238E27FC236}">
                  <a16:creationId xmlns:a16="http://schemas.microsoft.com/office/drawing/2014/main" id="{00680CF5-3890-482D-8B35-DE97BEE587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2" y="0"/>
              <a:ext cx="486500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3481007F-FF70-49D8-A6E4-F309F91C9E11}"/>
                </a:ext>
              </a:extLst>
            </p:cNvPr>
            <p:cNvSpPr/>
            <p:nvPr/>
          </p:nvSpPr>
          <p:spPr>
            <a:xfrm>
              <a:off x="-300" y="3892238"/>
              <a:ext cx="4852001" cy="220124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4" name="Rectangle 23">
              <a:extLst>
                <a:ext uri="{FF2B5EF4-FFF2-40B4-BE49-F238E27FC236}">
                  <a16:creationId xmlns:a16="http://schemas.microsoft.com/office/drawing/2014/main" id="{12C218A5-AC22-4764-8ADD-46AA25DE2EB9}"/>
                </a:ext>
              </a:extLst>
            </p:cNvPr>
            <p:cNvSpPr/>
            <p:nvPr/>
          </p:nvSpPr>
          <p:spPr>
            <a:xfrm>
              <a:off x="-300" y="31347"/>
              <a:ext cx="4852001" cy="3829544"/>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25" name="TextBox 24">
            <a:extLst>
              <a:ext uri="{FF2B5EF4-FFF2-40B4-BE49-F238E27FC236}">
                <a16:creationId xmlns:a16="http://schemas.microsoft.com/office/drawing/2014/main" id="{774D1898-20F6-46BB-9516-08E69E8AA548}"/>
              </a:ext>
            </a:extLst>
          </p:cNvPr>
          <p:cNvSpPr txBox="1"/>
          <p:nvPr/>
        </p:nvSpPr>
        <p:spPr>
          <a:xfrm>
            <a:off x="5386108" y="1614488"/>
            <a:ext cx="3631886" cy="1200150"/>
          </a:xfrm>
          <a:prstGeom prst="rect">
            <a:avLst/>
          </a:prstGeom>
          <a:noFill/>
          <a:ln w="34925">
            <a:solidFill>
              <a:schemeClr val="bg1">
                <a:lumMod val="50000"/>
              </a:schemeClr>
            </a:solidFill>
          </a:ln>
        </p:spPr>
        <p:txBody>
          <a:bodyPr wrap="square">
            <a:spAutoFit/>
          </a:bodyPr>
          <a:lstStyle/>
          <a:p>
            <a:pPr marL="92075" indent="-90488">
              <a:buFont typeface="Arial" panose="020B0604020202020204" pitchFamily="34" charset="0"/>
              <a:buChar char="•"/>
              <a:defRPr/>
            </a:pPr>
            <a:r>
              <a:rPr lang="en-GB" dirty="0">
                <a:solidFill>
                  <a:schemeClr val="accent6">
                    <a:lumMod val="10000"/>
                  </a:schemeClr>
                </a:solidFill>
                <a:latin typeface="Arial" panose="020B0604020202020204" pitchFamily="34" charset="0"/>
                <a:cs typeface="Arial" panose="020B0604020202020204" pitchFamily="34" charset="0"/>
              </a:rPr>
              <a:t>Clarification of what signs to look out for – e.g. not everyone knew that a low temperature could indicate infection</a:t>
            </a:r>
          </a:p>
        </p:txBody>
      </p:sp>
      <p:sp>
        <p:nvSpPr>
          <p:cNvPr id="21" name="TextBox 20">
            <a:extLst>
              <a:ext uri="{FF2B5EF4-FFF2-40B4-BE49-F238E27FC236}">
                <a16:creationId xmlns:a16="http://schemas.microsoft.com/office/drawing/2014/main" id="{31D8319C-8620-466E-AF74-F10716E369AE}"/>
              </a:ext>
            </a:extLst>
          </p:cNvPr>
          <p:cNvSpPr txBox="1">
            <a:spLocks noChangeArrowheads="1"/>
          </p:cNvSpPr>
          <p:nvPr/>
        </p:nvSpPr>
        <p:spPr bwMode="auto">
          <a:xfrm>
            <a:off x="5386108" y="4325186"/>
            <a:ext cx="3631886" cy="1477328"/>
          </a:xfrm>
          <a:prstGeom prst="rect">
            <a:avLst/>
          </a:prstGeom>
          <a:noFill/>
          <a:ln w="34925">
            <a:solidFill>
              <a:srgbClr val="C00000"/>
            </a:solidFill>
            <a:miter lim="800000"/>
            <a:headEnd/>
            <a:tailEnd/>
          </a:ln>
        </p:spPr>
        <p:txBody>
          <a:bodyPr wrap="square">
            <a:spAutoFit/>
          </a:bodyPr>
          <a:lstStyle>
            <a:lvl1pPr marL="92075" indent="-90488">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defRPr/>
            </a:pPr>
            <a:r>
              <a:rPr lang="en-GB" altLang="en-US" sz="1800" dirty="0">
                <a:solidFill>
                  <a:schemeClr val="accent6">
                    <a:lumMod val="10000"/>
                  </a:schemeClr>
                </a:solidFill>
                <a:latin typeface="Arial" panose="020B0604020202020204" pitchFamily="34" charset="0"/>
              </a:rPr>
              <a:t>Delirium is a symptom of a UTI but can also be related to other things</a:t>
            </a:r>
          </a:p>
          <a:p>
            <a:pPr>
              <a:lnSpc>
                <a:spcPct val="100000"/>
              </a:lnSpc>
              <a:spcBef>
                <a:spcPct val="0"/>
              </a:spcBef>
              <a:defRPr/>
            </a:pPr>
            <a:r>
              <a:rPr lang="en-GB" altLang="en-US" sz="1800" dirty="0">
                <a:solidFill>
                  <a:schemeClr val="accent6">
                    <a:lumMod val="10000"/>
                  </a:schemeClr>
                </a:solidFill>
                <a:latin typeface="Arial" panose="020B0604020202020204" pitchFamily="34" charset="0"/>
              </a:rPr>
              <a:t>Simplified wording for PINCH ME</a:t>
            </a:r>
          </a:p>
        </p:txBody>
      </p:sp>
      <p:sp>
        <p:nvSpPr>
          <p:cNvPr id="13" name="TextBox 13">
            <a:extLst>
              <a:ext uri="{FF2B5EF4-FFF2-40B4-BE49-F238E27FC236}">
                <a16:creationId xmlns:a16="http://schemas.microsoft.com/office/drawing/2014/main" id="{3D909506-1E1B-4C87-8B0F-85EE77CDF50D}"/>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2" name="TextBox 13">
            <a:extLst>
              <a:ext uri="{FF2B5EF4-FFF2-40B4-BE49-F238E27FC236}">
                <a16:creationId xmlns:a16="http://schemas.microsoft.com/office/drawing/2014/main" id="{83D29126-4FF7-41F0-973A-0EB25D64E331}"/>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2F1AFE6D-86FD-4A76-9DB6-CA664644D459}"/>
              </a:ext>
            </a:extLst>
          </p:cNvPr>
          <p:cNvSpPr txBox="1">
            <a:spLocks noGrp="1"/>
          </p:cNvSpPr>
          <p:nvPr>
            <p:ph type="title" idx="4294967295"/>
          </p:nvPr>
        </p:nvSpPr>
        <p:spPr bwMode="auto">
          <a:xfrm>
            <a:off x="1190651" y="379855"/>
            <a:ext cx="8510510" cy="421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0" fontAlgn="base" latinLnBrk="0" hangingPunct="0">
              <a:lnSpc>
                <a:spcPct val="90000"/>
              </a:lnSpc>
              <a:spcBef>
                <a:spcPct val="0"/>
              </a:spcBef>
              <a:spcAft>
                <a:spcPct val="0"/>
              </a:spcAft>
              <a:buNone/>
              <a:defRPr sz="3400" b="1" kern="1200">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TARGET: UTI Patient Information Leaflet for Older Adults</a:t>
            </a:r>
          </a:p>
        </p:txBody>
      </p:sp>
      <p:sp>
        <p:nvSpPr>
          <p:cNvPr id="14" name="TextBox 13">
            <a:extLst>
              <a:ext uri="{FF2B5EF4-FFF2-40B4-BE49-F238E27FC236}">
                <a16:creationId xmlns:a16="http://schemas.microsoft.com/office/drawing/2014/main" id="{A8B9F639-D6C3-498E-81DF-823BBF194BE4}"/>
              </a:ext>
            </a:extLst>
          </p:cNvPr>
          <p:cNvSpPr txBox="1"/>
          <p:nvPr/>
        </p:nvSpPr>
        <p:spPr>
          <a:xfrm>
            <a:off x="0" y="1603730"/>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grpSp>
        <p:nvGrpSpPr>
          <p:cNvPr id="64519" name="Group 3" descr="TARGET UTI leaflet for older adults and carers">
            <a:extLst>
              <a:ext uri="{FF2B5EF4-FFF2-40B4-BE49-F238E27FC236}">
                <a16:creationId xmlns:a16="http://schemas.microsoft.com/office/drawing/2014/main" id="{7A4530C2-17B0-41E4-9F12-8BF66E2FE538}"/>
              </a:ext>
            </a:extLst>
          </p:cNvPr>
          <p:cNvGrpSpPr>
            <a:grpSpLocks/>
          </p:cNvGrpSpPr>
          <p:nvPr/>
        </p:nvGrpSpPr>
        <p:grpSpPr bwMode="auto">
          <a:xfrm>
            <a:off x="1497204" y="833437"/>
            <a:ext cx="4049521" cy="5418137"/>
            <a:chOff x="-1" y="-15290"/>
            <a:chExt cx="4899215" cy="6860591"/>
          </a:xfrm>
        </p:grpSpPr>
        <p:pic>
          <p:nvPicPr>
            <p:cNvPr id="64521" name="Picture 2">
              <a:extLst>
                <a:ext uri="{FF2B5EF4-FFF2-40B4-BE49-F238E27FC236}">
                  <a16:creationId xmlns:a16="http://schemas.microsoft.com/office/drawing/2014/main" id="{8B4840AD-367C-4368-A43E-38DDD0326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8" y="-15290"/>
              <a:ext cx="487973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16271360-214F-402B-8A79-E0CBFC781834}"/>
                </a:ext>
              </a:extLst>
            </p:cNvPr>
            <p:cNvSpPr/>
            <p:nvPr/>
          </p:nvSpPr>
          <p:spPr>
            <a:xfrm>
              <a:off x="11935" y="390"/>
              <a:ext cx="4878753" cy="2639358"/>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Rectangle 18">
              <a:extLst>
                <a:ext uri="{FF2B5EF4-FFF2-40B4-BE49-F238E27FC236}">
                  <a16:creationId xmlns:a16="http://schemas.microsoft.com/office/drawing/2014/main" id="{CDED8EE8-45F1-4B20-A0CD-D479C03929B8}"/>
                </a:ext>
              </a:extLst>
            </p:cNvPr>
            <p:cNvSpPr/>
            <p:nvPr/>
          </p:nvSpPr>
          <p:spPr>
            <a:xfrm>
              <a:off x="-1" y="2653685"/>
              <a:ext cx="4899215" cy="187107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6" name="Rectangle 25">
              <a:extLst>
                <a:ext uri="{FF2B5EF4-FFF2-40B4-BE49-F238E27FC236}">
                  <a16:creationId xmlns:a16="http://schemas.microsoft.com/office/drawing/2014/main" id="{4AF0E364-0EA4-432E-9416-8C738150DD85}"/>
                </a:ext>
              </a:extLst>
            </p:cNvPr>
            <p:cNvSpPr/>
            <p:nvPr/>
          </p:nvSpPr>
          <p:spPr>
            <a:xfrm>
              <a:off x="6820" y="4540436"/>
              <a:ext cx="4878752" cy="23048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17" name="TextBox 16">
            <a:extLst>
              <a:ext uri="{FF2B5EF4-FFF2-40B4-BE49-F238E27FC236}">
                <a16:creationId xmlns:a16="http://schemas.microsoft.com/office/drawing/2014/main" id="{D353E7AA-F399-4BBB-8637-C370AAB2015C}"/>
              </a:ext>
            </a:extLst>
          </p:cNvPr>
          <p:cNvSpPr txBox="1"/>
          <p:nvPr/>
        </p:nvSpPr>
        <p:spPr>
          <a:xfrm>
            <a:off x="5651500" y="1706058"/>
            <a:ext cx="1979613" cy="369887"/>
          </a:xfrm>
          <a:prstGeom prst="rect">
            <a:avLst/>
          </a:prstGeom>
          <a:noFill/>
          <a:ln w="34925">
            <a:solidFill>
              <a:schemeClr val="bg1">
                <a:lumMod val="50000"/>
              </a:schemeClr>
            </a:solidFill>
          </a:ln>
        </p:spPr>
        <p:txBody>
          <a:bodyPr>
            <a:spAutoFit/>
          </a:bodyPr>
          <a:lstStyle/>
          <a:p>
            <a:pPr marL="92075" indent="-90488">
              <a:buFont typeface="Arial" panose="020B0604020202020204" pitchFamily="34" charset="0"/>
              <a:buChar char="•"/>
              <a:defRPr/>
            </a:pPr>
            <a:r>
              <a:rPr lang="en-GB" dirty="0">
                <a:solidFill>
                  <a:schemeClr val="accent6">
                    <a:lumMod val="10000"/>
                  </a:schemeClr>
                </a:solidFill>
                <a:latin typeface="Arial" panose="020B0604020202020204" pitchFamily="34" charset="0"/>
                <a:cs typeface="Arial" panose="020B0604020202020204" pitchFamily="34" charset="0"/>
              </a:rPr>
              <a:t>Self-care advice</a:t>
            </a:r>
          </a:p>
        </p:txBody>
      </p:sp>
      <p:sp>
        <p:nvSpPr>
          <p:cNvPr id="18" name="TextBox 17">
            <a:extLst>
              <a:ext uri="{FF2B5EF4-FFF2-40B4-BE49-F238E27FC236}">
                <a16:creationId xmlns:a16="http://schemas.microsoft.com/office/drawing/2014/main" id="{3461310F-63A9-4161-812D-BAADD3652C7B}"/>
              </a:ext>
            </a:extLst>
          </p:cNvPr>
          <p:cNvSpPr txBox="1">
            <a:spLocks noChangeArrowheads="1"/>
          </p:cNvSpPr>
          <p:nvPr/>
        </p:nvSpPr>
        <p:spPr bwMode="auto">
          <a:xfrm>
            <a:off x="5674170" y="3357034"/>
            <a:ext cx="3033713" cy="646113"/>
          </a:xfrm>
          <a:prstGeom prst="rect">
            <a:avLst/>
          </a:prstGeom>
          <a:noFill/>
          <a:ln w="34925">
            <a:solidFill>
              <a:srgbClr val="C00000"/>
            </a:solidFill>
            <a:miter lim="800000"/>
            <a:headEnd/>
            <a:tailEnd/>
          </a:ln>
        </p:spPr>
        <p:txBody>
          <a:bodyPr>
            <a:spAutoFit/>
          </a:bodyPr>
          <a:lstStyle>
            <a:lvl1pPr marL="92075" indent="-90488">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defRPr/>
            </a:pPr>
            <a:r>
              <a:rPr lang="en-GB" altLang="en-US" sz="1800" dirty="0">
                <a:solidFill>
                  <a:schemeClr val="accent6">
                    <a:lumMod val="10000"/>
                  </a:schemeClr>
                </a:solidFill>
                <a:latin typeface="Arial" panose="020B0604020202020204" pitchFamily="34" charset="0"/>
              </a:rPr>
              <a:t>What the patient/carer can expect in a consultation</a:t>
            </a:r>
          </a:p>
        </p:txBody>
      </p:sp>
      <p:sp>
        <p:nvSpPr>
          <p:cNvPr id="20" name="TextBox 19">
            <a:extLst>
              <a:ext uri="{FF2B5EF4-FFF2-40B4-BE49-F238E27FC236}">
                <a16:creationId xmlns:a16="http://schemas.microsoft.com/office/drawing/2014/main" id="{7B30E914-982C-4419-BB0B-BC2C88AFE92B}"/>
              </a:ext>
            </a:extLst>
          </p:cNvPr>
          <p:cNvSpPr txBox="1">
            <a:spLocks noChangeArrowheads="1"/>
          </p:cNvSpPr>
          <p:nvPr/>
        </p:nvSpPr>
        <p:spPr bwMode="auto">
          <a:xfrm>
            <a:off x="5651500" y="4906963"/>
            <a:ext cx="3033713" cy="646112"/>
          </a:xfrm>
          <a:prstGeom prst="rect">
            <a:avLst/>
          </a:prstGeom>
          <a:noFill/>
          <a:ln w="34925">
            <a:solidFill>
              <a:schemeClr val="tx1"/>
            </a:solidFill>
            <a:miter lim="800000"/>
            <a:headEnd/>
            <a:tailEnd/>
          </a:ln>
        </p:spPr>
        <p:txBody>
          <a:bodyPr>
            <a:spAutoFit/>
          </a:bodyPr>
          <a:lstStyle>
            <a:lvl1pPr marL="92075" indent="-90488">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defRPr/>
            </a:pPr>
            <a:r>
              <a:rPr lang="en-GB" altLang="en-US" sz="1800" dirty="0">
                <a:solidFill>
                  <a:schemeClr val="accent6">
                    <a:lumMod val="10000"/>
                  </a:schemeClr>
                </a:solidFill>
                <a:latin typeface="Arial" panose="020B0604020202020204" pitchFamily="34" charset="0"/>
              </a:rPr>
              <a:t>Side effects of antibiotics and AMR</a:t>
            </a:r>
          </a:p>
        </p:txBody>
      </p:sp>
      <p:sp>
        <p:nvSpPr>
          <p:cNvPr id="13" name="TextBox 13">
            <a:extLst>
              <a:ext uri="{FF2B5EF4-FFF2-40B4-BE49-F238E27FC236}">
                <a16:creationId xmlns:a16="http://schemas.microsoft.com/office/drawing/2014/main" id="{D73EBD0E-4DB9-48E3-BEE5-289CA4BF9B2A}"/>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5" name="TextBox 13">
            <a:extLst>
              <a:ext uri="{FF2B5EF4-FFF2-40B4-BE49-F238E27FC236}">
                <a16:creationId xmlns:a16="http://schemas.microsoft.com/office/drawing/2014/main" id="{42AFA013-B77B-475F-8568-0D8A04860A53}"/>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3724EBB-3FF4-4DC4-A361-D3591ED14915}"/>
              </a:ext>
            </a:extLst>
          </p:cNvPr>
          <p:cNvSpPr txBox="1">
            <a:spLocks noGrp="1"/>
          </p:cNvSpPr>
          <p:nvPr>
            <p:ph type="title" idx="4294967295"/>
          </p:nvPr>
        </p:nvSpPr>
        <p:spPr bwMode="auto">
          <a:xfrm>
            <a:off x="1190651" y="379855"/>
            <a:ext cx="8510510" cy="421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0" fontAlgn="base" latinLnBrk="0" hangingPunct="0">
              <a:lnSpc>
                <a:spcPct val="90000"/>
              </a:lnSpc>
              <a:spcBef>
                <a:spcPct val="0"/>
              </a:spcBef>
              <a:spcAft>
                <a:spcPct val="0"/>
              </a:spcAft>
              <a:buNone/>
              <a:defRPr sz="3400" b="1" kern="1200">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TARGET: UTI Patient Information Leaflet for Older Adults</a:t>
            </a:r>
          </a:p>
        </p:txBody>
      </p:sp>
      <p:sp>
        <p:nvSpPr>
          <p:cNvPr id="7" name="TextBox 6">
            <a:extLst>
              <a:ext uri="{FF2B5EF4-FFF2-40B4-BE49-F238E27FC236}">
                <a16:creationId xmlns:a16="http://schemas.microsoft.com/office/drawing/2014/main" id="{1B6DDB8F-58CF-412D-8B81-7B0641C75554}"/>
              </a:ext>
            </a:extLst>
          </p:cNvPr>
          <p:cNvSpPr txBox="1"/>
          <p:nvPr/>
        </p:nvSpPr>
        <p:spPr>
          <a:xfrm>
            <a:off x="0" y="1598351"/>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65541" name="Picture 2" descr="TARGET UTI leaflet for older adults and carers">
            <a:extLst>
              <a:ext uri="{FF2B5EF4-FFF2-40B4-BE49-F238E27FC236}">
                <a16:creationId xmlns:a16="http://schemas.microsoft.com/office/drawing/2014/main" id="{46109796-111A-4FC5-84BA-900B3C40D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946"/>
          <a:stretch>
            <a:fillRect/>
          </a:stretch>
        </p:blipFill>
        <p:spPr bwMode="auto">
          <a:xfrm>
            <a:off x="1527349" y="827088"/>
            <a:ext cx="4156982" cy="532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Box 21">
            <a:extLst>
              <a:ext uri="{FF2B5EF4-FFF2-40B4-BE49-F238E27FC236}">
                <a16:creationId xmlns:a16="http://schemas.microsoft.com/office/drawing/2014/main" id="{E90509F8-D4CC-45C1-B1CA-7C0EFD58AE32}"/>
              </a:ext>
            </a:extLst>
          </p:cNvPr>
          <p:cNvSpPr txBox="1">
            <a:spLocks noChangeArrowheads="1"/>
          </p:cNvSpPr>
          <p:nvPr/>
        </p:nvSpPr>
        <p:spPr bwMode="auto">
          <a:xfrm>
            <a:off x="5940425" y="2525713"/>
            <a:ext cx="2952750" cy="1200150"/>
          </a:xfrm>
          <a:prstGeom prst="rect">
            <a:avLst/>
          </a:prstGeom>
          <a:noFill/>
          <a:ln w="34925">
            <a:solidFill>
              <a:srgbClr val="C00000"/>
            </a:solidFill>
            <a:miter lim="800000"/>
            <a:headEnd/>
            <a:tailEnd/>
          </a:ln>
        </p:spPr>
        <p:txBody>
          <a:bodyPr>
            <a:spAutoFit/>
          </a:bodyPr>
          <a:lstStyle>
            <a:lvl1pPr marL="92075" indent="-90488">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defRPr/>
            </a:pPr>
            <a:r>
              <a:rPr lang="en-GB" altLang="en-US" sz="1800" dirty="0">
                <a:solidFill>
                  <a:schemeClr val="accent6">
                    <a:lumMod val="10000"/>
                  </a:schemeClr>
                </a:solidFill>
                <a:latin typeface="Arial" panose="020B0604020202020204" pitchFamily="34" charset="0"/>
              </a:rPr>
              <a:t>Safety netting information – some carers did not know that UTIs can cause sepsis</a:t>
            </a:r>
          </a:p>
        </p:txBody>
      </p:sp>
      <p:sp>
        <p:nvSpPr>
          <p:cNvPr id="10" name="TextBox 13">
            <a:extLst>
              <a:ext uri="{FF2B5EF4-FFF2-40B4-BE49-F238E27FC236}">
                <a16:creationId xmlns:a16="http://schemas.microsoft.com/office/drawing/2014/main" id="{90169834-60B9-49B9-AEB3-12AB4BD4C4BB}"/>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8" name="TextBox 13">
            <a:extLst>
              <a:ext uri="{FF2B5EF4-FFF2-40B4-BE49-F238E27FC236}">
                <a16:creationId xmlns:a16="http://schemas.microsoft.com/office/drawing/2014/main" id="{8FCDAF79-38FD-481F-A318-4036806DC180}"/>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6E9F8-CEBE-4134-AF3E-7FA88623BB55}"/>
              </a:ext>
            </a:extLst>
          </p:cNvPr>
          <p:cNvSpPr>
            <a:spLocks noGrp="1"/>
          </p:cNvSpPr>
          <p:nvPr>
            <p:ph type="title"/>
          </p:nvPr>
        </p:nvSpPr>
        <p:spPr/>
        <p:txBody>
          <a:bodyPr>
            <a:normAutofit fontScale="90000"/>
          </a:bodyPr>
          <a:lstStyle/>
          <a:p>
            <a:r>
              <a:rPr lang="en-GB" dirty="0"/>
              <a:t>NICE antimicrobial prescribing guidance</a:t>
            </a:r>
          </a:p>
        </p:txBody>
      </p:sp>
      <p:sp>
        <p:nvSpPr>
          <p:cNvPr id="10" name="TextBox 9">
            <a:extLst>
              <a:ext uri="{FF2B5EF4-FFF2-40B4-BE49-F238E27FC236}">
                <a16:creationId xmlns:a16="http://schemas.microsoft.com/office/drawing/2014/main" id="{177741B5-BCDA-457C-8140-58BF6B7F1DA8}"/>
              </a:ext>
            </a:extLst>
          </p:cNvPr>
          <p:cNvSpPr txBox="1"/>
          <p:nvPr/>
        </p:nvSpPr>
        <p:spPr>
          <a:xfrm>
            <a:off x="0" y="1598426"/>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4" name="Picture 3" descr="NICE guidance on antimicrobial prescribing for a UTI">
            <a:extLst>
              <a:ext uri="{FF2B5EF4-FFF2-40B4-BE49-F238E27FC236}">
                <a16:creationId xmlns:a16="http://schemas.microsoft.com/office/drawing/2014/main" id="{7551B6DC-40F1-4460-9BC8-F5270716C3B9}"/>
              </a:ext>
            </a:extLst>
          </p:cNvPr>
          <p:cNvPicPr>
            <a:picLocks noChangeAspect="1"/>
          </p:cNvPicPr>
          <p:nvPr/>
        </p:nvPicPr>
        <p:blipFill>
          <a:blip r:embed="rId3"/>
          <a:stretch>
            <a:fillRect/>
          </a:stretch>
        </p:blipFill>
        <p:spPr>
          <a:xfrm>
            <a:off x="-12700" y="-169"/>
            <a:ext cx="9156700" cy="6395027"/>
          </a:xfrm>
          <a:prstGeom prst="rect">
            <a:avLst/>
          </a:prstGeom>
        </p:spPr>
      </p:pic>
      <p:sp>
        <p:nvSpPr>
          <p:cNvPr id="8" name="Oval 7">
            <a:extLst>
              <a:ext uri="{FF2B5EF4-FFF2-40B4-BE49-F238E27FC236}">
                <a16:creationId xmlns:a16="http://schemas.microsoft.com/office/drawing/2014/main" id="{3137F3A7-CDCD-4379-9270-80CD09BD0D39}"/>
              </a:ext>
              <a:ext uri="{C183D7F6-B498-43B3-948B-1728B52AA6E4}">
                <adec:decorative xmlns:adec="http://schemas.microsoft.com/office/drawing/2017/decorative" val="1"/>
              </a:ext>
            </a:extLst>
          </p:cNvPr>
          <p:cNvSpPr/>
          <p:nvPr/>
        </p:nvSpPr>
        <p:spPr>
          <a:xfrm>
            <a:off x="2083633" y="564742"/>
            <a:ext cx="2683239" cy="131485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13">
            <a:extLst>
              <a:ext uri="{FF2B5EF4-FFF2-40B4-BE49-F238E27FC236}">
                <a16:creationId xmlns:a16="http://schemas.microsoft.com/office/drawing/2014/main" id="{8FA5E36B-E585-4C47-849E-F1C5B1B8272F}"/>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8">
            <a:extLst>
              <a:ext uri="{FF2B5EF4-FFF2-40B4-BE49-F238E27FC236}">
                <a16:creationId xmlns:a16="http://schemas.microsoft.com/office/drawing/2014/main" id="{FFC81DF5-3879-41EE-9AE0-8E918FE7272A}"/>
              </a:ext>
            </a:extLst>
          </p:cNvPr>
          <p:cNvSpPr txBox="1">
            <a:spLocks noChangeArrowheads="1"/>
          </p:cNvSpPr>
          <p:nvPr/>
        </p:nvSpPr>
        <p:spPr bwMode="auto">
          <a:xfrm>
            <a:off x="3043695" y="6449786"/>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5D4FDF8-5EC2-4635-9E76-173E89E750DD}"/>
              </a:ext>
            </a:extLst>
          </p:cNvPr>
          <p:cNvSpPr txBox="1">
            <a:spLocks noGrp="1"/>
          </p:cNvSpPr>
          <p:nvPr>
            <p:ph type="title" idx="4294967295"/>
          </p:nvPr>
        </p:nvSpPr>
        <p:spPr bwMode="auto">
          <a:xfrm>
            <a:off x="1349375" y="347768"/>
            <a:ext cx="7794625"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Back up prescribing for UTI is generally acceptable to patients – data from 2023</a:t>
            </a:r>
          </a:p>
        </p:txBody>
      </p:sp>
      <p:sp>
        <p:nvSpPr>
          <p:cNvPr id="23" name="TextBox 22">
            <a:extLst>
              <a:ext uri="{FF2B5EF4-FFF2-40B4-BE49-F238E27FC236}">
                <a16:creationId xmlns:a16="http://schemas.microsoft.com/office/drawing/2014/main" id="{D238CED7-73E2-447D-96EF-381B8AB9EBA4}"/>
              </a:ext>
            </a:extLst>
          </p:cNvPr>
          <p:cNvSpPr txBox="1"/>
          <p:nvPr/>
        </p:nvSpPr>
        <p:spPr>
          <a:xfrm>
            <a:off x="-2921" y="1582180"/>
            <a:ext cx="677108" cy="4711043"/>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20" name="TextBox 2">
            <a:extLst>
              <a:ext uri="{FF2B5EF4-FFF2-40B4-BE49-F238E27FC236}">
                <a16:creationId xmlns:a16="http://schemas.microsoft.com/office/drawing/2014/main" id="{484CD4C2-00F5-42D2-A5AF-DD4CECFAC1C4}"/>
              </a:ext>
            </a:extLst>
          </p:cNvPr>
          <p:cNvSpPr txBox="1">
            <a:spLocks noChangeArrowheads="1"/>
          </p:cNvSpPr>
          <p:nvPr/>
        </p:nvSpPr>
        <p:spPr bwMode="auto">
          <a:xfrm>
            <a:off x="702118" y="2345743"/>
            <a:ext cx="4233015" cy="2785378"/>
          </a:xfrm>
          <a:prstGeom prst="rect">
            <a:avLst/>
          </a:prstGeom>
          <a:noFill/>
          <a:ln>
            <a:noFill/>
          </a:ln>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spcAft>
                <a:spcPts val="600"/>
              </a:spcAft>
              <a:buFont typeface="Arial" panose="020B0604020202020204" pitchFamily="34" charset="0"/>
              <a:buChar char="•"/>
              <a:defRPr/>
            </a:pPr>
            <a:r>
              <a:rPr lang="en-GB" altLang="en-US" sz="2000" kern="0" dirty="0">
                <a:solidFill>
                  <a:srgbClr val="000000"/>
                </a:solidFill>
              </a:rPr>
              <a:t>54% of the population are in favour of delayed antibiotics</a:t>
            </a:r>
          </a:p>
          <a:p>
            <a:pPr eaLnBrk="1" hangingPunct="1">
              <a:spcBef>
                <a:spcPts val="600"/>
              </a:spcBef>
              <a:spcAft>
                <a:spcPts val="600"/>
              </a:spcAft>
              <a:buFont typeface="Arial" panose="020B0604020202020204" pitchFamily="34" charset="0"/>
              <a:buChar char="•"/>
              <a:defRPr/>
            </a:pPr>
            <a:r>
              <a:rPr lang="en-GB" altLang="en-US" sz="2000" kern="0" dirty="0">
                <a:solidFill>
                  <a:srgbClr val="000000"/>
                </a:solidFill>
              </a:rPr>
              <a:t>16% of patients who received a delayed prescription had a UTI</a:t>
            </a:r>
          </a:p>
          <a:p>
            <a:pPr marL="0" indent="0" eaLnBrk="1" hangingPunct="1">
              <a:defRPr/>
            </a:pPr>
            <a:endParaRPr lang="en-GB" altLang="en-US" sz="2000" kern="0" dirty="0">
              <a:solidFill>
                <a:srgbClr val="000000"/>
              </a:solidFill>
            </a:endParaRPr>
          </a:p>
          <a:p>
            <a:pPr eaLnBrk="1" hangingPunct="1">
              <a:buFont typeface="Arial" panose="020B0604020202020204" pitchFamily="34" charset="0"/>
              <a:buChar char="•"/>
              <a:defRPr/>
            </a:pPr>
            <a:endParaRPr lang="en-GB" altLang="en-US" sz="2000" kern="0" dirty="0">
              <a:solidFill>
                <a:srgbClr val="000000"/>
              </a:solidFill>
            </a:endParaRPr>
          </a:p>
          <a:p>
            <a:pPr eaLnBrk="1" hangingPunct="1">
              <a:buFont typeface="Arial" panose="020B0604020202020204" pitchFamily="34" charset="0"/>
              <a:buChar char="•"/>
              <a:defRPr/>
            </a:pPr>
            <a:endParaRPr lang="en-GB" altLang="en-US" sz="2000" kern="0" dirty="0">
              <a:solidFill>
                <a:srgbClr val="000000"/>
              </a:solidFill>
            </a:endParaRPr>
          </a:p>
          <a:p>
            <a:pPr eaLnBrk="1" hangingPunct="1">
              <a:buFont typeface="Arial" panose="020B0604020202020204" pitchFamily="34" charset="0"/>
              <a:buChar char="•"/>
              <a:defRPr/>
            </a:pPr>
            <a:endParaRPr lang="en-GB" altLang="en-US" sz="2000" kern="0" dirty="0">
              <a:solidFill>
                <a:srgbClr val="000000"/>
              </a:solidFill>
            </a:endParaRPr>
          </a:p>
        </p:txBody>
      </p:sp>
      <p:sp>
        <p:nvSpPr>
          <p:cNvPr id="17" name="TextBox 16">
            <a:extLst>
              <a:ext uri="{FF2B5EF4-FFF2-40B4-BE49-F238E27FC236}">
                <a16:creationId xmlns:a16="http://schemas.microsoft.com/office/drawing/2014/main" id="{AFE2E529-0E0F-43C9-9237-11B1F9A326E8}"/>
              </a:ext>
            </a:extLst>
          </p:cNvPr>
          <p:cNvSpPr txBox="1">
            <a:spLocks noChangeArrowheads="1"/>
          </p:cNvSpPr>
          <p:nvPr/>
        </p:nvSpPr>
        <p:spPr bwMode="auto">
          <a:xfrm>
            <a:off x="808093" y="5028312"/>
            <a:ext cx="4139174" cy="1200329"/>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b="1" kern="0" dirty="0">
                <a:solidFill>
                  <a:schemeClr val="accent6">
                    <a:lumMod val="10000"/>
                  </a:schemeClr>
                </a:solidFill>
              </a:rPr>
              <a:t>Consider back-up rather than immediate antibiotics </a:t>
            </a:r>
            <a:r>
              <a:rPr lang="en-GB" altLang="en-US" kern="0" dirty="0">
                <a:solidFill>
                  <a:schemeClr val="accent6">
                    <a:lumMod val="10000"/>
                  </a:schemeClr>
                </a:solidFill>
              </a:rPr>
              <a:t>– </a:t>
            </a:r>
          </a:p>
          <a:p>
            <a:pPr eaLnBrk="1" hangingPunct="1">
              <a:defRPr/>
            </a:pPr>
            <a:r>
              <a:rPr lang="en-GB" altLang="en-US" kern="0" dirty="0">
                <a:solidFill>
                  <a:schemeClr val="accent6">
                    <a:lumMod val="10000"/>
                  </a:schemeClr>
                </a:solidFill>
              </a:rPr>
              <a:t>but explain rationale, pain relief, and how to collect prescription</a:t>
            </a:r>
          </a:p>
        </p:txBody>
      </p:sp>
      <p:sp>
        <p:nvSpPr>
          <p:cNvPr id="25" name="TextBox 13">
            <a:extLst>
              <a:ext uri="{FF2B5EF4-FFF2-40B4-BE49-F238E27FC236}">
                <a16:creationId xmlns:a16="http://schemas.microsoft.com/office/drawing/2014/main" id="{C7EE5E48-6890-4D73-B2C9-EE47C9289F69}"/>
              </a:ext>
            </a:extLst>
          </p:cNvPr>
          <p:cNvSpPr txBox="1">
            <a:spLocks noChangeArrowheads="1"/>
          </p:cNvSpPr>
          <p:nvPr/>
        </p:nvSpPr>
        <p:spPr bwMode="auto">
          <a:xfrm>
            <a:off x="2573492" y="6507854"/>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5" name="Text Placeholder 1">
            <a:extLst>
              <a:ext uri="{FF2B5EF4-FFF2-40B4-BE49-F238E27FC236}">
                <a16:creationId xmlns:a16="http://schemas.microsoft.com/office/drawing/2014/main" id="{90A9417A-CC60-E9A3-4A94-3BC2A691875A}"/>
              </a:ext>
            </a:extLst>
          </p:cNvPr>
          <p:cNvSpPr txBox="1">
            <a:spLocks/>
          </p:cNvSpPr>
          <p:nvPr/>
        </p:nvSpPr>
        <p:spPr>
          <a:xfrm>
            <a:off x="6356555" y="6477117"/>
            <a:ext cx="4874273" cy="3651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rgbClr val="007C91"/>
              </a:buClr>
              <a:buFont typeface="Arial" panose="020B0604020202020204" pitchFamily="34" charset="0"/>
              <a:buNone/>
              <a:defRPr sz="800" kern="120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dirty="0">
                <a:solidFill>
                  <a:schemeClr val="accent1"/>
                </a:solidFill>
              </a:rPr>
              <a:t>Source: Basis Research, AMR Survey</a:t>
            </a:r>
          </a:p>
          <a:p>
            <a:r>
              <a:rPr lang="en-GB" sz="1000" dirty="0">
                <a:solidFill>
                  <a:schemeClr val="accent1"/>
                </a:solidFill>
              </a:rPr>
              <a:t>Base: All respondents (n=5390)</a:t>
            </a:r>
          </a:p>
        </p:txBody>
      </p:sp>
      <p:grpSp>
        <p:nvGrpSpPr>
          <p:cNvPr id="14" name="Group 13">
            <a:extLst>
              <a:ext uri="{FF2B5EF4-FFF2-40B4-BE49-F238E27FC236}">
                <a16:creationId xmlns:a16="http://schemas.microsoft.com/office/drawing/2014/main" id="{4AEEA4E4-FDF4-ED21-2843-C06912490D0D}"/>
              </a:ext>
            </a:extLst>
          </p:cNvPr>
          <p:cNvGrpSpPr/>
          <p:nvPr/>
        </p:nvGrpSpPr>
        <p:grpSpPr>
          <a:xfrm>
            <a:off x="4966773" y="2141669"/>
            <a:ext cx="3535672" cy="4119622"/>
            <a:chOff x="5743893" y="1490768"/>
            <a:chExt cx="3296117" cy="4194786"/>
          </a:xfrm>
        </p:grpSpPr>
        <p:pic>
          <p:nvPicPr>
            <p:cNvPr id="4" name="Picture 3">
              <a:extLst>
                <a:ext uri="{FF2B5EF4-FFF2-40B4-BE49-F238E27FC236}">
                  <a16:creationId xmlns:a16="http://schemas.microsoft.com/office/drawing/2014/main" id="{619471CD-59D3-FB37-4BA7-69E5445E39B9}"/>
                </a:ext>
              </a:extLst>
            </p:cNvPr>
            <p:cNvPicPr>
              <a:picLocks noChangeAspect="1"/>
            </p:cNvPicPr>
            <p:nvPr/>
          </p:nvPicPr>
          <p:blipFill rotWithShape="1">
            <a:blip r:embed="rId3"/>
            <a:srcRect b="6300"/>
            <a:stretch/>
          </p:blipFill>
          <p:spPr>
            <a:xfrm>
              <a:off x="5743893" y="1490768"/>
              <a:ext cx="3296117" cy="4194786"/>
            </a:xfrm>
            <a:prstGeom prst="rect">
              <a:avLst/>
            </a:prstGeom>
          </p:spPr>
        </p:pic>
        <p:pic>
          <p:nvPicPr>
            <p:cNvPr id="7" name="Picture 6">
              <a:extLst>
                <a:ext uri="{FF2B5EF4-FFF2-40B4-BE49-F238E27FC236}">
                  <a16:creationId xmlns:a16="http://schemas.microsoft.com/office/drawing/2014/main" id="{9722BFF5-1866-5EBC-4E62-9C8053BDF52A}"/>
                </a:ext>
              </a:extLst>
            </p:cNvPr>
            <p:cNvPicPr>
              <a:picLocks noChangeAspect="1"/>
            </p:cNvPicPr>
            <p:nvPr/>
          </p:nvPicPr>
          <p:blipFill>
            <a:blip r:embed="rId4"/>
            <a:stretch>
              <a:fillRect/>
            </a:stretch>
          </p:blipFill>
          <p:spPr>
            <a:xfrm>
              <a:off x="7557972" y="1956239"/>
              <a:ext cx="1065937" cy="300264"/>
            </a:xfrm>
            <a:prstGeom prst="rect">
              <a:avLst/>
            </a:prstGeom>
          </p:spPr>
        </p:pic>
        <p:pic>
          <p:nvPicPr>
            <p:cNvPr id="9" name="Picture 8">
              <a:extLst>
                <a:ext uri="{FF2B5EF4-FFF2-40B4-BE49-F238E27FC236}">
                  <a16:creationId xmlns:a16="http://schemas.microsoft.com/office/drawing/2014/main" id="{A6AD3A2B-A3C8-2622-1742-38CEA6CD36E2}"/>
                </a:ext>
              </a:extLst>
            </p:cNvPr>
            <p:cNvPicPr>
              <a:picLocks noChangeAspect="1"/>
            </p:cNvPicPr>
            <p:nvPr/>
          </p:nvPicPr>
          <p:blipFill>
            <a:blip r:embed="rId5"/>
            <a:stretch>
              <a:fillRect/>
            </a:stretch>
          </p:blipFill>
          <p:spPr>
            <a:xfrm>
              <a:off x="7557972" y="2964699"/>
              <a:ext cx="1425577" cy="515923"/>
            </a:xfrm>
            <a:prstGeom prst="rect">
              <a:avLst/>
            </a:prstGeom>
          </p:spPr>
        </p:pic>
        <p:pic>
          <p:nvPicPr>
            <p:cNvPr id="11" name="Picture 10">
              <a:extLst>
                <a:ext uri="{FF2B5EF4-FFF2-40B4-BE49-F238E27FC236}">
                  <a16:creationId xmlns:a16="http://schemas.microsoft.com/office/drawing/2014/main" id="{DC650FD7-3D96-E3F5-CFEC-F36176D1726B}"/>
                </a:ext>
              </a:extLst>
            </p:cNvPr>
            <p:cNvPicPr>
              <a:picLocks noChangeAspect="1"/>
            </p:cNvPicPr>
            <p:nvPr/>
          </p:nvPicPr>
          <p:blipFill>
            <a:blip r:embed="rId6"/>
            <a:stretch>
              <a:fillRect/>
            </a:stretch>
          </p:blipFill>
          <p:spPr>
            <a:xfrm>
              <a:off x="8429626" y="4456934"/>
              <a:ext cx="553924" cy="365125"/>
            </a:xfrm>
            <a:prstGeom prst="rect">
              <a:avLst/>
            </a:prstGeom>
          </p:spPr>
        </p:pic>
        <p:pic>
          <p:nvPicPr>
            <p:cNvPr id="13" name="Picture 12">
              <a:extLst>
                <a:ext uri="{FF2B5EF4-FFF2-40B4-BE49-F238E27FC236}">
                  <a16:creationId xmlns:a16="http://schemas.microsoft.com/office/drawing/2014/main" id="{F8691FA4-FA36-40B6-3C64-C686B2463BCA}"/>
                </a:ext>
              </a:extLst>
            </p:cNvPr>
            <p:cNvPicPr>
              <a:picLocks noChangeAspect="1"/>
            </p:cNvPicPr>
            <p:nvPr/>
          </p:nvPicPr>
          <p:blipFill>
            <a:blip r:embed="rId6"/>
            <a:stretch>
              <a:fillRect/>
            </a:stretch>
          </p:blipFill>
          <p:spPr>
            <a:xfrm>
              <a:off x="8373468" y="2785548"/>
              <a:ext cx="637046" cy="193899"/>
            </a:xfrm>
            <a:prstGeom prst="rect">
              <a:avLst/>
            </a:prstGeom>
          </p:spPr>
        </p:pic>
      </p:grpSp>
      <p:sp>
        <p:nvSpPr>
          <p:cNvPr id="18" name="TextBox 17">
            <a:extLst>
              <a:ext uri="{FF2B5EF4-FFF2-40B4-BE49-F238E27FC236}">
                <a16:creationId xmlns:a16="http://schemas.microsoft.com/office/drawing/2014/main" id="{AA187688-8481-3B80-DFA3-FFBD14AF8519}"/>
              </a:ext>
            </a:extLst>
          </p:cNvPr>
          <p:cNvSpPr txBox="1"/>
          <p:nvPr/>
        </p:nvSpPr>
        <p:spPr>
          <a:xfrm>
            <a:off x="4325219" y="1470751"/>
            <a:ext cx="4818781" cy="646331"/>
          </a:xfrm>
          <a:prstGeom prst="rect">
            <a:avLst/>
          </a:prstGeom>
          <a:noFill/>
        </p:spPr>
        <p:txBody>
          <a:bodyPr wrap="square">
            <a:spAutoFit/>
          </a:bodyPr>
          <a:lstStyle/>
          <a:p>
            <a:r>
              <a:rPr lang="en-GB" sz="1800" dirty="0">
                <a:solidFill>
                  <a:schemeClr val="accent1"/>
                </a:solidFill>
              </a:rPr>
              <a:t>Do you support or oppose clinicians prescribing delayed/back-up antibiotic prescriptions for UTI?</a:t>
            </a:r>
            <a:endParaRPr lang="en-GB" dirty="0"/>
          </a:p>
        </p:txBody>
      </p:sp>
      <p:sp>
        <p:nvSpPr>
          <p:cNvPr id="19" name="TextBox 2">
            <a:extLst>
              <a:ext uri="{FF2B5EF4-FFF2-40B4-BE49-F238E27FC236}">
                <a16:creationId xmlns:a16="http://schemas.microsoft.com/office/drawing/2014/main" id="{BC6A2021-29BC-CB3C-14F7-E2040FA842D2}"/>
              </a:ext>
            </a:extLst>
          </p:cNvPr>
          <p:cNvSpPr txBox="1">
            <a:spLocks noChangeArrowheads="1"/>
          </p:cNvSpPr>
          <p:nvPr/>
        </p:nvSpPr>
        <p:spPr bwMode="auto">
          <a:xfrm>
            <a:off x="714252" y="3937701"/>
            <a:ext cx="4233015" cy="1015663"/>
          </a:xfrm>
          <a:prstGeom prst="rect">
            <a:avLst/>
          </a:prstGeom>
          <a:noFill/>
          <a:ln>
            <a:noFill/>
          </a:ln>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spcAft>
                <a:spcPts val="600"/>
              </a:spcAft>
              <a:buFont typeface="Arial" panose="020B0604020202020204" pitchFamily="34" charset="0"/>
              <a:buChar char="•"/>
              <a:defRPr/>
            </a:pPr>
            <a:r>
              <a:rPr lang="en-GB" altLang="en-US" sz="2000" kern="0" dirty="0">
                <a:solidFill>
                  <a:srgbClr val="000000"/>
                </a:solidFill>
              </a:rPr>
              <a:t>When asked about UTI, 52% of respondents were in favour of a delayed antibiotic</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06FAC89-D348-45A3-AE4D-D940DD42996A}"/>
              </a:ext>
            </a:extLst>
          </p:cNvPr>
          <p:cNvSpPr txBox="1">
            <a:spLocks noGrp="1"/>
          </p:cNvSpPr>
          <p:nvPr>
            <p:ph type="title" idx="4294967295"/>
          </p:nvPr>
        </p:nvSpPr>
        <p:spPr bwMode="auto">
          <a:xfrm>
            <a:off x="1647745" y="504654"/>
            <a:ext cx="7489044" cy="114300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NICE prescribing guidance for lower UTI – non-pregnant women</a:t>
            </a:r>
          </a:p>
        </p:txBody>
      </p:sp>
      <p:sp>
        <p:nvSpPr>
          <p:cNvPr id="16" name="Rectangle 15">
            <a:extLst>
              <a:ext uri="{FF2B5EF4-FFF2-40B4-BE49-F238E27FC236}">
                <a16:creationId xmlns:a16="http://schemas.microsoft.com/office/drawing/2014/main" id="{C423415A-8DD3-4F99-A173-03437FAE246A}"/>
              </a:ext>
            </a:extLst>
          </p:cNvPr>
          <p:cNvSpPr/>
          <p:nvPr/>
        </p:nvSpPr>
        <p:spPr>
          <a:xfrm>
            <a:off x="752476" y="1768277"/>
            <a:ext cx="7976513" cy="4308872"/>
          </a:xfrm>
          <a:prstGeom prst="rect">
            <a:avLst/>
          </a:prstGeom>
        </p:spPr>
        <p:txBody>
          <a:bodyPr wrap="square">
            <a:spAutoFit/>
          </a:bodyPr>
          <a:lstStyle/>
          <a:p>
            <a:pPr defTabSz="407988">
              <a:spcAft>
                <a:spcPts val="1200"/>
              </a:spcAft>
              <a:defRPr/>
            </a:pPr>
            <a:r>
              <a:rPr lang="en-GB" sz="2600" kern="0" dirty="0">
                <a:solidFill>
                  <a:srgbClr val="000000"/>
                </a:solidFill>
                <a:latin typeface="Arial" panose="020B0604020202020204" pitchFamily="34" charset="0"/>
                <a:cs typeface="Arial" panose="020B0604020202020204" pitchFamily="34" charset="0"/>
              </a:rPr>
              <a:t>First choice:</a:t>
            </a:r>
          </a:p>
          <a:p>
            <a:pPr marL="342900" indent="-342900" defTabSz="407988">
              <a:spcAft>
                <a:spcPts val="1200"/>
              </a:spcAft>
              <a:buFont typeface="Arial" panose="020B0604020202020204" pitchFamily="34" charset="0"/>
              <a:buChar char="•"/>
              <a:defRPr/>
            </a:pPr>
            <a:r>
              <a:rPr lang="en-GB" sz="2600" kern="0" dirty="0">
                <a:solidFill>
                  <a:srgbClr val="000000"/>
                </a:solidFill>
                <a:latin typeface="Arial" panose="020B0604020202020204" pitchFamily="34" charset="0"/>
                <a:cs typeface="Arial" panose="020B0604020202020204" pitchFamily="34" charset="0"/>
              </a:rPr>
              <a:t>Nitrofurantoin if eGFR] is 45 ml/minute or more: 100mg m/r BD (or if unavailable 50mg QDS)</a:t>
            </a:r>
          </a:p>
          <a:p>
            <a:pPr marL="342900" indent="-342900" defTabSz="407988">
              <a:spcAft>
                <a:spcPts val="1200"/>
              </a:spcAft>
              <a:buFont typeface="Arial" panose="020B0604020202020204" pitchFamily="34" charset="0"/>
              <a:buChar char="•"/>
              <a:defRPr/>
            </a:pPr>
            <a:r>
              <a:rPr lang="en-GB" sz="2600" kern="0" dirty="0">
                <a:solidFill>
                  <a:srgbClr val="000000"/>
                </a:solidFill>
                <a:latin typeface="Arial" panose="020B0604020202020204" pitchFamily="34" charset="0"/>
                <a:cs typeface="Arial" panose="020B0604020202020204" pitchFamily="34" charset="0"/>
              </a:rPr>
              <a:t>Trimethoprim if low risk of resistance 200mg BD</a:t>
            </a:r>
            <a:endParaRPr lang="en-GB" sz="2600" b="1" kern="0" dirty="0">
              <a:solidFill>
                <a:srgbClr val="000000"/>
              </a:solidFill>
              <a:latin typeface="Arial" panose="020B0604020202020204" pitchFamily="34" charset="0"/>
              <a:cs typeface="Arial" panose="020B0604020202020204" pitchFamily="34" charset="0"/>
            </a:endParaRPr>
          </a:p>
          <a:p>
            <a:pPr>
              <a:spcAft>
                <a:spcPts val="1200"/>
              </a:spcAft>
              <a:defRPr/>
            </a:pPr>
            <a:r>
              <a:rPr lang="en-GB" sz="2600" b="1" kern="0" dirty="0">
                <a:solidFill>
                  <a:srgbClr val="000000"/>
                </a:solidFill>
                <a:latin typeface="Arial" panose="020B0604020202020204" pitchFamily="34" charset="0"/>
                <a:cs typeface="Arial" panose="020B0604020202020204" pitchFamily="34" charset="0"/>
              </a:rPr>
              <a:t>Always safety net, and provide information on pain relief and self-care</a:t>
            </a:r>
          </a:p>
          <a:p>
            <a:pPr>
              <a:spcAft>
                <a:spcPts val="1200"/>
              </a:spcAft>
              <a:defRPr/>
            </a:pPr>
            <a:r>
              <a:rPr lang="en-GB" sz="2600" b="1" kern="0" dirty="0">
                <a:solidFill>
                  <a:schemeClr val="accent6">
                    <a:lumMod val="10000"/>
                  </a:schemeClr>
                </a:solidFill>
                <a:latin typeface="Arial" panose="020B0604020202020204" pitchFamily="34" charset="0"/>
                <a:cs typeface="Arial" panose="020B0604020202020204" pitchFamily="34" charset="0"/>
              </a:rPr>
              <a:t>If giving antibiotics </a:t>
            </a:r>
            <a:r>
              <a:rPr lang="en-GB" sz="2600" kern="0" dirty="0">
                <a:solidFill>
                  <a:srgbClr val="000000"/>
                </a:solidFill>
                <a:latin typeface="Arial" panose="020B0604020202020204" pitchFamily="34" charset="0"/>
                <a:cs typeface="Arial" panose="020B0604020202020204" pitchFamily="34" charset="0"/>
              </a:rPr>
              <a:t>send urine for </a:t>
            </a:r>
            <a:r>
              <a:rPr lang="en-GB" sz="2600" b="1" kern="0" dirty="0">
                <a:solidFill>
                  <a:srgbClr val="000000"/>
                </a:solidFill>
                <a:latin typeface="Arial" panose="020B0604020202020204" pitchFamily="34" charset="0"/>
                <a:cs typeface="Arial" panose="020B0604020202020204" pitchFamily="34" charset="0"/>
              </a:rPr>
              <a:t>culture &amp; susceptibilities</a:t>
            </a:r>
            <a:r>
              <a:rPr lang="en-GB" sz="2600" kern="0" dirty="0">
                <a:solidFill>
                  <a:srgbClr val="000000"/>
                </a:solidFill>
                <a:latin typeface="Arial" panose="020B0604020202020204" pitchFamily="34" charset="0"/>
                <a:cs typeface="Arial" panose="020B0604020202020204" pitchFamily="34" charset="0"/>
              </a:rPr>
              <a:t>, if risk of resistance or over 65 years old</a:t>
            </a:r>
            <a:endParaRPr lang="en-GB" sz="2600" b="1" kern="0" dirty="0">
              <a:solidFill>
                <a:srgbClr val="000000"/>
              </a:solidFill>
              <a:latin typeface="Arial" panose="020B0604020202020204" pitchFamily="34" charset="0"/>
              <a:cs typeface="Arial" panose="020B0604020202020204" pitchFamily="34" charset="0"/>
            </a:endParaRPr>
          </a:p>
        </p:txBody>
      </p:sp>
      <p:grpSp>
        <p:nvGrpSpPr>
          <p:cNvPr id="74758" name="Group 8">
            <a:extLst>
              <a:ext uri="{FF2B5EF4-FFF2-40B4-BE49-F238E27FC236}">
                <a16:creationId xmlns:a16="http://schemas.microsoft.com/office/drawing/2014/main" id="{F7D39AB6-01F2-40A8-9612-61464D91327E}"/>
              </a:ext>
              <a:ext uri="{C183D7F6-B498-43B3-948B-1728B52AA6E4}">
                <adec:decorative xmlns:adec="http://schemas.microsoft.com/office/drawing/2017/decorative" val="1"/>
              </a:ext>
            </a:extLst>
          </p:cNvPr>
          <p:cNvGrpSpPr>
            <a:grpSpLocks/>
          </p:cNvGrpSpPr>
          <p:nvPr/>
        </p:nvGrpSpPr>
        <p:grpSpPr bwMode="auto">
          <a:xfrm>
            <a:off x="8215556" y="2374900"/>
            <a:ext cx="932994" cy="1384300"/>
            <a:chOff x="7994765" y="2287885"/>
            <a:chExt cx="850625" cy="864000"/>
          </a:xfrm>
        </p:grpSpPr>
        <p:sp>
          <p:nvSpPr>
            <p:cNvPr id="74760" name="TextBox 1">
              <a:extLst>
                <a:ext uri="{FF2B5EF4-FFF2-40B4-BE49-F238E27FC236}">
                  <a16:creationId xmlns:a16="http://schemas.microsoft.com/office/drawing/2014/main" id="{D3421626-B696-4FEA-B0FE-46625BBA5872}"/>
                </a:ext>
              </a:extLst>
            </p:cNvPr>
            <p:cNvSpPr txBox="1">
              <a:spLocks noChangeArrowheads="1"/>
            </p:cNvSpPr>
            <p:nvPr/>
          </p:nvSpPr>
          <p:spPr bwMode="auto">
            <a:xfrm>
              <a:off x="8232737" y="2521720"/>
              <a:ext cx="612653" cy="40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dirty="0"/>
                <a:t> 3 </a:t>
              </a:r>
            </a:p>
            <a:p>
              <a:r>
                <a:rPr lang="en-GB" altLang="en-US" dirty="0"/>
                <a:t>days</a:t>
              </a:r>
            </a:p>
          </p:txBody>
        </p:sp>
        <p:sp>
          <p:nvSpPr>
            <p:cNvPr id="3" name="Right Brace 2">
              <a:extLst>
                <a:ext uri="{FF2B5EF4-FFF2-40B4-BE49-F238E27FC236}">
                  <a16:creationId xmlns:a16="http://schemas.microsoft.com/office/drawing/2014/main" id="{837E56BA-606A-478A-91B5-2726A3948142}"/>
                </a:ext>
              </a:extLst>
            </p:cNvPr>
            <p:cNvSpPr/>
            <p:nvPr/>
          </p:nvSpPr>
          <p:spPr>
            <a:xfrm>
              <a:off x="7994765" y="2287885"/>
              <a:ext cx="143287" cy="864000"/>
            </a:xfrm>
            <a:prstGeom prst="righ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grpSp>
      <p:sp>
        <p:nvSpPr>
          <p:cNvPr id="9" name="TextBox 13">
            <a:extLst>
              <a:ext uri="{FF2B5EF4-FFF2-40B4-BE49-F238E27FC236}">
                <a16:creationId xmlns:a16="http://schemas.microsoft.com/office/drawing/2014/main" id="{C7C7A6BC-4825-43E9-B42D-AD69A42325F6}"/>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13">
            <a:extLst>
              <a:ext uri="{FF2B5EF4-FFF2-40B4-BE49-F238E27FC236}">
                <a16:creationId xmlns:a16="http://schemas.microsoft.com/office/drawing/2014/main" id="{97298F9B-53C5-47F9-BBD9-BE28BC6C26C3}"/>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1" name="TextBox 10">
            <a:extLst>
              <a:ext uri="{FF2B5EF4-FFF2-40B4-BE49-F238E27FC236}">
                <a16:creationId xmlns:a16="http://schemas.microsoft.com/office/drawing/2014/main" id="{320AF2C7-8EBE-4BE6-A6CD-474C81A7C703}"/>
              </a:ext>
            </a:extLst>
          </p:cNvPr>
          <p:cNvSpPr txBox="1"/>
          <p:nvPr/>
        </p:nvSpPr>
        <p:spPr>
          <a:xfrm>
            <a:off x="7279830" y="6459337"/>
            <a:ext cx="1469231" cy="250717"/>
          </a:xfrm>
          <a:prstGeom prst="rect">
            <a:avLst/>
          </a:prstGeom>
          <a:noFill/>
        </p:spPr>
        <p:txBody>
          <a:bodyPr wrap="square">
            <a:spAutoFit/>
          </a:bodyPr>
          <a:lstStyle/>
          <a:p>
            <a:pPr eaLnBrk="1" fontAlgn="auto" hangingPunct="1">
              <a:spcBef>
                <a:spcPts val="0"/>
              </a:spcBef>
              <a:spcAft>
                <a:spcPts val="0"/>
              </a:spcAft>
              <a:defRPr/>
            </a:pPr>
            <a:r>
              <a:rPr lang="en-GB" sz="1000" dirty="0">
                <a:solidFill>
                  <a:srgbClr val="000000"/>
                </a:solidFill>
                <a:latin typeface="Arial"/>
                <a:cs typeface="+mn-cs"/>
              </a:rPr>
              <a:t>NICE, NG109, 2018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itle 1">
            <a:extLst>
              <a:ext uri="{FF2B5EF4-FFF2-40B4-BE49-F238E27FC236}">
                <a16:creationId xmlns:a16="http://schemas.microsoft.com/office/drawing/2014/main" id="{53517A78-8E5D-4FC5-94C7-85A723A509E6}"/>
              </a:ext>
            </a:extLst>
          </p:cNvPr>
          <p:cNvSpPr>
            <a:spLocks noGrp="1" noChangeArrowheads="1"/>
          </p:cNvSpPr>
          <p:nvPr>
            <p:ph type="title"/>
          </p:nvPr>
        </p:nvSpPr>
        <p:spPr>
          <a:xfrm>
            <a:off x="1514650" y="288925"/>
            <a:ext cx="7479448" cy="1325563"/>
          </a:xfrm>
        </p:spPr>
        <p:txBody>
          <a:bodyPr/>
          <a:lstStyle/>
          <a:p>
            <a:pPr eaLnBrk="1" hangingPunct="1"/>
            <a:r>
              <a:rPr lang="en-GB" altLang="en-US" b="0" dirty="0">
                <a:solidFill>
                  <a:srgbClr val="AF1E2C"/>
                </a:solidFill>
                <a:latin typeface="Arial" panose="020B0604020202020204" pitchFamily="34" charset="0"/>
                <a:cs typeface="Arial" panose="020B0604020202020204" pitchFamily="34" charset="0"/>
              </a:rPr>
              <a:t>Consider: </a:t>
            </a:r>
            <a:r>
              <a:rPr lang="en-GB" altLang="en-US" sz="3600" b="0" dirty="0">
                <a:solidFill>
                  <a:srgbClr val="AF1E2C"/>
                </a:solidFill>
                <a:latin typeface="Arial" panose="020B0604020202020204" pitchFamily="34" charset="0"/>
                <a:cs typeface="Arial" panose="020B0604020202020204" pitchFamily="34" charset="0"/>
              </a:rPr>
              <a:t>Risk factors for resistance</a:t>
            </a:r>
          </a:p>
        </p:txBody>
      </p:sp>
      <p:sp>
        <p:nvSpPr>
          <p:cNvPr id="8" name="TextBox 7">
            <a:extLst>
              <a:ext uri="{FF2B5EF4-FFF2-40B4-BE49-F238E27FC236}">
                <a16:creationId xmlns:a16="http://schemas.microsoft.com/office/drawing/2014/main" id="{40EA791A-DFE8-47E3-868C-D296F2E8AE6C}"/>
              </a:ext>
            </a:extLst>
          </p:cNvPr>
          <p:cNvSpPr txBox="1"/>
          <p:nvPr/>
        </p:nvSpPr>
        <p:spPr>
          <a:xfrm>
            <a:off x="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3" name="Rectangle 2">
            <a:extLst>
              <a:ext uri="{FF2B5EF4-FFF2-40B4-BE49-F238E27FC236}">
                <a16:creationId xmlns:a16="http://schemas.microsoft.com/office/drawing/2014/main" id="{C5B3062E-102C-4E98-A6D1-E51F65BE8119}"/>
              </a:ext>
            </a:extLst>
          </p:cNvPr>
          <p:cNvSpPr/>
          <p:nvPr/>
        </p:nvSpPr>
        <p:spPr>
          <a:xfrm>
            <a:off x="938482" y="1547826"/>
            <a:ext cx="8205518" cy="4832092"/>
          </a:xfrm>
          <a:prstGeom prst="rect">
            <a:avLst/>
          </a:prstGeom>
        </p:spPr>
        <p:txBody>
          <a:bodyPr wrap="square">
            <a:spAutoFit/>
          </a:bodyPr>
          <a:lstStyle/>
          <a:p>
            <a:pPr eaLnBrk="1" fontAlgn="auto" hangingPunct="1">
              <a:spcBef>
                <a:spcPts val="1200"/>
              </a:spcBef>
              <a:spcAft>
                <a:spcPts val="0"/>
              </a:spcAft>
              <a:defRPr/>
            </a:pPr>
            <a:r>
              <a:rPr lang="en-GB" sz="2400" b="1" kern="0" dirty="0">
                <a:solidFill>
                  <a:schemeClr val="accent6">
                    <a:lumMod val="10000"/>
                  </a:schemeClr>
                </a:solidFill>
                <a:latin typeface="Arial" panose="020B0604020202020204" pitchFamily="34" charset="0"/>
                <a:cs typeface="Arial" panose="020B0604020202020204" pitchFamily="34" charset="0"/>
              </a:rPr>
              <a:t>Low risk of resistance</a:t>
            </a:r>
            <a:r>
              <a:rPr lang="en-GB" sz="2400" kern="0" dirty="0">
                <a:solidFill>
                  <a:schemeClr val="accent6">
                    <a:lumMod val="10000"/>
                  </a:schemeClr>
                </a:solidFill>
                <a:latin typeface="Arial" panose="020B0604020202020204" pitchFamily="34" charset="0"/>
                <a:cs typeface="Arial" panose="020B0604020202020204" pitchFamily="34" charset="0"/>
              </a:rPr>
              <a:t>: </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younger women with acute UTI and no resistance risks</a:t>
            </a:r>
          </a:p>
          <a:p>
            <a:pPr eaLnBrk="1" fontAlgn="auto" hangingPunct="1">
              <a:spcBef>
                <a:spcPts val="1200"/>
              </a:spcBef>
              <a:spcAft>
                <a:spcPts val="0"/>
              </a:spcAft>
              <a:defRPr/>
            </a:pPr>
            <a:r>
              <a:rPr lang="en-GB" sz="2400" b="1" kern="0" dirty="0">
                <a:solidFill>
                  <a:schemeClr val="accent6">
                    <a:lumMod val="10000"/>
                  </a:schemeClr>
                </a:solidFill>
                <a:latin typeface="Arial" panose="020B0604020202020204" pitchFamily="34" charset="0"/>
                <a:cs typeface="Arial" panose="020B0604020202020204" pitchFamily="34" charset="0"/>
              </a:rPr>
              <a:t>Risk factors for increased resistance include: </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care home resident, </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recurrent UTI (2 in 6 months; </a:t>
            </a:r>
            <a:r>
              <a:rPr lang="en-GB" sz="2400" u="sng" kern="0" dirty="0">
                <a:solidFill>
                  <a:schemeClr val="accent6">
                    <a:lumMod val="10000"/>
                  </a:schemeClr>
                </a:solidFill>
                <a:latin typeface="Arial" panose="020B0604020202020204" pitchFamily="34" charset="0"/>
                <a:cs typeface="Arial" panose="020B0604020202020204" pitchFamily="34" charset="0"/>
              </a:rPr>
              <a:t>&gt;</a:t>
            </a:r>
            <a:r>
              <a:rPr lang="en-GB" sz="2400" kern="0" dirty="0">
                <a:solidFill>
                  <a:schemeClr val="accent6">
                    <a:lumMod val="10000"/>
                  </a:schemeClr>
                </a:solidFill>
                <a:latin typeface="Arial" panose="020B0604020202020204" pitchFamily="34" charset="0"/>
                <a:cs typeface="Arial" panose="020B0604020202020204" pitchFamily="34" charset="0"/>
              </a:rPr>
              <a:t>3 in 12 months), </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unresolving urinary symptoms, </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hospitalisation for &gt;7d in the last 6 months,</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recent travel to a country with increased resistance, </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previous UTI resistant to trimethoprim, cephalosporins, or quinolones.</a:t>
            </a:r>
            <a:r>
              <a:rPr lang="en-GB" sz="2400" kern="0" baseline="30000" dirty="0">
                <a:solidFill>
                  <a:schemeClr val="accent6">
                    <a:lumMod val="10000"/>
                  </a:schemeClr>
                </a:solidFill>
                <a:latin typeface="Arial" panose="020B0604020202020204" pitchFamily="34" charset="0"/>
                <a:cs typeface="Arial" panose="020B0604020202020204" pitchFamily="34" charset="0"/>
              </a:rPr>
              <a:t>,</a:t>
            </a:r>
            <a:endParaRPr lang="en-GB" sz="2400" kern="0" dirty="0">
              <a:solidFill>
                <a:schemeClr val="accent6">
                  <a:lumMod val="10000"/>
                </a:schemeClr>
              </a:solidFill>
              <a:latin typeface="Arial" panose="020B0604020202020204" pitchFamily="34" charset="0"/>
              <a:cs typeface="Arial" panose="020B0604020202020204" pitchFamily="34" charset="0"/>
            </a:endParaRPr>
          </a:p>
          <a:p>
            <a:pPr eaLnBrk="1" fontAlgn="auto" hangingPunct="1">
              <a:spcBef>
                <a:spcPts val="1200"/>
              </a:spcBef>
              <a:spcAft>
                <a:spcPts val="0"/>
              </a:spcAft>
              <a:defRPr/>
            </a:pPr>
            <a:r>
              <a:rPr lang="en-GB" sz="2400" b="1" kern="0" dirty="0">
                <a:solidFill>
                  <a:schemeClr val="accent6">
                    <a:lumMod val="10000"/>
                  </a:schemeClr>
                </a:solidFill>
                <a:latin typeface="Arial" panose="020B0604020202020204" pitchFamily="34" charset="0"/>
                <a:cs typeface="Arial" panose="020B0604020202020204" pitchFamily="34" charset="0"/>
              </a:rPr>
              <a:t>If risk of resistance: </a:t>
            </a:r>
            <a:r>
              <a:rPr lang="en-GB" sz="2400" kern="0" dirty="0">
                <a:solidFill>
                  <a:schemeClr val="accent6">
                    <a:lumMod val="10000"/>
                  </a:schemeClr>
                </a:solidFill>
                <a:latin typeface="Arial" panose="020B0604020202020204" pitchFamily="34" charset="0"/>
                <a:cs typeface="Arial" panose="020B0604020202020204" pitchFamily="34" charset="0"/>
              </a:rPr>
              <a:t>always safety net and send urine for culture &amp; susceptibilities</a:t>
            </a:r>
          </a:p>
        </p:txBody>
      </p:sp>
      <p:sp>
        <p:nvSpPr>
          <p:cNvPr id="9" name="TextBox 13">
            <a:extLst>
              <a:ext uri="{FF2B5EF4-FFF2-40B4-BE49-F238E27FC236}">
                <a16:creationId xmlns:a16="http://schemas.microsoft.com/office/drawing/2014/main" id="{42E8FAFA-6208-440D-B99A-DD8B23426B68}"/>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7" name="TextBox 6">
            <a:extLst>
              <a:ext uri="{FF2B5EF4-FFF2-40B4-BE49-F238E27FC236}">
                <a16:creationId xmlns:a16="http://schemas.microsoft.com/office/drawing/2014/main" id="{AB97E9E2-73D3-484F-A190-C8648CCAA5E2}"/>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6" name="TextBox 5">
            <a:extLst>
              <a:ext uri="{FF2B5EF4-FFF2-40B4-BE49-F238E27FC236}">
                <a16:creationId xmlns:a16="http://schemas.microsoft.com/office/drawing/2014/main" id="{C8D3AD04-BA18-48A3-BDD1-7C04FFF5A42A}"/>
              </a:ext>
            </a:extLst>
          </p:cNvPr>
          <p:cNvSpPr txBox="1"/>
          <p:nvPr/>
        </p:nvSpPr>
        <p:spPr>
          <a:xfrm>
            <a:off x="6442869" y="6433055"/>
            <a:ext cx="2993232" cy="400110"/>
          </a:xfrm>
          <a:prstGeom prst="rect">
            <a:avLst/>
          </a:prstGeom>
          <a:noFill/>
        </p:spPr>
        <p:txBody>
          <a:bodyPr wrap="square">
            <a:spAutoFit/>
          </a:bodyPr>
          <a:lstStyle/>
          <a:p>
            <a:pPr eaLnBrk="1" fontAlgn="auto" hangingPunct="1">
              <a:spcBef>
                <a:spcPts val="0"/>
              </a:spcBef>
              <a:spcAft>
                <a:spcPts val="0"/>
              </a:spcAft>
              <a:defRPr/>
            </a:pPr>
            <a:r>
              <a:rPr lang="en-GB" sz="1000" dirty="0">
                <a:solidFill>
                  <a:srgbClr val="000000"/>
                </a:solidFill>
                <a:latin typeface="Arial"/>
                <a:cs typeface="+mn-cs"/>
              </a:rPr>
              <a:t>Ben-Ami et al. Clin Infect Dis 2009</a:t>
            </a:r>
          </a:p>
          <a:p>
            <a:pPr eaLnBrk="1" fontAlgn="auto" hangingPunct="1">
              <a:spcBef>
                <a:spcPts val="0"/>
              </a:spcBef>
              <a:spcAft>
                <a:spcPts val="0"/>
              </a:spcAft>
              <a:defRPr/>
            </a:pPr>
            <a:r>
              <a:rPr lang="en-GB" sz="1000" dirty="0">
                <a:solidFill>
                  <a:srgbClr val="000000"/>
                </a:solidFill>
                <a:latin typeface="Arial"/>
              </a:rPr>
              <a:t>Malcom et al. JAC, 2017</a:t>
            </a:r>
            <a:endParaRPr lang="en-GB" sz="1000" dirty="0">
              <a:solidFill>
                <a:srgbClr val="000000"/>
              </a:solidFill>
              <a:latin typeface="Arial"/>
              <a:cs typeface="+mn-cs"/>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EE252E5-4382-4585-ACA9-F8954E33CD3A}"/>
              </a:ext>
            </a:extLst>
          </p:cNvPr>
          <p:cNvSpPr txBox="1">
            <a:spLocks noGrp="1"/>
          </p:cNvSpPr>
          <p:nvPr>
            <p:ph type="title" idx="4294967295"/>
          </p:nvPr>
        </p:nvSpPr>
        <p:spPr bwMode="auto">
          <a:xfrm>
            <a:off x="1682098" y="401611"/>
            <a:ext cx="7656774" cy="10966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UTI and the link to blood stream infections</a:t>
            </a:r>
          </a:p>
        </p:txBody>
      </p:sp>
      <p:sp>
        <p:nvSpPr>
          <p:cNvPr id="17" name="Rectangle 16">
            <a:extLst>
              <a:ext uri="{FF2B5EF4-FFF2-40B4-BE49-F238E27FC236}">
                <a16:creationId xmlns:a16="http://schemas.microsoft.com/office/drawing/2014/main" id="{6412D966-79EF-4829-93CC-FF45130549F4}"/>
              </a:ext>
            </a:extLst>
          </p:cNvPr>
          <p:cNvSpPr/>
          <p:nvPr/>
        </p:nvSpPr>
        <p:spPr>
          <a:xfrm>
            <a:off x="2501900" y="1634242"/>
            <a:ext cx="5003799" cy="4278094"/>
          </a:xfrm>
          <a:prstGeom prst="rect">
            <a:avLst/>
          </a:prstGeom>
          <a:solidFill>
            <a:srgbClr val="FFFFFF"/>
          </a:solidFill>
        </p:spPr>
        <p:txBody>
          <a:bodyPr wrap="square">
            <a:spAutoFit/>
          </a:bodyPr>
          <a:lstStyle/>
          <a:p>
            <a:pPr>
              <a:spcBef>
                <a:spcPts val="1000"/>
              </a:spcBef>
              <a:defRPr/>
            </a:pPr>
            <a:r>
              <a:rPr lang="en-GB" sz="2600" dirty="0">
                <a:solidFill>
                  <a:schemeClr val="accent6">
                    <a:lumMod val="10000"/>
                  </a:schemeClr>
                </a:solidFill>
                <a:latin typeface="Arial" panose="020B0604020202020204" pitchFamily="34" charset="0"/>
                <a:cs typeface="Arial" panose="020B0604020202020204" pitchFamily="34" charset="0"/>
              </a:rPr>
              <a:t>Estimate the prevalence of </a:t>
            </a:r>
            <a:r>
              <a:rPr lang="en-GB" sz="2600" i="1" dirty="0">
                <a:solidFill>
                  <a:schemeClr val="accent6">
                    <a:lumMod val="10000"/>
                  </a:schemeClr>
                </a:solidFill>
                <a:latin typeface="Arial" panose="020B0604020202020204" pitchFamily="34" charset="0"/>
                <a:cs typeface="Arial" panose="020B0604020202020204" pitchFamily="34" charset="0"/>
              </a:rPr>
              <a:t>E.coli</a:t>
            </a:r>
            <a:r>
              <a:rPr lang="en-GB" sz="2600" dirty="0">
                <a:solidFill>
                  <a:schemeClr val="accent6">
                    <a:lumMod val="10000"/>
                  </a:schemeClr>
                </a:solidFill>
                <a:latin typeface="Arial" panose="020B0604020202020204" pitchFamily="34" charset="0"/>
                <a:cs typeface="Arial" panose="020B0604020202020204" pitchFamily="34" charset="0"/>
              </a:rPr>
              <a:t> </a:t>
            </a:r>
            <a:r>
              <a:rPr lang="en-GB" sz="2600" b="1" dirty="0">
                <a:solidFill>
                  <a:schemeClr val="accent6">
                    <a:lumMod val="10000"/>
                  </a:schemeClr>
                </a:solidFill>
                <a:latin typeface="Arial" panose="020B0604020202020204" pitchFamily="34" charset="0"/>
                <a:cs typeface="Arial" panose="020B0604020202020204" pitchFamily="34" charset="0"/>
              </a:rPr>
              <a:t>blood stream </a:t>
            </a:r>
            <a:r>
              <a:rPr lang="en-GB" sz="2600" dirty="0">
                <a:solidFill>
                  <a:schemeClr val="accent6">
                    <a:lumMod val="10000"/>
                  </a:schemeClr>
                </a:solidFill>
                <a:latin typeface="Arial" panose="020B0604020202020204" pitchFamily="34" charset="0"/>
                <a:cs typeface="Arial" panose="020B0604020202020204" pitchFamily="34" charset="0"/>
              </a:rPr>
              <a:t>infections, which are resistant to co-amoxiclav</a:t>
            </a:r>
          </a:p>
          <a:p>
            <a:pPr>
              <a:spcBef>
                <a:spcPts val="1000"/>
              </a:spcBef>
              <a:defRPr/>
            </a:pPr>
            <a:endParaRPr lang="en-GB" sz="2400" dirty="0">
              <a:solidFill>
                <a:schemeClr val="accent6">
                  <a:lumMod val="10000"/>
                </a:schemeClr>
              </a:solidFill>
              <a:latin typeface="Arial" panose="020B0604020202020204" pitchFamily="34" charset="0"/>
              <a:cs typeface="Arial" panose="020B0604020202020204" pitchFamily="34" charset="0"/>
            </a:endParaRPr>
          </a:p>
          <a:p>
            <a:pPr marL="514350" indent="-514350">
              <a:spcBef>
                <a:spcPts val="1000"/>
              </a:spcBef>
              <a:buFont typeface="+mj-lt"/>
              <a:buAutoNum type="alphaLcParenR"/>
              <a:defRPr/>
            </a:pPr>
            <a:r>
              <a:rPr lang="en-GB" sz="2400" dirty="0">
                <a:solidFill>
                  <a:schemeClr val="accent6">
                    <a:lumMod val="10000"/>
                  </a:schemeClr>
                </a:solidFill>
                <a:latin typeface="Arial" panose="020B0604020202020204" pitchFamily="34" charset="0"/>
                <a:cs typeface="Arial" panose="020B0604020202020204" pitchFamily="34" charset="0"/>
              </a:rPr>
              <a:t>0-10%</a:t>
            </a:r>
          </a:p>
          <a:p>
            <a:pPr marL="514350" indent="-514350">
              <a:spcBef>
                <a:spcPts val="1000"/>
              </a:spcBef>
              <a:buFont typeface="+mj-lt"/>
              <a:buAutoNum type="alphaLcParenR"/>
              <a:defRPr/>
            </a:pPr>
            <a:r>
              <a:rPr lang="en-GB" sz="2400" dirty="0">
                <a:solidFill>
                  <a:schemeClr val="accent6">
                    <a:lumMod val="10000"/>
                  </a:schemeClr>
                </a:solidFill>
                <a:latin typeface="Arial" panose="020B0604020202020204" pitchFamily="34" charset="0"/>
                <a:cs typeface="Arial" panose="020B0604020202020204" pitchFamily="34" charset="0"/>
              </a:rPr>
              <a:t>11-20%</a:t>
            </a:r>
          </a:p>
          <a:p>
            <a:pPr marL="514350" indent="-514350">
              <a:spcBef>
                <a:spcPts val="1000"/>
              </a:spcBef>
              <a:buFont typeface="+mj-lt"/>
              <a:buAutoNum type="alphaLcParenR"/>
              <a:defRPr/>
            </a:pPr>
            <a:r>
              <a:rPr lang="en-GB" sz="2400" dirty="0">
                <a:solidFill>
                  <a:schemeClr val="accent6">
                    <a:lumMod val="10000"/>
                  </a:schemeClr>
                </a:solidFill>
                <a:latin typeface="Arial" panose="020B0604020202020204" pitchFamily="34" charset="0"/>
                <a:cs typeface="Arial" panose="020B0604020202020204" pitchFamily="34" charset="0"/>
              </a:rPr>
              <a:t>21-30%</a:t>
            </a:r>
          </a:p>
          <a:p>
            <a:pPr marL="514350" indent="-514350">
              <a:spcBef>
                <a:spcPts val="1000"/>
              </a:spcBef>
              <a:buFont typeface="+mj-lt"/>
              <a:buAutoNum type="alphaLcParenR"/>
              <a:defRPr/>
            </a:pPr>
            <a:r>
              <a:rPr lang="en-GB" sz="2400" dirty="0">
                <a:solidFill>
                  <a:schemeClr val="accent6">
                    <a:lumMod val="10000"/>
                  </a:schemeClr>
                </a:solidFill>
                <a:latin typeface="Arial" panose="020B0604020202020204" pitchFamily="34" charset="0"/>
                <a:cs typeface="Arial" panose="020B0604020202020204" pitchFamily="34" charset="0"/>
              </a:rPr>
              <a:t>31-40%</a:t>
            </a:r>
          </a:p>
          <a:p>
            <a:pPr marL="514350" indent="-514350">
              <a:spcBef>
                <a:spcPts val="1000"/>
              </a:spcBef>
              <a:buFont typeface="+mj-lt"/>
              <a:buAutoNum type="alphaLcParenR"/>
              <a:defRPr/>
            </a:pPr>
            <a:r>
              <a:rPr lang="en-GB" sz="2400" dirty="0">
                <a:solidFill>
                  <a:schemeClr val="tx2">
                    <a:lumMod val="10000"/>
                  </a:schemeClr>
                </a:solidFill>
                <a:latin typeface="Arial" panose="020B0604020202020204" pitchFamily="34" charset="0"/>
                <a:cs typeface="Arial" panose="020B0604020202020204" pitchFamily="34" charset="0"/>
              </a:rPr>
              <a:t>Over 40% </a:t>
            </a:r>
          </a:p>
        </p:txBody>
      </p:sp>
      <p:sp>
        <p:nvSpPr>
          <p:cNvPr id="5" name="TextBox 4">
            <a:extLst>
              <a:ext uri="{FF2B5EF4-FFF2-40B4-BE49-F238E27FC236}">
                <a16:creationId xmlns:a16="http://schemas.microsoft.com/office/drawing/2014/main" id="{5682BF46-6AAF-4115-8F18-EAA3046018BD}"/>
              </a:ext>
            </a:extLst>
          </p:cNvPr>
          <p:cNvSpPr txBox="1">
            <a:spLocks noChangeArrowheads="1"/>
          </p:cNvSpPr>
          <p:nvPr/>
        </p:nvSpPr>
        <p:spPr bwMode="auto">
          <a:xfrm>
            <a:off x="4854054" y="5345544"/>
            <a:ext cx="1312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buFontTx/>
              <a:buNone/>
            </a:pPr>
            <a:r>
              <a:rPr lang="en-GB" altLang="en-US" dirty="0">
                <a:solidFill>
                  <a:schemeClr val="tx1"/>
                </a:solidFill>
                <a:latin typeface="Arial" panose="020B0604020202020204" pitchFamily="34" charset="0"/>
              </a:rPr>
              <a:t>41.4%</a:t>
            </a:r>
          </a:p>
        </p:txBody>
      </p:sp>
      <p:sp>
        <p:nvSpPr>
          <p:cNvPr id="2" name="Oval 1">
            <a:extLst>
              <a:ext uri="{FF2B5EF4-FFF2-40B4-BE49-F238E27FC236}">
                <a16:creationId xmlns:a16="http://schemas.microsoft.com/office/drawing/2014/main" id="{DAA37FBF-88D4-4565-B548-5CA7832B0008}"/>
              </a:ext>
              <a:ext uri="{C183D7F6-B498-43B3-948B-1728B52AA6E4}">
                <adec:decorative xmlns:adec="http://schemas.microsoft.com/office/drawing/2017/decorative" val="1"/>
              </a:ext>
            </a:extLst>
          </p:cNvPr>
          <p:cNvSpPr/>
          <p:nvPr/>
        </p:nvSpPr>
        <p:spPr>
          <a:xfrm>
            <a:off x="4685150" y="5345544"/>
            <a:ext cx="1650669" cy="5915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13">
            <a:extLst>
              <a:ext uri="{FF2B5EF4-FFF2-40B4-BE49-F238E27FC236}">
                <a16:creationId xmlns:a16="http://schemas.microsoft.com/office/drawing/2014/main" id="{BCBA73EF-3AB5-4D8C-BF65-38443FBC526E}"/>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9" name="TextBox 13">
            <a:extLst>
              <a:ext uri="{FF2B5EF4-FFF2-40B4-BE49-F238E27FC236}">
                <a16:creationId xmlns:a16="http://schemas.microsoft.com/office/drawing/2014/main" id="{07873697-36AA-418B-B941-C54619EF5984}"/>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23" name="TextBox 22">
            <a:extLst>
              <a:ext uri="{FF2B5EF4-FFF2-40B4-BE49-F238E27FC236}">
                <a16:creationId xmlns:a16="http://schemas.microsoft.com/office/drawing/2014/main" id="{80761451-1755-4EF7-AF3F-1E7115F9435C}"/>
              </a:ext>
            </a:extLst>
          </p:cNvPr>
          <p:cNvSpPr txBox="1">
            <a:spLocks noChangeArrowheads="1"/>
          </p:cNvSpPr>
          <p:nvPr/>
        </p:nvSpPr>
        <p:spPr bwMode="auto">
          <a:xfrm>
            <a:off x="7346407" y="6448444"/>
            <a:ext cx="17867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buFontTx/>
              <a:buNone/>
            </a:pPr>
            <a:r>
              <a:rPr lang="en-GB" altLang="en-US" sz="1100" dirty="0">
                <a:solidFill>
                  <a:srgbClr val="000000"/>
                </a:solidFill>
                <a:latin typeface="Arial" panose="020B0604020202020204" pitchFamily="34" charset="0"/>
              </a:rPr>
              <a:t>UKHSA ESPAUR 2022</a:t>
            </a:r>
          </a:p>
        </p:txBody>
      </p:sp>
    </p:spTree>
    <p:extLst>
      <p:ext uri="{BB962C8B-B14F-4D97-AF65-F5344CB8AC3E}">
        <p14:creationId xmlns:p14="http://schemas.microsoft.com/office/powerpoint/2010/main" val="1423749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EBE6B219-2509-4978-ACBE-96EFAC294322}"/>
              </a:ext>
            </a:extLst>
          </p:cNvPr>
          <p:cNvSpPr txBox="1">
            <a:spLocks noGrp="1"/>
          </p:cNvSpPr>
          <p:nvPr>
            <p:ph type="title" idx="4294967295"/>
          </p:nvPr>
        </p:nvSpPr>
        <p:spPr bwMode="auto">
          <a:xfrm>
            <a:off x="1447863" y="444768"/>
            <a:ext cx="7696137" cy="11430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Reduced 3Cs </a:t>
            </a:r>
            <a:r>
              <a:rPr lang="en-GB" altLang="en-US" sz="2800" b="0" kern="0" dirty="0">
                <a:solidFill>
                  <a:srgbClr val="AF1E2C"/>
                </a:solidFill>
                <a:latin typeface="Arial" panose="020B0604020202020204" pitchFamily="34" charset="0"/>
                <a:cs typeface="Arial" panose="020B0604020202020204" pitchFamily="34" charset="0"/>
              </a:rPr>
              <a:t>to </a:t>
            </a:r>
            <a:r>
              <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help reduce </a:t>
            </a:r>
            <a:r>
              <a:rPr kumimoji="0" lang="en-GB" altLang="en-US" sz="2800" b="0" i="1"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Clostridium difficile </a:t>
            </a:r>
            <a:r>
              <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in the community</a:t>
            </a:r>
          </a:p>
        </p:txBody>
      </p:sp>
      <p:sp>
        <p:nvSpPr>
          <p:cNvPr id="15" name="TextBox 14">
            <a:extLst>
              <a:ext uri="{FF2B5EF4-FFF2-40B4-BE49-F238E27FC236}">
                <a16:creationId xmlns:a16="http://schemas.microsoft.com/office/drawing/2014/main" id="{7AC338E0-CB76-47AA-8CC5-AD69125ABBB7}"/>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21" name="Content Placeholder 2">
            <a:extLst>
              <a:ext uri="{FF2B5EF4-FFF2-40B4-BE49-F238E27FC236}">
                <a16:creationId xmlns:a16="http://schemas.microsoft.com/office/drawing/2014/main" id="{4AC267C1-68E5-45D5-B4D7-E28A1F242397}"/>
              </a:ext>
            </a:extLst>
          </p:cNvPr>
          <p:cNvSpPr txBox="1">
            <a:spLocks/>
          </p:cNvSpPr>
          <p:nvPr/>
        </p:nvSpPr>
        <p:spPr>
          <a:xfrm>
            <a:off x="900113" y="2156036"/>
            <a:ext cx="3095625" cy="2189163"/>
          </a:xfrm>
          <a:prstGeom prst="rect">
            <a:avLst/>
          </a:prstGeom>
        </p:spPr>
        <p:txBody>
          <a:bodyPr/>
          <a:lstStyle>
            <a:lvl1pPr marL="361950" indent="-333375" algn="l" rtl="0" eaLnBrk="0" fontAlgn="base" hangingPunct="0">
              <a:spcBef>
                <a:spcPct val="20000"/>
              </a:spcBef>
              <a:spcAft>
                <a:spcPct val="0"/>
              </a:spcAft>
              <a:buClr>
                <a:srgbClr val="002060"/>
              </a:buClr>
              <a:buFont typeface="Arial" pitchFamily="34" charset="0"/>
              <a:buChar char="●"/>
              <a:tabLst>
                <a:tab pos="361950" algn="l"/>
                <a:tab pos="1162050" algn="l"/>
                <a:tab pos="1695450" algn="l"/>
                <a:tab pos="2247900" algn="l"/>
                <a:tab pos="2781300" algn="l"/>
              </a:tabLst>
              <a:defRPr sz="2800">
                <a:solidFill>
                  <a:schemeClr val="tx1"/>
                </a:solidFill>
                <a:latin typeface="+mn-lt"/>
                <a:ea typeface="+mn-ea"/>
                <a:cs typeface="+mn-cs"/>
              </a:defRPr>
            </a:lvl1pPr>
            <a:lvl2pPr marL="1162050" indent="-449263" algn="l" rtl="0" eaLnBrk="0" fontAlgn="base" hangingPunct="0">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400">
                <a:solidFill>
                  <a:schemeClr val="tx1"/>
                </a:solidFill>
                <a:latin typeface="+mn-lt"/>
              </a:defRPr>
            </a:lvl2pPr>
            <a:lvl3pPr marL="1695450" indent="-354013" algn="l" rtl="0" eaLnBrk="0" fontAlgn="base" hangingPunct="0">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000">
                <a:solidFill>
                  <a:schemeClr val="tx1"/>
                </a:solidFill>
                <a:latin typeface="+mn-lt"/>
              </a:defRPr>
            </a:lvl3pPr>
            <a:lvl4pPr marL="2247900" indent="-373063" algn="l" rtl="0" eaLnBrk="0" fontAlgn="base" hangingPunct="0">
              <a:spcBef>
                <a:spcPct val="20000"/>
              </a:spcBef>
              <a:spcAft>
                <a:spcPct val="0"/>
              </a:spcAft>
              <a:buClr>
                <a:srgbClr val="002060"/>
              </a:buClr>
              <a:buFont typeface="Courier New" pitchFamily="49" charset="0"/>
              <a:buChar char="o"/>
              <a:tabLst>
                <a:tab pos="533400" algn="l"/>
                <a:tab pos="1162050" algn="l"/>
                <a:tab pos="1695450" algn="l"/>
                <a:tab pos="2247900" algn="l"/>
                <a:tab pos="2781300" algn="l"/>
              </a:tabLst>
              <a:defRPr sz="1800">
                <a:solidFill>
                  <a:schemeClr val="tx1"/>
                </a:solidFill>
                <a:latin typeface="+mn-lt"/>
              </a:defRPr>
            </a:lvl4pPr>
            <a:lvl5pPr marL="2781300" indent="-354013" algn="l" rtl="0" eaLnBrk="0" fontAlgn="base" hangingPunct="0">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1800">
                <a:solidFill>
                  <a:schemeClr val="tx1"/>
                </a:solidFill>
                <a:latin typeface="+mn-lt"/>
              </a:defRPr>
            </a:lvl5pPr>
            <a:lvl6pPr marL="32385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6pPr>
            <a:lvl7pPr marL="36957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7pPr>
            <a:lvl8pPr marL="41529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8pPr>
            <a:lvl9pPr marL="46101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9pPr>
          </a:lstStyle>
          <a:p>
            <a:pPr marL="28575" indent="0" eaLnBrk="1" hangingPunct="1">
              <a:buNone/>
              <a:tabLst>
                <a:tab pos="361950" algn="l"/>
                <a:tab pos="1162050" algn="l"/>
                <a:tab pos="1695450" algn="l"/>
                <a:tab pos="2247900" algn="l"/>
                <a:tab pos="2781300" algn="l"/>
                <a:tab pos="4664075" algn="l"/>
              </a:tabLst>
              <a:defRPr/>
            </a:pPr>
            <a:r>
              <a:rPr lang="en-GB" b="1" kern="0" dirty="0">
                <a:solidFill>
                  <a:schemeClr val="accent6">
                    <a:lumMod val="10000"/>
                  </a:schemeClr>
                </a:solidFill>
                <a:latin typeface="Arial" panose="020B0604020202020204" pitchFamily="34" charset="0"/>
                <a:cs typeface="Arial" panose="020B0604020202020204" pitchFamily="34" charset="0"/>
              </a:rPr>
              <a:t>Reduce use of</a:t>
            </a:r>
            <a:r>
              <a:rPr lang="en-GB" kern="0" dirty="0">
                <a:solidFill>
                  <a:schemeClr val="accent6">
                    <a:lumMod val="10000"/>
                  </a:schemeClr>
                </a:solidFill>
                <a:latin typeface="Arial" panose="020B0604020202020204" pitchFamily="34" charset="0"/>
                <a:cs typeface="Arial" panose="020B0604020202020204" pitchFamily="34" charset="0"/>
              </a:rPr>
              <a:t>	</a:t>
            </a:r>
          </a:p>
          <a:p>
            <a:pPr eaLnBrk="1" hangingPunct="1">
              <a:buFont typeface="Arial" panose="020B0604020202020204" pitchFamily="34" charset="0"/>
              <a:buChar char="•"/>
              <a:tabLst>
                <a:tab pos="361950" algn="l"/>
                <a:tab pos="1162050" algn="l"/>
                <a:tab pos="1695450" algn="l"/>
                <a:tab pos="2247900" algn="l"/>
                <a:tab pos="2781300" algn="l"/>
                <a:tab pos="4664075" algn="l"/>
              </a:tabLst>
              <a:defRPr/>
            </a:pPr>
            <a:r>
              <a:rPr lang="en-GB" kern="0" dirty="0">
                <a:solidFill>
                  <a:schemeClr val="accent6">
                    <a:lumMod val="10000"/>
                  </a:schemeClr>
                </a:solidFill>
                <a:latin typeface="Arial" panose="020B0604020202020204" pitchFamily="34" charset="0"/>
                <a:cs typeface="Arial" panose="020B0604020202020204" pitchFamily="34" charset="0"/>
              </a:rPr>
              <a:t>Ciprofloxacin</a:t>
            </a:r>
          </a:p>
          <a:p>
            <a:pPr eaLnBrk="1" hangingPunct="1">
              <a:buFont typeface="Arial" panose="020B0604020202020204" pitchFamily="34" charset="0"/>
              <a:buChar char="•"/>
              <a:tabLst>
                <a:tab pos="361950" algn="l"/>
                <a:tab pos="1162050" algn="l"/>
                <a:tab pos="1695450" algn="l"/>
                <a:tab pos="2247900" algn="l"/>
                <a:tab pos="2781300" algn="l"/>
                <a:tab pos="4664075" algn="l"/>
              </a:tabLst>
              <a:defRPr/>
            </a:pPr>
            <a:r>
              <a:rPr lang="en-GB" kern="0" dirty="0">
                <a:solidFill>
                  <a:schemeClr val="accent6">
                    <a:lumMod val="10000"/>
                  </a:schemeClr>
                </a:solidFill>
                <a:latin typeface="Arial" panose="020B0604020202020204" pitchFamily="34" charset="0"/>
                <a:cs typeface="Arial" panose="020B0604020202020204" pitchFamily="34" charset="0"/>
              </a:rPr>
              <a:t>Cephalosporins     </a:t>
            </a:r>
          </a:p>
          <a:p>
            <a:pPr eaLnBrk="1" hangingPunct="1">
              <a:buFont typeface="Arial" panose="020B0604020202020204" pitchFamily="34" charset="0"/>
              <a:buChar char="•"/>
              <a:tabLst>
                <a:tab pos="361950" algn="l"/>
                <a:tab pos="1162050" algn="l"/>
                <a:tab pos="1695450" algn="l"/>
                <a:tab pos="2247900" algn="l"/>
                <a:tab pos="2781300" algn="l"/>
                <a:tab pos="4664075" algn="l"/>
              </a:tabLst>
              <a:defRPr/>
            </a:pPr>
            <a:r>
              <a:rPr lang="en-GB" kern="0" dirty="0">
                <a:solidFill>
                  <a:schemeClr val="accent6">
                    <a:lumMod val="10000"/>
                  </a:schemeClr>
                </a:solidFill>
                <a:latin typeface="Arial" panose="020B0604020202020204" pitchFamily="34" charset="0"/>
                <a:cs typeface="Arial" panose="020B0604020202020204" pitchFamily="34" charset="0"/>
              </a:rPr>
              <a:t>Co-amoxiclav</a:t>
            </a:r>
          </a:p>
        </p:txBody>
      </p:sp>
      <p:sp>
        <p:nvSpPr>
          <p:cNvPr id="25" name="Right Brace 5">
            <a:extLst>
              <a:ext uri="{FF2B5EF4-FFF2-40B4-BE49-F238E27FC236}">
                <a16:creationId xmlns:a16="http://schemas.microsoft.com/office/drawing/2014/main" id="{51D8B817-AD4C-4899-8907-0E60CEDABA9B}"/>
              </a:ext>
              <a:ext uri="{C183D7F6-B498-43B3-948B-1728B52AA6E4}">
                <adec:decorative xmlns:adec="http://schemas.microsoft.com/office/drawing/2017/decorative" val="1"/>
              </a:ext>
            </a:extLst>
          </p:cNvPr>
          <p:cNvSpPr>
            <a:spLocks/>
          </p:cNvSpPr>
          <p:nvPr/>
        </p:nvSpPr>
        <p:spPr bwMode="auto">
          <a:xfrm>
            <a:off x="3873500" y="2773587"/>
            <a:ext cx="203200" cy="1373188"/>
          </a:xfrm>
          <a:prstGeom prst="rightBrace">
            <a:avLst>
              <a:gd name="adj1" fmla="val 8343"/>
              <a:gd name="adj2" fmla="val 50000"/>
            </a:avLst>
          </a:prstGeom>
          <a:noFill/>
          <a:ln w="25400" algn="ctr">
            <a:solidFill>
              <a:srgbClr val="000000"/>
            </a:solidFill>
            <a:round/>
            <a:headEnd/>
            <a:tailEnd/>
          </a:ln>
        </p:spPr>
        <p:txBody>
          <a:bodyPr wrap="square">
            <a:spAutoFit/>
          </a:bodyPr>
          <a:lstStyle>
            <a:lvl1pPr eaLnBrk="0" hangingPunct="0">
              <a:tabLst>
                <a:tab pos="533400" algn="l"/>
                <a:tab pos="1162050" algn="l"/>
                <a:tab pos="1695450" algn="l"/>
                <a:tab pos="2247900" algn="l"/>
                <a:tab pos="2781300" algn="l"/>
              </a:tabLst>
              <a:defRPr>
                <a:solidFill>
                  <a:schemeClr val="tx1"/>
                </a:solidFill>
                <a:latin typeface="Arial" pitchFamily="34" charset="0"/>
                <a:cs typeface="Arial" pitchFamily="34" charset="0"/>
              </a:defRPr>
            </a:lvl1pPr>
            <a:lvl2pPr marL="742950" indent="-285750" eaLnBrk="0" hangingPunct="0">
              <a:tabLst>
                <a:tab pos="533400" algn="l"/>
                <a:tab pos="1162050" algn="l"/>
                <a:tab pos="1695450" algn="l"/>
                <a:tab pos="2247900" algn="l"/>
                <a:tab pos="2781300" algn="l"/>
              </a:tabLst>
              <a:defRPr>
                <a:solidFill>
                  <a:schemeClr val="tx1"/>
                </a:solidFill>
                <a:latin typeface="Arial" pitchFamily="34" charset="0"/>
                <a:cs typeface="Arial" pitchFamily="34" charset="0"/>
              </a:defRPr>
            </a:lvl2pPr>
            <a:lvl3pPr marL="1143000" indent="-228600" eaLnBrk="0" hangingPunct="0">
              <a:tabLst>
                <a:tab pos="533400" algn="l"/>
                <a:tab pos="1162050" algn="l"/>
                <a:tab pos="1695450" algn="l"/>
                <a:tab pos="2247900" algn="l"/>
                <a:tab pos="2781300" algn="l"/>
              </a:tabLst>
              <a:defRPr>
                <a:solidFill>
                  <a:schemeClr val="tx1"/>
                </a:solidFill>
                <a:latin typeface="Arial" pitchFamily="34" charset="0"/>
                <a:cs typeface="Arial" pitchFamily="34" charset="0"/>
              </a:defRPr>
            </a:lvl3pPr>
            <a:lvl4pPr marL="1600200" indent="-228600" eaLnBrk="0" hangingPunct="0">
              <a:tabLst>
                <a:tab pos="533400" algn="l"/>
                <a:tab pos="1162050" algn="l"/>
                <a:tab pos="1695450" algn="l"/>
                <a:tab pos="2247900" algn="l"/>
                <a:tab pos="2781300" algn="l"/>
              </a:tabLst>
              <a:defRPr>
                <a:solidFill>
                  <a:schemeClr val="tx1"/>
                </a:solidFill>
                <a:latin typeface="Arial" pitchFamily="34" charset="0"/>
                <a:cs typeface="Arial" pitchFamily="34" charset="0"/>
              </a:defRPr>
            </a:lvl4pPr>
            <a:lvl5pPr marL="2057400" indent="-228600" eaLnBrk="0" hangingPunct="0">
              <a:tabLst>
                <a:tab pos="533400" algn="l"/>
                <a:tab pos="1162050" algn="l"/>
                <a:tab pos="1695450" algn="l"/>
                <a:tab pos="2247900" algn="l"/>
                <a:tab pos="27813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itchFamily="34" charset="0"/>
                <a:cs typeface="Arial" pitchFamily="34" charset="0"/>
              </a:defRPr>
            </a:lvl9pPr>
          </a:lstStyle>
          <a:p>
            <a:pPr>
              <a:spcBef>
                <a:spcPct val="20000"/>
              </a:spcBef>
              <a:buFontTx/>
              <a:buBlip>
                <a:blip r:embed="rId4"/>
              </a:buBlip>
              <a:defRPr/>
            </a:pPr>
            <a:endParaRPr lang="en-GB" altLang="en-US" sz="2800" kern="0" dirty="0">
              <a:solidFill>
                <a:schemeClr val="accent6">
                  <a:lumMod val="10000"/>
                </a:schemeClr>
              </a:solidFill>
            </a:endParaRPr>
          </a:p>
        </p:txBody>
      </p:sp>
      <p:sp>
        <p:nvSpPr>
          <p:cNvPr id="26" name="TextBox 25">
            <a:extLst>
              <a:ext uri="{FF2B5EF4-FFF2-40B4-BE49-F238E27FC236}">
                <a16:creationId xmlns:a16="http://schemas.microsoft.com/office/drawing/2014/main" id="{EDD23802-BFE9-4C46-89A4-EA029B9316B3}"/>
              </a:ext>
            </a:extLst>
          </p:cNvPr>
          <p:cNvSpPr txBox="1"/>
          <p:nvPr/>
        </p:nvSpPr>
        <p:spPr bwMode="auto">
          <a:xfrm>
            <a:off x="4002088" y="3263145"/>
            <a:ext cx="1512888" cy="800100"/>
          </a:xfrm>
          <a:prstGeom prst="rect">
            <a:avLst/>
          </a:prstGeom>
          <a:noFill/>
        </p:spPr>
        <p:txBody>
          <a:bodyPr anchor="ctr">
            <a:spAutoFit/>
          </a:bodyPr>
          <a:lstStyle/>
          <a:p>
            <a:pPr marL="28575" algn="ctr" eaLnBrk="1" hangingPunct="1">
              <a:spcBef>
                <a:spcPct val="20000"/>
              </a:spcBef>
              <a:buClr>
                <a:srgbClr val="002060"/>
              </a:buClr>
              <a:tabLst>
                <a:tab pos="361950" algn="l"/>
                <a:tab pos="1162050" algn="l"/>
                <a:tab pos="1695450" algn="l"/>
                <a:tab pos="2247900" algn="l"/>
                <a:tab pos="2781300" algn="l"/>
                <a:tab pos="4664075" algn="l"/>
              </a:tabLst>
              <a:defRPr/>
            </a:pPr>
            <a:r>
              <a:rPr lang="en-GB" sz="2800" kern="0" dirty="0">
                <a:solidFill>
                  <a:schemeClr val="accent6">
                    <a:lumMod val="10000"/>
                  </a:schemeClr>
                </a:solidFill>
                <a:latin typeface="Arial"/>
              </a:rPr>
              <a:t>for UTI</a:t>
            </a:r>
          </a:p>
          <a:p>
            <a:pPr algn="ctr" eaLnBrk="1" fontAlgn="auto" hangingPunct="1">
              <a:spcBef>
                <a:spcPts val="0"/>
              </a:spcBef>
              <a:spcAft>
                <a:spcPts val="0"/>
              </a:spcAft>
              <a:defRPr/>
            </a:pPr>
            <a:endParaRPr lang="en-GB" kern="0" dirty="0">
              <a:solidFill>
                <a:schemeClr val="accent6">
                  <a:lumMod val="10000"/>
                </a:schemeClr>
              </a:solidFill>
              <a:latin typeface="Arial"/>
            </a:endParaRPr>
          </a:p>
        </p:txBody>
      </p:sp>
      <p:sp>
        <p:nvSpPr>
          <p:cNvPr id="22" name="Content Placeholder 2">
            <a:extLst>
              <a:ext uri="{FF2B5EF4-FFF2-40B4-BE49-F238E27FC236}">
                <a16:creationId xmlns:a16="http://schemas.microsoft.com/office/drawing/2014/main" id="{B98AA1E5-8E4A-410C-961E-694DF4C3F4FE}"/>
              </a:ext>
            </a:extLst>
          </p:cNvPr>
          <p:cNvSpPr txBox="1">
            <a:spLocks/>
          </p:cNvSpPr>
          <p:nvPr/>
        </p:nvSpPr>
        <p:spPr>
          <a:xfrm>
            <a:off x="5676900" y="2156036"/>
            <a:ext cx="3467100" cy="1873250"/>
          </a:xfrm>
          <a:prstGeom prst="rect">
            <a:avLst/>
          </a:prstGeom>
        </p:spPr>
        <p:txBody>
          <a:bodyPr/>
          <a:lstStyle>
            <a:lvl1pPr marL="361950" indent="-333375" algn="l" rtl="0" eaLnBrk="1" fontAlgn="base" hangingPunct="1">
              <a:spcBef>
                <a:spcPct val="20000"/>
              </a:spcBef>
              <a:spcAft>
                <a:spcPct val="0"/>
              </a:spcAft>
              <a:buClr>
                <a:srgbClr val="002060"/>
              </a:buClr>
              <a:buFont typeface="Arial" pitchFamily="34" charset="0"/>
              <a:buChar char="●"/>
              <a:tabLst>
                <a:tab pos="361950" algn="l"/>
                <a:tab pos="1162050" algn="l"/>
                <a:tab pos="1695450" algn="l"/>
                <a:tab pos="2247900" algn="l"/>
                <a:tab pos="2781300" algn="l"/>
              </a:tabLst>
              <a:defRPr sz="2800">
                <a:solidFill>
                  <a:schemeClr val="tx1"/>
                </a:solidFill>
                <a:latin typeface="+mn-lt"/>
                <a:ea typeface="+mn-ea"/>
                <a:cs typeface="+mn-cs"/>
              </a:defRPr>
            </a:lvl1pPr>
            <a:lvl2pPr marL="1162050" indent="-449263" algn="l" rtl="0" eaLnBrk="1" fontAlgn="base" hangingPunct="1">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400">
                <a:solidFill>
                  <a:schemeClr val="tx1"/>
                </a:solidFill>
                <a:latin typeface="+mn-lt"/>
              </a:defRPr>
            </a:lvl2pPr>
            <a:lvl3pPr marL="1695450" indent="-354013" algn="l" rtl="0" eaLnBrk="1" fontAlgn="base" hangingPunct="1">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000">
                <a:solidFill>
                  <a:schemeClr val="tx1"/>
                </a:solidFill>
                <a:latin typeface="+mn-lt"/>
              </a:defRPr>
            </a:lvl3pPr>
            <a:lvl4pPr marL="2247900" indent="-373063" algn="l" rtl="0" eaLnBrk="1" fontAlgn="base" hangingPunct="1">
              <a:spcBef>
                <a:spcPct val="20000"/>
              </a:spcBef>
              <a:spcAft>
                <a:spcPct val="0"/>
              </a:spcAft>
              <a:buClr>
                <a:srgbClr val="002060"/>
              </a:buClr>
              <a:buFont typeface="Courier New" pitchFamily="49" charset="0"/>
              <a:buChar char="o"/>
              <a:tabLst>
                <a:tab pos="533400" algn="l"/>
                <a:tab pos="1162050" algn="l"/>
                <a:tab pos="1695450" algn="l"/>
                <a:tab pos="2247900" algn="l"/>
                <a:tab pos="2781300" algn="l"/>
              </a:tabLst>
              <a:defRPr sz="1800">
                <a:solidFill>
                  <a:schemeClr val="tx1"/>
                </a:solidFill>
                <a:latin typeface="+mn-lt"/>
              </a:defRPr>
            </a:lvl4pPr>
            <a:lvl5pPr marL="2781300" indent="-354013" algn="l" rtl="0" eaLnBrk="1" fontAlgn="base" hangingPunct="1">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1800">
                <a:solidFill>
                  <a:schemeClr val="tx1"/>
                </a:solidFill>
                <a:latin typeface="+mn-lt"/>
              </a:defRPr>
            </a:lvl5pPr>
            <a:lvl6pPr marL="32385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6pPr>
            <a:lvl7pPr marL="36957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7pPr>
            <a:lvl8pPr marL="41529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8pPr>
            <a:lvl9pPr marL="46101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9pPr>
          </a:lstStyle>
          <a:p>
            <a:pPr marL="28575" indent="0">
              <a:buFont typeface="Arial" pitchFamily="34" charset="0"/>
              <a:buNone/>
              <a:tabLst>
                <a:tab pos="361950" algn="l"/>
                <a:tab pos="1162050" algn="l"/>
                <a:tab pos="1695450" algn="l"/>
                <a:tab pos="2247900" algn="l"/>
                <a:tab pos="2781300" algn="l"/>
                <a:tab pos="4664075" algn="l"/>
              </a:tabLst>
              <a:defRPr/>
            </a:pPr>
            <a:r>
              <a:rPr lang="en-GB" b="1" kern="0" dirty="0">
                <a:solidFill>
                  <a:schemeClr val="accent6">
                    <a:lumMod val="10000"/>
                  </a:schemeClr>
                </a:solidFill>
              </a:rPr>
              <a:t>Increase use of</a:t>
            </a:r>
          </a:p>
          <a:p>
            <a:pPr>
              <a:buFont typeface="Arial" panose="020B0604020202020204" pitchFamily="34" charset="0"/>
              <a:buChar char="•"/>
              <a:tabLst>
                <a:tab pos="361950" algn="l"/>
                <a:tab pos="1162050" algn="l"/>
                <a:tab pos="1695450" algn="l"/>
                <a:tab pos="2247900" algn="l"/>
                <a:tab pos="2781300" algn="l"/>
                <a:tab pos="4664075" algn="l"/>
              </a:tabLst>
              <a:defRPr/>
            </a:pPr>
            <a:r>
              <a:rPr lang="en-GB" kern="0" dirty="0">
                <a:solidFill>
                  <a:schemeClr val="accent6">
                    <a:lumMod val="10000"/>
                  </a:schemeClr>
                </a:solidFill>
              </a:rPr>
              <a:t>Nitrofurantoin</a:t>
            </a:r>
            <a:endParaRPr lang="en-GB" dirty="0">
              <a:solidFill>
                <a:schemeClr val="accent6">
                  <a:lumMod val="10000"/>
                </a:schemeClr>
              </a:solidFill>
            </a:endParaRPr>
          </a:p>
          <a:p>
            <a:pPr>
              <a:buFont typeface="Arial" panose="020B0604020202020204" pitchFamily="34" charset="0"/>
              <a:buChar char="•"/>
              <a:tabLst>
                <a:tab pos="361950" algn="l"/>
                <a:tab pos="1162050" algn="l"/>
                <a:tab pos="1695450" algn="l"/>
                <a:tab pos="2247900" algn="l"/>
                <a:tab pos="2781300" algn="l"/>
                <a:tab pos="4664075" algn="l"/>
              </a:tabLst>
              <a:defRPr/>
            </a:pPr>
            <a:r>
              <a:rPr lang="en-GB" dirty="0">
                <a:solidFill>
                  <a:schemeClr val="accent6">
                    <a:lumMod val="10000"/>
                  </a:schemeClr>
                </a:solidFill>
              </a:rPr>
              <a:t>Pivmecillinam</a:t>
            </a:r>
          </a:p>
          <a:p>
            <a:pPr>
              <a:tabLst>
                <a:tab pos="361950" algn="l"/>
                <a:tab pos="1162050" algn="l"/>
                <a:tab pos="1695450" algn="l"/>
                <a:tab pos="2247900" algn="l"/>
                <a:tab pos="2781300" algn="l"/>
                <a:tab pos="4664075" algn="l"/>
              </a:tabLst>
              <a:defRPr/>
            </a:pPr>
            <a:endParaRPr lang="en-GB" kern="0" dirty="0">
              <a:solidFill>
                <a:schemeClr val="accent6">
                  <a:lumMod val="10000"/>
                </a:schemeClr>
              </a:solidFill>
            </a:endParaRPr>
          </a:p>
        </p:txBody>
      </p:sp>
      <p:sp>
        <p:nvSpPr>
          <p:cNvPr id="31" name="TextBox 30">
            <a:extLst>
              <a:ext uri="{FF2B5EF4-FFF2-40B4-BE49-F238E27FC236}">
                <a16:creationId xmlns:a16="http://schemas.microsoft.com/office/drawing/2014/main" id="{A167E641-A9EA-458A-B235-D327AE39D9BA}"/>
              </a:ext>
            </a:extLst>
          </p:cNvPr>
          <p:cNvSpPr txBox="1">
            <a:spLocks noChangeArrowheads="1"/>
          </p:cNvSpPr>
          <p:nvPr/>
        </p:nvSpPr>
        <p:spPr bwMode="auto">
          <a:xfrm>
            <a:off x="900113" y="4980616"/>
            <a:ext cx="7993062" cy="369332"/>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b="1" kern="0" dirty="0">
                <a:solidFill>
                  <a:schemeClr val="accent6">
                    <a:lumMod val="10000"/>
                  </a:schemeClr>
                </a:solidFill>
              </a:rPr>
              <a:t>Trimethoprim still good for UTI if there is a low risk of resistance</a:t>
            </a:r>
          </a:p>
        </p:txBody>
      </p:sp>
      <p:sp>
        <p:nvSpPr>
          <p:cNvPr id="13" name="TextBox 13">
            <a:extLst>
              <a:ext uri="{FF2B5EF4-FFF2-40B4-BE49-F238E27FC236}">
                <a16:creationId xmlns:a16="http://schemas.microsoft.com/office/drawing/2014/main" id="{040F2B94-A64F-4EE6-B4E4-531068CF539B}"/>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2" name="TextBox 11">
            <a:extLst>
              <a:ext uri="{FF2B5EF4-FFF2-40B4-BE49-F238E27FC236}">
                <a16:creationId xmlns:a16="http://schemas.microsoft.com/office/drawing/2014/main" id="{E775A6B0-6F85-4188-9BF7-1467AA12B0E4}"/>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29" name="TextBox 8">
            <a:extLst>
              <a:ext uri="{FF2B5EF4-FFF2-40B4-BE49-F238E27FC236}">
                <a16:creationId xmlns:a16="http://schemas.microsoft.com/office/drawing/2014/main" id="{8C60A95F-9003-4C7F-8709-EFC2DE139385}"/>
              </a:ext>
            </a:extLst>
          </p:cNvPr>
          <p:cNvSpPr txBox="1">
            <a:spLocks noChangeArrowheads="1"/>
          </p:cNvSpPr>
          <p:nvPr/>
        </p:nvSpPr>
        <p:spPr bwMode="auto">
          <a:xfrm>
            <a:off x="6654800" y="6361283"/>
            <a:ext cx="2363788" cy="430887"/>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sz="1100" kern="0" dirty="0">
                <a:solidFill>
                  <a:srgbClr val="000000"/>
                </a:solidFill>
              </a:rPr>
              <a:t>NICE, Evidence Summary, 2015</a:t>
            </a:r>
          </a:p>
          <a:p>
            <a:pPr eaLnBrk="1" hangingPunct="1">
              <a:defRPr/>
            </a:pPr>
            <a:endParaRPr lang="en-GB" altLang="en-US" sz="1100" kern="0" dirty="0">
              <a:solidFill>
                <a:srgbClr val="000000"/>
              </a:solidFill>
            </a:endParaRPr>
          </a:p>
        </p:txBody>
      </p:sp>
      <p:sp>
        <p:nvSpPr>
          <p:cNvPr id="11" name="TextBox 10">
            <a:extLst>
              <a:ext uri="{FF2B5EF4-FFF2-40B4-BE49-F238E27FC236}">
                <a16:creationId xmlns:a16="http://schemas.microsoft.com/office/drawing/2014/main" id="{B81E8C2D-1436-4A72-BB7F-75CAE5DE0589}"/>
              </a:ext>
            </a:extLst>
          </p:cNvPr>
          <p:cNvSpPr txBox="1"/>
          <p:nvPr/>
        </p:nvSpPr>
        <p:spPr>
          <a:xfrm>
            <a:off x="6675834" y="6576726"/>
            <a:ext cx="1469231" cy="250717"/>
          </a:xfrm>
          <a:prstGeom prst="rect">
            <a:avLst/>
          </a:prstGeom>
          <a:noFill/>
        </p:spPr>
        <p:txBody>
          <a:bodyPr wrap="square">
            <a:spAutoFit/>
          </a:bodyPr>
          <a:lstStyle/>
          <a:p>
            <a:pPr eaLnBrk="1" fontAlgn="auto" hangingPunct="1">
              <a:spcBef>
                <a:spcPts val="0"/>
              </a:spcBef>
              <a:spcAft>
                <a:spcPts val="0"/>
              </a:spcAft>
              <a:defRPr/>
            </a:pPr>
            <a:r>
              <a:rPr lang="en-GB" sz="1000" dirty="0">
                <a:solidFill>
                  <a:srgbClr val="000000"/>
                </a:solidFill>
                <a:latin typeface="Arial"/>
                <a:cs typeface="+mn-cs"/>
              </a:rPr>
              <a:t>NICE, NG109, 2018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C664624-05D5-4D45-9D0E-CE0BD9ACB4F8}"/>
              </a:ext>
            </a:extLst>
          </p:cNvPr>
          <p:cNvSpPr txBox="1">
            <a:spLocks noGrp="1"/>
          </p:cNvSpPr>
          <p:nvPr>
            <p:ph type="title" idx="4294967295"/>
          </p:nvPr>
        </p:nvSpPr>
        <p:spPr bwMode="auto">
          <a:xfrm>
            <a:off x="1543415" y="462066"/>
            <a:ext cx="8229600" cy="114300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NICE prescribing guidance for lower UTI – non-pregnant women</a:t>
            </a:r>
          </a:p>
        </p:txBody>
      </p:sp>
      <p:sp>
        <p:nvSpPr>
          <p:cNvPr id="16" name="Rectangle 15">
            <a:extLst>
              <a:ext uri="{FF2B5EF4-FFF2-40B4-BE49-F238E27FC236}">
                <a16:creationId xmlns:a16="http://schemas.microsoft.com/office/drawing/2014/main" id="{9272BC53-E986-428D-A9A0-3DFC362AC54F}"/>
              </a:ext>
            </a:extLst>
          </p:cNvPr>
          <p:cNvSpPr/>
          <p:nvPr/>
        </p:nvSpPr>
        <p:spPr>
          <a:xfrm>
            <a:off x="939800" y="1605067"/>
            <a:ext cx="8096250" cy="3693319"/>
          </a:xfrm>
          <a:prstGeom prst="rect">
            <a:avLst/>
          </a:prstGeom>
        </p:spPr>
        <p:txBody>
          <a:bodyPr>
            <a:spAutoFit/>
          </a:bodyPr>
          <a:lstStyle/>
          <a:p>
            <a:pPr>
              <a:defRPr/>
            </a:pPr>
            <a:r>
              <a:rPr lang="en-GB" sz="2600" kern="0" dirty="0">
                <a:solidFill>
                  <a:schemeClr val="tx2">
                    <a:lumMod val="10000"/>
                  </a:schemeClr>
                </a:solidFill>
                <a:latin typeface="Arial" panose="020B0604020202020204" pitchFamily="34" charset="0"/>
                <a:cs typeface="Arial" panose="020B0604020202020204" pitchFamily="34" charset="0"/>
              </a:rPr>
              <a:t>Second choice:</a:t>
            </a:r>
          </a:p>
          <a:p>
            <a:pPr>
              <a:defRPr/>
            </a:pPr>
            <a:endParaRPr lang="en-GB" sz="2600" kern="0" dirty="0">
              <a:solidFill>
                <a:schemeClr val="tx2">
                  <a:lumMod val="1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GB" sz="2600" kern="0" dirty="0">
                <a:solidFill>
                  <a:schemeClr val="tx2">
                    <a:lumMod val="10000"/>
                  </a:schemeClr>
                </a:solidFill>
                <a:latin typeface="Arial" panose="020B0604020202020204" pitchFamily="34" charset="0"/>
                <a:cs typeface="Arial" panose="020B0604020202020204" pitchFamily="34" charset="0"/>
              </a:rPr>
              <a:t>Nitrofurantoin (if eGFR is 45 ml/minute or more, and it was not used as first-choice)</a:t>
            </a:r>
          </a:p>
          <a:p>
            <a:pPr marL="457200" indent="-457200">
              <a:buFont typeface="Arial" panose="020B0604020202020204" pitchFamily="34" charset="0"/>
              <a:buChar char="•"/>
              <a:defRPr/>
            </a:pPr>
            <a:endParaRPr lang="en-GB" sz="2600" kern="0" dirty="0">
              <a:solidFill>
                <a:schemeClr val="tx2">
                  <a:lumMod val="1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GB" sz="2600" kern="0" dirty="0">
                <a:solidFill>
                  <a:schemeClr val="tx2">
                    <a:lumMod val="10000"/>
                  </a:schemeClr>
                </a:solidFill>
                <a:latin typeface="Arial" panose="020B0604020202020204" pitchFamily="34" charset="0"/>
                <a:cs typeface="Arial" panose="020B0604020202020204" pitchFamily="34" charset="0"/>
              </a:rPr>
              <a:t>Pivmecillinam: </a:t>
            </a:r>
            <a:r>
              <a:rPr lang="en-GB" sz="2600" dirty="0">
                <a:solidFill>
                  <a:schemeClr val="tx2">
                    <a:lumMod val="10000"/>
                  </a:schemeClr>
                </a:solidFill>
                <a:latin typeface="Arial" panose="020B0604020202020204" pitchFamily="34" charset="0"/>
                <a:cs typeface="Arial" panose="020B0604020202020204" pitchFamily="34" charset="0"/>
              </a:rPr>
              <a:t>400 mg initial dose, then 200 mg three times a day for a total of 3 days</a:t>
            </a:r>
          </a:p>
          <a:p>
            <a:pPr marL="457200" indent="-457200">
              <a:buFont typeface="Arial" panose="020B0604020202020204" pitchFamily="34" charset="0"/>
              <a:buChar char="•"/>
              <a:defRPr/>
            </a:pPr>
            <a:endParaRPr lang="en-GB" sz="2600" dirty="0">
              <a:solidFill>
                <a:schemeClr val="tx2">
                  <a:lumMod val="1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GB" sz="2600" dirty="0">
                <a:solidFill>
                  <a:schemeClr val="tx2">
                    <a:lumMod val="10000"/>
                  </a:schemeClr>
                </a:solidFill>
                <a:latin typeface="Arial" panose="020B0604020202020204" pitchFamily="34" charset="0"/>
                <a:cs typeface="Arial" panose="020B0604020202020204" pitchFamily="34" charset="0"/>
              </a:rPr>
              <a:t>Fosfomycin: 3g single dose sachet in women</a:t>
            </a:r>
            <a:endParaRPr lang="en-GB" sz="2600" kern="0" dirty="0">
              <a:solidFill>
                <a:schemeClr val="tx2">
                  <a:lumMod val="10000"/>
                </a:schemeClr>
              </a:solidFill>
              <a:latin typeface="Arial" panose="020B0604020202020204" pitchFamily="34" charset="0"/>
              <a:cs typeface="Arial" panose="020B0604020202020204" pitchFamily="34" charset="0"/>
            </a:endParaRPr>
          </a:p>
        </p:txBody>
      </p:sp>
      <p:sp>
        <p:nvSpPr>
          <p:cNvPr id="6" name="TextBox 13">
            <a:extLst>
              <a:ext uri="{FF2B5EF4-FFF2-40B4-BE49-F238E27FC236}">
                <a16:creationId xmlns:a16="http://schemas.microsoft.com/office/drawing/2014/main" id="{420C3FD2-90F8-4621-8826-CDEA25A42D4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8" name="TextBox 7">
            <a:extLst>
              <a:ext uri="{FF2B5EF4-FFF2-40B4-BE49-F238E27FC236}">
                <a16:creationId xmlns:a16="http://schemas.microsoft.com/office/drawing/2014/main" id="{6AD45AF9-EF03-4D25-A5D2-D8E246DD5A14}"/>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7" name="TextBox 6">
            <a:extLst>
              <a:ext uri="{FF2B5EF4-FFF2-40B4-BE49-F238E27FC236}">
                <a16:creationId xmlns:a16="http://schemas.microsoft.com/office/drawing/2014/main" id="{6CAFDED3-A985-4D99-A931-14AEF6C6710B}"/>
              </a:ext>
            </a:extLst>
          </p:cNvPr>
          <p:cNvSpPr txBox="1"/>
          <p:nvPr/>
        </p:nvSpPr>
        <p:spPr>
          <a:xfrm>
            <a:off x="7279830" y="6459337"/>
            <a:ext cx="1469231" cy="250717"/>
          </a:xfrm>
          <a:prstGeom prst="rect">
            <a:avLst/>
          </a:prstGeom>
          <a:noFill/>
        </p:spPr>
        <p:txBody>
          <a:bodyPr wrap="square">
            <a:spAutoFit/>
          </a:bodyPr>
          <a:lstStyle/>
          <a:p>
            <a:pPr eaLnBrk="1" fontAlgn="auto" hangingPunct="1">
              <a:spcBef>
                <a:spcPts val="0"/>
              </a:spcBef>
              <a:spcAft>
                <a:spcPts val="0"/>
              </a:spcAft>
              <a:defRPr/>
            </a:pPr>
            <a:r>
              <a:rPr lang="en-GB" sz="1000" dirty="0">
                <a:solidFill>
                  <a:srgbClr val="000000"/>
                </a:solidFill>
                <a:latin typeface="Arial"/>
                <a:cs typeface="+mn-cs"/>
              </a:rPr>
              <a:t>NICE, NG109, 2018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itle 1">
            <a:extLst>
              <a:ext uri="{FF2B5EF4-FFF2-40B4-BE49-F238E27FC236}">
                <a16:creationId xmlns:a16="http://schemas.microsoft.com/office/drawing/2014/main" id="{FC8B5EB9-D7C8-44AF-9AC4-FCDFF2B0E2E9}"/>
              </a:ext>
            </a:extLst>
          </p:cNvPr>
          <p:cNvSpPr>
            <a:spLocks noGrp="1" noChangeArrowheads="1"/>
          </p:cNvSpPr>
          <p:nvPr>
            <p:ph type="title"/>
          </p:nvPr>
        </p:nvSpPr>
        <p:spPr>
          <a:xfrm>
            <a:off x="1462520" y="363538"/>
            <a:ext cx="9001125" cy="1143001"/>
          </a:xfrm>
        </p:spPr>
        <p:txBody>
          <a:bodyPr>
            <a:normAutofit/>
          </a:bodyPr>
          <a:lstStyle/>
          <a:p>
            <a:pPr eaLnBrk="1" hangingPunct="1"/>
            <a:r>
              <a:rPr lang="en-GB" altLang="en-US" b="0" dirty="0">
                <a:solidFill>
                  <a:srgbClr val="AF1E2C"/>
                </a:solidFill>
                <a:latin typeface="Arial" panose="020B0604020202020204" pitchFamily="34" charset="0"/>
                <a:cs typeface="Arial" panose="020B0604020202020204" pitchFamily="34" charset="0"/>
              </a:rPr>
              <a:t>UKHSA UTI Diagnostic Tool:</a:t>
            </a:r>
          </a:p>
        </p:txBody>
      </p:sp>
      <p:pic>
        <p:nvPicPr>
          <p:cNvPr id="19463" name="Picture 2" descr="UTI diagnostic flowchart">
            <a:extLst>
              <a:ext uri="{FF2B5EF4-FFF2-40B4-BE49-F238E27FC236}">
                <a16:creationId xmlns:a16="http://schemas.microsoft.com/office/drawing/2014/main" id="{5D98914D-1EE7-4FA3-88D7-D083E0BF70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11"/>
          <a:stretch/>
        </p:blipFill>
        <p:spPr bwMode="auto">
          <a:xfrm>
            <a:off x="1776845" y="1270540"/>
            <a:ext cx="6082001" cy="502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3">
            <a:extLst>
              <a:ext uri="{FF2B5EF4-FFF2-40B4-BE49-F238E27FC236}">
                <a16:creationId xmlns:a16="http://schemas.microsoft.com/office/drawing/2014/main" id="{FBA6D829-D920-4FB3-8377-E370497634B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7" name="TextBox 13">
            <a:extLst>
              <a:ext uri="{FF2B5EF4-FFF2-40B4-BE49-F238E27FC236}">
                <a16:creationId xmlns:a16="http://schemas.microsoft.com/office/drawing/2014/main" id="{AF4E36A8-8D6F-4E66-99A1-4329948CE8FC}"/>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3A78D1F-4CE1-4813-9B13-FA34FA184D4D}"/>
              </a:ext>
            </a:extLst>
          </p:cNvPr>
          <p:cNvSpPr txBox="1">
            <a:spLocks noGrp="1"/>
          </p:cNvSpPr>
          <p:nvPr>
            <p:ph type="title" idx="4294967295"/>
          </p:nvPr>
        </p:nvSpPr>
        <p:spPr bwMode="auto">
          <a:xfrm>
            <a:off x="1276354" y="240411"/>
            <a:ext cx="8229600" cy="75239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NICE prescribing guidance - pyelonephritis</a:t>
            </a:r>
          </a:p>
        </p:txBody>
      </p:sp>
      <p:sp>
        <p:nvSpPr>
          <p:cNvPr id="12" name="TextBox 11">
            <a:extLst>
              <a:ext uri="{FF2B5EF4-FFF2-40B4-BE49-F238E27FC236}">
                <a16:creationId xmlns:a16="http://schemas.microsoft.com/office/drawing/2014/main" id="{8675CF64-7679-4D76-A8B3-8DF023B297EC}"/>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93193" name="TextBox 2">
            <a:extLst>
              <a:ext uri="{FF2B5EF4-FFF2-40B4-BE49-F238E27FC236}">
                <a16:creationId xmlns:a16="http://schemas.microsoft.com/office/drawing/2014/main" id="{BF16DC5A-5E1F-43F7-977B-BF8AF9A7FBE6}"/>
              </a:ext>
            </a:extLst>
          </p:cNvPr>
          <p:cNvSpPr txBox="1">
            <a:spLocks noChangeArrowheads="1"/>
          </p:cNvSpPr>
          <p:nvPr/>
        </p:nvSpPr>
        <p:spPr bwMode="auto">
          <a:xfrm>
            <a:off x="710557" y="1653501"/>
            <a:ext cx="171366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marL="0" indent="0">
              <a:lnSpc>
                <a:spcPct val="100000"/>
              </a:lnSpc>
              <a:spcBef>
                <a:spcPct val="0"/>
              </a:spcBef>
              <a:buNone/>
            </a:pPr>
            <a:r>
              <a:rPr lang="en-GB" altLang="en-US" sz="1800" dirty="0">
                <a:solidFill>
                  <a:srgbClr val="000000"/>
                </a:solidFill>
                <a:latin typeface="Arial" panose="020B0604020202020204" pitchFamily="34" charset="0"/>
              </a:rPr>
              <a:t>First choice  for non-pregnant women and men aged 16 years and over</a:t>
            </a:r>
          </a:p>
        </p:txBody>
      </p:sp>
      <p:pic>
        <p:nvPicPr>
          <p:cNvPr id="93187" name="Picture 9" descr="NG111 Pyelonephritis (acute): antimicrobial prescribing visual summary - Google Chrome">
            <a:extLst>
              <a:ext uri="{FF2B5EF4-FFF2-40B4-BE49-F238E27FC236}">
                <a16:creationId xmlns:a16="http://schemas.microsoft.com/office/drawing/2014/main" id="{C43CF4FE-4995-4956-8EB0-53430A787D1E}"/>
              </a:ext>
            </a:extLst>
          </p:cNvPr>
          <p:cNvPicPr>
            <a:picLocks noChangeAspect="1"/>
          </p:cNvPicPr>
          <p:nvPr/>
        </p:nvPicPr>
        <p:blipFill>
          <a:blip r:embed="rId3">
            <a:extLst>
              <a:ext uri="{28A0092B-C50C-407E-A947-70E740481C1C}">
                <a14:useLocalDpi xmlns:a14="http://schemas.microsoft.com/office/drawing/2010/main" val="0"/>
              </a:ext>
            </a:extLst>
          </a:blip>
          <a:srcRect l="4529" t="28188" r="34500" b="32497"/>
          <a:stretch>
            <a:fillRect/>
          </a:stretch>
        </p:blipFill>
        <p:spPr bwMode="auto">
          <a:xfrm>
            <a:off x="2405277" y="970664"/>
            <a:ext cx="6726023" cy="245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4" name="TextBox 11">
            <a:extLst>
              <a:ext uri="{FF2B5EF4-FFF2-40B4-BE49-F238E27FC236}">
                <a16:creationId xmlns:a16="http://schemas.microsoft.com/office/drawing/2014/main" id="{C99430DE-9DA0-4F90-BD35-8CD5411A4FF3}"/>
              </a:ext>
            </a:extLst>
          </p:cNvPr>
          <p:cNvSpPr txBox="1">
            <a:spLocks noChangeArrowheads="1"/>
          </p:cNvSpPr>
          <p:nvPr/>
        </p:nvSpPr>
        <p:spPr bwMode="auto">
          <a:xfrm>
            <a:off x="710557" y="4201571"/>
            <a:ext cx="172794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marL="0" indent="0">
              <a:lnSpc>
                <a:spcPct val="100000"/>
              </a:lnSpc>
              <a:spcBef>
                <a:spcPct val="0"/>
              </a:spcBef>
              <a:buNone/>
            </a:pPr>
            <a:r>
              <a:rPr lang="en-GB" altLang="en-US" sz="1800" dirty="0">
                <a:solidFill>
                  <a:srgbClr val="000000"/>
                </a:solidFill>
                <a:latin typeface="Arial" panose="020B0604020202020204" pitchFamily="34" charset="0"/>
              </a:rPr>
              <a:t>First choice for pregnant women aged 12 years and over</a:t>
            </a:r>
          </a:p>
        </p:txBody>
      </p:sp>
      <p:pic>
        <p:nvPicPr>
          <p:cNvPr id="93188" name="Picture 11" descr="NG111 Pyelonephritis (acute): antimicrobial prescribing visual summary - Google Chrome">
            <a:extLst>
              <a:ext uri="{FF2B5EF4-FFF2-40B4-BE49-F238E27FC236}">
                <a16:creationId xmlns:a16="http://schemas.microsoft.com/office/drawing/2014/main" id="{11799CFD-D80C-4553-8D96-13703EA1B3E9}"/>
              </a:ext>
            </a:extLst>
          </p:cNvPr>
          <p:cNvPicPr>
            <a:picLocks noChangeAspect="1"/>
          </p:cNvPicPr>
          <p:nvPr/>
        </p:nvPicPr>
        <p:blipFill>
          <a:blip r:embed="rId4">
            <a:extLst>
              <a:ext uri="{28A0092B-C50C-407E-A947-70E740481C1C}">
                <a14:useLocalDpi xmlns:a14="http://schemas.microsoft.com/office/drawing/2010/main" val="0"/>
              </a:ext>
            </a:extLst>
          </a:blip>
          <a:srcRect l="37833" t="17372" r="5583" b="39851"/>
          <a:stretch>
            <a:fillRect/>
          </a:stretch>
        </p:blipFill>
        <p:spPr bwMode="auto">
          <a:xfrm>
            <a:off x="2424218" y="3424833"/>
            <a:ext cx="6734071"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068CA313-2588-4E8A-9216-EEA55C2B9752}"/>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5" name="TextBox 14">
            <a:extLst>
              <a:ext uri="{FF2B5EF4-FFF2-40B4-BE49-F238E27FC236}">
                <a16:creationId xmlns:a16="http://schemas.microsoft.com/office/drawing/2014/main" id="{AE94C6C4-04B5-4A1B-9D76-E6282DAF8F6D}"/>
              </a:ext>
            </a:extLst>
          </p:cNvPr>
          <p:cNvSpPr txBox="1"/>
          <p:nvPr/>
        </p:nvSpPr>
        <p:spPr>
          <a:xfrm>
            <a:off x="6978760" y="6427113"/>
            <a:ext cx="2165240" cy="430887"/>
          </a:xfrm>
          <a:prstGeom prst="rect">
            <a:avLst/>
          </a:prstGeom>
          <a:noFill/>
        </p:spPr>
        <p:txBody>
          <a:bodyPr wrap="square" rtlCol="0">
            <a:spAutoFit/>
          </a:bodyPr>
          <a:lstStyle/>
          <a:p>
            <a:r>
              <a:rPr lang="en-GB" sz="1100" dirty="0">
                <a:solidFill>
                  <a:srgbClr val="000000"/>
                </a:solidFill>
                <a:latin typeface="Arial" panose="020B0604020202020204" pitchFamily="34" charset="0"/>
                <a:cs typeface="Arial" panose="020B0604020202020204" pitchFamily="34" charset="0"/>
              </a:rPr>
              <a:t>NG111: pyelonephritis (acute): antimicrobial prescribing</a:t>
            </a:r>
          </a:p>
        </p:txBody>
      </p:sp>
      <p:sp>
        <p:nvSpPr>
          <p:cNvPr id="2" name="TextBox 1">
            <a:extLst>
              <a:ext uri="{FF2B5EF4-FFF2-40B4-BE49-F238E27FC236}">
                <a16:creationId xmlns:a16="http://schemas.microsoft.com/office/drawing/2014/main" id="{01269756-613F-451A-A91B-51D86484E761}"/>
              </a:ext>
            </a:extLst>
          </p:cNvPr>
          <p:cNvSpPr txBox="1"/>
          <p:nvPr/>
        </p:nvSpPr>
        <p:spPr>
          <a:xfrm>
            <a:off x="5041278" y="2989986"/>
            <a:ext cx="4090021" cy="923330"/>
          </a:xfrm>
          <a:prstGeom prst="rect">
            <a:avLst/>
          </a:prstGeom>
          <a:solidFill>
            <a:schemeClr val="bg2"/>
          </a:solidFill>
        </p:spPr>
        <p:txBody>
          <a:bodyPr wrap="square">
            <a:spAutoFit/>
          </a:bodyPr>
          <a:lstStyle/>
          <a:p>
            <a:r>
              <a:rPr lang="en-GB" dirty="0">
                <a:solidFill>
                  <a:schemeClr val="accent1"/>
                </a:solidFill>
              </a:rPr>
              <a:t>MHRA Jan 2024: Fluoroquinolones only prescribed when others inappropriate – Check NICE for updates regarding Cipro</a:t>
            </a:r>
            <a:endParaRPr lang="en-GB"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8BE3F441-4D28-4318-B03B-3AD155B4A4D7}"/>
              </a:ext>
            </a:extLst>
          </p:cNvPr>
          <p:cNvSpPr>
            <a:spLocks noGrp="1" noChangeArrowheads="1"/>
          </p:cNvSpPr>
          <p:nvPr>
            <p:ph type="title"/>
          </p:nvPr>
        </p:nvSpPr>
        <p:spPr>
          <a:xfrm>
            <a:off x="1359729" y="471488"/>
            <a:ext cx="8137525" cy="1143000"/>
          </a:xfrm>
        </p:spPr>
        <p:txBody>
          <a:bodyPr>
            <a:normAutofit/>
          </a:bodyPr>
          <a:lstStyle/>
          <a:p>
            <a:pPr eaLnBrk="1" hangingPunct="1"/>
            <a:r>
              <a:rPr lang="en-GB" altLang="en-US" sz="3600" b="0" dirty="0">
                <a:solidFill>
                  <a:srgbClr val="AF1E2C"/>
                </a:solidFill>
                <a:latin typeface="Arial" panose="020B0604020202020204" pitchFamily="34" charset="0"/>
                <a:cs typeface="Arial" panose="020B0604020202020204" pitchFamily="34" charset="0"/>
              </a:rPr>
              <a:t>TARGET: Urinary Tract infection (UTI)</a:t>
            </a:r>
          </a:p>
        </p:txBody>
      </p:sp>
      <p:sp>
        <p:nvSpPr>
          <p:cNvPr id="8" name="TextBox 7">
            <a:extLst>
              <a:ext uri="{FF2B5EF4-FFF2-40B4-BE49-F238E27FC236}">
                <a16:creationId xmlns:a16="http://schemas.microsoft.com/office/drawing/2014/main" id="{E3F88C03-7878-473A-8F11-10F96067C050}"/>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1" name="Content Placeholder 9">
            <a:extLst>
              <a:ext uri="{FF2B5EF4-FFF2-40B4-BE49-F238E27FC236}">
                <a16:creationId xmlns:a16="http://schemas.microsoft.com/office/drawing/2014/main" id="{E54AC38C-CDFD-44FC-965F-E8BB8F8FAE02}"/>
              </a:ext>
            </a:extLst>
          </p:cNvPr>
          <p:cNvSpPr txBox="1">
            <a:spLocks/>
          </p:cNvSpPr>
          <p:nvPr/>
        </p:nvSpPr>
        <p:spPr bwMode="auto">
          <a:xfrm>
            <a:off x="816838" y="1837827"/>
            <a:ext cx="8137525" cy="4248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FontTx/>
              <a:buNone/>
            </a:pPr>
            <a:r>
              <a:rPr lang="en-GB" altLang="en-US" sz="2400" b="1" dirty="0">
                <a:latin typeface="Arial" panose="020B0604020202020204" pitchFamily="34" charset="0"/>
                <a:cs typeface="Arial" panose="020B0604020202020204" pitchFamily="34" charset="0"/>
              </a:rPr>
              <a:t>The TARGET website has audit templates for:</a:t>
            </a:r>
          </a:p>
          <a:p>
            <a:pPr marL="438150" lvl="2">
              <a:spcAft>
                <a:spcPts val="1200"/>
              </a:spcAft>
              <a:buFontTx/>
              <a:buChar char="•"/>
              <a:tabLst>
                <a:tab pos="361950" algn="l"/>
                <a:tab pos="1162050" algn="l"/>
                <a:tab pos="1695450" algn="l"/>
                <a:tab pos="2247900" algn="l"/>
                <a:tab pos="2781300" algn="l"/>
              </a:tabLst>
            </a:pPr>
            <a:r>
              <a:rPr lang="en-GB" altLang="en-US" sz="2400" dirty="0">
                <a:latin typeface="Arial" panose="020B0604020202020204" pitchFamily="34" charset="0"/>
                <a:ea typeface="ヒラギノ角ゴ Pro W3"/>
                <a:cs typeface="Arial" panose="020B0604020202020204" pitchFamily="34" charset="0"/>
              </a:rPr>
              <a:t>Acute otitis media </a:t>
            </a:r>
          </a:p>
          <a:p>
            <a:pPr marL="438150" lvl="2">
              <a:spcAft>
                <a:spcPts val="1200"/>
              </a:spcAft>
              <a:buFontTx/>
              <a:buChar char="•"/>
              <a:tabLst>
                <a:tab pos="361950" algn="l"/>
                <a:tab pos="1162050" algn="l"/>
                <a:tab pos="1695450" algn="l"/>
                <a:tab pos="2247900" algn="l"/>
                <a:tab pos="2781300" algn="l"/>
              </a:tabLst>
            </a:pPr>
            <a:r>
              <a:rPr lang="en-GB" altLang="en-US" sz="2400" b="1" dirty="0">
                <a:solidFill>
                  <a:srgbClr val="C00000"/>
                </a:solidFill>
                <a:latin typeface="Arial" panose="020B0604020202020204" pitchFamily="34" charset="0"/>
                <a:cs typeface="Arial" panose="020B0604020202020204" pitchFamily="34" charset="0"/>
              </a:rPr>
              <a:t>UTI</a:t>
            </a:r>
          </a:p>
          <a:p>
            <a:pPr marL="895350" lvl="3">
              <a:spcAft>
                <a:spcPts val="1200"/>
              </a:spcAft>
              <a:buFontTx/>
              <a:buChar char="•"/>
              <a:tabLst>
                <a:tab pos="361950" algn="l"/>
                <a:tab pos="1162050" algn="l"/>
                <a:tab pos="1695450" algn="l"/>
                <a:tab pos="2247900" algn="l"/>
                <a:tab pos="2781300" algn="l"/>
              </a:tabLst>
            </a:pPr>
            <a:r>
              <a:rPr lang="en-GB" altLang="en-US" sz="2400" b="1" dirty="0">
                <a:solidFill>
                  <a:srgbClr val="C00000"/>
                </a:solidFill>
                <a:latin typeface="Arial" panose="020B0604020202020204" pitchFamily="34" charset="0"/>
                <a:cs typeface="Arial" panose="020B0604020202020204" pitchFamily="34" charset="0"/>
              </a:rPr>
              <a:t>Women under 65 years </a:t>
            </a:r>
          </a:p>
          <a:p>
            <a:pPr marL="895350" lvl="3">
              <a:spcAft>
                <a:spcPts val="1200"/>
              </a:spcAft>
              <a:buFontTx/>
              <a:buChar char="•"/>
              <a:tabLst>
                <a:tab pos="361950" algn="l"/>
                <a:tab pos="1162050" algn="l"/>
                <a:tab pos="1695450" algn="l"/>
                <a:tab pos="2247900" algn="l"/>
                <a:tab pos="2781300" algn="l"/>
              </a:tabLst>
            </a:pPr>
            <a:r>
              <a:rPr lang="en-GB" altLang="en-US" sz="2400" b="1" dirty="0">
                <a:solidFill>
                  <a:srgbClr val="C00000"/>
                </a:solidFill>
                <a:latin typeface="Arial" panose="020B0604020202020204" pitchFamily="34" charset="0"/>
                <a:cs typeface="Arial" panose="020B0604020202020204" pitchFamily="34" charset="0"/>
              </a:rPr>
              <a:t>Older adults</a:t>
            </a:r>
          </a:p>
          <a:p>
            <a:pPr marL="895350" lvl="3">
              <a:spcAft>
                <a:spcPts val="1200"/>
              </a:spcAft>
              <a:buFontTx/>
              <a:buChar char="•"/>
              <a:tabLst>
                <a:tab pos="361950" algn="l"/>
                <a:tab pos="1162050" algn="l"/>
                <a:tab pos="1695450" algn="l"/>
                <a:tab pos="2247900" algn="l"/>
                <a:tab pos="2781300" algn="l"/>
              </a:tabLst>
            </a:pPr>
            <a:r>
              <a:rPr lang="en-GB" altLang="en-US" sz="2400" b="1" dirty="0">
                <a:solidFill>
                  <a:srgbClr val="C00000"/>
                </a:solidFill>
                <a:latin typeface="Arial" panose="020B0604020202020204" pitchFamily="34" charset="0"/>
                <a:cs typeface="Arial" panose="020B0604020202020204" pitchFamily="34" charset="0"/>
              </a:rPr>
              <a:t>CAUTI</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ea typeface="ヒラギノ角ゴ Pro W3"/>
                <a:cs typeface="Arial" panose="020B0604020202020204" pitchFamily="34" charset="0"/>
              </a:rPr>
              <a:t>Sore Throat</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ea typeface="ヒラギノ角ゴ Pro W3"/>
                <a:cs typeface="Arial" panose="020B0604020202020204" pitchFamily="34" charset="0"/>
              </a:rPr>
              <a:t>Acute Cough</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ea typeface="ヒラギノ角ゴ Pro W3"/>
                <a:cs typeface="Arial" panose="020B0604020202020204" pitchFamily="34" charset="0"/>
              </a:rPr>
              <a:t>Otitis Externa</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ea typeface="ヒラギノ角ゴ Pro W3"/>
                <a:cs typeface="Arial" panose="020B0604020202020204" pitchFamily="34" charset="0"/>
              </a:rPr>
              <a:t>Acute Rhinosinusitis</a:t>
            </a:r>
            <a:endParaRPr lang="en-GB" altLang="en-US" sz="2800" dirty="0">
              <a:solidFill>
                <a:srgbClr val="000000"/>
              </a:solidFill>
              <a:latin typeface="Arial" panose="020B0604020202020204" pitchFamily="34" charset="0"/>
              <a:ea typeface="ヒラギノ角ゴ Pro W3"/>
              <a:cs typeface="Arial" panose="020B0604020202020204" pitchFamily="34" charset="0"/>
            </a:endParaRPr>
          </a:p>
        </p:txBody>
      </p:sp>
      <p:pic>
        <p:nvPicPr>
          <p:cNvPr id="10" name="Picture 9" descr="TARGET audit template for UTI">
            <a:extLst>
              <a:ext uri="{FF2B5EF4-FFF2-40B4-BE49-F238E27FC236}">
                <a16:creationId xmlns:a16="http://schemas.microsoft.com/office/drawing/2014/main" id="{1ECE7C27-6B62-4DDC-A034-C4AA682B6A30}"/>
              </a:ext>
            </a:extLst>
          </p:cNvPr>
          <p:cNvPicPr>
            <a:picLocks noChangeAspect="1"/>
          </p:cNvPicPr>
          <p:nvPr/>
        </p:nvPicPr>
        <p:blipFill>
          <a:blip r:embed="rId3"/>
          <a:stretch>
            <a:fillRect/>
          </a:stretch>
        </p:blipFill>
        <p:spPr>
          <a:xfrm>
            <a:off x="3536152" y="2809719"/>
            <a:ext cx="5508246" cy="2304367"/>
          </a:xfrm>
          <a:prstGeom prst="rect">
            <a:avLst/>
          </a:prstGeom>
        </p:spPr>
      </p:pic>
      <p:sp>
        <p:nvSpPr>
          <p:cNvPr id="7" name="TextBox 13">
            <a:extLst>
              <a:ext uri="{FF2B5EF4-FFF2-40B4-BE49-F238E27FC236}">
                <a16:creationId xmlns:a16="http://schemas.microsoft.com/office/drawing/2014/main" id="{093D8C04-680D-493E-86A2-7E14D7F94D4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4" name="TextBox 13">
            <a:extLst>
              <a:ext uri="{FF2B5EF4-FFF2-40B4-BE49-F238E27FC236}">
                <a16:creationId xmlns:a16="http://schemas.microsoft.com/office/drawing/2014/main" id="{199BB970-8CC2-4C58-950D-273432710B54}"/>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D8900194-F8A9-48D9-865E-284E6D71CB49}"/>
              </a:ext>
            </a:extLst>
          </p:cNvPr>
          <p:cNvSpPr txBox="1">
            <a:spLocks noGrp="1"/>
          </p:cNvSpPr>
          <p:nvPr>
            <p:ph type="title" idx="4294967295"/>
          </p:nvPr>
        </p:nvSpPr>
        <p:spPr bwMode="auto">
          <a:xfrm>
            <a:off x="1341895" y="973828"/>
            <a:ext cx="7957747" cy="603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What can </a:t>
            </a:r>
            <a:r>
              <a:rPr kumimoji="0" lang="en-GB" altLang="en-US" sz="3600" b="0" i="0" u="sng"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you</a:t>
            </a: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 do to learn more about UTI using TARGET resources?</a:t>
            </a:r>
          </a:p>
        </p:txBody>
      </p:sp>
      <p:sp>
        <p:nvSpPr>
          <p:cNvPr id="11" name="TextBox 10">
            <a:extLst>
              <a:ext uri="{FF2B5EF4-FFF2-40B4-BE49-F238E27FC236}">
                <a16:creationId xmlns:a16="http://schemas.microsoft.com/office/drawing/2014/main" id="{9955C147-40DA-4676-9345-92B187BFF8E3}"/>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99336" name="Picture 2" descr="TARGET Rapid Update Quiz for UTI">
            <a:extLst>
              <a:ext uri="{FF2B5EF4-FFF2-40B4-BE49-F238E27FC236}">
                <a16:creationId xmlns:a16="http://schemas.microsoft.com/office/drawing/2014/main" id="{B1ACA8DF-2563-402A-B65F-11451A9E6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 y="1820863"/>
            <a:ext cx="259238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Placeholder 4">
            <a:extLst>
              <a:ext uri="{FF2B5EF4-FFF2-40B4-BE49-F238E27FC236}">
                <a16:creationId xmlns:a16="http://schemas.microsoft.com/office/drawing/2014/main" id="{8BF061F8-8AF3-4F9D-8885-4867B87D9508}"/>
              </a:ext>
            </a:extLst>
          </p:cNvPr>
          <p:cNvSpPr txBox="1">
            <a:spLocks/>
          </p:cNvSpPr>
          <p:nvPr/>
        </p:nvSpPr>
        <p:spPr bwMode="auto">
          <a:xfrm>
            <a:off x="3814372" y="1843674"/>
            <a:ext cx="5502275" cy="625475"/>
          </a:xfrm>
          <a:prstGeom prst="rect">
            <a:avLst/>
          </a:prstGeom>
        </p:spPr>
        <p:txBody>
          <a:bodyPr/>
          <a:lstStyle/>
          <a:p>
            <a:pPr>
              <a:buClr>
                <a:srgbClr val="002060"/>
              </a:buClr>
              <a:tabLst>
                <a:tab pos="1162050" algn="l"/>
                <a:tab pos="1695450" algn="l"/>
                <a:tab pos="2247900" algn="l"/>
                <a:tab pos="2781300" algn="l"/>
              </a:tabLst>
              <a:defRPr/>
            </a:pPr>
            <a:r>
              <a:rPr lang="en-GB" b="1" dirty="0">
                <a:solidFill>
                  <a:srgbClr val="000000"/>
                </a:solidFill>
                <a:latin typeface="Arial" panose="020B0604020202020204" pitchFamily="34" charset="0"/>
                <a:ea typeface="ヒラギノ角ゴ Pro W3" pitchFamily="84" charset="-128"/>
                <a:cs typeface="Arial" panose="020B0604020202020204" pitchFamily="34" charset="0"/>
              </a:rPr>
              <a:t>Rapid update quiz: </a:t>
            </a:r>
            <a:r>
              <a:rPr lang="en-GB" dirty="0">
                <a:solidFill>
                  <a:srgbClr val="000000"/>
                </a:solidFill>
                <a:latin typeface="Arial" panose="020B0604020202020204" pitchFamily="34" charset="0"/>
                <a:ea typeface="ヒラギノ角ゴ Pro W3" pitchFamily="84" charset="-128"/>
                <a:cs typeface="Arial" panose="020B0604020202020204" pitchFamily="34" charset="0"/>
              </a:rPr>
              <a:t>This training</a:t>
            </a:r>
            <a:r>
              <a:rPr lang="en-GB" dirty="0">
                <a:solidFill>
                  <a:srgbClr val="000000"/>
                </a:solidFill>
                <a:latin typeface="Arial" panose="020B0604020202020204" pitchFamily="34" charset="0"/>
                <a:cs typeface="Arial" panose="020B0604020202020204" pitchFamily="34" charset="0"/>
              </a:rPr>
              <a:t> quiz is for clinicians who manage patients with suspected UTI.</a:t>
            </a:r>
            <a:endParaRPr lang="en-GB" kern="0" dirty="0">
              <a:solidFill>
                <a:srgbClr val="000000"/>
              </a:solidFill>
              <a:latin typeface="Arial" panose="020B0604020202020204" pitchFamily="34" charset="0"/>
              <a:ea typeface="ヒラギノ角ゴ Pro W3" pitchFamily="84" charset="-128"/>
              <a:cs typeface="Arial" panose="020B0604020202020204" pitchFamily="34" charset="0"/>
            </a:endParaRPr>
          </a:p>
        </p:txBody>
      </p:sp>
      <p:sp>
        <p:nvSpPr>
          <p:cNvPr id="13" name="Text Placeholder 4">
            <a:extLst>
              <a:ext uri="{FF2B5EF4-FFF2-40B4-BE49-F238E27FC236}">
                <a16:creationId xmlns:a16="http://schemas.microsoft.com/office/drawing/2014/main" id="{B44BB3C7-EC4C-4D88-925D-738A2E5B0C0E}"/>
              </a:ext>
            </a:extLst>
          </p:cNvPr>
          <p:cNvSpPr txBox="1">
            <a:spLocks/>
          </p:cNvSpPr>
          <p:nvPr/>
        </p:nvSpPr>
        <p:spPr bwMode="auto">
          <a:xfrm>
            <a:off x="2294577" y="4053923"/>
            <a:ext cx="3952875" cy="407988"/>
          </a:xfrm>
          <a:prstGeom prst="rect">
            <a:avLst/>
          </a:prstGeom>
        </p:spPr>
        <p:txBody>
          <a:bodyPr/>
          <a:lstStyle/>
          <a:p>
            <a:pPr>
              <a:buClr>
                <a:srgbClr val="002060"/>
              </a:buClr>
              <a:tabLst>
                <a:tab pos="1162050" algn="l"/>
                <a:tab pos="1695450" algn="l"/>
                <a:tab pos="2247900" algn="l"/>
                <a:tab pos="2781300" algn="l"/>
              </a:tabLst>
              <a:defRPr/>
            </a:pPr>
            <a:r>
              <a:rPr lang="en-GB" b="1" dirty="0">
                <a:solidFill>
                  <a:srgbClr val="000000"/>
                </a:solidFill>
                <a:latin typeface="Arial" panose="020B0604020202020204" pitchFamily="34" charset="0"/>
                <a:ea typeface="ヒラギノ角ゴ Pro W3" pitchFamily="84" charset="-128"/>
                <a:cs typeface="Arial" panose="020B0604020202020204" pitchFamily="34" charset="0"/>
              </a:rPr>
              <a:t>Recurrent UTI podcast</a:t>
            </a:r>
            <a:endParaRPr lang="en-GB" kern="0" dirty="0">
              <a:solidFill>
                <a:srgbClr val="000000"/>
              </a:solidFill>
              <a:latin typeface="Arial" panose="020B0604020202020204" pitchFamily="34" charset="0"/>
              <a:ea typeface="ヒラギノ角ゴ Pro W3" pitchFamily="84" charset="-128"/>
              <a:cs typeface="Arial" panose="020B0604020202020204" pitchFamily="34" charset="0"/>
            </a:endParaRPr>
          </a:p>
        </p:txBody>
      </p:sp>
      <p:pic>
        <p:nvPicPr>
          <p:cNvPr id="99337" name="Picture 4" descr="Antibiotics">
            <a:extLst>
              <a:ext uri="{FF2B5EF4-FFF2-40B4-BE49-F238E27FC236}">
                <a16:creationId xmlns:a16="http://schemas.microsoft.com/office/drawing/2014/main" id="{E3C51EE2-2597-4C01-845A-842F651D62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1075"/>
          <a:stretch>
            <a:fillRect/>
          </a:stretch>
        </p:blipFill>
        <p:spPr bwMode="auto">
          <a:xfrm>
            <a:off x="4927290" y="2963103"/>
            <a:ext cx="4021137"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9" name="Rectangle 1">
            <a:extLst>
              <a:ext uri="{FF2B5EF4-FFF2-40B4-BE49-F238E27FC236}">
                <a16:creationId xmlns:a16="http://schemas.microsoft.com/office/drawing/2014/main" id="{ED97112F-ADC9-41CB-9F4E-F5F6F80B0916}"/>
              </a:ext>
            </a:extLst>
          </p:cNvPr>
          <p:cNvSpPr>
            <a:spLocks noChangeArrowheads="1"/>
          </p:cNvSpPr>
          <p:nvPr/>
        </p:nvSpPr>
        <p:spPr bwMode="auto">
          <a:xfrm>
            <a:off x="771067" y="5019053"/>
            <a:ext cx="5329238" cy="120015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gn="r">
              <a:lnSpc>
                <a:spcPct val="100000"/>
              </a:lnSpc>
              <a:spcBef>
                <a:spcPct val="0"/>
              </a:spcBef>
              <a:buFontTx/>
              <a:buNone/>
              <a:defRPr/>
            </a:pPr>
            <a:r>
              <a:rPr lang="en-GB" altLang="en-US" sz="1800" dirty="0">
                <a:solidFill>
                  <a:srgbClr val="000000"/>
                </a:solidFill>
                <a:latin typeface="Arial" panose="020B0604020202020204" pitchFamily="34" charset="0"/>
              </a:rPr>
              <a:t>Encourage non-medical staff to watch this To Dip or Not To Dip </a:t>
            </a:r>
            <a:r>
              <a:rPr lang="en-GB" altLang="en-US" sz="1800" b="1" dirty="0">
                <a:solidFill>
                  <a:srgbClr val="000000"/>
                </a:solidFill>
                <a:latin typeface="Arial" panose="020B0604020202020204" pitchFamily="34" charset="0"/>
              </a:rPr>
              <a:t>training animation</a:t>
            </a:r>
            <a:r>
              <a:rPr lang="en-GB" altLang="en-US" sz="1800" dirty="0">
                <a:solidFill>
                  <a:srgbClr val="000000"/>
                </a:solidFill>
                <a:latin typeface="Arial" panose="020B0604020202020204" pitchFamily="34" charset="0"/>
              </a:rPr>
              <a:t>:</a:t>
            </a:r>
          </a:p>
          <a:p>
            <a:pPr>
              <a:lnSpc>
                <a:spcPct val="100000"/>
              </a:lnSpc>
              <a:spcBef>
                <a:spcPct val="0"/>
              </a:spcBef>
              <a:buFontTx/>
              <a:buNone/>
              <a:defRPr/>
            </a:pPr>
            <a:endParaRPr lang="en-GB" altLang="en-US" sz="1800" dirty="0">
              <a:solidFill>
                <a:srgbClr val="000000"/>
              </a:solidFill>
              <a:latin typeface="Arial" panose="020B0604020202020204" pitchFamily="34" charset="0"/>
            </a:endParaRPr>
          </a:p>
          <a:p>
            <a:pPr>
              <a:lnSpc>
                <a:spcPct val="100000"/>
              </a:lnSpc>
              <a:spcBef>
                <a:spcPct val="0"/>
              </a:spcBef>
              <a:buFontTx/>
              <a:buNone/>
              <a:defRPr/>
            </a:pPr>
            <a:r>
              <a:rPr lang="en-GB" altLang="en-US" sz="1800" dirty="0">
                <a:solidFill>
                  <a:srgbClr val="000000"/>
                </a:solidFill>
                <a:latin typeface="Arial" panose="020B0604020202020204" pitchFamily="34" charset="0"/>
                <a:hlinkClick r:id="rId5">
                  <a:extLst>
                    <a:ext uri="{A12FA001-AC4F-418D-AE19-62706E023703}">
                      <ahyp:hlinkClr xmlns:ahyp="http://schemas.microsoft.com/office/drawing/2018/hyperlinkcolor" val="tx"/>
                    </a:ext>
                  </a:extLst>
                </a:hlinkClick>
              </a:rPr>
              <a:t>https://www.youtube.com/watch?v=rZ5T1Cz7DHQ</a:t>
            </a:r>
            <a:r>
              <a:rPr lang="en-GB" altLang="en-US" sz="1800" dirty="0">
                <a:solidFill>
                  <a:srgbClr val="000000"/>
                </a:solidFill>
                <a:latin typeface="Arial" panose="020B0604020202020204" pitchFamily="34" charset="0"/>
              </a:rPr>
              <a:t> </a:t>
            </a:r>
          </a:p>
        </p:txBody>
      </p:sp>
      <p:pic>
        <p:nvPicPr>
          <p:cNvPr id="99330" name="Picture 2" descr="NHS poster 'To dip or not to dip?'">
            <a:extLst>
              <a:ext uri="{FF2B5EF4-FFF2-40B4-BE49-F238E27FC236}">
                <a16:creationId xmlns:a16="http://schemas.microsoft.com/office/drawing/2014/main" id="{F854FF77-DA28-4CF1-8922-D2880E8F9D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935" t="7500" r="5629"/>
          <a:stretch>
            <a:fillRect/>
          </a:stretch>
        </p:blipFill>
        <p:spPr bwMode="auto">
          <a:xfrm>
            <a:off x="6142038" y="4591050"/>
            <a:ext cx="2962275" cy="164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2ECAA269-EDED-47F8-B21A-A660E6BCBD02}"/>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2" name="TextBox 11">
            <a:extLst>
              <a:ext uri="{FF2B5EF4-FFF2-40B4-BE49-F238E27FC236}">
                <a16:creationId xmlns:a16="http://schemas.microsoft.com/office/drawing/2014/main" id="{17094186-6ACF-43B7-B9B1-FB9031918EC2}"/>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28F02CAF-63FF-42AF-8616-94F8A6DBB3D8}"/>
              </a:ext>
            </a:extLst>
          </p:cNvPr>
          <p:cNvSpPr>
            <a:spLocks noGrp="1" noChangeArrowheads="1"/>
          </p:cNvSpPr>
          <p:nvPr>
            <p:ph type="title"/>
          </p:nvPr>
        </p:nvSpPr>
        <p:spPr>
          <a:xfrm>
            <a:off x="1550575" y="658320"/>
            <a:ext cx="6997700" cy="596999"/>
          </a:xfrm>
        </p:spPr>
        <p:txBody>
          <a:bodyPr>
            <a:normAutofit fontScale="90000"/>
          </a:bodyPr>
          <a:lstStyle/>
          <a:p>
            <a:pPr eaLnBrk="1" hangingPunct="1"/>
            <a:r>
              <a:rPr lang="en-GB" altLang="en-US" dirty="0">
                <a:solidFill>
                  <a:srgbClr val="AF1E2C"/>
                </a:solidFill>
                <a:latin typeface="Arial" panose="020B0604020202020204" pitchFamily="34" charset="0"/>
                <a:cs typeface="Arial" panose="020B0604020202020204" pitchFamily="34" charset="0"/>
              </a:rPr>
              <a:t>In summary</a:t>
            </a:r>
          </a:p>
        </p:txBody>
      </p:sp>
      <p:sp>
        <p:nvSpPr>
          <p:cNvPr id="12" name="TextBox 11">
            <a:extLst>
              <a:ext uri="{FF2B5EF4-FFF2-40B4-BE49-F238E27FC236}">
                <a16:creationId xmlns:a16="http://schemas.microsoft.com/office/drawing/2014/main" id="{21727AF0-DDF9-48FC-880F-9DA50736A2F7}"/>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3" name="Freeform: Shape 2">
            <a:extLst>
              <a:ext uri="{FF2B5EF4-FFF2-40B4-BE49-F238E27FC236}">
                <a16:creationId xmlns:a16="http://schemas.microsoft.com/office/drawing/2014/main" id="{80AFC0BC-6423-4E5F-8A5B-C7C57BD99632}"/>
              </a:ext>
            </a:extLst>
          </p:cNvPr>
          <p:cNvSpPr/>
          <p:nvPr/>
        </p:nvSpPr>
        <p:spPr>
          <a:xfrm>
            <a:off x="3825576" y="2661970"/>
            <a:ext cx="2137660" cy="2160852"/>
          </a:xfrm>
          <a:custGeom>
            <a:avLst/>
            <a:gdLst>
              <a:gd name="connsiteX0" fmla="*/ 0 w 2137660"/>
              <a:gd name="connsiteY0" fmla="*/ 1080426 h 2160852"/>
              <a:gd name="connsiteX1" fmla="*/ 1068830 w 2137660"/>
              <a:gd name="connsiteY1" fmla="*/ 0 h 2160852"/>
              <a:gd name="connsiteX2" fmla="*/ 2137660 w 2137660"/>
              <a:gd name="connsiteY2" fmla="*/ 1080426 h 2160852"/>
              <a:gd name="connsiteX3" fmla="*/ 1068830 w 2137660"/>
              <a:gd name="connsiteY3" fmla="*/ 2160852 h 2160852"/>
              <a:gd name="connsiteX4" fmla="*/ 0 w 2137660"/>
              <a:gd name="connsiteY4" fmla="*/ 1080426 h 2160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60" h="2160852">
                <a:moveTo>
                  <a:pt x="0" y="1080426"/>
                </a:moveTo>
                <a:cubicBezTo>
                  <a:pt x="0" y="483723"/>
                  <a:pt x="478531" y="0"/>
                  <a:pt x="1068830" y="0"/>
                </a:cubicBezTo>
                <a:cubicBezTo>
                  <a:pt x="1659129" y="0"/>
                  <a:pt x="2137660" y="483723"/>
                  <a:pt x="2137660" y="1080426"/>
                </a:cubicBezTo>
                <a:cubicBezTo>
                  <a:pt x="2137660" y="1677129"/>
                  <a:pt x="1659129" y="2160852"/>
                  <a:pt x="1068830" y="2160852"/>
                </a:cubicBezTo>
                <a:cubicBezTo>
                  <a:pt x="478531" y="2160852"/>
                  <a:pt x="0" y="1677129"/>
                  <a:pt x="0" y="1080426"/>
                </a:cubicBezTo>
                <a:close/>
              </a:path>
            </a:pathLst>
          </a:custGeom>
          <a:solidFill>
            <a:schemeClr val="accent2">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9723" tIns="343119" rIns="339723" bIns="343119" numCol="1" spcCol="1270" anchor="ctr" anchorCtr="0">
            <a:noAutofit/>
          </a:bodyPr>
          <a:lstStyle/>
          <a:p>
            <a:pPr marL="0" lvl="0" indent="0" algn="ctr" defTabSz="933450">
              <a:lnSpc>
                <a:spcPct val="90000"/>
              </a:lnSpc>
              <a:spcBef>
                <a:spcPct val="0"/>
              </a:spcBef>
              <a:spcAft>
                <a:spcPct val="35000"/>
              </a:spcAft>
              <a:buNone/>
            </a:pPr>
            <a:r>
              <a:rPr lang="en-GB" sz="2000" b="1" kern="1200" dirty="0">
                <a:latin typeface="Arial" panose="020B0604020202020204" pitchFamily="34" charset="0"/>
                <a:cs typeface="Arial" panose="020B0604020202020204" pitchFamily="34" charset="0"/>
              </a:rPr>
              <a:t>Reducing antibiotic prescribing in your practice</a:t>
            </a:r>
          </a:p>
        </p:txBody>
      </p:sp>
      <p:sp>
        <p:nvSpPr>
          <p:cNvPr id="6" name="Freeform: Shape 5">
            <a:extLst>
              <a:ext uri="{FF2B5EF4-FFF2-40B4-BE49-F238E27FC236}">
                <a16:creationId xmlns:a16="http://schemas.microsoft.com/office/drawing/2014/main" id="{9A8DD626-4B4C-4945-9B5F-2DB89B73AB21}"/>
              </a:ext>
            </a:extLst>
          </p:cNvPr>
          <p:cNvSpPr/>
          <p:nvPr/>
        </p:nvSpPr>
        <p:spPr>
          <a:xfrm>
            <a:off x="3891077" y="1360513"/>
            <a:ext cx="2006659" cy="1517793"/>
          </a:xfrm>
          <a:custGeom>
            <a:avLst/>
            <a:gdLst>
              <a:gd name="connsiteX0" fmla="*/ 0 w 2006659"/>
              <a:gd name="connsiteY0" fmla="*/ 758897 h 1517793"/>
              <a:gd name="connsiteX1" fmla="*/ 1003330 w 2006659"/>
              <a:gd name="connsiteY1" fmla="*/ 0 h 1517793"/>
              <a:gd name="connsiteX2" fmla="*/ 2006660 w 2006659"/>
              <a:gd name="connsiteY2" fmla="*/ 758897 h 1517793"/>
              <a:gd name="connsiteX3" fmla="*/ 1003330 w 2006659"/>
              <a:gd name="connsiteY3" fmla="*/ 1517794 h 1517793"/>
              <a:gd name="connsiteX4" fmla="*/ 0 w 2006659"/>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659" h="1517793">
                <a:moveTo>
                  <a:pt x="0" y="758897"/>
                </a:moveTo>
                <a:cubicBezTo>
                  <a:pt x="0" y="339770"/>
                  <a:pt x="449206" y="0"/>
                  <a:pt x="1003330" y="0"/>
                </a:cubicBezTo>
                <a:cubicBezTo>
                  <a:pt x="1557454" y="0"/>
                  <a:pt x="2006660" y="339770"/>
                  <a:pt x="2006660" y="758897"/>
                </a:cubicBezTo>
                <a:cubicBezTo>
                  <a:pt x="2006660" y="1178024"/>
                  <a:pt x="1557454" y="1517794"/>
                  <a:pt x="1003330" y="1517794"/>
                </a:cubicBezTo>
                <a:cubicBezTo>
                  <a:pt x="449206"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6728" tIns="245136" rIns="316728" bIns="245136" numCol="1" spcCol="1270" anchor="ctr" anchorCtr="0">
            <a:noAutofit/>
          </a:bodyPr>
          <a:lstStyle/>
          <a:p>
            <a:pPr marL="0" lvl="0" indent="0" algn="ctr" defTabSz="8001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Makes  difference to resistance in your patients</a:t>
            </a:r>
          </a:p>
        </p:txBody>
      </p:sp>
      <p:sp>
        <p:nvSpPr>
          <p:cNvPr id="7" name="Freeform: Shape 6">
            <a:extLst>
              <a:ext uri="{FF2B5EF4-FFF2-40B4-BE49-F238E27FC236}">
                <a16:creationId xmlns:a16="http://schemas.microsoft.com/office/drawing/2014/main" id="{EF75D4BF-FB85-4EE1-81CE-147A5E8BE68A}"/>
              </a:ext>
            </a:extLst>
          </p:cNvPr>
          <p:cNvSpPr/>
          <p:nvPr/>
        </p:nvSpPr>
        <p:spPr>
          <a:xfrm>
            <a:off x="5694514" y="2983500"/>
            <a:ext cx="1713012" cy="1517793"/>
          </a:xfrm>
          <a:custGeom>
            <a:avLst/>
            <a:gdLst>
              <a:gd name="connsiteX0" fmla="*/ 0 w 1713012"/>
              <a:gd name="connsiteY0" fmla="*/ 758897 h 1517793"/>
              <a:gd name="connsiteX1" fmla="*/ 856506 w 1713012"/>
              <a:gd name="connsiteY1" fmla="*/ 0 h 1517793"/>
              <a:gd name="connsiteX2" fmla="*/ 1713012 w 1713012"/>
              <a:gd name="connsiteY2" fmla="*/ 758897 h 1517793"/>
              <a:gd name="connsiteX3" fmla="*/ 856506 w 1713012"/>
              <a:gd name="connsiteY3" fmla="*/ 1517794 h 1517793"/>
              <a:gd name="connsiteX4" fmla="*/ 0 w 1713012"/>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012" h="1517793">
                <a:moveTo>
                  <a:pt x="0" y="758897"/>
                </a:moveTo>
                <a:cubicBezTo>
                  <a:pt x="0" y="339770"/>
                  <a:pt x="383471" y="0"/>
                  <a:pt x="856506" y="0"/>
                </a:cubicBezTo>
                <a:cubicBezTo>
                  <a:pt x="1329541" y="0"/>
                  <a:pt x="1713012" y="339770"/>
                  <a:pt x="1713012" y="758897"/>
                </a:cubicBezTo>
                <a:cubicBezTo>
                  <a:pt x="1713012" y="1178024"/>
                  <a:pt x="1329541" y="1517794"/>
                  <a:pt x="856506" y="1517794"/>
                </a:cubicBezTo>
                <a:cubicBezTo>
                  <a:pt x="383471"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3725" tIns="245136" rIns="273725" bIns="245136" numCol="1" spcCol="1270" anchor="ctr" anchorCtr="0">
            <a:noAutofit/>
          </a:bodyPr>
          <a:lstStyle/>
          <a:p>
            <a:pPr marL="0" lvl="0" indent="0" algn="ctr" defTabSz="8001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Helps to slow future antibiotic resistance</a:t>
            </a:r>
          </a:p>
        </p:txBody>
      </p:sp>
      <p:sp>
        <p:nvSpPr>
          <p:cNvPr id="8" name="Freeform: Shape 7">
            <a:extLst>
              <a:ext uri="{FF2B5EF4-FFF2-40B4-BE49-F238E27FC236}">
                <a16:creationId xmlns:a16="http://schemas.microsoft.com/office/drawing/2014/main" id="{1F3EF1A0-CB23-48D1-A1A0-15E82D25C08B}"/>
              </a:ext>
            </a:extLst>
          </p:cNvPr>
          <p:cNvSpPr/>
          <p:nvPr/>
        </p:nvSpPr>
        <p:spPr>
          <a:xfrm>
            <a:off x="4038319" y="4561451"/>
            <a:ext cx="1888241" cy="1517793"/>
          </a:xfrm>
          <a:custGeom>
            <a:avLst/>
            <a:gdLst>
              <a:gd name="connsiteX0" fmla="*/ 0 w 1888241"/>
              <a:gd name="connsiteY0" fmla="*/ 758897 h 1517793"/>
              <a:gd name="connsiteX1" fmla="*/ 944121 w 1888241"/>
              <a:gd name="connsiteY1" fmla="*/ 0 h 1517793"/>
              <a:gd name="connsiteX2" fmla="*/ 1888242 w 1888241"/>
              <a:gd name="connsiteY2" fmla="*/ 758897 h 1517793"/>
              <a:gd name="connsiteX3" fmla="*/ 944121 w 1888241"/>
              <a:gd name="connsiteY3" fmla="*/ 1517794 h 1517793"/>
              <a:gd name="connsiteX4" fmla="*/ 0 w 1888241"/>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241" h="1517793">
                <a:moveTo>
                  <a:pt x="0" y="758897"/>
                </a:moveTo>
                <a:cubicBezTo>
                  <a:pt x="0" y="339770"/>
                  <a:pt x="422697" y="0"/>
                  <a:pt x="944121" y="0"/>
                </a:cubicBezTo>
                <a:cubicBezTo>
                  <a:pt x="1465545" y="0"/>
                  <a:pt x="1888242" y="339770"/>
                  <a:pt x="1888242" y="758897"/>
                </a:cubicBezTo>
                <a:cubicBezTo>
                  <a:pt x="1888242" y="1178024"/>
                  <a:pt x="1465545" y="1517794"/>
                  <a:pt x="944121" y="1517794"/>
                </a:cubicBezTo>
                <a:cubicBezTo>
                  <a:pt x="422697"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99386" tIns="245136" rIns="299386" bIns="245136" numCol="1" spcCol="1270" anchor="ctr" anchorCtr="0">
            <a:noAutofit/>
          </a:bodyPr>
          <a:lstStyle/>
          <a:p>
            <a:pPr marL="0" lvl="0" indent="0" algn="ctr" defTabSz="800100">
              <a:lnSpc>
                <a:spcPct val="100000"/>
              </a:lnSpc>
              <a:spcBef>
                <a:spcPct val="0"/>
              </a:spcBef>
              <a:spcAft>
                <a:spcPts val="0"/>
              </a:spcAft>
              <a:buNone/>
            </a:pPr>
            <a:r>
              <a:rPr lang="en-GB" sz="1600" b="1" kern="1200" dirty="0">
                <a:latin typeface="Arial" panose="020B0604020202020204" pitchFamily="34" charset="0"/>
                <a:cs typeface="Arial" panose="020B0604020202020204" pitchFamily="34" charset="0"/>
              </a:rPr>
              <a:t>Increase patient </a:t>
            </a:r>
          </a:p>
          <a:p>
            <a:pPr marL="0" lvl="0" indent="0" algn="ctr" defTabSz="800100">
              <a:lnSpc>
                <a:spcPct val="100000"/>
              </a:lnSpc>
              <a:spcBef>
                <a:spcPct val="0"/>
              </a:spcBef>
              <a:spcAft>
                <a:spcPts val="0"/>
              </a:spcAft>
              <a:buNone/>
            </a:pPr>
            <a:r>
              <a:rPr lang="en-GB" sz="1600" b="1" kern="1200" dirty="0">
                <a:latin typeface="Arial" panose="020B0604020202020204" pitchFamily="34" charset="0"/>
                <a:cs typeface="Arial" panose="020B0604020202020204" pitchFamily="34" charset="0"/>
              </a:rPr>
              <a:t>self-care</a:t>
            </a:r>
          </a:p>
        </p:txBody>
      </p:sp>
      <p:sp>
        <p:nvSpPr>
          <p:cNvPr id="9" name="Freeform: Shape 8">
            <a:extLst>
              <a:ext uri="{FF2B5EF4-FFF2-40B4-BE49-F238E27FC236}">
                <a16:creationId xmlns:a16="http://schemas.microsoft.com/office/drawing/2014/main" id="{9F896F69-C1D7-4569-B7DD-87A5B1BB910C}"/>
              </a:ext>
            </a:extLst>
          </p:cNvPr>
          <p:cNvSpPr/>
          <p:nvPr/>
        </p:nvSpPr>
        <p:spPr>
          <a:xfrm>
            <a:off x="2153323" y="3049283"/>
            <a:ext cx="1968972" cy="1517793"/>
          </a:xfrm>
          <a:custGeom>
            <a:avLst/>
            <a:gdLst>
              <a:gd name="connsiteX0" fmla="*/ 0 w 1968972"/>
              <a:gd name="connsiteY0" fmla="*/ 758897 h 1517793"/>
              <a:gd name="connsiteX1" fmla="*/ 984486 w 1968972"/>
              <a:gd name="connsiteY1" fmla="*/ 0 h 1517793"/>
              <a:gd name="connsiteX2" fmla="*/ 1968972 w 1968972"/>
              <a:gd name="connsiteY2" fmla="*/ 758897 h 1517793"/>
              <a:gd name="connsiteX3" fmla="*/ 984486 w 1968972"/>
              <a:gd name="connsiteY3" fmla="*/ 1517794 h 1517793"/>
              <a:gd name="connsiteX4" fmla="*/ 0 w 1968972"/>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72" h="1517793">
                <a:moveTo>
                  <a:pt x="0" y="758897"/>
                </a:moveTo>
                <a:cubicBezTo>
                  <a:pt x="0" y="339770"/>
                  <a:pt x="440769" y="0"/>
                  <a:pt x="984486" y="0"/>
                </a:cubicBezTo>
                <a:cubicBezTo>
                  <a:pt x="1528203" y="0"/>
                  <a:pt x="1968972" y="339770"/>
                  <a:pt x="1968972" y="758897"/>
                </a:cubicBezTo>
                <a:cubicBezTo>
                  <a:pt x="1968972" y="1178024"/>
                  <a:pt x="1528203" y="1517794"/>
                  <a:pt x="984486" y="1517794"/>
                </a:cubicBezTo>
                <a:cubicBezTo>
                  <a:pt x="440769"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1209" tIns="245136" rIns="311209" bIns="245136" numCol="1" spcCol="1270" anchor="ctr" anchorCtr="0">
            <a:noAutofit/>
          </a:bodyPr>
          <a:lstStyle/>
          <a:p>
            <a:pPr marL="0" lvl="0" indent="0" algn="ctr" defTabSz="8001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Helps to reduce future consultations</a:t>
            </a:r>
          </a:p>
        </p:txBody>
      </p:sp>
      <p:sp>
        <p:nvSpPr>
          <p:cNvPr id="11" name="TextBox 13">
            <a:extLst>
              <a:ext uri="{FF2B5EF4-FFF2-40B4-BE49-F238E27FC236}">
                <a16:creationId xmlns:a16="http://schemas.microsoft.com/office/drawing/2014/main" id="{22625632-CDA5-4514-B8AA-8B44089F9887}"/>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9">
            <a:extLst>
              <a:ext uri="{FF2B5EF4-FFF2-40B4-BE49-F238E27FC236}">
                <a16:creationId xmlns:a16="http://schemas.microsoft.com/office/drawing/2014/main" id="{9FD85D38-C1DB-4E82-BA46-FC50DAB26593}"/>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itle 1">
            <a:extLst>
              <a:ext uri="{FF2B5EF4-FFF2-40B4-BE49-F238E27FC236}">
                <a16:creationId xmlns:a16="http://schemas.microsoft.com/office/drawing/2014/main" id="{C6FB1338-777D-43AA-BE61-7D7A6E1475B7}"/>
              </a:ext>
            </a:extLst>
          </p:cNvPr>
          <p:cNvSpPr>
            <a:spLocks noGrp="1" noChangeArrowheads="1"/>
          </p:cNvSpPr>
          <p:nvPr>
            <p:ph type="title"/>
          </p:nvPr>
        </p:nvSpPr>
        <p:spPr>
          <a:xfrm>
            <a:off x="934870" y="1541100"/>
            <a:ext cx="8785225" cy="1170321"/>
          </a:xfrm>
        </p:spPr>
        <p:txBody>
          <a:bodyPr rtlCol="0">
            <a:noAutofit/>
          </a:bodyPr>
          <a:lstStyle/>
          <a:p>
            <a:pPr eaLnBrk="1" fontAlgn="auto" hangingPunct="1">
              <a:spcAft>
                <a:spcPts val="0"/>
              </a:spcAft>
              <a:defRPr/>
            </a:pPr>
            <a:r>
              <a:rPr lang="en-GB" altLang="en-US" sz="2400" b="0" dirty="0">
                <a:solidFill>
                  <a:schemeClr val="accent6">
                    <a:lumMod val="10000"/>
                  </a:schemeClr>
                </a:solidFill>
                <a:latin typeface="Arial" panose="020B0604020202020204" pitchFamily="34" charset="0"/>
                <a:cs typeface="Arial" panose="020B0604020202020204" pitchFamily="34" charset="0"/>
              </a:rPr>
              <a:t>How can we fit together the evidence and change behaviour during consultation with our patients to improve antibiotic prescribing?</a:t>
            </a:r>
          </a:p>
        </p:txBody>
      </p:sp>
      <p:sp>
        <p:nvSpPr>
          <p:cNvPr id="24" name="Title 1">
            <a:extLst>
              <a:ext uri="{FF2B5EF4-FFF2-40B4-BE49-F238E27FC236}">
                <a16:creationId xmlns:a16="http://schemas.microsoft.com/office/drawing/2014/main" id="{058C47C0-DDA0-45F3-A146-A8DE42648F13}"/>
              </a:ext>
            </a:extLst>
          </p:cNvPr>
          <p:cNvSpPr txBox="1">
            <a:spLocks/>
          </p:cNvSpPr>
          <p:nvPr/>
        </p:nvSpPr>
        <p:spPr>
          <a:xfrm>
            <a:off x="1401418" y="746860"/>
            <a:ext cx="8229600" cy="720725"/>
          </a:xfrm>
          <a:prstGeom prst="rect">
            <a:avLst/>
          </a:prstGeom>
        </p:spPr>
        <p:txBody>
          <a:bodyPr anchor="b"/>
          <a:lstStyle/>
          <a:p>
            <a:pPr eaLnBrk="1" hangingPunct="1">
              <a:defRPr/>
            </a:pPr>
            <a:r>
              <a:rPr lang="en-GB" sz="3400" b="1" kern="0" dirty="0">
                <a:solidFill>
                  <a:srgbClr val="AF1E2C"/>
                </a:solidFill>
                <a:latin typeface="Arial"/>
              </a:rPr>
              <a:t>Possible solution for you </a:t>
            </a:r>
          </a:p>
        </p:txBody>
      </p:sp>
      <p:sp>
        <p:nvSpPr>
          <p:cNvPr id="20" name="TextBox 19">
            <a:extLst>
              <a:ext uri="{FF2B5EF4-FFF2-40B4-BE49-F238E27FC236}">
                <a16:creationId xmlns:a16="http://schemas.microsoft.com/office/drawing/2014/main" id="{8EAF455F-516C-4FB0-9B2E-E22C94CA0AE0}"/>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grpSp>
        <p:nvGrpSpPr>
          <p:cNvPr id="103430" name="Group 6" descr="Jigsaw graphic showing practice, evidence and patient as individual pieces fitting together">
            <a:extLst>
              <a:ext uri="{FF2B5EF4-FFF2-40B4-BE49-F238E27FC236}">
                <a16:creationId xmlns:a16="http://schemas.microsoft.com/office/drawing/2014/main" id="{62122D40-8EC8-4AA1-8BA3-CD4796E6BE35}"/>
              </a:ext>
            </a:extLst>
          </p:cNvPr>
          <p:cNvGrpSpPr>
            <a:grpSpLocks/>
          </p:cNvGrpSpPr>
          <p:nvPr/>
        </p:nvGrpSpPr>
        <p:grpSpPr bwMode="auto">
          <a:xfrm>
            <a:off x="3056189" y="2447985"/>
            <a:ext cx="3310674" cy="2924883"/>
            <a:chOff x="1202054" y="1958298"/>
            <a:chExt cx="5160778" cy="4639053"/>
          </a:xfrm>
        </p:grpSpPr>
        <p:grpSp>
          <p:nvGrpSpPr>
            <p:cNvPr id="103431" name="Group 21">
              <a:extLst>
                <a:ext uri="{FF2B5EF4-FFF2-40B4-BE49-F238E27FC236}">
                  <a16:creationId xmlns:a16="http://schemas.microsoft.com/office/drawing/2014/main" id="{A2FA2122-C4BC-4FE1-B280-8B17BC90EA92}"/>
                </a:ext>
              </a:extLst>
            </p:cNvPr>
            <p:cNvGrpSpPr>
              <a:grpSpLocks/>
            </p:cNvGrpSpPr>
            <p:nvPr/>
          </p:nvGrpSpPr>
          <p:grpSpPr bwMode="auto">
            <a:xfrm>
              <a:off x="1858284" y="3743499"/>
              <a:ext cx="2207120" cy="2853852"/>
              <a:chOff x="2968566" y="4135786"/>
              <a:chExt cx="1485674" cy="1828800"/>
            </a:xfrm>
          </p:grpSpPr>
          <p:sp>
            <p:nvSpPr>
              <p:cNvPr id="103441" name="Puzzle4">
                <a:extLst>
                  <a:ext uri="{FF2B5EF4-FFF2-40B4-BE49-F238E27FC236}">
                    <a16:creationId xmlns:a16="http://schemas.microsoft.com/office/drawing/2014/main" id="{A6A848ED-F556-47F8-B832-4AA0496269EE}"/>
                  </a:ext>
                </a:extLst>
              </p:cNvPr>
              <p:cNvSpPr>
                <a:spLocks noEditPoints="1" noChangeArrowheads="1"/>
              </p:cNvSpPr>
              <p:nvPr/>
            </p:nvSpPr>
            <p:spPr bwMode="auto">
              <a:xfrm>
                <a:off x="2976141" y="4135786"/>
                <a:ext cx="1316038" cy="18288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84 w 21600"/>
                  <a:gd name="T25" fmla="*/ 5663 h 21600"/>
                  <a:gd name="T26" fmla="*/ 20193 w 21600"/>
                  <a:gd name="T27" fmla="*/ 1597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EC6000"/>
              </a:solidFill>
              <a:ln w="28575">
                <a:solidFill>
                  <a:srgbClr val="000000"/>
                </a:solidFill>
                <a:miter lim="800000"/>
                <a:headEnd/>
                <a:tailEnd/>
              </a:ln>
            </p:spPr>
            <p:txBody>
              <a:bodyPr/>
              <a:lstStyle/>
              <a:p>
                <a:endParaRPr lang="en-GB" dirty="0"/>
              </a:p>
            </p:txBody>
          </p:sp>
          <p:sp>
            <p:nvSpPr>
              <p:cNvPr id="30" name="Text Box 7">
                <a:extLst>
                  <a:ext uri="{FF2B5EF4-FFF2-40B4-BE49-F238E27FC236}">
                    <a16:creationId xmlns:a16="http://schemas.microsoft.com/office/drawing/2014/main" id="{4FCAB0DD-F0FD-42DC-A4B1-FBFF3E54EC0A}"/>
                  </a:ext>
                </a:extLst>
              </p:cNvPr>
              <p:cNvSpPr txBox="1">
                <a:spLocks noChangeArrowheads="1"/>
              </p:cNvSpPr>
              <p:nvPr/>
            </p:nvSpPr>
            <p:spPr bwMode="auto">
              <a:xfrm>
                <a:off x="2968566" y="4557735"/>
                <a:ext cx="1485674"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Evidence</a:t>
                </a:r>
                <a:endParaRPr lang="nl-NL" altLang="en-US" sz="2400" b="1" dirty="0">
                  <a:solidFill>
                    <a:srgbClr val="FFFFFF"/>
                  </a:solidFill>
                </a:endParaRPr>
              </a:p>
            </p:txBody>
          </p:sp>
        </p:grpSp>
        <p:grpSp>
          <p:nvGrpSpPr>
            <p:cNvPr id="103432" name="Group 19">
              <a:extLst>
                <a:ext uri="{FF2B5EF4-FFF2-40B4-BE49-F238E27FC236}">
                  <a16:creationId xmlns:a16="http://schemas.microsoft.com/office/drawing/2014/main" id="{547859AB-36DA-4013-ADD7-57B541022F44}"/>
                </a:ext>
              </a:extLst>
            </p:cNvPr>
            <p:cNvGrpSpPr>
              <a:grpSpLocks/>
            </p:cNvGrpSpPr>
            <p:nvPr/>
          </p:nvGrpSpPr>
          <p:grpSpPr bwMode="auto">
            <a:xfrm>
              <a:off x="3727327" y="1958298"/>
              <a:ext cx="2030577" cy="2450052"/>
              <a:chOff x="4211960" y="2996952"/>
              <a:chExt cx="1366838" cy="1570038"/>
            </a:xfrm>
          </p:grpSpPr>
          <p:sp>
            <p:nvSpPr>
              <p:cNvPr id="103439" name="Puzzle3">
                <a:extLst>
                  <a:ext uri="{FF2B5EF4-FFF2-40B4-BE49-F238E27FC236}">
                    <a16:creationId xmlns:a16="http://schemas.microsoft.com/office/drawing/2014/main" id="{294CD86C-CEDC-4429-B752-1D6188AB0B35}"/>
                  </a:ext>
                </a:extLst>
              </p:cNvPr>
              <p:cNvSpPr>
                <a:spLocks noEditPoints="1" noChangeArrowheads="1"/>
              </p:cNvSpPr>
              <p:nvPr/>
            </p:nvSpPr>
            <p:spPr bwMode="auto">
              <a:xfrm>
                <a:off x="4211960" y="2996952"/>
                <a:ext cx="1366838" cy="15700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83 w 21600"/>
                  <a:gd name="T25" fmla="*/ 7710 h 21600"/>
                  <a:gd name="T26" fmla="*/ 19141 w 21600"/>
                  <a:gd name="T27" fmla="*/ 2024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001642"/>
              </a:solidFill>
              <a:ln w="28575">
                <a:solidFill>
                  <a:srgbClr val="000000"/>
                </a:solidFill>
                <a:miter lim="800000"/>
                <a:headEnd/>
                <a:tailEnd/>
              </a:ln>
            </p:spPr>
            <p:txBody>
              <a:bodyPr/>
              <a:lstStyle/>
              <a:p>
                <a:endParaRPr lang="en-GB" dirty="0">
                  <a:latin typeface="Arial" panose="020B0604020202020204" pitchFamily="34" charset="0"/>
                  <a:cs typeface="Arial" panose="020B0604020202020204" pitchFamily="34" charset="0"/>
                </a:endParaRPr>
              </a:p>
            </p:txBody>
          </p:sp>
          <p:sp>
            <p:nvSpPr>
              <p:cNvPr id="28" name="Text Box 8">
                <a:extLst>
                  <a:ext uri="{FF2B5EF4-FFF2-40B4-BE49-F238E27FC236}">
                    <a16:creationId xmlns:a16="http://schemas.microsoft.com/office/drawing/2014/main" id="{5FFF0D98-1E3F-4042-916A-23C269828352}"/>
                  </a:ext>
                </a:extLst>
              </p:cNvPr>
              <p:cNvSpPr txBox="1">
                <a:spLocks noChangeArrowheads="1"/>
              </p:cNvSpPr>
              <p:nvPr/>
            </p:nvSpPr>
            <p:spPr bwMode="auto">
              <a:xfrm>
                <a:off x="4277468" y="3479252"/>
                <a:ext cx="1278106"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Practice</a:t>
                </a:r>
              </a:p>
            </p:txBody>
          </p:sp>
        </p:grpSp>
        <p:grpSp>
          <p:nvGrpSpPr>
            <p:cNvPr id="103433" name="Group 20">
              <a:extLst>
                <a:ext uri="{FF2B5EF4-FFF2-40B4-BE49-F238E27FC236}">
                  <a16:creationId xmlns:a16="http://schemas.microsoft.com/office/drawing/2014/main" id="{5F8BD675-BF2B-42F0-A4CA-D12B435584D2}"/>
                </a:ext>
              </a:extLst>
            </p:cNvPr>
            <p:cNvGrpSpPr>
              <a:grpSpLocks/>
            </p:cNvGrpSpPr>
            <p:nvPr/>
          </p:nvGrpSpPr>
          <p:grpSpPr bwMode="auto">
            <a:xfrm>
              <a:off x="3122398" y="3743499"/>
              <a:ext cx="3240434" cy="2232049"/>
              <a:chOff x="3851920" y="4134942"/>
              <a:chExt cx="2181225" cy="1430338"/>
            </a:xfrm>
          </p:grpSpPr>
          <p:sp>
            <p:nvSpPr>
              <p:cNvPr id="103437" name="Puzzle2">
                <a:extLst>
                  <a:ext uri="{FF2B5EF4-FFF2-40B4-BE49-F238E27FC236}">
                    <a16:creationId xmlns:a16="http://schemas.microsoft.com/office/drawing/2014/main" id="{A42C65C3-55DB-4F78-A0CA-A64DD8113A6D}"/>
                  </a:ext>
                </a:extLst>
              </p:cNvPr>
              <p:cNvSpPr>
                <a:spLocks noEditPoints="1" noChangeArrowheads="1"/>
              </p:cNvSpPr>
              <p:nvPr/>
            </p:nvSpPr>
            <p:spPr bwMode="auto">
              <a:xfrm>
                <a:off x="3851920" y="4134942"/>
                <a:ext cx="2181225" cy="14303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2 w 21600"/>
                  <a:gd name="T25" fmla="*/ 6737 h 21600"/>
                  <a:gd name="T26" fmla="*/ 16176 w 21600"/>
                  <a:gd name="T27" fmla="*/ 2044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1"/>
              </a:solidFill>
              <a:ln w="28575">
                <a:solidFill>
                  <a:srgbClr val="000000"/>
                </a:solidFill>
                <a:miter lim="800000"/>
                <a:headEnd/>
                <a:tailEnd/>
              </a:ln>
            </p:spPr>
            <p:txBody>
              <a:bodyPr/>
              <a:lstStyle/>
              <a:p>
                <a:endParaRPr lang="en-GB" dirty="0"/>
              </a:p>
            </p:txBody>
          </p:sp>
          <p:sp>
            <p:nvSpPr>
              <p:cNvPr id="26" name="Text Box 12">
                <a:extLst>
                  <a:ext uri="{FF2B5EF4-FFF2-40B4-BE49-F238E27FC236}">
                    <a16:creationId xmlns:a16="http://schemas.microsoft.com/office/drawing/2014/main" id="{8C1CF47B-C9AA-4418-BBD6-8ED5849CCA90}"/>
                  </a:ext>
                </a:extLst>
              </p:cNvPr>
              <p:cNvSpPr txBox="1">
                <a:spLocks noChangeArrowheads="1"/>
              </p:cNvSpPr>
              <p:nvPr/>
            </p:nvSpPr>
            <p:spPr bwMode="auto">
              <a:xfrm>
                <a:off x="4364198" y="4614254"/>
                <a:ext cx="1366835"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Patient</a:t>
                </a:r>
              </a:p>
            </p:txBody>
          </p:sp>
        </p:grpSp>
        <p:grpSp>
          <p:nvGrpSpPr>
            <p:cNvPr id="103434" name="Group 11">
              <a:extLst>
                <a:ext uri="{FF2B5EF4-FFF2-40B4-BE49-F238E27FC236}">
                  <a16:creationId xmlns:a16="http://schemas.microsoft.com/office/drawing/2014/main" id="{CE789847-575E-47B6-BF35-B3E4E586935D}"/>
                </a:ext>
              </a:extLst>
            </p:cNvPr>
            <p:cNvGrpSpPr>
              <a:grpSpLocks/>
            </p:cNvGrpSpPr>
            <p:nvPr/>
          </p:nvGrpSpPr>
          <p:grpSpPr bwMode="auto">
            <a:xfrm>
              <a:off x="1202054" y="2708920"/>
              <a:ext cx="3282885" cy="1699430"/>
              <a:chOff x="2555776" y="3486870"/>
              <a:chExt cx="2209800" cy="1089025"/>
            </a:xfrm>
          </p:grpSpPr>
          <p:sp>
            <p:nvSpPr>
              <p:cNvPr id="103435" name="Puzzle1">
                <a:extLst>
                  <a:ext uri="{FF2B5EF4-FFF2-40B4-BE49-F238E27FC236}">
                    <a16:creationId xmlns:a16="http://schemas.microsoft.com/office/drawing/2014/main" id="{F939ABCC-BB55-4CDA-8546-9060AD596473}"/>
                  </a:ext>
                </a:extLst>
              </p:cNvPr>
              <p:cNvSpPr>
                <a:spLocks noEditPoints="1" noChangeArrowheads="1"/>
              </p:cNvSpPr>
              <p:nvPr/>
            </p:nvSpPr>
            <p:spPr bwMode="auto">
              <a:xfrm>
                <a:off x="2555776" y="3486870"/>
                <a:ext cx="2209800" cy="1089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3 w 21600"/>
                  <a:gd name="T25" fmla="*/ 2582 h 21600"/>
                  <a:gd name="T26" fmla="*/ 16138 w 21600"/>
                  <a:gd name="T27" fmla="*/ 1955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bg2"/>
              </a:solidFill>
              <a:ln w="28575">
                <a:solidFill>
                  <a:srgbClr val="000000"/>
                </a:solidFill>
                <a:miter lim="800000"/>
                <a:headEnd/>
                <a:tailEnd/>
              </a:ln>
            </p:spPr>
            <p:txBody>
              <a:bodyPr/>
              <a:lstStyle/>
              <a:p>
                <a:endParaRPr lang="en-GB" dirty="0"/>
              </a:p>
            </p:txBody>
          </p:sp>
          <p:sp>
            <p:nvSpPr>
              <p:cNvPr id="23" name="Text Box 15">
                <a:extLst>
                  <a:ext uri="{FF2B5EF4-FFF2-40B4-BE49-F238E27FC236}">
                    <a16:creationId xmlns:a16="http://schemas.microsoft.com/office/drawing/2014/main" id="{8BE131EC-E744-479C-B2C3-DACC7C01B068}"/>
                  </a:ext>
                </a:extLst>
              </p:cNvPr>
              <p:cNvSpPr txBox="1">
                <a:spLocks noChangeArrowheads="1"/>
              </p:cNvSpPr>
              <p:nvPr/>
            </p:nvSpPr>
            <p:spPr bwMode="auto">
              <a:xfrm>
                <a:off x="3075913" y="3798387"/>
                <a:ext cx="584763"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000000"/>
                    </a:solidFill>
                  </a:rPr>
                  <a:t>GP</a:t>
                </a:r>
              </a:p>
            </p:txBody>
          </p:sp>
        </p:grpSp>
      </p:grpSp>
      <p:sp>
        <p:nvSpPr>
          <p:cNvPr id="103429" name="TextBox 6">
            <a:extLst>
              <a:ext uri="{FF2B5EF4-FFF2-40B4-BE49-F238E27FC236}">
                <a16:creationId xmlns:a16="http://schemas.microsoft.com/office/drawing/2014/main" id="{1C588066-F58E-4574-B735-88F526D5ADCB}"/>
              </a:ext>
            </a:extLst>
          </p:cNvPr>
          <p:cNvSpPr txBox="1">
            <a:spLocks noChangeArrowheads="1"/>
          </p:cNvSpPr>
          <p:nvPr/>
        </p:nvSpPr>
        <p:spPr bwMode="auto">
          <a:xfrm>
            <a:off x="1795289" y="5750586"/>
            <a:ext cx="5832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gn="ctr" eaLnBrk="1" hangingPunct="1">
              <a:lnSpc>
                <a:spcPct val="100000"/>
              </a:lnSpc>
              <a:spcBef>
                <a:spcPct val="0"/>
              </a:spcBef>
              <a:buFontTx/>
              <a:buNone/>
            </a:pPr>
            <a:r>
              <a:rPr lang="en-GB" altLang="en-US" sz="2400" b="1" dirty="0">
                <a:solidFill>
                  <a:srgbClr val="000000"/>
                </a:solidFill>
                <a:latin typeface="Arial" panose="020B0604020202020204" pitchFamily="34" charset="0"/>
              </a:rPr>
              <a:t>Use the TARGET antibiotics toolkit</a:t>
            </a:r>
          </a:p>
        </p:txBody>
      </p:sp>
      <p:sp>
        <p:nvSpPr>
          <p:cNvPr id="21" name="TextBox 13">
            <a:extLst>
              <a:ext uri="{FF2B5EF4-FFF2-40B4-BE49-F238E27FC236}">
                <a16:creationId xmlns:a16="http://schemas.microsoft.com/office/drawing/2014/main" id="{FBADC671-8647-4D28-BDF7-F93737BD8442}"/>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9" name="TextBox 18">
            <a:extLst>
              <a:ext uri="{FF2B5EF4-FFF2-40B4-BE49-F238E27FC236}">
                <a16:creationId xmlns:a16="http://schemas.microsoft.com/office/drawing/2014/main" id="{4BFB5773-BC51-4830-B885-675CB9298522}"/>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D5FBD85F-760B-4DAF-9E17-7EA2DE77ABDB}"/>
              </a:ext>
            </a:extLst>
          </p:cNvPr>
          <p:cNvSpPr>
            <a:spLocks noGrp="1" noChangeArrowheads="1"/>
          </p:cNvSpPr>
          <p:nvPr>
            <p:ph type="title"/>
          </p:nvPr>
        </p:nvSpPr>
        <p:spPr>
          <a:xfrm>
            <a:off x="1590675" y="365125"/>
            <a:ext cx="6924675" cy="1325563"/>
          </a:xfrm>
        </p:spPr>
        <p:txBody>
          <a:bodyPr/>
          <a:lstStyle/>
          <a:p>
            <a:pPr eaLnBrk="1" hangingPunct="1"/>
            <a:r>
              <a:rPr lang="en-GB" altLang="en-US" dirty="0">
                <a:latin typeface="Arial" panose="020B0604020202020204" pitchFamily="34" charset="0"/>
                <a:cs typeface="Arial" panose="020B0604020202020204" pitchFamily="34" charset="0"/>
              </a:rPr>
              <a:t>Actions</a:t>
            </a:r>
          </a:p>
        </p:txBody>
      </p:sp>
      <p:sp>
        <p:nvSpPr>
          <p:cNvPr id="5" name="TextBox 4">
            <a:extLst>
              <a:ext uri="{FF2B5EF4-FFF2-40B4-BE49-F238E27FC236}">
                <a16:creationId xmlns:a16="http://schemas.microsoft.com/office/drawing/2014/main" id="{0CCD85E2-5303-438C-8A03-AFCF67A566B6}"/>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05475" name="Content Placeholder 3">
            <a:extLst>
              <a:ext uri="{FF2B5EF4-FFF2-40B4-BE49-F238E27FC236}">
                <a16:creationId xmlns:a16="http://schemas.microsoft.com/office/drawing/2014/main" id="{C989B4F4-CD70-4132-AEC6-6B1BBF81E81B}"/>
              </a:ext>
            </a:extLst>
          </p:cNvPr>
          <p:cNvSpPr>
            <a:spLocks noGrp="1" noChangeArrowheads="1"/>
          </p:cNvSpPr>
          <p:nvPr>
            <p:ph idx="1"/>
          </p:nvPr>
        </p:nvSpPr>
        <p:spPr>
          <a:xfrm>
            <a:off x="442913" y="1165225"/>
            <a:ext cx="8229600" cy="4525963"/>
          </a:xfrm>
        </p:spPr>
        <p:txBody>
          <a:bodyPr/>
          <a:lstStyle/>
          <a:p>
            <a:pPr algn="ctr" eaLnBrk="1" hangingPunct="1">
              <a:buFontTx/>
              <a:buNone/>
            </a:pPr>
            <a:endParaRPr lang="en-GB" altLang="en-US" sz="4000" b="1" dirty="0"/>
          </a:p>
          <a:p>
            <a:pPr algn="ctr" eaLnBrk="1" hangingPunct="1">
              <a:buFontTx/>
              <a:buNone/>
            </a:pPr>
            <a:endParaRPr lang="en-GB" altLang="en-US" sz="4000" b="1" dirty="0"/>
          </a:p>
          <a:p>
            <a:pPr algn="ctr" eaLnBrk="1" hangingPunct="1">
              <a:buFontTx/>
              <a:buNone/>
            </a:pPr>
            <a:r>
              <a:rPr lang="en-GB" altLang="en-US" sz="4000" b="1" dirty="0">
                <a:solidFill>
                  <a:srgbClr val="AF1E2C"/>
                </a:solidFill>
                <a:latin typeface="Arial" panose="020B0604020202020204" pitchFamily="34" charset="0"/>
                <a:cs typeface="Arial" panose="020B0604020202020204" pitchFamily="34" charset="0"/>
              </a:rPr>
              <a:t>What can and will you do?</a:t>
            </a:r>
          </a:p>
        </p:txBody>
      </p:sp>
      <p:sp>
        <p:nvSpPr>
          <p:cNvPr id="7" name="TextBox 13">
            <a:extLst>
              <a:ext uri="{FF2B5EF4-FFF2-40B4-BE49-F238E27FC236}">
                <a16:creationId xmlns:a16="http://schemas.microsoft.com/office/drawing/2014/main" id="{FD239E4E-8CB8-436C-947D-447575221698}"/>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6" name="TextBox 5">
            <a:extLst>
              <a:ext uri="{FF2B5EF4-FFF2-40B4-BE49-F238E27FC236}">
                <a16:creationId xmlns:a16="http://schemas.microsoft.com/office/drawing/2014/main" id="{2E3E3B1E-1BF6-490B-A02A-610060434E92}"/>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D9A5B482-18AF-4E61-91E3-C9A6CDCEC18E}"/>
              </a:ext>
            </a:extLst>
          </p:cNvPr>
          <p:cNvSpPr>
            <a:spLocks noGrp="1" noChangeArrowheads="1"/>
          </p:cNvSpPr>
          <p:nvPr>
            <p:ph type="title"/>
          </p:nvPr>
        </p:nvSpPr>
        <p:spPr>
          <a:xfrm>
            <a:off x="1431235" y="312807"/>
            <a:ext cx="7573617" cy="1143000"/>
          </a:xfrm>
        </p:spPr>
        <p:txBody>
          <a:bodyPr/>
          <a:lstStyle/>
          <a:p>
            <a:pPr eaLnBrk="1" hangingPunct="1"/>
            <a:r>
              <a:rPr lang="en-GB" altLang="en-US" sz="3200" dirty="0">
                <a:solidFill>
                  <a:srgbClr val="AF1E2C"/>
                </a:solidFill>
                <a:latin typeface="Arial" panose="020B0604020202020204" pitchFamily="34" charset="0"/>
                <a:cs typeface="Arial" panose="020B0604020202020204" pitchFamily="34" charset="0"/>
              </a:rPr>
              <a:t>How could your practice improve antibiotic prescriptions for UTI?</a:t>
            </a:r>
          </a:p>
        </p:txBody>
      </p:sp>
      <p:sp>
        <p:nvSpPr>
          <p:cNvPr id="6" name="TextBox 5">
            <a:extLst>
              <a:ext uri="{FF2B5EF4-FFF2-40B4-BE49-F238E27FC236}">
                <a16:creationId xmlns:a16="http://schemas.microsoft.com/office/drawing/2014/main" id="{5C7491BC-44DC-4EB7-A7D7-C7DB9B677F43}"/>
              </a:ext>
            </a:extLst>
          </p:cNvPr>
          <p:cNvSpPr txBox="1"/>
          <p:nvPr/>
        </p:nvSpPr>
        <p:spPr>
          <a:xfrm>
            <a:off x="0" y="1601525"/>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48132" name="TextBox 1">
            <a:extLst>
              <a:ext uri="{FF2B5EF4-FFF2-40B4-BE49-F238E27FC236}">
                <a16:creationId xmlns:a16="http://schemas.microsoft.com/office/drawing/2014/main" id="{8711C000-3AE0-4F71-A1FA-476454631EA5}"/>
              </a:ext>
            </a:extLst>
          </p:cNvPr>
          <p:cNvSpPr txBox="1">
            <a:spLocks noChangeArrowheads="1"/>
          </p:cNvSpPr>
          <p:nvPr/>
        </p:nvSpPr>
        <p:spPr bwMode="auto">
          <a:xfrm>
            <a:off x="784225" y="1756033"/>
            <a:ext cx="8359775"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42925" indent="-542925">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Agree antibiotic choice in line with local guidance</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Agree diagnostic tests in line with UTI Diagnostic Tool</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Consider a non UTI cause in post-menopausal women </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Remember inflammation due to sexual activity can cause urinary symptoms due to mild urethritis</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Consider back-up prescription in those with mild symptoms</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Always do safety netting especially in the elderly</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Use the TARGET UTI patient leaflet during consultations</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Use computer reminders for leaflets &amp; back-up prescriptions</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Do a UTI audit</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Do RCGP Management of UTI free online course</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Use stand-by rather than daily prophylaxis for recurrent UTI and review 6 monthly for need</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Do not use dipsticks in elderly patients</a:t>
            </a:r>
          </a:p>
        </p:txBody>
      </p:sp>
      <p:sp>
        <p:nvSpPr>
          <p:cNvPr id="8" name="TextBox 13">
            <a:extLst>
              <a:ext uri="{FF2B5EF4-FFF2-40B4-BE49-F238E27FC236}">
                <a16:creationId xmlns:a16="http://schemas.microsoft.com/office/drawing/2014/main" id="{5505B5B9-E4D1-4290-B8A3-51E2ED1DD23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7" name="TextBox 6">
            <a:extLst>
              <a:ext uri="{FF2B5EF4-FFF2-40B4-BE49-F238E27FC236}">
                <a16:creationId xmlns:a16="http://schemas.microsoft.com/office/drawing/2014/main" id="{3F129887-9B18-4DEE-81C1-DA0A200EA124}"/>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3FEB8866-E5E5-4BDB-9C93-384EA0BF98A2}"/>
              </a:ext>
            </a:extLst>
          </p:cNvPr>
          <p:cNvSpPr>
            <a:spLocks noGrp="1" noChangeArrowheads="1"/>
          </p:cNvSpPr>
          <p:nvPr>
            <p:ph type="title"/>
          </p:nvPr>
        </p:nvSpPr>
        <p:spPr>
          <a:xfrm>
            <a:off x="1590675" y="365125"/>
            <a:ext cx="6924675" cy="1325563"/>
          </a:xfrm>
        </p:spPr>
        <p:txBody>
          <a:bodyPr/>
          <a:lstStyle/>
          <a:p>
            <a:pPr eaLnBrk="1" hangingPunct="1"/>
            <a:r>
              <a:rPr lang="en-GB" altLang="en-US" dirty="0">
                <a:solidFill>
                  <a:srgbClr val="AF1E2C"/>
                </a:solidFill>
                <a:latin typeface="Arial" panose="020B0604020202020204" pitchFamily="34" charset="0"/>
                <a:cs typeface="Arial" panose="020B0604020202020204" pitchFamily="34" charset="0"/>
              </a:rPr>
              <a:t>Many thanks</a:t>
            </a:r>
          </a:p>
        </p:txBody>
      </p:sp>
      <p:sp>
        <p:nvSpPr>
          <p:cNvPr id="6" name="TextBox 5">
            <a:extLst>
              <a:ext uri="{FF2B5EF4-FFF2-40B4-BE49-F238E27FC236}">
                <a16:creationId xmlns:a16="http://schemas.microsoft.com/office/drawing/2014/main" id="{D1C62B3C-EDBC-4CEC-9B35-E9E35BB473C2}"/>
              </a:ext>
            </a:extLst>
          </p:cNvPr>
          <p:cNvSpPr txBox="1"/>
          <p:nvPr/>
        </p:nvSpPr>
        <p:spPr>
          <a:xfrm>
            <a:off x="0" y="1601525"/>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09571" name="Content Placeholder 2">
            <a:extLst>
              <a:ext uri="{FF2B5EF4-FFF2-40B4-BE49-F238E27FC236}">
                <a16:creationId xmlns:a16="http://schemas.microsoft.com/office/drawing/2014/main" id="{0E0DED3E-670D-4842-BE74-AF3CF6CBF57E}"/>
              </a:ext>
            </a:extLst>
          </p:cNvPr>
          <p:cNvSpPr>
            <a:spLocks noGrp="1" noChangeArrowheads="1"/>
          </p:cNvSpPr>
          <p:nvPr>
            <p:ph idx="1"/>
          </p:nvPr>
        </p:nvSpPr>
        <p:spPr>
          <a:xfrm>
            <a:off x="677108" y="2662237"/>
            <a:ext cx="8229600" cy="2808288"/>
          </a:xfrm>
        </p:spPr>
        <p:txBody>
          <a:bodyPr/>
          <a:lstStyle/>
          <a:p>
            <a:pPr marL="28575" indent="0" algn="ctr" eaLnBrk="1" hangingPunct="1">
              <a:buFontTx/>
              <a:buNone/>
            </a:pPr>
            <a:r>
              <a:rPr lang="en-GB" altLang="en-US" sz="3200" dirty="0">
                <a:latin typeface="Arial" panose="020B0604020202020204" pitchFamily="34" charset="0"/>
                <a:cs typeface="Arial" panose="020B0604020202020204" pitchFamily="34" charset="0"/>
              </a:rPr>
              <a:t>Please complete the evaluation form so we can send you your CPD certificate</a:t>
            </a:r>
          </a:p>
          <a:p>
            <a:pPr marL="28575" indent="0" algn="ctr" eaLnBrk="1" hangingPunct="1">
              <a:buFontTx/>
              <a:buNone/>
            </a:pPr>
            <a:endParaRPr lang="en-GB" altLang="en-US" sz="3200" dirty="0">
              <a:latin typeface="Arial" panose="020B0604020202020204" pitchFamily="34" charset="0"/>
              <a:cs typeface="Arial" panose="020B0604020202020204" pitchFamily="34" charset="0"/>
            </a:endParaRPr>
          </a:p>
          <a:p>
            <a:pPr marL="28575" indent="0" algn="ctr" eaLnBrk="1" hangingPunct="1">
              <a:buFontTx/>
              <a:buNone/>
            </a:pPr>
            <a:r>
              <a:rPr lang="en-GB" altLang="en-US" sz="3200" dirty="0">
                <a:latin typeface="Arial" panose="020B0604020202020204" pitchFamily="34" charset="0"/>
                <a:cs typeface="Arial" panose="020B0604020202020204" pitchFamily="34" charset="0"/>
                <a:hlinkClick r:id="rId3"/>
              </a:rPr>
              <a:t>TARGETantibiotics@phe.gov.uk</a:t>
            </a:r>
            <a:endParaRPr lang="en-GB" altLang="en-US" sz="3200" dirty="0">
              <a:latin typeface="Arial" panose="020B0604020202020204" pitchFamily="34" charset="0"/>
              <a:cs typeface="Arial" panose="020B0604020202020204" pitchFamily="34" charset="0"/>
            </a:endParaRPr>
          </a:p>
        </p:txBody>
      </p:sp>
      <p:sp>
        <p:nvSpPr>
          <p:cNvPr id="7" name="TextBox 13">
            <a:extLst>
              <a:ext uri="{FF2B5EF4-FFF2-40B4-BE49-F238E27FC236}">
                <a16:creationId xmlns:a16="http://schemas.microsoft.com/office/drawing/2014/main" id="{7B7B3818-A6E9-4F3E-803F-71839C3C26B7}"/>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5" name="TextBox 4">
            <a:extLst>
              <a:ext uri="{FF2B5EF4-FFF2-40B4-BE49-F238E27FC236}">
                <a16:creationId xmlns:a16="http://schemas.microsoft.com/office/drawing/2014/main" id="{6224F843-232B-43A9-AA8A-B863487F1505}"/>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EE0B90F-9407-45E0-8AC8-65088D271688}"/>
              </a:ext>
            </a:extLst>
          </p:cNvPr>
          <p:cNvSpPr>
            <a:spLocks noGrp="1"/>
          </p:cNvSpPr>
          <p:nvPr>
            <p:ph type="title"/>
          </p:nvPr>
        </p:nvSpPr>
        <p:spPr>
          <a:xfrm>
            <a:off x="1619250" y="1560893"/>
            <a:ext cx="7626350" cy="1325563"/>
          </a:xfrm>
        </p:spPr>
        <p:txBody>
          <a:bodyPr rtlCol="0">
            <a:noAutofit/>
          </a:bodyPr>
          <a:lstStyle/>
          <a:p>
            <a:pPr eaLnBrk="1" fontAlgn="auto" hangingPunct="1">
              <a:spcAft>
                <a:spcPts val="0"/>
              </a:spcAft>
              <a:defRPr/>
            </a:pPr>
            <a:r>
              <a:rPr lang="en-GB" altLang="en-US" b="0" dirty="0">
                <a:solidFill>
                  <a:srgbClr val="AF1E2C"/>
                </a:solidFill>
                <a:latin typeface="Arial" panose="020B0604020202020204" pitchFamily="34" charset="0"/>
                <a:cs typeface="Arial" panose="020B0604020202020204" pitchFamily="34" charset="0"/>
              </a:rPr>
              <a:t>Why do we need to worry about our antibiotic use for UTI?</a:t>
            </a:r>
          </a:p>
        </p:txBody>
      </p:sp>
      <p:pic>
        <p:nvPicPr>
          <p:cNvPr id="3" name="Picture 2" descr="A woman holding her stomach in pain">
            <a:extLst>
              <a:ext uri="{FF2B5EF4-FFF2-40B4-BE49-F238E27FC236}">
                <a16:creationId xmlns:a16="http://schemas.microsoft.com/office/drawing/2014/main" id="{E9593DA3-9F02-4B38-8FB1-946251ECB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695" y="3429000"/>
            <a:ext cx="3048000" cy="2304288"/>
          </a:xfrm>
          <a:prstGeom prst="rect">
            <a:avLst/>
          </a:prstGeom>
        </p:spPr>
      </p:pic>
      <p:pic>
        <p:nvPicPr>
          <p:cNvPr id="7" name="Picture 6" descr="Dipstick equipment">
            <a:extLst>
              <a:ext uri="{FF2B5EF4-FFF2-40B4-BE49-F238E27FC236}">
                <a16:creationId xmlns:a16="http://schemas.microsoft.com/office/drawing/2014/main" id="{EA5D3758-7921-463C-8354-A5B69F59CE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5702" y="3429000"/>
            <a:ext cx="3454705" cy="2304288"/>
          </a:xfrm>
          <a:prstGeom prst="rect">
            <a:avLst/>
          </a:prstGeom>
        </p:spPr>
      </p:pic>
      <p:sp>
        <p:nvSpPr>
          <p:cNvPr id="6" name="TextBox 13">
            <a:extLst>
              <a:ext uri="{FF2B5EF4-FFF2-40B4-BE49-F238E27FC236}">
                <a16:creationId xmlns:a16="http://schemas.microsoft.com/office/drawing/2014/main" id="{583291FE-1AC8-435E-B801-1DE368ABFEEF}"/>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2BDC6C9F-7D3C-4910-8615-992BB5129AD4}"/>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59FD806-3CA1-4590-8D33-D3BD8A2D4A3D}"/>
              </a:ext>
            </a:extLst>
          </p:cNvPr>
          <p:cNvSpPr>
            <a:spLocks noGrp="1" noChangeArrowheads="1"/>
          </p:cNvSpPr>
          <p:nvPr>
            <p:ph type="title"/>
          </p:nvPr>
        </p:nvSpPr>
        <p:spPr>
          <a:xfrm>
            <a:off x="1846206" y="382280"/>
            <a:ext cx="8021694" cy="1143000"/>
          </a:xfrm>
        </p:spPr>
        <p:txBody>
          <a:bodyPr>
            <a:noAutofit/>
          </a:bodyPr>
          <a:lstStyle/>
          <a:p>
            <a:pPr eaLnBrk="1" hangingPunct="1"/>
            <a:r>
              <a:rPr lang="en-GB" altLang="en-US" sz="3600" b="0" dirty="0">
                <a:solidFill>
                  <a:srgbClr val="AF1E2C"/>
                </a:solidFill>
                <a:latin typeface="Arial" panose="020B0604020202020204" pitchFamily="34" charset="0"/>
                <a:cs typeface="Arial" panose="020B0604020202020204" pitchFamily="34" charset="0"/>
              </a:rPr>
              <a:t>UTIs are linked to blood stream infections and resistance</a:t>
            </a:r>
          </a:p>
        </p:txBody>
      </p:sp>
      <p:sp>
        <p:nvSpPr>
          <p:cNvPr id="14" name="TextBox 13">
            <a:extLst>
              <a:ext uri="{FF2B5EF4-FFF2-40B4-BE49-F238E27FC236}">
                <a16:creationId xmlns:a16="http://schemas.microsoft.com/office/drawing/2014/main" id="{A6034B86-0F77-41F3-96B4-7BCCD61FC3D7}"/>
              </a:ext>
            </a:extLst>
          </p:cNvPr>
          <p:cNvSpPr txBox="1"/>
          <p:nvPr/>
        </p:nvSpPr>
        <p:spPr>
          <a:xfrm>
            <a:off x="750828" y="1791059"/>
            <a:ext cx="8202555" cy="12926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dirty="0">
                <a:solidFill>
                  <a:schemeClr val="tx2">
                    <a:lumMod val="10000"/>
                  </a:schemeClr>
                </a:solidFill>
                <a:latin typeface="Arial" panose="020B0604020202020204" pitchFamily="34" charset="0"/>
                <a:cs typeface="Arial" panose="020B0604020202020204" pitchFamily="34" charset="0"/>
              </a:rPr>
              <a:t>Yearly estimated burden of </a:t>
            </a:r>
            <a:r>
              <a:rPr lang="en-GB" sz="2600" b="0" i="1" dirty="0">
                <a:solidFill>
                  <a:schemeClr val="tx2">
                    <a:lumMod val="10000"/>
                  </a:schemeClr>
                </a:solidFill>
                <a:latin typeface="Arial" panose="020B0604020202020204" pitchFamily="34" charset="0"/>
                <a:cs typeface="Arial" panose="020B0604020202020204" pitchFamily="34" charset="0"/>
              </a:rPr>
              <a:t>E.coli </a:t>
            </a:r>
            <a:r>
              <a:rPr lang="en-GB" sz="2600" b="0" dirty="0">
                <a:solidFill>
                  <a:schemeClr val="tx2">
                    <a:lumMod val="10000"/>
                  </a:schemeClr>
                </a:solidFill>
                <a:latin typeface="Arial" panose="020B0604020202020204" pitchFamily="34" charset="0"/>
                <a:cs typeface="Arial" panose="020B0604020202020204" pitchFamily="34" charset="0"/>
              </a:rPr>
              <a:t>resistant blood stream infections (BSIs) has reduced from 2017 but we need to keep momentum</a:t>
            </a:r>
            <a:r>
              <a:rPr lang="en-GB" sz="2600" b="0" baseline="30000" dirty="0">
                <a:solidFill>
                  <a:schemeClr val="tx2">
                    <a:lumMod val="10000"/>
                  </a:schemeClr>
                </a:solidFill>
                <a:latin typeface="Arial" panose="020B0604020202020204" pitchFamily="34" charset="0"/>
                <a:cs typeface="Arial" panose="020B0604020202020204" pitchFamily="34" charset="0"/>
              </a:rPr>
              <a:t>1</a:t>
            </a:r>
            <a:endParaRPr lang="en-GB" sz="2600" b="0" dirty="0">
              <a:solidFill>
                <a:schemeClr val="tx2">
                  <a:lumMod val="1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6A646A7-807D-438F-A80E-55E9E4B0B707}"/>
              </a:ext>
            </a:extLst>
          </p:cNvPr>
          <p:cNvSpPr txBox="1"/>
          <p:nvPr/>
        </p:nvSpPr>
        <p:spPr>
          <a:xfrm>
            <a:off x="750828" y="3166883"/>
            <a:ext cx="8393172"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1" dirty="0">
                <a:solidFill>
                  <a:schemeClr val="tx2">
                    <a:lumMod val="10000"/>
                  </a:schemeClr>
                </a:solidFill>
                <a:latin typeface="Arial" panose="020B0604020202020204" pitchFamily="34" charset="0"/>
                <a:cs typeface="Arial" panose="020B0604020202020204" pitchFamily="34" charset="0"/>
              </a:rPr>
              <a:t>E. coli </a:t>
            </a:r>
            <a:r>
              <a:rPr lang="en-GB" sz="2600" b="0" dirty="0">
                <a:solidFill>
                  <a:schemeClr val="tx2">
                    <a:lumMod val="10000"/>
                  </a:schemeClr>
                </a:solidFill>
                <a:latin typeface="Arial" panose="020B0604020202020204" pitchFamily="34" charset="0"/>
                <a:cs typeface="Arial" panose="020B0604020202020204" pitchFamily="34" charset="0"/>
              </a:rPr>
              <a:t>bacteria are the most common cause of </a:t>
            </a:r>
            <a:r>
              <a:rPr lang="en-GB" sz="2600" dirty="0">
                <a:solidFill>
                  <a:schemeClr val="tx2">
                    <a:lumMod val="10000"/>
                  </a:schemeClr>
                </a:solidFill>
                <a:latin typeface="Arial" panose="020B0604020202020204" pitchFamily="34" charset="0"/>
                <a:cs typeface="Arial" panose="020B0604020202020204" pitchFamily="34" charset="0"/>
              </a:rPr>
              <a:t>BSIs </a:t>
            </a:r>
            <a:r>
              <a:rPr lang="en-GB" sz="2600" b="0" dirty="0">
                <a:solidFill>
                  <a:schemeClr val="tx2">
                    <a:lumMod val="10000"/>
                  </a:schemeClr>
                </a:solidFill>
                <a:latin typeface="Arial" panose="020B0604020202020204" pitchFamily="34" charset="0"/>
                <a:cs typeface="Arial" panose="020B0604020202020204" pitchFamily="34" charset="0"/>
              </a:rPr>
              <a:t>that are resistant to antibiotics</a:t>
            </a:r>
            <a:r>
              <a:rPr lang="en-GB" sz="2600" b="0" baseline="30000" dirty="0">
                <a:solidFill>
                  <a:schemeClr val="tx2">
                    <a:lumMod val="10000"/>
                  </a:schemeClr>
                </a:solidFill>
                <a:latin typeface="Arial" panose="020B0604020202020204" pitchFamily="34" charset="0"/>
                <a:cs typeface="Arial" panose="020B0604020202020204" pitchFamily="34" charset="0"/>
              </a:rPr>
              <a:t>1</a:t>
            </a:r>
            <a:endParaRPr lang="en-GB" sz="2600" b="0" dirty="0">
              <a:solidFill>
                <a:schemeClr val="tx2">
                  <a:lumMod val="10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FA4108C-C75E-41C7-B849-66C6ED6CDA40}"/>
              </a:ext>
            </a:extLst>
          </p:cNvPr>
          <p:cNvSpPr txBox="1"/>
          <p:nvPr/>
        </p:nvSpPr>
        <p:spPr>
          <a:xfrm>
            <a:off x="733422" y="4225759"/>
            <a:ext cx="8185150" cy="892552"/>
          </a:xfrm>
          <a:prstGeom prst="rect">
            <a:avLst/>
          </a:prstGeom>
          <a:noFill/>
        </p:spPr>
        <p:txBody>
          <a:bodyPr wrap="square">
            <a:spAutoFit/>
          </a:bodyPr>
          <a:lstStyle/>
          <a:p>
            <a:pPr eaLnBrk="1" fontAlgn="auto" hangingPunct="1">
              <a:spcAft>
                <a:spcPts val="0"/>
              </a:spcAft>
              <a:defRPr/>
            </a:pPr>
            <a:r>
              <a:rPr lang="en-GB" sz="2600" b="1" dirty="0">
                <a:solidFill>
                  <a:schemeClr val="accent6">
                    <a:lumMod val="10000"/>
                  </a:schemeClr>
                </a:solidFill>
                <a:latin typeface="Arial" panose="020B0604020202020204" pitchFamily="34" charset="0"/>
                <a:cs typeface="Arial" panose="020B0604020202020204" pitchFamily="34" charset="0"/>
              </a:rPr>
              <a:t>51% </a:t>
            </a:r>
            <a:r>
              <a:rPr lang="en-GB" sz="2600" dirty="0">
                <a:solidFill>
                  <a:schemeClr val="accent6">
                    <a:lumMod val="10000"/>
                  </a:schemeClr>
                </a:solidFill>
                <a:latin typeface="Arial" panose="020B0604020202020204" pitchFamily="34" charset="0"/>
                <a:cs typeface="Arial" panose="020B0604020202020204" pitchFamily="34" charset="0"/>
              </a:rPr>
              <a:t>of </a:t>
            </a:r>
            <a:r>
              <a:rPr lang="en-GB" sz="2600" i="1" dirty="0">
                <a:solidFill>
                  <a:schemeClr val="accent6">
                    <a:lumMod val="10000"/>
                  </a:schemeClr>
                </a:solidFill>
                <a:latin typeface="Arial" panose="020B0604020202020204" pitchFamily="34" charset="0"/>
                <a:cs typeface="Arial" panose="020B0604020202020204" pitchFamily="34" charset="0"/>
              </a:rPr>
              <a:t>E. coli </a:t>
            </a:r>
            <a:r>
              <a:rPr lang="en-GB" sz="2600" dirty="0">
                <a:solidFill>
                  <a:schemeClr val="accent6">
                    <a:lumMod val="10000"/>
                  </a:schemeClr>
                </a:solidFill>
                <a:latin typeface="Arial" panose="020B0604020202020204" pitchFamily="34" charset="0"/>
                <a:cs typeface="Arial" panose="020B0604020202020204" pitchFamily="34" charset="0"/>
              </a:rPr>
              <a:t>blood stream infections are linked to the urogenital tract</a:t>
            </a:r>
            <a:r>
              <a:rPr lang="en-GB" sz="2600" baseline="30000" dirty="0">
                <a:solidFill>
                  <a:schemeClr val="accent6">
                    <a:lumMod val="10000"/>
                  </a:schemeClr>
                </a:solidFill>
                <a:latin typeface="Arial" panose="020B0604020202020204" pitchFamily="34" charset="0"/>
                <a:cs typeface="Arial" panose="020B0604020202020204" pitchFamily="34" charset="0"/>
              </a:rPr>
              <a:t>2</a:t>
            </a:r>
          </a:p>
        </p:txBody>
      </p:sp>
      <p:sp>
        <p:nvSpPr>
          <p:cNvPr id="13" name="TextBox 12">
            <a:extLst>
              <a:ext uri="{FF2B5EF4-FFF2-40B4-BE49-F238E27FC236}">
                <a16:creationId xmlns:a16="http://schemas.microsoft.com/office/drawing/2014/main" id="{472ADF6E-C2AB-44CB-BB3E-166A0F8540AF}"/>
              </a:ext>
            </a:extLst>
          </p:cNvPr>
          <p:cNvSpPr txBox="1"/>
          <p:nvPr/>
        </p:nvSpPr>
        <p:spPr>
          <a:xfrm>
            <a:off x="733423" y="5329407"/>
            <a:ext cx="8410577" cy="892552"/>
          </a:xfrm>
          <a:prstGeom prst="rect">
            <a:avLst/>
          </a:prstGeom>
          <a:noFill/>
        </p:spPr>
        <p:txBody>
          <a:bodyPr wrap="square">
            <a:spAutoFit/>
          </a:bodyPr>
          <a:lstStyle/>
          <a:p>
            <a:pPr eaLnBrk="1" fontAlgn="auto" hangingPunct="1">
              <a:spcAft>
                <a:spcPts val="0"/>
              </a:spcAft>
              <a:defRPr/>
            </a:pPr>
            <a:r>
              <a:rPr lang="en-GB" sz="2600" dirty="0">
                <a:solidFill>
                  <a:schemeClr val="accent6">
                    <a:lumMod val="10000"/>
                  </a:schemeClr>
                </a:solidFill>
                <a:latin typeface="Arial" panose="020B0604020202020204" pitchFamily="34" charset="0"/>
                <a:cs typeface="Arial" panose="020B0604020202020204" pitchFamily="34" charset="0"/>
              </a:rPr>
              <a:t>After RTIs, UTIs are the most prescribed for infection in primary care</a:t>
            </a:r>
            <a:r>
              <a:rPr lang="en-GB" sz="2600" baseline="30000" dirty="0">
                <a:solidFill>
                  <a:schemeClr val="accent6">
                    <a:lumMod val="10000"/>
                  </a:schemeClr>
                </a:solidFill>
                <a:latin typeface="Arial" panose="020B0604020202020204" pitchFamily="34" charset="0"/>
                <a:cs typeface="Arial" panose="020B0604020202020204" pitchFamily="34" charset="0"/>
              </a:rPr>
              <a:t>3</a:t>
            </a:r>
            <a:endParaRPr lang="en-GB" sz="2600" dirty="0">
              <a:solidFill>
                <a:schemeClr val="accent6">
                  <a:lumMod val="10000"/>
                </a:schemeClr>
              </a:solidFill>
              <a:latin typeface="Arial" panose="020B0604020202020204" pitchFamily="34" charset="0"/>
              <a:cs typeface="Arial" panose="020B0604020202020204" pitchFamily="34" charset="0"/>
            </a:endParaRPr>
          </a:p>
        </p:txBody>
      </p:sp>
      <p:sp>
        <p:nvSpPr>
          <p:cNvPr id="9" name="TextBox 13">
            <a:extLst>
              <a:ext uri="{FF2B5EF4-FFF2-40B4-BE49-F238E27FC236}">
                <a16:creationId xmlns:a16="http://schemas.microsoft.com/office/drawing/2014/main" id="{23A9E1B0-089A-4981-B229-FA8C0C871A2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13">
            <a:extLst>
              <a:ext uri="{FF2B5EF4-FFF2-40B4-BE49-F238E27FC236}">
                <a16:creationId xmlns:a16="http://schemas.microsoft.com/office/drawing/2014/main" id="{9CB3A7EB-836A-4482-88E7-1A9867A47FC2}"/>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5" name="Footer Placeholder 3">
            <a:extLst>
              <a:ext uri="{FF2B5EF4-FFF2-40B4-BE49-F238E27FC236}">
                <a16:creationId xmlns:a16="http://schemas.microsoft.com/office/drawing/2014/main" id="{D9F13B7F-ADD1-4FD6-A1C2-1957F97670E2}"/>
              </a:ext>
            </a:extLst>
          </p:cNvPr>
          <p:cNvSpPr txBox="1">
            <a:spLocks noChangeArrowheads="1"/>
          </p:cNvSpPr>
          <p:nvPr/>
        </p:nvSpPr>
        <p:spPr bwMode="auto">
          <a:xfrm>
            <a:off x="6014595" y="6312083"/>
            <a:ext cx="3192905" cy="49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marL="0" indent="0">
              <a:lnSpc>
                <a:spcPct val="100000"/>
              </a:lnSpc>
              <a:spcBef>
                <a:spcPct val="0"/>
              </a:spcBef>
              <a:buNone/>
            </a:pPr>
            <a:r>
              <a:rPr lang="en-GB" altLang="en-US" sz="1100" i="1" dirty="0">
                <a:solidFill>
                  <a:srgbClr val="000000"/>
                </a:solidFill>
                <a:latin typeface="Arial" panose="020B0604020202020204" pitchFamily="34" charset="0"/>
              </a:rPr>
              <a:t>1. UKHSA, ESPAUR Report, 2022</a:t>
            </a:r>
          </a:p>
          <a:p>
            <a:pPr marL="0" indent="0">
              <a:lnSpc>
                <a:spcPct val="100000"/>
              </a:lnSpc>
              <a:spcBef>
                <a:spcPct val="0"/>
              </a:spcBef>
              <a:buNone/>
            </a:pPr>
            <a:r>
              <a:rPr lang="en-GB" altLang="en-US" sz="1100" i="1" dirty="0">
                <a:solidFill>
                  <a:srgbClr val="000000"/>
                </a:solidFill>
                <a:latin typeface="Arial" panose="020B0604020202020204" pitchFamily="34" charset="0"/>
              </a:rPr>
              <a:t>2. Abernethy et al. J. Hosp. Infect, 2017</a:t>
            </a:r>
          </a:p>
          <a:p>
            <a:pPr marL="0" indent="0">
              <a:lnSpc>
                <a:spcPct val="100000"/>
              </a:lnSpc>
              <a:spcBef>
                <a:spcPct val="0"/>
              </a:spcBef>
              <a:buNone/>
            </a:pPr>
            <a:r>
              <a:rPr lang="en-GB" altLang="en-US" sz="1100" i="1" dirty="0">
                <a:solidFill>
                  <a:srgbClr val="000000"/>
                </a:solidFill>
                <a:latin typeface="Arial" panose="020B0604020202020204" pitchFamily="34" charset="0"/>
              </a:rPr>
              <a:t>3. Dolk et al. Journal of Antimicr Chem., 2018</a:t>
            </a:r>
          </a:p>
        </p:txBody>
      </p:sp>
    </p:spTree>
    <p:extLst>
      <p:ext uri="{BB962C8B-B14F-4D97-AF65-F5344CB8AC3E}">
        <p14:creationId xmlns:p14="http://schemas.microsoft.com/office/powerpoint/2010/main" val="1026281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DD21546-B7B9-4593-9CFF-023B25495B0D}"/>
              </a:ext>
            </a:extLst>
          </p:cNvPr>
          <p:cNvSpPr txBox="1">
            <a:spLocks noGrp="1"/>
          </p:cNvSpPr>
          <p:nvPr>
            <p:ph type="title" idx="4294967295"/>
          </p:nvPr>
        </p:nvSpPr>
        <p:spPr bwMode="auto">
          <a:xfrm>
            <a:off x="1692275" y="596900"/>
            <a:ext cx="7451725"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UTI and the link to blood stream infections</a:t>
            </a:r>
          </a:p>
        </p:txBody>
      </p:sp>
      <p:sp>
        <p:nvSpPr>
          <p:cNvPr id="3" name="Content Placeholder 2">
            <a:extLst>
              <a:ext uri="{FF2B5EF4-FFF2-40B4-BE49-F238E27FC236}">
                <a16:creationId xmlns:a16="http://schemas.microsoft.com/office/drawing/2014/main" id="{E02CCA32-E9FC-4181-B6E0-C16CA7B97A29}"/>
              </a:ext>
            </a:extLst>
          </p:cNvPr>
          <p:cNvSpPr>
            <a:spLocks noGrp="1"/>
          </p:cNvSpPr>
          <p:nvPr>
            <p:ph idx="1"/>
          </p:nvPr>
        </p:nvSpPr>
        <p:spPr>
          <a:xfrm>
            <a:off x="776601" y="2168614"/>
            <a:ext cx="8534140" cy="3263900"/>
          </a:xfrm>
        </p:spPr>
        <p:txBody>
          <a:bodyPr rtlCol="0">
            <a:noAutofit/>
          </a:bodyPr>
          <a:lstStyle/>
          <a:p>
            <a:pPr eaLnBrk="1" fontAlgn="auto" hangingPunct="1">
              <a:spcAft>
                <a:spcPts val="0"/>
              </a:spcAft>
              <a:defRPr/>
            </a:pPr>
            <a:r>
              <a:rPr lang="en-GB" sz="2600" dirty="0">
                <a:solidFill>
                  <a:schemeClr val="accent6">
                    <a:lumMod val="10000"/>
                  </a:schemeClr>
                </a:solidFill>
                <a:latin typeface="Arial" panose="020B0604020202020204" pitchFamily="34" charset="0"/>
                <a:cs typeface="Arial" panose="020B0604020202020204" pitchFamily="34" charset="0"/>
              </a:rPr>
              <a:t>UTIs contribute the </a:t>
            </a:r>
            <a:r>
              <a:rPr lang="en-GB" sz="2600" b="1" dirty="0">
                <a:solidFill>
                  <a:schemeClr val="accent6">
                    <a:lumMod val="10000"/>
                  </a:schemeClr>
                </a:solidFill>
                <a:latin typeface="Arial" panose="020B0604020202020204" pitchFamily="34" charset="0"/>
                <a:cs typeface="Arial" panose="020B0604020202020204" pitchFamily="34" charset="0"/>
              </a:rPr>
              <a:t>highest number </a:t>
            </a:r>
            <a:r>
              <a:rPr lang="en-GB" sz="2600" dirty="0">
                <a:solidFill>
                  <a:schemeClr val="accent6">
                    <a:lumMod val="10000"/>
                  </a:schemeClr>
                </a:solidFill>
                <a:latin typeface="Arial" panose="020B0604020202020204" pitchFamily="34" charset="0"/>
                <a:cs typeface="Arial" panose="020B0604020202020204" pitchFamily="34" charset="0"/>
              </a:rPr>
              <a:t>of deaths in people with </a:t>
            </a:r>
            <a:r>
              <a:rPr lang="en-GB" sz="2600" i="1" dirty="0">
                <a:solidFill>
                  <a:schemeClr val="accent6">
                    <a:lumMod val="10000"/>
                  </a:schemeClr>
                </a:solidFill>
                <a:latin typeface="Arial" panose="020B0604020202020204" pitchFamily="34" charset="0"/>
                <a:cs typeface="Arial" panose="020B0604020202020204" pitchFamily="34" charset="0"/>
              </a:rPr>
              <a:t>E. coli </a:t>
            </a:r>
            <a:r>
              <a:rPr lang="en-GB" sz="2600" dirty="0">
                <a:solidFill>
                  <a:schemeClr val="accent6">
                    <a:lumMod val="10000"/>
                  </a:schemeClr>
                </a:solidFill>
                <a:latin typeface="Arial" panose="020B0604020202020204" pitchFamily="34" charset="0"/>
                <a:cs typeface="Arial" panose="020B0604020202020204" pitchFamily="34" charset="0"/>
              </a:rPr>
              <a:t>blood stream infection</a:t>
            </a:r>
            <a:r>
              <a:rPr lang="en-GB" sz="2600" baseline="30000" dirty="0">
                <a:solidFill>
                  <a:schemeClr val="accent6">
                    <a:lumMod val="10000"/>
                  </a:schemeClr>
                </a:solidFill>
                <a:latin typeface="Arial" panose="020B0604020202020204" pitchFamily="34" charset="0"/>
                <a:cs typeface="Arial" panose="020B0604020202020204" pitchFamily="34" charset="0"/>
              </a:rPr>
              <a:t>1,2</a:t>
            </a:r>
            <a:endParaRPr lang="en-GB" sz="2600" b="1" dirty="0">
              <a:solidFill>
                <a:schemeClr val="accent6">
                  <a:lumMod val="10000"/>
                </a:schemeClr>
              </a:solidFill>
              <a:latin typeface="Arial" panose="020B0604020202020204" pitchFamily="34" charset="0"/>
              <a:cs typeface="Arial" panose="020B0604020202020204" pitchFamily="34" charset="0"/>
            </a:endParaRPr>
          </a:p>
          <a:p>
            <a:pPr eaLnBrk="1" fontAlgn="auto" hangingPunct="1">
              <a:spcAft>
                <a:spcPts val="0"/>
              </a:spcAft>
              <a:defRPr/>
            </a:pPr>
            <a:r>
              <a:rPr lang="en-GB" sz="2600" dirty="0">
                <a:solidFill>
                  <a:schemeClr val="accent6">
                    <a:lumMod val="10000"/>
                  </a:schemeClr>
                </a:solidFill>
                <a:latin typeface="Arial" panose="020B0604020202020204" pitchFamily="34" charset="0"/>
                <a:cs typeface="Arial" panose="020B0604020202020204" pitchFamily="34" charset="0"/>
              </a:rPr>
              <a:t>Around </a:t>
            </a:r>
            <a:r>
              <a:rPr lang="en-GB" sz="2600" b="1" dirty="0">
                <a:solidFill>
                  <a:schemeClr val="accent6">
                    <a:lumMod val="10000"/>
                  </a:schemeClr>
                </a:solidFill>
                <a:latin typeface="Arial" panose="020B0604020202020204" pitchFamily="34" charset="0"/>
                <a:cs typeface="Arial" panose="020B0604020202020204" pitchFamily="34" charset="0"/>
              </a:rPr>
              <a:t>half</a:t>
            </a:r>
            <a:r>
              <a:rPr lang="en-GB" sz="2600" dirty="0">
                <a:solidFill>
                  <a:schemeClr val="accent6">
                    <a:lumMod val="10000"/>
                  </a:schemeClr>
                </a:solidFill>
                <a:latin typeface="Arial" panose="020B0604020202020204" pitchFamily="34" charset="0"/>
                <a:cs typeface="Arial" panose="020B0604020202020204" pitchFamily="34" charset="0"/>
              </a:rPr>
              <a:t> of</a:t>
            </a:r>
            <a:r>
              <a:rPr lang="en-GB" sz="2600" i="1" dirty="0">
                <a:solidFill>
                  <a:schemeClr val="accent6">
                    <a:lumMod val="10000"/>
                  </a:schemeClr>
                </a:solidFill>
                <a:latin typeface="Arial" panose="020B0604020202020204" pitchFamily="34" charset="0"/>
                <a:cs typeface="Arial" panose="020B0604020202020204" pitchFamily="34" charset="0"/>
              </a:rPr>
              <a:t> E. coli </a:t>
            </a:r>
            <a:r>
              <a:rPr lang="en-GB" sz="2600" dirty="0">
                <a:solidFill>
                  <a:schemeClr val="accent6">
                    <a:lumMod val="10000"/>
                  </a:schemeClr>
                </a:solidFill>
                <a:latin typeface="Arial" panose="020B0604020202020204" pitchFamily="34" charset="0"/>
                <a:cs typeface="Arial" panose="020B0604020202020204" pitchFamily="34" charset="0"/>
              </a:rPr>
              <a:t>blood stream infections occur in people over 75 years of age</a:t>
            </a:r>
            <a:r>
              <a:rPr lang="en-GB" sz="2600" baseline="30000" dirty="0">
                <a:latin typeface="Arial" panose="020B0604020202020204" pitchFamily="34" charset="0"/>
                <a:cs typeface="Arial" panose="020B0604020202020204" pitchFamily="34" charset="0"/>
              </a:rPr>
              <a:t>1</a:t>
            </a:r>
            <a:endParaRPr lang="en-GB" sz="2600" dirty="0">
              <a:solidFill>
                <a:schemeClr val="accent6">
                  <a:lumMod val="10000"/>
                </a:schemeClr>
              </a:solidFill>
              <a:latin typeface="Arial" panose="020B0604020202020204" pitchFamily="34" charset="0"/>
              <a:cs typeface="Arial" panose="020B0604020202020204" pitchFamily="34" charset="0"/>
            </a:endParaRPr>
          </a:p>
          <a:p>
            <a:pPr eaLnBrk="1" fontAlgn="auto" hangingPunct="1">
              <a:spcAft>
                <a:spcPts val="0"/>
              </a:spcAft>
              <a:defRPr/>
            </a:pPr>
            <a:r>
              <a:rPr lang="en-GB" sz="2600" b="1" dirty="0">
                <a:solidFill>
                  <a:schemeClr val="accent6">
                    <a:lumMod val="10000"/>
                  </a:schemeClr>
                </a:solidFill>
                <a:latin typeface="Arial" panose="020B0604020202020204" pitchFamily="34" charset="0"/>
                <a:cs typeface="Arial" panose="020B0604020202020204" pitchFamily="34" charset="0"/>
              </a:rPr>
              <a:t>51% </a:t>
            </a:r>
            <a:r>
              <a:rPr lang="en-GB" sz="2600" dirty="0">
                <a:solidFill>
                  <a:schemeClr val="accent6">
                    <a:lumMod val="10000"/>
                  </a:schemeClr>
                </a:solidFill>
                <a:latin typeface="Arial" panose="020B0604020202020204" pitchFamily="34" charset="0"/>
                <a:cs typeface="Arial" panose="020B0604020202020204" pitchFamily="34" charset="0"/>
              </a:rPr>
              <a:t>of </a:t>
            </a:r>
            <a:r>
              <a:rPr lang="en-GB" sz="2600" i="1" dirty="0">
                <a:solidFill>
                  <a:schemeClr val="accent6">
                    <a:lumMod val="10000"/>
                  </a:schemeClr>
                </a:solidFill>
                <a:latin typeface="Arial" panose="020B0604020202020204" pitchFamily="34" charset="0"/>
                <a:cs typeface="Arial" panose="020B0604020202020204" pitchFamily="34" charset="0"/>
              </a:rPr>
              <a:t>E. coli </a:t>
            </a:r>
            <a:r>
              <a:rPr lang="en-GB" sz="2600" dirty="0">
                <a:solidFill>
                  <a:schemeClr val="accent6">
                    <a:lumMod val="10000"/>
                  </a:schemeClr>
                </a:solidFill>
                <a:latin typeface="Arial" panose="020B0604020202020204" pitchFamily="34" charset="0"/>
                <a:cs typeface="Arial" panose="020B0604020202020204" pitchFamily="34" charset="0"/>
              </a:rPr>
              <a:t>blood stream infections are linked to the urogenital tract</a:t>
            </a:r>
            <a:r>
              <a:rPr lang="en-GB" sz="2600" baseline="30000" dirty="0">
                <a:solidFill>
                  <a:schemeClr val="accent6">
                    <a:lumMod val="10000"/>
                  </a:schemeClr>
                </a:solidFill>
                <a:latin typeface="Arial" panose="020B0604020202020204" pitchFamily="34" charset="0"/>
                <a:cs typeface="Arial" panose="020B0604020202020204" pitchFamily="34" charset="0"/>
              </a:rPr>
              <a:t>1,2</a:t>
            </a:r>
          </a:p>
          <a:p>
            <a:pPr lvl="1" eaLnBrk="1" fontAlgn="auto" hangingPunct="1">
              <a:spcAft>
                <a:spcPts val="0"/>
              </a:spcAft>
              <a:defRPr/>
            </a:pPr>
            <a:r>
              <a:rPr lang="en-GB" sz="2600" dirty="0">
                <a:solidFill>
                  <a:schemeClr val="accent6">
                    <a:lumMod val="10000"/>
                  </a:schemeClr>
                </a:solidFill>
                <a:latin typeface="Arial" panose="020B0604020202020204" pitchFamily="34" charset="0"/>
                <a:cs typeface="Arial" panose="020B0604020202020204" pitchFamily="34" charset="0"/>
              </a:rPr>
              <a:t>Urinary catheters</a:t>
            </a:r>
          </a:p>
          <a:p>
            <a:pPr lvl="1" eaLnBrk="1" fontAlgn="auto" hangingPunct="1">
              <a:spcAft>
                <a:spcPts val="0"/>
              </a:spcAft>
              <a:defRPr/>
            </a:pPr>
            <a:r>
              <a:rPr lang="en-GB" sz="2600" dirty="0">
                <a:solidFill>
                  <a:schemeClr val="accent6">
                    <a:lumMod val="10000"/>
                  </a:schemeClr>
                </a:solidFill>
                <a:latin typeface="Arial" panose="020B0604020202020204" pitchFamily="34" charset="0"/>
                <a:cs typeface="Arial" panose="020B0604020202020204" pitchFamily="34" charset="0"/>
              </a:rPr>
              <a:t>Women</a:t>
            </a:r>
          </a:p>
          <a:p>
            <a:pPr lvl="1" eaLnBrk="1" fontAlgn="auto" hangingPunct="1">
              <a:spcAft>
                <a:spcPts val="0"/>
              </a:spcAft>
              <a:defRPr/>
            </a:pPr>
            <a:r>
              <a:rPr lang="en-GB" sz="2600" dirty="0">
                <a:solidFill>
                  <a:schemeClr val="accent6">
                    <a:lumMod val="10000"/>
                  </a:schemeClr>
                </a:solidFill>
                <a:latin typeface="Arial" panose="020B0604020202020204" pitchFamily="34" charset="0"/>
                <a:cs typeface="Arial" panose="020B0604020202020204" pitchFamily="34" charset="0"/>
              </a:rPr>
              <a:t>Having a UTI in previous month</a:t>
            </a:r>
          </a:p>
        </p:txBody>
      </p:sp>
      <p:pic>
        <p:nvPicPr>
          <p:cNvPr id="22531" name="Picture 8" descr="E. coli">
            <a:extLst>
              <a:ext uri="{FF2B5EF4-FFF2-40B4-BE49-F238E27FC236}">
                <a16:creationId xmlns:a16="http://schemas.microsoft.com/office/drawing/2014/main" id="{FC1B7459-7E56-41D1-BCB2-A4218FAF1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0531" y="4339079"/>
            <a:ext cx="2573468" cy="171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3">
            <a:extLst>
              <a:ext uri="{FF2B5EF4-FFF2-40B4-BE49-F238E27FC236}">
                <a16:creationId xmlns:a16="http://schemas.microsoft.com/office/drawing/2014/main" id="{0ECFC7B4-F2F3-4F82-89F9-30BAAE43516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13">
            <a:extLst>
              <a:ext uri="{FF2B5EF4-FFF2-40B4-BE49-F238E27FC236}">
                <a16:creationId xmlns:a16="http://schemas.microsoft.com/office/drawing/2014/main" id="{9114CE39-5F49-476B-AE7E-6184044EAD7D}"/>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22535" name="Footer Placeholder 3">
            <a:extLst>
              <a:ext uri="{FF2B5EF4-FFF2-40B4-BE49-F238E27FC236}">
                <a16:creationId xmlns:a16="http://schemas.microsoft.com/office/drawing/2014/main" id="{C9D95CB3-6CA3-453B-B739-B5C1A949AF14}"/>
              </a:ext>
            </a:extLst>
          </p:cNvPr>
          <p:cNvSpPr txBox="1">
            <a:spLocks noChangeArrowheads="1"/>
          </p:cNvSpPr>
          <p:nvPr/>
        </p:nvSpPr>
        <p:spPr bwMode="auto">
          <a:xfrm>
            <a:off x="5951094" y="6342889"/>
            <a:ext cx="3192905" cy="49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marL="0" indent="0">
              <a:lnSpc>
                <a:spcPct val="100000"/>
              </a:lnSpc>
              <a:spcBef>
                <a:spcPct val="0"/>
              </a:spcBef>
              <a:buNone/>
            </a:pPr>
            <a:r>
              <a:rPr lang="en-GB" altLang="en-US" sz="1100" dirty="0">
                <a:solidFill>
                  <a:srgbClr val="000000"/>
                </a:solidFill>
                <a:latin typeface="Arial" panose="020B0604020202020204" pitchFamily="34" charset="0"/>
              </a:rPr>
              <a:t>1. Abernethy </a:t>
            </a:r>
            <a:r>
              <a:rPr lang="en-GB" altLang="en-US" sz="1100" i="1" dirty="0">
                <a:solidFill>
                  <a:srgbClr val="000000"/>
                </a:solidFill>
                <a:latin typeface="Arial" panose="020B0604020202020204" pitchFamily="34" charset="0"/>
              </a:rPr>
              <a:t>et al. J. Hosp. Infect. </a:t>
            </a:r>
            <a:r>
              <a:rPr lang="en-GB" altLang="en-US" sz="1100" dirty="0">
                <a:solidFill>
                  <a:srgbClr val="000000"/>
                </a:solidFill>
                <a:latin typeface="Arial" panose="020B0604020202020204" pitchFamily="34" charset="0"/>
              </a:rPr>
              <a:t>(2017). </a:t>
            </a:r>
          </a:p>
          <a:p>
            <a:pPr marL="0" indent="0">
              <a:lnSpc>
                <a:spcPct val="100000"/>
              </a:lnSpc>
              <a:spcBef>
                <a:spcPct val="0"/>
              </a:spcBef>
              <a:buNone/>
            </a:pPr>
            <a:r>
              <a:rPr lang="en-GB" altLang="en-US" sz="1100" dirty="0">
                <a:solidFill>
                  <a:srgbClr val="000000"/>
                </a:solidFill>
                <a:latin typeface="Arial" panose="020B0604020202020204" pitchFamily="34" charset="0"/>
              </a:rPr>
              <a:t>2. Abernethy </a:t>
            </a:r>
            <a:r>
              <a:rPr lang="en-GB" altLang="en-US" sz="1100" i="1" dirty="0">
                <a:solidFill>
                  <a:srgbClr val="000000"/>
                </a:solidFill>
                <a:latin typeface="Arial" panose="020B0604020202020204" pitchFamily="34" charset="0"/>
              </a:rPr>
              <a:t>et al</a:t>
            </a:r>
            <a:r>
              <a:rPr lang="en-GB" altLang="en-US" sz="1100" dirty="0">
                <a:solidFill>
                  <a:srgbClr val="000000"/>
                </a:solidFill>
                <a:latin typeface="Arial" panose="020B0604020202020204" pitchFamily="34" charset="0"/>
              </a:rPr>
              <a:t>. </a:t>
            </a:r>
            <a:r>
              <a:rPr lang="en-GB" altLang="en-US" sz="1100" i="1" dirty="0">
                <a:solidFill>
                  <a:srgbClr val="000000"/>
                </a:solidFill>
                <a:latin typeface="Arial" panose="020B0604020202020204" pitchFamily="34" charset="0"/>
              </a:rPr>
              <a:t>Clin. Microbiol. Infect</a:t>
            </a:r>
            <a:r>
              <a:rPr lang="en-GB" altLang="en-US" sz="1100" dirty="0">
                <a:solidFill>
                  <a:srgbClr val="000000"/>
                </a:solidFill>
                <a:latin typeface="Arial" panose="020B0604020202020204" pitchFamily="34" charset="0"/>
              </a:rPr>
              <a:t>. (2015).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59FD806-3CA1-4590-8D33-D3BD8A2D4A3D}"/>
              </a:ext>
            </a:extLst>
          </p:cNvPr>
          <p:cNvSpPr>
            <a:spLocks noGrp="1" noChangeArrowheads="1"/>
          </p:cNvSpPr>
          <p:nvPr>
            <p:ph type="title"/>
          </p:nvPr>
        </p:nvSpPr>
        <p:spPr>
          <a:xfrm>
            <a:off x="1358899" y="519908"/>
            <a:ext cx="7559675" cy="1143000"/>
          </a:xfrm>
        </p:spPr>
        <p:txBody>
          <a:bodyPr>
            <a:noAutofit/>
          </a:bodyPr>
          <a:lstStyle/>
          <a:p>
            <a:pPr eaLnBrk="1" hangingPunct="1"/>
            <a:r>
              <a:rPr lang="en-GB" altLang="en-US" sz="3600" b="0" i="1" dirty="0">
                <a:solidFill>
                  <a:srgbClr val="AF1E2C"/>
                </a:solidFill>
                <a:latin typeface="Arial" panose="020B0604020202020204" pitchFamily="34" charset="0"/>
                <a:cs typeface="Arial" panose="020B0604020202020204" pitchFamily="34" charset="0"/>
              </a:rPr>
              <a:t>E. coli </a:t>
            </a:r>
            <a:r>
              <a:rPr lang="en-GB" altLang="en-US" sz="3600" b="0" dirty="0">
                <a:solidFill>
                  <a:srgbClr val="AF1E2C"/>
                </a:solidFill>
                <a:latin typeface="Arial" panose="020B0604020202020204" pitchFamily="34" charset="0"/>
                <a:cs typeface="Arial" panose="020B0604020202020204" pitchFamily="34" charset="0"/>
              </a:rPr>
              <a:t>bacteria are the most common cause of antibiotic resistant blood stream infections</a:t>
            </a:r>
          </a:p>
        </p:txBody>
      </p:sp>
      <p:sp>
        <p:nvSpPr>
          <p:cNvPr id="23555" name="TextBox 13">
            <a:extLst>
              <a:ext uri="{FF2B5EF4-FFF2-40B4-BE49-F238E27FC236}">
                <a16:creationId xmlns:a16="http://schemas.microsoft.com/office/drawing/2014/main" id="{55B1634F-1725-4A4A-9E43-8E8B50833865}"/>
              </a:ext>
            </a:extLst>
          </p:cNvPr>
          <p:cNvSpPr txBox="1">
            <a:spLocks noChangeArrowheads="1"/>
          </p:cNvSpPr>
          <p:nvPr/>
        </p:nvSpPr>
        <p:spPr bwMode="auto">
          <a:xfrm>
            <a:off x="794479" y="2601431"/>
            <a:ext cx="2866945" cy="289310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2600" dirty="0">
                <a:solidFill>
                  <a:schemeClr val="accent6">
                    <a:lumMod val="10000"/>
                  </a:schemeClr>
                </a:solidFill>
              </a:rPr>
              <a:t>Yearly estimated burden of antibiotic resistant blood stream infections:</a:t>
            </a:r>
          </a:p>
          <a:p>
            <a:pPr>
              <a:defRPr/>
            </a:pPr>
            <a:r>
              <a:rPr lang="en-GB" altLang="en-US" sz="2600" dirty="0">
                <a:solidFill>
                  <a:schemeClr val="accent6">
                    <a:lumMod val="10000"/>
                  </a:schemeClr>
                </a:solidFill>
              </a:rPr>
              <a:t>England: </a:t>
            </a:r>
          </a:p>
          <a:p>
            <a:pPr>
              <a:defRPr/>
            </a:pPr>
            <a:r>
              <a:rPr lang="en-GB" altLang="en-US" sz="2600" dirty="0">
                <a:solidFill>
                  <a:schemeClr val="accent6">
                    <a:lumMod val="10000"/>
                  </a:schemeClr>
                </a:solidFill>
              </a:rPr>
              <a:t>2017-2021</a:t>
            </a:r>
          </a:p>
        </p:txBody>
      </p:sp>
      <p:pic>
        <p:nvPicPr>
          <p:cNvPr id="26628" name="Picture 3" descr="Chart comparing different bacteria causing resistant infections, across 5 years">
            <a:extLst>
              <a:ext uri="{FF2B5EF4-FFF2-40B4-BE49-F238E27FC236}">
                <a16:creationId xmlns:a16="http://schemas.microsoft.com/office/drawing/2014/main" id="{3525BCB9-FB16-4461-9CD1-D1ADE15AD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988"/>
          <a:stretch>
            <a:fillRect/>
          </a:stretch>
        </p:blipFill>
        <p:spPr bwMode="auto">
          <a:xfrm>
            <a:off x="3661424" y="2064656"/>
            <a:ext cx="5213496" cy="403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3">
            <a:extLst>
              <a:ext uri="{FF2B5EF4-FFF2-40B4-BE49-F238E27FC236}">
                <a16:creationId xmlns:a16="http://schemas.microsoft.com/office/drawing/2014/main" id="{B2D1BC96-73DF-4907-A61C-0090EFD8AD90}"/>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13">
            <a:extLst>
              <a:ext uri="{FF2B5EF4-FFF2-40B4-BE49-F238E27FC236}">
                <a16:creationId xmlns:a16="http://schemas.microsoft.com/office/drawing/2014/main" id="{9CB3A7EB-836A-4482-88E7-1A9867A47FC2}"/>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9" name="TextBox 8">
            <a:extLst>
              <a:ext uri="{FF2B5EF4-FFF2-40B4-BE49-F238E27FC236}">
                <a16:creationId xmlns:a16="http://schemas.microsoft.com/office/drawing/2014/main" id="{E4E68971-4960-440F-96CE-CDEEA88FF516}"/>
              </a:ext>
            </a:extLst>
          </p:cNvPr>
          <p:cNvSpPr txBox="1">
            <a:spLocks noChangeArrowheads="1"/>
          </p:cNvSpPr>
          <p:nvPr/>
        </p:nvSpPr>
        <p:spPr bwMode="auto">
          <a:xfrm>
            <a:off x="7346407" y="6448444"/>
            <a:ext cx="17867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buFontTx/>
              <a:buNone/>
            </a:pPr>
            <a:r>
              <a:rPr lang="en-GB" altLang="en-US" sz="1100" dirty="0">
                <a:solidFill>
                  <a:srgbClr val="000000"/>
                </a:solidFill>
                <a:latin typeface="Arial" panose="020B0604020202020204" pitchFamily="34" charset="0"/>
              </a:rPr>
              <a:t>UKHSA ESPAUR 2022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EE252E5-4382-4585-ACA9-F8954E33CD3A}"/>
              </a:ext>
            </a:extLst>
          </p:cNvPr>
          <p:cNvSpPr txBox="1">
            <a:spLocks noGrp="1"/>
          </p:cNvSpPr>
          <p:nvPr>
            <p:ph type="title" idx="4294967295"/>
          </p:nvPr>
        </p:nvSpPr>
        <p:spPr bwMode="auto">
          <a:xfrm>
            <a:off x="1476374" y="668737"/>
            <a:ext cx="7656775" cy="10966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0" i="1"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E.coli</a:t>
            </a:r>
            <a:r>
              <a:rPr kumimoji="0" lang="en-GB" altLang="en-US" sz="4400" b="0" i="1" u="none" strike="noStrike" kern="0" cap="none" spc="0" normalizeH="0" noProof="0" dirty="0">
                <a:ln>
                  <a:noFill/>
                </a:ln>
                <a:solidFill>
                  <a:srgbClr val="AF1E2C"/>
                </a:solidFill>
                <a:effectLst/>
                <a:uLnTx/>
                <a:uFillTx/>
                <a:latin typeface="Arial" panose="020B0604020202020204" pitchFamily="34" charset="0"/>
                <a:cs typeface="Arial" panose="020B0604020202020204" pitchFamily="34" charset="0"/>
              </a:rPr>
              <a:t> </a:t>
            </a:r>
            <a:r>
              <a:rPr kumimoji="0" lang="en-GB" altLang="en-US" sz="4400" b="0" i="0" u="none" strike="noStrike" kern="0" cap="none" spc="0" normalizeH="0" noProof="0" dirty="0">
                <a:ln>
                  <a:noFill/>
                </a:ln>
                <a:solidFill>
                  <a:srgbClr val="AF1E2C"/>
                </a:solidFill>
                <a:effectLst/>
                <a:uLnTx/>
                <a:uFillTx/>
                <a:latin typeface="Arial" panose="020B0604020202020204" pitchFamily="34" charset="0"/>
                <a:cs typeface="Arial" panose="020B0604020202020204" pitchFamily="34" charset="0"/>
              </a:rPr>
              <a:t>BSIs are improving but we need to keep momentum</a:t>
            </a:r>
            <a:endPar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54F477A-14D1-4039-AE8A-4DAF9E7E373E}"/>
              </a:ext>
            </a:extLst>
          </p:cNvPr>
          <p:cNvSpPr>
            <a:spLocks noChangeArrowheads="1"/>
          </p:cNvSpPr>
          <p:nvPr/>
        </p:nvSpPr>
        <p:spPr bwMode="auto">
          <a:xfrm>
            <a:off x="948660" y="3080716"/>
            <a:ext cx="3327400" cy="1692771"/>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GB" altLang="en-US" sz="2600" dirty="0">
                <a:solidFill>
                  <a:schemeClr val="accent6">
                    <a:lumMod val="10000"/>
                  </a:schemeClr>
                </a:solidFill>
              </a:rPr>
              <a:t>Resistance in </a:t>
            </a:r>
            <a:r>
              <a:rPr lang="en-GB" altLang="en-US" sz="2600" i="1" dirty="0">
                <a:solidFill>
                  <a:schemeClr val="accent6">
                    <a:lumMod val="10000"/>
                  </a:schemeClr>
                </a:solidFill>
              </a:rPr>
              <a:t>E. coli </a:t>
            </a:r>
            <a:r>
              <a:rPr lang="en-GB" altLang="en-US" sz="2600" dirty="0">
                <a:solidFill>
                  <a:schemeClr val="accent6">
                    <a:lumMod val="10000"/>
                  </a:schemeClr>
                </a:solidFill>
              </a:rPr>
              <a:t>and </a:t>
            </a:r>
            <a:r>
              <a:rPr lang="en-GB" altLang="en-US" sz="2600" i="1" dirty="0">
                <a:solidFill>
                  <a:schemeClr val="accent6">
                    <a:lumMod val="10000"/>
                  </a:schemeClr>
                </a:solidFill>
              </a:rPr>
              <a:t>K. pneumoniae </a:t>
            </a:r>
            <a:r>
              <a:rPr lang="en-GB" altLang="en-US" sz="2600" dirty="0">
                <a:solidFill>
                  <a:schemeClr val="accent6">
                    <a:lumMod val="10000"/>
                  </a:schemeClr>
                </a:solidFill>
              </a:rPr>
              <a:t>bacteraemia, 2017 and 2021, England</a:t>
            </a:r>
            <a:endParaRPr lang="en-GB" altLang="en-US" sz="2600" b="1" dirty="0">
              <a:solidFill>
                <a:schemeClr val="accent6">
                  <a:lumMod val="10000"/>
                </a:schemeClr>
              </a:solidFill>
            </a:endParaRPr>
          </a:p>
        </p:txBody>
      </p:sp>
      <p:grpSp>
        <p:nvGrpSpPr>
          <p:cNvPr id="14" name="Group 13" descr="Chart showing the percentage resistance of E. coli and Klebsiella pneumonia to co-amoxiclav">
            <a:extLst>
              <a:ext uri="{FF2B5EF4-FFF2-40B4-BE49-F238E27FC236}">
                <a16:creationId xmlns:a16="http://schemas.microsoft.com/office/drawing/2014/main" id="{6041A307-1D71-452C-A4AD-D0772FE3578F}"/>
              </a:ext>
            </a:extLst>
          </p:cNvPr>
          <p:cNvGrpSpPr>
            <a:grpSpLocks/>
          </p:cNvGrpSpPr>
          <p:nvPr/>
        </p:nvGrpSpPr>
        <p:grpSpPr bwMode="auto">
          <a:xfrm>
            <a:off x="4826001" y="2029306"/>
            <a:ext cx="4038600" cy="4208063"/>
            <a:chOff x="836227" y="443983"/>
            <a:chExt cx="3036888" cy="3301009"/>
          </a:xfrm>
        </p:grpSpPr>
        <p:pic>
          <p:nvPicPr>
            <p:cNvPr id="24587" name="Content Placeholder 4">
              <a:extLst>
                <a:ext uri="{FF2B5EF4-FFF2-40B4-BE49-F238E27FC236}">
                  <a16:creationId xmlns:a16="http://schemas.microsoft.com/office/drawing/2014/main" id="{3607A506-2988-4C20-89F2-71904B273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693" t="9888" r="52933" b="43375"/>
            <a:stretch>
              <a:fillRect/>
            </a:stretch>
          </p:blipFill>
          <p:spPr bwMode="auto">
            <a:xfrm>
              <a:off x="1761372" y="895268"/>
              <a:ext cx="606979" cy="210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Content Placeholder 4">
              <a:extLst>
                <a:ext uri="{FF2B5EF4-FFF2-40B4-BE49-F238E27FC236}">
                  <a16:creationId xmlns:a16="http://schemas.microsoft.com/office/drawing/2014/main" id="{C038F739-3BB2-4844-91E5-BA24A3A48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4624" t="23834" r="8002" b="43951"/>
            <a:stretch>
              <a:fillRect/>
            </a:stretch>
          </p:blipFill>
          <p:spPr bwMode="auto">
            <a:xfrm>
              <a:off x="2680236" y="1548408"/>
              <a:ext cx="606979" cy="144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Content Placeholder 4">
              <a:extLst>
                <a:ext uri="{FF2B5EF4-FFF2-40B4-BE49-F238E27FC236}">
                  <a16:creationId xmlns:a16="http://schemas.microsoft.com/office/drawing/2014/main" id="{FD9B1FCD-7C40-49F3-87E9-750835EC0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8800" t="86832" r="14575" b="6949"/>
            <a:stretch>
              <a:fillRect/>
            </a:stretch>
          </p:blipFill>
          <p:spPr bwMode="auto">
            <a:xfrm>
              <a:off x="2504963" y="1268760"/>
              <a:ext cx="1368152" cy="27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Content Placeholder 4">
              <a:extLst>
                <a:ext uri="{FF2B5EF4-FFF2-40B4-BE49-F238E27FC236}">
                  <a16:creationId xmlns:a16="http://schemas.microsoft.com/office/drawing/2014/main" id="{B7FDDE1C-B4D8-4D21-AE1F-1D29B1F5B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7096" t="55382" r="55528" b="28963"/>
            <a:stretch>
              <a:fillRect/>
            </a:stretch>
          </p:blipFill>
          <p:spPr bwMode="auto">
            <a:xfrm rot="2678292">
              <a:off x="2196027" y="2824971"/>
              <a:ext cx="606979" cy="70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Content Placeholder 4">
              <a:extLst>
                <a:ext uri="{FF2B5EF4-FFF2-40B4-BE49-F238E27FC236}">
                  <a16:creationId xmlns:a16="http://schemas.microsoft.com/office/drawing/2014/main" id="{12A7FEAF-B4EC-44D7-9EFB-EA1D295D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5013" t="91281" r="41167"/>
            <a:stretch>
              <a:fillRect/>
            </a:stretch>
          </p:blipFill>
          <p:spPr bwMode="auto">
            <a:xfrm>
              <a:off x="1930856" y="3352950"/>
              <a:ext cx="1137320" cy="39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Content Placeholder 4">
              <a:extLst>
                <a:ext uri="{FF2B5EF4-FFF2-40B4-BE49-F238E27FC236}">
                  <a16:creationId xmlns:a16="http://schemas.microsoft.com/office/drawing/2014/main" id="{007799EF-C41D-4D8F-99E7-BE5A30F63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814" t="86832" r="61284" b="9154"/>
            <a:stretch>
              <a:fillRect/>
            </a:stretch>
          </p:blipFill>
          <p:spPr bwMode="auto">
            <a:xfrm>
              <a:off x="1638869" y="714697"/>
              <a:ext cx="979513" cy="18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21">
              <a:extLst>
                <a:ext uri="{FF2B5EF4-FFF2-40B4-BE49-F238E27FC236}">
                  <a16:creationId xmlns:a16="http://schemas.microsoft.com/office/drawing/2014/main" id="{50192E45-FC32-4D9D-BE71-E77E763893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227" y="443983"/>
              <a:ext cx="819760" cy="255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13">
            <a:extLst>
              <a:ext uri="{FF2B5EF4-FFF2-40B4-BE49-F238E27FC236}">
                <a16:creationId xmlns:a16="http://schemas.microsoft.com/office/drawing/2014/main" id="{53300A02-5B7B-46D1-9491-C1345D38CA9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9" name="TextBox 13">
            <a:extLst>
              <a:ext uri="{FF2B5EF4-FFF2-40B4-BE49-F238E27FC236}">
                <a16:creationId xmlns:a16="http://schemas.microsoft.com/office/drawing/2014/main" id="{07873697-36AA-418B-B941-C54619EF5984}"/>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23" name="TextBox 22">
            <a:extLst>
              <a:ext uri="{FF2B5EF4-FFF2-40B4-BE49-F238E27FC236}">
                <a16:creationId xmlns:a16="http://schemas.microsoft.com/office/drawing/2014/main" id="{80761451-1755-4EF7-AF3F-1E7115F9435C}"/>
              </a:ext>
            </a:extLst>
          </p:cNvPr>
          <p:cNvSpPr txBox="1">
            <a:spLocks noChangeArrowheads="1"/>
          </p:cNvSpPr>
          <p:nvPr/>
        </p:nvSpPr>
        <p:spPr bwMode="auto">
          <a:xfrm>
            <a:off x="7346407" y="6448444"/>
            <a:ext cx="17867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buFontTx/>
              <a:buNone/>
            </a:pPr>
            <a:r>
              <a:rPr lang="en-GB" altLang="en-US" sz="1100" dirty="0">
                <a:solidFill>
                  <a:srgbClr val="000000"/>
                </a:solidFill>
                <a:latin typeface="Arial" panose="020B0604020202020204" pitchFamily="34" charset="0"/>
              </a:rPr>
              <a:t>UKHSA ESPAUR 2022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Lst>
  </p:timing>
</p:sld>
</file>

<file path=ppt/theme/theme1.xml><?xml version="1.0" encoding="utf-8"?>
<a:theme xmlns:a="http://schemas.openxmlformats.org/drawingml/2006/main" name="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ARGET colour scheme">
      <a:dk1>
        <a:srgbClr val="AD0016"/>
      </a:dk1>
      <a:lt1>
        <a:srgbClr val="F4DDC4"/>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11099</TotalTime>
  <Words>12768</Words>
  <Application>Microsoft Office PowerPoint</Application>
  <PresentationFormat>On-screen Show (4:3)</PresentationFormat>
  <Paragraphs>1316</Paragraphs>
  <Slides>47</Slides>
  <Notes>45</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Arial (Headings)</vt:lpstr>
      <vt:lpstr>BlinkMacSystemFont</vt:lpstr>
      <vt:lpstr>Calibri</vt:lpstr>
      <vt:lpstr>Calibri Light</vt:lpstr>
      <vt:lpstr>helvetica neue</vt:lpstr>
      <vt:lpstr>Inter</vt:lpstr>
      <vt:lpstr>MinionPro-Regular</vt:lpstr>
      <vt:lpstr>Open Sans</vt:lpstr>
      <vt:lpstr>Office Theme</vt:lpstr>
      <vt:lpstr>Clinical Scenario: Urinary Tract Infection (UTI)</vt:lpstr>
      <vt:lpstr>Clinical Scenario: UTI – women under 65 years</vt:lpstr>
      <vt:lpstr>UKHSA UTI Diagnostic Tool:</vt:lpstr>
      <vt:lpstr>UKHSA UTI Diagnostic Tool:</vt:lpstr>
      <vt:lpstr>Why do we need to worry about our antibiotic use for UTI?</vt:lpstr>
      <vt:lpstr>UTIs are linked to blood stream infections and resistance</vt:lpstr>
      <vt:lpstr>UTI and the link to blood stream infections</vt:lpstr>
      <vt:lpstr>E. coli bacteria are the most common cause of antibiotic resistant blood stream infections</vt:lpstr>
      <vt:lpstr>E.coli BSIs are improving but we need to keep momentum</vt:lpstr>
      <vt:lpstr>Antibiotic resistance affects the recovery of patients with UTI</vt:lpstr>
      <vt:lpstr>Antibiotic use in UTI increases risk of resistance</vt:lpstr>
      <vt:lpstr>Risk of resistance persists for at least 12 months after your prescribing</vt:lpstr>
      <vt:lpstr>Antibiotic use is changing</vt:lpstr>
      <vt:lpstr>Antibiotic resistance in UTI can be reduced</vt:lpstr>
      <vt:lpstr>Antibiotic resistance to Trimethoprim</vt:lpstr>
      <vt:lpstr>Antibiotic resistance to Nitrofurantoin</vt:lpstr>
      <vt:lpstr>Antibiotic resistance to Ciprofloxacin</vt:lpstr>
      <vt:lpstr>TARGET TYI-UTI leaflet</vt:lpstr>
      <vt:lpstr>TARGET Pictorial Leaflet</vt:lpstr>
      <vt:lpstr>Web text - UTI Patient Information Leaflets</vt:lpstr>
      <vt:lpstr>Clinical scenario: UTI Older adults</vt:lpstr>
      <vt:lpstr>Clinical scenario: UTI Older adults</vt:lpstr>
      <vt:lpstr>Clinical scenario: UTI Older adults </vt:lpstr>
      <vt:lpstr>Clinical scenario: UTI Older adults </vt:lpstr>
      <vt:lpstr>UKHSA UTI Diagnostic Tool: Diagnostic Flowchart</vt:lpstr>
      <vt:lpstr>UKHSA UTI Diagnostic Tool: Diagnostic Flowchart</vt:lpstr>
      <vt:lpstr>UKHSA UTI Diagnostic Tool: Diagnostic Flowchart</vt:lpstr>
      <vt:lpstr>UKHSA UTI Diagnostic Tool: Diagnostic Flowchart</vt:lpstr>
      <vt:lpstr>TARGET: UTI Patient Information Leaflet for Older Adults</vt:lpstr>
      <vt:lpstr>TARGET: UTI Patient Information Leaflet for Older Adults</vt:lpstr>
      <vt:lpstr>TARGET: UTI Patient Information Leaflet for Older Adults</vt:lpstr>
      <vt:lpstr>TARGET: UTI Patient Information Leaflet for Older Adults</vt:lpstr>
      <vt:lpstr>NICE antimicrobial prescribing guidance</vt:lpstr>
      <vt:lpstr>Back up prescribing for UTI is generally acceptable to patients – data from 2023</vt:lpstr>
      <vt:lpstr>NICE prescribing guidance for lower UTI – non-pregnant women</vt:lpstr>
      <vt:lpstr>Consider: Risk factors for resistance</vt:lpstr>
      <vt:lpstr>UTI and the link to blood stream infections</vt:lpstr>
      <vt:lpstr>Reduced 3Cs to help reduce Clostridium difficile in the community</vt:lpstr>
      <vt:lpstr>NICE prescribing guidance for lower UTI – non-pregnant women</vt:lpstr>
      <vt:lpstr>NICE prescribing guidance - pyelonephritis</vt:lpstr>
      <vt:lpstr>TARGET: Urinary Tract infection (UTI)</vt:lpstr>
      <vt:lpstr>What can you do to learn more about UTI using TARGET resources?</vt:lpstr>
      <vt:lpstr>In summary</vt:lpstr>
      <vt:lpstr>How can we fit together the evidence and change behaviour during consultation with our patients to improve antibiotic prescribing?</vt:lpstr>
      <vt:lpstr>Actions</vt:lpstr>
      <vt:lpstr>How could your practice improve antibiotic prescriptions for UTI?</vt:lpstr>
      <vt:lpstr>Many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Lecky</dc:creator>
  <cp:lastModifiedBy>Catherine Hayes</cp:lastModifiedBy>
  <cp:revision>208</cp:revision>
  <dcterms:created xsi:type="dcterms:W3CDTF">2019-09-25T13:02:32Z</dcterms:created>
  <dcterms:modified xsi:type="dcterms:W3CDTF">2024-03-26T16:46:21Z</dcterms:modified>
</cp:coreProperties>
</file>