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11" r:id="rId2"/>
  </p:sldMasterIdLst>
  <p:notesMasterIdLst>
    <p:notesMasterId r:id="rId20"/>
  </p:notesMasterIdLst>
  <p:sldIdLst>
    <p:sldId id="256" r:id="rId3"/>
    <p:sldId id="1031" r:id="rId4"/>
    <p:sldId id="1594" r:id="rId5"/>
    <p:sldId id="1139" r:id="rId6"/>
    <p:sldId id="1595" r:id="rId7"/>
    <p:sldId id="1596" r:id="rId8"/>
    <p:sldId id="1032" r:id="rId9"/>
    <p:sldId id="1601" r:id="rId10"/>
    <p:sldId id="511" r:id="rId11"/>
    <p:sldId id="1024" r:id="rId12"/>
    <p:sldId id="505" r:id="rId13"/>
    <p:sldId id="1602" r:id="rId14"/>
    <p:sldId id="599" r:id="rId15"/>
    <p:sldId id="501" r:id="rId16"/>
    <p:sldId id="558" r:id="rId17"/>
    <p:sldId id="1119" r:id="rId18"/>
    <p:sldId id="159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7EA5C4-26F9-4E8D-F73F-5F3ED8A5153F}" name="Catherine Hayes" initials="CH" userId="S::Catherine.Hayes@ukhsa.gov.uk::51064343-f055-4aba-a6ff-35764d19f49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84D34"/>
    <a:srgbClr val="DE994E"/>
    <a:srgbClr val="AE65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4630" autoAdjust="0"/>
  </p:normalViewPr>
  <p:slideViewPr>
    <p:cSldViewPr snapToGrid="0">
      <p:cViewPr varScale="1">
        <p:scale>
          <a:sx n="73" d="100"/>
          <a:sy n="73" d="100"/>
        </p:scale>
        <p:origin x="2730" y="78"/>
      </p:cViewPr>
      <p:guideLst/>
    </p:cSldViewPr>
  </p:slideViewPr>
  <p:notesTextViewPr>
    <p:cViewPr>
      <p:scale>
        <a:sx n="1" d="1"/>
        <a:sy n="1" d="1"/>
      </p:scale>
      <p:origin x="0" y="-48"/>
    </p:cViewPr>
  </p:notesTextViewPr>
  <p:notesViewPr>
    <p:cSldViewPr snapToGrid="0">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45A51-3969-4EB7-8A61-1184C931368B}" type="datetimeFigureOut">
              <a:rPr lang="en-GB" smtClean="0"/>
              <a:t>14/08/2024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5B939-5574-4C55-8951-CA2004E59EE6}" type="slidenum">
              <a:rPr lang="en-GB" smtClean="0"/>
              <a:t>‹#›</a:t>
            </a:fld>
            <a:endParaRPr lang="en-GB"/>
          </a:p>
        </p:txBody>
      </p:sp>
    </p:spTree>
    <p:extLst>
      <p:ext uri="{BB962C8B-B14F-4D97-AF65-F5344CB8AC3E}">
        <p14:creationId xmlns:p14="http://schemas.microsoft.com/office/powerpoint/2010/main" val="1368760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altLang="en-US" sz="1000" b="1" u="none" dirty="0">
                <a:latin typeface="Arial" panose="020B0604020202020204" pitchFamily="34" charset="0"/>
                <a:cs typeface="Arial" panose="020B0604020202020204" pitchFamily="34" charset="0"/>
              </a:rPr>
              <a:t>Presenter Notes:</a:t>
            </a:r>
            <a:endParaRPr lang="en-GB" altLang="en-US" sz="1000" u="none" dirty="0">
              <a:latin typeface="Arial" panose="020B0604020202020204" pitchFamily="34" charset="0"/>
              <a:cs typeface="Arial" panose="020B0604020202020204" pitchFamily="34" charset="0"/>
            </a:endParaRPr>
          </a:p>
          <a:p>
            <a:r>
              <a:rPr lang="en-GB" altLang="en-US" sz="1000" b="0" i="1" u="none" dirty="0">
                <a:latin typeface="Arial" panose="020B0604020202020204" pitchFamily="34" charset="0"/>
                <a:cs typeface="Arial" panose="020B0604020202020204" pitchFamily="34" charset="0"/>
              </a:rPr>
              <a:t>These cases are examples that can be printed out and discussed in pairs or groups, or with the group as a whole.</a:t>
            </a:r>
          </a:p>
          <a:p>
            <a:r>
              <a:rPr lang="en-GB" altLang="en-US" sz="1000" b="0" i="1" dirty="0">
                <a:latin typeface="Arial" panose="020B0604020202020204" pitchFamily="34" charset="0"/>
                <a:cs typeface="Arial" panose="020B0604020202020204" pitchFamily="34" charset="0"/>
              </a:rPr>
              <a:t>Allow the participants to discuss the case for 2 minutes and specifically ask several different people what they would do and /or prescribe.</a:t>
            </a:r>
          </a:p>
          <a:p>
            <a:endParaRPr lang="en-GB" altLang="en-US" sz="1000" b="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(1)   Image: Cellulitis – picture obtained with patient consent </a:t>
            </a:r>
          </a:p>
          <a:p>
            <a:endParaRPr lang="en-GB" altLang="en-US" sz="1000" b="0" i="1"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B35B939-5574-4C55-8951-CA2004E59EE6}" type="slidenum">
              <a:rPr lang="en-GB" smtClean="0"/>
              <a:t>1</a:t>
            </a:fld>
            <a:endParaRPr lang="en-GB"/>
          </a:p>
        </p:txBody>
      </p:sp>
    </p:spTree>
    <p:extLst>
      <p:ext uri="{BB962C8B-B14F-4D97-AF65-F5344CB8AC3E}">
        <p14:creationId xmlns:p14="http://schemas.microsoft.com/office/powerpoint/2010/main" val="166845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buClrTx/>
              <a:buSzTx/>
              <a:buFont typeface="Arial" panose="020B0604020202020204" pitchFamily="34" charset="0"/>
              <a:buNone/>
              <a:tabLst/>
              <a:defRPr/>
            </a:pPr>
            <a:r>
              <a:rPr lang="en-GB" altLang="en-US" sz="1000" b="1" dirty="0">
                <a:latin typeface="Arial" panose="020B0604020202020204" pitchFamily="34" charset="0"/>
                <a:cs typeface="Arial" panose="020B0604020202020204" pitchFamily="34" charset="0"/>
              </a:rPr>
              <a:t>Presenter Talk </a:t>
            </a:r>
          </a:p>
          <a:p>
            <a:pPr marL="0" marR="0" lvl="0" indent="0" algn="l" defTabSz="457200" rtl="0" eaLnBrk="1" fontAlgn="auto" latinLnBrk="0" hangingPunct="1">
              <a:lnSpc>
                <a:spcPct val="100000"/>
              </a:lnSpc>
              <a:spcBef>
                <a:spcPts val="0"/>
              </a:spcBef>
              <a:buClrTx/>
              <a:buSzTx/>
              <a:buFont typeface="Arial" panose="020B0604020202020204" pitchFamily="34" charset="0"/>
              <a:buNone/>
              <a:tabLst/>
              <a:defRPr/>
            </a:pPr>
            <a:r>
              <a:rPr lang="en-GB" sz="1000" b="0" dirty="0">
                <a:effectLst/>
                <a:latin typeface="Arial" panose="020B0604020202020204" pitchFamily="34" charset="0"/>
                <a:ea typeface="Calibri" panose="020F0502020204030204" pitchFamily="34" charset="0"/>
                <a:cs typeface="Arial" panose="020B0604020202020204" pitchFamily="34" charset="0"/>
              </a:rPr>
              <a:t>Here we have the NICE summary table for cellulitis antimicrobial prescribing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0" dirty="0">
                <a:effectLst/>
                <a:latin typeface="Arial" panose="020B0604020202020204" pitchFamily="34" charset="0"/>
                <a:ea typeface="Calibri" panose="020F0502020204030204" pitchFamily="34" charset="0"/>
                <a:cs typeface="Arial" panose="020B0604020202020204" pitchFamily="34" charset="0"/>
              </a:rPr>
              <a:t>As previously discussed Flucloxacillin (500mg to 1g 5-7 days) is the first choice antibiotic.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0" dirty="0">
                <a:effectLst/>
                <a:latin typeface="Arial" panose="020B0604020202020204" pitchFamily="34" charset="0"/>
                <a:ea typeface="Calibri" panose="020F0502020204030204" pitchFamily="34" charset="0"/>
                <a:cs typeface="Arial" panose="020B0604020202020204" pitchFamily="34" charset="0"/>
              </a:rPr>
              <a:t>But alternative first choice antibiotics if penicillin allergy include clarithromycin, erythromycin and also doxycycline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0" dirty="0">
                <a:effectLst/>
                <a:latin typeface="Arial" panose="020B0604020202020204" pitchFamily="34" charset="0"/>
                <a:ea typeface="Calibri" panose="020F0502020204030204" pitchFamily="34" charset="0"/>
                <a:cs typeface="Arial" panose="020B0604020202020204" pitchFamily="34" charset="0"/>
              </a:rPr>
              <a:t>If infection is near the eyes or nose there are different recommendations with first choice as co-amoxiclav or clarithromycin with metronidazole if penicillin allergy.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000" b="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1" kern="1200" dirty="0">
                <a:solidFill>
                  <a:schemeClr val="tx1"/>
                </a:solidFill>
                <a:latin typeface="Arial" panose="020B0604020202020204" pitchFamily="34" charset="0"/>
                <a:ea typeface="+mn-ea"/>
                <a:cs typeface="Arial" panose="020B0604020202020204" pitchFamily="34" charset="0"/>
              </a:rPr>
              <a:t>Presenter Notes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i="1" dirty="0">
                <a:effectLst/>
                <a:latin typeface="Arial" panose="020B0604020202020204" pitchFamily="34" charset="0"/>
                <a:ea typeface="Calibri" panose="020F0502020204030204" pitchFamily="34" charset="0"/>
                <a:cs typeface="Arial" panose="020B0604020202020204" pitchFamily="34" charset="0"/>
              </a:rPr>
              <a:t>Guideline rationale : “oral antibiotics should be used in preference to intravenous antibiotics where possible. Intravenous antibiotics should only</a:t>
            </a:r>
          </a:p>
          <a:p>
            <a:pPr>
              <a:lnSpc>
                <a:spcPct val="107000"/>
              </a:lnSpc>
              <a:spcAft>
                <a:spcPts val="800"/>
              </a:spcAft>
            </a:pPr>
            <a:r>
              <a:rPr lang="en-GB" sz="1000" i="1" dirty="0">
                <a:effectLst/>
                <a:latin typeface="Arial" panose="020B0604020202020204" pitchFamily="34" charset="0"/>
                <a:ea typeface="Calibri" panose="020F0502020204030204" pitchFamily="34" charset="0"/>
                <a:cs typeface="Arial" panose="020B0604020202020204" pitchFamily="34" charset="0"/>
              </a:rPr>
              <a:t>be used for people who are severely ill, unable to tolerate oral treatment, or where oral treatment would not provide adequate coverage or tissue penetration”</a:t>
            </a:r>
          </a:p>
          <a:p>
            <a:pPr>
              <a:lnSpc>
                <a:spcPct val="107000"/>
              </a:lnSpc>
              <a:spcAft>
                <a:spcPts val="800"/>
              </a:spcAft>
            </a:pPr>
            <a:r>
              <a:rPr lang="en-GB" sz="1000" i="1" dirty="0">
                <a:effectLst/>
                <a:latin typeface="Arial" panose="020B0604020202020204" pitchFamily="34" charset="0"/>
                <a:ea typeface="Calibri" panose="020F0502020204030204" pitchFamily="34" charset="0"/>
                <a:cs typeface="Arial" panose="020B0604020202020204" pitchFamily="34" charset="0"/>
              </a:rPr>
              <a:t>Remember to check the BNF for considerations if someone has renal/hepatic impairment. And consider prescribing differences for obese patients. </a:t>
            </a:r>
          </a:p>
          <a:p>
            <a:pPr>
              <a:lnSpc>
                <a:spcPct val="107000"/>
              </a:lnSpc>
              <a:spcAft>
                <a:spcPts val="800"/>
              </a:spcAft>
            </a:pPr>
            <a:endParaRPr lang="en-GB" sz="1000"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b="1" kern="1200" dirty="0">
                <a:solidFill>
                  <a:schemeClr val="tx1"/>
                </a:solidFill>
                <a:latin typeface="Arial" panose="020B0604020202020204" pitchFamily="34" charset="0"/>
                <a:ea typeface="+mn-ea"/>
                <a:cs typeface="Arial" panose="020B0604020202020204" pitchFamily="34" charset="0"/>
              </a:rPr>
              <a:t>Slide References </a:t>
            </a:r>
          </a:p>
          <a:p>
            <a:pPr marL="342900" marR="0" lvl="0" indent="-342900" algn="l" defTabSz="914400" rtl="0" eaLnBrk="1" fontAlgn="auto" latinLnBrk="0" hangingPunct="1">
              <a:lnSpc>
                <a:spcPct val="107000"/>
              </a:lnSpc>
              <a:spcBef>
                <a:spcPts val="0"/>
              </a:spcBef>
              <a:spcAft>
                <a:spcPts val="800"/>
              </a:spcAft>
              <a:buClrTx/>
              <a:buSzTx/>
              <a:buFontTx/>
              <a:buAutoNum type="arabicParenBoth"/>
              <a:tabLst/>
              <a:defRPr/>
            </a:pPr>
            <a:r>
              <a:rPr lang="en-GB" sz="1000" dirty="0">
                <a:latin typeface="Arial" panose="020B0604020202020204" pitchFamily="34" charset="0"/>
                <a:cs typeface="Arial" panose="020B0604020202020204" pitchFamily="34" charset="0"/>
              </a:rPr>
              <a:t>NICE. Cellulitis and erysipelas: antimicrobial prescribing NG141 2019 [Available from: https://www.nice.org.uk/guidance/ng141.] </a:t>
            </a:r>
          </a:p>
          <a:p>
            <a:pPr marL="342900" marR="0" lvl="0" indent="-342900" algn="l" defTabSz="914400" rtl="0" eaLnBrk="1" fontAlgn="auto" latinLnBrk="0" hangingPunct="1">
              <a:lnSpc>
                <a:spcPct val="107000"/>
              </a:lnSpc>
              <a:spcBef>
                <a:spcPts val="0"/>
              </a:spcBef>
              <a:spcAft>
                <a:spcPts val="800"/>
              </a:spcAft>
              <a:buClrTx/>
              <a:buSzTx/>
              <a:buFontTx/>
              <a:buAutoNum type="arabicParenBoth"/>
              <a:tabLst/>
              <a:defRPr/>
            </a:pPr>
            <a:endParaRPr lang="en-GB"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altLang="en-US" sz="11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endParaRPr>
          </a:p>
          <a:p>
            <a:pPr>
              <a:lnSpc>
                <a:spcPct val="107000"/>
              </a:lnSpc>
              <a:spcAft>
                <a:spcPts val="800"/>
              </a:spcAft>
            </a:pPr>
            <a:endParaRPr kumimoji="0" lang="en-GB" altLang="en-US" sz="11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endParaRPr>
          </a:p>
          <a:p>
            <a:pPr>
              <a:lnSpc>
                <a:spcPct val="107000"/>
              </a:lnSpc>
              <a:spcAft>
                <a:spcPts val="800"/>
              </a:spcAft>
            </a:pPr>
            <a:endParaRPr kumimoji="0" lang="en-GB" altLang="en-US" sz="11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70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Arial" panose="020B0604020202020204" pitchFamily="34" charset="0"/>
                <a:cs typeface="Arial" panose="020B0604020202020204" pitchFamily="34" charset="0"/>
              </a:rPr>
              <a:t>This slide contains some safety netting advice to help with management.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7197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Presenter Notes </a:t>
            </a:r>
          </a:p>
          <a:p>
            <a:pPr algn="just">
              <a:lnSpc>
                <a:spcPct val="115000"/>
              </a:lnSpc>
              <a:spcBef>
                <a:spcPts val="600"/>
              </a:spcBef>
              <a:spcAft>
                <a:spcPts val="1200"/>
              </a:spcAft>
            </a:pPr>
            <a:r>
              <a:rPr lang="en-GB" sz="1000" b="0" i="1" dirty="0">
                <a:effectLst/>
                <a:latin typeface="Arial" panose="020B0604020202020204" pitchFamily="34" charset="0"/>
                <a:ea typeface="Calibri" panose="020F0502020204030204" pitchFamily="34" charset="0"/>
                <a:cs typeface="Arial" panose="020B0604020202020204" pitchFamily="34" charset="0"/>
              </a:rPr>
              <a:t>The Managing Your Common Infection (self-care) leaflet can be used as a tool for the public and communities to </a:t>
            </a: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increase awareness and change behaviour around antibiotic use by increasing individuals’ confidence and knowledge on how to self-care for their own infections and subsequently reducing inappropriate antibiotic use. </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1200"/>
              </a:spcAft>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 </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GB" sz="1000" b="0" i="1" dirty="0">
                <a:solidFill>
                  <a:srgbClr val="AF1E2C"/>
                </a:solidFill>
                <a:effectLst/>
                <a:latin typeface="Arial" panose="020B0604020202020204" pitchFamily="34" charset="0"/>
                <a:ea typeface="Times New Roman" panose="02020603050405020304" pitchFamily="18" charset="0"/>
                <a:cs typeface="Arial" panose="020B0604020202020204" pitchFamily="34" charset="0"/>
              </a:rPr>
              <a:t>What are the aims of the Managing Your Common Infection leaflet?</a:t>
            </a:r>
            <a:endParaRPr lang="en-GB" sz="1000" b="0" i="1" dirty="0">
              <a:solidFill>
                <a:srgbClr val="44546A"/>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Bef>
                <a:spcPts val="600"/>
              </a:spcBef>
              <a:spcAft>
                <a:spcPts val="1200"/>
              </a:spcAft>
            </a:pPr>
            <a:r>
              <a:rPr lang="en-GB" sz="1000" b="0" i="1" dirty="0">
                <a:effectLst/>
                <a:latin typeface="Arial" panose="020B0604020202020204" pitchFamily="34" charset="0"/>
                <a:ea typeface="Calibri" panose="020F0502020204030204" pitchFamily="34" charset="0"/>
                <a:cs typeface="Arial" panose="020B0604020202020204" pitchFamily="34" charset="0"/>
              </a:rPr>
              <a:t>The leaflet aims to give information, in line with NICE 63 guidance on:</a:t>
            </a:r>
          </a:p>
          <a:p>
            <a:pPr marL="342900" lvl="0" indent="-342900" algn="just">
              <a:lnSpc>
                <a:spcPct val="115000"/>
              </a:lnSpc>
              <a:spcBef>
                <a:spcPts val="600"/>
              </a:spcBef>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Increase awareness and change behaviour around hygiene, self-care and subsequently antibiotic use</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The natural course of self-limiting infections</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How people can self-care</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Explicit advice when to seek medical help</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Simple advice to wash their hands to reduce the spread of infection</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endParaRPr lang="en-GB" sz="10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latin typeface="Arial" panose="020B0604020202020204" pitchFamily="34" charset="0"/>
                <a:cs typeface="Arial" panose="020B0604020202020204" pitchFamily="34" charset="0"/>
              </a:rPr>
              <a:t>The leaflet is found on the TARGET website in “</a:t>
            </a:r>
            <a:r>
              <a:rPr lang="en-GB" sz="1000" b="0" i="1" dirty="0">
                <a:solidFill>
                  <a:srgbClr val="515A63"/>
                </a:solidFill>
                <a:effectLst/>
                <a:latin typeface="Arial" panose="020B0604020202020204" pitchFamily="34" charset="0"/>
                <a:cs typeface="Arial" panose="020B0604020202020204" pitchFamily="34" charset="0"/>
              </a:rPr>
              <a:t>Leaflets to discuss with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507533-49CC-4C73-9DE4-E19BF5DEC8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755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0672CB66-A6A1-4E14-BA8C-C1C98579CE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C43798D4-77B4-451B-9910-292D5A8FB2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000" b="1" u="none" dirty="0">
                <a:latin typeface="Arial" panose="020B0604020202020204" pitchFamily="34" charset="0"/>
                <a:cs typeface="Arial" panose="020B0604020202020204" pitchFamily="34" charset="0"/>
              </a:rPr>
              <a:t>Presenter Talk</a:t>
            </a:r>
          </a:p>
          <a:p>
            <a:pPr eaLnBrk="1" hangingPunct="1">
              <a:spcBef>
                <a:spcPct val="0"/>
              </a:spcBef>
            </a:pPr>
            <a:r>
              <a:rPr lang="en-GB" altLang="en-US" sz="1000" dirty="0">
                <a:latin typeface="Arial" panose="020B0604020202020204" pitchFamily="34" charset="0"/>
                <a:cs typeface="Arial" panose="020B0604020202020204" pitchFamily="34" charset="0"/>
              </a:rPr>
              <a:t>These posters and videos may make a difference to patient expectations about when to expect antibiotics, IF used in the waiting room where patients can see them and IF they have the time to digest the information.  In 2014 25% of the general public surveyed remembered seeing the first poster and 95% of these correctly answered that antibiotics don’t help most coughs and colds.  Used alone without any other strategies posters will make little difference to patients expectations for antibiotics, but they can be used to reduce expectations and can be used as a prompt for dialogue – “you may have seen from the posters or videos in the waiting room that we in this practice encourage responsible antibiotic prescribing”</a:t>
            </a:r>
          </a:p>
          <a:p>
            <a:pPr eaLnBrk="1" hangingPunct="1">
              <a:spcBef>
                <a:spcPct val="0"/>
              </a:spcBef>
            </a:pPr>
            <a:endParaRPr lang="en-GB" altLang="en-US" sz="1000" dirty="0">
              <a:latin typeface="Arial" panose="020B0604020202020204" pitchFamily="34" charset="0"/>
              <a:cs typeface="Arial" panose="020B0604020202020204" pitchFamily="34" charset="0"/>
            </a:endParaRPr>
          </a:p>
          <a:p>
            <a:pPr eaLnBrk="1" hangingPunct="1">
              <a:spcBef>
                <a:spcPct val="0"/>
              </a:spcBef>
            </a:pPr>
            <a:r>
              <a:rPr lang="en-GB" altLang="en-US" sz="1000" dirty="0">
                <a:latin typeface="Arial" panose="020B0604020202020204" pitchFamily="34" charset="0"/>
                <a:cs typeface="Arial" panose="020B0604020202020204" pitchFamily="34" charset="0"/>
              </a:rPr>
              <a:t>The videos were developed with patients and each animal cartoon video appealed to different people.  A recent small survey of their use showed that those patients who saw them remembered the messages – however often the video sound was muted, chairs were pointing in the wrong direction or the video screen was off.  If you intend to use them please don’t make this mistake.</a:t>
            </a:r>
          </a:p>
        </p:txBody>
      </p:sp>
      <p:sp>
        <p:nvSpPr>
          <p:cNvPr id="52228" name="Slide Number Placeholder 3">
            <a:extLst>
              <a:ext uri="{FF2B5EF4-FFF2-40B4-BE49-F238E27FC236}">
                <a16:creationId xmlns:a16="http://schemas.microsoft.com/office/drawing/2014/main" id="{109B0A02-9FC4-4C8D-9CC0-A10654E264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4BB39A-1F3D-4758-82CD-43EAFA3B80FF}"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 name="Date Placeholder 6">
            <a:extLst>
              <a:ext uri="{FF2B5EF4-FFF2-40B4-BE49-F238E27FC236}">
                <a16:creationId xmlns:a16="http://schemas.microsoft.com/office/drawing/2014/main" id="{90876DB9-3011-441A-8FFE-BE27FACBCEAC}"/>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7DB76-338D-43E9-8E0B-2CAA72905884}" type="datetime3">
              <a:rPr kumimoji="0" lang="en-GB"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August, 2024</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AA7C8740-2EAF-44B4-877C-E48E8D2CD8B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TARGET Antibiotics Presentation - Optional - 11.07.17</a:t>
            </a:r>
          </a:p>
        </p:txBody>
      </p:sp>
      <p:sp>
        <p:nvSpPr>
          <p:cNvPr id="3" name="Header Placeholder 2">
            <a:extLst>
              <a:ext uri="{FF2B5EF4-FFF2-40B4-BE49-F238E27FC236}">
                <a16:creationId xmlns:a16="http://schemas.microsoft.com/office/drawing/2014/main" id="{634338B0-4150-433F-B9C9-508C4DA4283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C81265BD-7511-4A08-855D-8901CE324B09}"/>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A6815B64-3496-4933-9076-25F260BEB4A0}"/>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sz="1000" b="1" u="none" dirty="0">
                <a:latin typeface="Arial" panose="020B0604020202020204" pitchFamily="34" charset="0"/>
                <a:cs typeface="Arial" panose="020B0604020202020204" pitchFamily="34" charset="0"/>
              </a:rPr>
              <a:t>Presenter Talk:</a:t>
            </a:r>
          </a:p>
          <a:p>
            <a:pPr eaLnBrk="1" hangingPunct="1">
              <a:spcBef>
                <a:spcPct val="0"/>
              </a:spcBef>
              <a:defRPr/>
            </a:pPr>
            <a:r>
              <a:rPr lang="en-GB" altLang="en-US" sz="1000" b="0" u="none" dirty="0">
                <a:latin typeface="Arial" panose="020B0604020202020204" pitchFamily="34" charset="0"/>
                <a:cs typeface="Arial" panose="020B0604020202020204" pitchFamily="34" charset="0"/>
              </a:rPr>
              <a:t>I hope you agree that the evidence suggests that by improving the antibiotic prescribing in your practice – you can:</a:t>
            </a:r>
          </a:p>
          <a:p>
            <a:pPr marL="172239" indent="-172239" eaLnBrk="1" hangingPunct="1">
              <a:spcBef>
                <a:spcPct val="0"/>
              </a:spcBef>
              <a:buFont typeface="Arial" pitchFamily="34" charset="0"/>
              <a:buChar char="•"/>
              <a:defRPr/>
            </a:pPr>
            <a:r>
              <a:rPr lang="en-GB" altLang="en-US" sz="1000" b="0" u="none" dirty="0">
                <a:latin typeface="Arial" panose="020B0604020202020204" pitchFamily="34" charset="0"/>
                <a:cs typeface="Arial" panose="020B0604020202020204" pitchFamily="34" charset="0"/>
              </a:rPr>
              <a:t>Make a difference to the care of individual patients.</a:t>
            </a:r>
          </a:p>
          <a:p>
            <a:pPr marL="172239" indent="-172239" eaLnBrk="1" hangingPunct="1">
              <a:spcBef>
                <a:spcPct val="0"/>
              </a:spcBef>
              <a:buFont typeface="Arial" pitchFamily="34" charset="0"/>
              <a:buChar char="•"/>
              <a:defRPr/>
            </a:pPr>
            <a:r>
              <a:rPr lang="en-GB" altLang="en-US" sz="1000" b="0" u="none" dirty="0">
                <a:latin typeface="Arial" panose="020B0604020202020204" pitchFamily="34" charset="0"/>
                <a:cs typeface="Arial" panose="020B0604020202020204" pitchFamily="34" charset="0"/>
              </a:rPr>
              <a:t>Help to slow the development of future resistance in our community.</a:t>
            </a:r>
          </a:p>
          <a:p>
            <a:pPr marL="172239" indent="-172239" eaLnBrk="1" hangingPunct="1">
              <a:spcBef>
                <a:spcPct val="0"/>
              </a:spcBef>
              <a:buFont typeface="Arial" pitchFamily="34" charset="0"/>
              <a:buChar char="•"/>
              <a:defRPr/>
            </a:pPr>
            <a:r>
              <a:rPr lang="en-GB" altLang="en-US" sz="1000" b="0" u="none" dirty="0">
                <a:latin typeface="Arial" panose="020B0604020202020204" pitchFamily="34" charset="0"/>
                <a:cs typeface="Arial" panose="020B0604020202020204" pitchFamily="34" charset="0"/>
              </a:rPr>
              <a:t>AND as a bonus help to increase patient self-care and reduce future consultations for self-limiting infections.</a:t>
            </a:r>
          </a:p>
        </p:txBody>
      </p:sp>
      <p:sp>
        <p:nvSpPr>
          <p:cNvPr id="102404" name="Slide Number Placeholder 3">
            <a:extLst>
              <a:ext uri="{FF2B5EF4-FFF2-40B4-BE49-F238E27FC236}">
                <a16:creationId xmlns:a16="http://schemas.microsoft.com/office/drawing/2014/main" id="{18F75E4F-5416-4BAD-86E9-24A142C252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887BF4B5-B6FC-474A-92FE-F93F677B431D}"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14</a:t>
            </a:fld>
            <a:endParaRPr kumimoji="0" lang="en-GB" alt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7" name="Date Placeholder 6">
            <a:extLst>
              <a:ext uri="{FF2B5EF4-FFF2-40B4-BE49-F238E27FC236}">
                <a16:creationId xmlns:a16="http://schemas.microsoft.com/office/drawing/2014/main" id="{F92DD19D-6C3B-4A5F-BD3E-EA5431B036F9}"/>
              </a:ext>
            </a:extLst>
          </p:cNvPr>
          <p:cNvSpPr>
            <a:spLocks noGrp="1"/>
          </p:cNvSpPr>
          <p:nvPr>
            <p:ph type="dt" sz="quarter"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72ED34-2C57-43A0-BA09-88A2B0964C9C}" type="datetime3">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 August, 2024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12F19302-2312-4DF9-8C3C-D2DB55F8F8B8}"/>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TARGET Antibiotics Presentation - Main - CS:Sore Throat &amp; UTI - 19.06.18</a:t>
            </a:r>
          </a:p>
        </p:txBody>
      </p:sp>
      <p:sp>
        <p:nvSpPr>
          <p:cNvPr id="3" name="Header Placeholder 2">
            <a:extLst>
              <a:ext uri="{FF2B5EF4-FFF2-40B4-BE49-F238E27FC236}">
                <a16:creationId xmlns:a16="http://schemas.microsoft.com/office/drawing/2014/main" id="{453B6D45-D340-4D04-AD7B-6BC3B6B722CE}"/>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80BCD661-4825-4F6C-A299-702B5929A8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C514B5B3-5F18-4733-9500-12730177D3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7263" eaLnBrk="1" hangingPunct="1">
              <a:spcBef>
                <a:spcPct val="0"/>
              </a:spcBef>
            </a:pPr>
            <a:r>
              <a:rPr lang="en-GB" altLang="en-US" sz="1000" b="1" u="none" dirty="0">
                <a:latin typeface="Arial" panose="020B0604020202020204" pitchFamily="34" charset="0"/>
                <a:cs typeface="Arial" panose="020B0604020202020204" pitchFamily="34" charset="0"/>
              </a:rPr>
              <a:t>Presenter Notes:</a:t>
            </a:r>
          </a:p>
          <a:p>
            <a:pPr defTabSz="957263" eaLnBrk="1" hangingPunct="1">
              <a:spcBef>
                <a:spcPct val="0"/>
              </a:spcBef>
            </a:pPr>
            <a:r>
              <a:rPr lang="en-US" altLang="en-US" sz="1000" b="0" i="1" dirty="0">
                <a:latin typeface="Arial" panose="020B0604020202020204" pitchFamily="34" charset="0"/>
                <a:ea typeface="ヒラギノ角ゴ Pro W3"/>
                <a:cs typeface="Arial" panose="020B0604020202020204" pitchFamily="34" charset="0"/>
              </a:rPr>
              <a:t>So how can we fit all of this evidence together and change </a:t>
            </a:r>
            <a:r>
              <a:rPr lang="en-GB" altLang="en-US" sz="1000" b="0" i="1" noProof="0" dirty="0">
                <a:latin typeface="Arial" panose="020B0604020202020204" pitchFamily="34" charset="0"/>
                <a:ea typeface="ヒラギノ角ゴ Pro W3"/>
                <a:cs typeface="Arial" panose="020B0604020202020204" pitchFamily="34" charset="0"/>
              </a:rPr>
              <a:t>behaviour</a:t>
            </a:r>
            <a:r>
              <a:rPr lang="en-US" altLang="en-US" sz="1000" b="0" i="1" dirty="0">
                <a:latin typeface="Arial" panose="020B0604020202020204" pitchFamily="34" charset="0"/>
                <a:ea typeface="ヒラギノ角ゴ Pro W3"/>
                <a:cs typeface="Arial" panose="020B0604020202020204" pitchFamily="34" charset="0"/>
              </a:rPr>
              <a:t> within the practice consultation with our patients to improve prescribing?</a:t>
            </a:r>
          </a:p>
          <a:p>
            <a:pPr defTabSz="957263" eaLnBrk="1" hangingPunct="1">
              <a:spcBef>
                <a:spcPct val="0"/>
              </a:spcBef>
            </a:pPr>
            <a:endParaRPr lang="en-GB" altLang="en-US" dirty="0"/>
          </a:p>
        </p:txBody>
      </p:sp>
      <p:sp>
        <p:nvSpPr>
          <p:cNvPr id="104452" name="Slide Number Placeholder 3">
            <a:extLst>
              <a:ext uri="{FF2B5EF4-FFF2-40B4-BE49-F238E27FC236}">
                <a16:creationId xmlns:a16="http://schemas.microsoft.com/office/drawing/2014/main" id="{2C82D87D-02F0-4B64-A29E-E2C83A8848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866E2B51-E443-48D1-8F93-019281F1E7FC}"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15</a:t>
            </a:fld>
            <a:endParaRPr kumimoji="0" lang="en-GB" alt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7" name="Date Placeholder 6">
            <a:extLst>
              <a:ext uri="{FF2B5EF4-FFF2-40B4-BE49-F238E27FC236}">
                <a16:creationId xmlns:a16="http://schemas.microsoft.com/office/drawing/2014/main" id="{8CBCECE8-3188-40BF-9891-5A46AA8DB25C}"/>
              </a:ext>
            </a:extLst>
          </p:cNvPr>
          <p:cNvSpPr>
            <a:spLocks noGrp="1"/>
          </p:cNvSpPr>
          <p:nvPr>
            <p:ph type="dt" sz="quarter"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FDB51C-878B-49F9-8C45-01599146D0B0}" type="datetime3">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 August, 2024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37CCC301-90B9-48F8-8BBB-A11CE63A1E42}"/>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TARGET Antibiotics Presentation - Main - CS:Sore Throat &amp; UTI - 19.06.18</a:t>
            </a:r>
          </a:p>
        </p:txBody>
      </p:sp>
      <p:sp>
        <p:nvSpPr>
          <p:cNvPr id="3" name="Header Placeholder 2">
            <a:extLst>
              <a:ext uri="{FF2B5EF4-FFF2-40B4-BE49-F238E27FC236}">
                <a16:creationId xmlns:a16="http://schemas.microsoft.com/office/drawing/2014/main" id="{16C679A4-4385-4DA4-B150-4520D574C6D4}"/>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To summarise the key points: </a:t>
            </a:r>
            <a:endParaRPr lang="en-GB"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 Exclude other causes of skin redness &amp; oedema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 Look for site of entry e.g. skin break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 Usually affects one limb, bilateral cellulitis is rare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 It is important to manage underlying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 And the first line antibiotic is flucloxacillin (500mg/1g), 4 times a day, 5-7 days (up to 14 days)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kern="1200" dirty="0">
                <a:solidFill>
                  <a:schemeClr val="tx1"/>
                </a:solidFill>
                <a:latin typeface="Arial" panose="020B0604020202020204" pitchFamily="34" charset="0"/>
                <a:ea typeface="+mn-ea"/>
                <a:cs typeface="Arial" panose="020B0604020202020204" pitchFamily="34" charset="0"/>
              </a:rPr>
              <a:t>Presenter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latin typeface="Arial" panose="020B0604020202020204" pitchFamily="34" charset="0"/>
                <a:cs typeface="Arial" panose="020B0604020202020204" pitchFamily="34" charset="0"/>
              </a:rPr>
              <a:t>Possible discussion points: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i="1" dirty="0">
                <a:latin typeface="Arial" panose="020B0604020202020204" pitchFamily="34" charset="0"/>
                <a:cs typeface="Arial" panose="020B0604020202020204" pitchFamily="34" charset="0"/>
              </a:rPr>
              <a:t>In your experience do people get repeated courses of antibiotic for cellulitis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i="1" dirty="0">
                <a:latin typeface="Arial" panose="020B0604020202020204" pitchFamily="34" charset="0"/>
                <a:cs typeface="Arial" panose="020B0604020202020204" pitchFamily="34" charset="0"/>
              </a:rPr>
              <a:t>Study BJGP by Teasdale (1) found approx. 2/3 people surveyed reported receiving no information about cause or prevention of recurrence. (also important to name condition)</a:t>
            </a:r>
          </a:p>
          <a:p>
            <a:endParaRPr lang="en-GB" sz="1000" dirty="0">
              <a:latin typeface="Arial" panose="020B0604020202020204" pitchFamily="34" charset="0"/>
              <a:cs typeface="Arial" panose="020B0604020202020204" pitchFamily="34" charset="0"/>
            </a:endParaRPr>
          </a:p>
          <a:p>
            <a:r>
              <a:rPr lang="en-GB" sz="1000" b="1" kern="1200" dirty="0">
                <a:solidFill>
                  <a:schemeClr val="tx1"/>
                </a:solidFill>
                <a:latin typeface="Arial" panose="020B0604020202020204" pitchFamily="34" charset="0"/>
                <a:ea typeface="+mn-ea"/>
                <a:cs typeface="Arial" panose="020B0604020202020204" pitchFamily="34" charset="0"/>
              </a:rPr>
              <a:t>Slide References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Teasdale E, Lalonde A, Muller I, Chalmers J, Smart P, Hooper J, et al. Patients’ understanding of cellulitis and their information needs: a mixed-methods study in primary and secondary care. British Journal of General Practice. 2019;69(681):e279-e86.</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Image: Cellulitis {Available from: https://dermnetnz.org/topics/cellulitis]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7508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GB" altLang="en-US" sz="1000" b="1" u="none" dirty="0"/>
              <a:t>Presenter Notes</a:t>
            </a:r>
          </a:p>
          <a:p>
            <a:pPr eaLnBrk="1" hangingPunct="1">
              <a:spcBef>
                <a:spcPct val="0"/>
              </a:spcBef>
              <a:defRPr/>
            </a:pPr>
            <a:r>
              <a:rPr lang="en-GB" altLang="en-US" sz="1000" b="0" i="1" dirty="0"/>
              <a:t>Here is a list of suggestions for action planning. You may wish to add any suggested by the audience</a:t>
            </a:r>
          </a:p>
          <a:p>
            <a:endParaRPr lang="en-GB" sz="1100" dirty="0">
              <a:solidFill>
                <a:prstClr val="black"/>
              </a:solidFill>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507533-49CC-4C73-9DE4-E19BF5DEC8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52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Ask the audience to consider the attached clinical scenario and possible treatment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i="0" dirty="0">
              <a:latin typeface="Arial" panose="020B0604020202020204" pitchFamily="34" charset="0"/>
              <a:cs typeface="Arial" panose="020B0604020202020204" pitchFamily="34" charset="0"/>
            </a:endParaRPr>
          </a:p>
          <a:p>
            <a:r>
              <a:rPr lang="en-GB" sz="1000" i="1" dirty="0">
                <a:latin typeface="Arial" panose="020B0604020202020204" pitchFamily="34" charset="0"/>
                <a:cs typeface="Arial" panose="020B0604020202020204" pitchFamily="34" charset="0"/>
              </a:rPr>
              <a:t>Note on dark skin tones, language used for cellulitis such as “redness” is not always applicable </a:t>
            </a:r>
          </a:p>
          <a:p>
            <a:endParaRPr lang="en-GB" sz="1000" i="0" dirty="0">
              <a:latin typeface="Arial" panose="020B0604020202020204" pitchFamily="34" charset="0"/>
              <a:cs typeface="Arial" panose="020B0604020202020204" pitchFamily="34" charset="0"/>
            </a:endParaRPr>
          </a:p>
          <a:p>
            <a:r>
              <a:rPr lang="en-GB" sz="1000" b="1" i="0" dirty="0">
                <a:latin typeface="Arial" panose="020B0604020202020204" pitchFamily="34" charset="0"/>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dirty="0">
                <a:latin typeface="Arial" panose="020B0604020202020204" pitchFamily="34" charset="0"/>
                <a:cs typeface="Arial" panose="020B0604020202020204" pitchFamily="34" charset="0"/>
              </a:rPr>
              <a:t>(1) </a:t>
            </a:r>
            <a:r>
              <a:rPr lang="en-GB" sz="1000" dirty="0">
                <a:latin typeface="Arial" panose="020B0604020202020204" pitchFamily="34" charset="0"/>
                <a:cs typeface="Arial" panose="020B0604020202020204" pitchFamily="34" charset="0"/>
              </a:rPr>
              <a:t>Image: Cellulitis mimic – picture obtained with patient consent </a:t>
            </a:r>
          </a:p>
          <a:p>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687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altLang="en-US" sz="1000" b="0" i="1" dirty="0">
                <a:latin typeface="Arial" panose="020B0604020202020204" pitchFamily="34" charset="0"/>
                <a:cs typeface="Arial" panose="020B0604020202020204" pitchFamily="34" charset="0"/>
              </a:rPr>
              <a:t>Answer revealed through animation, and click again for discussion point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altLang="en-US" sz="1000" b="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buClrTx/>
              <a:buSzTx/>
              <a:buFontTx/>
              <a:buNone/>
              <a:tabLst/>
              <a:defRPr/>
            </a:pPr>
            <a:r>
              <a:rPr lang="en-GB" altLang="en-US" sz="1000" b="1" kern="1200" dirty="0">
                <a:solidFill>
                  <a:schemeClr val="tx1"/>
                </a:solidFill>
                <a:latin typeface="Arial" panose="020B0604020202020204" pitchFamily="34" charset="0"/>
                <a:ea typeface="+mn-ea"/>
                <a:cs typeface="Arial" panose="020B0604020202020204" pitchFamily="34" charset="0"/>
              </a:rPr>
              <a:t>Presenter Talk </a:t>
            </a:r>
          </a:p>
          <a:p>
            <a:pPr marL="0" marR="0" lvl="0" indent="0" algn="l" defTabSz="914400" rtl="0" eaLnBrk="1" fontAlgn="auto" latinLnBrk="0" hangingPunct="1">
              <a:lnSpc>
                <a:spcPct val="107000"/>
              </a:lnSpc>
              <a:spcBef>
                <a:spcPts val="0"/>
              </a:spcBef>
              <a:buClrTx/>
              <a:buSzTx/>
              <a:buFontTx/>
              <a:buNone/>
              <a:tabLst/>
              <a:defRPr/>
            </a:pPr>
            <a:r>
              <a:rPr kumimoji="0" lang="en-GB" sz="1000" b="0" i="0" u="none" strike="noStrike" kern="1200" cap="none" spc="0" normalizeH="0" baseline="0" noProof="0" dirty="0">
                <a:ln>
                  <a:noFill/>
                </a:ln>
                <a:solidFill>
                  <a:srgbClr val="F6F6F6">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To summarise, the question is for a 77yr-old, red painful swollen lower legs, malaise, </a:t>
            </a:r>
            <a:r>
              <a:rPr lang="en-GB" sz="1000" dirty="0" err="1">
                <a:solidFill>
                  <a:srgbClr val="F6F6F6">
                    <a:lumMod val="10000"/>
                  </a:srgbClr>
                </a:solidFill>
                <a:latin typeface="Arial" panose="020B0604020202020204" pitchFamily="34" charset="0"/>
                <a:cs typeface="Arial" panose="020B0604020202020204" pitchFamily="34" charset="0"/>
              </a:rPr>
              <a:t>obs</a:t>
            </a:r>
            <a:r>
              <a:rPr lang="en-GB" sz="1000" dirty="0">
                <a:solidFill>
                  <a:srgbClr val="F6F6F6">
                    <a:lumMod val="10000"/>
                  </a:srgbClr>
                </a:solidFill>
                <a:latin typeface="Arial" panose="020B0604020202020204" pitchFamily="34" charset="0"/>
                <a:cs typeface="Arial" panose="020B0604020202020204" pitchFamily="34" charset="0"/>
              </a:rPr>
              <a:t> normal</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dirty="0">
                <a:solidFill>
                  <a:srgbClr val="F6F6F6">
                    <a:lumMod val="10000"/>
                  </a:srgbClr>
                </a:solidFill>
                <a:latin typeface="Arial" panose="020B0604020202020204" pitchFamily="34" charset="0"/>
                <a:cs typeface="Arial" panose="020B0604020202020204" pitchFamily="34" charset="0"/>
              </a:rPr>
              <a:t>The answer is “None of the above” - no antibiotics at this point as uncertain diagnosis  </a:t>
            </a:r>
          </a:p>
          <a:p>
            <a:r>
              <a:rPr lang="en-GB" sz="1000" dirty="0">
                <a:solidFill>
                  <a:srgbClr val="F6F6F6">
                    <a:lumMod val="10000"/>
                  </a:srgbClr>
                </a:solidFill>
                <a:latin typeface="Arial" panose="020B0604020202020204" pitchFamily="34" charset="0"/>
                <a:cs typeface="Arial" panose="020B0604020202020204" pitchFamily="34" charset="0"/>
              </a:rPr>
              <a:t>Bilateral cellulitis is </a:t>
            </a:r>
            <a:r>
              <a:rPr kumimoji="0" lang="en-GB" sz="1000" b="0" i="0" u="none" strike="noStrike" kern="1200" cap="none" spc="0" normalizeH="0" baseline="0" noProof="0" dirty="0">
                <a:ln>
                  <a:noFill/>
                </a:ln>
                <a:solidFill>
                  <a:srgbClr val="F6F6F6">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unlikely </a:t>
            </a:r>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Need further information to diagnosis </a:t>
            </a:r>
          </a:p>
          <a:p>
            <a:endParaRPr lang="en-GB" sz="1000" dirty="0">
              <a:latin typeface="Arial" panose="020B0604020202020204" pitchFamily="34" charset="0"/>
              <a:cs typeface="Arial" panose="020B0604020202020204" pitchFamily="34" charset="0"/>
            </a:endParaRPr>
          </a:p>
          <a:p>
            <a:r>
              <a:rPr lang="en-GB" sz="1000" b="1" kern="1200" dirty="0">
                <a:solidFill>
                  <a:schemeClr val="tx1"/>
                </a:solidFill>
                <a:latin typeface="Arial" panose="020B0604020202020204" pitchFamily="34" charset="0"/>
                <a:ea typeface="+mn-ea"/>
                <a:cs typeface="Arial" panose="020B0604020202020204" pitchFamily="34" charset="0"/>
              </a:rPr>
              <a:t>Presenter Notes </a:t>
            </a:r>
          </a:p>
          <a:p>
            <a:r>
              <a:rPr kumimoji="0" lang="en-GB" sz="1000" b="0" i="1" u="none" strike="noStrike" kern="1200" cap="none" spc="0" normalizeH="0" baseline="0" noProof="0" dirty="0">
                <a:ln>
                  <a:noFill/>
                </a:ln>
                <a:solidFill>
                  <a:srgbClr val="F6F6F6">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Differential Diagnosis: </a:t>
            </a:r>
          </a:p>
          <a:p>
            <a:r>
              <a:rPr kumimoji="0" lang="en-GB" sz="1000" b="0" i="1" u="none" strike="noStrike" kern="1200" cap="none" spc="0" normalizeH="0" baseline="0" noProof="0" dirty="0">
                <a:ln>
                  <a:noFill/>
                </a:ln>
                <a:solidFill>
                  <a:srgbClr val="F6F6F6">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Unilateral swelling – DVT, Bakers cyst , thrombophlebitis </a:t>
            </a:r>
          </a:p>
          <a:p>
            <a:r>
              <a:rPr kumimoji="0" lang="en-GB" sz="1000" b="0" i="1" u="none" strike="noStrike" kern="1200" cap="none" spc="0" normalizeH="0" baseline="0" noProof="0" dirty="0">
                <a:ln>
                  <a:noFill/>
                </a:ln>
                <a:solidFill>
                  <a:srgbClr val="F6F6F6">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Chronic </a:t>
            </a:r>
            <a:r>
              <a:rPr lang="en-GB" sz="1000" b="0" i="1" dirty="0">
                <a:solidFill>
                  <a:srgbClr val="222222"/>
                </a:solidFill>
                <a:effectLst/>
                <a:latin typeface="Arial" panose="020B0604020202020204" pitchFamily="34" charset="0"/>
                <a:cs typeface="Arial" panose="020B0604020202020204" pitchFamily="34" charset="0"/>
              </a:rPr>
              <a:t>usually bilateral </a:t>
            </a:r>
            <a:r>
              <a:rPr lang="en-GB" sz="1000" b="1" i="1" dirty="0">
                <a:solidFill>
                  <a:srgbClr val="222222"/>
                </a:solidFill>
                <a:effectLst/>
                <a:latin typeface="Arial" panose="020B0604020202020204" pitchFamily="34" charset="0"/>
                <a:cs typeface="Arial" panose="020B0604020202020204" pitchFamily="34" charset="0"/>
              </a:rPr>
              <a:t>but if worse on one side, it may be difficult to exclude superimposed cellulitis </a:t>
            </a:r>
            <a:r>
              <a:rPr lang="en-GB" sz="1000" b="0" i="1" dirty="0">
                <a:solidFill>
                  <a:srgbClr val="222222"/>
                </a:solidFill>
                <a:effectLst/>
                <a:latin typeface="Arial" panose="020B0604020202020204" pitchFamily="34" charset="0"/>
                <a:cs typeface="Arial" panose="020B0604020202020204" pitchFamily="34" charset="0"/>
              </a:rPr>
              <a:t>(if it was cellulitis doxy or </a:t>
            </a:r>
            <a:r>
              <a:rPr lang="en-GB" sz="1000" b="0" i="1" dirty="0" err="1">
                <a:solidFill>
                  <a:srgbClr val="222222"/>
                </a:solidFill>
                <a:effectLst/>
                <a:latin typeface="Arial" panose="020B0604020202020204" pitchFamily="34" charset="0"/>
                <a:cs typeface="Arial" panose="020B0604020202020204" pitchFamily="34" charset="0"/>
              </a:rPr>
              <a:t>clarithro</a:t>
            </a:r>
            <a:r>
              <a:rPr lang="en-GB" sz="1000" b="0" i="1" dirty="0">
                <a:solidFill>
                  <a:srgbClr val="222222"/>
                </a:solidFill>
                <a:effectLst/>
                <a:latin typeface="Arial" panose="020B0604020202020204" pitchFamily="34" charset="0"/>
                <a:cs typeface="Arial" panose="020B0604020202020204" pitchFamily="34" charset="0"/>
              </a:rPr>
              <a:t> ok ) </a:t>
            </a:r>
          </a:p>
          <a:p>
            <a:endParaRPr kumimoji="0" lang="en-GB" sz="1000" b="0" i="1" u="none" strike="noStrike" kern="1200" cap="none" spc="0" normalizeH="0" baseline="0" noProof="0" dirty="0">
              <a:ln>
                <a:noFill/>
              </a:ln>
              <a:solidFill>
                <a:srgbClr val="222222"/>
              </a:solidFill>
              <a:effectLst/>
              <a:uLnTx/>
              <a:uFillTx/>
              <a:latin typeface="Arial" panose="020B0604020202020204" pitchFamily="34" charset="0"/>
              <a:ea typeface="Calibri" panose="020F0502020204030204" pitchFamily="34" charset="0"/>
              <a:cs typeface="Arial" panose="020B0604020202020204" pitchFamily="34" charset="0"/>
            </a:endParaRPr>
          </a:p>
          <a:p>
            <a:r>
              <a:rPr kumimoji="0" lang="en-GB" sz="1000" b="1" i="0" u="none" strike="noStrike" kern="1200" cap="none" spc="0" normalizeH="0" baseline="0" noProof="0" dirty="0">
                <a:ln>
                  <a:noFill/>
                </a:ln>
                <a:solidFill>
                  <a:srgbClr val="222222"/>
                </a:solidFill>
                <a:effectLst/>
                <a:uLnTx/>
                <a:uFillTx/>
                <a:latin typeface="Arial" panose="020B0604020202020204" pitchFamily="34" charset="0"/>
                <a:ea typeface="Calibri" panose="020F0502020204030204" pitchFamily="34" charset="0"/>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dirty="0">
                <a:latin typeface="Arial" panose="020B0604020202020204" pitchFamily="34" charset="0"/>
                <a:cs typeface="Arial" panose="020B0604020202020204" pitchFamily="34" charset="0"/>
              </a:rPr>
              <a:t>(1) </a:t>
            </a:r>
            <a:r>
              <a:rPr lang="en-GB" sz="1000" dirty="0">
                <a:latin typeface="Arial" panose="020B0604020202020204" pitchFamily="34" charset="0"/>
                <a:cs typeface="Arial" panose="020B0604020202020204" pitchFamily="34" charset="0"/>
              </a:rPr>
              <a:t>Image: Cellulitis mimic – picture obtained with patient consent </a:t>
            </a:r>
          </a:p>
          <a:p>
            <a:endParaRPr kumimoji="0" lang="en-GB" sz="11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Calibri" panose="020F050202020403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130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i="1" dirty="0">
                <a:latin typeface="Arial" panose="020B0604020202020204" pitchFamily="34" charset="0"/>
                <a:cs typeface="Arial" panose="020B0604020202020204" pitchFamily="34" charset="0"/>
              </a:rPr>
              <a:t>This slide is animated, click for information on varying severity and click again for advice </a:t>
            </a: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accent6">
                    <a:lumMod val="10000"/>
                  </a:schemeClr>
                </a:solidFill>
                <a:latin typeface="Arial" panose="020B0604020202020204" pitchFamily="34" charset="0"/>
                <a:cs typeface="Arial" panose="020B0604020202020204" pitchFamily="34" charset="0"/>
              </a:rPr>
              <a:t>Presenter Talk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accent6">
                    <a:lumMod val="10000"/>
                  </a:schemeClr>
                </a:solidFill>
                <a:latin typeface="Arial" panose="020B0604020202020204" pitchFamily="34" charset="0"/>
                <a:cs typeface="Arial" panose="020B0604020202020204" pitchFamily="34" charset="0"/>
              </a:rPr>
              <a:t>This slide highlights conditions often misidentified for cellulitis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accent6">
                    <a:lumMod val="10000"/>
                  </a:schemeClr>
                </a:solidFill>
                <a:latin typeface="Arial" panose="020B0604020202020204" pitchFamily="34" charset="0"/>
                <a:cs typeface="Arial" panose="020B0604020202020204" pitchFamily="34" charset="0"/>
              </a:rPr>
              <a:t>Self care is important and advice includes elevation, keep physically active , weight loss if high BMI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accent6">
                    <a:lumMod val="10000"/>
                  </a:schemeClr>
                </a:solidFill>
                <a:latin typeface="Arial" panose="020B0604020202020204" pitchFamily="34" charset="0"/>
                <a:cs typeface="Arial" panose="020B0604020202020204" pitchFamily="34" charset="0"/>
              </a:rPr>
              <a:t>And do not use compression stocking if active cellulitis (1) </a:t>
            </a:r>
          </a:p>
          <a:p>
            <a:pPr algn="l">
              <a:buFont typeface="Arial" panose="020B0604020202020204" pitchFamily="34" charset="0"/>
              <a:buNone/>
            </a:pPr>
            <a:endParaRPr kumimoji="0" lang="en-GB" sz="10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solidFill>
                  <a:schemeClr val="accent6">
                    <a:lumMod val="10000"/>
                  </a:schemeClr>
                </a:solidFill>
                <a:latin typeface="Arial" panose="020B0604020202020204" pitchFamily="34" charset="0"/>
                <a:cs typeface="Arial" panose="020B0604020202020204" pitchFamily="34" charset="0"/>
              </a:rPr>
              <a:t>NHS website info excellent (2)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CKS varicose eczema/</a:t>
            </a:r>
            <a:r>
              <a:rPr kumimoji="0" lang="en-GB" sz="1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lipodermato</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DVT (4)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Venous insufficiency </a:t>
            </a:r>
          </a:p>
          <a:p>
            <a:pPr marL="285750" indent="-285750">
              <a:buFont typeface="Arial" panose="020B0604020202020204" pitchFamily="34" charset="0"/>
              <a:buChar char="•"/>
              <a:defRPr/>
            </a:pPr>
            <a:r>
              <a:rPr lang="en-GB" sz="1000" b="1" i="1" dirty="0">
                <a:solidFill>
                  <a:srgbClr val="222222"/>
                </a:solidFill>
                <a:latin typeface="Arial" panose="020B0604020202020204" pitchFamily="34" charset="0"/>
                <a:cs typeface="Arial" panose="020B0604020202020204" pitchFamily="34" charset="0"/>
              </a:rPr>
              <a:t>Risks</a:t>
            </a:r>
            <a:r>
              <a:rPr lang="en-GB" sz="1000" i="1" dirty="0">
                <a:solidFill>
                  <a:srgbClr val="222222"/>
                </a:solidFill>
                <a:latin typeface="Arial" panose="020B0604020202020204" pitchFamily="34" charset="0"/>
                <a:cs typeface="Arial" panose="020B0604020202020204" pitchFamily="34" charset="0"/>
              </a:rPr>
              <a:t>:  Immobility, obesity, VVs, previous DVT</a:t>
            </a:r>
            <a:endParaRPr kumimoji="0" lang="en-GB" sz="1000" b="0" i="1"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1" u="none" strike="noStrike" kern="1200" cap="none" spc="0" normalizeH="0" baseline="0" noProof="0" dirty="0">
                <a:ln>
                  <a:noFill/>
                </a:ln>
                <a:solidFill>
                  <a:schemeClr val="accent6">
                    <a:lumMod val="10000"/>
                  </a:schemeClr>
                </a:solidFill>
                <a:effectLst/>
                <a:uLnTx/>
                <a:uFillTx/>
                <a:latin typeface="Arial" panose="020B0604020202020204" pitchFamily="34" charset="0"/>
                <a:ea typeface="+mn-ea"/>
                <a:cs typeface="Arial" panose="020B0604020202020204" pitchFamily="34" charset="0"/>
              </a:rPr>
              <a:t>Symptoms</a:t>
            </a:r>
            <a:r>
              <a:rPr kumimoji="0" lang="en-GB" sz="1000" b="0" i="1" u="none" strike="noStrike" kern="1200" cap="none" spc="0" normalizeH="0" baseline="0" noProof="0" dirty="0">
                <a:ln>
                  <a:noFill/>
                </a:ln>
                <a:solidFill>
                  <a:schemeClr val="accent6">
                    <a:lumMod val="10000"/>
                  </a:schemeClr>
                </a:solidFill>
                <a:effectLst/>
                <a:uLnTx/>
                <a:uFillTx/>
                <a:latin typeface="Arial" panose="020B0604020202020204" pitchFamily="34" charset="0"/>
                <a:ea typeface="+mn-ea"/>
                <a:cs typeface="Arial" panose="020B0604020202020204" pitchFamily="34" charset="0"/>
              </a:rPr>
              <a:t>: heaviness, aching, swelling, and itching, typically worse at end of day, relieved by leg elevation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1" u="none" strike="noStrike" kern="1200" cap="none" spc="0" normalizeH="0" baseline="0" noProof="0" dirty="0">
              <a:ln>
                <a:noFill/>
              </a:ln>
              <a:solidFill>
                <a:schemeClr val="accent6">
                  <a:lumMod val="10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1" u="none" strike="noStrike" kern="1200" cap="none" spc="0" normalizeH="0" baseline="0" noProof="0" dirty="0">
                <a:ln>
                  <a:noFill/>
                </a:ln>
                <a:solidFill>
                  <a:schemeClr val="accent6">
                    <a:lumMod val="10000"/>
                  </a:schemeClr>
                </a:solidFill>
                <a:effectLst/>
                <a:uLnTx/>
                <a:uFillTx/>
                <a:latin typeface="Arial" panose="020B0604020202020204" pitchFamily="34" charset="0"/>
                <a:ea typeface="+mn-ea"/>
                <a:cs typeface="Arial" panose="020B0604020202020204" pitchFamily="34" charset="0"/>
              </a:rPr>
              <a:t>DVT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000" b="1" i="1" u="none" strike="noStrike" kern="1200" cap="none" spc="0" normalizeH="0" baseline="0" noProof="0" dirty="0">
                <a:ln>
                  <a:noFill/>
                </a:ln>
                <a:solidFill>
                  <a:schemeClr val="accent6">
                    <a:lumMod val="10000"/>
                  </a:schemeClr>
                </a:solidFill>
                <a:effectLst/>
                <a:uLnTx/>
                <a:uFillTx/>
                <a:latin typeface="Arial" panose="020B0604020202020204" pitchFamily="34" charset="0"/>
                <a:ea typeface="+mn-ea"/>
                <a:cs typeface="Arial" panose="020B0604020202020204" pitchFamily="34" charset="0"/>
              </a:rPr>
              <a:t>Risks</a:t>
            </a:r>
            <a:r>
              <a:rPr kumimoji="0" lang="en-GB" sz="1000" b="0" i="1" u="none" strike="noStrike" kern="1200" cap="none" spc="0" normalizeH="0" baseline="0" noProof="0" dirty="0">
                <a:ln>
                  <a:noFill/>
                </a:ln>
                <a:solidFill>
                  <a:schemeClr val="accent6">
                    <a:lumMod val="10000"/>
                  </a:schemeClr>
                </a:solidFill>
                <a:effectLst/>
                <a:uLnTx/>
                <a:uFillTx/>
                <a:latin typeface="Arial" panose="020B0604020202020204" pitchFamily="34" charset="0"/>
                <a:ea typeface="+mn-ea"/>
                <a:cs typeface="Arial" panose="020B0604020202020204" pitchFamily="34" charset="0"/>
              </a:rPr>
              <a:t> –previous DVT, cancer, &gt;60yr old, obesity,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000" b="1" i="1" u="none" strike="noStrike" kern="1200" cap="none" spc="0" normalizeH="0" baseline="0" noProof="0" dirty="0">
                <a:ln>
                  <a:noFill/>
                </a:ln>
                <a:solidFill>
                  <a:schemeClr val="accent6">
                    <a:lumMod val="10000"/>
                  </a:schemeClr>
                </a:solidFill>
                <a:effectLst/>
                <a:uLnTx/>
                <a:uFillTx/>
                <a:latin typeface="Arial" panose="020B0604020202020204" pitchFamily="34" charset="0"/>
                <a:ea typeface="+mn-ea"/>
                <a:cs typeface="Arial" panose="020B0604020202020204" pitchFamily="34" charset="0"/>
              </a:rPr>
              <a:t>Symptoms</a:t>
            </a:r>
            <a:r>
              <a:rPr kumimoji="0" lang="en-GB" sz="1000" b="0" i="1" u="none" strike="noStrike" kern="1200" cap="none" spc="0" normalizeH="0" baseline="0" noProof="0" dirty="0">
                <a:ln>
                  <a:noFill/>
                </a:ln>
                <a:solidFill>
                  <a:schemeClr val="accent6">
                    <a:lumMod val="10000"/>
                  </a:schemeClr>
                </a:solidFill>
                <a:effectLst/>
                <a:uLnTx/>
                <a:uFillTx/>
                <a:latin typeface="Arial" panose="020B0604020202020204" pitchFamily="34" charset="0"/>
                <a:ea typeface="+mn-ea"/>
                <a:cs typeface="Arial" panose="020B0604020202020204" pitchFamily="34" charset="0"/>
              </a:rPr>
              <a:t>: </a:t>
            </a:r>
            <a:r>
              <a:rPr lang="en-GB" sz="1000" i="1" dirty="0">
                <a:latin typeface="Arial" panose="020B0604020202020204" pitchFamily="34" charset="0"/>
                <a:cs typeface="Arial" panose="020B0604020202020204" pitchFamily="34" charset="0"/>
              </a:rPr>
              <a:t>Unilateral localised pain, tenderness, skin changes, which include oedema, redness, and warmth, and vein distension.</a:t>
            </a:r>
            <a:endParaRPr kumimoji="0" lang="en-GB" sz="1000" b="0" i="1" u="none" strike="noStrike" kern="1200" cap="none" spc="0" normalizeH="0" baseline="0" noProof="0" dirty="0">
              <a:ln>
                <a:noFill/>
              </a:ln>
              <a:solidFill>
                <a:schemeClr val="accent6">
                  <a:lumMod val="10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Slide References </a:t>
            </a:r>
          </a:p>
          <a:p>
            <a:pPr marL="342900" marR="0" indent="-342900">
              <a:buAutoNum type="arabicParenBoth"/>
            </a:pPr>
            <a:r>
              <a:rPr lang="en-GB" sz="1000" dirty="0">
                <a:latin typeface="Arial" panose="020B0604020202020204" pitchFamily="34" charset="0"/>
                <a:cs typeface="Arial" panose="020B0604020202020204" pitchFamily="34" charset="0"/>
              </a:rPr>
              <a:t>National Wound Care Strategy Programme. Recommendations for Lower Limb Ulcers. 2020. [Available from: https://www.nationalwoundcarestrategy.net/wp-content/uploads/2021/04/Lower-Limb-Recommendations-WEB-25Feb21.pdf] </a:t>
            </a:r>
          </a:p>
          <a:p>
            <a:pPr marL="342900" marR="0" indent="-342900">
              <a:buAutoNum type="arabicParenBoth"/>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NHS. Varicose eczema 2019 [Available from: https://www.nhs.uk/conditions/varicose-eczema/.</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NICE CKS. Venous eczema and lipodermatosclerosis 2022 [Available from: https://cks.nice.org.uk/topics/venous-eczema-lipodermatosclerosis/.</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NICE CKS. Deep vein thrombosis 2022 [Available from: https://cks.nice.org.uk/topics/deep-vein-thrombosis/.</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lang="en-GB" sz="1000" i="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Image: Cellulitis mimic – picture obtained with patient consent </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Image: Venous Insufficiency - James Heilman MD – Creative commons </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342900" marR="0" indent="-342900">
              <a:buAutoNum type="arabicParenBoth"/>
            </a:pP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chemeClr val="accent6">
                  <a:lumMod val="10000"/>
                </a:schemeClr>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739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ltLang="en-US" sz="10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Ask the audience to consider the attached clinical scenario and possible treatment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(1)   Image: Cellulitis – picture obtained with patient consent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003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i="1" dirty="0">
                <a:latin typeface="Arial" panose="020B0604020202020204" pitchFamily="34" charset="0"/>
                <a:cs typeface="Arial" panose="020B0604020202020204" pitchFamily="34" charset="0"/>
              </a:rPr>
              <a:t>This slide is animated, click to reveal answer, and click again for further information </a:t>
            </a: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p>
          <a:p>
            <a:r>
              <a:rPr lang="en-GB" sz="1000" dirty="0">
                <a:latin typeface="Arial" panose="020B0604020202020204" pitchFamily="34" charset="0"/>
                <a:cs typeface="Arial" panose="020B0604020202020204" pitchFamily="34" charset="0"/>
              </a:rPr>
              <a:t>We have established that an antibiotic will be prescribed but what course length would be appropriate? </a:t>
            </a:r>
          </a:p>
          <a:p>
            <a:r>
              <a:rPr lang="en-GB" sz="1000" dirty="0">
                <a:latin typeface="Arial" panose="020B0604020202020204" pitchFamily="34" charset="0"/>
                <a:cs typeface="Arial" panose="020B0604020202020204" pitchFamily="34" charset="0"/>
              </a:rPr>
              <a:t>(In this case study the patient is not diabetic) </a:t>
            </a:r>
          </a:p>
          <a:p>
            <a:r>
              <a:rPr lang="en-GB" sz="1000" dirty="0">
                <a:latin typeface="Arial" panose="020B0604020202020204" pitchFamily="34" charset="0"/>
                <a:cs typeface="Arial" panose="020B0604020202020204" pitchFamily="34" charset="0"/>
              </a:rPr>
              <a:t>The answer is either 5 or 7 days. However a longer course may be recommended based on clinical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Evidence for cellulitis course length, 5 – 7 days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NICE reviewed the evidence for </a:t>
            </a: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Antibiotic course length in adults with cellulitis or erysipelas in their antimicrobial prescribing guideline NG141. </a:t>
            </a:r>
            <a:r>
              <a:rPr lang="en-US" sz="1200" i="1" dirty="0"/>
              <a:t>The evidence for antibiotic course length in adults with cellulitis comes from 1 systematic review (Hanretty et al 2018) and 1 systematic review and meta-analysis (Kilburn et al 2010).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noProof="0" dirty="0">
                <a:solidFill>
                  <a:schemeClr val="tx1"/>
                </a:solidFill>
                <a:latin typeface="Arial" panose="020B0604020202020204" pitchFamily="34" charset="0"/>
                <a:ea typeface="+mn-ea"/>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noProof="0" dirty="0">
                <a:solidFill>
                  <a:schemeClr val="tx1"/>
                </a:solidFill>
                <a:latin typeface="Arial" panose="020B0604020202020204" pitchFamily="34" charset="0"/>
                <a:ea typeface="+mn-ea"/>
                <a:cs typeface="Arial" panose="020B0604020202020204" pitchFamily="34" charset="0"/>
              </a:rPr>
              <a:t>(1) </a:t>
            </a:r>
            <a:r>
              <a:rPr lang="en-GB" sz="1000" dirty="0">
                <a:latin typeface="Arial" panose="020B0604020202020204" pitchFamily="34" charset="0"/>
                <a:cs typeface="Arial" panose="020B0604020202020204" pitchFamily="34" charset="0"/>
              </a:rPr>
              <a:t>NICE. Cellulitis and erysipelas: antimicrobial prescribing NG141 2019 [Available from: https://www.nice.org.uk/guidance/ng141.]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noProof="0" dirty="0">
                <a:solidFill>
                  <a:schemeClr val="tx1"/>
                </a:solidFill>
                <a:latin typeface="Arial" panose="020B0604020202020204" pitchFamily="34" charset="0"/>
                <a:ea typeface="+mn-ea"/>
                <a:cs typeface="Arial" panose="020B0604020202020204" pitchFamily="34" charset="0"/>
              </a:rPr>
              <a:t>(2) </a:t>
            </a:r>
            <a:r>
              <a:rPr lang="en-US" sz="1200" b="0" i="0" dirty="0">
                <a:solidFill>
                  <a:srgbClr val="1C1D1E"/>
                </a:solidFill>
                <a:effectLst/>
                <a:latin typeface="Open Sans" panose="020B0606030504020204" pitchFamily="34" charset="0"/>
              </a:rPr>
              <a:t>Hanretty, A.M. and Gallagher, J.C. (2018), Shortened Courses of Antibiotics for Bacterial Infections: A Systematic Review of Randomized Controlled Trials. Pharmacotherapy, 38: 674-687.</a:t>
            </a:r>
            <a:endParaRPr lang="en-GB" sz="1000" b="0"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(3) Kilburn SA, Featherstone P, Higgins B, Brindle R. Interventions for cellulitis and erysipelas. Cochrane Database </a:t>
            </a:r>
            <a:r>
              <a:rPr lang="en-GB" sz="1000" dirty="0" err="1">
                <a:latin typeface="Arial" panose="020B0604020202020204" pitchFamily="34" charset="0"/>
                <a:cs typeface="Arial" panose="020B0604020202020204" pitchFamily="34" charset="0"/>
              </a:rPr>
              <a:t>Syst</a:t>
            </a:r>
            <a:r>
              <a:rPr lang="en-GB" sz="1000" dirty="0">
                <a:latin typeface="Arial" panose="020B0604020202020204" pitchFamily="34" charset="0"/>
                <a:cs typeface="Arial" panose="020B0604020202020204" pitchFamily="34" charset="0"/>
              </a:rPr>
              <a:t> Rev. 2010;2010(6):Cd004299.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4928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Arial" panose="020B0604020202020204" pitchFamily="34" charset="0"/>
                <a:cs typeface="Arial" panose="020B0604020202020204" pitchFamily="34" charset="0"/>
              </a:rPr>
              <a:t>This slide is to help highlight signs and symptoms of cellulitis to aid with diagnosis and therefore appropriate antibiotic prescribing.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Also to highlight risk factors that may complicate the infection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noProof="0" dirty="0">
                <a:solidFill>
                  <a:schemeClr val="tx1"/>
                </a:solidFill>
                <a:latin typeface="Arial" panose="020B0604020202020204" pitchFamily="34" charset="0"/>
                <a:ea typeface="+mn-ea"/>
                <a:cs typeface="Arial" panose="020B0604020202020204" pitchFamily="34" charset="0"/>
              </a:rPr>
              <a:t>Presenter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NICE doesn’t stratify treatment according to severity.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Class I — there are no signs of systemic toxicity and the person has no uncontrolled comorbidities.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Class II — the person is either systemically unwell or systemically well but with a comorbidity (for example peripheral arterial disease, chronic venous insufficiency, or morbid obesity) which may complicate or delay resolution of infection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Class III — the person has </a:t>
            </a:r>
            <a:r>
              <a:rPr kumimoji="0" lang="en-GB" sz="1000" b="1" i="1"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significant systemic upset, such as acute confusion, tachycardia, tachypnoea, hypotension,</a:t>
            </a:r>
            <a:r>
              <a:rPr kumimoji="0" lang="en-GB" sz="1000" b="0" i="1"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or unstable comorbidities that may interfere with a response to treatment, or a limb-threatening infection due to vascular compromise.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Class IV — the person has sepsis or a severe life-threatening infection, such as necrotizing fasciitis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0" i="1"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1"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Consider underlying comorbidities (such as diabetes mellitus) that predispose to infection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noProof="0" dirty="0">
                <a:solidFill>
                  <a:schemeClr val="tx1"/>
                </a:solidFill>
                <a:latin typeface="Arial" panose="020B0604020202020204" pitchFamily="34" charset="0"/>
                <a:ea typeface="+mn-ea"/>
                <a:cs typeface="Arial" panose="020B0604020202020204" pitchFamily="34" charset="0"/>
              </a:rPr>
              <a:t>Slide References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NICE CKS. Cellulitis - acute 2023 [Available from: https://cks.nice.org.uk/topics/cellulitis-acute/.]</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Image: Cellulitis [Available from: https://dermnetnz.org/image-catalogue/bacterial-skin-infection-images?stage=Live]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noProof="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483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Arial" panose="020B0604020202020204" pitchFamily="34" charset="0"/>
                <a:cs typeface="Arial" panose="020B0604020202020204" pitchFamily="34" charset="0"/>
              </a:rPr>
              <a:t>Here we highlight a range of acute complications of cellulitis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Slide References </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NICE. Cellulitis - acute 2023 [Available from: https://cks.nice.org.uk/topics/cellulitis-acute/.]</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CDC. Type II Necrotizing Fasciitis 2022 [Available from: https://www.cdc.gov/groupastrep/diseases-hcp/necrotizing-fasciitis.html#:~:text=Necrotizing%20fasciitis%20can%20affect%20any,accompanied%20by%20the%20following%20signs%3A&amp;text=The%20pain%20experience%20by%20the,of%20the%20local%20skin%20infection.</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422BC-2484-4DBD-816A-03B57D2AF8C0}" type="slidenum">
              <a:rPr lang="en-GB" smtClean="0"/>
              <a:t>8</a:t>
            </a:fld>
            <a:endParaRPr lang="en-GB" dirty="0"/>
          </a:p>
        </p:txBody>
      </p:sp>
    </p:spTree>
    <p:extLst>
      <p:ext uri="{BB962C8B-B14F-4D97-AF65-F5344CB8AC3E}">
        <p14:creationId xmlns:p14="http://schemas.microsoft.com/office/powerpoint/2010/main" val="326950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buClrTx/>
              <a:buSzTx/>
              <a:buFontTx/>
              <a:buNone/>
              <a:tabLst/>
              <a:defRPr/>
            </a:pPr>
            <a:r>
              <a:rPr lang="en-GB" altLang="en-US" sz="1000" b="1" dirty="0">
                <a:latin typeface="Arial" panose="020B0604020202020204" pitchFamily="34" charset="0"/>
                <a:cs typeface="Arial" panose="020B0604020202020204" pitchFamily="34" charset="0"/>
              </a:rPr>
              <a:t>Presenter Talk </a:t>
            </a:r>
          </a:p>
          <a:p>
            <a:pPr marL="0" marR="0" lvl="0" indent="0" algn="l" defTabSz="914400" rtl="0" eaLnBrk="1" fontAlgn="auto" latinLnBrk="0" hangingPunct="1">
              <a:lnSpc>
                <a:spcPct val="107000"/>
              </a:lnSpc>
              <a:spcBef>
                <a:spcPts val="0"/>
              </a:spcBef>
              <a:buClrTx/>
              <a:buSzTx/>
              <a:buFontTx/>
              <a:buNone/>
              <a:tabLst/>
              <a:defRPr/>
            </a:pPr>
            <a:r>
              <a:rPr lang="en-GB" altLang="en-US" sz="1000" b="0" dirty="0">
                <a:latin typeface="Arial" panose="020B0604020202020204" pitchFamily="34" charset="0"/>
                <a:cs typeface="Arial" panose="020B0604020202020204" pitchFamily="34" charset="0"/>
              </a:rPr>
              <a:t>For management of cellulitis you can (1): </a:t>
            </a:r>
          </a:p>
          <a:p>
            <a:pPr marL="228600" marR="0" lvl="0" indent="-228600" algn="l" defTabSz="914400" rtl="0" eaLnBrk="1" fontAlgn="auto" latinLnBrk="0" hangingPunct="1">
              <a:lnSpc>
                <a:spcPct val="107000"/>
              </a:lnSpc>
              <a:spcBef>
                <a:spcPts val="0"/>
              </a:spcBef>
              <a:spcAft>
                <a:spcPts val="800"/>
              </a:spcAft>
              <a:buClrTx/>
              <a:buSzTx/>
              <a:buFontTx/>
              <a:buAutoNum type="arabicPeriod"/>
              <a:tabLst/>
              <a:defRPr/>
            </a:pPr>
            <a:r>
              <a:rPr lang="en-GB" altLang="en-US" sz="1000" b="0" dirty="0">
                <a:latin typeface="Arial" panose="020B0604020202020204" pitchFamily="34" charset="0"/>
                <a:cs typeface="Arial" panose="020B0604020202020204" pitchFamily="34" charset="0"/>
              </a:rPr>
              <a:t>Consider swabbing if there is evidence of a penetrating injury and risk of exposure to an uncommon pathogen (water-borne or infection acquired outside of UK) </a:t>
            </a:r>
          </a:p>
          <a:p>
            <a:pPr marL="228600" marR="0" lvl="0" indent="-228600" algn="l" defTabSz="914400" rtl="0" eaLnBrk="1" fontAlgn="auto" latinLnBrk="0" hangingPunct="1">
              <a:lnSpc>
                <a:spcPct val="107000"/>
              </a:lnSpc>
              <a:spcBef>
                <a:spcPts val="0"/>
              </a:spcBef>
              <a:spcAft>
                <a:spcPts val="800"/>
              </a:spcAft>
              <a:buClrTx/>
              <a:buSzTx/>
              <a:buFontTx/>
              <a:buAutoNum type="arabicPeriod"/>
              <a:tabLst/>
              <a:defRPr/>
            </a:pPr>
            <a:r>
              <a:rPr lang="en-GB" altLang="en-US" sz="1000" b="0" dirty="0">
                <a:latin typeface="Arial" panose="020B0604020202020204" pitchFamily="34" charset="0"/>
                <a:cs typeface="Arial" panose="020B0604020202020204" pitchFamily="34" charset="0"/>
              </a:rPr>
              <a:t>Use a surgical pen to mark the outline of the extent of infection for future comparison </a:t>
            </a:r>
          </a:p>
          <a:p>
            <a:pPr marL="228600" marR="0" lvl="0" indent="-228600" algn="l" defTabSz="914400" rtl="0" eaLnBrk="1" fontAlgn="auto" latinLnBrk="0" hangingPunct="1">
              <a:lnSpc>
                <a:spcPct val="107000"/>
              </a:lnSpc>
              <a:spcBef>
                <a:spcPts val="0"/>
              </a:spcBef>
              <a:spcAft>
                <a:spcPts val="800"/>
              </a:spcAft>
              <a:buClrTx/>
              <a:buSzTx/>
              <a:buFontTx/>
              <a:buAutoNum type="arabicPeriod"/>
              <a:tabLst/>
              <a:defRPr/>
            </a:pPr>
            <a:r>
              <a:rPr lang="en-GB" altLang="en-US" sz="1000" b="0" dirty="0">
                <a:latin typeface="Arial" panose="020B0604020202020204" pitchFamily="34" charset="0"/>
                <a:cs typeface="Arial" panose="020B0604020202020204" pitchFamily="34" charset="0"/>
              </a:rPr>
              <a:t>Manage underlying conditions </a:t>
            </a:r>
          </a:p>
          <a:p>
            <a:pPr marL="228600" marR="0" lvl="0" indent="-228600" algn="l" defTabSz="914400" rtl="0" eaLnBrk="1" fontAlgn="auto" latinLnBrk="0" hangingPunct="1">
              <a:lnSpc>
                <a:spcPct val="107000"/>
              </a:lnSpc>
              <a:spcBef>
                <a:spcPts val="0"/>
              </a:spcBef>
              <a:spcAft>
                <a:spcPts val="800"/>
              </a:spcAft>
              <a:buClrTx/>
              <a:buSzTx/>
              <a:buFontTx/>
              <a:buAutoNum type="arabicPeriod"/>
              <a:tabLst/>
              <a:defRPr/>
            </a:pPr>
            <a:endParaRPr lang="en-GB" altLang="en-US" sz="1000" b="0" dirty="0">
              <a:latin typeface="Arial" panose="020B0604020202020204" pitchFamily="34" charset="0"/>
              <a:cs typeface="Arial" panose="020B0604020202020204" pitchFamily="34" charset="0"/>
            </a:endParaRPr>
          </a:p>
          <a:p>
            <a:pPr>
              <a:lnSpc>
                <a:spcPct val="107000"/>
              </a:lnSpc>
            </a:pPr>
            <a:r>
              <a:rPr lang="en-GB" sz="1000" b="1" kern="1200" dirty="0">
                <a:solidFill>
                  <a:schemeClr val="tx1"/>
                </a:solidFill>
                <a:latin typeface="Arial" panose="020B0604020202020204" pitchFamily="34" charset="0"/>
                <a:ea typeface="+mn-ea"/>
                <a:cs typeface="Arial" panose="020B0604020202020204" pitchFamily="34" charset="0"/>
              </a:rPr>
              <a:t>Presenter Notes</a:t>
            </a:r>
          </a:p>
          <a:p>
            <a:pPr>
              <a:lnSpc>
                <a:spcPct val="107000"/>
              </a:lnSpc>
            </a:pPr>
            <a:r>
              <a:rPr lang="en-GB" sz="1000" i="1" dirty="0">
                <a:effectLst/>
                <a:latin typeface="Arial" panose="020B0604020202020204" pitchFamily="34" charset="0"/>
                <a:ea typeface="Calibri" panose="020F0502020204030204" pitchFamily="34" charset="0"/>
                <a:cs typeface="Arial" panose="020B0604020202020204" pitchFamily="34" charset="0"/>
              </a:rPr>
              <a:t>Less common organisms include: beta haemolytic streps </a:t>
            </a:r>
            <a:r>
              <a:rPr lang="en-GB" sz="1000" i="1" dirty="0" err="1">
                <a:effectLst/>
                <a:latin typeface="Arial" panose="020B0604020202020204" pitchFamily="34" charset="0"/>
                <a:ea typeface="Calibri" panose="020F0502020204030204" pitchFamily="34" charset="0"/>
                <a:cs typeface="Arial" panose="020B0604020202020204" pitchFamily="34" charset="0"/>
              </a:rPr>
              <a:t>inc</a:t>
            </a:r>
            <a:r>
              <a:rPr lang="en-GB" sz="1000" i="1" dirty="0">
                <a:effectLst/>
                <a:latin typeface="Arial" panose="020B0604020202020204" pitchFamily="34" charset="0"/>
                <a:ea typeface="Calibri" panose="020F0502020204030204" pitchFamily="34" charset="0"/>
                <a:cs typeface="Arial" panose="020B0604020202020204" pitchFamily="34" charset="0"/>
              </a:rPr>
              <a:t> G (which can also cause necrotizing fasciitis), C </a:t>
            </a:r>
            <a:r>
              <a:rPr lang="en-GB" sz="1000" i="1" dirty="0" err="1">
                <a:effectLst/>
                <a:latin typeface="Arial" panose="020B0604020202020204" pitchFamily="34" charset="0"/>
                <a:ea typeface="Calibri" panose="020F0502020204030204" pitchFamily="34" charset="0"/>
                <a:cs typeface="Arial" panose="020B0604020202020204" pitchFamily="34" charset="0"/>
              </a:rPr>
              <a:t>occas</a:t>
            </a:r>
            <a:r>
              <a:rPr lang="en-GB" sz="1000" i="1" dirty="0">
                <a:effectLst/>
                <a:latin typeface="Arial" panose="020B0604020202020204" pitchFamily="34" charset="0"/>
                <a:ea typeface="Calibri" panose="020F0502020204030204" pitchFamily="34" charset="0"/>
                <a:cs typeface="Arial" panose="020B0604020202020204" pitchFamily="34" charset="0"/>
              </a:rPr>
              <a:t> and B, Streptococcus pneumoniae, Haemophilus influenzae, Gram negative bacilli and anaerobes</a:t>
            </a:r>
          </a:p>
          <a:p>
            <a:pPr algn="l"/>
            <a:endParaRPr lang="en-GB" sz="1000" i="1" dirty="0">
              <a:latin typeface="Arial" panose="020B0604020202020204" pitchFamily="34" charset="0"/>
              <a:cs typeface="Arial" panose="020B0604020202020204" pitchFamily="34" charset="0"/>
            </a:endParaRPr>
          </a:p>
          <a:p>
            <a:pPr algn="l"/>
            <a:r>
              <a:rPr lang="en-GB" sz="1000" i="1" dirty="0">
                <a:latin typeface="Arial" panose="020B0604020202020204" pitchFamily="34" charset="0"/>
                <a:cs typeface="Arial" panose="020B0604020202020204" pitchFamily="34" charset="0"/>
              </a:rPr>
              <a:t>Risk for atypical organisms (2):</a:t>
            </a:r>
          </a:p>
          <a:p>
            <a:pPr marL="171450" indent="-171450">
              <a:buFont typeface="Arial" panose="020B0604020202020204" pitchFamily="34" charset="0"/>
              <a:buChar char="•"/>
            </a:pPr>
            <a:r>
              <a:rPr lang="en-GB" sz="1000" b="1" i="1" dirty="0">
                <a:latin typeface="Arial" panose="020B0604020202020204" pitchFamily="34" charset="0"/>
                <a:cs typeface="Arial" panose="020B0604020202020204" pitchFamily="34" charset="0"/>
              </a:rPr>
              <a:t>profound immunosuppression</a:t>
            </a:r>
          </a:p>
          <a:p>
            <a:pPr marL="171450" indent="-171450">
              <a:buFont typeface="Arial" panose="020B0604020202020204" pitchFamily="34" charset="0"/>
              <a:buChar char="•"/>
            </a:pPr>
            <a:r>
              <a:rPr lang="en-GB" sz="1000" i="1" dirty="0">
                <a:latin typeface="Arial" panose="020B0604020202020204" pitchFamily="34" charset="0"/>
                <a:cs typeface="Arial" panose="020B0604020202020204" pitchFamily="34" charset="0"/>
              </a:rPr>
              <a:t>animal or human bites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intravenous drug use </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(including skin-popping</a:t>
            </a:r>
          </a:p>
          <a:p>
            <a:pPr marL="171450" indent="-171450">
              <a:buFont typeface="Arial" panose="020B0604020202020204" pitchFamily="34" charset="0"/>
              <a:buChar char="•"/>
            </a:pPr>
            <a:r>
              <a:rPr lang="en-GB" sz="1000" i="1" dirty="0">
                <a:latin typeface="Arial" panose="020B0604020202020204" pitchFamily="34" charset="0"/>
                <a:cs typeface="Arial" panose="020B0604020202020204" pitchFamily="34" charset="0"/>
              </a:rPr>
              <a:t>sea or freshwater exposure (to broken skin) including </a:t>
            </a:r>
            <a:r>
              <a:rPr lang="en-GB" sz="1000" b="1" i="1" dirty="0">
                <a:latin typeface="Arial" panose="020B0604020202020204" pitchFamily="34" charset="0"/>
                <a:cs typeface="Arial" panose="020B0604020202020204" pitchFamily="34" charset="0"/>
              </a:rPr>
              <a:t>pools and spas</a:t>
            </a:r>
          </a:p>
          <a:p>
            <a:pPr marL="171450" indent="-171450">
              <a:buFont typeface="Arial" panose="020B0604020202020204" pitchFamily="34" charset="0"/>
              <a:buChar char="•"/>
            </a:pPr>
            <a:r>
              <a:rPr lang="en-GB" sz="1000" i="1" dirty="0">
                <a:latin typeface="Arial" panose="020B0604020202020204" pitchFamily="34" charset="0"/>
                <a:cs typeface="Arial" panose="020B0604020202020204" pitchFamily="34" charset="0"/>
              </a:rPr>
              <a:t>exposure to animals, fish, or reptiles</a:t>
            </a:r>
          </a:p>
          <a:p>
            <a:pPr marL="171450" indent="-171450">
              <a:buFont typeface="Arial" panose="020B0604020202020204" pitchFamily="34" charset="0"/>
              <a:buChar char="•"/>
            </a:pPr>
            <a:endParaRPr lang="en-GB" sz="1000" i="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1" kern="1200" dirty="0">
                <a:solidFill>
                  <a:schemeClr val="tx1"/>
                </a:solidFill>
                <a:latin typeface="Arial" panose="020B0604020202020204" pitchFamily="34" charset="0"/>
                <a:ea typeface="+mn-ea"/>
                <a:cs typeface="Arial" panose="020B0604020202020204" pitchFamily="34" charset="0"/>
              </a:rPr>
              <a:t>Slide References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Both"/>
              <a:tabLst/>
              <a:defRPr/>
            </a:pPr>
            <a:r>
              <a:rPr lang="en-GB" sz="1000" dirty="0">
                <a:latin typeface="Arial" panose="020B0604020202020204" pitchFamily="34" charset="0"/>
                <a:cs typeface="Arial" panose="020B0604020202020204" pitchFamily="34" charset="0"/>
              </a:rPr>
              <a:t>NICE. Cellulitis - acute 2023 [Available from: https://cks.nice.org.uk/topics/cellulitis-acute/.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Both"/>
              <a:tabLst/>
              <a:defRPr/>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Both"/>
              <a:tabLst/>
              <a:defRPr/>
            </a:pPr>
            <a:r>
              <a:rPr lang="en-GB" sz="1000" dirty="0">
                <a:latin typeface="Arial" panose="020B0604020202020204" pitchFamily="34" charset="0"/>
                <a:cs typeface="Arial" panose="020B0604020202020204" pitchFamily="34" charset="0"/>
              </a:rPr>
              <a:t>Sullivan T, de Barra E. Diagnosis and management of cellulitis. Clinical Medicine. 2018;18(2):160-3.</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Both"/>
              <a:tabLst/>
              <a:defRPr/>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Both"/>
              <a:tabLst/>
              <a:defRPr/>
            </a:pPr>
            <a:r>
              <a:rPr lang="en-GB" sz="1000" dirty="0">
                <a:latin typeface="Arial" panose="020B0604020202020204" pitchFamily="34" charset="0"/>
                <a:cs typeface="Arial" panose="020B0604020202020204" pitchFamily="34" charset="0"/>
              </a:rPr>
              <a:t>Image: Cellulitis {Available from: https://dermnetnz.org/topics/cellulitis]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Both"/>
              <a:tabLst/>
              <a:defRPr/>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Both"/>
              <a:tabLst/>
              <a:defRPr/>
            </a:pPr>
            <a:endParaRPr lang="en-GB" sz="10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100" b="1"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987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7" name="TextBox 13">
            <a:extLst>
              <a:ext uri="{FF2B5EF4-FFF2-40B4-BE49-F238E27FC236}">
                <a16:creationId xmlns:a16="http://schemas.microsoft.com/office/drawing/2014/main" id="{B18C7552-8BB5-D178-4545-7B9699719227}"/>
              </a:ext>
            </a:extLst>
          </p:cNvPr>
          <p:cNvSpPr txBox="1">
            <a:spLocks noChangeArrowheads="1"/>
          </p:cNvSpPr>
          <p:nvPr userDrawn="1"/>
        </p:nvSpPr>
        <p:spPr bwMode="auto">
          <a:xfrm>
            <a:off x="3043695" y="6433057"/>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extLst>
      <p:ext uri="{BB962C8B-B14F-4D97-AF65-F5344CB8AC3E}">
        <p14:creationId xmlns:p14="http://schemas.microsoft.com/office/powerpoint/2010/main" val="344122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7"/>
            <a:ext cx="2057400" cy="365125"/>
          </a:xfrm>
          <a:prstGeom prst="rect">
            <a:avLst/>
          </a:prstGeom>
        </p:spPr>
        <p:txBody>
          <a:bodyPr/>
          <a:lstStyle/>
          <a:p>
            <a:fld id="{5F52EA6E-ACBD-4C1F-87E9-01989FD6CD68}" type="datetimeFigureOut">
              <a:rPr lang="en-GB" smtClean="0"/>
              <a:t>14/08/2024</a:t>
            </a:fld>
            <a:endParaRPr lang="en-GB"/>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694639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5" name="Slide Number Placeholder 5"/>
          <p:cNvSpPr>
            <a:spLocks noGrp="1"/>
          </p:cNvSpPr>
          <p:nvPr>
            <p:ph type="sldNum" sz="quarter" idx="4"/>
          </p:nvPr>
        </p:nvSpPr>
        <p:spPr>
          <a:xfrm>
            <a:off x="6826309" y="635635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Tree>
    <p:extLst>
      <p:ext uri="{BB962C8B-B14F-4D97-AF65-F5344CB8AC3E}">
        <p14:creationId xmlns:p14="http://schemas.microsoft.com/office/powerpoint/2010/main" val="4158166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316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text">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4"/>
            <a:ext cx="8606628" cy="940609"/>
          </a:xfrm>
        </p:spPr>
        <p:txBody>
          <a:bodyPr/>
          <a:lstStyle/>
          <a:p>
            <a:r>
              <a:rPr lang="en-US" dirty="0"/>
              <a:t>Click to edit Master title style</a:t>
            </a:r>
            <a:endParaRPr lang="en-GB" dirty="0"/>
          </a:p>
        </p:txBody>
      </p:sp>
      <p:sp>
        <p:nvSpPr>
          <p:cNvPr id="7" name="Slide Number Placeholder 5"/>
          <p:cNvSpPr>
            <a:spLocks noGrp="1"/>
          </p:cNvSpPr>
          <p:nvPr>
            <p:ph type="sldNum" sz="quarter" idx="4"/>
          </p:nvPr>
        </p:nvSpPr>
        <p:spPr>
          <a:xfrm>
            <a:off x="6826309" y="635635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
        <p:nvSpPr>
          <p:cNvPr id="13" name="Content Placeholder 12"/>
          <p:cNvSpPr>
            <a:spLocks noGrp="1"/>
          </p:cNvSpPr>
          <p:nvPr>
            <p:ph sz="quarter" idx="10"/>
          </p:nvPr>
        </p:nvSpPr>
        <p:spPr>
          <a:xfrm>
            <a:off x="255588" y="1317760"/>
            <a:ext cx="4203737" cy="447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2"/>
          <p:cNvSpPr>
            <a:spLocks noGrp="1"/>
          </p:cNvSpPr>
          <p:nvPr>
            <p:ph sz="quarter" idx="11"/>
          </p:nvPr>
        </p:nvSpPr>
        <p:spPr>
          <a:xfrm>
            <a:off x="4658579" y="1322089"/>
            <a:ext cx="4203737" cy="4479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6697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Graphic">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4"/>
            <a:ext cx="8606628" cy="940609"/>
          </a:xfrm>
        </p:spPr>
        <p:txBody>
          <a:bodyPr/>
          <a:lstStyle/>
          <a:p>
            <a:r>
              <a:rPr lang="en-US" dirty="0"/>
              <a:t>Click to edit Master title style</a:t>
            </a:r>
            <a:endParaRPr lang="en-GB" dirty="0"/>
          </a:p>
        </p:txBody>
      </p:sp>
      <p:sp>
        <p:nvSpPr>
          <p:cNvPr id="7" name="Slide Number Placeholder 5"/>
          <p:cNvSpPr>
            <a:spLocks noGrp="1"/>
          </p:cNvSpPr>
          <p:nvPr>
            <p:ph type="sldNum" sz="quarter" idx="4"/>
          </p:nvPr>
        </p:nvSpPr>
        <p:spPr>
          <a:xfrm>
            <a:off x="6826309" y="635635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
        <p:nvSpPr>
          <p:cNvPr id="13" name="Content Placeholder 12"/>
          <p:cNvSpPr>
            <a:spLocks noGrp="1"/>
          </p:cNvSpPr>
          <p:nvPr>
            <p:ph sz="quarter" idx="10"/>
          </p:nvPr>
        </p:nvSpPr>
        <p:spPr>
          <a:xfrm>
            <a:off x="255588" y="1317760"/>
            <a:ext cx="4203737" cy="447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1" hasCustomPrompt="1"/>
          </p:nvPr>
        </p:nvSpPr>
        <p:spPr>
          <a:xfrm>
            <a:off x="4658615" y="1317760"/>
            <a:ext cx="4203701" cy="4479925"/>
          </a:xfrm>
        </p:spPr>
        <p:txBody>
          <a:bodyPr/>
          <a:lstStyle>
            <a:lvl1pPr marL="0" indent="0">
              <a:buNone/>
              <a:defRPr/>
            </a:lvl1pPr>
          </a:lstStyle>
          <a:p>
            <a:pPr lvl="0"/>
            <a:r>
              <a:rPr lang="en-GB" dirty="0"/>
              <a:t>Placeholder for image/chart</a:t>
            </a:r>
          </a:p>
          <a:p>
            <a:pPr lvl="0"/>
            <a:r>
              <a:rPr lang="en-GB" dirty="0"/>
              <a:t>(click icons below)</a:t>
            </a:r>
          </a:p>
        </p:txBody>
      </p:sp>
    </p:spTree>
    <p:extLst>
      <p:ext uri="{BB962C8B-B14F-4D97-AF65-F5344CB8AC3E}">
        <p14:creationId xmlns:p14="http://schemas.microsoft.com/office/powerpoint/2010/main" val="583314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4"/>
            <a:ext cx="8606628" cy="940609"/>
          </a:xfrm>
        </p:spPr>
        <p:txBody>
          <a:bodyPr/>
          <a:lstStyle/>
          <a:p>
            <a:r>
              <a:rPr lang="en-US" dirty="0"/>
              <a:t>Click to edit Master title style</a:t>
            </a:r>
            <a:endParaRPr lang="en-GB" dirty="0"/>
          </a:p>
        </p:txBody>
      </p:sp>
      <p:sp>
        <p:nvSpPr>
          <p:cNvPr id="7" name="Slide Number Placeholder 5"/>
          <p:cNvSpPr>
            <a:spLocks noGrp="1"/>
          </p:cNvSpPr>
          <p:nvPr>
            <p:ph type="sldNum" sz="quarter" idx="4"/>
          </p:nvPr>
        </p:nvSpPr>
        <p:spPr>
          <a:xfrm>
            <a:off x="6826309" y="635635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
        <p:nvSpPr>
          <p:cNvPr id="11" name="Content Placeholder 10"/>
          <p:cNvSpPr>
            <a:spLocks noGrp="1"/>
          </p:cNvSpPr>
          <p:nvPr>
            <p:ph sz="quarter" idx="11" hasCustomPrompt="1"/>
          </p:nvPr>
        </p:nvSpPr>
        <p:spPr>
          <a:xfrm>
            <a:off x="255685" y="1317753"/>
            <a:ext cx="8606628" cy="3787286"/>
          </a:xfrm>
        </p:spPr>
        <p:txBody>
          <a:bodyPr/>
          <a:lstStyle>
            <a:lvl1pPr marL="0" indent="0">
              <a:buNone/>
              <a:defRPr/>
            </a:lvl1pPr>
          </a:lstStyle>
          <a:p>
            <a:pPr lvl="0"/>
            <a:r>
              <a:rPr lang="en-GB" dirty="0"/>
              <a:t>Placeholder for image/chart (click icons below)</a:t>
            </a:r>
          </a:p>
        </p:txBody>
      </p:sp>
      <p:sp>
        <p:nvSpPr>
          <p:cNvPr id="4" name="Text Placeholder 3"/>
          <p:cNvSpPr>
            <a:spLocks noGrp="1"/>
          </p:cNvSpPr>
          <p:nvPr>
            <p:ph type="body" sz="quarter" idx="12" hasCustomPrompt="1"/>
          </p:nvPr>
        </p:nvSpPr>
        <p:spPr>
          <a:xfrm>
            <a:off x="255592" y="5213384"/>
            <a:ext cx="8628061" cy="780056"/>
          </a:xfrm>
        </p:spPr>
        <p:txBody>
          <a:bodyPr>
            <a:normAutofit/>
          </a:bodyPr>
          <a:lstStyle>
            <a:lvl1pPr marL="0" indent="0">
              <a:buNone/>
              <a:defRPr sz="2000"/>
            </a:lvl1pPr>
          </a:lstStyle>
          <a:p>
            <a:pPr lvl="0"/>
            <a:r>
              <a:rPr lang="en-GB" dirty="0"/>
              <a:t>Caption for image</a:t>
            </a:r>
          </a:p>
        </p:txBody>
      </p:sp>
    </p:spTree>
    <p:extLst>
      <p:ext uri="{BB962C8B-B14F-4D97-AF65-F5344CB8AC3E}">
        <p14:creationId xmlns:p14="http://schemas.microsoft.com/office/powerpoint/2010/main" val="4050700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8/14/2024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8188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8/14/2024</a:t>
            </a:fld>
            <a:endParaRPr lang="en-US"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7" name="TextBox 13">
            <a:extLst>
              <a:ext uri="{FF2B5EF4-FFF2-40B4-BE49-F238E27FC236}">
                <a16:creationId xmlns:a16="http://schemas.microsoft.com/office/drawing/2014/main" id="{F48BEF7C-2D73-4890-0068-91F7856AD033}"/>
              </a:ext>
            </a:extLst>
          </p:cNvPr>
          <p:cNvSpPr txBox="1">
            <a:spLocks noChangeArrowheads="1"/>
          </p:cNvSpPr>
          <p:nvPr userDrawn="1"/>
        </p:nvSpPr>
        <p:spPr bwMode="auto">
          <a:xfrm>
            <a:off x="3043695" y="6433057"/>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extLst>
      <p:ext uri="{BB962C8B-B14F-4D97-AF65-F5344CB8AC3E}">
        <p14:creationId xmlns:p14="http://schemas.microsoft.com/office/powerpoint/2010/main" val="305371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38435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52EA6E-ACBD-4C1F-87E9-01989FD6CD68}" type="datetimeFigureOut">
              <a:rPr lang="en-GB" smtClean="0"/>
              <a:t>14/08/2024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756312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7"/>
            <a:ext cx="6924294" cy="1260125"/>
          </a:xfrm>
        </p:spPr>
        <p:txBody>
          <a:bodyPr/>
          <a:lstStyle/>
          <a:p>
            <a:r>
              <a:rPr lang="en-US" dirty="0"/>
              <a:t>Click to edit Master title style</a:t>
            </a:r>
          </a:p>
        </p:txBody>
      </p:sp>
      <p:sp>
        <p:nvSpPr>
          <p:cNvPr id="3" name="Content Placeholder 2"/>
          <p:cNvSpPr>
            <a:spLocks noGrp="1"/>
          </p:cNvSpPr>
          <p:nvPr>
            <p:ph idx="1"/>
          </p:nvPr>
        </p:nvSpPr>
        <p:spPr>
          <a:xfrm>
            <a:off x="1051560" y="1825625"/>
            <a:ext cx="746379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5311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52EA6E-ACBD-4C1F-87E9-01989FD6CD68}" type="datetimeFigureOut">
              <a:rPr lang="en-GB" smtClean="0"/>
              <a:pPr/>
              <a:t>14/08/2024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pPr/>
              <a:t>‹#›</a:t>
            </a:fld>
            <a:endParaRPr lang="en-GB"/>
          </a:p>
        </p:txBody>
      </p:sp>
    </p:spTree>
    <p:extLst>
      <p:ext uri="{BB962C8B-B14F-4D97-AF65-F5344CB8AC3E}">
        <p14:creationId xmlns:p14="http://schemas.microsoft.com/office/powerpoint/2010/main" val="2431357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52EA6E-ACBD-4C1F-87E9-01989FD6CD68}" type="datetimeFigureOut">
              <a:rPr lang="en-GB" smtClean="0"/>
              <a:t>14/08/2024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709581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8/14/2024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31899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13152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52EA6E-ACBD-4C1F-87E9-01989FD6CD68}" type="datetimeFigureOut">
              <a:rPr lang="en-GB" smtClean="0"/>
              <a:t>14/08/2024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3601637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52EA6E-ACBD-4C1F-87E9-01989FD6CD68}" type="datetimeFigureOut">
              <a:rPr lang="en-GB" smtClean="0"/>
              <a:t>14/08/2024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3214206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52EA6E-ACBD-4C1F-87E9-01989FD6CD68}" type="datetimeFigureOut">
              <a:rPr lang="en-GB" smtClean="0"/>
              <a:t>14/08/2024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3356802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52EA6E-ACBD-4C1F-87E9-01989FD6CD68}" type="datetimeFigureOut">
              <a:rPr lang="en-GB" smtClean="0"/>
              <a:t>14/08/2024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666709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p:spPr>
        <p:txBody>
          <a:bodyPr/>
          <a:lstStyle>
            <a:lvl1pPr marL="0" indent="0">
              <a:buNone/>
              <a:defRPr sz="2400">
                <a:solidFill>
                  <a:schemeClr val="accent6">
                    <a:lumMod val="1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7"/>
            <a:ext cx="2057400" cy="365125"/>
          </a:xfrm>
          <a:prstGeom prst="rect">
            <a:avLst/>
          </a:prstGeom>
        </p:spPr>
        <p:txBody>
          <a:bodyPr/>
          <a:lstStyle/>
          <a:p>
            <a:fld id="{5F52EA6E-ACBD-4C1F-87E9-01989FD6CD68}" type="datetimeFigureOut">
              <a:rPr lang="en-GB" smtClean="0"/>
              <a:t>14/08/2024</a:t>
            </a:fld>
            <a:endParaRPr lang="en-GB"/>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91170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9"/>
            <a:ext cx="707059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7"/>
            <a:ext cx="2057400" cy="365125"/>
          </a:xfrm>
          <a:prstGeom prst="rect">
            <a:avLst/>
          </a:prstGeom>
        </p:spPr>
        <p:txBody>
          <a:bodyPr/>
          <a:lstStyle>
            <a:lvl1pPr>
              <a:defRPr>
                <a:solidFill>
                  <a:srgbClr val="FFFFFF"/>
                </a:solidFill>
              </a:defRPr>
            </a:lvl1pPr>
          </a:lstStyle>
          <a:p>
            <a:fld id="{5F52EA6E-ACBD-4C1F-87E9-01989FD6CD68}" type="datetimeFigureOut">
              <a:rPr lang="en-GB" smtClean="0"/>
              <a:pPr/>
              <a:t>14/08/2024</a:t>
            </a:fld>
            <a:endParaRPr lang="en-GB"/>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lvl1pPr>
              <a:defRPr>
                <a:solidFill>
                  <a:srgbClr val="FFFFFF"/>
                </a:solidFill>
              </a:defRPr>
            </a:lvl1p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a:p>
        </p:txBody>
      </p:sp>
    </p:spTree>
    <p:extLst>
      <p:ext uri="{BB962C8B-B14F-4D97-AF65-F5344CB8AC3E}">
        <p14:creationId xmlns:p14="http://schemas.microsoft.com/office/powerpoint/2010/main" val="21730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9"/>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7"/>
            <a:ext cx="2057400" cy="365125"/>
          </a:xfrm>
          <a:prstGeom prst="rect">
            <a:avLst/>
          </a:prstGeom>
        </p:spPr>
        <p:txBody>
          <a:bodyPr/>
          <a:lstStyle/>
          <a:p>
            <a:fld id="{5F52EA6E-ACBD-4C1F-87E9-01989FD6CD68}" type="datetimeFigureOut">
              <a:rPr lang="en-GB" smtClean="0"/>
              <a:t>14/08/2024</a:t>
            </a:fld>
            <a:endParaRPr lang="en-GB"/>
          </a:p>
        </p:txBody>
      </p:sp>
      <p:sp>
        <p:nvSpPr>
          <p:cNvPr id="8" name="Footer Placeholder 7"/>
          <p:cNvSpPr>
            <a:spLocks noGrp="1"/>
          </p:cNvSpPr>
          <p:nvPr>
            <p:ph type="ftr" sz="quarter" idx="11"/>
          </p:nvPr>
        </p:nvSpPr>
        <p:spPr>
          <a:xfrm>
            <a:off x="3028950" y="6356357"/>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19716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589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2"/>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7"/>
            <a:ext cx="2057400" cy="365125"/>
          </a:xfrm>
          <a:prstGeom prst="rect">
            <a:avLst/>
          </a:prstGeom>
        </p:spPr>
        <p:txBody>
          <a:bodyPr/>
          <a:lstStyle/>
          <a:p>
            <a:fld id="{5F52EA6E-ACBD-4C1F-87E9-01989FD6CD68}" type="datetimeFigureOut">
              <a:rPr lang="en-GB" smtClean="0"/>
              <a:t>14/08/2024</a:t>
            </a:fld>
            <a:endParaRPr lang="en-GB"/>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990824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2"/>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7"/>
            <a:ext cx="2057400" cy="365125"/>
          </a:xfrm>
          <a:prstGeom prst="rect">
            <a:avLst/>
          </a:prstGeom>
        </p:spPr>
        <p:txBody>
          <a:bodyPr/>
          <a:lstStyle/>
          <a:p>
            <a:fld id="{5F52EA6E-ACBD-4C1F-87E9-01989FD6CD68}" type="datetimeFigureOut">
              <a:rPr lang="en-GB" smtClean="0"/>
              <a:t>14/08/2024</a:t>
            </a:fld>
            <a:endParaRPr lang="en-GB"/>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664292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7"/>
            <a:ext cx="2057400" cy="365125"/>
          </a:xfrm>
          <a:prstGeom prst="rect">
            <a:avLst/>
          </a:prstGeom>
        </p:spPr>
        <p:txBody>
          <a:bodyPr/>
          <a:lstStyle/>
          <a:p>
            <a:fld id="{5F52EA6E-ACBD-4C1F-87E9-01989FD6CD68}" type="datetimeFigureOut">
              <a:rPr lang="en-GB" smtClean="0"/>
              <a:t>14/08/2024</a:t>
            </a:fld>
            <a:endParaRPr lang="en-GB"/>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220743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p:cNvSpPr>
            <a:spLocks noGrp="1"/>
          </p:cNvSpPr>
          <p:nvPr>
            <p:ph type="title"/>
          </p:nvPr>
        </p:nvSpPr>
        <p:spPr>
          <a:xfrm>
            <a:off x="1426467" y="365129"/>
            <a:ext cx="708888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86600" y="6487225"/>
            <a:ext cx="2057400" cy="365125"/>
          </a:xfrm>
          <a:prstGeom prst="rect">
            <a:avLst/>
          </a:prstGeom>
        </p:spPr>
        <p:txBody>
          <a:bodyPr vert="horz" lIns="91440" tIns="45720" rIns="91440" bIns="45720" rtlCol="0" anchor="ctr"/>
          <a:lstStyle>
            <a:lvl1pPr algn="r">
              <a:defRPr sz="1200">
                <a:solidFill>
                  <a:srgbClr val="000000"/>
                </a:solidFill>
              </a:defRPr>
            </a:lvl1pPr>
          </a:lstStyle>
          <a:p>
            <a:fld id="{EE1385C2-C24A-4E88-87F7-2016927FAD7D}" type="slidenum">
              <a:rPr lang="en-GB" smtClean="0"/>
              <a:pPr/>
              <a:t>‹#›</a:t>
            </a:fld>
            <a:endParaRPr lang="en-GB" dirty="0"/>
          </a:p>
        </p:txBody>
      </p:sp>
      <p:sp>
        <p:nvSpPr>
          <p:cNvPr id="10" name="Footer Placeholder 1">
            <a:extLst>
              <a:ext uri="{FF2B5EF4-FFF2-40B4-BE49-F238E27FC236}">
                <a16:creationId xmlns:a16="http://schemas.microsoft.com/office/drawing/2014/main" id="{8289BF5C-0DC6-44CC-BB66-1C5EC1CA96F0}"/>
              </a:ext>
            </a:extLst>
          </p:cNvPr>
          <p:cNvSpPr txBox="1">
            <a:spLocks/>
          </p:cNvSpPr>
          <p:nvPr userDrawn="1"/>
        </p:nvSpPr>
        <p:spPr>
          <a:xfrm>
            <a:off x="0" y="6291072"/>
            <a:ext cx="1590147" cy="566928"/>
          </a:xfrm>
          <a:prstGeom prst="rect">
            <a:avLst/>
          </a:prstGeom>
          <a:solidFill>
            <a:srgbClr val="F4DDC4"/>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Version Last review: Oct 2023</a:t>
            </a:r>
          </a:p>
          <a:p>
            <a:r>
              <a:rPr lang="en-GB" sz="1000" dirty="0">
                <a:latin typeface="Arial" panose="020B0604020202020204" pitchFamily="34" charset="0"/>
                <a:cs typeface="Arial" panose="020B0604020202020204" pitchFamily="34" charset="0"/>
              </a:rPr>
              <a:t>Published: July 2024    </a:t>
            </a:r>
          </a:p>
          <a:p>
            <a:r>
              <a:rPr lang="en-GB" sz="1000" dirty="0">
                <a:latin typeface="Arial" panose="020B0604020202020204" pitchFamily="34" charset="0"/>
                <a:cs typeface="Arial" panose="020B0604020202020204" pitchFamily="34" charset="0"/>
              </a:rPr>
              <a:t>Next review: Oct 2026</a:t>
            </a:r>
          </a:p>
        </p:txBody>
      </p:sp>
      <p:sp>
        <p:nvSpPr>
          <p:cNvPr id="11" name="TextBox 10">
            <a:extLst>
              <a:ext uri="{FF2B5EF4-FFF2-40B4-BE49-F238E27FC236}">
                <a16:creationId xmlns:a16="http://schemas.microsoft.com/office/drawing/2014/main" id="{C1E2E5CD-BAAF-44BE-A96E-EF10E20E0261}"/>
              </a:ext>
            </a:extLst>
          </p:cNvPr>
          <p:cNvSpPr txBox="1"/>
          <p:nvPr userDrawn="1"/>
        </p:nvSpPr>
        <p:spPr>
          <a:xfrm>
            <a:off x="-9900" y="1690692"/>
            <a:ext cx="677108" cy="4602017"/>
          </a:xfrm>
          <a:prstGeom prst="rect">
            <a:avLst/>
          </a:prstGeom>
          <a:solidFill>
            <a:srgbClr val="DE994E"/>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Cellulitis</a:t>
            </a:r>
          </a:p>
        </p:txBody>
      </p:sp>
      <p:pic>
        <p:nvPicPr>
          <p:cNvPr id="4" name="Picture 2">
            <a:extLst>
              <a:ext uri="{FF2B5EF4-FFF2-40B4-BE49-F238E27FC236}">
                <a16:creationId xmlns:a16="http://schemas.microsoft.com/office/drawing/2014/main" id="{5D06E095-3C20-68F9-253A-5E2F2C0F57E5}"/>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42635" y="319206"/>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3">
            <a:extLst>
              <a:ext uri="{FF2B5EF4-FFF2-40B4-BE49-F238E27FC236}">
                <a16:creationId xmlns:a16="http://schemas.microsoft.com/office/drawing/2014/main" id="{139F7F63-EC5C-150F-D3D4-7F9F801F3C8F}"/>
              </a:ext>
            </a:extLst>
          </p:cNvPr>
          <p:cNvSpPr txBox="1">
            <a:spLocks noChangeArrowheads="1"/>
          </p:cNvSpPr>
          <p:nvPr userDrawn="1"/>
        </p:nvSpPr>
        <p:spPr bwMode="auto">
          <a:xfrm>
            <a:off x="3043695" y="6433057"/>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extLst>
      <p:ext uri="{BB962C8B-B14F-4D97-AF65-F5344CB8AC3E}">
        <p14:creationId xmlns:p14="http://schemas.microsoft.com/office/powerpoint/2010/main" val="64031396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914377" rtl="0" eaLnBrk="1" latinLnBrk="0" hangingPunct="1">
        <a:lnSpc>
          <a:spcPct val="90000"/>
        </a:lnSpc>
        <a:spcBef>
          <a:spcPct val="0"/>
        </a:spcBef>
        <a:buNone/>
        <a:defRPr sz="4400" b="1" kern="1200">
          <a:solidFill>
            <a:srgbClr val="AD0016"/>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8/14/2024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385C2-C24A-4E88-87F7-2016927FAD7D}" type="slidenum">
              <a:rPr lang="en-GB" smtClean="0"/>
              <a:pPr/>
              <a:t>‹#›</a:t>
            </a:fld>
            <a:endParaRPr lang="en-GB" dirty="0"/>
          </a:p>
        </p:txBody>
      </p:sp>
      <p:sp>
        <p:nvSpPr>
          <p:cNvPr id="7" name="Rectangle 6">
            <a:extLst>
              <a:ext uri="{FF2B5EF4-FFF2-40B4-BE49-F238E27FC236}">
                <a16:creationId xmlns:a16="http://schemas.microsoft.com/office/drawing/2014/main" id="{3EAE8E22-047D-EEEC-14AA-21C7797DE72A}"/>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646C92C1-AF25-A88B-993E-50842909B595}"/>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Footer Placeholder 1">
            <a:extLst>
              <a:ext uri="{FF2B5EF4-FFF2-40B4-BE49-F238E27FC236}">
                <a16:creationId xmlns:a16="http://schemas.microsoft.com/office/drawing/2014/main" id="{6D5C3B7A-0B48-E093-635F-F65855EA1462}"/>
              </a:ext>
            </a:extLst>
          </p:cNvPr>
          <p:cNvSpPr txBox="1">
            <a:spLocks/>
          </p:cNvSpPr>
          <p:nvPr userDrawn="1"/>
        </p:nvSpPr>
        <p:spPr>
          <a:xfrm>
            <a:off x="2" y="6479916"/>
            <a:ext cx="1590147" cy="365125"/>
          </a:xfrm>
          <a:prstGeom prst="rect">
            <a:avLst/>
          </a:prstGeom>
          <a:solidFill>
            <a:srgbClr val="F4DDC4"/>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Last review: Oct 2023       </a:t>
            </a:r>
          </a:p>
          <a:p>
            <a:r>
              <a:rPr lang="en-GB" sz="1000" dirty="0">
                <a:latin typeface="Arial" panose="020B0604020202020204" pitchFamily="34" charset="0"/>
                <a:cs typeface="Arial" panose="020B0604020202020204" pitchFamily="34" charset="0"/>
              </a:rPr>
              <a:t>Next review: Oct 2026</a:t>
            </a:r>
          </a:p>
        </p:txBody>
      </p:sp>
      <p:sp>
        <p:nvSpPr>
          <p:cNvPr id="10" name="TextBox 9">
            <a:extLst>
              <a:ext uri="{FF2B5EF4-FFF2-40B4-BE49-F238E27FC236}">
                <a16:creationId xmlns:a16="http://schemas.microsoft.com/office/drawing/2014/main" id="{DC0AE749-215F-4955-7AB1-7909DA49879C}"/>
              </a:ext>
            </a:extLst>
          </p:cNvPr>
          <p:cNvSpPr txBox="1"/>
          <p:nvPr userDrawn="1"/>
        </p:nvSpPr>
        <p:spPr>
          <a:xfrm>
            <a:off x="-9900" y="1690692"/>
            <a:ext cx="677108" cy="4602017"/>
          </a:xfrm>
          <a:prstGeom prst="rect">
            <a:avLst/>
          </a:prstGeom>
          <a:solidFill>
            <a:srgbClr val="DE994E"/>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Cellulitis</a:t>
            </a:r>
          </a:p>
        </p:txBody>
      </p:sp>
      <p:pic>
        <p:nvPicPr>
          <p:cNvPr id="11" name="Picture 2">
            <a:extLst>
              <a:ext uri="{FF2B5EF4-FFF2-40B4-BE49-F238E27FC236}">
                <a16:creationId xmlns:a16="http://schemas.microsoft.com/office/drawing/2014/main" id="{6D32C53E-A6E5-42B4-BA83-D2289ADE4B0C}"/>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2635" y="319206"/>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3">
            <a:extLst>
              <a:ext uri="{FF2B5EF4-FFF2-40B4-BE49-F238E27FC236}">
                <a16:creationId xmlns:a16="http://schemas.microsoft.com/office/drawing/2014/main" id="{D4605339-7578-CEEB-2BFB-EC704B05F756}"/>
              </a:ext>
            </a:extLst>
          </p:cNvPr>
          <p:cNvSpPr txBox="1">
            <a:spLocks noChangeArrowheads="1"/>
          </p:cNvSpPr>
          <p:nvPr userDrawn="1"/>
        </p:nvSpPr>
        <p:spPr bwMode="auto">
          <a:xfrm>
            <a:off x="3043695" y="6433057"/>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extLst>
      <p:ext uri="{BB962C8B-B14F-4D97-AF65-F5344CB8AC3E}">
        <p14:creationId xmlns:p14="http://schemas.microsoft.com/office/powerpoint/2010/main" val="100662068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5.svg"/><Relationship Id="rId11" Type="http://schemas.openxmlformats.org/officeDocument/2006/relationships/image" Target="../media/image20.sv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29BF04E4-F8E5-4E2E-B2B9-A583A951DCF1}"/>
              </a:ext>
            </a:extLst>
          </p:cNvPr>
          <p:cNvSpPr txBox="1">
            <a:spLocks/>
          </p:cNvSpPr>
          <p:nvPr/>
        </p:nvSpPr>
        <p:spPr>
          <a:xfrm>
            <a:off x="1471182" y="354613"/>
            <a:ext cx="92329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4000" dirty="0">
                <a:solidFill>
                  <a:srgbClr val="AF1E2C"/>
                </a:solidFill>
                <a:latin typeface="Arial" panose="020B0604020202020204" pitchFamily="34" charset="0"/>
                <a:cs typeface="Arial" panose="020B0604020202020204" pitchFamily="34" charset="0"/>
              </a:rPr>
              <a:t>Clinical Scenario:</a:t>
            </a:r>
          </a:p>
          <a:p>
            <a:r>
              <a:rPr lang="en-GB" sz="4000" dirty="0">
                <a:solidFill>
                  <a:srgbClr val="AF1E2C"/>
                </a:solidFill>
                <a:latin typeface="Arial" panose="020B0604020202020204" pitchFamily="34" charset="0"/>
                <a:cs typeface="Arial" panose="020B0604020202020204" pitchFamily="34" charset="0"/>
              </a:rPr>
              <a:t>Cellulitis </a:t>
            </a:r>
          </a:p>
        </p:txBody>
      </p:sp>
      <p:pic>
        <p:nvPicPr>
          <p:cNvPr id="9" name="Picture 8">
            <a:extLst>
              <a:ext uri="{FF2B5EF4-FFF2-40B4-BE49-F238E27FC236}">
                <a16:creationId xmlns:a16="http://schemas.microsoft.com/office/drawing/2014/main" id="{EC4F1E42-11D0-46B6-89DB-4173A7F7149C}"/>
              </a:ext>
            </a:extLst>
          </p:cNvPr>
          <p:cNvPicPr>
            <a:picLocks noChangeAspect="1"/>
          </p:cNvPicPr>
          <p:nvPr/>
        </p:nvPicPr>
        <p:blipFill>
          <a:blip r:embed="rId3"/>
          <a:stretch>
            <a:fillRect/>
          </a:stretch>
        </p:blipFill>
        <p:spPr>
          <a:xfrm>
            <a:off x="1471182" y="2025192"/>
            <a:ext cx="6704661" cy="3206972"/>
          </a:xfrm>
          <a:prstGeom prst="rect">
            <a:avLst/>
          </a:prstGeom>
        </p:spPr>
      </p:pic>
    </p:spTree>
    <p:extLst>
      <p:ext uri="{BB962C8B-B14F-4D97-AF65-F5344CB8AC3E}">
        <p14:creationId xmlns:p14="http://schemas.microsoft.com/office/powerpoint/2010/main" val="4109035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CF91B65-F4BA-4892-91F8-45AE34319BCC}"/>
              </a:ext>
            </a:extLst>
          </p:cNvPr>
          <p:cNvGrpSpPr/>
          <p:nvPr/>
        </p:nvGrpSpPr>
        <p:grpSpPr>
          <a:xfrm>
            <a:off x="846182" y="1817364"/>
            <a:ext cx="7806479" cy="4069433"/>
            <a:chOff x="891681" y="664718"/>
            <a:chExt cx="10408638" cy="5425910"/>
          </a:xfrm>
        </p:grpSpPr>
        <p:pic>
          <p:nvPicPr>
            <p:cNvPr id="15" name="Picture 14">
              <a:extLst>
                <a:ext uri="{FF2B5EF4-FFF2-40B4-BE49-F238E27FC236}">
                  <a16:creationId xmlns:a16="http://schemas.microsoft.com/office/drawing/2014/main" id="{3D4222A3-0594-49FE-82DD-6329AF38E5A2}"/>
                </a:ext>
              </a:extLst>
            </p:cNvPr>
            <p:cNvPicPr>
              <a:picLocks noChangeAspect="1"/>
            </p:cNvPicPr>
            <p:nvPr/>
          </p:nvPicPr>
          <p:blipFill>
            <a:blip r:embed="rId3"/>
            <a:stretch>
              <a:fillRect/>
            </a:stretch>
          </p:blipFill>
          <p:spPr>
            <a:xfrm>
              <a:off x="1070344" y="664718"/>
              <a:ext cx="10229975" cy="5425910"/>
            </a:xfrm>
            <a:prstGeom prst="rect">
              <a:avLst/>
            </a:prstGeom>
          </p:spPr>
        </p:pic>
        <p:sp>
          <p:nvSpPr>
            <p:cNvPr id="17" name="Oval 16">
              <a:extLst>
                <a:ext uri="{FF2B5EF4-FFF2-40B4-BE49-F238E27FC236}">
                  <a16:creationId xmlns:a16="http://schemas.microsoft.com/office/drawing/2014/main" id="{80E3CC70-354F-404C-81FC-1C9FA26E8AF2}"/>
                </a:ext>
              </a:extLst>
            </p:cNvPr>
            <p:cNvSpPr/>
            <p:nvPr/>
          </p:nvSpPr>
          <p:spPr>
            <a:xfrm>
              <a:off x="4098838" y="3620139"/>
              <a:ext cx="1773443" cy="631019"/>
            </a:xfrm>
            <a:prstGeom prst="ellipse">
              <a:avLst/>
            </a:prstGeom>
            <a:noFill/>
            <a:ln w="28575">
              <a:solidFill>
                <a:srgbClr val="A8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8" name="Oval 17">
              <a:extLst>
                <a:ext uri="{FF2B5EF4-FFF2-40B4-BE49-F238E27FC236}">
                  <a16:creationId xmlns:a16="http://schemas.microsoft.com/office/drawing/2014/main" id="{33EEFA3A-7B21-4E0E-BE16-DDDD353F888A}"/>
                </a:ext>
              </a:extLst>
            </p:cNvPr>
            <p:cNvSpPr/>
            <p:nvPr/>
          </p:nvSpPr>
          <p:spPr>
            <a:xfrm>
              <a:off x="891681" y="2565779"/>
              <a:ext cx="1773443" cy="1314640"/>
            </a:xfrm>
            <a:prstGeom prst="ellipse">
              <a:avLst/>
            </a:prstGeom>
            <a:noFill/>
            <a:ln w="28575">
              <a:solidFill>
                <a:srgbClr val="A8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2" name="TextBox 1">
            <a:extLst>
              <a:ext uri="{FF2B5EF4-FFF2-40B4-BE49-F238E27FC236}">
                <a16:creationId xmlns:a16="http://schemas.microsoft.com/office/drawing/2014/main" id="{A6B03AE1-9DD6-A8C9-549A-D10BECF67838}"/>
              </a:ext>
            </a:extLst>
          </p:cNvPr>
          <p:cNvSpPr txBox="1"/>
          <p:nvPr/>
        </p:nvSpPr>
        <p:spPr>
          <a:xfrm>
            <a:off x="7840133" y="5904945"/>
            <a:ext cx="1303867" cy="230832"/>
          </a:xfrm>
          <a:prstGeom prst="rect">
            <a:avLst/>
          </a:prstGeom>
          <a:noFill/>
        </p:spPr>
        <p:txBody>
          <a:bodyPr wrap="square">
            <a:spAutoFit/>
          </a:bodyPr>
          <a:lstStyle/>
          <a:p>
            <a:r>
              <a:rPr lang="en-GB" sz="900" dirty="0">
                <a:latin typeface="Arial" panose="020B0604020202020204" pitchFamily="34" charset="0"/>
                <a:ea typeface="Calibri" panose="020F0502020204030204" pitchFamily="34" charset="0"/>
                <a:cs typeface="Arial" panose="020B0604020202020204" pitchFamily="34" charset="0"/>
              </a:rPr>
              <a:t>(NICE NG 141, 2019) </a:t>
            </a:r>
          </a:p>
        </p:txBody>
      </p:sp>
      <p:sp>
        <p:nvSpPr>
          <p:cNvPr id="4" name="Title 1">
            <a:extLst>
              <a:ext uri="{FF2B5EF4-FFF2-40B4-BE49-F238E27FC236}">
                <a16:creationId xmlns:a16="http://schemas.microsoft.com/office/drawing/2014/main" id="{9B51E749-FD11-9263-A72C-D560A3F7A33B}"/>
              </a:ext>
            </a:extLst>
          </p:cNvPr>
          <p:cNvSpPr txBox="1">
            <a:spLocks/>
          </p:cNvSpPr>
          <p:nvPr/>
        </p:nvSpPr>
        <p:spPr>
          <a:xfrm>
            <a:off x="1494620" y="358237"/>
            <a:ext cx="6997446" cy="1325563"/>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b="1" kern="1200">
                <a:solidFill>
                  <a:srgbClr val="AD0016"/>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AD0016"/>
                </a:solidFill>
                <a:effectLst/>
                <a:uLnTx/>
                <a:uFillTx/>
                <a:latin typeface="Arial" panose="020B0604020202020204" pitchFamily="34" charset="0"/>
                <a:ea typeface="+mj-ea"/>
                <a:cs typeface="Arial" panose="020B0604020202020204" pitchFamily="34" charset="0"/>
              </a:rPr>
              <a:t>Cellulitis NICE summary table </a:t>
            </a:r>
            <a:endParaRPr kumimoji="0" lang="en-GB" sz="4000" b="1" i="0" u="none" strike="noStrike" kern="1200" cap="none" spc="0" normalizeH="0" baseline="0" noProof="0" dirty="0">
              <a:ln>
                <a:noFill/>
              </a:ln>
              <a:solidFill>
                <a:srgbClr val="AD0016"/>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022181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EA901-838E-4AE1-8A6B-0F6BF3A41880}"/>
              </a:ext>
            </a:extLst>
          </p:cNvPr>
          <p:cNvSpPr>
            <a:spLocks noGrp="1"/>
          </p:cNvSpPr>
          <p:nvPr>
            <p:ph type="title"/>
          </p:nvPr>
        </p:nvSpPr>
        <p:spPr>
          <a:xfrm>
            <a:off x="1459500" y="213877"/>
            <a:ext cx="8012317" cy="994172"/>
          </a:xfrm>
        </p:spPr>
        <p:txBody>
          <a:bodyPr>
            <a:normAutofit/>
          </a:bodyPr>
          <a:lstStyle/>
          <a:p>
            <a:r>
              <a:rPr lang="en-GB" sz="4000" b="1" dirty="0">
                <a:solidFill>
                  <a:srgbClr val="AD0016"/>
                </a:solidFill>
                <a:latin typeface="Arial" panose="020B0604020202020204" pitchFamily="34" charset="0"/>
                <a:cs typeface="Arial" panose="020B0604020202020204" pitchFamily="34" charset="0"/>
              </a:rPr>
              <a:t>Safety netting advice </a:t>
            </a:r>
          </a:p>
        </p:txBody>
      </p:sp>
      <p:sp>
        <p:nvSpPr>
          <p:cNvPr id="4" name="Rectangle 3">
            <a:extLst>
              <a:ext uri="{FF2B5EF4-FFF2-40B4-BE49-F238E27FC236}">
                <a16:creationId xmlns:a16="http://schemas.microsoft.com/office/drawing/2014/main" id="{73988CC1-4313-4F28-A40E-F5AF2D816B4D}"/>
              </a:ext>
            </a:extLst>
          </p:cNvPr>
          <p:cNvSpPr/>
          <p:nvPr/>
        </p:nvSpPr>
        <p:spPr>
          <a:xfrm>
            <a:off x="2903559" y="1595380"/>
            <a:ext cx="6123716" cy="4534575"/>
          </a:xfrm>
          <a:prstGeom prst="rect">
            <a:avLst/>
          </a:prstGeom>
        </p:spPr>
        <p:txBody>
          <a:bodyPr wrap="square">
            <a:spAutoFit/>
          </a:bodyPr>
          <a:lstStyle/>
          <a:p>
            <a:pPr>
              <a:lnSpc>
                <a:spcPct val="90000"/>
              </a:lnSpc>
              <a:spcBef>
                <a:spcPts val="750"/>
              </a:spcBef>
              <a:defRPr/>
            </a:pPr>
            <a:r>
              <a:rPr lang="en-GB" sz="2000" b="1" dirty="0">
                <a:solidFill>
                  <a:srgbClr val="F6F6F6">
                    <a:lumMod val="10000"/>
                  </a:srgbClr>
                </a:solidFill>
                <a:latin typeface="Arial" panose="020B0604020202020204" pitchFamily="34" charset="0"/>
                <a:cs typeface="Arial" panose="020B0604020202020204" pitchFamily="34" charset="0"/>
              </a:rPr>
              <a:t>Advice &amp; reassessment:</a:t>
            </a:r>
          </a:p>
          <a:p>
            <a:pPr>
              <a:lnSpc>
                <a:spcPct val="90000"/>
              </a:lnSpc>
              <a:spcBef>
                <a:spcPts val="750"/>
              </a:spcBef>
              <a:defRPr/>
            </a:pPr>
            <a:r>
              <a:rPr lang="en-GB" sz="2000" dirty="0">
                <a:solidFill>
                  <a:srgbClr val="F6F6F6">
                    <a:lumMod val="10000"/>
                  </a:srgbClr>
                </a:solidFill>
                <a:latin typeface="Arial" panose="020B0604020202020204" pitchFamily="34" charset="0"/>
                <a:cs typeface="Arial" panose="020B0604020202020204" pitchFamily="34" charset="0"/>
              </a:rPr>
              <a:t>• Skin will take time to return to normal after finishing the antibiotics</a:t>
            </a:r>
          </a:p>
          <a:p>
            <a:pPr>
              <a:lnSpc>
                <a:spcPct val="90000"/>
              </a:lnSpc>
              <a:spcBef>
                <a:spcPts val="750"/>
              </a:spcBef>
              <a:defRPr/>
            </a:pPr>
            <a:r>
              <a:rPr lang="en-GB" sz="2000" dirty="0">
                <a:solidFill>
                  <a:srgbClr val="F6F6F6">
                    <a:lumMod val="10000"/>
                  </a:srgbClr>
                </a:solidFill>
                <a:latin typeface="Arial" panose="020B0604020202020204" pitchFamily="34" charset="0"/>
                <a:cs typeface="Arial" panose="020B0604020202020204" pitchFamily="34" charset="0"/>
              </a:rPr>
              <a:t>• Seek medical help/reassess if:</a:t>
            </a:r>
          </a:p>
          <a:p>
            <a:pPr marL="800100" lvl="1" indent="-342900">
              <a:lnSpc>
                <a:spcPct val="90000"/>
              </a:lnSpc>
              <a:spcBef>
                <a:spcPts val="750"/>
              </a:spcBef>
              <a:buFont typeface="Arial" panose="020B0604020202020204" pitchFamily="34" charset="0"/>
              <a:buChar char="•"/>
              <a:defRPr/>
            </a:pPr>
            <a:r>
              <a:rPr lang="en-GB" sz="2000" dirty="0">
                <a:solidFill>
                  <a:srgbClr val="F6F6F6">
                    <a:lumMod val="10000"/>
                  </a:srgbClr>
                </a:solidFill>
                <a:latin typeface="Arial" panose="020B0604020202020204" pitchFamily="34" charset="0"/>
                <a:cs typeface="Arial" panose="020B0604020202020204" pitchFamily="34" charset="0"/>
              </a:rPr>
              <a:t>Worsen rapidly or significantly at any time,</a:t>
            </a:r>
          </a:p>
          <a:p>
            <a:pPr marL="800100" lvl="1" indent="-342900">
              <a:lnSpc>
                <a:spcPct val="90000"/>
              </a:lnSpc>
              <a:spcBef>
                <a:spcPts val="750"/>
              </a:spcBef>
              <a:buFont typeface="Arial" panose="020B0604020202020204" pitchFamily="34" charset="0"/>
              <a:buChar char="•"/>
              <a:defRPr/>
            </a:pPr>
            <a:r>
              <a:rPr lang="en-GB" sz="2000" dirty="0">
                <a:solidFill>
                  <a:srgbClr val="F6F6F6">
                    <a:lumMod val="10000"/>
                  </a:srgbClr>
                </a:solidFill>
                <a:latin typeface="Arial" panose="020B0604020202020204" pitchFamily="34" charset="0"/>
                <a:cs typeface="Arial" panose="020B0604020202020204" pitchFamily="34" charset="0"/>
              </a:rPr>
              <a:t>Or do not start to improve in 2 to 3 days</a:t>
            </a:r>
          </a:p>
          <a:p>
            <a:pPr marL="800100" lvl="1" indent="-342900">
              <a:lnSpc>
                <a:spcPct val="90000"/>
              </a:lnSpc>
              <a:spcBef>
                <a:spcPts val="750"/>
              </a:spcBef>
              <a:buFont typeface="Arial" panose="020B0604020202020204" pitchFamily="34" charset="0"/>
              <a:buChar char="•"/>
              <a:defRPr/>
            </a:pPr>
            <a:r>
              <a:rPr lang="en-GB" sz="2000" dirty="0">
                <a:solidFill>
                  <a:srgbClr val="1B1916"/>
                </a:solidFill>
                <a:latin typeface="Arial" panose="020B0604020202020204" pitchFamily="34" charset="0"/>
                <a:cs typeface="Arial" panose="020B0604020202020204" pitchFamily="34" charset="0"/>
              </a:rPr>
              <a:t>The person is very unwell, has severe pain, or redness or swelling</a:t>
            </a:r>
          </a:p>
          <a:p>
            <a:pPr marL="800100" lvl="1" indent="-342900">
              <a:lnSpc>
                <a:spcPct val="90000"/>
              </a:lnSpc>
              <a:spcBef>
                <a:spcPts val="750"/>
              </a:spcBef>
              <a:buFontTx/>
              <a:buChar char="-"/>
              <a:defRPr/>
            </a:pPr>
            <a:endParaRPr lang="en-GB" sz="2000" b="1" i="1" dirty="0">
              <a:solidFill>
                <a:srgbClr val="F6F6F6">
                  <a:lumMod val="10000"/>
                </a:srgbClr>
              </a:solidFill>
              <a:latin typeface="Arial" panose="020B0604020202020204" pitchFamily="34" charset="0"/>
              <a:cs typeface="Arial" panose="020B0604020202020204" pitchFamily="34" charset="0"/>
            </a:endParaRPr>
          </a:p>
          <a:p>
            <a:pPr>
              <a:spcBef>
                <a:spcPts val="750"/>
              </a:spcBef>
              <a:defRPr/>
            </a:pPr>
            <a:r>
              <a:rPr lang="en-GB" sz="2000" b="1" i="1" dirty="0">
                <a:solidFill>
                  <a:srgbClr val="F6F6F6">
                    <a:lumMod val="10000"/>
                  </a:srgbClr>
                </a:solidFill>
                <a:latin typeface="Arial" panose="020B0604020202020204" pitchFamily="34" charset="0"/>
                <a:cs typeface="Arial" panose="020B0604020202020204" pitchFamily="34" charset="0"/>
              </a:rPr>
              <a:t>Admit </a:t>
            </a:r>
            <a:r>
              <a:rPr lang="en-GB" sz="2000" i="1" dirty="0">
                <a:solidFill>
                  <a:srgbClr val="F6F6F6">
                    <a:lumMod val="10000"/>
                  </a:srgbClr>
                </a:solidFill>
                <a:latin typeface="Arial" panose="020B0604020202020204" pitchFamily="34" charset="0"/>
                <a:cs typeface="Arial" panose="020B0604020202020204" pitchFamily="34" charset="0"/>
              </a:rPr>
              <a:t>if they have any symptoms or signs suggesting a more serious illness or condition, such as orbital cellulitis, osteomyelitis, septic arthritis, necrotising fasciitis or sepsis.</a:t>
            </a:r>
            <a:endParaRPr lang="en-GB" sz="1400" dirty="0">
              <a:solidFill>
                <a:srgbClr val="F6F6F6">
                  <a:lumMod val="10000"/>
                </a:srgbClr>
              </a:solidFill>
              <a:latin typeface="Arial" panose="020B0604020202020204" pitchFamily="34" charset="0"/>
              <a:cs typeface="Arial" panose="020B0604020202020204" pitchFamily="34" charset="0"/>
            </a:endParaRPr>
          </a:p>
        </p:txBody>
      </p:sp>
      <p:sp>
        <p:nvSpPr>
          <p:cNvPr id="9" name="Footer Placeholder 4">
            <a:extLst>
              <a:ext uri="{FF2B5EF4-FFF2-40B4-BE49-F238E27FC236}">
                <a16:creationId xmlns:a16="http://schemas.microsoft.com/office/drawing/2014/main" id="{C85EDB79-5BC3-4863-AF50-E8E64BD3A534}"/>
              </a:ext>
            </a:extLst>
          </p:cNvPr>
          <p:cNvSpPr>
            <a:spLocks noGrp="1"/>
          </p:cNvSpPr>
          <p:nvPr>
            <p:ph type="ftr" sz="quarter" idx="3"/>
          </p:nvPr>
        </p:nvSpPr>
        <p:spPr>
          <a:xfrm>
            <a:off x="4038600" y="6517286"/>
            <a:ext cx="4114800" cy="365125"/>
          </a:xfrm>
          <a:prstGeom prst="rect">
            <a:avLst/>
          </a:prstGeom>
        </p:spPr>
        <p:txBody>
          <a:bodyPr/>
          <a:lstStyle>
            <a:defPPr>
              <a:defRPr lang="en-US"/>
            </a:defPPr>
            <a:lvl1pPr marL="0" algn="ctr"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t>www.rcgp.org.uk/TARGETantibiotics</a:t>
            </a:r>
            <a:endParaRPr lang="en-GB" sz="1050" dirty="0"/>
          </a:p>
        </p:txBody>
      </p:sp>
      <p:pic>
        <p:nvPicPr>
          <p:cNvPr id="5" name="Picture 4" descr="Logo, icon&#10;&#10;Description automatically generated">
            <a:extLst>
              <a:ext uri="{FF2B5EF4-FFF2-40B4-BE49-F238E27FC236}">
                <a16:creationId xmlns:a16="http://schemas.microsoft.com/office/drawing/2014/main" id="{E01DB6DD-5813-5663-EF75-A8AF24D33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391" y="2709530"/>
            <a:ext cx="1897711" cy="1897711"/>
          </a:xfrm>
          <a:prstGeom prst="rect">
            <a:avLst/>
          </a:prstGeom>
        </p:spPr>
      </p:pic>
    </p:spTree>
    <p:extLst>
      <p:ext uri="{BB962C8B-B14F-4D97-AF65-F5344CB8AC3E}">
        <p14:creationId xmlns:p14="http://schemas.microsoft.com/office/powerpoint/2010/main" val="2646494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E6FC65-2342-F58C-AD15-24E6EBBF5EEB}"/>
              </a:ext>
            </a:extLst>
          </p:cNvPr>
          <p:cNvPicPr>
            <a:picLocks noChangeAspect="1"/>
          </p:cNvPicPr>
          <p:nvPr/>
        </p:nvPicPr>
        <p:blipFill>
          <a:blip r:embed="rId3"/>
          <a:stretch>
            <a:fillRect/>
          </a:stretch>
        </p:blipFill>
        <p:spPr>
          <a:xfrm>
            <a:off x="6236952" y="1690689"/>
            <a:ext cx="2617866" cy="3742509"/>
          </a:xfrm>
          <a:prstGeom prst="rect">
            <a:avLst/>
          </a:prstGeom>
        </p:spPr>
      </p:pic>
      <p:pic>
        <p:nvPicPr>
          <p:cNvPr id="6" name="Picture 5">
            <a:extLst>
              <a:ext uri="{FF2B5EF4-FFF2-40B4-BE49-F238E27FC236}">
                <a16:creationId xmlns:a16="http://schemas.microsoft.com/office/drawing/2014/main" id="{0A013679-46E6-D32F-C028-4371B8ED04C7}"/>
              </a:ext>
            </a:extLst>
          </p:cNvPr>
          <p:cNvPicPr>
            <a:picLocks noChangeAspect="1"/>
          </p:cNvPicPr>
          <p:nvPr/>
        </p:nvPicPr>
        <p:blipFill rotWithShape="1">
          <a:blip r:embed="rId4"/>
          <a:srcRect l="1184" t="355" r="1766" b="896"/>
          <a:stretch/>
        </p:blipFill>
        <p:spPr>
          <a:xfrm>
            <a:off x="2615051" y="1760011"/>
            <a:ext cx="2620027" cy="3742509"/>
          </a:xfrm>
          <a:prstGeom prst="rect">
            <a:avLst/>
          </a:prstGeom>
        </p:spPr>
      </p:pic>
      <p:sp>
        <p:nvSpPr>
          <p:cNvPr id="2" name="Title 1">
            <a:extLst>
              <a:ext uri="{FF2B5EF4-FFF2-40B4-BE49-F238E27FC236}">
                <a16:creationId xmlns:a16="http://schemas.microsoft.com/office/drawing/2014/main" id="{43D05DA8-EB95-C723-5448-58F3A6342845}"/>
              </a:ext>
            </a:extLst>
          </p:cNvPr>
          <p:cNvSpPr>
            <a:spLocks noGrp="1"/>
          </p:cNvSpPr>
          <p:nvPr>
            <p:ph type="title"/>
          </p:nvPr>
        </p:nvSpPr>
        <p:spPr>
          <a:xfrm>
            <a:off x="1475285" y="102223"/>
            <a:ext cx="6997446" cy="1325563"/>
          </a:xfrm>
        </p:spPr>
        <p:txBody>
          <a:bodyPr/>
          <a:lstStyle/>
          <a:p>
            <a:r>
              <a:rPr lang="en-GB" sz="4000" dirty="0">
                <a:latin typeface="Arial" panose="020B0604020202020204" pitchFamily="34" charset="0"/>
                <a:cs typeface="Arial" panose="020B0604020202020204" pitchFamily="34" charset="0"/>
              </a:rPr>
              <a:t>TARGET </a:t>
            </a:r>
            <a:r>
              <a:rPr lang="en-GB" sz="3200" dirty="0">
                <a:latin typeface="Arial" panose="020B0604020202020204" pitchFamily="34" charset="0"/>
                <a:cs typeface="Arial" panose="020B0604020202020204" pitchFamily="34" charset="0"/>
              </a:rPr>
              <a:t>Self-care leaflet</a:t>
            </a:r>
            <a:r>
              <a:rPr lang="en-GB" sz="3200" dirty="0"/>
              <a:t> </a:t>
            </a:r>
            <a:endParaRPr lang="en-GB" dirty="0"/>
          </a:p>
        </p:txBody>
      </p:sp>
      <p:pic>
        <p:nvPicPr>
          <p:cNvPr id="4" name="Picture 3">
            <a:extLst>
              <a:ext uri="{FF2B5EF4-FFF2-40B4-BE49-F238E27FC236}">
                <a16:creationId xmlns:a16="http://schemas.microsoft.com/office/drawing/2014/main" id="{470A9B2F-81CD-B233-8F35-066A3B9E5E85}"/>
              </a:ext>
            </a:extLst>
          </p:cNvPr>
          <p:cNvPicPr>
            <a:picLocks noChangeAspect="1"/>
          </p:cNvPicPr>
          <p:nvPr/>
        </p:nvPicPr>
        <p:blipFill rotWithShape="1">
          <a:blip r:embed="rId5"/>
          <a:srcRect l="1471" t="589" r="1208" b="717"/>
          <a:stretch/>
        </p:blipFill>
        <p:spPr>
          <a:xfrm>
            <a:off x="969807" y="2285817"/>
            <a:ext cx="2638698" cy="3742509"/>
          </a:xfrm>
          <a:prstGeom prst="rect">
            <a:avLst/>
          </a:prstGeom>
        </p:spPr>
      </p:pic>
      <p:pic>
        <p:nvPicPr>
          <p:cNvPr id="8" name="Picture 7">
            <a:extLst>
              <a:ext uri="{FF2B5EF4-FFF2-40B4-BE49-F238E27FC236}">
                <a16:creationId xmlns:a16="http://schemas.microsoft.com/office/drawing/2014/main" id="{A8F5018B-3EF4-D4C3-7FE2-890CDB01A509}"/>
              </a:ext>
            </a:extLst>
          </p:cNvPr>
          <p:cNvPicPr>
            <a:picLocks noChangeAspect="1"/>
          </p:cNvPicPr>
          <p:nvPr/>
        </p:nvPicPr>
        <p:blipFill>
          <a:blip r:embed="rId6"/>
          <a:stretch>
            <a:fillRect/>
          </a:stretch>
        </p:blipFill>
        <p:spPr>
          <a:xfrm>
            <a:off x="4499307" y="2285817"/>
            <a:ext cx="2638706" cy="3742509"/>
          </a:xfrm>
          <a:prstGeom prst="rect">
            <a:avLst/>
          </a:prstGeom>
        </p:spPr>
      </p:pic>
    </p:spTree>
    <p:extLst>
      <p:ext uri="{BB962C8B-B14F-4D97-AF65-F5344CB8AC3E}">
        <p14:creationId xmlns:p14="http://schemas.microsoft.com/office/powerpoint/2010/main" val="3656705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a:extLst>
              <a:ext uri="{FF2B5EF4-FFF2-40B4-BE49-F238E27FC236}">
                <a16:creationId xmlns:a16="http://schemas.microsoft.com/office/drawing/2014/main" id="{E64C50C2-242F-4169-8AC5-37AA854CF162}"/>
              </a:ext>
            </a:extLst>
          </p:cNvPr>
          <p:cNvSpPr>
            <a:spLocks noGrp="1"/>
          </p:cNvSpPr>
          <p:nvPr>
            <p:ph type="title"/>
          </p:nvPr>
        </p:nvSpPr>
        <p:spPr bwMode="auto">
          <a:xfrm>
            <a:off x="1429868" y="563833"/>
            <a:ext cx="7372937" cy="9521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eaLnBrk="1" hangingPunct="1"/>
            <a:r>
              <a:rPr lang="en-GB" altLang="en-US" sz="4000" dirty="0">
                <a:solidFill>
                  <a:srgbClr val="AF1E2C"/>
                </a:solidFill>
                <a:latin typeface="Arial" panose="020B0604020202020204" pitchFamily="34" charset="0"/>
                <a:cs typeface="Arial" panose="020B0604020202020204" pitchFamily="34" charset="0"/>
              </a:rPr>
              <a:t>TARGET: Resources for clinical and waiting areas</a:t>
            </a:r>
          </a:p>
        </p:txBody>
      </p:sp>
      <p:pic>
        <p:nvPicPr>
          <p:cNvPr id="51211" name="Picture 1" descr="Keep Antibiotics Working poster">
            <a:extLst>
              <a:ext uri="{FF2B5EF4-FFF2-40B4-BE49-F238E27FC236}">
                <a16:creationId xmlns:a16="http://schemas.microsoft.com/office/drawing/2014/main" id="{605C08C8-29FA-41BA-BC1C-70CB62063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751" y="1628151"/>
            <a:ext cx="1892446" cy="2649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TARGET poster on managing common infections">
            <a:extLst>
              <a:ext uri="{FF2B5EF4-FFF2-40B4-BE49-F238E27FC236}">
                <a16:creationId xmlns:a16="http://schemas.microsoft.com/office/drawing/2014/main" id="{98EC7CB2-A6EF-462F-A576-7046F6341A51}"/>
              </a:ext>
            </a:extLst>
          </p:cNvPr>
          <p:cNvPicPr>
            <a:picLocks noChangeAspect="1"/>
          </p:cNvPicPr>
          <p:nvPr/>
        </p:nvPicPr>
        <p:blipFill rotWithShape="1">
          <a:blip r:embed="rId4"/>
          <a:srcRect t="717" b="309"/>
          <a:stretch/>
        </p:blipFill>
        <p:spPr>
          <a:xfrm>
            <a:off x="3830069" y="1621675"/>
            <a:ext cx="1892446" cy="2656193"/>
          </a:xfrm>
          <a:prstGeom prst="rect">
            <a:avLst/>
          </a:prstGeom>
        </p:spPr>
      </p:pic>
      <p:pic>
        <p:nvPicPr>
          <p:cNvPr id="17" name="Picture 16" descr="Antibiotic Guardian poster: 'Keep antibiotics working!'">
            <a:extLst>
              <a:ext uri="{FF2B5EF4-FFF2-40B4-BE49-F238E27FC236}">
                <a16:creationId xmlns:a16="http://schemas.microsoft.com/office/drawing/2014/main" id="{F1AF9FFC-8437-4BE2-B7DA-F2DBC30AC0D9}"/>
              </a:ext>
            </a:extLst>
          </p:cNvPr>
          <p:cNvPicPr>
            <a:picLocks noChangeAspect="1"/>
          </p:cNvPicPr>
          <p:nvPr/>
        </p:nvPicPr>
        <p:blipFill>
          <a:blip r:embed="rId5"/>
          <a:stretch>
            <a:fillRect/>
          </a:stretch>
        </p:blipFill>
        <p:spPr>
          <a:xfrm>
            <a:off x="6411387" y="1582056"/>
            <a:ext cx="1927600" cy="2695812"/>
          </a:xfrm>
          <a:prstGeom prst="rect">
            <a:avLst/>
          </a:prstGeom>
        </p:spPr>
      </p:pic>
      <p:sp>
        <p:nvSpPr>
          <p:cNvPr id="13" name="Text Placeholder 4">
            <a:extLst>
              <a:ext uri="{FF2B5EF4-FFF2-40B4-BE49-F238E27FC236}">
                <a16:creationId xmlns:a16="http://schemas.microsoft.com/office/drawing/2014/main" id="{4449FEA8-8370-487B-9786-A23EF4FB1D4A}"/>
              </a:ext>
            </a:extLst>
          </p:cNvPr>
          <p:cNvSpPr txBox="1">
            <a:spLocks/>
          </p:cNvSpPr>
          <p:nvPr/>
        </p:nvSpPr>
        <p:spPr>
          <a:xfrm>
            <a:off x="2729847" y="4364913"/>
            <a:ext cx="4389437" cy="361950"/>
          </a:xfrm>
          <a:prstGeom prst="rect">
            <a:avLst/>
          </a:prstGeom>
        </p:spPr>
        <p:txBody>
          <a:bodyPr/>
          <a:lstStyle/>
          <a:p>
            <a:pPr marL="0" marR="0" lvl="0" indent="0" algn="ctr" defTabSz="914400" rtl="0" eaLnBrk="1" fontAlgn="base" latinLnBrk="0" hangingPunct="1">
              <a:lnSpc>
                <a:spcPct val="100000"/>
              </a:lnSpc>
              <a:spcBef>
                <a:spcPct val="20000"/>
              </a:spcBef>
              <a:spcAft>
                <a:spcPct val="0"/>
              </a:spcAft>
              <a:buClr>
                <a:srgbClr val="002060"/>
              </a:buClr>
              <a:buSzTx/>
              <a:buFontTx/>
              <a:buNone/>
              <a:tabLst>
                <a:tab pos="1162050" algn="l"/>
                <a:tab pos="1695450" algn="l"/>
                <a:tab pos="2247900" algn="l"/>
                <a:tab pos="2781300" algn="l"/>
              </a:tabLst>
              <a:defRPr/>
            </a:pPr>
            <a:r>
              <a:rPr kumimoji="0" lang="en-GB" sz="2000" b="1" i="0" u="none" strike="noStrike" kern="0" cap="none" spc="0" normalizeH="0" baseline="0" noProof="0" dirty="0">
                <a:ln>
                  <a:noFill/>
                </a:ln>
                <a:solidFill>
                  <a:srgbClr val="AF1E2C"/>
                </a:solidFill>
                <a:effectLst/>
                <a:uLnTx/>
                <a:uFillTx/>
                <a:latin typeface="Arial"/>
                <a:ea typeface="+mn-ea"/>
                <a:cs typeface="Arial" panose="020B0604020202020204" pitchFamily="34" charset="0"/>
              </a:rPr>
              <a:t>Videos for patient waiting areas</a:t>
            </a:r>
          </a:p>
        </p:txBody>
      </p:sp>
      <p:pic>
        <p:nvPicPr>
          <p:cNvPr id="51208" name="Picture 5" descr="NHS antibiotic video - dog and tree">
            <a:extLst>
              <a:ext uri="{FF2B5EF4-FFF2-40B4-BE49-F238E27FC236}">
                <a16:creationId xmlns:a16="http://schemas.microsoft.com/office/drawing/2014/main" id="{690FA932-1FAF-4C88-8343-6C3A4834E068}"/>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7220" y="4813908"/>
            <a:ext cx="2052638"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1209" name="Picture 6" descr="NHS antibiotic video - cat and butterfly">
            <a:extLst>
              <a:ext uri="{FF2B5EF4-FFF2-40B4-BE49-F238E27FC236}">
                <a16:creationId xmlns:a16="http://schemas.microsoft.com/office/drawing/2014/main" id="{E99B18F0-E6FA-45C5-86B9-3E8E997606DC}"/>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5745" y="4813908"/>
            <a:ext cx="198120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1210" name="Picture 13" descr="NHS antibiotic video - duck">
            <a:extLst>
              <a:ext uri="{FF2B5EF4-FFF2-40B4-BE49-F238E27FC236}">
                <a16:creationId xmlns:a16="http://schemas.microsoft.com/office/drawing/2014/main" id="{18AD1317-B28D-4401-B17F-469FEBAB7BDF}"/>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1245" y="4813908"/>
            <a:ext cx="208915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28F02CAF-63FF-42AF-8616-94F8A6DBB3D8}"/>
              </a:ext>
            </a:extLst>
          </p:cNvPr>
          <p:cNvSpPr>
            <a:spLocks noGrp="1" noChangeArrowheads="1"/>
          </p:cNvSpPr>
          <p:nvPr>
            <p:ph type="title"/>
          </p:nvPr>
        </p:nvSpPr>
        <p:spPr>
          <a:xfrm>
            <a:off x="1495983" y="452960"/>
            <a:ext cx="7866141" cy="596999"/>
          </a:xfrm>
        </p:spPr>
        <p:txBody>
          <a:bodyPr>
            <a:normAutofit fontScale="90000"/>
          </a:bodyPr>
          <a:lstStyle/>
          <a:p>
            <a:pPr eaLnBrk="1" hangingPunct="1"/>
            <a:r>
              <a:rPr lang="en-GB" altLang="en-US" dirty="0">
                <a:solidFill>
                  <a:srgbClr val="AF1E2C"/>
                </a:solidFill>
                <a:latin typeface="Arial" panose="020B0604020202020204" pitchFamily="34" charset="0"/>
                <a:cs typeface="Arial" panose="020B0604020202020204" pitchFamily="34" charset="0"/>
              </a:rPr>
              <a:t>Reduce Antibiotic Prescribing</a:t>
            </a:r>
          </a:p>
        </p:txBody>
      </p:sp>
      <p:sp>
        <p:nvSpPr>
          <p:cNvPr id="3" name="Freeform: Shape 2">
            <a:extLst>
              <a:ext uri="{FF2B5EF4-FFF2-40B4-BE49-F238E27FC236}">
                <a16:creationId xmlns:a16="http://schemas.microsoft.com/office/drawing/2014/main" id="{80AFC0BC-6423-4E5F-8A5B-C7C57BD99632}"/>
              </a:ext>
            </a:extLst>
          </p:cNvPr>
          <p:cNvSpPr/>
          <p:nvPr/>
        </p:nvSpPr>
        <p:spPr>
          <a:xfrm>
            <a:off x="3825576" y="2661970"/>
            <a:ext cx="2137660" cy="2160852"/>
          </a:xfrm>
          <a:custGeom>
            <a:avLst/>
            <a:gdLst>
              <a:gd name="connsiteX0" fmla="*/ 0 w 2137660"/>
              <a:gd name="connsiteY0" fmla="*/ 1080426 h 2160852"/>
              <a:gd name="connsiteX1" fmla="*/ 1068830 w 2137660"/>
              <a:gd name="connsiteY1" fmla="*/ 0 h 2160852"/>
              <a:gd name="connsiteX2" fmla="*/ 2137660 w 2137660"/>
              <a:gd name="connsiteY2" fmla="*/ 1080426 h 2160852"/>
              <a:gd name="connsiteX3" fmla="*/ 1068830 w 2137660"/>
              <a:gd name="connsiteY3" fmla="*/ 2160852 h 2160852"/>
              <a:gd name="connsiteX4" fmla="*/ 0 w 2137660"/>
              <a:gd name="connsiteY4" fmla="*/ 1080426 h 2160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60" h="2160852">
                <a:moveTo>
                  <a:pt x="0" y="1080426"/>
                </a:moveTo>
                <a:cubicBezTo>
                  <a:pt x="0" y="483723"/>
                  <a:pt x="478531" y="0"/>
                  <a:pt x="1068830" y="0"/>
                </a:cubicBezTo>
                <a:cubicBezTo>
                  <a:pt x="1659129" y="0"/>
                  <a:pt x="2137660" y="483723"/>
                  <a:pt x="2137660" y="1080426"/>
                </a:cubicBezTo>
                <a:cubicBezTo>
                  <a:pt x="2137660" y="1677129"/>
                  <a:pt x="1659129" y="2160852"/>
                  <a:pt x="1068830" y="2160852"/>
                </a:cubicBezTo>
                <a:cubicBezTo>
                  <a:pt x="478531" y="2160852"/>
                  <a:pt x="0" y="1677129"/>
                  <a:pt x="0" y="1080426"/>
                </a:cubicBezTo>
                <a:close/>
              </a:path>
            </a:pathLst>
          </a:custGeom>
          <a:solidFill>
            <a:schemeClr val="accent2">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9723" tIns="343119" rIns="339723" bIns="343119"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rPr>
              <a:t>Reducing antibiotic prescribing in your practice</a:t>
            </a:r>
          </a:p>
        </p:txBody>
      </p:sp>
      <p:sp>
        <p:nvSpPr>
          <p:cNvPr id="6" name="Freeform: Shape 5">
            <a:extLst>
              <a:ext uri="{FF2B5EF4-FFF2-40B4-BE49-F238E27FC236}">
                <a16:creationId xmlns:a16="http://schemas.microsoft.com/office/drawing/2014/main" id="{9A8DD626-4B4C-4945-9B5F-2DB89B73AB21}"/>
              </a:ext>
            </a:extLst>
          </p:cNvPr>
          <p:cNvSpPr/>
          <p:nvPr/>
        </p:nvSpPr>
        <p:spPr>
          <a:xfrm>
            <a:off x="3891077" y="1360513"/>
            <a:ext cx="2006659" cy="1517793"/>
          </a:xfrm>
          <a:custGeom>
            <a:avLst/>
            <a:gdLst>
              <a:gd name="connsiteX0" fmla="*/ 0 w 2006659"/>
              <a:gd name="connsiteY0" fmla="*/ 758897 h 1517793"/>
              <a:gd name="connsiteX1" fmla="*/ 1003330 w 2006659"/>
              <a:gd name="connsiteY1" fmla="*/ 0 h 1517793"/>
              <a:gd name="connsiteX2" fmla="*/ 2006660 w 2006659"/>
              <a:gd name="connsiteY2" fmla="*/ 758897 h 1517793"/>
              <a:gd name="connsiteX3" fmla="*/ 1003330 w 2006659"/>
              <a:gd name="connsiteY3" fmla="*/ 1517794 h 1517793"/>
              <a:gd name="connsiteX4" fmla="*/ 0 w 2006659"/>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659" h="1517793">
                <a:moveTo>
                  <a:pt x="0" y="758897"/>
                </a:moveTo>
                <a:cubicBezTo>
                  <a:pt x="0" y="339770"/>
                  <a:pt x="449206" y="0"/>
                  <a:pt x="1003330" y="0"/>
                </a:cubicBezTo>
                <a:cubicBezTo>
                  <a:pt x="1557454" y="0"/>
                  <a:pt x="2006660" y="339770"/>
                  <a:pt x="2006660" y="758897"/>
                </a:cubicBezTo>
                <a:cubicBezTo>
                  <a:pt x="2006660" y="1178024"/>
                  <a:pt x="1557454" y="1517794"/>
                  <a:pt x="1003330" y="1517794"/>
                </a:cubicBezTo>
                <a:cubicBezTo>
                  <a:pt x="449206"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6728" tIns="245136" rIns="316728" bIns="24513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rPr>
              <a:t>Makes  difference to resistance in your patients</a:t>
            </a:r>
          </a:p>
        </p:txBody>
      </p:sp>
      <p:sp>
        <p:nvSpPr>
          <p:cNvPr id="7" name="Freeform: Shape 6">
            <a:extLst>
              <a:ext uri="{FF2B5EF4-FFF2-40B4-BE49-F238E27FC236}">
                <a16:creationId xmlns:a16="http://schemas.microsoft.com/office/drawing/2014/main" id="{EF75D4BF-FB85-4EE1-81CE-147A5E8BE68A}"/>
              </a:ext>
            </a:extLst>
          </p:cNvPr>
          <p:cNvSpPr/>
          <p:nvPr/>
        </p:nvSpPr>
        <p:spPr>
          <a:xfrm>
            <a:off x="5628830" y="2983500"/>
            <a:ext cx="2006659" cy="1517793"/>
          </a:xfrm>
          <a:custGeom>
            <a:avLst/>
            <a:gdLst>
              <a:gd name="connsiteX0" fmla="*/ 0 w 1713012"/>
              <a:gd name="connsiteY0" fmla="*/ 758897 h 1517793"/>
              <a:gd name="connsiteX1" fmla="*/ 856506 w 1713012"/>
              <a:gd name="connsiteY1" fmla="*/ 0 h 1517793"/>
              <a:gd name="connsiteX2" fmla="*/ 1713012 w 1713012"/>
              <a:gd name="connsiteY2" fmla="*/ 758897 h 1517793"/>
              <a:gd name="connsiteX3" fmla="*/ 856506 w 1713012"/>
              <a:gd name="connsiteY3" fmla="*/ 1517794 h 1517793"/>
              <a:gd name="connsiteX4" fmla="*/ 0 w 1713012"/>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012" h="1517793">
                <a:moveTo>
                  <a:pt x="0" y="758897"/>
                </a:moveTo>
                <a:cubicBezTo>
                  <a:pt x="0" y="339770"/>
                  <a:pt x="383471" y="0"/>
                  <a:pt x="856506" y="0"/>
                </a:cubicBezTo>
                <a:cubicBezTo>
                  <a:pt x="1329541" y="0"/>
                  <a:pt x="1713012" y="339770"/>
                  <a:pt x="1713012" y="758897"/>
                </a:cubicBezTo>
                <a:cubicBezTo>
                  <a:pt x="1713012" y="1178024"/>
                  <a:pt x="1329541" y="1517794"/>
                  <a:pt x="856506" y="1517794"/>
                </a:cubicBezTo>
                <a:cubicBezTo>
                  <a:pt x="383471"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3725" tIns="245136" rIns="273725" bIns="24513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rPr>
              <a:t>Helps to slow future antibiotic resistance</a:t>
            </a:r>
          </a:p>
        </p:txBody>
      </p:sp>
      <p:sp>
        <p:nvSpPr>
          <p:cNvPr id="8" name="Freeform: Shape 7">
            <a:extLst>
              <a:ext uri="{FF2B5EF4-FFF2-40B4-BE49-F238E27FC236}">
                <a16:creationId xmlns:a16="http://schemas.microsoft.com/office/drawing/2014/main" id="{1F3EF1A0-CB23-48D1-A1A0-15E82D25C08B}"/>
              </a:ext>
            </a:extLst>
          </p:cNvPr>
          <p:cNvSpPr/>
          <p:nvPr/>
        </p:nvSpPr>
        <p:spPr>
          <a:xfrm>
            <a:off x="3950286" y="4561451"/>
            <a:ext cx="1888241" cy="1517793"/>
          </a:xfrm>
          <a:custGeom>
            <a:avLst/>
            <a:gdLst>
              <a:gd name="connsiteX0" fmla="*/ 0 w 1888241"/>
              <a:gd name="connsiteY0" fmla="*/ 758897 h 1517793"/>
              <a:gd name="connsiteX1" fmla="*/ 944121 w 1888241"/>
              <a:gd name="connsiteY1" fmla="*/ 0 h 1517793"/>
              <a:gd name="connsiteX2" fmla="*/ 1888242 w 1888241"/>
              <a:gd name="connsiteY2" fmla="*/ 758897 h 1517793"/>
              <a:gd name="connsiteX3" fmla="*/ 944121 w 1888241"/>
              <a:gd name="connsiteY3" fmla="*/ 1517794 h 1517793"/>
              <a:gd name="connsiteX4" fmla="*/ 0 w 1888241"/>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241" h="1517793">
                <a:moveTo>
                  <a:pt x="0" y="758897"/>
                </a:moveTo>
                <a:cubicBezTo>
                  <a:pt x="0" y="339770"/>
                  <a:pt x="422697" y="0"/>
                  <a:pt x="944121" y="0"/>
                </a:cubicBezTo>
                <a:cubicBezTo>
                  <a:pt x="1465545" y="0"/>
                  <a:pt x="1888242" y="339770"/>
                  <a:pt x="1888242" y="758897"/>
                </a:cubicBezTo>
                <a:cubicBezTo>
                  <a:pt x="1888242" y="1178024"/>
                  <a:pt x="1465545" y="1517794"/>
                  <a:pt x="944121" y="1517794"/>
                </a:cubicBezTo>
                <a:cubicBezTo>
                  <a:pt x="422697"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99386" tIns="245136" rIns="299386" bIns="245136" numCol="1" spcCol="1270" anchor="ctr" anchorCtr="0">
            <a:noAutofit/>
          </a:bodyPr>
          <a:lstStyle/>
          <a:p>
            <a:pPr marL="0" marR="0" lvl="0" indent="0" algn="ctr" defTabSz="800100"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rPr>
              <a:t>Increase patient </a:t>
            </a:r>
          </a:p>
          <a:p>
            <a:pPr marL="0" marR="0" lvl="0" indent="0" algn="ctr" defTabSz="800100"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rPr>
              <a:t>self-care</a:t>
            </a:r>
          </a:p>
        </p:txBody>
      </p:sp>
      <p:sp>
        <p:nvSpPr>
          <p:cNvPr id="9" name="Freeform: Shape 8">
            <a:extLst>
              <a:ext uri="{FF2B5EF4-FFF2-40B4-BE49-F238E27FC236}">
                <a16:creationId xmlns:a16="http://schemas.microsoft.com/office/drawing/2014/main" id="{9F896F69-C1D7-4569-B7DD-87A5B1BB910C}"/>
              </a:ext>
            </a:extLst>
          </p:cNvPr>
          <p:cNvSpPr/>
          <p:nvPr/>
        </p:nvSpPr>
        <p:spPr>
          <a:xfrm>
            <a:off x="2153323" y="2983500"/>
            <a:ext cx="1968972" cy="1517793"/>
          </a:xfrm>
          <a:custGeom>
            <a:avLst/>
            <a:gdLst>
              <a:gd name="connsiteX0" fmla="*/ 0 w 1968972"/>
              <a:gd name="connsiteY0" fmla="*/ 758897 h 1517793"/>
              <a:gd name="connsiteX1" fmla="*/ 984486 w 1968972"/>
              <a:gd name="connsiteY1" fmla="*/ 0 h 1517793"/>
              <a:gd name="connsiteX2" fmla="*/ 1968972 w 1968972"/>
              <a:gd name="connsiteY2" fmla="*/ 758897 h 1517793"/>
              <a:gd name="connsiteX3" fmla="*/ 984486 w 1968972"/>
              <a:gd name="connsiteY3" fmla="*/ 1517794 h 1517793"/>
              <a:gd name="connsiteX4" fmla="*/ 0 w 1968972"/>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72" h="1517793">
                <a:moveTo>
                  <a:pt x="0" y="758897"/>
                </a:moveTo>
                <a:cubicBezTo>
                  <a:pt x="0" y="339770"/>
                  <a:pt x="440769" y="0"/>
                  <a:pt x="984486" y="0"/>
                </a:cubicBezTo>
                <a:cubicBezTo>
                  <a:pt x="1528203" y="0"/>
                  <a:pt x="1968972" y="339770"/>
                  <a:pt x="1968972" y="758897"/>
                </a:cubicBezTo>
                <a:cubicBezTo>
                  <a:pt x="1968972" y="1178024"/>
                  <a:pt x="1528203" y="1517794"/>
                  <a:pt x="984486" y="1517794"/>
                </a:cubicBezTo>
                <a:cubicBezTo>
                  <a:pt x="440769"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1209" tIns="245136" rIns="311209" bIns="24513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rPr>
              <a:t>Helps to reduce future consultations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itle 1">
            <a:extLst>
              <a:ext uri="{FF2B5EF4-FFF2-40B4-BE49-F238E27FC236}">
                <a16:creationId xmlns:a16="http://schemas.microsoft.com/office/drawing/2014/main" id="{C6FB1338-777D-43AA-BE61-7D7A6E1475B7}"/>
              </a:ext>
            </a:extLst>
          </p:cNvPr>
          <p:cNvSpPr>
            <a:spLocks noGrp="1" noChangeArrowheads="1"/>
          </p:cNvSpPr>
          <p:nvPr>
            <p:ph type="title"/>
          </p:nvPr>
        </p:nvSpPr>
        <p:spPr>
          <a:xfrm>
            <a:off x="934870" y="1541100"/>
            <a:ext cx="8785225" cy="1170321"/>
          </a:xfrm>
        </p:spPr>
        <p:txBody>
          <a:bodyPr rtlCol="0">
            <a:noAutofit/>
          </a:bodyPr>
          <a:lstStyle/>
          <a:p>
            <a:pPr eaLnBrk="1" fontAlgn="auto" hangingPunct="1">
              <a:spcAft>
                <a:spcPts val="0"/>
              </a:spcAft>
              <a:defRPr/>
            </a:pPr>
            <a:r>
              <a:rPr lang="en-GB" altLang="en-US" sz="2400" b="0" dirty="0">
                <a:solidFill>
                  <a:schemeClr val="accent6">
                    <a:lumMod val="10000"/>
                  </a:schemeClr>
                </a:solidFill>
                <a:latin typeface="Arial" panose="020B0604020202020204" pitchFamily="34" charset="0"/>
                <a:cs typeface="Arial" panose="020B0604020202020204" pitchFamily="34" charset="0"/>
              </a:rPr>
              <a:t>How can we fit together the evidence and change behaviour during consultation with our patients to improve antibiotic prescribing?</a:t>
            </a:r>
          </a:p>
        </p:txBody>
      </p:sp>
      <p:sp>
        <p:nvSpPr>
          <p:cNvPr id="24" name="Title 1">
            <a:extLst>
              <a:ext uri="{FF2B5EF4-FFF2-40B4-BE49-F238E27FC236}">
                <a16:creationId xmlns:a16="http://schemas.microsoft.com/office/drawing/2014/main" id="{058C47C0-DDA0-45F3-A146-A8DE42648F13}"/>
              </a:ext>
            </a:extLst>
          </p:cNvPr>
          <p:cNvSpPr txBox="1">
            <a:spLocks/>
          </p:cNvSpPr>
          <p:nvPr/>
        </p:nvSpPr>
        <p:spPr>
          <a:xfrm>
            <a:off x="1490495" y="365472"/>
            <a:ext cx="8229600" cy="720725"/>
          </a:xfrm>
          <a:prstGeom prst="rect">
            <a:avLst/>
          </a:prstGeom>
        </p:spPr>
        <p:txBody>
          <a:bodyPr anchor="b"/>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AF1E2C"/>
                </a:solidFill>
                <a:effectLst/>
                <a:uLnTx/>
                <a:uFillTx/>
                <a:latin typeface="Arial"/>
                <a:ea typeface="+mn-ea"/>
                <a:cs typeface="+mn-cs"/>
              </a:rPr>
              <a:t>Possible solution for you </a:t>
            </a:r>
          </a:p>
        </p:txBody>
      </p:sp>
      <p:grpSp>
        <p:nvGrpSpPr>
          <p:cNvPr id="103430" name="Group 6" descr="Jigsaw graphic showing practice, evidence and patient as individual pieces fitting together">
            <a:extLst>
              <a:ext uri="{FF2B5EF4-FFF2-40B4-BE49-F238E27FC236}">
                <a16:creationId xmlns:a16="http://schemas.microsoft.com/office/drawing/2014/main" id="{62122D40-8EC8-4AA1-8BA3-CD4796E6BE35}"/>
              </a:ext>
            </a:extLst>
          </p:cNvPr>
          <p:cNvGrpSpPr>
            <a:grpSpLocks/>
          </p:cNvGrpSpPr>
          <p:nvPr/>
        </p:nvGrpSpPr>
        <p:grpSpPr bwMode="auto">
          <a:xfrm>
            <a:off x="3056189" y="2447985"/>
            <a:ext cx="3310674" cy="2924883"/>
            <a:chOff x="1202054" y="1958298"/>
            <a:chExt cx="5160778" cy="4639053"/>
          </a:xfrm>
        </p:grpSpPr>
        <p:grpSp>
          <p:nvGrpSpPr>
            <p:cNvPr id="103431" name="Group 21">
              <a:extLst>
                <a:ext uri="{FF2B5EF4-FFF2-40B4-BE49-F238E27FC236}">
                  <a16:creationId xmlns:a16="http://schemas.microsoft.com/office/drawing/2014/main" id="{A2FA2122-C4BC-4FE1-B280-8B17BC90EA92}"/>
                </a:ext>
              </a:extLst>
            </p:cNvPr>
            <p:cNvGrpSpPr>
              <a:grpSpLocks/>
            </p:cNvGrpSpPr>
            <p:nvPr/>
          </p:nvGrpSpPr>
          <p:grpSpPr bwMode="auto">
            <a:xfrm>
              <a:off x="1858284" y="3743499"/>
              <a:ext cx="2207120" cy="2853852"/>
              <a:chOff x="2968566" y="4135786"/>
              <a:chExt cx="1485674" cy="1828800"/>
            </a:xfrm>
          </p:grpSpPr>
          <p:sp>
            <p:nvSpPr>
              <p:cNvPr id="103441" name="Puzzle4">
                <a:extLst>
                  <a:ext uri="{FF2B5EF4-FFF2-40B4-BE49-F238E27FC236}">
                    <a16:creationId xmlns:a16="http://schemas.microsoft.com/office/drawing/2014/main" id="{A6A848ED-F556-47F8-B832-4AA0496269EE}"/>
                  </a:ext>
                </a:extLst>
              </p:cNvPr>
              <p:cNvSpPr>
                <a:spLocks noEditPoints="1" noChangeArrowheads="1"/>
              </p:cNvSpPr>
              <p:nvPr/>
            </p:nvSpPr>
            <p:spPr bwMode="auto">
              <a:xfrm>
                <a:off x="2976141" y="4135786"/>
                <a:ext cx="1316038" cy="18288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84 w 21600"/>
                  <a:gd name="T25" fmla="*/ 5663 h 21600"/>
                  <a:gd name="T26" fmla="*/ 20193 w 21600"/>
                  <a:gd name="T27" fmla="*/ 1597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EC6000"/>
              </a:solidFill>
              <a:ln w="28575">
                <a:solidFill>
                  <a:srgbClr val="000000"/>
                </a:solid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AD0016"/>
                  </a:solidFill>
                  <a:effectLst/>
                  <a:uLnTx/>
                  <a:uFillTx/>
                  <a:latin typeface="Calibri" panose="020F0502020204030204"/>
                  <a:ea typeface="+mn-ea"/>
                  <a:cs typeface="+mn-cs"/>
                </a:endParaRPr>
              </a:p>
            </p:txBody>
          </p:sp>
          <p:sp>
            <p:nvSpPr>
              <p:cNvPr id="30" name="Text Box 7">
                <a:extLst>
                  <a:ext uri="{FF2B5EF4-FFF2-40B4-BE49-F238E27FC236}">
                    <a16:creationId xmlns:a16="http://schemas.microsoft.com/office/drawing/2014/main" id="{4FCAB0DD-F0FD-42DC-A4B1-FBFF3E54EC0A}"/>
                  </a:ext>
                </a:extLst>
              </p:cNvPr>
              <p:cNvSpPr txBox="1">
                <a:spLocks noChangeArrowheads="1"/>
              </p:cNvSpPr>
              <p:nvPr/>
            </p:nvSpPr>
            <p:spPr bwMode="auto">
              <a:xfrm>
                <a:off x="2968566" y="4557735"/>
                <a:ext cx="1485674"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nl-NL" altLang="en-US"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Evidence</a:t>
                </a:r>
                <a:endParaRPr kumimoji="0" lang="nl-NL" altLang="en-US" sz="24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grpSp>
        <p:grpSp>
          <p:nvGrpSpPr>
            <p:cNvPr id="103432" name="Group 19">
              <a:extLst>
                <a:ext uri="{FF2B5EF4-FFF2-40B4-BE49-F238E27FC236}">
                  <a16:creationId xmlns:a16="http://schemas.microsoft.com/office/drawing/2014/main" id="{547859AB-36DA-4013-ADD7-57B541022F44}"/>
                </a:ext>
              </a:extLst>
            </p:cNvPr>
            <p:cNvGrpSpPr>
              <a:grpSpLocks/>
            </p:cNvGrpSpPr>
            <p:nvPr/>
          </p:nvGrpSpPr>
          <p:grpSpPr bwMode="auto">
            <a:xfrm>
              <a:off x="3727327" y="1958298"/>
              <a:ext cx="2030577" cy="2450052"/>
              <a:chOff x="4211960" y="2996952"/>
              <a:chExt cx="1366838" cy="1570038"/>
            </a:xfrm>
          </p:grpSpPr>
          <p:sp>
            <p:nvSpPr>
              <p:cNvPr id="103439" name="Puzzle3">
                <a:extLst>
                  <a:ext uri="{FF2B5EF4-FFF2-40B4-BE49-F238E27FC236}">
                    <a16:creationId xmlns:a16="http://schemas.microsoft.com/office/drawing/2014/main" id="{294CD86C-CEDC-4429-B752-1D6188AB0B35}"/>
                  </a:ext>
                </a:extLst>
              </p:cNvPr>
              <p:cNvSpPr>
                <a:spLocks noEditPoints="1" noChangeArrowheads="1"/>
              </p:cNvSpPr>
              <p:nvPr/>
            </p:nvSpPr>
            <p:spPr bwMode="auto">
              <a:xfrm>
                <a:off x="4211960" y="2996952"/>
                <a:ext cx="1366838" cy="15700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83 w 21600"/>
                  <a:gd name="T25" fmla="*/ 7710 h 21600"/>
                  <a:gd name="T26" fmla="*/ 19141 w 21600"/>
                  <a:gd name="T27" fmla="*/ 2024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001642"/>
              </a:solidFill>
              <a:ln w="28575">
                <a:solidFill>
                  <a:srgbClr val="000000"/>
                </a:solid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AD0016"/>
                  </a:solidFill>
                  <a:effectLst/>
                  <a:uLnTx/>
                  <a:uFillTx/>
                  <a:latin typeface="Arial" panose="020B0604020202020204" pitchFamily="34" charset="0"/>
                  <a:ea typeface="+mn-ea"/>
                  <a:cs typeface="Arial" panose="020B0604020202020204" pitchFamily="34" charset="0"/>
                </a:endParaRPr>
              </a:p>
            </p:txBody>
          </p:sp>
          <p:sp>
            <p:nvSpPr>
              <p:cNvPr id="28" name="Text Box 8">
                <a:extLst>
                  <a:ext uri="{FF2B5EF4-FFF2-40B4-BE49-F238E27FC236}">
                    <a16:creationId xmlns:a16="http://schemas.microsoft.com/office/drawing/2014/main" id="{5FFF0D98-1E3F-4042-916A-23C269828352}"/>
                  </a:ext>
                </a:extLst>
              </p:cNvPr>
              <p:cNvSpPr txBox="1">
                <a:spLocks noChangeArrowheads="1"/>
              </p:cNvSpPr>
              <p:nvPr/>
            </p:nvSpPr>
            <p:spPr bwMode="auto">
              <a:xfrm>
                <a:off x="4277468" y="3479252"/>
                <a:ext cx="1278106"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nl-NL" altLang="en-US"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Practice</a:t>
                </a:r>
              </a:p>
            </p:txBody>
          </p:sp>
        </p:grpSp>
        <p:grpSp>
          <p:nvGrpSpPr>
            <p:cNvPr id="103433" name="Group 20">
              <a:extLst>
                <a:ext uri="{FF2B5EF4-FFF2-40B4-BE49-F238E27FC236}">
                  <a16:creationId xmlns:a16="http://schemas.microsoft.com/office/drawing/2014/main" id="{5F8BD675-BF2B-42F0-A4CA-D12B435584D2}"/>
                </a:ext>
              </a:extLst>
            </p:cNvPr>
            <p:cNvGrpSpPr>
              <a:grpSpLocks/>
            </p:cNvGrpSpPr>
            <p:nvPr/>
          </p:nvGrpSpPr>
          <p:grpSpPr bwMode="auto">
            <a:xfrm>
              <a:off x="3122398" y="3743499"/>
              <a:ext cx="3240434" cy="2232049"/>
              <a:chOff x="3851920" y="4134942"/>
              <a:chExt cx="2181225" cy="1430338"/>
            </a:xfrm>
          </p:grpSpPr>
          <p:sp>
            <p:nvSpPr>
              <p:cNvPr id="103437" name="Puzzle2">
                <a:extLst>
                  <a:ext uri="{FF2B5EF4-FFF2-40B4-BE49-F238E27FC236}">
                    <a16:creationId xmlns:a16="http://schemas.microsoft.com/office/drawing/2014/main" id="{A42C65C3-55DB-4F78-A0CA-A64DD8113A6D}"/>
                  </a:ext>
                </a:extLst>
              </p:cNvPr>
              <p:cNvSpPr>
                <a:spLocks noEditPoints="1" noChangeArrowheads="1"/>
              </p:cNvSpPr>
              <p:nvPr/>
            </p:nvSpPr>
            <p:spPr bwMode="auto">
              <a:xfrm>
                <a:off x="3851920" y="4134942"/>
                <a:ext cx="2181225" cy="14303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2 w 21600"/>
                  <a:gd name="T25" fmla="*/ 6737 h 21600"/>
                  <a:gd name="T26" fmla="*/ 16176 w 21600"/>
                  <a:gd name="T27" fmla="*/ 2044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1"/>
              </a:solidFill>
              <a:ln w="28575">
                <a:solidFill>
                  <a:srgbClr val="000000"/>
                </a:solid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AD0016"/>
                  </a:solidFill>
                  <a:effectLst/>
                  <a:uLnTx/>
                  <a:uFillTx/>
                  <a:latin typeface="Calibri" panose="020F0502020204030204"/>
                  <a:ea typeface="+mn-ea"/>
                  <a:cs typeface="+mn-cs"/>
                </a:endParaRPr>
              </a:p>
            </p:txBody>
          </p:sp>
          <p:sp>
            <p:nvSpPr>
              <p:cNvPr id="26" name="Text Box 12">
                <a:extLst>
                  <a:ext uri="{FF2B5EF4-FFF2-40B4-BE49-F238E27FC236}">
                    <a16:creationId xmlns:a16="http://schemas.microsoft.com/office/drawing/2014/main" id="{8C1CF47B-C9AA-4418-BBD6-8ED5849CCA90}"/>
                  </a:ext>
                </a:extLst>
              </p:cNvPr>
              <p:cNvSpPr txBox="1">
                <a:spLocks noChangeArrowheads="1"/>
              </p:cNvSpPr>
              <p:nvPr/>
            </p:nvSpPr>
            <p:spPr bwMode="auto">
              <a:xfrm>
                <a:off x="4364198" y="4614254"/>
                <a:ext cx="1366835"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nl-NL" altLang="en-US"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Patient</a:t>
                </a:r>
              </a:p>
            </p:txBody>
          </p:sp>
        </p:grpSp>
        <p:grpSp>
          <p:nvGrpSpPr>
            <p:cNvPr id="103434" name="Group 11">
              <a:extLst>
                <a:ext uri="{FF2B5EF4-FFF2-40B4-BE49-F238E27FC236}">
                  <a16:creationId xmlns:a16="http://schemas.microsoft.com/office/drawing/2014/main" id="{CE789847-575E-47B6-BF35-B3E4E586935D}"/>
                </a:ext>
              </a:extLst>
            </p:cNvPr>
            <p:cNvGrpSpPr>
              <a:grpSpLocks/>
            </p:cNvGrpSpPr>
            <p:nvPr/>
          </p:nvGrpSpPr>
          <p:grpSpPr bwMode="auto">
            <a:xfrm>
              <a:off x="1202054" y="2708920"/>
              <a:ext cx="3282885" cy="1699430"/>
              <a:chOff x="2555776" y="3486870"/>
              <a:chExt cx="2209800" cy="1089025"/>
            </a:xfrm>
          </p:grpSpPr>
          <p:sp>
            <p:nvSpPr>
              <p:cNvPr id="103435" name="Puzzle1">
                <a:extLst>
                  <a:ext uri="{FF2B5EF4-FFF2-40B4-BE49-F238E27FC236}">
                    <a16:creationId xmlns:a16="http://schemas.microsoft.com/office/drawing/2014/main" id="{F939ABCC-BB55-4CDA-8546-9060AD596473}"/>
                  </a:ext>
                </a:extLst>
              </p:cNvPr>
              <p:cNvSpPr>
                <a:spLocks noEditPoints="1" noChangeArrowheads="1"/>
              </p:cNvSpPr>
              <p:nvPr/>
            </p:nvSpPr>
            <p:spPr bwMode="auto">
              <a:xfrm>
                <a:off x="2555776" y="3486870"/>
                <a:ext cx="2209800" cy="1089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3 w 21600"/>
                  <a:gd name="T25" fmla="*/ 2582 h 21600"/>
                  <a:gd name="T26" fmla="*/ 16138 w 21600"/>
                  <a:gd name="T27" fmla="*/ 1955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bg2"/>
              </a:solidFill>
              <a:ln w="28575">
                <a:solidFill>
                  <a:srgbClr val="000000"/>
                </a:solid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AD0016"/>
                  </a:solidFill>
                  <a:effectLst/>
                  <a:uLnTx/>
                  <a:uFillTx/>
                  <a:latin typeface="Calibri" panose="020F0502020204030204"/>
                  <a:ea typeface="+mn-ea"/>
                  <a:cs typeface="+mn-cs"/>
                </a:endParaRPr>
              </a:p>
            </p:txBody>
          </p:sp>
          <p:sp>
            <p:nvSpPr>
              <p:cNvPr id="23" name="Text Box 15">
                <a:extLst>
                  <a:ext uri="{FF2B5EF4-FFF2-40B4-BE49-F238E27FC236}">
                    <a16:creationId xmlns:a16="http://schemas.microsoft.com/office/drawing/2014/main" id="{8BE131EC-E744-479C-B2C3-DACC7C01B068}"/>
                  </a:ext>
                </a:extLst>
              </p:cNvPr>
              <p:cNvSpPr txBox="1">
                <a:spLocks noChangeArrowheads="1"/>
              </p:cNvSpPr>
              <p:nvPr/>
            </p:nvSpPr>
            <p:spPr bwMode="auto">
              <a:xfrm>
                <a:off x="3075913" y="3798387"/>
                <a:ext cx="584763"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nl-NL" alt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GP</a:t>
                </a:r>
              </a:p>
            </p:txBody>
          </p:sp>
        </p:grpSp>
      </p:grpSp>
      <p:sp>
        <p:nvSpPr>
          <p:cNvPr id="103429" name="TextBox 6">
            <a:extLst>
              <a:ext uri="{FF2B5EF4-FFF2-40B4-BE49-F238E27FC236}">
                <a16:creationId xmlns:a16="http://schemas.microsoft.com/office/drawing/2014/main" id="{1C588066-F58E-4574-B735-88F526D5ADCB}"/>
              </a:ext>
            </a:extLst>
          </p:cNvPr>
          <p:cNvSpPr txBox="1">
            <a:spLocks noChangeArrowheads="1"/>
          </p:cNvSpPr>
          <p:nvPr/>
        </p:nvSpPr>
        <p:spPr bwMode="auto">
          <a:xfrm>
            <a:off x="1795289" y="5750586"/>
            <a:ext cx="5832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Use the TARGET antibiotics toolkit</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E26B4-C5B0-46FD-8536-1FA23725C9C7}"/>
              </a:ext>
            </a:extLst>
          </p:cNvPr>
          <p:cNvSpPr>
            <a:spLocks noGrp="1"/>
          </p:cNvSpPr>
          <p:nvPr>
            <p:ph type="title"/>
          </p:nvPr>
        </p:nvSpPr>
        <p:spPr>
          <a:xfrm>
            <a:off x="1530594" y="263429"/>
            <a:ext cx="7273169" cy="1325563"/>
          </a:xfrm>
        </p:spPr>
        <p:txBody>
          <a:bodyPr>
            <a:noAutofit/>
          </a:bodyPr>
          <a:lstStyle/>
          <a:p>
            <a:r>
              <a:rPr lang="en-GB" altLang="en-US" sz="3200" dirty="0">
                <a:solidFill>
                  <a:srgbClr val="AF1E2C"/>
                </a:solidFill>
                <a:latin typeface="Arial" panose="020B0604020202020204" pitchFamily="34" charset="0"/>
                <a:cs typeface="Arial" panose="020B0604020202020204" pitchFamily="34" charset="0"/>
              </a:rPr>
              <a:t>How could your practice improve antibiotic prescriptions for cellulitis</a:t>
            </a:r>
            <a:endParaRPr lang="en-GB" sz="3200" dirty="0">
              <a:solidFill>
                <a:schemeClr val="tx1"/>
              </a:solidFill>
            </a:endParaRPr>
          </a:p>
        </p:txBody>
      </p:sp>
      <p:sp>
        <p:nvSpPr>
          <p:cNvPr id="9" name="TextBox 8">
            <a:extLst>
              <a:ext uri="{FF2B5EF4-FFF2-40B4-BE49-F238E27FC236}">
                <a16:creationId xmlns:a16="http://schemas.microsoft.com/office/drawing/2014/main" id="{849D23CD-E250-4D6E-9D07-6650E1357246}"/>
              </a:ext>
            </a:extLst>
          </p:cNvPr>
          <p:cNvSpPr txBox="1"/>
          <p:nvPr/>
        </p:nvSpPr>
        <p:spPr>
          <a:xfrm>
            <a:off x="923942" y="1588992"/>
            <a:ext cx="8486471" cy="4508927"/>
          </a:xfrm>
          <a:prstGeom prst="rect">
            <a:avLst/>
          </a:prstGeom>
          <a:noFill/>
        </p:spPr>
        <p:txBody>
          <a:bodyPr wrap="square">
            <a:spAutoFit/>
          </a:bodyPr>
          <a:lstStyle/>
          <a:p>
            <a:pPr>
              <a:lnSpc>
                <a:spcPct val="150000"/>
              </a:lnSpc>
              <a:spcBef>
                <a:spcPts val="200"/>
              </a:spcBef>
              <a:spcAft>
                <a:spcPts val="200"/>
              </a:spcAft>
              <a:defRPr/>
            </a:pPr>
            <a:r>
              <a:rPr lang="en-GB" sz="2200" dirty="0">
                <a:solidFill>
                  <a:srgbClr val="A84D34"/>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GB" sz="2200" dirty="0">
                <a:solidFill>
                  <a:srgbClr val="00B05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GB" sz="2200" dirty="0">
                <a:solidFill>
                  <a:srgbClr val="AD0016"/>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GB" sz="22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Exclude other causes of skin redness &amp; oedema</a:t>
            </a:r>
          </a:p>
          <a:p>
            <a:pPr>
              <a:lnSpc>
                <a:spcPct val="150000"/>
              </a:lnSpc>
              <a:spcBef>
                <a:spcPts val="200"/>
              </a:spcBef>
              <a:spcAft>
                <a:spcPts val="200"/>
              </a:spcAft>
              <a:defRPr/>
            </a:pPr>
            <a:r>
              <a:rPr lang="en-GB" sz="2200" dirty="0">
                <a:solidFill>
                  <a:srgbClr val="A84D34"/>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GB" sz="2200" dirty="0">
                <a:solidFill>
                  <a:prstClr val="black"/>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Look for site of entry e.g. skin break</a:t>
            </a:r>
          </a:p>
          <a:p>
            <a:pPr>
              <a:lnSpc>
                <a:spcPct val="150000"/>
              </a:lnSpc>
              <a:spcBef>
                <a:spcPts val="200"/>
              </a:spcBef>
              <a:spcAft>
                <a:spcPts val="200"/>
              </a:spcAft>
              <a:defRPr/>
            </a:pPr>
            <a:r>
              <a:rPr lang="en-GB" sz="2200" dirty="0">
                <a:solidFill>
                  <a:srgbClr val="A84D34"/>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GB" sz="2200" dirty="0">
                <a:solidFill>
                  <a:prstClr val="black"/>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GB" sz="2200" dirty="0">
                <a:solidFill>
                  <a:prstClr val="black"/>
                </a:solidFill>
                <a:latin typeface="Arial" panose="020B0604020202020204" pitchFamily="34" charset="0"/>
                <a:cs typeface="Arial" panose="020B0604020202020204" pitchFamily="34" charset="0"/>
              </a:rPr>
              <a:t>Usually affects one limb, bilateral cellulitis is rare </a:t>
            </a:r>
          </a:p>
          <a:p>
            <a:pPr>
              <a:lnSpc>
                <a:spcPct val="150000"/>
              </a:lnSpc>
              <a:spcBef>
                <a:spcPts val="200"/>
              </a:spcBef>
              <a:spcAft>
                <a:spcPts val="200"/>
              </a:spcAft>
              <a:defRPr/>
            </a:pPr>
            <a:endParaRPr lang="en-GB" sz="2200" dirty="0">
              <a:solidFill>
                <a:prstClr val="black"/>
              </a:solidFill>
              <a:latin typeface="Arial" panose="020B0604020202020204" pitchFamily="34" charset="0"/>
              <a:cs typeface="Arial" panose="020B0604020202020204" pitchFamily="34" charset="0"/>
            </a:endParaRPr>
          </a:p>
          <a:p>
            <a:pPr>
              <a:lnSpc>
                <a:spcPct val="150000"/>
              </a:lnSpc>
              <a:spcBef>
                <a:spcPts val="200"/>
              </a:spcBef>
              <a:spcAft>
                <a:spcPts val="200"/>
              </a:spcAft>
              <a:defRPr/>
            </a:pPr>
            <a:r>
              <a:rPr lang="en-GB" sz="2200" dirty="0">
                <a:solidFill>
                  <a:srgbClr val="A84D34"/>
                </a:solidFill>
                <a:latin typeface="Arial" panose="020B0604020202020204" pitchFamily="34" charset="0"/>
                <a:cs typeface="Arial" panose="020B0604020202020204" pitchFamily="34" charset="0"/>
              </a:rPr>
              <a:t>!</a:t>
            </a:r>
            <a:r>
              <a:rPr lang="en-GB" sz="2200" dirty="0">
                <a:solidFill>
                  <a:srgbClr val="FF7F32"/>
                </a:solidFill>
                <a:latin typeface="Arial" panose="020B0604020202020204" pitchFamily="34" charset="0"/>
                <a:cs typeface="Arial" panose="020B0604020202020204" pitchFamily="34" charset="0"/>
              </a:rPr>
              <a:t> </a:t>
            </a:r>
            <a:r>
              <a:rPr lang="en-GB" sz="2200" dirty="0">
                <a:solidFill>
                  <a:srgbClr val="00B050"/>
                </a:solidFill>
                <a:latin typeface="Arial" panose="020B0604020202020204" pitchFamily="34" charset="0"/>
                <a:cs typeface="Arial" panose="020B0604020202020204" pitchFamily="34" charset="0"/>
              </a:rPr>
              <a:t> </a:t>
            </a:r>
            <a:r>
              <a:rPr lang="en-GB" sz="2200" dirty="0">
                <a:solidFill>
                  <a:prstClr val="black"/>
                </a:solidFill>
                <a:latin typeface="Arial" panose="020B0604020202020204" pitchFamily="34" charset="0"/>
                <a:cs typeface="Arial" panose="020B0604020202020204" pitchFamily="34" charset="0"/>
              </a:rPr>
              <a:t>    Manage underlying conditions  </a:t>
            </a:r>
          </a:p>
          <a:p>
            <a:pPr>
              <a:lnSpc>
                <a:spcPct val="150000"/>
              </a:lnSpc>
              <a:spcBef>
                <a:spcPts val="200"/>
              </a:spcBef>
              <a:spcAft>
                <a:spcPts val="200"/>
              </a:spcAft>
              <a:defRPr/>
            </a:pPr>
            <a:r>
              <a:rPr lang="en-GB" sz="2200" dirty="0">
                <a:solidFill>
                  <a:srgbClr val="A84D34"/>
                </a:solidFill>
                <a:latin typeface="Arial" panose="020B0604020202020204" pitchFamily="34" charset="0"/>
                <a:cs typeface="Arial" panose="020B0604020202020204" pitchFamily="34" charset="0"/>
              </a:rPr>
              <a:t>Rx</a:t>
            </a:r>
            <a:r>
              <a:rPr lang="en-GB" sz="2200" dirty="0">
                <a:solidFill>
                  <a:prstClr val="black"/>
                </a:solidFill>
                <a:latin typeface="Arial" panose="020B0604020202020204" pitchFamily="34" charset="0"/>
                <a:cs typeface="Arial" panose="020B0604020202020204" pitchFamily="34" charset="0"/>
              </a:rPr>
              <a:t>   First line - flucloxacillin (500mg/1g), 4 times a day, 5-7 days (up to 14 days)</a:t>
            </a:r>
            <a:endParaRPr lang="en-GB" sz="2200" b="1" dirty="0">
              <a:solidFill>
                <a:prstClr val="black"/>
              </a:solidFill>
              <a:latin typeface="Arial" panose="020B0604020202020204" pitchFamily="34" charset="0"/>
              <a:cs typeface="Arial" panose="020B0604020202020204" pitchFamily="34" charset="0"/>
            </a:endParaRPr>
          </a:p>
          <a:p>
            <a:pPr>
              <a:spcBef>
                <a:spcPts val="200"/>
              </a:spcBef>
              <a:spcAft>
                <a:spcPts val="200"/>
              </a:spcAft>
              <a:defRPr/>
            </a:pPr>
            <a:r>
              <a:rPr lang="en-GB" b="1" dirty="0">
                <a:solidFill>
                  <a:srgbClr val="A84D34"/>
                </a:solidFill>
                <a:latin typeface="Arial" panose="020B0604020202020204" pitchFamily="34" charset="0"/>
                <a:cs typeface="Arial" panose="020B0604020202020204" pitchFamily="34" charset="0"/>
              </a:rPr>
              <a:t>Give prevention advice and advise that skin takes some time to return to normal after antibiotics finished</a:t>
            </a:r>
          </a:p>
        </p:txBody>
      </p:sp>
    </p:spTree>
    <p:extLst>
      <p:ext uri="{BB962C8B-B14F-4D97-AF65-F5344CB8AC3E}">
        <p14:creationId xmlns:p14="http://schemas.microsoft.com/office/powerpoint/2010/main" val="1683116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3CD0A-6500-2175-4DAB-41A3E2265569}"/>
              </a:ext>
            </a:extLst>
          </p:cNvPr>
          <p:cNvSpPr>
            <a:spLocks noGrp="1"/>
          </p:cNvSpPr>
          <p:nvPr>
            <p:ph type="title"/>
          </p:nvPr>
        </p:nvSpPr>
        <p:spPr>
          <a:xfrm>
            <a:off x="1458524" y="213324"/>
            <a:ext cx="7979022" cy="1325563"/>
          </a:xfrm>
        </p:spPr>
        <p:txBody>
          <a:bodyPr>
            <a:noAutofit/>
          </a:bodyPr>
          <a:lstStyle/>
          <a:p>
            <a:r>
              <a:rPr lang="en-GB" sz="4000" dirty="0">
                <a:latin typeface="Arial" panose="020B0604020202020204" pitchFamily="34" charset="0"/>
                <a:cs typeface="Arial" panose="020B0604020202020204" pitchFamily="34" charset="0"/>
              </a:rPr>
              <a:t>Clinical Scenario Cellulitis </a:t>
            </a:r>
            <a:br>
              <a:rPr lang="en-GB" sz="32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Action Planning next 12 months</a:t>
            </a:r>
            <a:endParaRPr lang="en-GB" sz="3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959B5C1-0FF2-16FB-2A0F-487055EA164A}"/>
              </a:ext>
            </a:extLst>
          </p:cNvPr>
          <p:cNvSpPr txBox="1"/>
          <p:nvPr/>
        </p:nvSpPr>
        <p:spPr>
          <a:xfrm>
            <a:off x="974557" y="1770899"/>
            <a:ext cx="8169443" cy="624786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20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rPr>
              <a:t>Agree actions, who, when and how:</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Promote use of UKHSA/NICE or local antimicrobial / management of infection guidelines by all in practice</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Undertake an audit of antibiotics for cellulitis such as flucloxacillin and co-amoxiclav</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Encourage use of TARGET Managing Your Common Infection (self-care) leaflet and share on clinical system.</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Encourage consistent message from different staff and when patients re-attend.</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Make use of TARGET toolkit. </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49032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D2EDD47-F838-495B-8523-817E0F5F5F3C}"/>
              </a:ext>
            </a:extLst>
          </p:cNvPr>
          <p:cNvSpPr txBox="1"/>
          <p:nvPr/>
        </p:nvSpPr>
        <p:spPr>
          <a:xfrm>
            <a:off x="6661813" y="1911739"/>
            <a:ext cx="2312618" cy="1754326"/>
          </a:xfrm>
          <a:prstGeom prst="rect">
            <a:avLst/>
          </a:prstGeom>
          <a:solidFill>
            <a:srgbClr val="FFC19B"/>
          </a:solidFill>
        </p:spPr>
        <p:txBody>
          <a:bodyPr wrap="square" rtlCol="0">
            <a:spAutoFit/>
          </a:bodyPr>
          <a:lstStyle/>
          <a:p>
            <a:pPr>
              <a:defRPr/>
            </a:pPr>
            <a:r>
              <a:rPr lang="en-GB" i="1" dirty="0">
                <a:solidFill>
                  <a:srgbClr val="000000"/>
                </a:solidFill>
                <a:latin typeface="Arial" panose="020B0604020202020204" pitchFamily="34" charset="0"/>
                <a:cs typeface="Arial" panose="020B0604020202020204" pitchFamily="34" charset="0"/>
              </a:rPr>
              <a:t>People with dark skin tones may present with painful swollen legs with change in colour and altered texture </a:t>
            </a:r>
          </a:p>
        </p:txBody>
      </p:sp>
      <p:sp>
        <p:nvSpPr>
          <p:cNvPr id="9" name="Content Placeholder 2">
            <a:extLst>
              <a:ext uri="{FF2B5EF4-FFF2-40B4-BE49-F238E27FC236}">
                <a16:creationId xmlns:a16="http://schemas.microsoft.com/office/drawing/2014/main" id="{FD329900-7108-40B0-9511-CCAB6EBEA8BE}"/>
              </a:ext>
            </a:extLst>
          </p:cNvPr>
          <p:cNvSpPr>
            <a:spLocks noGrp="1"/>
          </p:cNvSpPr>
          <p:nvPr>
            <p:ph idx="1"/>
          </p:nvPr>
        </p:nvSpPr>
        <p:spPr>
          <a:xfrm>
            <a:off x="976516" y="1656080"/>
            <a:ext cx="5861013" cy="4618991"/>
          </a:xfrm>
          <a:noFill/>
        </p:spPr>
        <p:txBody>
          <a:bodyPr>
            <a:noAutofit/>
          </a:bodyPr>
          <a:lstStyle/>
          <a:p>
            <a:pPr marL="0" indent="0">
              <a:lnSpc>
                <a:spcPct val="107000"/>
              </a:lnSpc>
              <a:spcBef>
                <a:spcPts val="0"/>
              </a:spcBef>
              <a:spcAft>
                <a:spcPts val="800"/>
              </a:spcAft>
              <a:buNone/>
              <a:defRPr/>
            </a:pPr>
            <a:r>
              <a:rPr lang="en-GB" sz="2400" b="1"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77 year old lady, contacted by carer:</a:t>
            </a:r>
          </a:p>
          <a:p>
            <a:pPr>
              <a:lnSpc>
                <a:spcPct val="107000"/>
              </a:lnSpc>
              <a:spcBef>
                <a:spcPts val="0"/>
              </a:spcBef>
              <a:spcAft>
                <a:spcPts val="800"/>
              </a:spcAft>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Has inflamed, painful, swollen lower legs, out of sorts and not eating much</a:t>
            </a:r>
          </a:p>
          <a:p>
            <a:pPr>
              <a:lnSpc>
                <a:spcPct val="107000"/>
              </a:lnSpc>
              <a:spcBef>
                <a:spcPts val="0"/>
              </a:spcBef>
              <a:spcAft>
                <a:spcPts val="800"/>
              </a:spcAft>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Says had tablets 3 months ago for this</a:t>
            </a:r>
          </a:p>
          <a:p>
            <a:pPr>
              <a:lnSpc>
                <a:spcPct val="107000"/>
              </a:lnSpc>
              <a:spcBef>
                <a:spcPts val="0"/>
              </a:spcBef>
              <a:spcAft>
                <a:spcPts val="800"/>
              </a:spcAft>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PMHx Hypertension, osteoarthritis</a:t>
            </a:r>
          </a:p>
          <a:p>
            <a:pPr>
              <a:lnSpc>
                <a:spcPct val="107000"/>
              </a:lnSpc>
              <a:spcBef>
                <a:spcPts val="0"/>
              </a:spcBef>
              <a:spcAft>
                <a:spcPts val="800"/>
              </a:spcAft>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Penicillin allergy  </a:t>
            </a:r>
          </a:p>
          <a:p>
            <a:pPr>
              <a:lnSpc>
                <a:spcPct val="107000"/>
              </a:lnSpc>
              <a:spcBef>
                <a:spcPts val="0"/>
              </a:spcBef>
              <a:spcAft>
                <a:spcPts val="800"/>
              </a:spcAft>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No thermometer but doesn’t feel feverish, no shivers, aches or sweats </a:t>
            </a:r>
          </a:p>
          <a:p>
            <a:pPr>
              <a:lnSpc>
                <a:spcPct val="107000"/>
              </a:lnSpc>
              <a:spcBef>
                <a:spcPts val="0"/>
              </a:spcBef>
              <a:spcAft>
                <a:spcPts val="800"/>
              </a:spcAft>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Has a BP monitor &amp; agrees to check </a:t>
            </a:r>
            <a:r>
              <a:rPr lang="en-GB" sz="2400" dirty="0" err="1">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obs</a:t>
            </a: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 Pulse 98/min , BP 146/73   </a:t>
            </a:r>
          </a:p>
          <a:p>
            <a:pPr marL="0" indent="0">
              <a:lnSpc>
                <a:spcPct val="107000"/>
              </a:lnSpc>
              <a:spcBef>
                <a:spcPts val="0"/>
              </a:spcBef>
              <a:spcAft>
                <a:spcPts val="800"/>
              </a:spcAft>
              <a:buNone/>
              <a:defRPr/>
            </a:pPr>
            <a:endParaRPr lang="en-GB" dirty="0">
              <a:solidFill>
                <a:srgbClr val="F6F6F6">
                  <a:lumMod val="10000"/>
                </a:srgb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3825651A-6CF3-1BB3-27AE-974DB930F32A}"/>
              </a:ext>
            </a:extLst>
          </p:cNvPr>
          <p:cNvSpPr>
            <a:spLocks noGrp="1"/>
          </p:cNvSpPr>
          <p:nvPr>
            <p:ph type="title"/>
          </p:nvPr>
        </p:nvSpPr>
        <p:spPr>
          <a:xfrm>
            <a:off x="1455116" y="64089"/>
            <a:ext cx="9429052" cy="1325563"/>
          </a:xfrm>
        </p:spPr>
        <p:txBody>
          <a:bodyPr/>
          <a:lstStyle/>
          <a:p>
            <a:r>
              <a:rPr lang="en-GB" sz="4000" b="1" dirty="0">
                <a:solidFill>
                  <a:srgbClr val="AF1E2C"/>
                </a:solidFill>
                <a:latin typeface="Arial" panose="020B0604020202020204" pitchFamily="34" charset="0"/>
                <a:cs typeface="Arial" panose="020B0604020202020204" pitchFamily="34" charset="0"/>
              </a:rPr>
              <a:t>Clinical scenario 1</a:t>
            </a:r>
          </a:p>
        </p:txBody>
      </p:sp>
      <p:pic>
        <p:nvPicPr>
          <p:cNvPr id="3" name="Picture 2">
            <a:extLst>
              <a:ext uri="{FF2B5EF4-FFF2-40B4-BE49-F238E27FC236}">
                <a16:creationId xmlns:a16="http://schemas.microsoft.com/office/drawing/2014/main" id="{90CD9DD7-5617-3C5B-087B-916EB989504C}"/>
              </a:ext>
            </a:extLst>
          </p:cNvPr>
          <p:cNvPicPr>
            <a:picLocks noChangeAspect="1"/>
          </p:cNvPicPr>
          <p:nvPr/>
        </p:nvPicPr>
        <p:blipFill rotWithShape="1">
          <a:blip r:embed="rId3"/>
          <a:srcRect b="15445"/>
          <a:stretch/>
        </p:blipFill>
        <p:spPr>
          <a:xfrm>
            <a:off x="6837529" y="3921723"/>
            <a:ext cx="1961187" cy="2215895"/>
          </a:xfrm>
          <a:prstGeom prst="rect">
            <a:avLst/>
          </a:prstGeom>
        </p:spPr>
      </p:pic>
    </p:spTree>
    <p:extLst>
      <p:ext uri="{BB962C8B-B14F-4D97-AF65-F5344CB8AC3E}">
        <p14:creationId xmlns:p14="http://schemas.microsoft.com/office/powerpoint/2010/main" val="2977345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CE477F-C097-41DF-9A46-A9ECE8004496}"/>
              </a:ext>
            </a:extLst>
          </p:cNvPr>
          <p:cNvSpPr/>
          <p:nvPr/>
        </p:nvSpPr>
        <p:spPr>
          <a:xfrm>
            <a:off x="1203158" y="1995779"/>
            <a:ext cx="6737684" cy="2449838"/>
          </a:xfrm>
          <a:prstGeom prst="rect">
            <a:avLst/>
          </a:prstGeom>
        </p:spPr>
        <p:txBody>
          <a:bodyPr wrap="square">
            <a:spAutoFit/>
          </a:bodyPr>
          <a:lstStyle/>
          <a:p>
            <a:pPr>
              <a:lnSpc>
                <a:spcPct val="107000"/>
              </a:lnSpc>
              <a:spcAft>
                <a:spcPts val="800"/>
              </a:spcAft>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What do you do at this point? </a:t>
            </a:r>
          </a:p>
          <a:p>
            <a:pPr marL="342900" indent="-342900">
              <a:lnSpc>
                <a:spcPct val="107000"/>
              </a:lnSpc>
              <a:spcAft>
                <a:spcPts val="800"/>
              </a:spcAft>
              <a:buFont typeface="+mj-lt"/>
              <a:buAutoNum type="arabicPeriod"/>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Prescribe clarithromycin </a:t>
            </a:r>
          </a:p>
          <a:p>
            <a:pPr marL="342900" indent="-342900">
              <a:lnSpc>
                <a:spcPct val="107000"/>
              </a:lnSpc>
              <a:spcAft>
                <a:spcPts val="800"/>
              </a:spcAft>
              <a:buFont typeface="+mj-lt"/>
              <a:buAutoNum type="arabicPeriod"/>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Prescribe co-amoxiclav </a:t>
            </a:r>
          </a:p>
          <a:p>
            <a:pPr marL="342900" indent="-342900">
              <a:lnSpc>
                <a:spcPct val="107000"/>
              </a:lnSpc>
              <a:spcAft>
                <a:spcPts val="800"/>
              </a:spcAft>
              <a:buFont typeface="+mj-lt"/>
              <a:buAutoNum type="arabicPeriod"/>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 Prescribe doxycycline </a:t>
            </a:r>
          </a:p>
          <a:p>
            <a:pPr marL="342900" indent="-342900">
              <a:lnSpc>
                <a:spcPct val="107000"/>
              </a:lnSpc>
              <a:spcAft>
                <a:spcPts val="800"/>
              </a:spcAft>
              <a:buFont typeface="+mj-lt"/>
              <a:buAutoNum type="arabicPeriod"/>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None of the above </a:t>
            </a:r>
          </a:p>
        </p:txBody>
      </p:sp>
      <p:pic>
        <p:nvPicPr>
          <p:cNvPr id="11" name="Picture 10">
            <a:extLst>
              <a:ext uri="{FF2B5EF4-FFF2-40B4-BE49-F238E27FC236}">
                <a16:creationId xmlns:a16="http://schemas.microsoft.com/office/drawing/2014/main" id="{36108C57-03B9-4486-9FD0-A764C0D56777}"/>
              </a:ext>
            </a:extLst>
          </p:cNvPr>
          <p:cNvPicPr>
            <a:picLocks noChangeAspect="1"/>
          </p:cNvPicPr>
          <p:nvPr/>
        </p:nvPicPr>
        <p:blipFill rotWithShape="1">
          <a:blip r:embed="rId3"/>
          <a:srcRect b="15445"/>
          <a:stretch/>
        </p:blipFill>
        <p:spPr>
          <a:xfrm>
            <a:off x="6169552" y="1741063"/>
            <a:ext cx="2619115" cy="2959271"/>
          </a:xfrm>
          <a:prstGeom prst="rect">
            <a:avLst/>
          </a:prstGeom>
        </p:spPr>
      </p:pic>
      <p:sp>
        <p:nvSpPr>
          <p:cNvPr id="2" name="Title 1">
            <a:extLst>
              <a:ext uri="{FF2B5EF4-FFF2-40B4-BE49-F238E27FC236}">
                <a16:creationId xmlns:a16="http://schemas.microsoft.com/office/drawing/2014/main" id="{BCE2A1EB-D2D4-6BDF-E485-FCD2CFE2FF91}"/>
              </a:ext>
            </a:extLst>
          </p:cNvPr>
          <p:cNvSpPr>
            <a:spLocks noGrp="1"/>
          </p:cNvSpPr>
          <p:nvPr>
            <p:ph type="title"/>
          </p:nvPr>
        </p:nvSpPr>
        <p:spPr>
          <a:xfrm>
            <a:off x="1455116" y="64089"/>
            <a:ext cx="9429052" cy="1325563"/>
          </a:xfrm>
        </p:spPr>
        <p:txBody>
          <a:bodyPr/>
          <a:lstStyle/>
          <a:p>
            <a:r>
              <a:rPr lang="en-GB" sz="4000" b="1" dirty="0">
                <a:solidFill>
                  <a:srgbClr val="AF1E2C"/>
                </a:solidFill>
                <a:latin typeface="Arial" panose="020B0604020202020204" pitchFamily="34" charset="0"/>
                <a:cs typeface="Arial" panose="020B0604020202020204" pitchFamily="34" charset="0"/>
              </a:rPr>
              <a:t>Clinical scenario 1</a:t>
            </a:r>
          </a:p>
        </p:txBody>
      </p:sp>
      <p:grpSp>
        <p:nvGrpSpPr>
          <p:cNvPr id="3" name="Group 2">
            <a:extLst>
              <a:ext uri="{FF2B5EF4-FFF2-40B4-BE49-F238E27FC236}">
                <a16:creationId xmlns:a16="http://schemas.microsoft.com/office/drawing/2014/main" id="{C2B982CA-DCBF-C1D2-C3D5-450D0AD87460}"/>
              </a:ext>
            </a:extLst>
          </p:cNvPr>
          <p:cNvGrpSpPr/>
          <p:nvPr/>
        </p:nvGrpSpPr>
        <p:grpSpPr>
          <a:xfrm>
            <a:off x="1203158" y="4732763"/>
            <a:ext cx="7932197" cy="1388399"/>
            <a:chOff x="1179855" y="4738246"/>
            <a:chExt cx="7932197" cy="1388399"/>
          </a:xfrm>
        </p:grpSpPr>
        <p:pic>
          <p:nvPicPr>
            <p:cNvPr id="4" name="Picture 3">
              <a:extLst>
                <a:ext uri="{FF2B5EF4-FFF2-40B4-BE49-F238E27FC236}">
                  <a16:creationId xmlns:a16="http://schemas.microsoft.com/office/drawing/2014/main" id="{52E0091C-2F1A-CD04-F9C6-D8FD7569B832}"/>
                </a:ext>
              </a:extLst>
            </p:cNvPr>
            <p:cNvPicPr>
              <a:picLocks noChangeAspect="1"/>
            </p:cNvPicPr>
            <p:nvPr/>
          </p:nvPicPr>
          <p:blipFill>
            <a:blip r:embed="rId4"/>
            <a:stretch>
              <a:fillRect/>
            </a:stretch>
          </p:blipFill>
          <p:spPr>
            <a:xfrm>
              <a:off x="5559460" y="5399966"/>
              <a:ext cx="696462" cy="637827"/>
            </a:xfrm>
            <a:prstGeom prst="rect">
              <a:avLst/>
            </a:prstGeom>
          </p:spPr>
        </p:pic>
        <p:sp>
          <p:nvSpPr>
            <p:cNvPr id="6" name="TextBox 5">
              <a:extLst>
                <a:ext uri="{FF2B5EF4-FFF2-40B4-BE49-F238E27FC236}">
                  <a16:creationId xmlns:a16="http://schemas.microsoft.com/office/drawing/2014/main" id="{4E83DCC2-7A1D-3726-FD1A-F3103AA95F72}"/>
                </a:ext>
              </a:extLst>
            </p:cNvPr>
            <p:cNvSpPr txBox="1"/>
            <p:nvPr/>
          </p:nvSpPr>
          <p:spPr>
            <a:xfrm>
              <a:off x="7740318" y="5467362"/>
              <a:ext cx="13717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6F6F6">
                      <a:lumMod val="10000"/>
                    </a:srgbClr>
                  </a:solidFill>
                  <a:effectLst/>
                  <a:uLnTx/>
                  <a:uFillTx/>
                  <a:ea typeface="Calibri" panose="020F0502020204030204" pitchFamily="34" charset="0"/>
                  <a:cs typeface="Times New Roman" panose="02020603050405020304" pitchFamily="18" charset="0"/>
                </a:rPr>
                <a:t>(amlodipine, felodipine)</a:t>
              </a:r>
              <a:endParaRPr kumimoji="0" lang="en-GB" sz="1800" b="0" i="0" u="none" strike="noStrike" kern="1200" cap="none" spc="0" normalizeH="0" baseline="0" noProof="0" dirty="0">
                <a:ln>
                  <a:noFill/>
                </a:ln>
                <a:solidFill>
                  <a:srgbClr val="AD0016"/>
                </a:solidFill>
                <a:effectLst/>
                <a:uLnTx/>
                <a:uFillTx/>
                <a:ea typeface="+mn-ea"/>
                <a:cs typeface="+mn-cs"/>
              </a:endParaRPr>
            </a:p>
          </p:txBody>
        </p:sp>
        <p:pic>
          <p:nvPicPr>
            <p:cNvPr id="7" name="Graphic 6" descr="Medicine outline">
              <a:extLst>
                <a:ext uri="{FF2B5EF4-FFF2-40B4-BE49-F238E27FC236}">
                  <a16:creationId xmlns:a16="http://schemas.microsoft.com/office/drawing/2014/main" id="{798A857A-A4D0-622E-46EF-07AF52CF0D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90860" y="5399966"/>
              <a:ext cx="726679" cy="726679"/>
            </a:xfrm>
            <a:prstGeom prst="rect">
              <a:avLst/>
            </a:prstGeom>
          </p:spPr>
        </p:pic>
        <p:sp>
          <p:nvSpPr>
            <p:cNvPr id="9" name="TextBox 8">
              <a:extLst>
                <a:ext uri="{FF2B5EF4-FFF2-40B4-BE49-F238E27FC236}">
                  <a16:creationId xmlns:a16="http://schemas.microsoft.com/office/drawing/2014/main" id="{59401DE8-A251-5CC5-1AE1-BAEB45E14D38}"/>
                </a:ext>
              </a:extLst>
            </p:cNvPr>
            <p:cNvSpPr txBox="1"/>
            <p:nvPr/>
          </p:nvSpPr>
          <p:spPr>
            <a:xfrm>
              <a:off x="6146249" y="5467362"/>
              <a:ext cx="11169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6F6F6">
                      <a:lumMod val="10000"/>
                    </a:srgbClr>
                  </a:solidFill>
                  <a:ea typeface="Calibri" panose="020F0502020204030204" pitchFamily="34" charset="0"/>
                  <a:cs typeface="Times New Roman" panose="02020603050405020304" pitchFamily="18" charset="0"/>
                </a:rPr>
                <a:t>Heart</a:t>
              </a:r>
              <a:r>
                <a:rPr kumimoji="0" lang="en-GB" sz="1800" b="0" i="0" u="none" strike="noStrike" kern="1200" cap="none" spc="0" normalizeH="0" baseline="0" noProof="0" dirty="0">
                  <a:ln>
                    <a:noFill/>
                  </a:ln>
                  <a:solidFill>
                    <a:srgbClr val="F6F6F6">
                      <a:lumMod val="10000"/>
                    </a:srgbClr>
                  </a:solidFill>
                  <a:effectLst/>
                  <a:uLnTx/>
                  <a:uFillTx/>
                  <a:ea typeface="Calibri" panose="020F0502020204030204" pitchFamily="34" charset="0"/>
                  <a:cs typeface="Times New Roman" panose="02020603050405020304" pitchFamily="18" charset="0"/>
                </a:rPr>
                <a:t> failure</a:t>
              </a:r>
              <a:endParaRPr kumimoji="0" lang="en-GB" sz="1800" b="0" i="0" u="none" strike="noStrike" kern="1200" cap="none" spc="0" normalizeH="0" baseline="0" noProof="0" dirty="0">
                <a:ln>
                  <a:noFill/>
                </a:ln>
                <a:solidFill>
                  <a:srgbClr val="AD0016"/>
                </a:solidFill>
                <a:effectLst/>
                <a:uLnTx/>
                <a:uFillTx/>
                <a:ea typeface="+mn-ea"/>
                <a:cs typeface="+mn-cs"/>
              </a:endParaRPr>
            </a:p>
          </p:txBody>
        </p:sp>
        <p:sp>
          <p:nvSpPr>
            <p:cNvPr id="10" name="TextBox 9">
              <a:extLst>
                <a:ext uri="{FF2B5EF4-FFF2-40B4-BE49-F238E27FC236}">
                  <a16:creationId xmlns:a16="http://schemas.microsoft.com/office/drawing/2014/main" id="{9FB95B40-5220-84F8-3B6D-5B8F230BC0DC}"/>
                </a:ext>
              </a:extLst>
            </p:cNvPr>
            <p:cNvSpPr txBox="1"/>
            <p:nvPr/>
          </p:nvSpPr>
          <p:spPr>
            <a:xfrm>
              <a:off x="1179855" y="4738246"/>
              <a:ext cx="4661387"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FF7F32"/>
                  </a:solidFill>
                  <a:latin typeface="Arial" panose="020B0604020202020204" pitchFamily="34" charset="0"/>
                  <a:cs typeface="Arial" panose="020B0604020202020204" pitchFamily="34" charset="0"/>
                </a:rPr>
                <a:t>What else might it be? </a:t>
              </a:r>
              <a:r>
                <a:rPr lang="en-GB" sz="2000" dirty="0">
                  <a:solidFill>
                    <a:srgbClr val="F6F6F6">
                      <a:lumMod val="10000"/>
                    </a:srgbClr>
                  </a:solidFill>
                  <a:latin typeface="Arial" panose="020B0604020202020204" pitchFamily="34" charset="0"/>
                  <a:cs typeface="Arial" panose="020B0604020202020204" pitchFamily="34" charset="0"/>
                </a:rPr>
                <a:t>Chronic conditions, usually bilateral: Varicose eczema/venous insufficiency, </a:t>
              </a:r>
              <a:r>
                <a:rPr lang="en-GB" sz="2000" dirty="0" err="1">
                  <a:solidFill>
                    <a:srgbClr val="F6F6F6">
                      <a:lumMod val="10000"/>
                    </a:srgbClr>
                  </a:solidFill>
                  <a:latin typeface="Arial" panose="020B0604020202020204" pitchFamily="34" charset="0"/>
                  <a:cs typeface="Arial" panose="020B0604020202020204" pitchFamily="34" charset="0"/>
                </a:rPr>
                <a:t>lipodermatosclerosis</a:t>
              </a:r>
              <a:r>
                <a:rPr lang="en-GB" sz="2000" dirty="0">
                  <a:solidFill>
                    <a:srgbClr val="F6F6F6">
                      <a:lumMod val="10000"/>
                    </a:srgbClr>
                  </a:solidFill>
                  <a:latin typeface="Arial" panose="020B0604020202020204" pitchFamily="34" charset="0"/>
                  <a:cs typeface="Arial" panose="020B0604020202020204" pitchFamily="34" charset="0"/>
                </a:rPr>
                <a:t> lymphoedema </a:t>
              </a:r>
              <a:endParaRPr kumimoji="0" lang="en-GB" sz="2000" b="0" i="0" u="none" strike="noStrike" kern="1200" cap="none" spc="0" normalizeH="0" baseline="0" noProof="0" dirty="0">
                <a:ln>
                  <a:noFill/>
                </a:ln>
                <a:solidFill>
                  <a:srgbClr val="AD0016"/>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0547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5">
                                            <p:txEl>
                                              <p:pRg st="1" end="1"/>
                                            </p:txEl>
                                          </p:spTgt>
                                        </p:tgtEl>
                                      </p:cBhvr>
                                    </p:animEffect>
                                    <p:set>
                                      <p:cBhvr>
                                        <p:cTn id="9" dur="1" fill="hold">
                                          <p:stCondLst>
                                            <p:cond delay="499"/>
                                          </p:stCondLst>
                                        </p:cTn>
                                        <p:tgtEl>
                                          <p:spTgt spid="5">
                                            <p:txEl>
                                              <p:pRg st="1" end="1"/>
                                            </p:txEl>
                                          </p:spTgt>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500"/>
                                        <p:tgtEl>
                                          <p:spTgt spid="5">
                                            <p:txEl>
                                              <p:pRg st="2" end="2"/>
                                            </p:txEl>
                                          </p:spTgt>
                                        </p:tgtEl>
                                      </p:cBhvr>
                                    </p:animEffect>
                                    <p:set>
                                      <p:cBhvr>
                                        <p:cTn id="12" dur="1" fill="hold">
                                          <p:stCondLst>
                                            <p:cond delay="499"/>
                                          </p:stCondLst>
                                        </p:cTn>
                                        <p:tgtEl>
                                          <p:spTgt spid="5">
                                            <p:txEl>
                                              <p:pRg st="2" end="2"/>
                                            </p:txEl>
                                          </p:spTgt>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5">
                                            <p:txEl>
                                              <p:pRg st="3" end="3"/>
                                            </p:txEl>
                                          </p:spTgt>
                                        </p:tgtEl>
                                      </p:cBhvr>
                                    </p:animEffect>
                                    <p:set>
                                      <p:cBhvr>
                                        <p:cTn id="15" dur="1" fill="hold">
                                          <p:stCondLst>
                                            <p:cond delay="499"/>
                                          </p:stCondLst>
                                        </p:cTn>
                                        <p:tgtEl>
                                          <p:spTgt spid="5">
                                            <p:txEl>
                                              <p:pRg st="3" end="3"/>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D1137-3ACB-4CAC-BCFF-31EC1B502099}"/>
              </a:ext>
            </a:extLst>
          </p:cNvPr>
          <p:cNvSpPr>
            <a:spLocks noGrp="1"/>
          </p:cNvSpPr>
          <p:nvPr>
            <p:ph type="title"/>
          </p:nvPr>
        </p:nvSpPr>
        <p:spPr>
          <a:xfrm>
            <a:off x="1448341" y="467045"/>
            <a:ext cx="6924294" cy="1339386"/>
          </a:xfrm>
        </p:spPr>
        <p:txBody>
          <a:bodyPr>
            <a:normAutofit fontScale="90000"/>
          </a:bodyPr>
          <a:lstStyle/>
          <a:p>
            <a:pPr>
              <a:lnSpc>
                <a:spcPct val="100000"/>
              </a:lnSpc>
              <a:spcBef>
                <a:spcPts val="0"/>
              </a:spcBef>
              <a:defRPr/>
            </a:pPr>
            <a:r>
              <a:rPr lang="en-GB" b="1" dirty="0">
                <a:solidFill>
                  <a:srgbClr val="AF1E2C"/>
                </a:solidFill>
                <a:latin typeface="Arial" panose="020B0604020202020204" pitchFamily="34" charset="0"/>
                <a:cs typeface="Arial" panose="020B0604020202020204" pitchFamily="34" charset="0"/>
              </a:rPr>
              <a:t>Conditions misidentified as cellulitis </a:t>
            </a:r>
            <a:br>
              <a:rPr lang="en-GB" dirty="0">
                <a:latin typeface="Arial" panose="020B0604020202020204" pitchFamily="34" charset="0"/>
                <a:cs typeface="Arial" panose="020B0604020202020204" pitchFamily="34" charset="0"/>
              </a:rPr>
            </a:br>
            <a:r>
              <a:rPr lang="en-GB" sz="2000" i="1" dirty="0">
                <a:solidFill>
                  <a:srgbClr val="222222"/>
                </a:solidFill>
                <a:latin typeface="Arial" panose="020B0604020202020204" pitchFamily="34" charset="0"/>
                <a:cs typeface="Arial" panose="020B0604020202020204" pitchFamily="34" charset="0"/>
              </a:rPr>
              <a:t>Venous eczema and </a:t>
            </a:r>
            <a:r>
              <a:rPr lang="en-GB" sz="2000" i="1" dirty="0" err="1">
                <a:solidFill>
                  <a:srgbClr val="222222"/>
                </a:solidFill>
                <a:latin typeface="Arial" panose="020B0604020202020204" pitchFamily="34" charset="0"/>
                <a:cs typeface="Arial" panose="020B0604020202020204" pitchFamily="34" charset="0"/>
              </a:rPr>
              <a:t>lipodermatosclerosis</a:t>
            </a:r>
            <a:endParaRPr lang="en-GB" b="0" i="1" dirty="0">
              <a:latin typeface="Arial" panose="020B0604020202020204" pitchFamily="34" charset="0"/>
              <a:cs typeface="Arial" panose="020B0604020202020204" pitchFamily="34" charset="0"/>
            </a:endParaRPr>
          </a:p>
        </p:txBody>
      </p:sp>
      <p:pic>
        <p:nvPicPr>
          <p:cNvPr id="8" name="Content Placeholder 7" descr="A picture containing person, hand, arm&#10;&#10;Description automatically generated">
            <a:extLst>
              <a:ext uri="{FF2B5EF4-FFF2-40B4-BE49-F238E27FC236}">
                <a16:creationId xmlns:a16="http://schemas.microsoft.com/office/drawing/2014/main" id="{09A3B4A8-9B60-4F52-B56D-3897E11D3A3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3004"/>
          <a:stretch/>
        </p:blipFill>
        <p:spPr>
          <a:xfrm rot="5400000">
            <a:off x="7182020" y="2211921"/>
            <a:ext cx="1864893" cy="1585511"/>
          </a:xfrm>
        </p:spPr>
      </p:pic>
      <p:sp>
        <p:nvSpPr>
          <p:cNvPr id="7" name="TextBox 6">
            <a:extLst>
              <a:ext uri="{FF2B5EF4-FFF2-40B4-BE49-F238E27FC236}">
                <a16:creationId xmlns:a16="http://schemas.microsoft.com/office/drawing/2014/main" id="{FD61F2FA-E673-441C-BF87-B6A1C7A319DE}"/>
              </a:ext>
            </a:extLst>
          </p:cNvPr>
          <p:cNvSpPr txBox="1"/>
          <p:nvPr/>
        </p:nvSpPr>
        <p:spPr>
          <a:xfrm>
            <a:off x="833246" y="3723425"/>
            <a:ext cx="5859978" cy="2308324"/>
          </a:xfrm>
          <a:prstGeom prst="rect">
            <a:avLst/>
          </a:prstGeom>
          <a:noFill/>
        </p:spPr>
        <p:txBody>
          <a:bodyPr wrap="square" rtlCol="0">
            <a:spAutoFit/>
          </a:bodyPr>
          <a:lstStyle/>
          <a:p>
            <a:pPr defTabSz="685800">
              <a:defRPr/>
            </a:pPr>
            <a:r>
              <a:rPr lang="en-GB" sz="1600" i="1" dirty="0">
                <a:solidFill>
                  <a:srgbClr val="222222"/>
                </a:solidFill>
                <a:latin typeface="Arial" panose="020B0604020202020204" pitchFamily="34" charset="0"/>
                <a:cs typeface="Arial" panose="020B0604020202020204" pitchFamily="34" charset="0"/>
              </a:rPr>
              <a:t>Examination, varying severity: </a:t>
            </a:r>
          </a:p>
          <a:p>
            <a:pPr marL="214313" indent="-214313" defTabSz="685800">
              <a:buFont typeface="Arial" panose="020B0604020202020204" pitchFamily="34" charset="0"/>
              <a:buChar char="•"/>
              <a:defRPr/>
            </a:pPr>
            <a:r>
              <a:rPr lang="en-GB" sz="1600" b="1" dirty="0">
                <a:solidFill>
                  <a:srgbClr val="222222"/>
                </a:solidFill>
                <a:latin typeface="Arial" panose="020B0604020202020204" pitchFamily="34" charset="0"/>
                <a:cs typeface="Arial" panose="020B0604020202020204" pitchFamily="34" charset="0"/>
              </a:rPr>
              <a:t>Hyperpigmentation </a:t>
            </a:r>
            <a:r>
              <a:rPr lang="en-GB" sz="1600" dirty="0">
                <a:solidFill>
                  <a:srgbClr val="222222"/>
                </a:solidFill>
                <a:latin typeface="Arial" panose="020B0604020202020204" pitchFamily="34" charset="0"/>
                <a:cs typeface="Arial" panose="020B0604020202020204" pitchFamily="34" charset="0"/>
              </a:rPr>
              <a:t>(haemosiderin) </a:t>
            </a:r>
          </a:p>
          <a:p>
            <a:pPr marL="214313" indent="-214313" defTabSz="685800">
              <a:buFont typeface="Arial" panose="020B0604020202020204" pitchFamily="34" charset="0"/>
              <a:buChar char="•"/>
              <a:defRPr/>
            </a:pPr>
            <a:r>
              <a:rPr lang="en-GB" sz="1600" b="1" dirty="0">
                <a:solidFill>
                  <a:srgbClr val="222222"/>
                </a:solidFill>
                <a:latin typeface="Arial" panose="020B0604020202020204" pitchFamily="34" charset="0"/>
                <a:cs typeface="Arial" panose="020B0604020202020204" pitchFamily="34" charset="0"/>
              </a:rPr>
              <a:t>Venous eczema</a:t>
            </a:r>
            <a:r>
              <a:rPr lang="en-GB" sz="1600" dirty="0">
                <a:solidFill>
                  <a:srgbClr val="222222"/>
                </a:solidFill>
                <a:latin typeface="Arial" panose="020B0604020202020204" pitchFamily="34" charset="0"/>
                <a:cs typeface="Arial" panose="020B0604020202020204" pitchFamily="34" charset="0"/>
              </a:rPr>
              <a:t> red, itchy, flaky,  +/- pain, blisters, swelling</a:t>
            </a:r>
          </a:p>
          <a:p>
            <a:pPr marL="214313" indent="-214313" defTabSz="685800">
              <a:buFont typeface="Arial" panose="020B0604020202020204" pitchFamily="34" charset="0"/>
              <a:buChar char="•"/>
              <a:defRPr/>
            </a:pPr>
            <a:r>
              <a:rPr lang="en-GB" sz="1600" b="1" dirty="0">
                <a:solidFill>
                  <a:srgbClr val="222222"/>
                </a:solidFill>
                <a:latin typeface="Arial" panose="020B0604020202020204" pitchFamily="34" charset="0"/>
                <a:cs typeface="Arial" panose="020B0604020202020204" pitchFamily="34" charset="0"/>
              </a:rPr>
              <a:t>Lipodermatosclerosis</a:t>
            </a:r>
            <a:r>
              <a:rPr lang="en-GB" sz="1600" dirty="0">
                <a:solidFill>
                  <a:srgbClr val="222222"/>
                </a:solidFill>
                <a:latin typeface="Arial" panose="020B0604020202020204" pitchFamily="34" charset="0"/>
                <a:cs typeface="Arial" panose="020B0604020202020204" pitchFamily="34" charset="0"/>
              </a:rPr>
              <a:t> from chronic inflammation and fibrosis:</a:t>
            </a:r>
          </a:p>
          <a:p>
            <a:pPr marL="471488" lvl="1" indent="-128588">
              <a:buFontTx/>
              <a:buChar char="-"/>
              <a:defRPr/>
            </a:pPr>
            <a:r>
              <a:rPr lang="en-GB" sz="1600" b="1" dirty="0">
                <a:solidFill>
                  <a:srgbClr val="222222"/>
                </a:solidFill>
                <a:latin typeface="Arial" panose="020B0604020202020204" pitchFamily="34" charset="0"/>
                <a:cs typeface="Arial" panose="020B0604020202020204" pitchFamily="34" charset="0"/>
              </a:rPr>
              <a:t>Acute </a:t>
            </a:r>
            <a:r>
              <a:rPr lang="en-GB" sz="1600" b="1" dirty="0" err="1">
                <a:solidFill>
                  <a:srgbClr val="222222"/>
                </a:solidFill>
                <a:latin typeface="Arial" panose="020B0604020202020204" pitchFamily="34" charset="0"/>
                <a:cs typeface="Arial" panose="020B0604020202020204" pitchFamily="34" charset="0"/>
              </a:rPr>
              <a:t>lipodermatosclerosis</a:t>
            </a:r>
            <a:r>
              <a:rPr lang="en-GB" sz="1600" dirty="0">
                <a:solidFill>
                  <a:srgbClr val="222222"/>
                </a:solidFill>
                <a:latin typeface="Arial" panose="020B0604020202020204" pitchFamily="34" charset="0"/>
                <a:cs typeface="Arial" panose="020B0604020202020204" pitchFamily="34" charset="0"/>
              </a:rPr>
              <a:t> (sclerosing panniculitis) - painful inflammation above ankles</a:t>
            </a:r>
          </a:p>
          <a:p>
            <a:pPr marL="471488" lvl="1" indent="-128588">
              <a:buFontTx/>
              <a:buChar char="-"/>
              <a:defRPr/>
            </a:pPr>
            <a:r>
              <a:rPr lang="en-GB" sz="1600" b="1" dirty="0">
                <a:solidFill>
                  <a:srgbClr val="222222"/>
                </a:solidFill>
                <a:latin typeface="Arial" panose="020B0604020202020204" pitchFamily="34" charset="0"/>
                <a:cs typeface="Arial" panose="020B0604020202020204" pitchFamily="34" charset="0"/>
              </a:rPr>
              <a:t>Chronic lipodermatosclerosis</a:t>
            </a:r>
            <a:r>
              <a:rPr lang="en-GB" sz="1600" dirty="0">
                <a:solidFill>
                  <a:srgbClr val="222222"/>
                </a:solidFill>
                <a:latin typeface="Arial" panose="020B0604020202020204" pitchFamily="34" charset="0"/>
                <a:cs typeface="Arial" panose="020B0604020202020204" pitchFamily="34" charset="0"/>
              </a:rPr>
              <a:t> painful, hardened, tight, 'inverted champagne bottle</a:t>
            </a:r>
          </a:p>
        </p:txBody>
      </p:sp>
      <p:grpSp>
        <p:nvGrpSpPr>
          <p:cNvPr id="4" name="Group 3">
            <a:extLst>
              <a:ext uri="{FF2B5EF4-FFF2-40B4-BE49-F238E27FC236}">
                <a16:creationId xmlns:a16="http://schemas.microsoft.com/office/drawing/2014/main" id="{C554E890-7B7D-455B-9AAF-DAF91015F1FD}"/>
              </a:ext>
            </a:extLst>
          </p:cNvPr>
          <p:cNvGrpSpPr/>
          <p:nvPr/>
        </p:nvGrpSpPr>
        <p:grpSpPr>
          <a:xfrm>
            <a:off x="5565970" y="2072229"/>
            <a:ext cx="1810175" cy="1900063"/>
            <a:chOff x="6490695" y="1495622"/>
            <a:chExt cx="2210951" cy="2384408"/>
          </a:xfrm>
        </p:grpSpPr>
        <p:pic>
          <p:nvPicPr>
            <p:cNvPr id="3" name="Picture 2">
              <a:extLst>
                <a:ext uri="{FF2B5EF4-FFF2-40B4-BE49-F238E27FC236}">
                  <a16:creationId xmlns:a16="http://schemas.microsoft.com/office/drawing/2014/main" id="{3A91F26A-7531-431D-ADFE-F7A170FC75E0}"/>
                </a:ext>
              </a:extLst>
            </p:cNvPr>
            <p:cNvPicPr>
              <a:picLocks noChangeAspect="1"/>
            </p:cNvPicPr>
            <p:nvPr/>
          </p:nvPicPr>
          <p:blipFill>
            <a:blip r:embed="rId4"/>
            <a:stretch>
              <a:fillRect/>
            </a:stretch>
          </p:blipFill>
          <p:spPr>
            <a:xfrm>
              <a:off x="6490695" y="1495622"/>
              <a:ext cx="1825805" cy="2384408"/>
            </a:xfrm>
            <a:prstGeom prst="rect">
              <a:avLst/>
            </a:prstGeom>
          </p:spPr>
        </p:pic>
        <p:sp>
          <p:nvSpPr>
            <p:cNvPr id="9" name="TextBox 8">
              <a:extLst>
                <a:ext uri="{FF2B5EF4-FFF2-40B4-BE49-F238E27FC236}">
                  <a16:creationId xmlns:a16="http://schemas.microsoft.com/office/drawing/2014/main" id="{32120037-39FB-443B-9DFC-0E60C197B9BA}"/>
                </a:ext>
              </a:extLst>
            </p:cNvPr>
            <p:cNvSpPr txBox="1"/>
            <p:nvPr/>
          </p:nvSpPr>
          <p:spPr>
            <a:xfrm>
              <a:off x="6549571" y="3500925"/>
              <a:ext cx="2152075" cy="347609"/>
            </a:xfrm>
            <a:prstGeom prst="rect">
              <a:avLst/>
            </a:prstGeom>
            <a:noFill/>
          </p:spPr>
          <p:txBody>
            <a:bodyPr wrap="square" rtlCol="0">
              <a:spAutoFit/>
            </a:bodyPr>
            <a:lstStyle/>
            <a:p>
              <a:pPr defTabSz="685800">
                <a:defRPr/>
              </a:pPr>
              <a:r>
                <a:rPr lang="en-GB" sz="1200" dirty="0">
                  <a:solidFill>
                    <a:srgbClr val="FFFFFF"/>
                  </a:solidFill>
                  <a:latin typeface="Calibri" panose="020F0502020204030204"/>
                </a:rPr>
                <a:t>venous insufficiency </a:t>
              </a:r>
            </a:p>
          </p:txBody>
        </p:sp>
      </p:grpSp>
      <p:sp>
        <p:nvSpPr>
          <p:cNvPr id="11" name="TextBox 10">
            <a:extLst>
              <a:ext uri="{FF2B5EF4-FFF2-40B4-BE49-F238E27FC236}">
                <a16:creationId xmlns:a16="http://schemas.microsoft.com/office/drawing/2014/main" id="{1FDDE352-FC3E-496B-A97C-F41B71F4D1E2}"/>
              </a:ext>
            </a:extLst>
          </p:cNvPr>
          <p:cNvSpPr txBox="1"/>
          <p:nvPr/>
        </p:nvSpPr>
        <p:spPr>
          <a:xfrm>
            <a:off x="805524" y="2104501"/>
            <a:ext cx="4710030" cy="1808187"/>
          </a:xfrm>
          <a:prstGeom prst="rect">
            <a:avLst/>
          </a:prstGeom>
          <a:noFill/>
        </p:spPr>
        <p:txBody>
          <a:bodyPr wrap="square" rtlCol="0">
            <a:spAutoFit/>
          </a:bodyPr>
          <a:lstStyle/>
          <a:p>
            <a:pPr defTabSz="685800">
              <a:defRPr/>
            </a:pPr>
            <a:r>
              <a:rPr lang="en-GB" sz="1600" i="1" dirty="0">
                <a:solidFill>
                  <a:srgbClr val="222222"/>
                </a:solidFill>
                <a:latin typeface="Arial" panose="020B0604020202020204" pitchFamily="34" charset="0"/>
                <a:cs typeface="Arial" panose="020B0604020202020204" pitchFamily="34" charset="0"/>
              </a:rPr>
              <a:t>Venous skin changes can be caused by:  </a:t>
            </a:r>
          </a:p>
          <a:p>
            <a:pPr marL="214313" indent="-214313" defTabSz="685800">
              <a:buFont typeface="Arial" panose="020B0604020202020204" pitchFamily="34" charset="0"/>
              <a:buChar char="•"/>
              <a:defRPr/>
            </a:pPr>
            <a:r>
              <a:rPr lang="en-GB" sz="1600" b="1" dirty="0">
                <a:solidFill>
                  <a:srgbClr val="222222"/>
                </a:solidFill>
                <a:latin typeface="Arial" panose="020B0604020202020204" pitchFamily="34" charset="0"/>
                <a:cs typeface="Arial" panose="020B0604020202020204" pitchFamily="34" charset="0"/>
              </a:rPr>
              <a:t>Venous insufficiency: </a:t>
            </a:r>
            <a:r>
              <a:rPr lang="en-GB" sz="1600" dirty="0">
                <a:solidFill>
                  <a:srgbClr val="222222"/>
                </a:solidFill>
                <a:latin typeface="Arial" panose="020B0604020202020204" pitchFamily="34" charset="0"/>
                <a:cs typeface="Arial" panose="020B0604020202020204" pitchFamily="34" charset="0"/>
              </a:rPr>
              <a:t>due to venous valve incompetence or impaired calf muscle pump</a:t>
            </a:r>
          </a:p>
          <a:p>
            <a:pPr marL="214313" indent="-214313" defTabSz="685800">
              <a:buFont typeface="Arial" panose="020B0604020202020204" pitchFamily="34" charset="0"/>
              <a:buChar char="•"/>
              <a:defRPr/>
            </a:pPr>
            <a:r>
              <a:rPr lang="en-GB" sz="1600" b="1" dirty="0">
                <a:solidFill>
                  <a:schemeClr val="accent6">
                    <a:lumMod val="10000"/>
                  </a:schemeClr>
                </a:solidFill>
                <a:latin typeface="Arial" panose="020B0604020202020204" pitchFamily="34" charset="0"/>
                <a:cs typeface="Arial" panose="020B0604020202020204" pitchFamily="34" charset="0"/>
              </a:rPr>
              <a:t>Deep vein thrombosis</a:t>
            </a:r>
            <a:r>
              <a:rPr lang="en-GB" sz="1600" dirty="0">
                <a:solidFill>
                  <a:schemeClr val="accent6">
                    <a:lumMod val="10000"/>
                  </a:schemeClr>
                </a:solidFill>
                <a:latin typeface="Arial" panose="020B0604020202020204" pitchFamily="34" charset="0"/>
                <a:cs typeface="Arial" panose="020B0604020202020204" pitchFamily="34" charset="0"/>
              </a:rPr>
              <a:t>: Can have unilateral presentation and be related to venous insufficiency </a:t>
            </a:r>
          </a:p>
          <a:p>
            <a:pPr marL="214313" indent="-214313" defTabSz="685800">
              <a:buFont typeface="Arial" panose="020B0604020202020204" pitchFamily="34" charset="0"/>
              <a:buChar char="•"/>
              <a:defRPr/>
            </a:pPr>
            <a:endParaRPr lang="en-GB" sz="1350" dirty="0">
              <a:solidFill>
                <a:srgbClr val="FF0000"/>
              </a:solidFill>
            </a:endParaRPr>
          </a:p>
        </p:txBody>
      </p:sp>
      <p:sp>
        <p:nvSpPr>
          <p:cNvPr id="18" name="Content Placeholder 2">
            <a:extLst>
              <a:ext uri="{FF2B5EF4-FFF2-40B4-BE49-F238E27FC236}">
                <a16:creationId xmlns:a16="http://schemas.microsoft.com/office/drawing/2014/main" id="{72EA55EA-BFEB-40A0-9939-FB7D078736E9}"/>
              </a:ext>
            </a:extLst>
          </p:cNvPr>
          <p:cNvSpPr txBox="1">
            <a:spLocks/>
          </p:cNvSpPr>
          <p:nvPr/>
        </p:nvSpPr>
        <p:spPr>
          <a:xfrm>
            <a:off x="6693224" y="4299794"/>
            <a:ext cx="2347415" cy="1864892"/>
          </a:xfrm>
          <a:prstGeom prst="rect">
            <a:avLst/>
          </a:prstGeom>
          <a:solidFill>
            <a:srgbClr val="DE994E">
              <a:alpha val="60000"/>
            </a:srgb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defRPr/>
            </a:pPr>
            <a:r>
              <a:rPr lang="en-GB" sz="1600" i="1" dirty="0">
                <a:solidFill>
                  <a:srgbClr val="222222"/>
                </a:solidFill>
                <a:latin typeface="Arial" panose="020B0604020202020204" pitchFamily="34" charset="0"/>
                <a:cs typeface="Arial" panose="020B0604020202020204" pitchFamily="34" charset="0"/>
              </a:rPr>
              <a:t>Advice:</a:t>
            </a:r>
          </a:p>
          <a:p>
            <a:pPr marL="0" indent="0" algn="ctr">
              <a:spcBef>
                <a:spcPts val="0"/>
              </a:spcBef>
              <a:buNone/>
              <a:defRPr/>
            </a:pPr>
            <a:r>
              <a:rPr lang="en-GB" sz="1600" dirty="0">
                <a:solidFill>
                  <a:srgbClr val="222222"/>
                </a:solidFill>
                <a:latin typeface="Arial" panose="020B0604020202020204" pitchFamily="34" charset="0"/>
                <a:cs typeface="Arial" panose="020B0604020202020204" pitchFamily="34" charset="0"/>
              </a:rPr>
              <a:t>Keep active, weight loss, leg elevation, emollient</a:t>
            </a:r>
          </a:p>
          <a:p>
            <a:pPr marL="0" indent="0" algn="ctr">
              <a:spcBef>
                <a:spcPts val="0"/>
              </a:spcBef>
              <a:buNone/>
              <a:defRPr/>
            </a:pPr>
            <a:r>
              <a:rPr lang="en-GB" sz="1600" dirty="0">
                <a:solidFill>
                  <a:srgbClr val="222222"/>
                </a:solidFill>
                <a:latin typeface="Arial" panose="020B0604020202020204" pitchFamily="34" charset="0"/>
                <a:cs typeface="Arial" panose="020B0604020202020204" pitchFamily="34" charset="0"/>
              </a:rPr>
              <a:t>Compression stockings (after ABPI)</a:t>
            </a:r>
          </a:p>
          <a:p>
            <a:pPr marL="0" indent="0" algn="ctr">
              <a:spcBef>
                <a:spcPts val="0"/>
              </a:spcBef>
              <a:buNone/>
              <a:defRPr/>
            </a:pPr>
            <a:r>
              <a:rPr lang="en-GB" sz="1600" dirty="0">
                <a:solidFill>
                  <a:srgbClr val="222222"/>
                </a:solidFill>
                <a:latin typeface="Arial" panose="020B0604020202020204" pitchFamily="34" charset="0"/>
                <a:cs typeface="Arial" panose="020B0604020202020204" pitchFamily="34" charset="0"/>
              </a:rPr>
              <a:t>Acute f</a:t>
            </a:r>
            <a:r>
              <a:rPr lang="en-GB" sz="1600" dirty="0" err="1">
                <a:solidFill>
                  <a:srgbClr val="222222"/>
                </a:solidFill>
                <a:latin typeface="Arial" panose="020B0604020202020204" pitchFamily="34" charset="0"/>
                <a:cs typeface="Arial" panose="020B0604020202020204" pitchFamily="34" charset="0"/>
              </a:rPr>
              <a:t>lares</a:t>
            </a:r>
            <a:r>
              <a:rPr lang="en-GB" sz="1600" dirty="0">
                <a:solidFill>
                  <a:srgbClr val="222222"/>
                </a:solidFill>
                <a:latin typeface="Arial" panose="020B0604020202020204" pitchFamily="34" charset="0"/>
                <a:cs typeface="Arial" panose="020B0604020202020204" pitchFamily="34" charset="0"/>
              </a:rPr>
              <a:t> – topical corticosteroid</a:t>
            </a:r>
          </a:p>
        </p:txBody>
      </p:sp>
    </p:spTree>
    <p:extLst>
      <p:ext uri="{BB962C8B-B14F-4D97-AF65-F5344CB8AC3E}">
        <p14:creationId xmlns:p14="http://schemas.microsoft.com/office/powerpoint/2010/main" val="425582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23ACAC-BF5B-40AE-9123-81B3FBD3E2F0}"/>
              </a:ext>
            </a:extLst>
          </p:cNvPr>
          <p:cNvPicPr>
            <a:picLocks noChangeAspect="1"/>
          </p:cNvPicPr>
          <p:nvPr/>
        </p:nvPicPr>
        <p:blipFill>
          <a:blip r:embed="rId3"/>
          <a:stretch>
            <a:fillRect/>
          </a:stretch>
        </p:blipFill>
        <p:spPr>
          <a:xfrm>
            <a:off x="6055334" y="3119562"/>
            <a:ext cx="3088666" cy="1477370"/>
          </a:xfrm>
          <a:prstGeom prst="rect">
            <a:avLst/>
          </a:prstGeom>
        </p:spPr>
      </p:pic>
      <p:sp>
        <p:nvSpPr>
          <p:cNvPr id="3" name="TextBox 2">
            <a:extLst>
              <a:ext uri="{FF2B5EF4-FFF2-40B4-BE49-F238E27FC236}">
                <a16:creationId xmlns:a16="http://schemas.microsoft.com/office/drawing/2014/main" id="{CDE6ADE9-78BF-78A9-7C97-F4480250085D}"/>
              </a:ext>
            </a:extLst>
          </p:cNvPr>
          <p:cNvSpPr txBox="1"/>
          <p:nvPr/>
        </p:nvSpPr>
        <p:spPr>
          <a:xfrm>
            <a:off x="976670" y="1781875"/>
            <a:ext cx="5192972" cy="4425699"/>
          </a:xfrm>
          <a:prstGeom prst="rect">
            <a:avLst/>
          </a:prstGeom>
          <a:noFill/>
        </p:spPr>
        <p:txBody>
          <a:bodyPr wrap="square">
            <a:spAutoFit/>
          </a:bodyPr>
          <a:lstStyle/>
          <a:p>
            <a:pPr marL="0" indent="0">
              <a:lnSpc>
                <a:spcPct val="107000"/>
              </a:lnSpc>
              <a:spcAft>
                <a:spcPts val="800"/>
              </a:spcAft>
              <a:buNone/>
            </a:pPr>
            <a:r>
              <a:rPr lang="en-GB" sz="2400" b="1" dirty="0">
                <a:latin typeface="Arial" panose="020B0604020202020204" pitchFamily="34" charset="0"/>
                <a:ea typeface="Calibri" panose="020F0502020204030204" pitchFamily="34" charset="0"/>
                <a:cs typeface="Arial" panose="020B0604020202020204" pitchFamily="34" charset="0"/>
              </a:rPr>
              <a:t>83-year old male:</a:t>
            </a:r>
          </a:p>
          <a:p>
            <a:pPr>
              <a:lnSpc>
                <a:spcPct val="107000"/>
              </a:lnSpc>
              <a:spcAft>
                <a:spcPts val="800"/>
              </a:spcAft>
            </a:pPr>
            <a:r>
              <a:rPr lang="en-GB" sz="2400" dirty="0">
                <a:latin typeface="Arial" panose="020B0604020202020204" pitchFamily="34" charset="0"/>
                <a:ea typeface="Calibri" panose="020F0502020204030204" pitchFamily="34" charset="0"/>
                <a:cs typeface="Arial" panose="020B0604020202020204" pitchFamily="34" charset="0"/>
              </a:rPr>
              <a:t>A warm red swollen and painful left lower leg, and now covers a 15cm area</a:t>
            </a:r>
          </a:p>
          <a:p>
            <a:pPr>
              <a:lnSpc>
                <a:spcPct val="107000"/>
              </a:lnSpc>
              <a:spcAft>
                <a:spcPts val="800"/>
              </a:spcAft>
            </a:pPr>
            <a:r>
              <a:rPr lang="en-GB" sz="2400" dirty="0">
                <a:latin typeface="Arial" panose="020B0604020202020204" pitchFamily="34" charset="0"/>
                <a:ea typeface="Calibri" panose="020F0502020204030204" pitchFamily="34" charset="0"/>
                <a:cs typeface="Arial" panose="020B0604020202020204" pitchFamily="34" charset="0"/>
              </a:rPr>
              <a:t>You notice a small abrasion on the side of his foot (he remembers he had knocked it in the garden)  </a:t>
            </a:r>
          </a:p>
          <a:p>
            <a:pPr>
              <a:lnSpc>
                <a:spcPct val="107000"/>
              </a:lnSpc>
              <a:spcAft>
                <a:spcPts val="800"/>
              </a:spcAft>
            </a:pPr>
            <a:r>
              <a:rPr lang="en-GB" sz="2400" dirty="0">
                <a:latin typeface="Arial" panose="020B0604020202020204" pitchFamily="34" charset="0"/>
                <a:ea typeface="Calibri" panose="020F0502020204030204" pitchFamily="34" charset="0"/>
                <a:cs typeface="Arial" panose="020B0604020202020204" pitchFamily="34" charset="0"/>
              </a:rPr>
              <a:t>O/E Temp 37.7</a:t>
            </a:r>
          </a:p>
          <a:p>
            <a:pPr>
              <a:lnSpc>
                <a:spcPct val="107000"/>
              </a:lnSpc>
              <a:spcAft>
                <a:spcPts val="800"/>
              </a:spcAft>
            </a:pPr>
            <a:r>
              <a:rPr lang="en-GB" sz="2400" dirty="0">
                <a:latin typeface="Arial" panose="020B0604020202020204" pitchFamily="34" charset="0"/>
                <a:ea typeface="Calibri" panose="020F0502020204030204" pitchFamily="34" charset="0"/>
                <a:cs typeface="Arial" panose="020B0604020202020204" pitchFamily="34" charset="0"/>
              </a:rPr>
              <a:t>PMHx: Ischemic heart disease, atrial fibrillation, hypertension  </a:t>
            </a:r>
          </a:p>
        </p:txBody>
      </p:sp>
      <p:sp>
        <p:nvSpPr>
          <p:cNvPr id="9" name="Title 1">
            <a:extLst>
              <a:ext uri="{FF2B5EF4-FFF2-40B4-BE49-F238E27FC236}">
                <a16:creationId xmlns:a16="http://schemas.microsoft.com/office/drawing/2014/main" id="{1C9290F8-FBFC-6BB5-959D-D406ABA73B1B}"/>
              </a:ext>
            </a:extLst>
          </p:cNvPr>
          <p:cNvSpPr txBox="1">
            <a:spLocks/>
          </p:cNvSpPr>
          <p:nvPr/>
        </p:nvSpPr>
        <p:spPr>
          <a:xfrm>
            <a:off x="1455116" y="64089"/>
            <a:ext cx="581914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rgbClr val="AF1E2C"/>
                </a:solidFill>
                <a:latin typeface="Arial" panose="020B0604020202020204" pitchFamily="34" charset="0"/>
                <a:cs typeface="Arial" panose="020B0604020202020204" pitchFamily="34" charset="0"/>
              </a:rPr>
              <a:t>Clinical scenario 2</a:t>
            </a:r>
          </a:p>
        </p:txBody>
      </p:sp>
    </p:spTree>
    <p:extLst>
      <p:ext uri="{BB962C8B-B14F-4D97-AF65-F5344CB8AC3E}">
        <p14:creationId xmlns:p14="http://schemas.microsoft.com/office/powerpoint/2010/main" val="3520347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000EF1A-F326-4144-B17B-0046DD0906A0}"/>
              </a:ext>
            </a:extLst>
          </p:cNvPr>
          <p:cNvSpPr txBox="1"/>
          <p:nvPr/>
        </p:nvSpPr>
        <p:spPr>
          <a:xfrm>
            <a:off x="960707" y="2074903"/>
            <a:ext cx="4041197" cy="3357971"/>
          </a:xfrm>
          <a:prstGeom prst="rect">
            <a:avLst/>
          </a:prstGeom>
          <a:noFill/>
        </p:spPr>
        <p:txBody>
          <a:bodyPr wrap="square" rtlCol="0">
            <a:spAutoFit/>
          </a:bodyPr>
          <a:lstStyle/>
          <a:p>
            <a:pPr>
              <a:lnSpc>
                <a:spcPct val="107000"/>
              </a:lnSpc>
              <a:spcBef>
                <a:spcPts val="1000"/>
              </a:spcBef>
              <a:spcAft>
                <a:spcPts val="800"/>
              </a:spcAft>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What antibiotic course length would you give? </a:t>
            </a:r>
          </a:p>
          <a:p>
            <a:pPr marL="342900" indent="-342900">
              <a:lnSpc>
                <a:spcPct val="107000"/>
              </a:lnSpc>
              <a:spcBef>
                <a:spcPts val="1000"/>
              </a:spcBef>
              <a:spcAft>
                <a:spcPts val="800"/>
              </a:spcAft>
              <a:buFont typeface="+mj-lt"/>
              <a:buAutoNum type="arabicPeriod"/>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5 days</a:t>
            </a:r>
          </a:p>
          <a:p>
            <a:pPr marL="342900" indent="-342900">
              <a:lnSpc>
                <a:spcPct val="107000"/>
              </a:lnSpc>
              <a:spcBef>
                <a:spcPts val="1000"/>
              </a:spcBef>
              <a:spcAft>
                <a:spcPts val="800"/>
              </a:spcAft>
              <a:buFont typeface="+mj-lt"/>
              <a:buAutoNum type="arabicPeriod"/>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7 days </a:t>
            </a:r>
          </a:p>
          <a:p>
            <a:pPr marL="342900" indent="-342900">
              <a:lnSpc>
                <a:spcPct val="107000"/>
              </a:lnSpc>
              <a:spcBef>
                <a:spcPts val="1000"/>
              </a:spcBef>
              <a:spcAft>
                <a:spcPts val="800"/>
              </a:spcAft>
              <a:buFont typeface="+mj-lt"/>
              <a:buAutoNum type="arabicPeriod"/>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10 days </a:t>
            </a:r>
          </a:p>
          <a:p>
            <a:pPr marL="342900" indent="-342900">
              <a:lnSpc>
                <a:spcPct val="107000"/>
              </a:lnSpc>
              <a:spcBef>
                <a:spcPts val="1000"/>
              </a:spcBef>
              <a:spcAft>
                <a:spcPts val="800"/>
              </a:spcAft>
              <a:buFont typeface="+mj-lt"/>
              <a:buAutoNum type="arabicPeriod"/>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14 days</a:t>
            </a:r>
          </a:p>
        </p:txBody>
      </p:sp>
      <p:grpSp>
        <p:nvGrpSpPr>
          <p:cNvPr id="14" name="Group 13">
            <a:extLst>
              <a:ext uri="{FF2B5EF4-FFF2-40B4-BE49-F238E27FC236}">
                <a16:creationId xmlns:a16="http://schemas.microsoft.com/office/drawing/2014/main" id="{14B0EDE2-6A75-42DC-AE6B-EFB49D190F5F}"/>
              </a:ext>
            </a:extLst>
          </p:cNvPr>
          <p:cNvGrpSpPr/>
          <p:nvPr/>
        </p:nvGrpSpPr>
        <p:grpSpPr>
          <a:xfrm>
            <a:off x="4892722" y="1503250"/>
            <a:ext cx="4114800" cy="4034053"/>
            <a:chOff x="6971160" y="1681065"/>
            <a:chExt cx="4114800" cy="4034053"/>
          </a:xfrm>
        </p:grpSpPr>
        <p:sp>
          <p:nvSpPr>
            <p:cNvPr id="2" name="Rectangle 1">
              <a:extLst>
                <a:ext uri="{FF2B5EF4-FFF2-40B4-BE49-F238E27FC236}">
                  <a16:creationId xmlns:a16="http://schemas.microsoft.com/office/drawing/2014/main" id="{8F33E0DC-3B66-433A-BCBC-CDAA52D8B506}"/>
                </a:ext>
              </a:extLst>
            </p:cNvPr>
            <p:cNvSpPr/>
            <p:nvPr/>
          </p:nvSpPr>
          <p:spPr>
            <a:xfrm>
              <a:off x="6971160" y="1875197"/>
              <a:ext cx="4114800" cy="467358"/>
            </a:xfrm>
            <a:prstGeom prst="rect">
              <a:avLst/>
            </a:prstGeom>
            <a:solidFill>
              <a:srgbClr val="DE994E"/>
            </a:solidFill>
            <a:ln>
              <a:solidFill>
                <a:srgbClr val="DE99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FFFFFF"/>
                </a:solidFill>
                <a:latin typeface="Calibri" panose="020F0502020204030204"/>
              </a:endParaRPr>
            </a:p>
          </p:txBody>
        </p:sp>
        <p:sp>
          <p:nvSpPr>
            <p:cNvPr id="12" name="TextBox 11">
              <a:extLst>
                <a:ext uri="{FF2B5EF4-FFF2-40B4-BE49-F238E27FC236}">
                  <a16:creationId xmlns:a16="http://schemas.microsoft.com/office/drawing/2014/main" id="{0CB4A538-6284-4AA2-9F64-03D26DF9C904}"/>
                </a:ext>
              </a:extLst>
            </p:cNvPr>
            <p:cNvSpPr txBox="1"/>
            <p:nvPr/>
          </p:nvSpPr>
          <p:spPr>
            <a:xfrm>
              <a:off x="6971160" y="1681065"/>
              <a:ext cx="4114800" cy="4034053"/>
            </a:xfrm>
            <a:prstGeom prst="rect">
              <a:avLst/>
            </a:prstGeom>
            <a:noFill/>
            <a:ln w="28575">
              <a:solidFill>
                <a:schemeClr val="bg1"/>
              </a:solidFill>
            </a:ln>
          </p:spPr>
          <p:txBody>
            <a:bodyPr wrap="square" rtlCol="0">
              <a:spAutoFit/>
            </a:bodyPr>
            <a:lstStyle/>
            <a:p>
              <a:pPr>
                <a:defRPr/>
              </a:pPr>
              <a:endParaRPr lang="en-GB" b="1" dirty="0">
                <a:solidFill>
                  <a:srgbClr val="FFFFFF"/>
                </a:solidFill>
                <a:latin typeface="Arial" panose="020B0604020202020204" pitchFamily="34" charset="0"/>
                <a:cs typeface="Arial" panose="020B0604020202020204" pitchFamily="34" charset="0"/>
              </a:endParaRPr>
            </a:p>
            <a:p>
              <a:pPr>
                <a:defRPr/>
              </a:pPr>
              <a:r>
                <a:rPr lang="en-GB" b="1" dirty="0">
                  <a:solidFill>
                    <a:srgbClr val="FFFFFF"/>
                  </a:solidFill>
                  <a:latin typeface="Arial" panose="020B0604020202020204" pitchFamily="34" charset="0"/>
                  <a:cs typeface="Arial" panose="020B0604020202020204" pitchFamily="34" charset="0"/>
                </a:rPr>
                <a:t>Clinical scenario answer</a:t>
              </a:r>
            </a:p>
            <a:p>
              <a:pPr>
                <a:defRPr/>
              </a:pPr>
              <a:endParaRPr lang="en-GB" dirty="0">
                <a:solidFill>
                  <a:srgbClr val="F6F6F6">
                    <a:lumMod val="10000"/>
                  </a:srgbClr>
                </a:solidFill>
                <a:latin typeface="Arial" panose="020B0604020202020204" pitchFamily="34" charset="0"/>
                <a:cs typeface="Arial" panose="020B0604020202020204" pitchFamily="34" charset="0"/>
              </a:endParaRPr>
            </a:p>
            <a:p>
              <a:pPr marL="285750" indent="-285750">
                <a:buClr>
                  <a:srgbClr val="A84D34"/>
                </a:buClr>
                <a:buSzPct val="103000"/>
                <a:buFont typeface="Wingdings" panose="05000000000000000000" pitchFamily="2" charset="2"/>
                <a:buChar char="§"/>
                <a:defRPr/>
              </a:pPr>
              <a:r>
                <a:rPr lang="en-GB" dirty="0">
                  <a:solidFill>
                    <a:srgbClr val="F6F6F6">
                      <a:lumMod val="10000"/>
                    </a:srgbClr>
                  </a:solidFill>
                  <a:latin typeface="Arial" panose="020B0604020202020204" pitchFamily="34" charset="0"/>
                  <a:cs typeface="Arial" panose="020B0604020202020204" pitchFamily="34" charset="0"/>
                </a:rPr>
                <a:t>5-7 days recommended</a:t>
              </a:r>
            </a:p>
            <a:p>
              <a:pPr marL="285750" indent="-285750">
                <a:buClr>
                  <a:srgbClr val="A84D34"/>
                </a:buClr>
                <a:buSzPct val="103000"/>
                <a:buFont typeface="Wingdings" panose="05000000000000000000" pitchFamily="2" charset="2"/>
                <a:buChar char="§"/>
                <a:defRPr/>
              </a:pPr>
              <a:endParaRPr lang="en-GB" dirty="0">
                <a:solidFill>
                  <a:srgbClr val="F6F6F6">
                    <a:lumMod val="10000"/>
                  </a:srgbClr>
                </a:solidFill>
                <a:latin typeface="Arial" panose="020B0604020202020204" pitchFamily="34" charset="0"/>
                <a:cs typeface="Arial" panose="020B0604020202020204" pitchFamily="34" charset="0"/>
              </a:endParaRPr>
            </a:p>
            <a:p>
              <a:pPr marL="285750" indent="-285750">
                <a:lnSpc>
                  <a:spcPct val="107000"/>
                </a:lnSpc>
                <a:spcAft>
                  <a:spcPts val="800"/>
                </a:spcAft>
                <a:buClr>
                  <a:srgbClr val="A84D34"/>
                </a:buClr>
                <a:buSzPct val="103000"/>
                <a:buFont typeface="Wingdings" panose="05000000000000000000" pitchFamily="2" charset="2"/>
                <a:buChar char="§"/>
                <a:defRPr/>
              </a:pPr>
              <a:r>
                <a:rPr lang="en-GB"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A longer course (up to 14 days in total) may be needed based on clinical assessment. </a:t>
              </a:r>
            </a:p>
            <a:p>
              <a:pPr marL="285750" indent="-285750">
                <a:lnSpc>
                  <a:spcPct val="107000"/>
                </a:lnSpc>
                <a:buClr>
                  <a:srgbClr val="A84D34"/>
                </a:buClr>
                <a:buSzPct val="103000"/>
                <a:buFont typeface="Wingdings" panose="05000000000000000000" pitchFamily="2" charset="2"/>
                <a:buChar char="§"/>
                <a:defRPr/>
              </a:pPr>
              <a:endParaRPr lang="en-GB"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Clr>
                  <a:srgbClr val="A84D34"/>
                </a:buClr>
                <a:buSzPct val="103000"/>
                <a:buFont typeface="Wingdings" panose="05000000000000000000" pitchFamily="2" charset="2"/>
                <a:buChar char="§"/>
                <a:defRPr/>
              </a:pPr>
              <a:r>
                <a:rPr lang="en-GB"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Skin takes time to return to normal, full resolution at 5 - 7 days is not expected.</a:t>
              </a:r>
            </a:p>
            <a:p>
              <a:pPr>
                <a:defRPr/>
              </a:pPr>
              <a:endParaRPr lang="en-GB" dirty="0">
                <a:solidFill>
                  <a:srgbClr val="F6F6F6">
                    <a:lumMod val="10000"/>
                  </a:srgbClr>
                </a:solidFill>
                <a:latin typeface="Arial" panose="020B0604020202020204" pitchFamily="34" charset="0"/>
                <a:cs typeface="Arial" panose="020B0604020202020204" pitchFamily="34" charset="0"/>
              </a:endParaRPr>
            </a:p>
          </p:txBody>
        </p:sp>
      </p:grpSp>
      <p:sp>
        <p:nvSpPr>
          <p:cNvPr id="5" name="Title 1">
            <a:extLst>
              <a:ext uri="{FF2B5EF4-FFF2-40B4-BE49-F238E27FC236}">
                <a16:creationId xmlns:a16="http://schemas.microsoft.com/office/drawing/2014/main" id="{0DE87B74-17DC-0B7D-ACE6-E470C06515FE}"/>
              </a:ext>
            </a:extLst>
          </p:cNvPr>
          <p:cNvSpPr txBox="1">
            <a:spLocks/>
          </p:cNvSpPr>
          <p:nvPr/>
        </p:nvSpPr>
        <p:spPr>
          <a:xfrm>
            <a:off x="1455116" y="64089"/>
            <a:ext cx="94290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rgbClr val="AF1E2C"/>
                </a:solidFill>
                <a:latin typeface="Arial" panose="020B0604020202020204" pitchFamily="34" charset="0"/>
                <a:cs typeface="Arial" panose="020B0604020202020204" pitchFamily="34" charset="0"/>
              </a:rPr>
              <a:t>Clinical scenario 2</a:t>
            </a:r>
          </a:p>
        </p:txBody>
      </p:sp>
    </p:spTree>
    <p:extLst>
      <p:ext uri="{BB962C8B-B14F-4D97-AF65-F5344CB8AC3E}">
        <p14:creationId xmlns:p14="http://schemas.microsoft.com/office/powerpoint/2010/main" val="111319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xEl>
                                              <p:pRg st="3" end="3"/>
                                            </p:txEl>
                                          </p:spTgt>
                                        </p:tgtEl>
                                      </p:cBhvr>
                                    </p:animEffect>
                                    <p:set>
                                      <p:cBhvr>
                                        <p:cTn id="7" dur="1" fill="hold">
                                          <p:stCondLst>
                                            <p:cond delay="499"/>
                                          </p:stCondLst>
                                        </p:cTn>
                                        <p:tgtEl>
                                          <p:spTgt spid="8">
                                            <p:txEl>
                                              <p:pRg st="3" end="3"/>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xEl>
                                              <p:pRg st="4" end="4"/>
                                            </p:txEl>
                                          </p:spTgt>
                                        </p:tgtEl>
                                      </p:cBhvr>
                                    </p:animEffect>
                                    <p:set>
                                      <p:cBhvr>
                                        <p:cTn id="10" dur="1" fill="hold">
                                          <p:stCondLst>
                                            <p:cond delay="499"/>
                                          </p:stCondLst>
                                        </p:cTn>
                                        <p:tgtEl>
                                          <p:spTgt spid="8">
                                            <p:txEl>
                                              <p:pRg st="4" end="4"/>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07344-056A-4F8A-9954-3F000280D041}"/>
              </a:ext>
            </a:extLst>
          </p:cNvPr>
          <p:cNvSpPr>
            <a:spLocks noGrp="1"/>
          </p:cNvSpPr>
          <p:nvPr>
            <p:ph type="title"/>
          </p:nvPr>
        </p:nvSpPr>
        <p:spPr>
          <a:xfrm>
            <a:off x="1457087" y="296549"/>
            <a:ext cx="7833213" cy="850550"/>
          </a:xfrm>
        </p:spPr>
        <p:txBody>
          <a:bodyPr>
            <a:noAutofit/>
          </a:bodyPr>
          <a:lstStyle/>
          <a:p>
            <a:r>
              <a:rPr lang="en-GB" sz="4000" b="1" dirty="0">
                <a:solidFill>
                  <a:srgbClr val="AF1E2C"/>
                </a:solidFill>
                <a:latin typeface="Arial" panose="020B0604020202020204" pitchFamily="34" charset="0"/>
                <a:cs typeface="Arial" panose="020B0604020202020204" pitchFamily="34" charset="0"/>
              </a:rPr>
              <a:t>Diagnosis and risk factors </a:t>
            </a:r>
          </a:p>
        </p:txBody>
      </p:sp>
      <p:sp>
        <p:nvSpPr>
          <p:cNvPr id="8" name="TextBox 7">
            <a:extLst>
              <a:ext uri="{FF2B5EF4-FFF2-40B4-BE49-F238E27FC236}">
                <a16:creationId xmlns:a16="http://schemas.microsoft.com/office/drawing/2014/main" id="{1309D57C-97EF-4F12-8425-AB56E91D4699}"/>
              </a:ext>
            </a:extLst>
          </p:cNvPr>
          <p:cNvSpPr txBox="1"/>
          <p:nvPr/>
        </p:nvSpPr>
        <p:spPr>
          <a:xfrm>
            <a:off x="1111007" y="1659718"/>
            <a:ext cx="4737539" cy="2188869"/>
          </a:xfrm>
          <a:prstGeom prst="rect">
            <a:avLst/>
          </a:prstGeom>
          <a:noFill/>
        </p:spPr>
        <p:txBody>
          <a:bodyPr wrap="square">
            <a:spAutoFit/>
          </a:bodyPr>
          <a:lstStyle/>
          <a:p>
            <a:pPr marL="214313" indent="-214313">
              <a:lnSpc>
                <a:spcPct val="107000"/>
              </a:lnSpc>
              <a:spcAft>
                <a:spcPts val="600"/>
              </a:spcAft>
              <a:buFont typeface="Arial" panose="020B0604020202020204" pitchFamily="34" charset="0"/>
              <a:buChar char="•"/>
              <a:defRPr/>
            </a:pPr>
            <a:r>
              <a:rPr lang="en-GB" sz="1600" b="1"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Usually unilateral</a:t>
            </a:r>
            <a:r>
              <a:rPr lang="en-GB" sz="16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 Bilateral leg cellulitis is rare. </a:t>
            </a:r>
          </a:p>
          <a:p>
            <a:pPr marL="214313" indent="-214313">
              <a:buFont typeface="Arial" panose="020B0604020202020204" pitchFamily="34" charset="0"/>
              <a:buChar char="•"/>
              <a:defRPr/>
            </a:pPr>
            <a:r>
              <a:rPr lang="en-GB" sz="1600" b="1" dirty="0">
                <a:solidFill>
                  <a:srgbClr val="F6F6F6">
                    <a:lumMod val="10000"/>
                  </a:srgbClr>
                </a:solidFill>
                <a:latin typeface="Arial" panose="020B0604020202020204" pitchFamily="34" charset="0"/>
                <a:cs typeface="Arial" panose="020B0604020202020204" pitchFamily="34" charset="0"/>
              </a:rPr>
              <a:t>A</a:t>
            </a:r>
            <a:r>
              <a:rPr lang="en-GB" sz="1600" b="1" dirty="0">
                <a:solidFill>
                  <a:srgbClr val="222222"/>
                </a:solidFill>
                <a:latin typeface="Arial" panose="020B0604020202020204" pitchFamily="34" charset="0"/>
                <a:cs typeface="Arial" panose="020B0604020202020204" pitchFamily="34" charset="0"/>
              </a:rPr>
              <a:t>cute onset</a:t>
            </a:r>
            <a:r>
              <a:rPr lang="en-GB" sz="1600" dirty="0">
                <a:solidFill>
                  <a:srgbClr val="222222"/>
                </a:solidFill>
                <a:latin typeface="Arial" panose="020B0604020202020204" pitchFamily="34" charset="0"/>
                <a:cs typeface="Arial" panose="020B0604020202020204" pitchFamily="34" charset="0"/>
              </a:rPr>
              <a:t>: red, painful, hot, swollen, and tender skin, that spreads rapidly, fever &amp; malaise </a:t>
            </a:r>
          </a:p>
          <a:p>
            <a:pPr lvl="0">
              <a:defRPr/>
            </a:pPr>
            <a:endParaRPr lang="en-GB" sz="16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endParaRPr>
          </a:p>
          <a:p>
            <a:pPr marL="214313" indent="-214313">
              <a:lnSpc>
                <a:spcPct val="107000"/>
              </a:lnSpc>
              <a:spcAft>
                <a:spcPts val="600"/>
              </a:spcAft>
              <a:buFont typeface="Arial" panose="020B0604020202020204" pitchFamily="34" charset="0"/>
              <a:buChar char="•"/>
              <a:defRPr/>
            </a:pPr>
            <a:r>
              <a:rPr lang="en-GB" sz="1600" b="1"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Check for skin break/organism entry site </a:t>
            </a:r>
            <a:r>
              <a:rPr lang="en-GB" sz="16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e.g. wound/trauma, macerated skin, fungal skin infection, concomitant skin disorder</a:t>
            </a:r>
          </a:p>
        </p:txBody>
      </p:sp>
      <p:pic>
        <p:nvPicPr>
          <p:cNvPr id="12" name="Graphic 11" descr="Thermometer with solid fill">
            <a:extLst>
              <a:ext uri="{FF2B5EF4-FFF2-40B4-BE49-F238E27FC236}">
                <a16:creationId xmlns:a16="http://schemas.microsoft.com/office/drawing/2014/main" id="{CCAD266A-6D6A-4D12-983A-4D14DF20A8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8933" y="2123656"/>
            <a:ext cx="490390" cy="490390"/>
          </a:xfrm>
          <a:prstGeom prst="rect">
            <a:avLst/>
          </a:prstGeom>
        </p:spPr>
      </p:pic>
      <p:sp>
        <p:nvSpPr>
          <p:cNvPr id="7" name="TextBox 6">
            <a:extLst>
              <a:ext uri="{FF2B5EF4-FFF2-40B4-BE49-F238E27FC236}">
                <a16:creationId xmlns:a16="http://schemas.microsoft.com/office/drawing/2014/main" id="{98382D91-4F02-4AAE-B843-2C9463FC451C}"/>
              </a:ext>
            </a:extLst>
          </p:cNvPr>
          <p:cNvSpPr txBox="1"/>
          <p:nvPr/>
        </p:nvSpPr>
        <p:spPr>
          <a:xfrm>
            <a:off x="1244040" y="4084901"/>
            <a:ext cx="4471471" cy="2062103"/>
          </a:xfrm>
          <a:prstGeom prst="rect">
            <a:avLst/>
          </a:prstGeom>
          <a:noFill/>
        </p:spPr>
        <p:txBody>
          <a:bodyPr wrap="square">
            <a:spAutoFit/>
          </a:bodyPr>
          <a:lstStyle/>
          <a:p>
            <a:pPr>
              <a:defRPr/>
            </a:pPr>
            <a:r>
              <a:rPr lang="en-GB" sz="1600" b="1" dirty="0">
                <a:solidFill>
                  <a:srgbClr val="222222"/>
                </a:solidFill>
                <a:latin typeface="Arial" panose="020B0604020202020204" pitchFamily="34" charset="0"/>
                <a:cs typeface="Arial" panose="020B0604020202020204" pitchFamily="34" charset="0"/>
              </a:rPr>
              <a:t>Other Risk factors &amp; comorbidities which may complicate or delay resolution of infection:</a:t>
            </a:r>
          </a:p>
          <a:p>
            <a:pPr defTabSz="685800">
              <a:defRPr/>
            </a:pPr>
            <a:endParaRPr lang="en-GB" sz="1600" b="1" dirty="0">
              <a:solidFill>
                <a:srgbClr val="222222"/>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GB" sz="1600" dirty="0">
                <a:solidFill>
                  <a:srgbClr val="222222"/>
                </a:solidFill>
                <a:latin typeface="Arial" panose="020B0604020202020204" pitchFamily="34" charset="0"/>
                <a:cs typeface="Arial" panose="020B0604020202020204" pitchFamily="34" charset="0"/>
              </a:rPr>
              <a:t>   Oedema, venous insufficiency, obesity</a:t>
            </a:r>
          </a:p>
          <a:p>
            <a:pPr marL="214313" indent="-214313">
              <a:buFont typeface="Arial" panose="020B0604020202020204" pitchFamily="34" charset="0"/>
              <a:buChar char="•"/>
              <a:defRPr/>
            </a:pPr>
            <a:r>
              <a:rPr lang="en-GB" sz="1600" dirty="0">
                <a:solidFill>
                  <a:srgbClr val="222222"/>
                </a:solidFill>
                <a:latin typeface="Arial" panose="020B0604020202020204" pitchFamily="34" charset="0"/>
                <a:cs typeface="Arial" panose="020B0604020202020204" pitchFamily="34" charset="0"/>
              </a:rPr>
              <a:t>Diabetes</a:t>
            </a:r>
          </a:p>
          <a:p>
            <a:pPr marL="214313" indent="-214313">
              <a:buFont typeface="Arial" panose="020B0604020202020204" pitchFamily="34" charset="0"/>
              <a:buChar char="•"/>
              <a:defRPr/>
            </a:pPr>
            <a:r>
              <a:rPr lang="en-GB" sz="1600" dirty="0">
                <a:solidFill>
                  <a:srgbClr val="222222"/>
                </a:solidFill>
                <a:latin typeface="Arial" panose="020B0604020202020204" pitchFamily="34" charset="0"/>
                <a:cs typeface="Arial" panose="020B0604020202020204" pitchFamily="34" charset="0"/>
              </a:rPr>
              <a:t>Peripheral vascular disease</a:t>
            </a:r>
          </a:p>
          <a:p>
            <a:pPr marL="214313" indent="-214313">
              <a:buFont typeface="Arial" panose="020B0604020202020204" pitchFamily="34" charset="0"/>
              <a:buChar char="•"/>
              <a:defRPr/>
            </a:pPr>
            <a:r>
              <a:rPr lang="en-GB" sz="1600" dirty="0">
                <a:solidFill>
                  <a:srgbClr val="222222"/>
                </a:solidFill>
                <a:latin typeface="Arial" panose="020B0604020202020204" pitchFamily="34" charset="0"/>
                <a:cs typeface="Arial" panose="020B0604020202020204" pitchFamily="34" charset="0"/>
              </a:rPr>
              <a:t>I</a:t>
            </a:r>
            <a:r>
              <a:rPr lang="en-GB" sz="1600" dirty="0" err="1">
                <a:solidFill>
                  <a:srgbClr val="222222"/>
                </a:solidFill>
                <a:latin typeface="Arial" panose="020B0604020202020204" pitchFamily="34" charset="0"/>
                <a:cs typeface="Arial" panose="020B0604020202020204" pitchFamily="34" charset="0"/>
              </a:rPr>
              <a:t>mmunosuppression</a:t>
            </a:r>
            <a:r>
              <a:rPr lang="en-GB" sz="1600" dirty="0">
                <a:solidFill>
                  <a:srgbClr val="222222"/>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EAD8543C-8C72-4FFD-85A8-E0EBD2F96573}"/>
              </a:ext>
            </a:extLst>
          </p:cNvPr>
          <p:cNvSpPr txBox="1"/>
          <p:nvPr/>
        </p:nvSpPr>
        <p:spPr>
          <a:xfrm>
            <a:off x="6039323" y="5736509"/>
            <a:ext cx="3440781" cy="338554"/>
          </a:xfrm>
          <a:prstGeom prst="rect">
            <a:avLst/>
          </a:prstGeom>
          <a:noFill/>
        </p:spPr>
        <p:txBody>
          <a:bodyPr wrap="square" rtlCol="0">
            <a:spAutoFit/>
          </a:bodyPr>
          <a:lstStyle/>
          <a:p>
            <a:r>
              <a:rPr lang="en-GB" sz="1600" i="1" dirty="0">
                <a:latin typeface="Arial" panose="020B0604020202020204" pitchFamily="34" charset="0"/>
                <a:cs typeface="Arial" panose="020B0604020202020204" pitchFamily="34" charset="0"/>
              </a:rPr>
              <a:t>See CKS for further information</a:t>
            </a:r>
          </a:p>
        </p:txBody>
      </p:sp>
      <p:pic>
        <p:nvPicPr>
          <p:cNvPr id="4" name="Picture 3">
            <a:extLst>
              <a:ext uri="{FF2B5EF4-FFF2-40B4-BE49-F238E27FC236}">
                <a16:creationId xmlns:a16="http://schemas.microsoft.com/office/drawing/2014/main" id="{1D9CC9DE-5988-4451-A20C-98A35B6FBF98}"/>
              </a:ext>
            </a:extLst>
          </p:cNvPr>
          <p:cNvPicPr>
            <a:picLocks noChangeAspect="1"/>
          </p:cNvPicPr>
          <p:nvPr/>
        </p:nvPicPr>
        <p:blipFill>
          <a:blip r:embed="rId5"/>
          <a:stretch>
            <a:fillRect/>
          </a:stretch>
        </p:blipFill>
        <p:spPr>
          <a:xfrm>
            <a:off x="6363135" y="2039225"/>
            <a:ext cx="2357784" cy="3143712"/>
          </a:xfrm>
          <a:prstGeom prst="rect">
            <a:avLst/>
          </a:prstGeom>
        </p:spPr>
      </p:pic>
    </p:spTree>
    <p:extLst>
      <p:ext uri="{BB962C8B-B14F-4D97-AF65-F5344CB8AC3E}">
        <p14:creationId xmlns:p14="http://schemas.microsoft.com/office/powerpoint/2010/main" val="1790615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42E48-54CA-4474-8BC7-201C008263E2}"/>
              </a:ext>
            </a:extLst>
          </p:cNvPr>
          <p:cNvSpPr>
            <a:spLocks noGrp="1"/>
          </p:cNvSpPr>
          <p:nvPr>
            <p:ph type="title"/>
          </p:nvPr>
        </p:nvSpPr>
        <p:spPr>
          <a:xfrm>
            <a:off x="1414519" y="226705"/>
            <a:ext cx="6924294" cy="994172"/>
          </a:xfrm>
        </p:spPr>
        <p:txBody>
          <a:bodyPr>
            <a:normAutofit/>
          </a:bodyPr>
          <a:lstStyle/>
          <a:p>
            <a:r>
              <a:rPr lang="en-GB" sz="4000" b="1" dirty="0">
                <a:solidFill>
                  <a:srgbClr val="AF1E2C"/>
                </a:solidFill>
                <a:latin typeface="Arial" panose="020B0604020202020204" pitchFamily="34" charset="0"/>
                <a:cs typeface="Arial" panose="020B0604020202020204" pitchFamily="34" charset="0"/>
              </a:rPr>
              <a:t>Acute complications</a:t>
            </a:r>
          </a:p>
        </p:txBody>
      </p:sp>
      <p:sp>
        <p:nvSpPr>
          <p:cNvPr id="3" name="Content Placeholder 2">
            <a:extLst>
              <a:ext uri="{FF2B5EF4-FFF2-40B4-BE49-F238E27FC236}">
                <a16:creationId xmlns:a16="http://schemas.microsoft.com/office/drawing/2014/main" id="{B5412CF9-41A5-48C8-9950-E58A9D028435}"/>
              </a:ext>
            </a:extLst>
          </p:cNvPr>
          <p:cNvSpPr>
            <a:spLocks noGrp="1"/>
          </p:cNvSpPr>
          <p:nvPr>
            <p:ph idx="1"/>
          </p:nvPr>
        </p:nvSpPr>
        <p:spPr>
          <a:xfrm>
            <a:off x="425621" y="1783322"/>
            <a:ext cx="8292757" cy="3638550"/>
          </a:xfrm>
        </p:spPr>
        <p:txBody>
          <a:bodyPr>
            <a:noAutofit/>
          </a:bodyPr>
          <a:lstStyle/>
          <a:p>
            <a:pPr lvl="1"/>
            <a:r>
              <a:rPr lang="en-GB" sz="1800" dirty="0">
                <a:latin typeface="Arial" panose="020B0604020202020204" pitchFamily="34" charset="0"/>
                <a:cs typeface="Arial" panose="020B0604020202020204" pitchFamily="34" charset="0"/>
              </a:rPr>
              <a:t>Necrotizing fasciitis:</a:t>
            </a:r>
          </a:p>
          <a:p>
            <a:pPr lvl="2"/>
            <a:r>
              <a:rPr lang="en-GB" sz="1800" dirty="0">
                <a:latin typeface="Arial" panose="020B0604020202020204" pitchFamily="34" charset="0"/>
                <a:cs typeface="Arial" panose="020B0604020202020204" pitchFamily="34" charset="0"/>
              </a:rPr>
              <a:t>Destructive, severe, rapidly progressive soft tissue infection </a:t>
            </a:r>
          </a:p>
          <a:p>
            <a:pPr lvl="2"/>
            <a:r>
              <a:rPr lang="en-GB" sz="1800" dirty="0">
                <a:latin typeface="Arial" panose="020B0604020202020204" pitchFamily="34" charset="0"/>
                <a:cs typeface="Arial" panose="020B0604020202020204" pitchFamily="34" charset="0"/>
              </a:rPr>
              <a:t>Involves the deep subcutaneous tissues and fascia (and occasionally muscles), which is characterized by extensive necrosis and gangrene of the skin and underlying structures.</a:t>
            </a:r>
          </a:p>
          <a:p>
            <a:pPr lvl="2"/>
            <a:r>
              <a:rPr lang="en-GB" sz="1800" dirty="0">
                <a:solidFill>
                  <a:srgbClr val="F6F6F6">
                    <a:lumMod val="10000"/>
                  </a:srgbClr>
                </a:solidFill>
                <a:latin typeface="Arial" panose="020B0604020202020204" pitchFamily="34" charset="0"/>
                <a:cs typeface="Arial" panose="020B0604020202020204" pitchFamily="34" charset="0"/>
              </a:rPr>
              <a:t>Early symptoms – </a:t>
            </a:r>
            <a:r>
              <a:rPr lang="en-GB" sz="1800" b="1" dirty="0">
                <a:solidFill>
                  <a:srgbClr val="F6F6F6">
                    <a:lumMod val="10000"/>
                  </a:srgbClr>
                </a:solidFill>
                <a:latin typeface="Arial" panose="020B0604020202020204" pitchFamily="34" charset="0"/>
                <a:cs typeface="Arial" panose="020B0604020202020204" pitchFamily="34" charset="0"/>
              </a:rPr>
              <a:t>intense pain out of proportion to skin damage </a:t>
            </a:r>
          </a:p>
          <a:p>
            <a:pPr lvl="2"/>
            <a:r>
              <a:rPr lang="en-GB" sz="1800" dirty="0">
                <a:solidFill>
                  <a:srgbClr val="F6F6F6">
                    <a:lumMod val="10000"/>
                  </a:srgbClr>
                </a:solidFill>
                <a:latin typeface="Arial" panose="020B0604020202020204" pitchFamily="34" charset="0"/>
                <a:cs typeface="Arial" panose="020B0604020202020204" pitchFamily="34" charset="0"/>
              </a:rPr>
              <a:t>Group A streptococcus is a major causative agent in Type II necrotizing fasciitis.</a:t>
            </a:r>
          </a:p>
          <a:p>
            <a:pPr lvl="2"/>
            <a:r>
              <a:rPr lang="en-GB" sz="1800" dirty="0">
                <a:solidFill>
                  <a:srgbClr val="F6F6F6">
                    <a:lumMod val="10000"/>
                  </a:srgbClr>
                </a:solidFill>
                <a:latin typeface="Arial" panose="020B0604020202020204" pitchFamily="34" charset="0"/>
                <a:cs typeface="Arial" panose="020B0604020202020204" pitchFamily="34" charset="0"/>
              </a:rPr>
              <a:t>Rapid progression, skin discolouration , crepitus, bulla, gangrene</a:t>
            </a:r>
          </a:p>
          <a:p>
            <a:pPr lvl="2"/>
            <a:r>
              <a:rPr lang="en-GB" sz="1800" dirty="0">
                <a:solidFill>
                  <a:srgbClr val="F6F6F6">
                    <a:lumMod val="10000"/>
                  </a:srgbClr>
                </a:solidFill>
                <a:latin typeface="Arial" panose="020B0604020202020204" pitchFamily="34" charset="0"/>
                <a:cs typeface="Arial" panose="020B0604020202020204" pitchFamily="34" charset="0"/>
              </a:rPr>
              <a:t>Refer – IV antibiotics &amp; surgical </a:t>
            </a:r>
          </a:p>
          <a:p>
            <a:pPr lvl="1"/>
            <a:endParaRPr lang="en-GB"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Myositis: inflammation of muscle due to infection.</a:t>
            </a:r>
          </a:p>
          <a:p>
            <a:pPr lvl="1"/>
            <a:r>
              <a:rPr lang="en-GB" sz="1800" dirty="0">
                <a:latin typeface="Arial" panose="020B0604020202020204" pitchFamily="34" charset="0"/>
                <a:cs typeface="Arial" panose="020B0604020202020204" pitchFamily="34" charset="0"/>
              </a:rPr>
              <a:t>Sepsis (potentially fatal).</a:t>
            </a:r>
          </a:p>
          <a:p>
            <a:pPr lvl="1"/>
            <a:r>
              <a:rPr lang="en-GB" sz="1800" dirty="0">
                <a:latin typeface="Arial" panose="020B0604020202020204" pitchFamily="34" charset="0"/>
                <a:cs typeface="Arial" panose="020B0604020202020204" pitchFamily="34" charset="0"/>
              </a:rPr>
              <a:t>Subcutaneous abscesses.</a:t>
            </a:r>
          </a:p>
          <a:p>
            <a:pPr lvl="1"/>
            <a:r>
              <a:rPr lang="en-GB" sz="1800" dirty="0">
                <a:latin typeface="Arial" panose="020B0604020202020204" pitchFamily="34" charset="0"/>
                <a:cs typeface="Arial" panose="020B0604020202020204" pitchFamily="34" charset="0"/>
              </a:rPr>
              <a:t>Post-streptococcal nephritis</a:t>
            </a:r>
          </a:p>
        </p:txBody>
      </p:sp>
    </p:spTree>
    <p:extLst>
      <p:ext uri="{BB962C8B-B14F-4D97-AF65-F5344CB8AC3E}">
        <p14:creationId xmlns:p14="http://schemas.microsoft.com/office/powerpoint/2010/main" val="3599635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a:extLst>
              <a:ext uri="{FF2B5EF4-FFF2-40B4-BE49-F238E27FC236}">
                <a16:creationId xmlns:a16="http://schemas.microsoft.com/office/drawing/2014/main" id="{36D7A2A5-4642-9ED9-FB76-FC46E95B4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574" y="2554700"/>
            <a:ext cx="2238716" cy="16816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0807344-056A-4F8A-9954-3F000280D041}"/>
              </a:ext>
            </a:extLst>
          </p:cNvPr>
          <p:cNvSpPr>
            <a:spLocks noGrp="1"/>
          </p:cNvSpPr>
          <p:nvPr>
            <p:ph type="title"/>
          </p:nvPr>
        </p:nvSpPr>
        <p:spPr>
          <a:xfrm>
            <a:off x="1456480" y="457120"/>
            <a:ext cx="7218114" cy="994172"/>
          </a:xfrm>
        </p:spPr>
        <p:txBody>
          <a:bodyPr>
            <a:normAutofit fontScale="90000"/>
          </a:bodyPr>
          <a:lstStyle/>
          <a:p>
            <a:r>
              <a:rPr lang="en-GB" b="1" dirty="0">
                <a:solidFill>
                  <a:srgbClr val="AF1E2C"/>
                </a:solidFill>
                <a:latin typeface="Arial" panose="020B0604020202020204" pitchFamily="34" charset="0"/>
                <a:cs typeface="Arial" panose="020B0604020202020204" pitchFamily="34" charset="0"/>
              </a:rPr>
              <a:t>Cellulitis</a:t>
            </a:r>
            <a:r>
              <a:rPr lang="en-GB" sz="4000" b="1" dirty="0">
                <a:solidFill>
                  <a:srgbClr val="AF1E2C"/>
                </a:solidFill>
                <a:latin typeface="Arial" panose="020B0604020202020204" pitchFamily="34" charset="0"/>
                <a:cs typeface="Arial" panose="020B0604020202020204" pitchFamily="34" charset="0"/>
              </a:rPr>
              <a:t> </a:t>
            </a:r>
            <a:br>
              <a:rPr lang="en-GB" sz="4000" b="1" dirty="0">
                <a:solidFill>
                  <a:srgbClr val="AF1E2C"/>
                </a:solidFill>
                <a:latin typeface="Arial" panose="020B0604020202020204" pitchFamily="34" charset="0"/>
                <a:cs typeface="Arial" panose="020B0604020202020204" pitchFamily="34" charset="0"/>
              </a:rPr>
            </a:br>
            <a:r>
              <a:rPr lang="en-GB" sz="3600" b="1" dirty="0">
                <a:solidFill>
                  <a:srgbClr val="AF1E2C"/>
                </a:solidFill>
                <a:latin typeface="Arial" panose="020B0604020202020204" pitchFamily="34" charset="0"/>
                <a:cs typeface="Arial" panose="020B0604020202020204" pitchFamily="34" charset="0"/>
              </a:rPr>
              <a:t>Management </a:t>
            </a:r>
            <a:endParaRPr lang="en-GB" sz="4000" b="1" dirty="0">
              <a:solidFill>
                <a:srgbClr val="AF1E2C"/>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04CEE16-046C-4767-8436-69C9F5828E04}"/>
              </a:ext>
            </a:extLst>
          </p:cNvPr>
          <p:cNvSpPr>
            <a:spLocks noGrp="1"/>
          </p:cNvSpPr>
          <p:nvPr>
            <p:ph idx="1"/>
          </p:nvPr>
        </p:nvSpPr>
        <p:spPr>
          <a:xfrm>
            <a:off x="962943" y="1770005"/>
            <a:ext cx="7218114" cy="762545"/>
          </a:xfrm>
        </p:spPr>
        <p:txBody>
          <a:bodyPr>
            <a:normAutofit/>
          </a:bodyPr>
          <a:lstStyle/>
          <a:p>
            <a:pPr marL="0" indent="0">
              <a:lnSpc>
                <a:spcPct val="107000"/>
              </a:lnSpc>
              <a:spcAft>
                <a:spcPts val="600"/>
              </a:spcAft>
              <a:buNone/>
            </a:pPr>
            <a:r>
              <a:rPr lang="en-GB" sz="1600" dirty="0">
                <a:solidFill>
                  <a:srgbClr val="282828"/>
                </a:solidFill>
                <a:latin typeface="Arial" panose="020B0604020202020204" pitchFamily="34" charset="0"/>
                <a:ea typeface="Calibri" panose="020F0502020204030204" pitchFamily="34" charset="0"/>
                <a:cs typeface="Arial" panose="020B0604020202020204" pitchFamily="34" charset="0"/>
              </a:rPr>
              <a:t>Most common causative pathogens S</a:t>
            </a:r>
            <a:r>
              <a:rPr lang="en-GB" sz="1600" i="1" dirty="0">
                <a:solidFill>
                  <a:srgbClr val="282828"/>
                </a:solidFill>
                <a:latin typeface="Arial" panose="020B0604020202020204" pitchFamily="34" charset="0"/>
                <a:ea typeface="Calibri" panose="020F0502020204030204" pitchFamily="34" charset="0"/>
                <a:cs typeface="Arial" panose="020B0604020202020204" pitchFamily="34" charset="0"/>
              </a:rPr>
              <a:t>treptococcus pyogenes </a:t>
            </a:r>
            <a:r>
              <a:rPr lang="en-GB" sz="1600" dirty="0">
                <a:solidFill>
                  <a:srgbClr val="282828"/>
                </a:solidFill>
                <a:latin typeface="Arial" panose="020B0604020202020204" pitchFamily="34" charset="0"/>
                <a:ea typeface="Calibri" panose="020F0502020204030204" pitchFamily="34" charset="0"/>
                <a:cs typeface="Arial" panose="020B0604020202020204" pitchFamily="34" charset="0"/>
              </a:rPr>
              <a:t>and </a:t>
            </a:r>
            <a:r>
              <a:rPr lang="en-GB" sz="1600" i="1" dirty="0">
                <a:solidFill>
                  <a:srgbClr val="282828"/>
                </a:solidFill>
                <a:latin typeface="Arial" panose="020B0604020202020204" pitchFamily="34" charset="0"/>
                <a:ea typeface="Calibri" panose="020F0502020204030204" pitchFamily="34" charset="0"/>
                <a:cs typeface="Arial" panose="020B0604020202020204" pitchFamily="34" charset="0"/>
              </a:rPr>
              <a:t>Staphylococcus aureus, </a:t>
            </a:r>
            <a:r>
              <a:rPr lang="en-GB" sz="1600" dirty="0">
                <a:solidFill>
                  <a:srgbClr val="282828"/>
                </a:solidFill>
                <a:latin typeface="Arial" panose="020B0604020202020204" pitchFamily="34" charset="0"/>
                <a:ea typeface="Calibri" panose="020F0502020204030204" pitchFamily="34" charset="0"/>
                <a:cs typeface="Arial" panose="020B0604020202020204" pitchFamily="34" charset="0"/>
              </a:rPr>
              <a:t>therefore flucloxacillin first line </a:t>
            </a:r>
            <a:endParaRPr lang="en-GB" sz="1600" i="1" dirty="0">
              <a:solidFill>
                <a:srgbClr val="282828"/>
              </a:solidFill>
              <a:latin typeface="Arial" panose="020B060402020202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8AA79C7-55D8-4F91-BF21-2E4989058709}"/>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25307" y="2554700"/>
            <a:ext cx="2435773" cy="1682104"/>
          </a:xfrm>
          <a:prstGeom prst="rect">
            <a:avLst/>
          </a:prstGeom>
          <a:noFill/>
          <a:ln>
            <a:noFill/>
          </a:ln>
        </p:spPr>
      </p:pic>
      <p:sp>
        <p:nvSpPr>
          <p:cNvPr id="11" name="TextBox 10">
            <a:extLst>
              <a:ext uri="{FF2B5EF4-FFF2-40B4-BE49-F238E27FC236}">
                <a16:creationId xmlns:a16="http://schemas.microsoft.com/office/drawing/2014/main" id="{1C1B01CE-0D11-4AE1-9BEA-DF3371D945B6}"/>
              </a:ext>
            </a:extLst>
          </p:cNvPr>
          <p:cNvSpPr txBox="1"/>
          <p:nvPr/>
        </p:nvSpPr>
        <p:spPr>
          <a:xfrm>
            <a:off x="793776" y="4569710"/>
            <a:ext cx="2498834" cy="1323439"/>
          </a:xfrm>
          <a:prstGeom prst="rect">
            <a:avLst/>
          </a:prstGeom>
          <a:solidFill>
            <a:schemeClr val="bg1">
              <a:lumMod val="95000"/>
            </a:schemeClr>
          </a:solidFill>
        </p:spPr>
        <p:txBody>
          <a:bodyPr wrap="square" rtlCol="0">
            <a:spAutoFit/>
          </a:bodyPr>
          <a:lstStyle/>
          <a:p>
            <a:pPr marL="214313" indent="-214313" defTabSz="685800">
              <a:buFont typeface="Arial" panose="020B0604020202020204" pitchFamily="34" charset="0"/>
              <a:buChar char="•"/>
              <a:defRPr/>
            </a:pPr>
            <a:r>
              <a:rPr lang="en-GB" sz="1600" dirty="0">
                <a:solidFill>
                  <a:srgbClr val="F6F6F6">
                    <a:lumMod val="10000"/>
                  </a:srgbClr>
                </a:solidFill>
                <a:latin typeface="Arial" panose="020B0604020202020204" pitchFamily="34" charset="0"/>
                <a:ea typeface="Lato" panose="020F0502020204030203" pitchFamily="34" charset="0"/>
                <a:cs typeface="Arial" panose="020B0604020202020204" pitchFamily="34" charset="0"/>
              </a:rPr>
              <a:t>Penetrating injury, </a:t>
            </a:r>
          </a:p>
          <a:p>
            <a:pPr marL="214313" indent="-214313" defTabSz="685800">
              <a:buFont typeface="Arial" panose="020B0604020202020204" pitchFamily="34" charset="0"/>
              <a:buChar char="•"/>
              <a:defRPr/>
            </a:pPr>
            <a:r>
              <a:rPr lang="en-GB" sz="1600" dirty="0">
                <a:solidFill>
                  <a:srgbClr val="F6F6F6">
                    <a:lumMod val="10000"/>
                  </a:srgbClr>
                </a:solidFill>
                <a:latin typeface="Arial" panose="020B0604020202020204" pitchFamily="34" charset="0"/>
                <a:ea typeface="Lato" panose="020F0502020204030203" pitchFamily="34" charset="0"/>
                <a:cs typeface="Arial" panose="020B0604020202020204" pitchFamily="34" charset="0"/>
              </a:rPr>
              <a:t>Exposure to water-borne organisms</a:t>
            </a:r>
          </a:p>
          <a:p>
            <a:pPr marL="214313" indent="-214313" defTabSz="685800">
              <a:buFont typeface="Arial" panose="020B0604020202020204" pitchFamily="34" charset="0"/>
              <a:buChar char="•"/>
              <a:defRPr/>
            </a:pPr>
            <a:r>
              <a:rPr lang="en-GB" sz="1600" dirty="0">
                <a:solidFill>
                  <a:srgbClr val="F6F6F6">
                    <a:lumMod val="10000"/>
                  </a:srgbClr>
                </a:solidFill>
                <a:latin typeface="Arial" panose="020B0604020202020204" pitchFamily="34" charset="0"/>
                <a:ea typeface="Lato" panose="020F0502020204030203" pitchFamily="34" charset="0"/>
                <a:cs typeface="Arial" panose="020B0604020202020204" pitchFamily="34" charset="0"/>
              </a:rPr>
              <a:t>Infection acquired outside UK</a:t>
            </a:r>
          </a:p>
        </p:txBody>
      </p:sp>
      <p:pic>
        <p:nvPicPr>
          <p:cNvPr id="6" name="Graphic 1" descr="Surf with solid fill">
            <a:extLst>
              <a:ext uri="{FF2B5EF4-FFF2-40B4-BE49-F238E27FC236}">
                <a16:creationId xmlns:a16="http://schemas.microsoft.com/office/drawing/2014/main" id="{A5B44AAA-3DC4-4736-BD0D-3C87FF0705C5}"/>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80828" y="3012107"/>
            <a:ext cx="685800" cy="685800"/>
          </a:xfrm>
          <a:prstGeom prst="rect">
            <a:avLst/>
          </a:prstGeom>
        </p:spPr>
      </p:pic>
      <p:pic>
        <p:nvPicPr>
          <p:cNvPr id="8" name="Picture 7">
            <a:extLst>
              <a:ext uri="{FF2B5EF4-FFF2-40B4-BE49-F238E27FC236}">
                <a16:creationId xmlns:a16="http://schemas.microsoft.com/office/drawing/2014/main" id="{D81624B6-FBB1-4420-91E5-2D26AA5A78A7}"/>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806708" y="2259933"/>
            <a:ext cx="884036" cy="884036"/>
          </a:xfrm>
          <a:prstGeom prst="rect">
            <a:avLst/>
          </a:prstGeom>
        </p:spPr>
      </p:pic>
      <p:sp>
        <p:nvSpPr>
          <p:cNvPr id="12" name="TextBox 11">
            <a:extLst>
              <a:ext uri="{FF2B5EF4-FFF2-40B4-BE49-F238E27FC236}">
                <a16:creationId xmlns:a16="http://schemas.microsoft.com/office/drawing/2014/main" id="{2F997AB2-7A5B-49F4-80B9-16023F828C57}"/>
              </a:ext>
            </a:extLst>
          </p:cNvPr>
          <p:cNvSpPr txBox="1"/>
          <p:nvPr/>
        </p:nvSpPr>
        <p:spPr>
          <a:xfrm>
            <a:off x="3899235" y="4569710"/>
            <a:ext cx="2065455" cy="1077218"/>
          </a:xfrm>
          <a:prstGeom prst="rect">
            <a:avLst/>
          </a:prstGeom>
          <a:solidFill>
            <a:schemeClr val="bg1">
              <a:lumMod val="95000"/>
            </a:schemeClr>
          </a:solidFill>
        </p:spPr>
        <p:txBody>
          <a:bodyPr wrap="square" rtlCol="0">
            <a:spAutoFit/>
          </a:bodyPr>
          <a:lstStyle/>
          <a:p>
            <a:pPr defTabSz="685800">
              <a:defRPr/>
            </a:pPr>
            <a:r>
              <a:rPr lang="en-GB" sz="1600" dirty="0">
                <a:solidFill>
                  <a:srgbClr val="000000"/>
                </a:solidFill>
                <a:latin typeface="Arial" panose="020B0604020202020204" pitchFamily="34" charset="0"/>
                <a:ea typeface="Lato" panose="020F0502020204030203" pitchFamily="34" charset="0"/>
                <a:cs typeface="Arial" panose="020B0604020202020204" pitchFamily="34" charset="0"/>
              </a:rPr>
              <a:t>Consider marking extent with single-use surgical marker pen </a:t>
            </a:r>
          </a:p>
        </p:txBody>
      </p:sp>
      <p:sp>
        <p:nvSpPr>
          <p:cNvPr id="13" name="TextBox 12">
            <a:extLst>
              <a:ext uri="{FF2B5EF4-FFF2-40B4-BE49-F238E27FC236}">
                <a16:creationId xmlns:a16="http://schemas.microsoft.com/office/drawing/2014/main" id="{6ADDB5DF-35AB-4828-8009-DB471D937601}"/>
              </a:ext>
            </a:extLst>
          </p:cNvPr>
          <p:cNvSpPr txBox="1"/>
          <p:nvPr/>
        </p:nvSpPr>
        <p:spPr>
          <a:xfrm>
            <a:off x="1154114" y="3788173"/>
            <a:ext cx="2424967" cy="430887"/>
          </a:xfrm>
          <a:prstGeom prst="rect">
            <a:avLst/>
          </a:prstGeom>
          <a:noFill/>
        </p:spPr>
        <p:txBody>
          <a:bodyPr wrap="square" rtlCol="0">
            <a:spAutoFit/>
          </a:bodyPr>
          <a:lstStyle/>
          <a:p>
            <a:pPr defTabSz="685800">
              <a:defRPr/>
            </a:pPr>
            <a:r>
              <a:rPr lang="en-GB" sz="1100" dirty="0">
                <a:solidFill>
                  <a:srgbClr val="FFFFFF"/>
                </a:solidFill>
                <a:latin typeface="Arial" panose="020B0604020202020204" pitchFamily="34" charset="0"/>
                <a:cs typeface="Arial" panose="020B0604020202020204" pitchFamily="34" charset="0"/>
              </a:rPr>
              <a:t>Consider swab if skin broken,</a:t>
            </a:r>
          </a:p>
          <a:p>
            <a:pPr defTabSz="685800">
              <a:defRPr/>
            </a:pPr>
            <a:r>
              <a:rPr lang="en-GB" sz="1100" dirty="0">
                <a:solidFill>
                  <a:srgbClr val="FFFFFF"/>
                </a:solidFill>
                <a:latin typeface="Arial" panose="020B0604020202020204" pitchFamily="34" charset="0"/>
                <a:cs typeface="Arial" panose="020B0604020202020204" pitchFamily="34" charset="0"/>
              </a:rPr>
              <a:t> + risk of uncommon pathogen. </a:t>
            </a:r>
          </a:p>
        </p:txBody>
      </p:sp>
      <p:sp>
        <p:nvSpPr>
          <p:cNvPr id="16" name="TextBox 15">
            <a:extLst>
              <a:ext uri="{FF2B5EF4-FFF2-40B4-BE49-F238E27FC236}">
                <a16:creationId xmlns:a16="http://schemas.microsoft.com/office/drawing/2014/main" id="{1486781F-3547-4CC5-8026-67D9883886FF}"/>
              </a:ext>
            </a:extLst>
          </p:cNvPr>
          <p:cNvSpPr txBox="1"/>
          <p:nvPr/>
        </p:nvSpPr>
        <p:spPr>
          <a:xfrm>
            <a:off x="6387065" y="4569710"/>
            <a:ext cx="2498834" cy="1569660"/>
          </a:xfrm>
          <a:prstGeom prst="rect">
            <a:avLst/>
          </a:prstGeom>
          <a:solidFill>
            <a:schemeClr val="bg1">
              <a:lumMod val="95000"/>
            </a:schemeClr>
          </a:solidFill>
        </p:spPr>
        <p:txBody>
          <a:bodyPr wrap="square">
            <a:spAutoFit/>
          </a:bodyPr>
          <a:lstStyle/>
          <a:p>
            <a:pPr defTabSz="685800">
              <a:defRPr/>
            </a:pPr>
            <a:r>
              <a:rPr lang="en-GB" sz="1600" dirty="0">
                <a:solidFill>
                  <a:srgbClr val="F6F6F6">
                    <a:lumMod val="10000"/>
                  </a:srgbClr>
                </a:solidFill>
                <a:latin typeface="Arial" panose="020B0604020202020204" pitchFamily="34" charset="0"/>
                <a:ea typeface="Lato" panose="020F0502020204030203" pitchFamily="34" charset="0"/>
                <a:cs typeface="Arial" panose="020B0604020202020204" pitchFamily="34" charset="0"/>
              </a:rPr>
              <a:t>Manage underlying conditions E.g. diabetes, venous insufficiency eczema and oedema </a:t>
            </a:r>
          </a:p>
          <a:p>
            <a:pPr defTabSz="685800">
              <a:defRPr/>
            </a:pPr>
            <a:r>
              <a:rPr lang="en-GB" sz="1600" dirty="0">
                <a:solidFill>
                  <a:srgbClr val="F6F6F6">
                    <a:lumMod val="10000"/>
                  </a:srgbClr>
                </a:solidFill>
                <a:latin typeface="Arial" panose="020B0604020202020204" pitchFamily="34" charset="0"/>
                <a:ea typeface="Lato" panose="020F0502020204030203" pitchFamily="34" charset="0"/>
                <a:cs typeface="Arial" panose="020B0604020202020204" pitchFamily="34" charset="0"/>
              </a:rPr>
              <a:t>(calcium channel blockers)</a:t>
            </a:r>
          </a:p>
        </p:txBody>
      </p:sp>
      <p:grpSp>
        <p:nvGrpSpPr>
          <p:cNvPr id="4" name="Group 3">
            <a:extLst>
              <a:ext uri="{FF2B5EF4-FFF2-40B4-BE49-F238E27FC236}">
                <a16:creationId xmlns:a16="http://schemas.microsoft.com/office/drawing/2014/main" id="{5D459F09-43ED-FEFF-7B17-612A3D468DB5}"/>
              </a:ext>
            </a:extLst>
          </p:cNvPr>
          <p:cNvGrpSpPr/>
          <p:nvPr/>
        </p:nvGrpSpPr>
        <p:grpSpPr>
          <a:xfrm>
            <a:off x="6735226" y="2699879"/>
            <a:ext cx="1939368" cy="1618835"/>
            <a:chOff x="6692293" y="2518397"/>
            <a:chExt cx="1939368" cy="1618835"/>
          </a:xfrm>
        </p:grpSpPr>
        <p:pic>
          <p:nvPicPr>
            <p:cNvPr id="17" name="Picture 16">
              <a:extLst>
                <a:ext uri="{FF2B5EF4-FFF2-40B4-BE49-F238E27FC236}">
                  <a16:creationId xmlns:a16="http://schemas.microsoft.com/office/drawing/2014/main" id="{B2076A24-8EAB-4D3D-99B0-93487CA76D6C}"/>
                </a:ext>
              </a:extLst>
            </p:cNvPr>
            <p:cNvPicPr>
              <a:picLocks noChangeAspect="1"/>
            </p:cNvPicPr>
            <p:nvPr/>
          </p:nvPicPr>
          <p:blipFill>
            <a:blip r:embed="rId8"/>
            <a:stretch>
              <a:fillRect/>
            </a:stretch>
          </p:blipFill>
          <p:spPr>
            <a:xfrm>
              <a:off x="7636482" y="3142053"/>
              <a:ext cx="995179" cy="995179"/>
            </a:xfrm>
            <a:prstGeom prst="rect">
              <a:avLst/>
            </a:prstGeom>
          </p:spPr>
        </p:pic>
        <p:pic>
          <p:nvPicPr>
            <p:cNvPr id="18" name="Picture 17">
              <a:extLst>
                <a:ext uri="{FF2B5EF4-FFF2-40B4-BE49-F238E27FC236}">
                  <a16:creationId xmlns:a16="http://schemas.microsoft.com/office/drawing/2014/main" id="{0C53649D-BACF-4ABC-B72D-17248BD52C94}"/>
                </a:ext>
              </a:extLst>
            </p:cNvPr>
            <p:cNvPicPr>
              <a:picLocks noChangeAspect="1"/>
            </p:cNvPicPr>
            <p:nvPr/>
          </p:nvPicPr>
          <p:blipFill>
            <a:blip r:embed="rId9"/>
            <a:stretch>
              <a:fillRect/>
            </a:stretch>
          </p:blipFill>
          <p:spPr>
            <a:xfrm>
              <a:off x="6983122" y="2647864"/>
              <a:ext cx="992210" cy="992210"/>
            </a:xfrm>
            <a:prstGeom prst="rect">
              <a:avLst/>
            </a:prstGeom>
          </p:spPr>
        </p:pic>
        <p:pic>
          <p:nvPicPr>
            <p:cNvPr id="20" name="Graphic 19" descr="Moon and stars with solid fill">
              <a:extLst>
                <a:ext uri="{FF2B5EF4-FFF2-40B4-BE49-F238E27FC236}">
                  <a16:creationId xmlns:a16="http://schemas.microsoft.com/office/drawing/2014/main" id="{00F3DE6D-0655-41F5-8FE1-0325576FB5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92293" y="2518397"/>
              <a:ext cx="712643" cy="712643"/>
            </a:xfrm>
            <a:prstGeom prst="rect">
              <a:avLst/>
            </a:prstGeom>
          </p:spPr>
        </p:pic>
      </p:grpSp>
    </p:spTree>
    <p:extLst>
      <p:ext uri="{BB962C8B-B14F-4D97-AF65-F5344CB8AC3E}">
        <p14:creationId xmlns:p14="http://schemas.microsoft.com/office/powerpoint/2010/main" val="3254176603"/>
      </p:ext>
    </p:extLst>
  </p:cSld>
  <p:clrMapOvr>
    <a:masterClrMapping/>
  </p:clrMapOvr>
</p:sld>
</file>

<file path=ppt/theme/theme1.xml><?xml version="1.0" encoding="utf-8"?>
<a:theme xmlns:a="http://schemas.openxmlformats.org/drawingml/2006/main" name="1_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9220</TotalTime>
  <Words>3198</Words>
  <Application>Microsoft Office PowerPoint</Application>
  <PresentationFormat>On-screen Show (4:3)</PresentationFormat>
  <Paragraphs>356</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Open Sans</vt:lpstr>
      <vt:lpstr>Symbol</vt:lpstr>
      <vt:lpstr>Wingdings</vt:lpstr>
      <vt:lpstr>1_Office Theme</vt:lpstr>
      <vt:lpstr>2_Office Theme</vt:lpstr>
      <vt:lpstr>PowerPoint Presentation</vt:lpstr>
      <vt:lpstr>Clinical scenario 1</vt:lpstr>
      <vt:lpstr>Clinical scenario 1</vt:lpstr>
      <vt:lpstr>Conditions misidentified as cellulitis  Venous eczema and lipodermatosclerosis</vt:lpstr>
      <vt:lpstr>PowerPoint Presentation</vt:lpstr>
      <vt:lpstr>PowerPoint Presentation</vt:lpstr>
      <vt:lpstr>Diagnosis and risk factors </vt:lpstr>
      <vt:lpstr>Acute complications</vt:lpstr>
      <vt:lpstr>Cellulitis  Management </vt:lpstr>
      <vt:lpstr>PowerPoint Presentation</vt:lpstr>
      <vt:lpstr>Safety netting advice </vt:lpstr>
      <vt:lpstr>TARGET Self-care leaflet </vt:lpstr>
      <vt:lpstr>TARGET: Resources for clinical and waiting areas</vt:lpstr>
      <vt:lpstr>Reduce Antibiotic Prescribing</vt:lpstr>
      <vt:lpstr>How can we fit together the evidence and change behaviour during consultation with our patients to improve antibiotic prescribing?</vt:lpstr>
      <vt:lpstr>How could your practice improve antibiotic prescriptions for cellulitis</vt:lpstr>
      <vt:lpstr>Clinical Scenario Cellulitis  Action Planning next 12 months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Fionna Pursey</dc:creator>
  <cp:lastModifiedBy>Catherine Hayes</cp:lastModifiedBy>
  <cp:revision>18</cp:revision>
  <dcterms:created xsi:type="dcterms:W3CDTF">2023-01-20T10:51:21Z</dcterms:created>
  <dcterms:modified xsi:type="dcterms:W3CDTF">2024-08-14T14:23:07Z</dcterms:modified>
</cp:coreProperties>
</file>