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 id="2147483711" r:id="rId2"/>
  </p:sldMasterIdLst>
  <p:notesMasterIdLst>
    <p:notesMasterId r:id="rId28"/>
  </p:notesMasterIdLst>
  <p:sldIdLst>
    <p:sldId id="256" r:id="rId3"/>
    <p:sldId id="1595" r:id="rId4"/>
    <p:sldId id="1596" r:id="rId5"/>
    <p:sldId id="1032" r:id="rId6"/>
    <p:sldId id="1618" r:id="rId7"/>
    <p:sldId id="511" r:id="rId8"/>
    <p:sldId id="1024" r:id="rId9"/>
    <p:sldId id="1601" r:id="rId10"/>
    <p:sldId id="1611" r:id="rId11"/>
    <p:sldId id="1612" r:id="rId12"/>
    <p:sldId id="1620" r:id="rId13"/>
    <p:sldId id="1621" r:id="rId14"/>
    <p:sldId id="1613" r:id="rId15"/>
    <p:sldId id="1623" r:id="rId16"/>
    <p:sldId id="1622" r:id="rId17"/>
    <p:sldId id="1031" r:id="rId18"/>
    <p:sldId id="1594" r:id="rId19"/>
    <p:sldId id="1624" r:id="rId20"/>
    <p:sldId id="1625" r:id="rId21"/>
    <p:sldId id="1626" r:id="rId22"/>
    <p:sldId id="505" r:id="rId23"/>
    <p:sldId id="1602" r:id="rId24"/>
    <p:sldId id="558" r:id="rId25"/>
    <p:sldId id="1119" r:id="rId26"/>
    <p:sldId id="159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BFC121-1375-D9F0-D8F2-467136C0A4B6}" name="Ming Lee" initials="ML" userId="S::Ming.Lee@ukhsa.gov.uk::c823b467-a9f2-42dc-a141-b9313039d031" providerId="AD"/>
  <p188:author id="{9A32EA65-5009-06AC-F2D6-11B005C55F13}" name="Emily Cooper" initials="EC" userId="S::Emily.Cooper@ukhsa.gov.uk::eb95757b-e3cc-4f78-9541-56bd20621a99" providerId="AD"/>
  <p188:author id="{1FE72272-E4EE-5CB5-A6D3-602367F88D62}" name="Catherine Searle" initials="CS" userId="S::catherine.searle@ukhsa.gov.uk::cf6e20fe-e68b-4484-94b1-93f49404ef63" providerId="AD"/>
  <p188:author id="{83676095-2E2E-FF9B-152B-B5EE9423DD16}" name="Catherine Searle" initials="" userId="S::Catherine.Searle@ukhsa.gov.uk::cf6e20fe-e68b-4484-94b1-93f49404ef63" providerId="AD"/>
  <p188:author id="{987EA5C4-26F9-4E8D-F73F-5F3ED8A5153F}" name="Catherine Hayes" initials="CH" userId="S::Catherine.Hayes@ukhsa.gov.uk::51064343-f055-4aba-a6ff-35764d19f49d" providerId="AD"/>
  <p188:author id="{4A34FBD2-DFB8-8516-A3D7-BF04B95CBDEB}" name="Colin Brown" initials="CB" userId="S::colin.brown@ukhsa.gov.uk::8e665532-3107-4741-89b8-8f6d527cdbf1" providerId="AD"/>
  <p188:author id="{B3B7F2F5-B70C-9058-2521-A1A1C7A5EE1D}" name="Mariyam Mirfenderesky" initials="MM" userId="S::m.mirfenderesky@ukhsa.gov.uk::ae1e3872-b9a1-4259-843d-da89392b28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0016"/>
    <a:srgbClr val="CFD5EA"/>
    <a:srgbClr val="F4DDC4"/>
    <a:srgbClr val="E9EBF5"/>
    <a:srgbClr val="A84D34"/>
    <a:srgbClr val="DE994E"/>
    <a:srgbClr val="AE65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5966" autoAdjust="0"/>
  </p:normalViewPr>
  <p:slideViewPr>
    <p:cSldViewPr snapToGrid="0">
      <p:cViewPr varScale="1">
        <p:scale>
          <a:sx n="73" d="100"/>
          <a:sy n="73" d="100"/>
        </p:scale>
        <p:origin x="1914" y="54"/>
      </p:cViewPr>
      <p:guideLst/>
    </p:cSldViewPr>
  </p:slideViewPr>
  <p:notesTextViewPr>
    <p:cViewPr>
      <p:scale>
        <a:sx n="1" d="1"/>
        <a:sy n="1" d="1"/>
      </p:scale>
      <p:origin x="0" y="0"/>
    </p:cViewPr>
  </p:notesText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45A51-3969-4EB7-8A61-1184C931368B}" type="datetimeFigureOut">
              <a:rPr lang="en-GB" smtClean="0"/>
              <a:t>01/04/2026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35B939-5574-4C55-8951-CA2004E59EE6}" type="slidenum">
              <a:rPr lang="en-GB" smtClean="0"/>
              <a:t>‹#›</a:t>
            </a:fld>
            <a:endParaRPr lang="en-GB"/>
          </a:p>
        </p:txBody>
      </p:sp>
    </p:spTree>
    <p:extLst>
      <p:ext uri="{BB962C8B-B14F-4D97-AF65-F5344CB8AC3E}">
        <p14:creationId xmlns:p14="http://schemas.microsoft.com/office/powerpoint/2010/main" val="1368760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016/S2666-5247(23)00186-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altLang="en-US" sz="1000" b="1" u="none" dirty="0">
                <a:latin typeface="Arial" panose="020B0604020202020204" pitchFamily="34" charset="0"/>
                <a:cs typeface="Arial" panose="020B0604020202020204" pitchFamily="34" charset="0"/>
              </a:rPr>
              <a:t>Presenter Notes:</a:t>
            </a:r>
            <a:endParaRPr lang="en-GB" altLang="en-US" sz="1000" u="none" dirty="0">
              <a:latin typeface="Arial" panose="020B0604020202020204" pitchFamily="34" charset="0"/>
              <a:cs typeface="Arial" panose="020B0604020202020204" pitchFamily="34" charset="0"/>
            </a:endParaRPr>
          </a:p>
          <a:p>
            <a:r>
              <a:rPr lang="en-GB" altLang="en-US" sz="1000" b="0" i="1" u="none" dirty="0">
                <a:latin typeface="Arial" panose="020B0604020202020204" pitchFamily="34" charset="0"/>
                <a:cs typeface="Arial" panose="020B0604020202020204" pitchFamily="34" charset="0"/>
              </a:rPr>
              <a:t>These cases are examples that can be printed out and discussed in pairs or groups, or with the group as a whole.</a:t>
            </a:r>
          </a:p>
          <a:p>
            <a:r>
              <a:rPr lang="en-GB" altLang="en-US" sz="1000" b="0" i="1" dirty="0">
                <a:latin typeface="Arial" panose="020B0604020202020204" pitchFamily="34" charset="0"/>
                <a:cs typeface="Arial" panose="020B0604020202020204" pitchFamily="34" charset="0"/>
              </a:rPr>
              <a:t>Allow the participants to discuss the case for 2 minutes and specifically ask several different people what they would do and /or prescribe.</a:t>
            </a:r>
          </a:p>
          <a:p>
            <a:endParaRPr lang="en-GB" altLang="en-US" sz="1000" b="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(1)   Image: Cellulitis – picture obtained with patient consent </a:t>
            </a:r>
          </a:p>
          <a:p>
            <a:endParaRPr lang="en-GB" altLang="en-US" sz="1000" b="0" i="1"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B35B939-5574-4C55-8951-CA2004E59EE6}" type="slidenum">
              <a:rPr lang="en-GB" smtClean="0"/>
              <a:t>1</a:t>
            </a:fld>
            <a:endParaRPr lang="en-GB"/>
          </a:p>
        </p:txBody>
      </p:sp>
    </p:spTree>
    <p:extLst>
      <p:ext uri="{BB962C8B-B14F-4D97-AF65-F5344CB8AC3E}">
        <p14:creationId xmlns:p14="http://schemas.microsoft.com/office/powerpoint/2010/main" val="1668458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altLang="en-US" sz="1200" b="0" i="1" dirty="0">
                <a:latin typeface="Arial" panose="020B0604020202020204" pitchFamily="34" charset="0"/>
                <a:cs typeface="Arial" panose="020B0604020202020204" pitchFamily="34" charset="0"/>
              </a:rPr>
              <a:t>This slide is animated, click twice to reveal answers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sz="1200" kern="100" dirty="0">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200" kern="100" dirty="0">
                <a:latin typeface="Arial" panose="020B0604020202020204" pitchFamily="34" charset="0"/>
                <a:ea typeface="Aptos" panose="020B0004020202020204" pitchFamily="34" charset="0"/>
                <a:cs typeface="Arial" panose="020B0604020202020204" pitchFamily="34" charset="0"/>
              </a:rPr>
              <a:t>Presenter Talk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sz="1200" kern="100" dirty="0">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200" kern="100" dirty="0">
                <a:latin typeface="Arial" panose="020B0604020202020204" pitchFamily="34" charset="0"/>
                <a:ea typeface="Aptos" panose="020B0004020202020204" pitchFamily="34" charset="0"/>
                <a:cs typeface="Arial" panose="020B0604020202020204" pitchFamily="34" charset="0"/>
              </a:rPr>
              <a:t>Based on this report the GAS strain is resistant to Clarithromycin and Cotrimoxazole. Penicillin would be your first choice followed by Tetracycline. However, Fred is allergic to Penicillin.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sz="1200" kern="100" dirty="0">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dirty="0"/>
              <a:t>Because of the resistance to clarithromycin you will need to change the antibiotic.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dirty="0"/>
              <a:t>Because of the penicillin allergy(slide 8), your next line of treatment would be Tetracycline which will be Doxycycline (5-7 days): 200mg on first day then 100mg once a day orally. </a:t>
            </a:r>
          </a:p>
          <a:p>
            <a:pPr marL="285750" marR="0" lvl="0" indent="-285750">
              <a:lnSpc>
                <a:spcPct val="107000"/>
              </a:lnSpc>
              <a:spcBef>
                <a:spcPts val="0"/>
              </a:spcBef>
              <a:spcAft>
                <a:spcPts val="0"/>
              </a:spcAft>
              <a:buFont typeface="Arial" panose="020B0604020202020204" pitchFamily="34" charset="0"/>
              <a:buChar char="•"/>
            </a:pPr>
            <a:r>
              <a:rPr lang="en-GB" kern="100" dirty="0">
                <a:effectLst/>
                <a:latin typeface="Arial" panose="020B0604020202020204" pitchFamily="34" charset="0"/>
                <a:ea typeface="Aptos" panose="020B0004020202020204" pitchFamily="34" charset="0"/>
                <a:cs typeface="Arial" panose="020B0604020202020204" pitchFamily="34" charset="0"/>
              </a:rPr>
              <a:t>Please ensure that there is a documented </a:t>
            </a:r>
            <a:r>
              <a:rPr lang="en-GB" kern="100" dirty="0">
                <a:latin typeface="Arial" panose="020B0604020202020204" pitchFamily="34" charset="0"/>
                <a:ea typeface="Aptos" panose="020B0004020202020204" pitchFamily="34" charset="0"/>
                <a:cs typeface="Arial" panose="020B0604020202020204" pitchFamily="34" charset="0"/>
              </a:rPr>
              <a:t>justification for antibiotic choice, especially for contraindication.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If tetracycline is contraindicated, you will need to </a:t>
            </a:r>
            <a:r>
              <a:rPr lang="en-GB" b="1" dirty="0">
                <a:latin typeface="Arial" panose="020B0604020202020204" pitchFamily="34" charset="0"/>
                <a:cs typeface="Arial" panose="020B0604020202020204" pitchFamily="34" charset="0"/>
              </a:rPr>
              <a:t>call microbiology doctor </a:t>
            </a:r>
            <a:r>
              <a:rPr lang="en-GB" dirty="0">
                <a:latin typeface="Arial" panose="020B0604020202020204" pitchFamily="34" charset="0"/>
                <a:cs typeface="Arial" panose="020B0604020202020204" pitchFamily="34" charset="0"/>
              </a:rPr>
              <a:t>for advice</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7000"/>
              </a:lnSpc>
              <a:spcBef>
                <a:spcPts val="0"/>
              </a:spcBef>
              <a:spcAft>
                <a:spcPts val="0"/>
              </a:spcAft>
              <a:buClrTx/>
              <a:buSzTx/>
              <a:buFontTx/>
              <a:buNone/>
              <a:tabLst/>
              <a:defRPr/>
            </a:pPr>
            <a:r>
              <a:rPr lang="en-GB" sz="1200" kern="100" dirty="0">
                <a:latin typeface="Arial" panose="020B0604020202020204" pitchFamily="34" charset="0"/>
                <a:ea typeface="Aptos" panose="020B0004020202020204" pitchFamily="34" charset="0"/>
                <a:cs typeface="Arial" panose="020B0604020202020204" pitchFamily="34" charset="0"/>
              </a:rPr>
              <a:t>If cultures for sensitivities are requested, please follow up accordingly to ensure empirically prescribed antibiotics remain suitable.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sz="1200" kern="100" dirty="0">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r>
              <a:rPr lang="en-GB" dirty="0"/>
              <a:t> </a:t>
            </a:r>
          </a:p>
        </p:txBody>
      </p:sp>
      <p:sp>
        <p:nvSpPr>
          <p:cNvPr id="4" name="Slide Number Placeholder 3"/>
          <p:cNvSpPr>
            <a:spLocks noGrp="1"/>
          </p:cNvSpPr>
          <p:nvPr>
            <p:ph type="sldNum" sz="quarter" idx="5"/>
          </p:nvPr>
        </p:nvSpPr>
        <p:spPr/>
        <p:txBody>
          <a:bodyPr/>
          <a:lstStyle/>
          <a:p>
            <a:fld id="{7B35B939-5574-4C55-8951-CA2004E59EE6}" type="slidenum">
              <a:rPr lang="en-GB" smtClean="0"/>
              <a:t>10</a:t>
            </a:fld>
            <a:endParaRPr lang="en-GB"/>
          </a:p>
        </p:txBody>
      </p:sp>
    </p:spTree>
    <p:extLst>
      <p:ext uri="{BB962C8B-B14F-4D97-AF65-F5344CB8AC3E}">
        <p14:creationId xmlns:p14="http://schemas.microsoft.com/office/powerpoint/2010/main" val="3692296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i="1" dirty="0">
                <a:latin typeface="Arial" panose="020B0604020202020204" pitchFamily="34" charset="0"/>
                <a:cs typeface="Arial" panose="020B0604020202020204" pitchFamily="34" charset="0"/>
              </a:rPr>
              <a:t>This slide is animated, click to reveal clinical scenario</a:t>
            </a:r>
            <a:endParaRPr lang="en-GB" altLang="en-US" sz="1200" b="1" dirty="0">
              <a:latin typeface="Arial" panose="020B0604020202020204" pitchFamily="34" charset="0"/>
              <a:cs typeface="Arial" panose="020B0604020202020204" pitchFamily="34" charset="0"/>
            </a:endParaRPr>
          </a:p>
          <a:p>
            <a:endParaRPr lang="en-GB" dirty="0"/>
          </a:p>
          <a:p>
            <a:r>
              <a:rPr lang="en-GB" dirty="0"/>
              <a:t>Presenter talk: </a:t>
            </a:r>
          </a:p>
          <a:p>
            <a:endParaRPr lang="en-GB" dirty="0"/>
          </a:p>
          <a:p>
            <a:r>
              <a:rPr lang="en-GB" dirty="0"/>
              <a:t>Unfortunately, Fred deteriorates and has been admitted to hospital. The local health protection team is notified as hospital staff suspects that Fred has an </a:t>
            </a:r>
            <a:r>
              <a:rPr lang="en-GB" dirty="0" err="1"/>
              <a:t>iGAS</a:t>
            </a:r>
            <a:r>
              <a:rPr lang="en-GB" dirty="0"/>
              <a:t> infection. To note that, </a:t>
            </a:r>
            <a:r>
              <a:rPr lang="en-GB" dirty="0" err="1"/>
              <a:t>iGAS</a:t>
            </a:r>
            <a:r>
              <a:rPr lang="en-GB" dirty="0"/>
              <a:t> is a notifiable disease. </a:t>
            </a:r>
          </a:p>
          <a:p>
            <a:endParaRPr lang="en-GB" dirty="0"/>
          </a:p>
          <a:p>
            <a:r>
              <a:rPr lang="en-GB" dirty="0"/>
              <a:t>The local Health Protection Team contacted his contacts and provided them with letters. The next day, they call your practice requesting for prophylaxis. What do you do? </a:t>
            </a:r>
          </a:p>
          <a:p>
            <a:endParaRPr lang="en-GB" dirty="0"/>
          </a:p>
          <a:p>
            <a:endParaRPr lang="en-US" dirty="0"/>
          </a:p>
        </p:txBody>
      </p:sp>
      <p:sp>
        <p:nvSpPr>
          <p:cNvPr id="4" name="Slide Number Placeholder 3"/>
          <p:cNvSpPr>
            <a:spLocks noGrp="1"/>
          </p:cNvSpPr>
          <p:nvPr>
            <p:ph type="sldNum" sz="quarter" idx="5"/>
          </p:nvPr>
        </p:nvSpPr>
        <p:spPr/>
        <p:txBody>
          <a:bodyPr/>
          <a:lstStyle/>
          <a:p>
            <a:fld id="{7B35B939-5574-4C55-8951-CA2004E59EE6}" type="slidenum">
              <a:rPr lang="en-GB" smtClean="0"/>
              <a:t>11</a:t>
            </a:fld>
            <a:endParaRPr lang="en-GB"/>
          </a:p>
        </p:txBody>
      </p:sp>
    </p:spTree>
    <p:extLst>
      <p:ext uri="{BB962C8B-B14F-4D97-AF65-F5344CB8AC3E}">
        <p14:creationId xmlns:p14="http://schemas.microsoft.com/office/powerpoint/2010/main" val="1236007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Talk: </a:t>
            </a:r>
          </a:p>
          <a:p>
            <a:endParaRPr lang="en-GB" dirty="0"/>
          </a:p>
          <a:p>
            <a:pPr algn="l"/>
            <a:r>
              <a:rPr lang="en-US" b="0" i="0" dirty="0">
                <a:solidFill>
                  <a:srgbClr val="0B0C0C"/>
                </a:solidFill>
                <a:effectLst/>
                <a:latin typeface="GDS Transport"/>
              </a:rPr>
              <a:t>Group A streptococcus (GAS), also referred to as Strep A is a common bacterium. Lots of us carry it in our throats and on our skin and it doesn’t always result in illness. However, GAS does cause a number of infections, some mild and some more serious.</a:t>
            </a:r>
          </a:p>
          <a:p>
            <a:pPr algn="l"/>
            <a:r>
              <a:rPr lang="en-US" b="0" i="0" dirty="0">
                <a:solidFill>
                  <a:srgbClr val="0B0C0C"/>
                </a:solidFill>
                <a:effectLst/>
                <a:latin typeface="GDS Transport"/>
              </a:rPr>
              <a:t>Milder infections caused by GAS include scarlet fever, impetigo, cellulitis and pharyngitis. These can be easily treated with antibiotics.</a:t>
            </a:r>
          </a:p>
          <a:p>
            <a:pPr algn="l"/>
            <a:r>
              <a:rPr lang="en-US" b="0" i="0" dirty="0">
                <a:solidFill>
                  <a:srgbClr val="0B0C0C"/>
                </a:solidFill>
                <a:effectLst/>
                <a:latin typeface="GDS Transport"/>
              </a:rPr>
              <a:t>The most serious infections linked to GAS come from invasive group A strep, known as </a:t>
            </a:r>
            <a:r>
              <a:rPr lang="en-US" b="0" i="0" dirty="0" err="1">
                <a:solidFill>
                  <a:srgbClr val="0B0C0C"/>
                </a:solidFill>
                <a:effectLst/>
                <a:latin typeface="GDS Transport"/>
              </a:rPr>
              <a:t>iGAS</a:t>
            </a:r>
            <a:r>
              <a:rPr lang="en-US" b="0" i="0" dirty="0">
                <a:solidFill>
                  <a:srgbClr val="0B0C0C"/>
                </a:solidFill>
                <a:effectLst/>
                <a:latin typeface="GDS Transport"/>
              </a:rPr>
              <a:t>.</a:t>
            </a:r>
          </a:p>
          <a:p>
            <a:endParaRPr lang="en-GB" dirty="0"/>
          </a:p>
          <a:p>
            <a:r>
              <a:rPr lang="en-GB" dirty="0" err="1"/>
              <a:t>iGAS</a:t>
            </a:r>
            <a:r>
              <a:rPr lang="en-GB" dirty="0"/>
              <a:t> can </a:t>
            </a:r>
            <a:r>
              <a:rPr lang="en-US" b="0" i="0" dirty="0">
                <a:solidFill>
                  <a:srgbClr val="0B0C0C"/>
                </a:solidFill>
                <a:effectLst/>
                <a:latin typeface="GDS Transport"/>
              </a:rPr>
              <a:t>happen when a person has sores or open wounds that allow the bacteria to get into the tissue, breaches in their respiratory tract after a viral illness, or in a person who has a health condition that decreases their immunity to infection. When the immune system is compromised, a person is more vulnerable to invasive disease (1). </a:t>
            </a:r>
          </a:p>
          <a:p>
            <a:endParaRPr lang="en-US"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tx1"/>
                </a:solidFill>
                <a:latin typeface="Arial" panose="020B0604020202020204" pitchFamily="34" charset="0"/>
                <a:cs typeface="Arial" panose="020B0604020202020204" pitchFamily="34" charset="0"/>
              </a:rPr>
              <a:t>iGAS</a:t>
            </a:r>
            <a:r>
              <a:rPr lang="en-GB" sz="1200" dirty="0">
                <a:solidFill>
                  <a:schemeClr val="tx1"/>
                </a:solidFill>
                <a:latin typeface="Arial" panose="020B0604020202020204" pitchFamily="34" charset="0"/>
                <a:cs typeface="Arial" panose="020B0604020202020204" pitchFamily="34" charset="0"/>
              </a:rPr>
              <a:t> is managed in hospital, with local health protection teams providing support in identifying source and preventing spread. However, there might be instances where primary care will be asked to support. For example, prescribing chemoprophylaxis for close contacts in the community. Chemoprophylaxis should be offered to high-risk contacts promptly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tx1"/>
                </a:solidFill>
                <a:effectLst/>
                <a:latin typeface="Arial" panose="020B0604020202020204" pitchFamily="34" charset="0"/>
                <a:cs typeface="Arial" panose="020B0604020202020204" pitchFamily="34" charset="0"/>
              </a:rPr>
              <a:t>Here are some evidence that underpinned the selection of high-risk groups [for summary see (3)] : </a:t>
            </a:r>
            <a:endParaRPr lang="en-US" b="0" i="0" dirty="0">
              <a:solidFill>
                <a:srgbClr val="0B0C0C"/>
              </a:solidFill>
              <a:effectLst/>
              <a:latin typeface="GDS Transport"/>
            </a:endParaRPr>
          </a:p>
          <a:p>
            <a:endParaRPr lang="en-US" b="0" i="0" dirty="0">
              <a:solidFill>
                <a:srgbClr val="0B0C0C"/>
              </a:solidFill>
              <a:effectLst/>
              <a:latin typeface="GDS Transport"/>
            </a:endParaRPr>
          </a:p>
          <a:p>
            <a:pPr algn="l">
              <a:buFont typeface="Arial" panose="020B0604020202020204" pitchFamily="34" charset="0"/>
              <a:buChar char="•"/>
            </a:pPr>
            <a:r>
              <a:rPr lang="en-US" b="0" i="0" dirty="0">
                <a:solidFill>
                  <a:srgbClr val="424242"/>
                </a:solidFill>
                <a:effectLst/>
                <a:latin typeface="Segoe Sans"/>
              </a:rPr>
              <a:t>For </a:t>
            </a:r>
            <a:r>
              <a:rPr lang="en-US" b="1" i="0" dirty="0">
                <a:solidFill>
                  <a:srgbClr val="424242"/>
                </a:solidFill>
                <a:effectLst/>
                <a:latin typeface="Segoe Sans"/>
              </a:rPr>
              <a:t>elderly couples aged 75 and over</a:t>
            </a:r>
            <a:r>
              <a:rPr lang="en-US" b="0" i="0" dirty="0">
                <a:solidFill>
                  <a:srgbClr val="424242"/>
                </a:solidFill>
                <a:effectLst/>
                <a:latin typeface="Segoe Sans"/>
              </a:rPr>
              <a:t>, you would need to treat </a:t>
            </a:r>
            <a:r>
              <a:rPr lang="en-US" b="1" i="0" dirty="0">
                <a:solidFill>
                  <a:srgbClr val="424242"/>
                </a:solidFill>
                <a:effectLst/>
                <a:latin typeface="Segoe Sans"/>
              </a:rPr>
              <a:t>82 people</a:t>
            </a:r>
            <a:r>
              <a:rPr lang="en-US" b="0" i="0" dirty="0">
                <a:solidFill>
                  <a:srgbClr val="424242"/>
                </a:solidFill>
                <a:effectLst/>
                <a:latin typeface="Segoe Sans"/>
              </a:rPr>
              <a:t> with antibiotics to prevent </a:t>
            </a:r>
            <a:r>
              <a:rPr lang="en-US" b="1" i="0" dirty="0">
                <a:solidFill>
                  <a:srgbClr val="424242"/>
                </a:solidFill>
                <a:effectLst/>
                <a:latin typeface="Segoe Sans"/>
              </a:rPr>
              <a:t>just one</a:t>
            </a:r>
            <a:r>
              <a:rPr lang="en-US" b="0" i="0" dirty="0">
                <a:solidFill>
                  <a:srgbClr val="424242"/>
                </a:solidFill>
                <a:effectLst/>
                <a:latin typeface="Segoe Sans"/>
              </a:rPr>
              <a:t> secondary infection (4). </a:t>
            </a:r>
          </a:p>
          <a:p>
            <a:pPr algn="l">
              <a:buFont typeface="Arial" panose="020B0604020202020204" pitchFamily="34" charset="0"/>
              <a:buChar char="•"/>
            </a:pPr>
            <a:r>
              <a:rPr lang="en-US" b="0" i="0" dirty="0">
                <a:solidFill>
                  <a:srgbClr val="424242"/>
                </a:solidFill>
                <a:effectLst/>
                <a:latin typeface="Segoe Sans"/>
              </a:rPr>
              <a:t>For </a:t>
            </a:r>
            <a:r>
              <a:rPr lang="en-US" b="1" i="0" dirty="0">
                <a:solidFill>
                  <a:srgbClr val="424242"/>
                </a:solidFill>
                <a:effectLst/>
                <a:latin typeface="Segoe Sans"/>
              </a:rPr>
              <a:t>mothers and their newborn babies</a:t>
            </a:r>
            <a:r>
              <a:rPr lang="en-US" b="0" i="0" dirty="0">
                <a:solidFill>
                  <a:srgbClr val="424242"/>
                </a:solidFill>
                <a:effectLst/>
                <a:latin typeface="Segoe Sans"/>
              </a:rPr>
              <a:t>, you would need to treat </a:t>
            </a:r>
            <a:r>
              <a:rPr lang="en-US" b="1" i="0" dirty="0">
                <a:solidFill>
                  <a:srgbClr val="424242"/>
                </a:solidFill>
                <a:effectLst/>
                <a:latin typeface="Segoe Sans"/>
              </a:rPr>
              <a:t>50 people</a:t>
            </a:r>
            <a:r>
              <a:rPr lang="en-US" b="0" i="0" dirty="0">
                <a:solidFill>
                  <a:srgbClr val="424242"/>
                </a:solidFill>
                <a:effectLst/>
                <a:latin typeface="Segoe Sans"/>
              </a:rPr>
              <a:t> to prevent </a:t>
            </a:r>
            <a:r>
              <a:rPr lang="en-US" b="1" i="0" dirty="0">
                <a:solidFill>
                  <a:srgbClr val="424242"/>
                </a:solidFill>
                <a:effectLst/>
                <a:latin typeface="Segoe Sans"/>
              </a:rPr>
              <a:t>one</a:t>
            </a:r>
            <a:r>
              <a:rPr lang="en-US" b="0" i="0" dirty="0">
                <a:solidFill>
                  <a:srgbClr val="424242"/>
                </a:solidFill>
                <a:effectLst/>
                <a:latin typeface="Segoe Sans"/>
              </a:rPr>
              <a:t> secondary infection (4).</a:t>
            </a:r>
          </a:p>
          <a:p>
            <a:pPr algn="l">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Elevation in postpartum risk of </a:t>
            </a:r>
            <a:r>
              <a:rPr lang="en-GB" sz="1800" dirty="0" err="1">
                <a:effectLst/>
                <a:latin typeface="Arial" panose="020B0604020202020204" pitchFamily="34" charset="0"/>
                <a:ea typeface="Calibri" panose="020F0502020204030204" pitchFamily="34" charset="0"/>
              </a:rPr>
              <a:t>iGAS</a:t>
            </a:r>
            <a:r>
              <a:rPr lang="en-GB" sz="1800" dirty="0">
                <a:effectLst/>
                <a:latin typeface="Arial" panose="020B0604020202020204" pitchFamily="34" charset="0"/>
                <a:ea typeface="Calibri" panose="020F0502020204030204" pitchFamily="34" charset="0"/>
              </a:rPr>
              <a:t> infection, over </a:t>
            </a:r>
            <a:r>
              <a:rPr lang="en-GB" sz="1800" b="1" dirty="0">
                <a:effectLst/>
                <a:latin typeface="Arial" panose="020B0604020202020204" pitchFamily="34" charset="0"/>
                <a:ea typeface="Calibri" panose="020F0502020204030204" pitchFamily="34" charset="0"/>
              </a:rPr>
              <a:t>80-fold increased within the first 3-4 weeks postpartum </a:t>
            </a:r>
            <a:r>
              <a:rPr lang="en-GB" sz="1800" dirty="0">
                <a:effectLst/>
                <a:latin typeface="Arial" panose="020B0604020202020204" pitchFamily="34" charset="0"/>
                <a:ea typeface="Calibri" panose="020F0502020204030204" pitchFamily="34" charset="0"/>
              </a:rPr>
              <a:t>compared to other women aged 15 to 44, with </a:t>
            </a:r>
            <a:r>
              <a:rPr lang="en-GB" sz="1800" b="1" dirty="0">
                <a:effectLst/>
                <a:latin typeface="Arial" panose="020B0604020202020204" pitchFamily="34" charset="0"/>
                <a:ea typeface="Calibri" panose="020F0502020204030204" pitchFamily="34" charset="0"/>
              </a:rPr>
              <a:t>particularly high risk during each of the first 3 days after childbirth</a:t>
            </a:r>
            <a:r>
              <a:rPr lang="en-GB" sz="1800" dirty="0">
                <a:effectLst/>
                <a:latin typeface="Arial" panose="020B0604020202020204" pitchFamily="34" charset="0"/>
                <a:ea typeface="Calibri" panose="020F0502020204030204" pitchFamily="34" charset="0"/>
              </a:rPr>
              <a:t> (400x higher than background risk) (5,6)</a:t>
            </a:r>
          </a:p>
          <a:p>
            <a:pPr algn="l">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Chickenpox is a known risk factor for development of </a:t>
            </a:r>
            <a:r>
              <a:rPr lang="en-GB" sz="1800" dirty="0" err="1">
                <a:effectLst/>
                <a:latin typeface="Arial" panose="020B0604020202020204" pitchFamily="34" charset="0"/>
                <a:ea typeface="Calibri" panose="020F0502020204030204" pitchFamily="34" charset="0"/>
              </a:rPr>
              <a:t>iGAS</a:t>
            </a:r>
            <a:r>
              <a:rPr lang="en-GB" sz="1800" dirty="0">
                <a:effectLst/>
                <a:latin typeface="Arial" panose="020B0604020202020204" pitchFamily="34" charset="0"/>
                <a:ea typeface="Calibri" panose="020F0502020204030204" pitchFamily="34" charset="0"/>
              </a:rPr>
              <a:t> infection in children, with the highest risk 5 days after onset of rash (range 4 to 14 days) (7)</a:t>
            </a:r>
            <a:endParaRPr lang="en-US" b="0" i="0" dirty="0">
              <a:solidFill>
                <a:srgbClr val="424242"/>
              </a:solidFill>
              <a:effectLst/>
              <a:latin typeface="Segoe Sans"/>
            </a:endParaRPr>
          </a:p>
          <a:p>
            <a:endParaRPr lang="en-US" b="0" i="0" dirty="0">
              <a:solidFill>
                <a:srgbClr val="0B0C0C"/>
              </a:solidFill>
              <a:effectLst/>
              <a:latin typeface="GDS Transport"/>
            </a:endParaRPr>
          </a:p>
          <a:p>
            <a:endParaRPr lang="en-US" b="0" i="0" dirty="0">
              <a:solidFill>
                <a:srgbClr val="0B0C0C"/>
              </a:solidFill>
              <a:effectLst/>
              <a:latin typeface="GDS Transport"/>
            </a:endParaRPr>
          </a:p>
          <a:p>
            <a:endParaRPr lang="en-US" b="0" i="0" dirty="0">
              <a:solidFill>
                <a:srgbClr val="0B0C0C"/>
              </a:solidFill>
              <a:effectLst/>
              <a:latin typeface="GDS Transp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Arial" panose="020B0604020202020204" pitchFamily="34" charset="0"/>
                <a:ea typeface="+mn-ea"/>
                <a:cs typeface="Arial" panose="020B0604020202020204" pitchFamily="34" charset="0"/>
              </a:rPr>
              <a:t>Slide References  </a:t>
            </a:r>
          </a:p>
          <a:p>
            <a:pPr marL="228600" indent="-228600">
              <a:buAutoNum type="arabicParenBoth"/>
            </a:pPr>
            <a:r>
              <a:rPr lang="en-US" b="0" i="0" dirty="0">
                <a:solidFill>
                  <a:srgbClr val="0B0C0C"/>
                </a:solidFill>
                <a:effectLst/>
                <a:latin typeface="GDS Transport"/>
              </a:rPr>
              <a:t>UK Health Security Agency, 2024. Group A Streptococcus. [Available from: https://www.gov.uk/government/collections/group-a-streptococcal-infections-guidance-and-data#guidance-for-professionals]</a:t>
            </a:r>
          </a:p>
          <a:p>
            <a:pPr marL="228600" indent="-228600">
              <a:buAutoNum type="arabicParenBoth"/>
            </a:pPr>
            <a:r>
              <a:rPr lang="en-US" b="0" i="0" dirty="0">
                <a:solidFill>
                  <a:srgbClr val="0B0C0C"/>
                </a:solidFill>
                <a:effectLst/>
                <a:latin typeface="GDS Transport"/>
              </a:rPr>
              <a:t>UK Health Security Agency, 2023. Invasive group A streptococcal disease: managing close contacts in community settings. [Available from: https://www.gov.uk/government/publications/invasive-group-a-streptococcal-disease-managing-community-contacts]</a:t>
            </a:r>
          </a:p>
          <a:p>
            <a:pPr marL="228600" indent="-228600">
              <a:buAutoNum type="arabicParenBoth"/>
            </a:pPr>
            <a:r>
              <a:rPr lang="en-US" b="0" i="0" dirty="0">
                <a:solidFill>
                  <a:srgbClr val="222222"/>
                </a:solidFill>
                <a:effectLst/>
                <a:latin typeface="Arial" panose="020B0604020202020204" pitchFamily="34" charset="0"/>
              </a:rPr>
              <a:t>Watts V, </a:t>
            </a:r>
            <a:r>
              <a:rPr lang="en-US" b="0" i="0" dirty="0" err="1">
                <a:solidFill>
                  <a:srgbClr val="222222"/>
                </a:solidFill>
                <a:effectLst/>
                <a:latin typeface="Arial" panose="020B0604020202020204" pitchFamily="34" charset="0"/>
              </a:rPr>
              <a:t>Usdin</a:t>
            </a:r>
            <a:r>
              <a:rPr lang="en-US" b="0" i="0" dirty="0">
                <a:solidFill>
                  <a:srgbClr val="222222"/>
                </a:solidFill>
                <a:effectLst/>
                <a:latin typeface="Arial" panose="020B0604020202020204" pitchFamily="34" charset="0"/>
              </a:rPr>
              <a:t> M, </a:t>
            </a:r>
            <a:r>
              <a:rPr lang="en-US" b="0" i="0" dirty="0" err="1">
                <a:solidFill>
                  <a:srgbClr val="222222"/>
                </a:solidFill>
                <a:effectLst/>
                <a:latin typeface="Arial" panose="020B0604020202020204" pitchFamily="34" charset="0"/>
              </a:rPr>
              <a:t>Mearkle</a:t>
            </a:r>
            <a:r>
              <a:rPr lang="en-US" b="0" i="0" dirty="0">
                <a:solidFill>
                  <a:srgbClr val="222222"/>
                </a:solidFill>
                <a:effectLst/>
                <a:latin typeface="Arial" panose="020B0604020202020204" pitchFamily="34" charset="0"/>
              </a:rPr>
              <a:t> R, </a:t>
            </a:r>
            <a:r>
              <a:rPr lang="en-US" b="0" i="0" dirty="0" err="1">
                <a:solidFill>
                  <a:srgbClr val="222222"/>
                </a:solidFill>
                <a:effectLst/>
                <a:latin typeface="Arial" panose="020B0604020202020204" pitchFamily="34" charset="0"/>
              </a:rPr>
              <a:t>Sriskandan</a:t>
            </a:r>
            <a:r>
              <a:rPr lang="en-US" b="0" i="0" dirty="0">
                <a:solidFill>
                  <a:srgbClr val="222222"/>
                </a:solidFill>
                <a:effectLst/>
                <a:latin typeface="Arial" panose="020B0604020202020204" pitchFamily="34" charset="0"/>
              </a:rPr>
              <a:t> S, </a:t>
            </a:r>
            <a:r>
              <a:rPr lang="en-US" b="0" i="0" dirty="0" err="1">
                <a:solidFill>
                  <a:srgbClr val="222222"/>
                </a:solidFill>
                <a:effectLst/>
                <a:latin typeface="Arial" panose="020B0604020202020204" pitchFamily="34" charset="0"/>
              </a:rPr>
              <a:t>Cordery</a:t>
            </a:r>
            <a:r>
              <a:rPr lang="en-US" b="0" i="0" dirty="0">
                <a:solidFill>
                  <a:srgbClr val="222222"/>
                </a:solidFill>
                <a:effectLst/>
                <a:latin typeface="Arial" panose="020B0604020202020204" pitchFamily="34" charset="0"/>
              </a:rPr>
              <a:t> R, </a:t>
            </a:r>
            <a:r>
              <a:rPr lang="en-US" b="0" i="0" dirty="0" err="1">
                <a:solidFill>
                  <a:srgbClr val="222222"/>
                </a:solidFill>
                <a:effectLst/>
                <a:latin typeface="Arial" panose="020B0604020202020204" pitchFamily="34" charset="0"/>
              </a:rPr>
              <a:t>Millership</a:t>
            </a:r>
            <a:r>
              <a:rPr lang="en-US" b="0" i="0" dirty="0">
                <a:solidFill>
                  <a:srgbClr val="222222"/>
                </a:solidFill>
                <a:effectLst/>
                <a:latin typeface="Arial" panose="020B0604020202020204" pitchFamily="34" charset="0"/>
              </a:rPr>
              <a:t> S, Saliba V, Edmundson C, Pai A, Brown CS, </a:t>
            </a:r>
            <a:r>
              <a:rPr lang="en-US" b="0" i="0" dirty="0" err="1">
                <a:solidFill>
                  <a:srgbClr val="222222"/>
                </a:solidFill>
                <a:effectLst/>
                <a:latin typeface="Arial" panose="020B0604020202020204" pitchFamily="34" charset="0"/>
              </a:rPr>
              <a:t>Balasegaram</a:t>
            </a:r>
            <a:r>
              <a:rPr lang="en-US" b="0" i="0" dirty="0">
                <a:solidFill>
                  <a:srgbClr val="222222"/>
                </a:solidFill>
                <a:effectLst/>
                <a:latin typeface="Arial" panose="020B0604020202020204" pitchFamily="34" charset="0"/>
              </a:rPr>
              <a:t> S. Antibiotic chemoprophylaxis for close contacts of invasive group A streptococcus in community settings: Evidence review. Journal of Infection. 2025 Mar 13:106468. </a:t>
            </a:r>
            <a:r>
              <a:rPr lang="en-US" b="0" i="0" dirty="0">
                <a:solidFill>
                  <a:srgbClr val="0B0C0C"/>
                </a:solidFill>
                <a:effectLst/>
                <a:latin typeface="GDS Transport"/>
              </a:rPr>
              <a:t>[Available from: https://www.sciencedirect.com/science/article/pii/S0163445325000623] </a:t>
            </a:r>
          </a:p>
          <a:p>
            <a:pPr marL="228600" indent="-228600">
              <a:buAutoNum type="arabicParenBoth"/>
            </a:pPr>
            <a:r>
              <a:rPr lang="en-GB" sz="1800" dirty="0" err="1">
                <a:effectLst/>
                <a:latin typeface="Arial" panose="020B0604020202020204" pitchFamily="34" charset="0"/>
                <a:ea typeface="Calibri" panose="020F0502020204030204" pitchFamily="34" charset="0"/>
              </a:rPr>
              <a:t>Mearkle</a:t>
            </a:r>
            <a:r>
              <a:rPr lang="en-GB" sz="1800" dirty="0">
                <a:effectLst/>
                <a:latin typeface="Arial" panose="020B0604020202020204" pitchFamily="34" charset="0"/>
                <a:ea typeface="Calibri" panose="020F0502020204030204" pitchFamily="34" charset="0"/>
              </a:rPr>
              <a:t> R, Saavedra-Campos M, Lamagni T, </a:t>
            </a:r>
            <a:r>
              <a:rPr lang="en-GB" sz="1800" dirty="0" err="1">
                <a:effectLst/>
                <a:latin typeface="Arial" panose="020B0604020202020204" pitchFamily="34" charset="0"/>
                <a:ea typeface="Calibri" panose="020F0502020204030204" pitchFamily="34" charset="0"/>
              </a:rPr>
              <a:t>Usdin</a:t>
            </a:r>
            <a:r>
              <a:rPr lang="en-GB" sz="1800" dirty="0">
                <a:effectLst/>
                <a:latin typeface="Arial" panose="020B0604020202020204" pitchFamily="34" charset="0"/>
                <a:ea typeface="Calibri" panose="020F0502020204030204" pitchFamily="34" charset="0"/>
              </a:rPr>
              <a:t> M, Coelho J, Chalker V, et al. Household transmission of invasive group A Streptococcus infections in England: a population-based study, 2009, 2011 to 2013. Euro surveillance:  2017;22(19):</a:t>
            </a:r>
            <a:r>
              <a:rPr lang="en-GB" sz="1800" dirty="0" err="1">
                <a:effectLst/>
                <a:latin typeface="Arial" panose="020B0604020202020204" pitchFamily="34" charset="0"/>
                <a:ea typeface="Calibri" panose="020F0502020204030204" pitchFamily="34" charset="0"/>
              </a:rPr>
              <a:t>pii</a:t>
            </a:r>
            <a:r>
              <a:rPr lang="en-GB" sz="1800" dirty="0">
                <a:effectLst/>
                <a:latin typeface="Arial" panose="020B0604020202020204" pitchFamily="34" charset="0"/>
                <a:ea typeface="Calibri" panose="020F0502020204030204" pitchFamily="34" charset="0"/>
              </a:rPr>
              <a:t>=30532 [Available from: https://pmc.ncbi.nlm.nih.gov/articles/PMC5476984/]</a:t>
            </a:r>
            <a:endParaRPr lang="en-US" b="0" i="0" dirty="0">
              <a:solidFill>
                <a:srgbClr val="0B0C0C"/>
              </a:solidFill>
              <a:effectLst/>
              <a:latin typeface="GDS Transport"/>
            </a:endParaRPr>
          </a:p>
          <a:p>
            <a:pPr marL="0" marR="0">
              <a:lnSpc>
                <a:spcPct val="107000"/>
              </a:lnSpc>
              <a:spcBef>
                <a:spcPts val="0"/>
              </a:spcBef>
              <a:spcAft>
                <a:spcPts val="800"/>
              </a:spcAft>
              <a:tabLst>
                <a:tab pos="180340" algn="l"/>
              </a:tabLst>
            </a:pPr>
            <a:r>
              <a:rPr lang="en-GB" sz="1800" dirty="0">
                <a:effectLst/>
                <a:latin typeface="Arial" panose="020B0604020202020204" pitchFamily="34" charset="0"/>
                <a:ea typeface="Calibri" panose="020F0502020204030204" pitchFamily="34" charset="0"/>
                <a:cs typeface="Arial" panose="020B0604020202020204" pitchFamily="34" charset="0"/>
              </a:rPr>
              <a:t>(5) Leonard A, Wright A, Saavedra-Campos M, Lamagni T, </a:t>
            </a:r>
            <a:r>
              <a:rPr lang="en-GB" sz="1800" dirty="0" err="1">
                <a:effectLst/>
                <a:latin typeface="Arial" panose="020B0604020202020204" pitchFamily="34" charset="0"/>
                <a:ea typeface="Calibri" panose="020F0502020204030204" pitchFamily="34" charset="0"/>
                <a:cs typeface="Arial" panose="020B0604020202020204" pitchFamily="34" charset="0"/>
              </a:rPr>
              <a:t>Cordery</a:t>
            </a:r>
            <a:r>
              <a:rPr lang="en-GB" sz="1800" dirty="0">
                <a:effectLst/>
                <a:latin typeface="Arial" panose="020B0604020202020204" pitchFamily="34" charset="0"/>
                <a:ea typeface="Calibri" panose="020F0502020204030204" pitchFamily="34" charset="0"/>
                <a:cs typeface="Arial" panose="020B0604020202020204" pitchFamily="34" charset="0"/>
              </a:rPr>
              <a:t> R, Nicholls M, et al. Severe group A streptococcal infections in mothers and their newborns in London and the South East, 2010-2016: assessment of risk and audit of public health management. BJOG : an international journal of obstetrics and gynaecology. 2019;126(1):44-53. [Available from: https://pubmed.ncbi.nlm.nih.gov/30070056/]</a:t>
            </a:r>
          </a:p>
          <a:p>
            <a:pPr marL="0" marR="0">
              <a:lnSpc>
                <a:spcPct val="107000"/>
              </a:lnSpc>
              <a:spcBef>
                <a:spcPts val="0"/>
              </a:spcBef>
              <a:spcAft>
                <a:spcPts val="800"/>
              </a:spcAft>
              <a:tabLst>
                <a:tab pos="180340" algn="l"/>
              </a:tabLst>
            </a:pPr>
            <a:r>
              <a:rPr lang="en-GB" sz="1800" dirty="0">
                <a:effectLst/>
                <a:latin typeface="Arial" panose="020B0604020202020204" pitchFamily="34" charset="0"/>
                <a:ea typeface="Calibri" panose="020F0502020204030204" pitchFamily="34" charset="0"/>
                <a:cs typeface="Arial" panose="020B0604020202020204" pitchFamily="34" charset="0"/>
              </a:rPr>
              <a:t>(6) Lamagni T, Guy RL, </a:t>
            </a:r>
            <a:r>
              <a:rPr lang="en-GB" sz="1800" dirty="0" err="1">
                <a:effectLst/>
                <a:latin typeface="Arial" panose="020B0604020202020204" pitchFamily="34" charset="0"/>
                <a:ea typeface="Calibri" panose="020F0502020204030204" pitchFamily="34" charset="0"/>
                <a:cs typeface="Arial" panose="020B0604020202020204" pitchFamily="34" charset="0"/>
              </a:rPr>
              <a:t>Sriskandan</a:t>
            </a:r>
            <a:r>
              <a:rPr lang="en-GB" sz="1800" dirty="0">
                <a:effectLst/>
                <a:latin typeface="Arial" panose="020B0604020202020204" pitchFamily="34" charset="0"/>
                <a:ea typeface="Calibri" panose="020F0502020204030204" pitchFamily="34" charset="0"/>
                <a:cs typeface="Arial" panose="020B0604020202020204" pitchFamily="34" charset="0"/>
              </a:rPr>
              <a:t> S, </a:t>
            </a:r>
            <a:r>
              <a:rPr lang="en-GB" sz="1800" dirty="0" err="1">
                <a:effectLst/>
                <a:latin typeface="Arial" panose="020B0604020202020204" pitchFamily="34" charset="0"/>
                <a:ea typeface="Calibri" panose="020F0502020204030204" pitchFamily="34" charset="0"/>
                <a:cs typeface="Arial" panose="020B0604020202020204" pitchFamily="34" charset="0"/>
              </a:rPr>
              <a:t>Decraene</a:t>
            </a:r>
            <a:r>
              <a:rPr lang="en-GB" sz="1800" dirty="0">
                <a:effectLst/>
                <a:latin typeface="Arial" panose="020B0604020202020204" pitchFamily="34" charset="0"/>
                <a:ea typeface="Calibri" panose="020F0502020204030204" pitchFamily="34" charset="0"/>
                <a:cs typeface="Arial" panose="020B0604020202020204" pitchFamily="34" charset="0"/>
              </a:rPr>
              <a:t> V, Brown CS. Improving maternal outcomes through early recognition, rapid notification and investigation of </a:t>
            </a:r>
            <a:r>
              <a:rPr lang="en-GB" sz="1800" dirty="0" err="1">
                <a:effectLst/>
                <a:latin typeface="Arial" panose="020B0604020202020204" pitchFamily="34" charset="0"/>
                <a:ea typeface="Calibri" panose="020F0502020204030204" pitchFamily="34" charset="0"/>
                <a:cs typeface="Arial" panose="020B0604020202020204" pitchFamily="34" charset="0"/>
              </a:rPr>
              <a:t>iGAS</a:t>
            </a:r>
            <a:r>
              <a:rPr lang="en-GB" sz="1800" dirty="0">
                <a:effectLst/>
                <a:latin typeface="Arial" panose="020B0604020202020204" pitchFamily="34" charset="0"/>
                <a:ea typeface="Calibri" panose="020F0502020204030204" pitchFamily="34" charset="0"/>
                <a:cs typeface="Arial" panose="020B0604020202020204" pitchFamily="34" charset="0"/>
              </a:rPr>
              <a:t> infection. Lancet Microbe </a:t>
            </a:r>
            <a:r>
              <a:rPr lang="en-GB" sz="1800" u="none" strike="noStrike" dirty="0">
                <a:effectLst/>
                <a:latin typeface="Arial" panose="020B0604020202020204" pitchFamily="34" charset="0"/>
                <a:ea typeface="Calibri" panose="020F0502020204030204" pitchFamily="34" charset="0"/>
                <a:cs typeface="Arial" panose="020B0604020202020204" pitchFamily="34" charset="0"/>
                <a:hlinkClick r:id="rId3"/>
              </a:rPr>
              <a:t>https://doi.org/10.1016/S2666-5247(23)00186-6</a:t>
            </a:r>
            <a:r>
              <a:rPr lang="en-GB" sz="1800" dirty="0">
                <a:effectLst/>
                <a:latin typeface="Arial" panose="020B060402020202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tabLst>
                <a:tab pos="180340" algn="l"/>
              </a:tabLst>
            </a:pPr>
            <a:r>
              <a:rPr lang="en-GB" sz="1800" dirty="0">
                <a:effectLst/>
                <a:latin typeface="Arial" panose="020B0604020202020204" pitchFamily="34" charset="0"/>
                <a:ea typeface="Calibri" panose="020F0502020204030204" pitchFamily="34" charset="0"/>
                <a:cs typeface="Arial" panose="020B0604020202020204" pitchFamily="34" charset="0"/>
              </a:rPr>
              <a:t>(7) </a:t>
            </a:r>
            <a:r>
              <a:rPr lang="en-GB" sz="1800" dirty="0" err="1">
                <a:effectLst/>
                <a:latin typeface="Arial" panose="020B0604020202020204" pitchFamily="34" charset="0"/>
                <a:ea typeface="Calibri" panose="020F0502020204030204" pitchFamily="34" charset="0"/>
                <a:cs typeface="Arial" panose="020B0604020202020204" pitchFamily="34" charset="0"/>
              </a:rPr>
              <a:t>Laupland</a:t>
            </a:r>
            <a:r>
              <a:rPr lang="en-GB" sz="1800" dirty="0">
                <a:effectLst/>
                <a:latin typeface="Arial" panose="020B0604020202020204" pitchFamily="34" charset="0"/>
                <a:ea typeface="Calibri" panose="020F0502020204030204" pitchFamily="34" charset="0"/>
                <a:cs typeface="Arial" panose="020B0604020202020204" pitchFamily="34" charset="0"/>
              </a:rPr>
              <a:t> KB, Davies HD, Low DE, Schwartz B, Green K, </a:t>
            </a:r>
            <a:r>
              <a:rPr lang="en-GB" sz="1800" dirty="0" err="1">
                <a:effectLst/>
                <a:latin typeface="Arial" panose="020B0604020202020204" pitchFamily="34" charset="0"/>
                <a:ea typeface="Calibri" panose="020F0502020204030204" pitchFamily="34" charset="0"/>
                <a:cs typeface="Arial" panose="020B0604020202020204" pitchFamily="34" charset="0"/>
              </a:rPr>
              <a:t>McGeer</a:t>
            </a:r>
            <a:r>
              <a:rPr lang="en-GB" sz="1800" dirty="0">
                <a:effectLst/>
                <a:latin typeface="Arial" panose="020B0604020202020204" pitchFamily="34" charset="0"/>
                <a:ea typeface="Calibri" panose="020F0502020204030204" pitchFamily="34" charset="0"/>
                <a:cs typeface="Arial" panose="020B0604020202020204" pitchFamily="34" charset="0"/>
              </a:rPr>
              <a:t> A. Invasive group A streptococcal disease in children and association with varicella-zoster virus infection. Ontario Group A Streptococcal Study Group. </a:t>
            </a:r>
            <a:r>
              <a:rPr lang="en-GB" sz="1800" dirty="0" err="1">
                <a:effectLst/>
                <a:latin typeface="Arial" panose="020B0604020202020204" pitchFamily="34" charset="0"/>
                <a:ea typeface="Calibri" panose="020F0502020204030204" pitchFamily="34" charset="0"/>
                <a:cs typeface="Arial" panose="020B0604020202020204" pitchFamily="34" charset="0"/>
              </a:rPr>
              <a:t>Pediatrics</a:t>
            </a:r>
            <a:r>
              <a:rPr lang="en-GB" sz="1800" dirty="0">
                <a:effectLst/>
                <a:latin typeface="Arial" panose="020B0604020202020204" pitchFamily="34" charset="0"/>
                <a:ea typeface="Calibri" panose="020F0502020204030204" pitchFamily="34" charset="0"/>
                <a:cs typeface="Arial" panose="020B0604020202020204" pitchFamily="34" charset="0"/>
              </a:rPr>
              <a:t>. 2000;105(5):E60. [Available from: https://pubmed.ncbi.nlm.nih.gov/10799624/]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indent="-228600">
              <a:buAutoNum type="arabicParenBoth"/>
            </a:pPr>
            <a:endParaRPr lang="en-US" b="0" i="0" dirty="0">
              <a:solidFill>
                <a:srgbClr val="0B0C0C"/>
              </a:solidFill>
              <a:effectLst/>
              <a:latin typeface="GDS Transport"/>
            </a:endParaRPr>
          </a:p>
          <a:p>
            <a:pPr marL="0" indent="0">
              <a:buNone/>
            </a:pPr>
            <a:r>
              <a:rPr lang="en-US" b="0" i="0" dirty="0">
                <a:solidFill>
                  <a:srgbClr val="0B0C0C"/>
                </a:solidFill>
                <a:effectLst/>
                <a:latin typeface="GDS Transport"/>
              </a:rPr>
              <a:t>Image: https://ukhsa.blog.gov.uk/2022/12/05/group-a-strep-what-you-need-to-know/ </a:t>
            </a:r>
          </a:p>
          <a:p>
            <a:pPr marL="0" indent="0">
              <a:buNone/>
            </a:pPr>
            <a:endParaRPr lang="en-US" b="0" i="0" dirty="0">
              <a:solidFill>
                <a:srgbClr val="0B0C0C"/>
              </a:solidFill>
              <a:effectLst/>
              <a:latin typeface="GDS Transport"/>
            </a:endParaRPr>
          </a:p>
        </p:txBody>
      </p:sp>
      <p:sp>
        <p:nvSpPr>
          <p:cNvPr id="4" name="Slide Number Placeholder 3"/>
          <p:cNvSpPr>
            <a:spLocks noGrp="1"/>
          </p:cNvSpPr>
          <p:nvPr>
            <p:ph type="sldNum" sz="quarter" idx="5"/>
          </p:nvPr>
        </p:nvSpPr>
        <p:spPr/>
        <p:txBody>
          <a:bodyPr/>
          <a:lstStyle/>
          <a:p>
            <a:fld id="{7B35B939-5574-4C55-8951-CA2004E59EE6}" type="slidenum">
              <a:rPr lang="en-GB" smtClean="0"/>
              <a:t>13</a:t>
            </a:fld>
            <a:endParaRPr lang="en-GB"/>
          </a:p>
        </p:txBody>
      </p:sp>
    </p:spTree>
    <p:extLst>
      <p:ext uri="{BB962C8B-B14F-4D97-AF65-F5344CB8AC3E}">
        <p14:creationId xmlns:p14="http://schemas.microsoft.com/office/powerpoint/2010/main" val="1431765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Based on latest guidance, the first line for chemoprophylaxis is Pen V for 10 days, however, it is important to note that management guidance will depend on local resistance patterns.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Please check with the medicines optimisation team to confirm what should be prescribed.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Arial" panose="020B0604020202020204" pitchFamily="34" charset="0"/>
                <a:ea typeface="+mn-ea"/>
                <a:cs typeface="Arial" panose="020B0604020202020204" pitchFamily="34" charset="0"/>
              </a:rPr>
              <a:t>Slide References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dirty="0">
                <a:solidFill>
                  <a:schemeClr val="tx1"/>
                </a:solidFill>
                <a:latin typeface="Arial" panose="020B0604020202020204" pitchFamily="34" charset="0"/>
                <a:cs typeface="Arial" panose="020B0604020202020204" pitchFamily="34" charset="0"/>
              </a:rPr>
              <a:t>UK Health Security Agency. 2023., UK guidelines for the for the management of contacts of invasive group A streptococcus (</a:t>
            </a:r>
            <a:r>
              <a:rPr lang="en-US" sz="1200" dirty="0" err="1">
                <a:solidFill>
                  <a:schemeClr val="tx1"/>
                </a:solidFill>
                <a:latin typeface="Arial" panose="020B0604020202020204" pitchFamily="34" charset="0"/>
                <a:cs typeface="Arial" panose="020B0604020202020204" pitchFamily="34" charset="0"/>
              </a:rPr>
              <a:t>iGAS</a:t>
            </a:r>
            <a:r>
              <a:rPr lang="en-US" sz="1200" dirty="0">
                <a:solidFill>
                  <a:schemeClr val="tx1"/>
                </a:solidFill>
                <a:latin typeface="Arial" panose="020B0604020202020204" pitchFamily="34" charset="0"/>
                <a:cs typeface="Arial" panose="020B0604020202020204" pitchFamily="34" charset="0"/>
              </a:rPr>
              <a:t>) infection in community settings. [Available from: https://www.gov.uk/government/collections/group-a-streptococcal-infections-guidance-and-data#guidance-for-professionals]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7B35B939-5574-4C55-8951-CA2004E59EE6}" type="slidenum">
              <a:rPr lang="en-GB" smtClean="0"/>
              <a:t>14</a:t>
            </a:fld>
            <a:endParaRPr lang="en-GB"/>
          </a:p>
        </p:txBody>
      </p:sp>
    </p:spTree>
    <p:extLst>
      <p:ext uri="{BB962C8B-B14F-4D97-AF65-F5344CB8AC3E}">
        <p14:creationId xmlns:p14="http://schemas.microsoft.com/office/powerpoint/2010/main" val="1984497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tx1"/>
                </a:solidFill>
                <a:latin typeface="Arial" panose="020B0604020202020204" pitchFamily="34" charset="0"/>
                <a:cs typeface="Arial" panose="020B0604020202020204" pitchFamily="34" charset="0"/>
              </a:rPr>
              <a:t>This slide is animated, click for the answers for each contact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Laura is 78 years old, making her a high-risk contact.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Based on latest guidance, the first line for chemoprophylaxis is Pen V for 10 days, however, it is important to note that management guidance will depend on local resistance patterns.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Please check with the medicines optimisation team to confirm what should be prescribed.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Fred’s niece who is pregnant visited him for a week to check how is he doing, and has now contacted you regarding antibiotic prophylaxis. </a:t>
            </a:r>
            <a:r>
              <a:rPr lang="en-US" dirty="0"/>
              <a:t>Fred’s </a:t>
            </a:r>
            <a:r>
              <a:rPr lang="en-US" dirty="0" err="1"/>
              <a:t>neice</a:t>
            </a:r>
            <a:r>
              <a:rPr lang="en-US" dirty="0"/>
              <a:t> under the high-risk group as pregnant, hence offer antibiotic prophylaxis as soon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r>
              <a:rPr lang="en-GB" sz="1200" dirty="0">
                <a:solidFill>
                  <a:schemeClr val="tx1"/>
                </a:solidFill>
                <a:latin typeface="Arial" panose="020B0604020202020204" pitchFamily="34" charset="0"/>
                <a:cs typeface="Arial" panose="020B0604020202020204" pitchFamily="34" charset="0"/>
              </a:rPr>
              <a:t>Fred’s son, who is 40 years old, visited him for a week prior to the hospital admission and now presents with a sore throat, visits your practice. Fred’s son, does not fall under the high-risk category, hence you will need to rely on your clinical judgement and assess whether to prescribe antibiotics. In this case he has a </a:t>
            </a:r>
            <a:r>
              <a:rPr lang="en-GB" sz="1200" dirty="0" err="1">
                <a:solidFill>
                  <a:schemeClr val="tx1"/>
                </a:solidFill>
                <a:latin typeface="Arial" panose="020B0604020202020204" pitchFamily="34" charset="0"/>
                <a:cs typeface="Arial" panose="020B0604020202020204" pitchFamily="34" charset="0"/>
              </a:rPr>
              <a:t>FeverPain</a:t>
            </a:r>
            <a:r>
              <a:rPr lang="en-GB" sz="1200" dirty="0">
                <a:solidFill>
                  <a:schemeClr val="tx1"/>
                </a:solidFill>
                <a:latin typeface="Arial" panose="020B0604020202020204" pitchFamily="34" charset="0"/>
                <a:cs typeface="Arial" panose="020B0604020202020204" pitchFamily="34" charset="0"/>
              </a:rPr>
              <a:t> score of 4 and has a positive home test for GAS. You should treat with antibiotics following the chemoprophylaxis regime.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If any close contacts with signs and symptoms of GAS infection are identified, they should be clinically assessed and treated with antibiotics as indicated (same as chemoprophylaxis regime)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Arial" panose="020B0604020202020204" pitchFamily="34" charset="0"/>
                <a:ea typeface="+mn-ea"/>
                <a:cs typeface="Arial" panose="020B0604020202020204" pitchFamily="34" charset="0"/>
              </a:rPr>
              <a:t>Slide References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dirty="0">
                <a:solidFill>
                  <a:schemeClr val="tx1"/>
                </a:solidFill>
                <a:latin typeface="Arial" panose="020B0604020202020204" pitchFamily="34" charset="0"/>
                <a:cs typeface="Arial" panose="020B0604020202020204" pitchFamily="34" charset="0"/>
              </a:rPr>
              <a:t>UK Health Security Agency. 2023., UK guidelines for the for the management of contacts of invasive group A streptococcus (</a:t>
            </a:r>
            <a:r>
              <a:rPr lang="en-US" sz="1200" dirty="0" err="1">
                <a:solidFill>
                  <a:schemeClr val="tx1"/>
                </a:solidFill>
                <a:latin typeface="Arial" panose="020B0604020202020204" pitchFamily="34" charset="0"/>
                <a:cs typeface="Arial" panose="020B0604020202020204" pitchFamily="34" charset="0"/>
              </a:rPr>
              <a:t>iGAS</a:t>
            </a:r>
            <a:r>
              <a:rPr lang="en-US" sz="1200" dirty="0">
                <a:solidFill>
                  <a:schemeClr val="tx1"/>
                </a:solidFill>
                <a:latin typeface="Arial" panose="020B0604020202020204" pitchFamily="34" charset="0"/>
                <a:cs typeface="Arial" panose="020B0604020202020204" pitchFamily="34" charset="0"/>
              </a:rPr>
              <a:t>) infection in community settings. [Available from: https://www.gov.uk/government/collections/group-a-streptococcal-infections-guidance-and-data#guidance-for-professionals]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dirty="0">
                <a:solidFill>
                  <a:schemeClr val="tx1"/>
                </a:solidFill>
                <a:latin typeface="Arial" panose="020B0604020202020204" pitchFamily="34" charset="0"/>
                <a:cs typeface="Arial" panose="020B0604020202020204" pitchFamily="34" charset="0"/>
              </a:rPr>
              <a:t>https://www.england.nhs.uk/long-read/direct-to-consumer-point-of-care-in-vitro-diagnostic-devices-for-group-a-streptococcal-infections/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B35B939-5574-4C55-8951-CA2004E59EE6}" type="slidenum">
              <a:rPr lang="en-GB" smtClean="0"/>
              <a:t>15</a:t>
            </a:fld>
            <a:endParaRPr lang="en-GB"/>
          </a:p>
        </p:txBody>
      </p:sp>
    </p:spTree>
    <p:extLst>
      <p:ext uri="{BB962C8B-B14F-4D97-AF65-F5344CB8AC3E}">
        <p14:creationId xmlns:p14="http://schemas.microsoft.com/office/powerpoint/2010/main" val="923923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the audience to consider the attached clinical scenario and possible treatment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i="0" dirty="0">
              <a:latin typeface="Arial" panose="020B0604020202020204" pitchFamily="34" charset="0"/>
              <a:cs typeface="Arial" panose="020B0604020202020204" pitchFamily="34" charset="0"/>
            </a:endParaRPr>
          </a:p>
          <a:p>
            <a:r>
              <a:rPr lang="en-GB" sz="1000" i="1" dirty="0">
                <a:latin typeface="Arial" panose="020B0604020202020204" pitchFamily="34" charset="0"/>
                <a:cs typeface="Arial" panose="020B0604020202020204" pitchFamily="34" charset="0"/>
              </a:rPr>
              <a:t>Note on dark skin tones, language used for cellulitis such as “redness” is not always applicable </a:t>
            </a:r>
          </a:p>
          <a:p>
            <a:endParaRPr lang="en-GB" sz="1000" i="0" dirty="0">
              <a:latin typeface="Arial" panose="020B0604020202020204" pitchFamily="34" charset="0"/>
              <a:cs typeface="Arial" panose="020B0604020202020204" pitchFamily="34" charset="0"/>
            </a:endParaRPr>
          </a:p>
          <a:p>
            <a:r>
              <a:rPr lang="en-GB" sz="1000" b="1" i="0" dirty="0">
                <a:latin typeface="Arial" panose="020B0604020202020204" pitchFamily="34" charset="0"/>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0" dirty="0">
                <a:latin typeface="Arial" panose="020B0604020202020204" pitchFamily="34" charset="0"/>
                <a:cs typeface="Arial" panose="020B0604020202020204" pitchFamily="34" charset="0"/>
              </a:rPr>
              <a:t>(1) </a:t>
            </a:r>
            <a:r>
              <a:rPr lang="en-GB" sz="1000" dirty="0">
                <a:latin typeface="Arial" panose="020B0604020202020204" pitchFamily="34" charset="0"/>
                <a:cs typeface="Arial" panose="020B0604020202020204" pitchFamily="34" charset="0"/>
              </a:rPr>
              <a:t>Image: Cellulitis mimic – picture obtained with patient consent </a:t>
            </a: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16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altLang="en-US" sz="1000" b="0" i="1" dirty="0">
                <a:latin typeface="Arial" panose="020B0604020202020204" pitchFamily="34" charset="0"/>
                <a:cs typeface="Arial" panose="020B0604020202020204" pitchFamily="34" charset="0"/>
              </a:rPr>
              <a:t>Answer revealed through animation, and click again for discussion point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altLang="en-US" sz="1000" b="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GB" altLang="en-US" sz="1000" b="1" kern="1200" dirty="0">
                <a:solidFill>
                  <a:schemeClr val="tx1"/>
                </a:solidFill>
                <a:latin typeface="Arial" panose="020B0604020202020204" pitchFamily="34" charset="0"/>
                <a:ea typeface="+mn-ea"/>
                <a:cs typeface="Arial" panose="020B0604020202020204" pitchFamily="34" charset="0"/>
              </a:rPr>
              <a:t>Presenter Talk </a:t>
            </a:r>
          </a:p>
          <a:p>
            <a:pPr marL="0" marR="0" lvl="0" indent="0" algn="l" defTabSz="914400" rtl="0" eaLnBrk="1" fontAlgn="auto" latinLnBrk="0" hangingPunct="1">
              <a:lnSpc>
                <a:spcPct val="107000"/>
              </a:lnSpc>
              <a:spcBef>
                <a:spcPts val="0"/>
              </a:spcBef>
              <a:buClrTx/>
              <a:buSzTx/>
              <a:buFontTx/>
              <a:buNone/>
              <a:tabLst/>
              <a:defRPr/>
            </a:pPr>
            <a:r>
              <a:rPr kumimoji="0" lang="en-GB" sz="1000" b="0" i="0" u="none" strike="noStrike" kern="1200" cap="none" spc="0" normalizeH="0" baseline="0" noProof="0" dirty="0">
                <a:ln>
                  <a:noFill/>
                </a:ln>
                <a:solidFill>
                  <a:srgbClr val="F6F6F6">
                    <a:lumMod val="10000"/>
                  </a:srgbClr>
                </a:solidFill>
                <a:effectLst/>
                <a:uLnTx/>
                <a:uFillTx/>
                <a:latin typeface="Arial" panose="020B0604020202020204" pitchFamily="34" charset="0"/>
                <a:ea typeface="Calibri" panose="020F0502020204030204" pitchFamily="34" charset="0"/>
                <a:cs typeface="Arial" panose="020B0604020202020204" pitchFamily="34" charset="0"/>
              </a:rPr>
              <a:t>To summarise, the question is for a 77yr-old, red painful swollen lower legs, malaise, </a:t>
            </a:r>
            <a:r>
              <a:rPr lang="en-GB" sz="1000" dirty="0" err="1">
                <a:solidFill>
                  <a:srgbClr val="F6F6F6">
                    <a:lumMod val="10000"/>
                  </a:srgbClr>
                </a:solidFill>
                <a:latin typeface="Arial" panose="020B0604020202020204" pitchFamily="34" charset="0"/>
                <a:cs typeface="Arial" panose="020B0604020202020204" pitchFamily="34" charset="0"/>
              </a:rPr>
              <a:t>obs</a:t>
            </a:r>
            <a:r>
              <a:rPr lang="en-GB" sz="1000" dirty="0">
                <a:solidFill>
                  <a:srgbClr val="F6F6F6">
                    <a:lumMod val="10000"/>
                  </a:srgbClr>
                </a:solidFill>
                <a:latin typeface="Arial" panose="020B0604020202020204" pitchFamily="34" charset="0"/>
                <a:cs typeface="Arial" panose="020B0604020202020204" pitchFamily="34" charset="0"/>
              </a:rPr>
              <a:t> normal</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dirty="0">
                <a:solidFill>
                  <a:srgbClr val="F6F6F6">
                    <a:lumMod val="10000"/>
                  </a:srgbClr>
                </a:solidFill>
                <a:latin typeface="Arial" panose="020B0604020202020204" pitchFamily="34" charset="0"/>
                <a:cs typeface="Arial" panose="020B0604020202020204" pitchFamily="34" charset="0"/>
              </a:rPr>
              <a:t>The answer is “None of the above” - no antibiotics at this point as uncertain diagnosis  </a:t>
            </a:r>
          </a:p>
          <a:p>
            <a:r>
              <a:rPr lang="en-GB" sz="1000" dirty="0">
                <a:solidFill>
                  <a:srgbClr val="F6F6F6">
                    <a:lumMod val="10000"/>
                  </a:srgbClr>
                </a:solidFill>
                <a:latin typeface="Arial" panose="020B0604020202020204" pitchFamily="34" charset="0"/>
                <a:cs typeface="Arial" panose="020B0604020202020204" pitchFamily="34" charset="0"/>
              </a:rPr>
              <a:t>Bilateral cellulitis is </a:t>
            </a:r>
            <a:r>
              <a:rPr kumimoji="0" lang="en-GB" sz="1000" b="0" i="0" u="none" strike="noStrike" kern="1200" cap="none" spc="0" normalizeH="0" baseline="0" noProof="0" dirty="0">
                <a:ln>
                  <a:noFill/>
                </a:ln>
                <a:solidFill>
                  <a:srgbClr val="F6F6F6">
                    <a:lumMod val="10000"/>
                  </a:srgbClr>
                </a:solidFill>
                <a:effectLst/>
                <a:uLnTx/>
                <a:uFillTx/>
                <a:latin typeface="Arial" panose="020B0604020202020204" pitchFamily="34" charset="0"/>
                <a:ea typeface="Calibri" panose="020F0502020204030204" pitchFamily="34" charset="0"/>
                <a:cs typeface="Arial" panose="020B0604020202020204" pitchFamily="34" charset="0"/>
              </a:rPr>
              <a:t>unlikely </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Need further information to diagnosis </a:t>
            </a:r>
          </a:p>
          <a:p>
            <a:endParaRPr lang="en-GB" sz="1000" dirty="0">
              <a:latin typeface="Arial" panose="020B0604020202020204" pitchFamily="34" charset="0"/>
              <a:cs typeface="Arial" panose="020B0604020202020204" pitchFamily="34" charset="0"/>
            </a:endParaRPr>
          </a:p>
          <a:p>
            <a:r>
              <a:rPr lang="en-GB" sz="1000" b="1" kern="1200" dirty="0">
                <a:solidFill>
                  <a:schemeClr val="tx1"/>
                </a:solidFill>
                <a:latin typeface="Arial" panose="020B0604020202020204" pitchFamily="34" charset="0"/>
                <a:ea typeface="+mn-ea"/>
                <a:cs typeface="Arial" panose="020B0604020202020204" pitchFamily="34" charset="0"/>
              </a:rPr>
              <a:t>Presenter Notes </a:t>
            </a:r>
          </a:p>
          <a:p>
            <a:r>
              <a:rPr kumimoji="0" lang="en-GB" sz="1000" b="0" i="1" u="none" strike="noStrike" kern="1200" cap="none" spc="0" normalizeH="0" baseline="0" noProof="0" dirty="0">
                <a:ln>
                  <a:noFill/>
                </a:ln>
                <a:solidFill>
                  <a:srgbClr val="F6F6F6">
                    <a:lumMod val="10000"/>
                  </a:srgbClr>
                </a:solidFill>
                <a:effectLst/>
                <a:uLnTx/>
                <a:uFillTx/>
                <a:latin typeface="Arial" panose="020B0604020202020204" pitchFamily="34" charset="0"/>
                <a:ea typeface="Calibri" panose="020F0502020204030204" pitchFamily="34" charset="0"/>
                <a:cs typeface="Arial" panose="020B0604020202020204" pitchFamily="34" charset="0"/>
              </a:rPr>
              <a:t>Differential Diagnosis: </a:t>
            </a:r>
          </a:p>
          <a:p>
            <a:r>
              <a:rPr kumimoji="0" lang="en-GB" sz="1000" b="0" i="1" u="none" strike="noStrike" kern="1200" cap="none" spc="0" normalizeH="0" baseline="0" noProof="0" dirty="0">
                <a:ln>
                  <a:noFill/>
                </a:ln>
                <a:solidFill>
                  <a:srgbClr val="F6F6F6">
                    <a:lumMod val="10000"/>
                  </a:srgbClr>
                </a:solidFill>
                <a:effectLst/>
                <a:uLnTx/>
                <a:uFillTx/>
                <a:latin typeface="Arial" panose="020B0604020202020204" pitchFamily="34" charset="0"/>
                <a:ea typeface="Calibri" panose="020F0502020204030204" pitchFamily="34" charset="0"/>
                <a:cs typeface="Arial" panose="020B0604020202020204" pitchFamily="34" charset="0"/>
              </a:rPr>
              <a:t>Unilateral swelling – DVT, Bakers cyst , thrombophlebitis </a:t>
            </a:r>
          </a:p>
          <a:p>
            <a:r>
              <a:rPr kumimoji="0" lang="en-GB" sz="1000" b="0" i="1" u="none" strike="noStrike" kern="1200" cap="none" spc="0" normalizeH="0" baseline="0" noProof="0" dirty="0">
                <a:ln>
                  <a:noFill/>
                </a:ln>
                <a:solidFill>
                  <a:srgbClr val="F6F6F6">
                    <a:lumMod val="10000"/>
                  </a:srgbClr>
                </a:solidFill>
                <a:effectLst/>
                <a:uLnTx/>
                <a:uFillTx/>
                <a:latin typeface="Arial" panose="020B0604020202020204" pitchFamily="34" charset="0"/>
                <a:ea typeface="Calibri" panose="020F0502020204030204" pitchFamily="34" charset="0"/>
                <a:cs typeface="Arial" panose="020B0604020202020204" pitchFamily="34" charset="0"/>
              </a:rPr>
              <a:t>Chronic </a:t>
            </a:r>
            <a:r>
              <a:rPr lang="en-GB" sz="1000" b="0" i="1" dirty="0">
                <a:solidFill>
                  <a:srgbClr val="222222"/>
                </a:solidFill>
                <a:effectLst/>
                <a:latin typeface="Arial" panose="020B0604020202020204" pitchFamily="34" charset="0"/>
                <a:cs typeface="Arial" panose="020B0604020202020204" pitchFamily="34" charset="0"/>
              </a:rPr>
              <a:t>usually bilateral </a:t>
            </a:r>
            <a:r>
              <a:rPr lang="en-GB" sz="1000" b="1" i="1" dirty="0">
                <a:solidFill>
                  <a:srgbClr val="222222"/>
                </a:solidFill>
                <a:effectLst/>
                <a:latin typeface="Arial" panose="020B0604020202020204" pitchFamily="34" charset="0"/>
                <a:cs typeface="Arial" panose="020B0604020202020204" pitchFamily="34" charset="0"/>
              </a:rPr>
              <a:t>but if worse on one side, it may be difficult to exclude superimposed cellulitis </a:t>
            </a:r>
            <a:r>
              <a:rPr lang="en-GB" sz="1000" b="0" i="1" dirty="0">
                <a:solidFill>
                  <a:srgbClr val="222222"/>
                </a:solidFill>
                <a:effectLst/>
                <a:latin typeface="Arial" panose="020B0604020202020204" pitchFamily="34" charset="0"/>
                <a:cs typeface="Arial" panose="020B0604020202020204" pitchFamily="34" charset="0"/>
              </a:rPr>
              <a:t>(if it was cellulitis doxy or </a:t>
            </a:r>
            <a:r>
              <a:rPr lang="en-GB" sz="1000" b="0" i="1" dirty="0" err="1">
                <a:solidFill>
                  <a:srgbClr val="222222"/>
                </a:solidFill>
                <a:effectLst/>
                <a:latin typeface="Arial" panose="020B0604020202020204" pitchFamily="34" charset="0"/>
                <a:cs typeface="Arial" panose="020B0604020202020204" pitchFamily="34" charset="0"/>
              </a:rPr>
              <a:t>clarithro</a:t>
            </a:r>
            <a:r>
              <a:rPr lang="en-GB" sz="1000" b="0" i="1" dirty="0">
                <a:solidFill>
                  <a:srgbClr val="222222"/>
                </a:solidFill>
                <a:effectLst/>
                <a:latin typeface="Arial" panose="020B0604020202020204" pitchFamily="34" charset="0"/>
                <a:cs typeface="Arial" panose="020B0604020202020204" pitchFamily="34" charset="0"/>
              </a:rPr>
              <a:t> ok ) </a:t>
            </a:r>
          </a:p>
          <a:p>
            <a:endParaRPr kumimoji="0" lang="en-GB" sz="1000" b="0" i="1"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Arial" panose="020B0604020202020204" pitchFamily="34" charset="0"/>
            </a:endParaRPr>
          </a:p>
          <a:p>
            <a:r>
              <a:rPr kumimoji="0" lang="en-GB" sz="1000" b="1" i="0" u="none" strike="noStrike" kern="1200" cap="none" spc="0" normalizeH="0" baseline="0" noProof="0" dirty="0">
                <a:ln>
                  <a:noFill/>
                </a:ln>
                <a:solidFill>
                  <a:srgbClr val="222222"/>
                </a:solidFill>
                <a:effectLst/>
                <a:uLnTx/>
                <a:uFillTx/>
                <a:latin typeface="Arial" panose="020B0604020202020204" pitchFamily="34" charset="0"/>
                <a:ea typeface="Calibri" panose="020F0502020204030204" pitchFamily="34" charset="0"/>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0" dirty="0">
                <a:latin typeface="Arial" panose="020B0604020202020204" pitchFamily="34" charset="0"/>
                <a:cs typeface="Arial" panose="020B0604020202020204" pitchFamily="34" charset="0"/>
              </a:rPr>
              <a:t>(1) </a:t>
            </a:r>
            <a:r>
              <a:rPr lang="en-GB" sz="1000" dirty="0">
                <a:latin typeface="Arial" panose="020B0604020202020204" pitchFamily="34" charset="0"/>
                <a:cs typeface="Arial" panose="020B0604020202020204" pitchFamily="34" charset="0"/>
              </a:rPr>
              <a:t>Image: Cellulitis mimic – picture obtained with patient consent </a:t>
            </a:r>
          </a:p>
          <a:p>
            <a:endParaRPr kumimoji="0" lang="en-GB" sz="1100" b="1" i="0" u="none" strike="noStrike" kern="1200" cap="none" spc="0" normalizeH="0" baseline="0" noProof="0" dirty="0">
              <a:ln>
                <a:noFill/>
              </a:ln>
              <a:solidFill>
                <a:srgbClr val="F6F6F6">
                  <a:lumMod val="10000"/>
                </a:srgbClr>
              </a:solidFill>
              <a:effectLst/>
              <a:uLnTx/>
              <a:uFillTx/>
              <a:latin typeface="Arial" panose="020B0604020202020204" pitchFamily="34" charset="0"/>
              <a:ea typeface="Calibri" panose="020F050202020403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516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chemeClr val="accent6">
                    <a:lumMod val="10000"/>
                  </a:schemeClr>
                </a:solidFill>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accent6">
                    <a:lumMod val="10000"/>
                  </a:schemeClr>
                </a:solidFill>
                <a:latin typeface="Arial" panose="020B0604020202020204" pitchFamily="34" charset="0"/>
                <a:cs typeface="Arial" panose="020B0604020202020204" pitchFamily="34" charset="0"/>
              </a:rPr>
              <a:t>This slide and next highlights conditions often misidentified for cellulitis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accent6">
                    <a:lumMod val="10000"/>
                  </a:schemeClr>
                </a:solidFill>
                <a:latin typeface="Arial" panose="020B0604020202020204" pitchFamily="34" charset="0"/>
                <a:cs typeface="Arial" panose="020B0604020202020204" pitchFamily="34" charset="0"/>
              </a:rPr>
              <a:t>Self care is important and advice includes elevation, keep physically active , weight loss if high BMI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accent6">
                    <a:lumMod val="10000"/>
                  </a:schemeClr>
                </a:solidFill>
                <a:latin typeface="Arial" panose="020B0604020202020204" pitchFamily="34" charset="0"/>
                <a:cs typeface="Arial" panose="020B0604020202020204" pitchFamily="34" charset="0"/>
              </a:rPr>
              <a:t>And do not use compression stocking if active cellulitis (1) </a:t>
            </a:r>
          </a:p>
          <a:p>
            <a:pPr algn="l">
              <a:buFont typeface="Arial" panose="020B0604020202020204" pitchFamily="34" charset="0"/>
              <a:buNone/>
            </a:pPr>
            <a:endParaRPr kumimoji="0" lang="en-GB" sz="10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dirty="0">
                <a:solidFill>
                  <a:schemeClr val="accent6">
                    <a:lumMod val="10000"/>
                  </a:schemeClr>
                </a:solidFill>
                <a:latin typeface="Arial" panose="020B0604020202020204" pitchFamily="34" charset="0"/>
                <a:cs typeface="Arial" panose="020B0604020202020204" pitchFamily="34" charset="0"/>
              </a:rPr>
              <a:t>NHS website info excellent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CKS varicose eczema/</a:t>
            </a:r>
            <a:r>
              <a:rPr kumimoji="0" lang="en-GB" sz="1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lipodermato</a:t>
            </a: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DVT (4)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Venous insufficiency </a:t>
            </a:r>
          </a:p>
          <a:p>
            <a:pPr marL="285750" indent="-285750">
              <a:buFont typeface="Arial" panose="020B0604020202020204" pitchFamily="34" charset="0"/>
              <a:buChar char="•"/>
              <a:defRPr/>
            </a:pPr>
            <a:r>
              <a:rPr lang="en-GB" sz="1000" b="1" i="1" dirty="0">
                <a:solidFill>
                  <a:srgbClr val="222222"/>
                </a:solidFill>
                <a:latin typeface="Arial" panose="020B0604020202020204" pitchFamily="34" charset="0"/>
                <a:cs typeface="Arial" panose="020B0604020202020204" pitchFamily="34" charset="0"/>
              </a:rPr>
              <a:t>Risks</a:t>
            </a:r>
            <a:r>
              <a:rPr lang="en-GB" sz="1000" i="1" dirty="0">
                <a:solidFill>
                  <a:srgbClr val="222222"/>
                </a:solidFill>
                <a:latin typeface="Arial" panose="020B0604020202020204" pitchFamily="34" charset="0"/>
                <a:cs typeface="Arial" panose="020B0604020202020204" pitchFamily="34" charset="0"/>
              </a:rPr>
              <a:t>:  Immobility, obesity, VVs, previous DVT</a:t>
            </a:r>
            <a:endParaRPr kumimoji="0" lang="en-GB" sz="10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Symptoms</a:t>
            </a:r>
            <a:r>
              <a:rPr kumimoji="0" lang="en-GB" sz="10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 heaviness, aching, swelling, and itching, typically worse at end of day, relieved by leg elevation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DVT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000" b="1"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Risks</a:t>
            </a:r>
            <a:r>
              <a:rPr kumimoji="0" lang="en-GB" sz="10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 –previous DVT, cancer, &gt;60yr old, obesity,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000" b="1"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Symptoms</a:t>
            </a:r>
            <a:r>
              <a:rPr kumimoji="0" lang="en-GB" sz="10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 </a:t>
            </a:r>
            <a:r>
              <a:rPr lang="en-GB" sz="1000" i="1" dirty="0">
                <a:latin typeface="Arial" panose="020B0604020202020204" pitchFamily="34" charset="0"/>
                <a:cs typeface="Arial" panose="020B0604020202020204" pitchFamily="34" charset="0"/>
              </a:rPr>
              <a:t>Unilateral localised pain, tenderness, skin changes, which include oedema, redness, and warmth, and vein distension.</a:t>
            </a:r>
            <a:endParaRPr kumimoji="0" lang="en-GB" sz="10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cs typeface="Arial" panose="020B0604020202020204" pitchFamily="34" charset="0"/>
              </a:rPr>
              <a:t>Slide References </a:t>
            </a:r>
          </a:p>
          <a:p>
            <a:pPr marL="342900" marR="0" indent="-342900">
              <a:buAutoNum type="arabicParenBoth"/>
            </a:pPr>
            <a:r>
              <a:rPr lang="en-GB" sz="1000" dirty="0">
                <a:latin typeface="Arial" panose="020B0604020202020204" pitchFamily="34" charset="0"/>
                <a:cs typeface="Arial" panose="020B0604020202020204" pitchFamily="34" charset="0"/>
              </a:rPr>
              <a:t>National Wound Care Strategy Programme. Recommendations for Lower Limb Ulcers. 2020. [Available from: https://www.nationalwoundcarestrategy.net/wp-content/uploads/2021/04/Lower-Limb-Recommendations-WEB-25Feb21.pdf] </a:t>
            </a:r>
          </a:p>
          <a:p>
            <a:pPr marL="342900" marR="0" indent="-342900">
              <a:buAutoNum type="arabicParenBoth"/>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NHS. Varicose eczema 2019 [Available from: https://www.nhs.uk/conditions/varicose-eczema/.</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NICE CKS. Venous eczema and lipodermatosclerosis 2022 [Available from: https://cks.nice.org.uk/topics/venous-eczema-lipodermatosclerosis/.</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NICE CKS. Deep vein thrombosis 2022 [Available from: https://cks.nice.org.uk/topics/deep-vein-thrombosis/.</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i="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Image: Cellulitis mimic – picture obtained with patient consent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Image: Venous Insufficiency - James Heilman MD – Creative commons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indent="-342900">
              <a:buAutoNum type="arabicParenBoth"/>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dirty="0">
              <a:solidFill>
                <a:schemeClr val="accent6">
                  <a:lumMod val="10000"/>
                </a:schemeClr>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6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chemeClr val="accent6">
                    <a:lumMod val="10000"/>
                  </a:schemeClr>
                </a:solidFill>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accent6">
                    <a:lumMod val="10000"/>
                  </a:schemeClr>
                </a:solidFill>
                <a:latin typeface="Arial" panose="020B0604020202020204" pitchFamily="34" charset="0"/>
                <a:cs typeface="Arial" panose="020B0604020202020204" pitchFamily="34" charset="0"/>
              </a:rPr>
              <a:t>This slide and the previous highlights conditions often misidentified for cellulitis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accent6">
                    <a:lumMod val="10000"/>
                  </a:schemeClr>
                </a:solidFill>
                <a:latin typeface="Arial" panose="020B0604020202020204" pitchFamily="34" charset="0"/>
                <a:cs typeface="Arial" panose="020B0604020202020204" pitchFamily="34" charset="0"/>
              </a:rPr>
              <a:t>Self care is important and advice includes elevation, keep physically active , weight loss if high BMI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accent6">
                    <a:lumMod val="10000"/>
                  </a:schemeClr>
                </a:solidFill>
                <a:latin typeface="Arial" panose="020B0604020202020204" pitchFamily="34" charset="0"/>
                <a:cs typeface="Arial" panose="020B0604020202020204" pitchFamily="34" charset="0"/>
              </a:rPr>
              <a:t>And do not use compression stocking if active cellulitis (1) </a:t>
            </a:r>
          </a:p>
          <a:p>
            <a:pPr algn="l">
              <a:buFont typeface="Arial" panose="020B0604020202020204" pitchFamily="34" charset="0"/>
              <a:buNone/>
            </a:pPr>
            <a:endParaRPr kumimoji="0" lang="en-GB" sz="1000" b="0" i="0"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dirty="0">
                <a:solidFill>
                  <a:schemeClr val="accent6">
                    <a:lumMod val="10000"/>
                  </a:schemeClr>
                </a:solidFill>
                <a:latin typeface="Arial" panose="020B0604020202020204" pitchFamily="34" charset="0"/>
                <a:cs typeface="Arial" panose="020B0604020202020204" pitchFamily="34" charset="0"/>
              </a:rPr>
              <a:t>NHS website info excellent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CKS varicose eczema/</a:t>
            </a:r>
            <a:r>
              <a:rPr kumimoji="0" lang="en-GB" sz="1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lipodermato</a:t>
            </a: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DVT (4)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Venous insufficiency </a:t>
            </a:r>
          </a:p>
          <a:p>
            <a:pPr marL="285750" indent="-285750">
              <a:buFont typeface="Arial" panose="020B0604020202020204" pitchFamily="34" charset="0"/>
              <a:buChar char="•"/>
              <a:defRPr/>
            </a:pPr>
            <a:r>
              <a:rPr lang="en-GB" sz="1000" b="1" i="1" dirty="0">
                <a:solidFill>
                  <a:srgbClr val="222222"/>
                </a:solidFill>
                <a:latin typeface="Arial" panose="020B0604020202020204" pitchFamily="34" charset="0"/>
                <a:cs typeface="Arial" panose="020B0604020202020204" pitchFamily="34" charset="0"/>
              </a:rPr>
              <a:t>Risks</a:t>
            </a:r>
            <a:r>
              <a:rPr lang="en-GB" sz="1000" i="1" dirty="0">
                <a:solidFill>
                  <a:srgbClr val="222222"/>
                </a:solidFill>
                <a:latin typeface="Arial" panose="020B0604020202020204" pitchFamily="34" charset="0"/>
                <a:cs typeface="Arial" panose="020B0604020202020204" pitchFamily="34" charset="0"/>
              </a:rPr>
              <a:t>:  Immobility, obesity, VVs, previous DVT</a:t>
            </a:r>
            <a:endParaRPr kumimoji="0" lang="en-GB" sz="10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Symptoms</a:t>
            </a:r>
            <a:r>
              <a:rPr kumimoji="0" lang="en-GB" sz="10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 heaviness, aching, swelling, and itching, typically worse at end of day, relieved by leg elevation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DVT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000" b="1"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Risks</a:t>
            </a:r>
            <a:r>
              <a:rPr kumimoji="0" lang="en-GB" sz="10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 –previous DVT, cancer, &gt;60yr old, obesity,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000" b="1"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Symptoms</a:t>
            </a:r>
            <a:r>
              <a:rPr kumimoji="0" lang="en-GB" sz="10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rPr>
              <a:t>: </a:t>
            </a:r>
            <a:r>
              <a:rPr lang="en-GB" sz="1000" i="1" dirty="0">
                <a:latin typeface="Arial" panose="020B0604020202020204" pitchFamily="34" charset="0"/>
                <a:cs typeface="Arial" panose="020B0604020202020204" pitchFamily="34" charset="0"/>
              </a:rPr>
              <a:t>Unilateral localised pain, tenderness, skin changes, which include oedema, redness, and warmth, and vein distension.</a:t>
            </a:r>
            <a:endParaRPr kumimoji="0" lang="en-GB" sz="1000" b="0" i="1" u="none" strike="noStrike" kern="1200" cap="none" spc="0" normalizeH="0" baseline="0" noProof="0" dirty="0">
              <a:ln>
                <a:noFill/>
              </a:ln>
              <a:solidFill>
                <a:schemeClr val="accent6">
                  <a:lumMod val="10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cs typeface="Arial" panose="020B0604020202020204" pitchFamily="34" charset="0"/>
              </a:rPr>
              <a:t>Slide References </a:t>
            </a:r>
          </a:p>
          <a:p>
            <a:pPr marL="342900" marR="0" indent="-342900">
              <a:buAutoNum type="arabicParenBoth"/>
            </a:pPr>
            <a:r>
              <a:rPr lang="en-GB" sz="1000" dirty="0">
                <a:latin typeface="Arial" panose="020B0604020202020204" pitchFamily="34" charset="0"/>
                <a:cs typeface="Arial" panose="020B0604020202020204" pitchFamily="34" charset="0"/>
              </a:rPr>
              <a:t>National Wound Care Strategy Programme. Recommendations for Lower Limb Ulcers. 2020. [Available from: https://www.nationalwoundcarestrategy.net/wp-content/uploads/2021/04/Lower-Limb-Recommendations-WEB-25Feb21.pdf] </a:t>
            </a:r>
          </a:p>
          <a:p>
            <a:pPr marL="342900" marR="0" indent="-342900">
              <a:buAutoNum type="arabicParenBoth"/>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NHS. Varicose eczema 2019 [Available from: https://www.nhs.uk/conditions/varicose-eczema/.</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NICE CKS. Venous eczema and lipodermatosclerosis 2022 [Available from: https://cks.nice.org.uk/topics/venous-eczema-lipodermatosclerosis/.</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NICE CKS. Deep vein thrombosis 2022 [Available from: https://cks.nice.org.uk/topics/deep-vein-thrombosis/.</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i="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Image: Cellulitis mimic – picture obtained with patient consent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Image: Venous Insufficiency - James Heilman MD – Creative commons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342900" marR="0" indent="-342900">
              <a:buAutoNum type="arabicParenBoth"/>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dirty="0">
              <a:solidFill>
                <a:schemeClr val="accent6">
                  <a:lumMod val="10000"/>
                </a:schemeClr>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24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Talk</a:t>
            </a:r>
          </a:p>
          <a:p>
            <a:r>
              <a:rPr lang="en-GB" dirty="0"/>
              <a:t>When assessing a patient for cellulitis, it is important to note that skin infection can look different on different skin tones. Consider other indicators other than redness. </a:t>
            </a:r>
          </a:p>
          <a:p>
            <a:r>
              <a:rPr lang="en-GB" dirty="0"/>
              <a:t>People who inject drugs have higher risk of skin infections and invasive infections. Treat early and consider previous microbiology when treating. Provide patients with harm reduction tips to prevent infection. </a:t>
            </a:r>
          </a:p>
          <a:p>
            <a:endParaRPr lang="en-GB" dirty="0"/>
          </a:p>
          <a:p>
            <a:endParaRPr lang="en-GB" dirty="0"/>
          </a:p>
          <a:p>
            <a:r>
              <a:rPr lang="en-GB" dirty="0"/>
              <a:t>References</a:t>
            </a:r>
          </a:p>
          <a:p>
            <a:pPr marL="228600" indent="-228600">
              <a:buAutoNum type="arabicParenBoth"/>
            </a:pPr>
            <a:r>
              <a:rPr lang="en-US" b="0" i="0" dirty="0">
                <a:solidFill>
                  <a:srgbClr val="212121"/>
                </a:solidFill>
                <a:effectLst/>
                <a:latin typeface="BlinkMacSystemFont"/>
              </a:rPr>
              <a:t>Sanchez DP, </a:t>
            </a:r>
            <a:r>
              <a:rPr lang="en-US" b="0" i="0" dirty="0" err="1">
                <a:solidFill>
                  <a:srgbClr val="212121"/>
                </a:solidFill>
                <a:effectLst/>
                <a:latin typeface="BlinkMacSystemFont"/>
              </a:rPr>
              <a:t>Tookes</a:t>
            </a:r>
            <a:r>
              <a:rPr lang="en-US" b="0" i="0" dirty="0">
                <a:solidFill>
                  <a:srgbClr val="212121"/>
                </a:solidFill>
                <a:effectLst/>
                <a:latin typeface="BlinkMacSystemFont"/>
              </a:rPr>
              <a:t> H, </a:t>
            </a:r>
            <a:r>
              <a:rPr lang="en-US" b="0" i="0" dirty="0" err="1">
                <a:solidFill>
                  <a:srgbClr val="212121"/>
                </a:solidFill>
                <a:effectLst/>
                <a:latin typeface="BlinkMacSystemFont"/>
              </a:rPr>
              <a:t>Pastar</a:t>
            </a:r>
            <a:r>
              <a:rPr lang="en-US" b="0" i="0" dirty="0">
                <a:solidFill>
                  <a:srgbClr val="212121"/>
                </a:solidFill>
                <a:effectLst/>
                <a:latin typeface="BlinkMacSystemFont"/>
              </a:rPr>
              <a:t> I, Lev-Tov H. Wounds and Skin and Soft Tissue Infections in People Who Inject Drugs and the Utility of Syringe Service Programs in Their Management. Adv Wound Care (New Rochelle). 2021 Oct;10(10):571-582. </a:t>
            </a:r>
            <a:r>
              <a:rPr lang="en-US" b="0" i="0" dirty="0" err="1">
                <a:solidFill>
                  <a:srgbClr val="212121"/>
                </a:solidFill>
                <a:effectLst/>
                <a:latin typeface="BlinkMacSystemFont"/>
              </a:rPr>
              <a:t>doi</a:t>
            </a:r>
            <a:r>
              <a:rPr lang="en-US" b="0" i="0" dirty="0">
                <a:solidFill>
                  <a:srgbClr val="212121"/>
                </a:solidFill>
                <a:effectLst/>
                <a:latin typeface="BlinkMacSystemFont"/>
              </a:rPr>
              <a:t>: 10.1089/wound.2020.1243. </a:t>
            </a:r>
            <a:r>
              <a:rPr lang="en-US" b="0" i="0" dirty="0" err="1">
                <a:solidFill>
                  <a:srgbClr val="212121"/>
                </a:solidFill>
                <a:effectLst/>
                <a:latin typeface="BlinkMacSystemFont"/>
              </a:rPr>
              <a:t>Epub</a:t>
            </a:r>
            <a:r>
              <a:rPr lang="en-US" b="0" i="0" dirty="0">
                <a:solidFill>
                  <a:srgbClr val="212121"/>
                </a:solidFill>
                <a:effectLst/>
                <a:latin typeface="BlinkMacSystemFont"/>
              </a:rPr>
              <a:t> 2021 Jun 14. PMID: 33913781; PMCID: PMC8312019.</a:t>
            </a:r>
          </a:p>
          <a:p>
            <a:pPr marL="228600" indent="-228600">
              <a:buAutoNum type="arabicParenBoth"/>
            </a:pPr>
            <a:r>
              <a:rPr lang="en-US" b="0" i="0" dirty="0">
                <a:solidFill>
                  <a:srgbClr val="212121"/>
                </a:solidFill>
                <a:effectLst/>
                <a:latin typeface="BlinkMacSystemFont"/>
              </a:rPr>
              <a:t>Stewardson AJ, Davis JS, Dunlop AJ, Tong SYC, Matthews GV. How I manage severe bacterial infections in people who inject drugs. Clin </a:t>
            </a:r>
            <a:r>
              <a:rPr lang="en-US" b="0" i="0" dirty="0" err="1">
                <a:solidFill>
                  <a:srgbClr val="212121"/>
                </a:solidFill>
                <a:effectLst/>
                <a:latin typeface="BlinkMacSystemFont"/>
              </a:rPr>
              <a:t>Microbiol</a:t>
            </a:r>
            <a:r>
              <a:rPr lang="en-US" b="0" i="0" dirty="0">
                <a:solidFill>
                  <a:srgbClr val="212121"/>
                </a:solidFill>
                <a:effectLst/>
                <a:latin typeface="BlinkMacSystemFont"/>
              </a:rPr>
              <a:t> Infect. 2024 Jul;30(7):877-882. </a:t>
            </a:r>
            <a:r>
              <a:rPr lang="en-US" b="0" i="0" dirty="0" err="1">
                <a:solidFill>
                  <a:srgbClr val="212121"/>
                </a:solidFill>
                <a:effectLst/>
                <a:latin typeface="BlinkMacSystemFont"/>
              </a:rPr>
              <a:t>doi</a:t>
            </a:r>
            <a:r>
              <a:rPr lang="en-US" b="0" i="0" dirty="0">
                <a:solidFill>
                  <a:srgbClr val="212121"/>
                </a:solidFill>
                <a:effectLst/>
                <a:latin typeface="BlinkMacSystemFont"/>
              </a:rPr>
              <a:t>: 10.1016/j.cmi.2024.01.022. </a:t>
            </a:r>
            <a:r>
              <a:rPr lang="en-US" b="0" i="0" dirty="0" err="1">
                <a:solidFill>
                  <a:srgbClr val="212121"/>
                </a:solidFill>
                <a:effectLst/>
                <a:latin typeface="BlinkMacSystemFont"/>
              </a:rPr>
              <a:t>Epub</a:t>
            </a:r>
            <a:r>
              <a:rPr lang="en-US" b="0" i="0" dirty="0">
                <a:solidFill>
                  <a:srgbClr val="212121"/>
                </a:solidFill>
                <a:effectLst/>
                <a:latin typeface="BlinkMacSystemFont"/>
              </a:rPr>
              <a:t> 2024 Feb 3. PMID: 38316359.</a:t>
            </a:r>
          </a:p>
          <a:p>
            <a:pPr marL="228600" indent="-228600">
              <a:buAutoNum type="arabicParenBoth"/>
            </a:pPr>
            <a:endParaRPr lang="en-US" b="0" i="0" dirty="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https://www.nhs.uk/conditions/cellulitis/ </a:t>
            </a:r>
          </a:p>
          <a:p>
            <a:pPr marL="0" indent="0">
              <a:buNone/>
            </a:pPr>
            <a:endParaRPr lang="en-US" dirty="0"/>
          </a:p>
        </p:txBody>
      </p:sp>
      <p:sp>
        <p:nvSpPr>
          <p:cNvPr id="4" name="Slide Number Placeholder 3"/>
          <p:cNvSpPr>
            <a:spLocks noGrp="1"/>
          </p:cNvSpPr>
          <p:nvPr>
            <p:ph type="sldNum" sz="quarter" idx="5"/>
          </p:nvPr>
        </p:nvSpPr>
        <p:spPr/>
        <p:txBody>
          <a:bodyPr/>
          <a:lstStyle/>
          <a:p>
            <a:fld id="{7B35B939-5574-4C55-8951-CA2004E59EE6}" type="slidenum">
              <a:rPr lang="en-GB" smtClean="0"/>
              <a:t>20</a:t>
            </a:fld>
            <a:endParaRPr lang="en-GB"/>
          </a:p>
        </p:txBody>
      </p:sp>
    </p:spTree>
    <p:extLst>
      <p:ext uri="{BB962C8B-B14F-4D97-AF65-F5344CB8AC3E}">
        <p14:creationId xmlns:p14="http://schemas.microsoft.com/office/powerpoint/2010/main" val="2149290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000" b="1" dirty="0">
                <a:latin typeface="Arial" panose="020B0604020202020204" pitchFamily="34" charset="0"/>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the audience to consider the attached clinical scenario and possible treatment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(1)   Image: Cellulitis of the left leg [Available from</a:t>
            </a:r>
            <a:r>
              <a:rPr lang="en-GB" sz="1000">
                <a:latin typeface="Arial" panose="020B0604020202020204" pitchFamily="34" charset="0"/>
                <a:cs typeface="Arial" panose="020B0604020202020204" pitchFamily="34" charset="0"/>
              </a:rPr>
              <a:t>: https://dermnetnz.org/imagedetail/11534-cellulitis] </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003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0" dirty="0">
                <a:latin typeface="Arial" panose="020B0604020202020204" pitchFamily="34" charset="0"/>
                <a:cs typeface="Arial" panose="020B0604020202020204" pitchFamily="34" charset="0"/>
              </a:rPr>
              <a:t>This slide contains some safety netting advice to help with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197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Presenter Notes </a:t>
            </a:r>
          </a:p>
          <a:p>
            <a:endParaRPr lang="en-GB" sz="1000" b="1" dirty="0">
              <a:latin typeface="Arial" panose="020B0604020202020204" pitchFamily="34" charset="0"/>
              <a:cs typeface="Arial" panose="020B0604020202020204" pitchFamily="34" charset="0"/>
            </a:endParaRPr>
          </a:p>
          <a:p>
            <a:r>
              <a:rPr lang="en-GB" sz="1000" b="0" dirty="0">
                <a:latin typeface="Arial" panose="020B0604020202020204" pitchFamily="34" charset="0"/>
                <a:cs typeface="Arial" panose="020B0604020202020204" pitchFamily="34" charset="0"/>
              </a:rPr>
              <a:t>Here are some resources that maybe useful as a tool for patients to better understand their diagnosis. </a:t>
            </a:r>
          </a:p>
          <a:p>
            <a:r>
              <a:rPr lang="en-GB" sz="1000" b="0" dirty="0">
                <a:latin typeface="Arial" panose="020B0604020202020204" pitchFamily="34" charset="0"/>
                <a:cs typeface="Arial" panose="020B0604020202020204" pitchFamily="34" charset="0"/>
              </a:rPr>
              <a:t>Leaflet from British Association of Dermatologist (no images): https://www.bad.org.uk/pils/cellulitis-and-erysipelas/ </a:t>
            </a:r>
          </a:p>
          <a:p>
            <a:r>
              <a:rPr lang="en-GB" sz="1000" b="0" dirty="0">
                <a:latin typeface="Arial" panose="020B0604020202020204" pitchFamily="34" charset="0"/>
                <a:cs typeface="Arial" panose="020B0604020202020204" pitchFamily="34" charset="0"/>
              </a:rPr>
              <a:t>Resource from dermnetnz.com (with images): https://dermnetnz.org/cme/bacterial-infections/cellulitis</a:t>
            </a:r>
          </a:p>
          <a:p>
            <a:endParaRPr lang="en-GB" sz="1000" b="0" dirty="0">
              <a:latin typeface="Arial" panose="020B0604020202020204" pitchFamily="34" charset="0"/>
              <a:cs typeface="Arial" panose="020B0604020202020204" pitchFamily="34" charset="0"/>
            </a:endParaRPr>
          </a:p>
          <a:p>
            <a:r>
              <a:rPr lang="en-GB" sz="1000" b="0" dirty="0">
                <a:latin typeface="Arial" panose="020B0604020202020204" pitchFamily="34" charset="0"/>
                <a:cs typeface="Arial" panose="020B0604020202020204" pitchFamily="34" charset="0"/>
              </a:rPr>
              <a:t>These resources </a:t>
            </a:r>
            <a:r>
              <a:rPr lang="en-US" sz="1200" dirty="0"/>
              <a:t>provide information to help patients understand more about cellulitis and erysipelas, i.e. what these conditions are, what they are caused by, what can be done about them, and where they can find out more about them.</a:t>
            </a:r>
            <a:endParaRPr lang="en-GB" sz="1000" b="0" dirty="0">
              <a:latin typeface="Arial" panose="020B0604020202020204" pitchFamily="34" charset="0"/>
              <a:cs typeface="Arial" panose="020B0604020202020204" pitchFamily="34" charset="0"/>
            </a:endParaRPr>
          </a:p>
          <a:p>
            <a:endParaRPr lang="en-GB" sz="10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507533-49CC-4C73-9DE4-E19BF5DEC8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755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0BCD661-4825-4F6C-A299-702B5929A8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C514B5B3-5F18-4733-9500-12730177D3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7263" eaLnBrk="1" hangingPunct="1">
              <a:spcBef>
                <a:spcPct val="0"/>
              </a:spcBef>
            </a:pPr>
            <a:r>
              <a:rPr lang="en-GB" altLang="en-US" sz="1000" b="1" u="none" dirty="0">
                <a:latin typeface="Arial" panose="020B0604020202020204" pitchFamily="34" charset="0"/>
                <a:cs typeface="Arial" panose="020B0604020202020204" pitchFamily="34" charset="0"/>
              </a:rPr>
              <a:t>Presenter Notes:</a:t>
            </a:r>
          </a:p>
          <a:p>
            <a:pPr defTabSz="957263" eaLnBrk="1" hangingPunct="1">
              <a:spcBef>
                <a:spcPct val="0"/>
              </a:spcBef>
            </a:pPr>
            <a:r>
              <a:rPr lang="en-US" altLang="en-US" sz="1000" b="0" i="1" dirty="0">
                <a:latin typeface="Arial" panose="020B0604020202020204" pitchFamily="34" charset="0"/>
                <a:ea typeface="ヒラギノ角ゴ Pro W3"/>
                <a:cs typeface="Arial" panose="020B0604020202020204" pitchFamily="34" charset="0"/>
              </a:rPr>
              <a:t>So how can we fit all of this evidence together and change </a:t>
            </a:r>
            <a:r>
              <a:rPr lang="en-GB" altLang="en-US" sz="1000" b="0" i="1" noProof="0" dirty="0">
                <a:latin typeface="Arial" panose="020B0604020202020204" pitchFamily="34" charset="0"/>
                <a:ea typeface="ヒラギノ角ゴ Pro W3"/>
                <a:cs typeface="Arial" panose="020B0604020202020204" pitchFamily="34" charset="0"/>
              </a:rPr>
              <a:t>behaviour</a:t>
            </a:r>
            <a:r>
              <a:rPr lang="en-US" altLang="en-US" sz="1000" b="0" i="1" dirty="0">
                <a:latin typeface="Arial" panose="020B0604020202020204" pitchFamily="34" charset="0"/>
                <a:ea typeface="ヒラギノ角ゴ Pro W3"/>
                <a:cs typeface="Arial" panose="020B0604020202020204" pitchFamily="34" charset="0"/>
              </a:rPr>
              <a:t> within the practice consultation with our patients to improve prescribing?</a:t>
            </a:r>
          </a:p>
          <a:p>
            <a:pPr defTabSz="957263" eaLnBrk="1" hangingPunct="1">
              <a:spcBef>
                <a:spcPct val="0"/>
              </a:spcBef>
            </a:pPr>
            <a:endParaRPr lang="en-GB" altLang="en-US" dirty="0"/>
          </a:p>
        </p:txBody>
      </p:sp>
      <p:sp>
        <p:nvSpPr>
          <p:cNvPr id="104452" name="Slide Number Placeholder 3">
            <a:extLst>
              <a:ext uri="{FF2B5EF4-FFF2-40B4-BE49-F238E27FC236}">
                <a16:creationId xmlns:a16="http://schemas.microsoft.com/office/drawing/2014/main" id="{2C82D87D-02F0-4B64-A29E-E2C83A8848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4538" indent="-284163">
              <a:spcBef>
                <a:spcPct val="30000"/>
              </a:spcBef>
              <a:defRPr sz="1200">
                <a:solidFill>
                  <a:schemeClr val="tx1"/>
                </a:solidFill>
                <a:latin typeface="Calibri" panose="020F0502020204030204" pitchFamily="34" charset="0"/>
              </a:defRPr>
            </a:lvl2pPr>
            <a:lvl3pPr marL="1146175" indent="-227013">
              <a:spcBef>
                <a:spcPct val="30000"/>
              </a:spcBef>
              <a:defRPr sz="1200">
                <a:solidFill>
                  <a:schemeClr val="tx1"/>
                </a:solidFill>
                <a:latin typeface="Calibri" panose="020F0502020204030204" pitchFamily="34" charset="0"/>
              </a:defRPr>
            </a:lvl3pPr>
            <a:lvl4pPr marL="1603375" indent="-227013">
              <a:spcBef>
                <a:spcPct val="30000"/>
              </a:spcBef>
              <a:defRPr sz="1200">
                <a:solidFill>
                  <a:schemeClr val="tx1"/>
                </a:solidFill>
                <a:latin typeface="Calibri" panose="020F0502020204030204" pitchFamily="34" charset="0"/>
              </a:defRPr>
            </a:lvl4pPr>
            <a:lvl5pPr marL="2062163" indent="-227013">
              <a:spcBef>
                <a:spcPct val="30000"/>
              </a:spcBef>
              <a:defRPr sz="1200">
                <a:solidFill>
                  <a:schemeClr val="tx1"/>
                </a:solidFill>
                <a:latin typeface="Calibri" panose="020F0502020204030204" pitchFamily="34" charset="0"/>
              </a:defRPr>
            </a:lvl5pPr>
            <a:lvl6pPr marL="2519363" indent="-227013" eaLnBrk="0" fontAlgn="base" hangingPunct="0">
              <a:spcBef>
                <a:spcPct val="30000"/>
              </a:spcBef>
              <a:spcAft>
                <a:spcPct val="0"/>
              </a:spcAft>
              <a:defRPr sz="1200">
                <a:solidFill>
                  <a:schemeClr val="tx1"/>
                </a:solidFill>
                <a:latin typeface="Calibri" panose="020F0502020204030204" pitchFamily="34" charset="0"/>
              </a:defRPr>
            </a:lvl6pPr>
            <a:lvl7pPr marL="2976563" indent="-227013" eaLnBrk="0" fontAlgn="base" hangingPunct="0">
              <a:spcBef>
                <a:spcPct val="30000"/>
              </a:spcBef>
              <a:spcAft>
                <a:spcPct val="0"/>
              </a:spcAft>
              <a:defRPr sz="1200">
                <a:solidFill>
                  <a:schemeClr val="tx1"/>
                </a:solidFill>
                <a:latin typeface="Calibri" panose="020F0502020204030204" pitchFamily="34" charset="0"/>
              </a:defRPr>
            </a:lvl7pPr>
            <a:lvl8pPr marL="3433763" indent="-227013" eaLnBrk="0" fontAlgn="base" hangingPunct="0">
              <a:spcBef>
                <a:spcPct val="30000"/>
              </a:spcBef>
              <a:spcAft>
                <a:spcPct val="0"/>
              </a:spcAft>
              <a:defRPr sz="1200">
                <a:solidFill>
                  <a:schemeClr val="tx1"/>
                </a:solidFill>
                <a:latin typeface="Calibri" panose="020F0502020204030204" pitchFamily="34" charset="0"/>
              </a:defRPr>
            </a:lvl8pPr>
            <a:lvl9pPr marL="3890963" indent="-22701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866E2B51-E443-48D1-8F93-019281F1E7FC}" type="slidenum">
              <a:rPr kumimoji="0" lang="en-GB"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23</a:t>
            </a:fld>
            <a:endParaRPr kumimoji="0" lang="en-GB" alt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7" name="Date Placeholder 6">
            <a:extLst>
              <a:ext uri="{FF2B5EF4-FFF2-40B4-BE49-F238E27FC236}">
                <a16:creationId xmlns:a16="http://schemas.microsoft.com/office/drawing/2014/main" id="{8CBCECE8-3188-40BF-9891-5A46AA8DB25C}"/>
              </a:ext>
            </a:extLst>
          </p:cNvPr>
          <p:cNvSpPr>
            <a:spLocks noGrp="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FDB51C-878B-49F9-8C45-01599146D0B0}" type="datetime3">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 April, 2026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37CCC301-90B9-48F8-8BBB-A11CE63A1E42}"/>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 Antibiotics Presentation - Main - CS:Sore Throat &amp; UTI - 19.06.18</a:t>
            </a:r>
          </a:p>
        </p:txBody>
      </p:sp>
      <p:sp>
        <p:nvSpPr>
          <p:cNvPr id="3" name="Header Placeholder 2">
            <a:extLst>
              <a:ext uri="{FF2B5EF4-FFF2-40B4-BE49-F238E27FC236}">
                <a16:creationId xmlns:a16="http://schemas.microsoft.com/office/drawing/2014/main" id="{16C679A4-4385-4DA4-B150-4520D574C6D4}"/>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cs typeface="Arial" panose="020B0604020202020204" pitchFamily="34" charset="0"/>
              </a:rPr>
              <a:t>To summarise the key points: </a:t>
            </a:r>
            <a:endParaRPr lang="en-GB" sz="1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latin typeface="Arial" panose="020B0604020202020204" pitchFamily="34" charset="0"/>
                <a:cs typeface="Arial" panose="020B0604020202020204" pitchFamily="34" charset="0"/>
              </a:rPr>
              <a:t>- Exclude other causes of skin redness &amp; oedema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latin typeface="Arial" panose="020B0604020202020204" pitchFamily="34" charset="0"/>
                <a:cs typeface="Arial" panose="020B0604020202020204" pitchFamily="34" charset="0"/>
              </a:rPr>
              <a:t>- Look for site of entry e.g. skin break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latin typeface="Arial" panose="020B0604020202020204" pitchFamily="34" charset="0"/>
                <a:cs typeface="Arial" panose="020B0604020202020204" pitchFamily="34" charset="0"/>
              </a:rPr>
              <a:t>- Usually affects one limb, bilateral cellulitis is rare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latin typeface="Arial" panose="020B0604020202020204" pitchFamily="34" charset="0"/>
                <a:cs typeface="Arial" panose="020B0604020202020204" pitchFamily="34" charset="0"/>
              </a:rPr>
              <a:t>- It is important to manage underlying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latin typeface="Arial" panose="020B0604020202020204" pitchFamily="34" charset="0"/>
                <a:cs typeface="Arial" panose="020B0604020202020204" pitchFamily="34" charset="0"/>
              </a:rPr>
              <a:t>- And the first line antibiotic is flucloxacillin (500mg/1g), 4 times a day, 5-7 days (up to 14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kern="1200" dirty="0">
                <a:solidFill>
                  <a:schemeClr val="tx1"/>
                </a:solidFill>
                <a:latin typeface="Arial" panose="020B0604020202020204" pitchFamily="34" charset="0"/>
                <a:ea typeface="+mn-ea"/>
                <a:cs typeface="Arial" panose="020B0604020202020204" pitchFamily="34" charset="0"/>
              </a:rPr>
              <a:t>Presenter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dirty="0">
                <a:latin typeface="Arial" panose="020B0604020202020204" pitchFamily="34" charset="0"/>
                <a:cs typeface="Arial" panose="020B0604020202020204" pitchFamily="34" charset="0"/>
              </a:rPr>
              <a:t>Possible discussion points: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i="1" dirty="0">
                <a:latin typeface="Arial" panose="020B0604020202020204" pitchFamily="34" charset="0"/>
                <a:cs typeface="Arial" panose="020B0604020202020204" pitchFamily="34" charset="0"/>
              </a:rPr>
              <a:t>In your experience do people get repeated courses of antibiotic for cellulitis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000" i="1" dirty="0">
                <a:latin typeface="Arial" panose="020B0604020202020204" pitchFamily="34" charset="0"/>
                <a:cs typeface="Arial" panose="020B0604020202020204" pitchFamily="34" charset="0"/>
              </a:rPr>
              <a:t>Study BJGP by Teasdale (1) found approx. 2/3 people surveyed reported receiving no information about cause or prevention of recurrence. (also important to name condition)</a:t>
            </a:r>
          </a:p>
          <a:p>
            <a:endParaRPr lang="en-GB" sz="1000" dirty="0">
              <a:latin typeface="Arial" panose="020B0604020202020204" pitchFamily="34" charset="0"/>
              <a:cs typeface="Arial" panose="020B0604020202020204" pitchFamily="34" charset="0"/>
            </a:endParaRPr>
          </a:p>
          <a:p>
            <a:r>
              <a:rPr lang="en-GB" sz="1000" b="1" kern="1200" dirty="0">
                <a:solidFill>
                  <a:schemeClr val="tx1"/>
                </a:solidFill>
                <a:latin typeface="Arial" panose="020B0604020202020204" pitchFamily="34" charset="0"/>
                <a:ea typeface="+mn-ea"/>
                <a:cs typeface="Arial" panose="020B0604020202020204" pitchFamily="34" charset="0"/>
              </a:rPr>
              <a:t>Slide References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Teasdale E, Lalonde A, Muller I, Chalmers J, Smart P, Hooper J, et al. Patients’ understanding of cellulitis and their information needs: a mixed-methods study in primary and secondary care. British Journal of General Practice. 2019;69(681):e279-e86.</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Image: Cellulitis {Available from: https://dermnetnz.org/topics/cellulitis]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508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altLang="en-US" sz="1000" b="1" u="none" dirty="0"/>
              <a:t>Presenter Notes</a:t>
            </a:r>
          </a:p>
          <a:p>
            <a:pPr eaLnBrk="1" hangingPunct="1">
              <a:spcBef>
                <a:spcPct val="0"/>
              </a:spcBef>
              <a:defRPr/>
            </a:pPr>
            <a:r>
              <a:rPr lang="en-GB" altLang="en-US" sz="1000" b="0" i="1" dirty="0"/>
              <a:t>Here is a list of suggestions for action planning. You may wish to add any suggested by the audience</a:t>
            </a:r>
          </a:p>
          <a:p>
            <a:endParaRPr lang="en-GB" sz="1100" dirty="0">
              <a:solidFill>
                <a:prstClr val="black"/>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507533-49CC-4C73-9DE4-E19BF5DEC8F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520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0" i="1" dirty="0">
                <a:latin typeface="Arial" panose="020B0604020202020204" pitchFamily="34" charset="0"/>
                <a:cs typeface="Arial" panose="020B0604020202020204" pitchFamily="34" charset="0"/>
              </a:rPr>
              <a:t>This slide is animated, click to reveal answer, and click again for further information </a:t>
            </a:r>
            <a:endParaRPr lang="en-GB" altLang="en-US" sz="1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cs typeface="Arial" panose="020B0604020202020204" pitchFamily="34" charset="0"/>
              </a:rPr>
              <a:t>Presenter Talk</a:t>
            </a:r>
          </a:p>
          <a:p>
            <a:r>
              <a:rPr lang="en-GB" sz="1000" dirty="0">
                <a:latin typeface="Arial" panose="020B0604020202020204" pitchFamily="34" charset="0"/>
                <a:cs typeface="Arial" panose="020B0604020202020204" pitchFamily="34" charset="0"/>
              </a:rPr>
              <a:t>We have established that an antibiotic will be prescribed but what course length would be appropriate? </a:t>
            </a:r>
          </a:p>
          <a:p>
            <a:r>
              <a:rPr lang="en-GB" sz="1000" dirty="0">
                <a:latin typeface="Arial" panose="020B0604020202020204" pitchFamily="34" charset="0"/>
                <a:cs typeface="Arial" panose="020B0604020202020204" pitchFamily="34" charset="0"/>
              </a:rPr>
              <a:t>(In this case study the patient is diabetic) </a:t>
            </a:r>
          </a:p>
          <a:p>
            <a:r>
              <a:rPr lang="en-GB" sz="1000" dirty="0">
                <a:latin typeface="Arial" panose="020B0604020202020204" pitchFamily="34" charset="0"/>
                <a:cs typeface="Arial" panose="020B0604020202020204" pitchFamily="34" charset="0"/>
              </a:rPr>
              <a:t>The answer is either Flucloxacillin, 5 or 7 days (flucloxacillin is first line). However, a longer course may be recommended based on clinical assessment. </a:t>
            </a:r>
          </a:p>
          <a:p>
            <a:r>
              <a:rPr lang="en-US" sz="1200" dirty="0"/>
              <a:t>Flucloxacillin has poor oral bioavailability and in people with cellulitis or erysipelas who could have impaired circulation (such as people with diabetes or venous insufficiency), a higher (off label) dose of up to 1 g four times a day may be needed to adequately treat the infection.</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Evidence for cellulitis course length, 5 – 7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NICE reviewed the evidence for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Antibiotic course length in adults with cellulitis or erysipelas in their antimicrobial prescribing guideline NG141. </a:t>
            </a:r>
            <a:r>
              <a:rPr lang="en-US" sz="1200" i="1" dirty="0"/>
              <a:t>The evidence for antibiotic course length in adults with cellulitis comes from 1 systematic review (Hanretty et al 2018) and 1 systematic review and meta-analysis (Kilburn et al 2010).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noProof="0" dirty="0">
                <a:solidFill>
                  <a:schemeClr val="tx1"/>
                </a:solidFill>
                <a:latin typeface="Arial" panose="020B0604020202020204" pitchFamily="34" charset="0"/>
                <a:ea typeface="+mn-ea"/>
                <a:cs typeface="Arial" panose="020B0604020202020204" pitchFamily="34" charset="0"/>
              </a:rPr>
              <a:t>Slide 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noProof="0" dirty="0">
                <a:solidFill>
                  <a:schemeClr val="tx1"/>
                </a:solidFill>
                <a:latin typeface="Arial" panose="020B0604020202020204" pitchFamily="34" charset="0"/>
                <a:ea typeface="+mn-ea"/>
                <a:cs typeface="Arial" panose="020B0604020202020204" pitchFamily="34" charset="0"/>
              </a:rPr>
              <a:t>(1) </a:t>
            </a:r>
            <a:r>
              <a:rPr lang="en-GB" sz="1000" dirty="0">
                <a:latin typeface="Arial" panose="020B0604020202020204" pitchFamily="34" charset="0"/>
                <a:cs typeface="Arial" panose="020B0604020202020204" pitchFamily="34" charset="0"/>
              </a:rPr>
              <a:t>NICE. Cellulitis and erysipelas: antimicrobial prescribing NG141 2019 [Available from: https://www.nice.org.uk/guidance/ng141.]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noProof="0" dirty="0">
                <a:solidFill>
                  <a:schemeClr val="tx1"/>
                </a:solidFill>
                <a:latin typeface="Arial" panose="020B0604020202020204" pitchFamily="34" charset="0"/>
                <a:ea typeface="+mn-ea"/>
                <a:cs typeface="Arial" panose="020B0604020202020204" pitchFamily="34" charset="0"/>
              </a:rPr>
              <a:t>(2) </a:t>
            </a:r>
            <a:r>
              <a:rPr lang="en-US" sz="1200" b="0" i="0" dirty="0">
                <a:solidFill>
                  <a:srgbClr val="1C1D1E"/>
                </a:solidFill>
                <a:effectLst/>
                <a:latin typeface="Open Sans" panose="020B0606030504020204" pitchFamily="34" charset="0"/>
              </a:rPr>
              <a:t>Hanretty, A.M. and Gallagher, J.C. (2018), Shortened Courses of Antibiotics for Bacterial Infections: A Systematic Review of Randomized Controlled Trials. Pharmacotherapy, 38: 674-687.</a:t>
            </a:r>
            <a:endParaRPr lang="en-GB" sz="1000" b="0" kern="1200" noProof="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(3) Kilburn SA, Featherstone P, Higgins B, Brindle R. Interventions for cellulitis and erysipelas. Cochrane Database </a:t>
            </a:r>
            <a:r>
              <a:rPr lang="en-GB" sz="1000" dirty="0" err="1">
                <a:latin typeface="Arial" panose="020B0604020202020204" pitchFamily="34" charset="0"/>
                <a:cs typeface="Arial" panose="020B0604020202020204" pitchFamily="34" charset="0"/>
              </a:rPr>
              <a:t>Syst</a:t>
            </a:r>
            <a:r>
              <a:rPr lang="en-GB" sz="1000" dirty="0">
                <a:latin typeface="Arial" panose="020B0604020202020204" pitchFamily="34" charset="0"/>
                <a:cs typeface="Arial" panose="020B0604020202020204" pitchFamily="34" charset="0"/>
              </a:rPr>
              <a:t> Rev. 2010;2010(6):Cd004299.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928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0" dirty="0">
                <a:latin typeface="Arial" panose="020B0604020202020204" pitchFamily="34" charset="0"/>
                <a:cs typeface="Arial" panose="020B0604020202020204" pitchFamily="34" charset="0"/>
              </a:rPr>
              <a:t>This slide is to help highlight signs and symptoms of cellulitis to aid with diagnosis and therefore appropriate antibiotic prescribing.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Also to highlight risk factors that may complicate the infection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noProof="0" dirty="0">
                <a:solidFill>
                  <a:schemeClr val="tx1"/>
                </a:solidFill>
                <a:latin typeface="Arial" panose="020B0604020202020204" pitchFamily="34" charset="0"/>
                <a:ea typeface="+mn-ea"/>
                <a:cs typeface="Arial" panose="020B0604020202020204" pitchFamily="34" charset="0"/>
              </a:rPr>
              <a:t>Presenter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NICE doesn’t stratify treatment according to severity.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Class I — there are no signs of systemic toxicity and the person has no uncontrolled comorbidities.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Class II — the person is either systemically unwell or systemically well but with a comorbidity (for example peripheral arterial disease, chronic venous insufficiency, or morbid obesity) which may complicate or delay resolution of infection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Class III — the person has </a:t>
            </a:r>
            <a:r>
              <a:rPr kumimoji="0" lang="en-GB" sz="1000" b="1"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significant systemic upset, such as acute confusion, tachycardia, tachypnoea, hypotension,</a:t>
            </a:r>
            <a:r>
              <a:rPr kumimoji="0" lang="en-GB" sz="10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 or unstable comorbidities that may interfere with a response to treatment, or a limb-threatening infection due to vascular compromise.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Class IV — the person has sepsis or a severe life-threatening infection, such as necrotizing fasciitis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1" u="none" strike="noStrike" kern="120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Consider underlying comorbidities (such as diabetes mellitus) that predispose to infection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noProof="0" dirty="0">
                <a:solidFill>
                  <a:schemeClr val="tx1"/>
                </a:solidFill>
                <a:latin typeface="Arial" panose="020B0604020202020204" pitchFamily="34" charset="0"/>
                <a:ea typeface="+mn-ea"/>
                <a:cs typeface="Arial" panose="020B0604020202020204" pitchFamily="34" charset="0"/>
              </a:rPr>
              <a:t>Slide References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NICE CKS. Cellulitis - acute 2023 [Available from: https://cks.nice.org.uk/topics/cellulitis-acute/.]</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Image: Cellulitis [Available from: https://dermnetnz.org/image-catalogue/bacterial-skin-infection-images?stage=Live]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kern="1200" noProof="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483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latin typeface="Arial" panose="020B0604020202020204" pitchFamily="34" charset="0"/>
                <a:cs typeface="Arial" panose="020B0604020202020204" pitchFamily="34" charset="0"/>
              </a:rPr>
              <a:t>Here we highlight when to seek specialist advice.</a:t>
            </a:r>
          </a:p>
          <a:p>
            <a:endParaRPr lang="en-GB" dirty="0"/>
          </a:p>
          <a:p>
            <a:r>
              <a:rPr lang="en-GB" dirty="0"/>
              <a:t>Following NICE guidelines, you should seek specialist advice when patient has any symptoms suggesting a more serious illness such as orbital cellulitis, osteomyelitis etc… </a:t>
            </a:r>
          </a:p>
          <a:p>
            <a:endParaRPr lang="en-GB" dirty="0"/>
          </a:p>
          <a:p>
            <a:r>
              <a:rPr lang="en-US" dirty="0"/>
              <a:t>Slide 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GB" sz="1200" dirty="0">
                <a:latin typeface="Arial" panose="020B0604020202020204" pitchFamily="34" charset="0"/>
                <a:cs typeface="Arial" panose="020B0604020202020204" pitchFamily="34" charset="0"/>
              </a:rPr>
              <a:t>NICE. Cellulitis and erysipelas: antimicrobial prescribing NG141 2019 [Available from: https://www.nice.org.uk/guidance/ng141.] </a:t>
            </a:r>
          </a:p>
          <a:p>
            <a:endParaRPr lang="en-US" dirty="0"/>
          </a:p>
        </p:txBody>
      </p:sp>
      <p:sp>
        <p:nvSpPr>
          <p:cNvPr id="4" name="Slide Number Placeholder 3"/>
          <p:cNvSpPr>
            <a:spLocks noGrp="1"/>
          </p:cNvSpPr>
          <p:nvPr>
            <p:ph type="sldNum" sz="quarter" idx="5"/>
          </p:nvPr>
        </p:nvSpPr>
        <p:spPr/>
        <p:txBody>
          <a:bodyPr/>
          <a:lstStyle/>
          <a:p>
            <a:fld id="{7B35B939-5574-4C55-8951-CA2004E59EE6}" type="slidenum">
              <a:rPr lang="en-GB" smtClean="0"/>
              <a:t>5</a:t>
            </a:fld>
            <a:endParaRPr lang="en-GB"/>
          </a:p>
        </p:txBody>
      </p:sp>
    </p:spTree>
    <p:extLst>
      <p:ext uri="{BB962C8B-B14F-4D97-AF65-F5344CB8AC3E}">
        <p14:creationId xmlns:p14="http://schemas.microsoft.com/office/powerpoint/2010/main" val="1835950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buClrTx/>
              <a:buSzTx/>
              <a:buFontTx/>
              <a:buNone/>
              <a:tabLst/>
              <a:defRPr/>
            </a:pPr>
            <a:r>
              <a:rPr lang="en-GB" altLang="en-US" sz="10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7000"/>
              </a:lnSpc>
              <a:spcBef>
                <a:spcPts val="0"/>
              </a:spcBef>
              <a:buClrTx/>
              <a:buSzTx/>
              <a:buFontTx/>
              <a:buNone/>
              <a:tabLst/>
              <a:defRPr/>
            </a:pPr>
            <a:r>
              <a:rPr lang="en-GB" altLang="en-US" sz="1000" b="0" dirty="0">
                <a:latin typeface="Arial" panose="020B0604020202020204" pitchFamily="34" charset="0"/>
                <a:cs typeface="Arial" panose="020B0604020202020204" pitchFamily="34" charset="0"/>
              </a:rPr>
              <a:t>For management of cellulitis you can (1): </a:t>
            </a:r>
          </a:p>
          <a:p>
            <a:pPr marL="228600" marR="0" lvl="0" indent="-228600" algn="l" defTabSz="914400" rtl="0" eaLnBrk="1" fontAlgn="auto" latinLnBrk="0" hangingPunct="1">
              <a:lnSpc>
                <a:spcPct val="107000"/>
              </a:lnSpc>
              <a:spcBef>
                <a:spcPts val="0"/>
              </a:spcBef>
              <a:spcAft>
                <a:spcPts val="800"/>
              </a:spcAft>
              <a:buClrTx/>
              <a:buSzTx/>
              <a:buFontTx/>
              <a:buAutoNum type="arabicPeriod"/>
              <a:tabLst/>
              <a:defRPr/>
            </a:pPr>
            <a:r>
              <a:rPr lang="en-GB" altLang="en-US" sz="1000" b="0" dirty="0">
                <a:latin typeface="Arial" panose="020B0604020202020204" pitchFamily="34" charset="0"/>
                <a:cs typeface="Arial" panose="020B0604020202020204" pitchFamily="34" charset="0"/>
              </a:rPr>
              <a:t>Consider swabbing if there is evidence of a penetrating injury and risk of exposure to an uncommon pathogen (water-borne or infection acquired outside of UK) </a:t>
            </a:r>
          </a:p>
          <a:p>
            <a:pPr marL="228600" marR="0" lvl="0" indent="-228600" algn="l" defTabSz="914400" rtl="0" eaLnBrk="1" fontAlgn="auto" latinLnBrk="0" hangingPunct="1">
              <a:lnSpc>
                <a:spcPct val="107000"/>
              </a:lnSpc>
              <a:spcBef>
                <a:spcPts val="0"/>
              </a:spcBef>
              <a:spcAft>
                <a:spcPts val="800"/>
              </a:spcAft>
              <a:buClrTx/>
              <a:buSzTx/>
              <a:buFontTx/>
              <a:buAutoNum type="arabicPeriod"/>
              <a:tabLst/>
              <a:defRPr/>
            </a:pPr>
            <a:r>
              <a:rPr lang="en-GB" altLang="en-US" sz="1000" b="0" dirty="0">
                <a:latin typeface="Arial" panose="020B0604020202020204" pitchFamily="34" charset="0"/>
                <a:cs typeface="Arial" panose="020B0604020202020204" pitchFamily="34" charset="0"/>
              </a:rPr>
              <a:t>Use a surgical pen to mark the outline of the extent of infection for future comparison </a:t>
            </a:r>
          </a:p>
          <a:p>
            <a:pPr marL="228600" marR="0" lvl="0" indent="-228600" algn="l" defTabSz="914400" rtl="0" eaLnBrk="1" fontAlgn="auto" latinLnBrk="0" hangingPunct="1">
              <a:lnSpc>
                <a:spcPct val="107000"/>
              </a:lnSpc>
              <a:spcBef>
                <a:spcPts val="0"/>
              </a:spcBef>
              <a:spcAft>
                <a:spcPts val="800"/>
              </a:spcAft>
              <a:buClrTx/>
              <a:buSzTx/>
              <a:buFontTx/>
              <a:buAutoNum type="arabicPeriod"/>
              <a:tabLst/>
              <a:defRPr/>
            </a:pPr>
            <a:r>
              <a:rPr lang="en-GB" altLang="en-US" sz="1000" b="0" dirty="0">
                <a:latin typeface="Arial" panose="020B0604020202020204" pitchFamily="34" charset="0"/>
                <a:cs typeface="Arial" panose="020B0604020202020204" pitchFamily="34" charset="0"/>
              </a:rPr>
              <a:t>Manage infections first, then underlying conditions</a:t>
            </a:r>
          </a:p>
          <a:p>
            <a:pPr marL="228600" marR="0" lvl="0" indent="-228600" algn="l" defTabSz="914400" rtl="0" eaLnBrk="1" fontAlgn="auto" latinLnBrk="0" hangingPunct="1">
              <a:lnSpc>
                <a:spcPct val="107000"/>
              </a:lnSpc>
              <a:spcBef>
                <a:spcPts val="0"/>
              </a:spcBef>
              <a:spcAft>
                <a:spcPts val="800"/>
              </a:spcAft>
              <a:buClrTx/>
              <a:buSzTx/>
              <a:buFontTx/>
              <a:buAutoNum type="arabicPeriod"/>
              <a:tabLst/>
              <a:defRPr/>
            </a:pPr>
            <a:endParaRPr lang="en-GB" altLang="en-US" sz="1000" b="0" dirty="0">
              <a:latin typeface="Arial" panose="020B0604020202020204" pitchFamily="34" charset="0"/>
              <a:cs typeface="Arial" panose="020B0604020202020204" pitchFamily="34" charset="0"/>
            </a:endParaRPr>
          </a:p>
          <a:p>
            <a:pPr>
              <a:lnSpc>
                <a:spcPct val="107000"/>
              </a:lnSpc>
            </a:pPr>
            <a:r>
              <a:rPr lang="en-GB" sz="1000" b="1" kern="1200" dirty="0">
                <a:solidFill>
                  <a:schemeClr val="tx1"/>
                </a:solidFill>
                <a:latin typeface="Arial" panose="020B0604020202020204" pitchFamily="34" charset="0"/>
                <a:ea typeface="+mn-ea"/>
                <a:cs typeface="Arial" panose="020B0604020202020204" pitchFamily="34" charset="0"/>
              </a:rPr>
              <a:t>Presenter Notes</a:t>
            </a:r>
          </a:p>
          <a:p>
            <a:pPr>
              <a:lnSpc>
                <a:spcPct val="107000"/>
              </a:lnSpc>
            </a:pPr>
            <a:r>
              <a:rPr lang="en-GB" sz="1000" i="1" dirty="0">
                <a:effectLst/>
                <a:latin typeface="Arial"/>
                <a:ea typeface="Calibri"/>
                <a:cs typeface="Arial"/>
              </a:rPr>
              <a:t>Less common organisms include: beta haemolytic streps incl. G (which can also cause necrotizing fasciitis), C </a:t>
            </a:r>
            <a:r>
              <a:rPr lang="en-GB" sz="1000" i="1" dirty="0">
                <a:latin typeface="Arial"/>
                <a:ea typeface="Calibri"/>
                <a:cs typeface="Arial"/>
              </a:rPr>
              <a:t>and</a:t>
            </a:r>
            <a:r>
              <a:rPr lang="en-GB" sz="1000" i="1" dirty="0">
                <a:effectLst/>
                <a:latin typeface="Arial"/>
                <a:ea typeface="Calibri"/>
                <a:cs typeface="Arial"/>
              </a:rPr>
              <a:t> B, Streptococcus pneumoniae, Haemophilus influenzae, Gram negative bacilli and anaerobes</a:t>
            </a:r>
          </a:p>
          <a:p>
            <a:pPr algn="l"/>
            <a:endParaRPr lang="en-GB" sz="1000" i="1" dirty="0">
              <a:latin typeface="Arial" panose="020B0604020202020204" pitchFamily="34" charset="0"/>
              <a:cs typeface="Arial" panose="020B0604020202020204" pitchFamily="34" charset="0"/>
            </a:endParaRPr>
          </a:p>
          <a:p>
            <a:pPr algn="l"/>
            <a:r>
              <a:rPr lang="en-GB" sz="1000" i="1" dirty="0">
                <a:latin typeface="Arial" panose="020B0604020202020204" pitchFamily="34" charset="0"/>
                <a:cs typeface="Arial" panose="020B0604020202020204" pitchFamily="34" charset="0"/>
              </a:rPr>
              <a:t>Risk for atypical organisms (2):</a:t>
            </a:r>
          </a:p>
          <a:p>
            <a:pPr marL="171450" indent="-171450">
              <a:buFont typeface="Arial" panose="020B0604020202020204" pitchFamily="34" charset="0"/>
              <a:buChar char="•"/>
            </a:pPr>
            <a:r>
              <a:rPr lang="en-GB" sz="1000" b="1" i="1" dirty="0">
                <a:latin typeface="Arial" panose="020B0604020202020204" pitchFamily="34" charset="0"/>
                <a:cs typeface="Arial" panose="020B0604020202020204" pitchFamily="34" charset="0"/>
              </a:rPr>
              <a:t>profound immunosuppression</a:t>
            </a:r>
          </a:p>
          <a:p>
            <a:pPr marL="171450" indent="-171450">
              <a:buFont typeface="Arial" panose="020B0604020202020204" pitchFamily="34" charset="0"/>
              <a:buChar char="•"/>
            </a:pPr>
            <a:r>
              <a:rPr lang="en-GB" sz="1000" i="1" dirty="0">
                <a:latin typeface="Arial" panose="020B0604020202020204" pitchFamily="34" charset="0"/>
                <a:cs typeface="Arial" panose="020B0604020202020204" pitchFamily="34" charset="0"/>
              </a:rPr>
              <a:t>animal or human bites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intravenous drug use </a:t>
            </a: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(including skin-popping</a:t>
            </a:r>
          </a:p>
          <a:p>
            <a:pPr marL="171450" indent="-171450">
              <a:buFont typeface="Arial" panose="020B0604020202020204" pitchFamily="34" charset="0"/>
              <a:buChar char="•"/>
            </a:pPr>
            <a:r>
              <a:rPr lang="en-GB" sz="1000" i="1" dirty="0">
                <a:latin typeface="Arial" panose="020B0604020202020204" pitchFamily="34" charset="0"/>
                <a:cs typeface="Arial" panose="020B0604020202020204" pitchFamily="34" charset="0"/>
              </a:rPr>
              <a:t>sea or freshwater exposure (to broken skin) including </a:t>
            </a:r>
            <a:r>
              <a:rPr lang="en-GB" sz="1000" b="1" i="1" dirty="0">
                <a:latin typeface="Arial" panose="020B0604020202020204" pitchFamily="34" charset="0"/>
                <a:cs typeface="Arial" panose="020B0604020202020204" pitchFamily="34" charset="0"/>
              </a:rPr>
              <a:t>pools and spas</a:t>
            </a:r>
          </a:p>
          <a:p>
            <a:pPr marL="171450" indent="-171450">
              <a:buFont typeface="Arial" panose="020B0604020202020204" pitchFamily="34" charset="0"/>
              <a:buChar char="•"/>
            </a:pPr>
            <a:r>
              <a:rPr lang="en-GB" sz="1000" i="1" dirty="0">
                <a:latin typeface="Arial" panose="020B0604020202020204" pitchFamily="34" charset="0"/>
                <a:cs typeface="Arial" panose="020B0604020202020204" pitchFamily="34" charset="0"/>
              </a:rPr>
              <a:t>exposure to animals, fish, or reptiles</a:t>
            </a:r>
          </a:p>
          <a:p>
            <a:pPr marL="171450" indent="-171450">
              <a:buFont typeface="Arial" panose="020B0604020202020204" pitchFamily="34" charset="0"/>
              <a:buChar char="•"/>
            </a:pPr>
            <a:endParaRPr lang="en-GB" sz="1000" i="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000" b="1" kern="1200" dirty="0">
                <a:solidFill>
                  <a:schemeClr val="tx1"/>
                </a:solidFill>
                <a:latin typeface="Arial" panose="020B0604020202020204" pitchFamily="34" charset="0"/>
                <a:ea typeface="+mn-ea"/>
                <a:cs typeface="Arial" panose="020B0604020202020204" pitchFamily="34" charset="0"/>
              </a:rPr>
              <a:t>Slide References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en-GB" sz="1000" dirty="0">
                <a:latin typeface="Arial" panose="020B0604020202020204" pitchFamily="34" charset="0"/>
                <a:cs typeface="Arial" panose="020B0604020202020204" pitchFamily="34" charset="0"/>
              </a:rPr>
              <a:t>NICE. Cellulitis - acute 2023 [Available from: https://cks.nice.org.uk/topics/cellulitis-acute/].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en-GB" sz="1000" dirty="0">
                <a:latin typeface="Arial" panose="020B0604020202020204" pitchFamily="34" charset="0"/>
                <a:cs typeface="Arial" panose="020B0604020202020204" pitchFamily="34" charset="0"/>
              </a:rPr>
              <a:t>NICE. 2019. Cellulitis and erysipelas: antimicrobial prescribing [ Available from: https://www.nice.org.uk/guidance/ng141]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en-GB" sz="1000" dirty="0">
                <a:latin typeface="Arial" panose="020B0604020202020204" pitchFamily="34" charset="0"/>
                <a:cs typeface="Arial" panose="020B0604020202020204" pitchFamily="34" charset="0"/>
              </a:rPr>
              <a:t>Sullivan T, de Barra E. Diagnosis and management of cellulitis. Clinical Medicine. 2018;18(2):160-3.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en-GB" sz="1000" dirty="0">
                <a:latin typeface="Arial" panose="020B0604020202020204" pitchFamily="34" charset="0"/>
                <a:cs typeface="Arial" panose="020B0604020202020204" pitchFamily="34" charset="0"/>
              </a:rPr>
              <a:t>Image: Cellulitis {Available from: https://dermnetnz.org/topics/cellulitis]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en-GB" sz="1000" dirty="0">
                <a:latin typeface="Arial" panose="020B0604020202020204" pitchFamily="34" charset="0"/>
                <a:cs typeface="Arial" panose="020B0604020202020204" pitchFamily="34" charset="0"/>
              </a:rPr>
              <a:t>Image: Cellulitis following abrasion {Available from: https://commons.wikimedia.org/wiki/File:Cellulitis_following_abrasion.jpg}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en-GB" sz="1000" dirty="0">
                <a:latin typeface="Arial" panose="020B0604020202020204" pitchFamily="34" charset="0"/>
                <a:cs typeface="Arial" panose="020B0604020202020204" pitchFamily="34" charset="0"/>
              </a:rPr>
              <a:t>Image: Abrasion cause by sliding fall on concrete {Available from: https://commons.wikimedia.org/wiki/File:Hand_Abrasion_-_2_days_22_hours_12_minutes_after_injury.JPG}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en-GB" sz="1000" dirty="0">
                <a:latin typeface="Arial" panose="020B0604020202020204" pitchFamily="34" charset="0"/>
                <a:cs typeface="Arial" panose="020B0604020202020204" pitchFamily="34" charset="0"/>
              </a:rPr>
              <a:t>Swimming and plane picture from MS PowerPoint Stock Images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endParaRPr lang="en-GB" sz="100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endParaRPr lang="en-GB"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100" b="1" kern="120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98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000" b="0" i="1" dirty="0">
                <a:latin typeface="Arial" panose="020B0604020202020204" pitchFamily="34" charset="0"/>
                <a:cs typeface="Arial" panose="020B0604020202020204" pitchFamily="34" charset="0"/>
              </a:rPr>
              <a:t>This slide is animated, click to reveal answer</a:t>
            </a:r>
            <a:endParaRPr lang="en-GB" altLang="en-US" sz="10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buClrTx/>
              <a:buSzTx/>
              <a:buFont typeface="Arial" panose="020B0604020202020204" pitchFamily="34" charset="0"/>
              <a:buNone/>
              <a:tabLst/>
              <a:defRPr/>
            </a:pPr>
            <a:endParaRPr lang="en-GB" altLang="en-US" sz="10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buClrTx/>
              <a:buSzTx/>
              <a:buFont typeface="Arial" panose="020B0604020202020204" pitchFamily="34" charset="0"/>
              <a:buNone/>
              <a:tabLst/>
              <a:defRPr/>
            </a:pPr>
            <a:r>
              <a:rPr lang="en-GB" altLang="en-US" sz="1000" b="1" dirty="0">
                <a:latin typeface="Arial" panose="020B0604020202020204" pitchFamily="34" charset="0"/>
                <a:cs typeface="Arial" panose="020B0604020202020204" pitchFamily="34" charset="0"/>
              </a:rPr>
              <a:t>Presenter Talk </a:t>
            </a:r>
          </a:p>
          <a:p>
            <a:pPr marL="0" marR="0" lvl="0" indent="0" algn="l" defTabSz="457200" rtl="0" eaLnBrk="1" fontAlgn="auto" latinLnBrk="0" hangingPunct="1">
              <a:lnSpc>
                <a:spcPct val="100000"/>
              </a:lnSpc>
              <a:spcBef>
                <a:spcPts val="0"/>
              </a:spcBef>
              <a:buClrTx/>
              <a:buSzTx/>
              <a:buFont typeface="Arial" panose="020B0604020202020204" pitchFamily="34" charset="0"/>
              <a:buNone/>
              <a:tabLst/>
              <a:defRPr/>
            </a:pPr>
            <a:endParaRPr lang="en-GB" altLang="en-US" sz="10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buClrTx/>
              <a:buSzTx/>
              <a:buFont typeface="Arial" panose="020B0604020202020204" pitchFamily="34" charset="0"/>
              <a:buNone/>
              <a:tabLst/>
              <a:defRPr/>
            </a:pPr>
            <a:r>
              <a:rPr lang="en-GB" altLang="en-US" sz="1000" b="0" i="1" dirty="0">
                <a:latin typeface="Arial" panose="020B0604020202020204" pitchFamily="34" charset="0"/>
                <a:cs typeface="Arial" panose="020B0604020202020204" pitchFamily="34" charset="0"/>
              </a:rPr>
              <a:t>This slide provides </a:t>
            </a:r>
            <a:r>
              <a:rPr lang="en-GB" altLang="en-US" sz="1800" b="0" i="1" dirty="0">
                <a:solidFill>
                  <a:srgbClr val="FF0000"/>
                </a:solidFill>
                <a:effectLst/>
                <a:latin typeface="Arial" panose="020B0604020202020204" pitchFamily="34" charset="0"/>
                <a:cs typeface="Arial" panose="020B0604020202020204" pitchFamily="34" charset="0"/>
              </a:rPr>
              <a:t>o</a:t>
            </a:r>
            <a:r>
              <a:rPr lang="en-GB" sz="1800" i="1" dirty="0">
                <a:solidFill>
                  <a:srgbClr val="FF0000"/>
                </a:solidFill>
                <a:effectLst/>
                <a:latin typeface="Arial" panose="020B0604020202020204" pitchFamily="34" charset="0"/>
                <a:ea typeface="Aptos" panose="020B0004020202020204" pitchFamily="34" charset="0"/>
              </a:rPr>
              <a:t>pportunity for discussion about what factors influence prescribers decision for what they prescribe given that NICE give some scope around dose and duration. </a:t>
            </a:r>
          </a:p>
          <a:p>
            <a:pPr marL="0" marR="0" lvl="0" indent="0" algn="l" defTabSz="457200" rtl="0" eaLnBrk="1" fontAlgn="auto" latinLnBrk="0" hangingPunct="1">
              <a:lnSpc>
                <a:spcPct val="100000"/>
              </a:lnSpc>
              <a:spcBef>
                <a:spcPts val="0"/>
              </a:spcBef>
              <a:buClrTx/>
              <a:buSzTx/>
              <a:buFont typeface="Arial" panose="020B0604020202020204" pitchFamily="34" charset="0"/>
              <a:buNone/>
              <a:tabLst/>
              <a:defRPr/>
            </a:pPr>
            <a:endParaRPr lang="en-GB" altLang="en-US" sz="1000" b="0" i="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buClrTx/>
              <a:buSzTx/>
              <a:buFont typeface="Arial" panose="020B0604020202020204" pitchFamily="34" charset="0"/>
              <a:buNone/>
              <a:tabLst/>
              <a:defRPr/>
            </a:pPr>
            <a:r>
              <a:rPr lang="en-GB" sz="1000" b="0" dirty="0">
                <a:effectLst/>
                <a:latin typeface="Arial" panose="020B0604020202020204" pitchFamily="34" charset="0"/>
                <a:ea typeface="Calibri" panose="020F0502020204030204" pitchFamily="34" charset="0"/>
                <a:cs typeface="Arial" panose="020B0604020202020204" pitchFamily="34" charset="0"/>
              </a:rPr>
              <a:t>Here we have the NICE summary table for cellulitis antimicrobial prescribing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000" b="0" dirty="0">
                <a:effectLst/>
                <a:latin typeface="Arial" panose="020B0604020202020204" pitchFamily="34" charset="0"/>
                <a:ea typeface="Calibri" panose="020F0502020204030204" pitchFamily="34" charset="0"/>
                <a:cs typeface="Arial" panose="020B0604020202020204" pitchFamily="34" charset="0"/>
              </a:rPr>
              <a:t>As previously discussed, Flucloxacillin (500mg to 1g 5-7 days) is the first-choice antibiotic.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1000" b="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000" b="0" dirty="0">
                <a:effectLst/>
                <a:latin typeface="Arial" panose="020B0604020202020204" pitchFamily="34" charset="0"/>
                <a:ea typeface="Calibri" panose="020F0502020204030204" pitchFamily="34" charset="0"/>
                <a:cs typeface="Arial" panose="020B0604020202020204" pitchFamily="34" charset="0"/>
              </a:rPr>
              <a:t>Remember Fred? You find out that he has a penicillin allergy, what would you prescribe instead?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000" b="0" i="1" dirty="0">
                <a:effectLst/>
                <a:latin typeface="Arial" panose="020B0604020202020204" pitchFamily="34" charset="0"/>
                <a:ea typeface="Calibri" panose="020F0502020204030204" pitchFamily="34" charset="0"/>
                <a:cs typeface="Arial" panose="020B0604020202020204" pitchFamily="34" charset="0"/>
              </a:rPr>
              <a:t>Click on animation….</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1000" b="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000" b="0" dirty="0">
                <a:effectLst/>
                <a:latin typeface="Arial" panose="020B0604020202020204" pitchFamily="34" charset="0"/>
                <a:ea typeface="Calibri" panose="020F0502020204030204" pitchFamily="34" charset="0"/>
                <a:cs typeface="Arial" panose="020B0604020202020204" pitchFamily="34" charset="0"/>
              </a:rPr>
              <a:t>Alternative first choice antibiotics if penicillin allergy include clarithromycin and doxycycline, erythromycin is only recommended in pregnancy. Erythromycin causes intolerable gastrointestinal side effects. It remains first line in pregnancy due to experience of drug.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1000" b="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000" b="0" dirty="0">
                <a:effectLst/>
                <a:latin typeface="Arial" panose="020B0604020202020204" pitchFamily="34" charset="0"/>
                <a:ea typeface="Calibri" panose="020F0502020204030204" pitchFamily="34" charset="0"/>
                <a:cs typeface="Arial" panose="020B0604020202020204" pitchFamily="34" charset="0"/>
              </a:rPr>
              <a:t>If infection is near the eyes or nose there are different recommendations with first choice as co-amoxiclav or clarithromycin with metronidazole if penicillin allergy.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GB" sz="1000" b="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000" b="1" kern="1200" dirty="0">
                <a:solidFill>
                  <a:schemeClr val="tx1"/>
                </a:solidFill>
                <a:latin typeface="Arial" panose="020B0604020202020204" pitchFamily="34" charset="0"/>
                <a:ea typeface="+mn-ea"/>
                <a:cs typeface="Arial" panose="020B0604020202020204" pitchFamily="34" charset="0"/>
              </a:rPr>
              <a:t>Presenter Notes </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000" i="1" dirty="0">
                <a:effectLst/>
                <a:latin typeface="Arial" panose="020B0604020202020204" pitchFamily="34" charset="0"/>
                <a:ea typeface="Calibri" panose="020F0502020204030204" pitchFamily="34" charset="0"/>
                <a:cs typeface="Arial" panose="020B0604020202020204" pitchFamily="34" charset="0"/>
              </a:rPr>
              <a:t>Guideline rationale : “oral antibiotics should be used in preference to intravenous antibiotics where possible. Intravenous antibiotics should only</a:t>
            </a:r>
          </a:p>
          <a:p>
            <a:pPr>
              <a:lnSpc>
                <a:spcPct val="107000"/>
              </a:lnSpc>
              <a:spcAft>
                <a:spcPts val="800"/>
              </a:spcAft>
            </a:pPr>
            <a:r>
              <a:rPr lang="en-GB" sz="1000" i="1" dirty="0">
                <a:effectLst/>
                <a:latin typeface="Arial" panose="020B0604020202020204" pitchFamily="34" charset="0"/>
                <a:ea typeface="Calibri" panose="020F0502020204030204" pitchFamily="34" charset="0"/>
                <a:cs typeface="Arial" panose="020B0604020202020204" pitchFamily="34" charset="0"/>
              </a:rPr>
              <a:t>be used for people who are severely ill, unable to tolerate oral treatment, or where oral treatment would not provide adequate coverage or tissue penetration”</a:t>
            </a:r>
          </a:p>
          <a:p>
            <a:pPr>
              <a:lnSpc>
                <a:spcPct val="107000"/>
              </a:lnSpc>
              <a:spcAft>
                <a:spcPts val="800"/>
              </a:spcAft>
            </a:pPr>
            <a:r>
              <a:rPr lang="en-GB" sz="1000" i="1" dirty="0">
                <a:effectLst/>
                <a:latin typeface="Arial" panose="020B0604020202020204" pitchFamily="34" charset="0"/>
                <a:ea typeface="Calibri" panose="020F0502020204030204" pitchFamily="34" charset="0"/>
                <a:cs typeface="Arial" panose="020B0604020202020204" pitchFamily="34" charset="0"/>
              </a:rPr>
              <a:t>Remember to check the BNF for considerations if someone has renal/hepatic impairment. And consider prescribing differences for obese patients. </a:t>
            </a:r>
          </a:p>
          <a:p>
            <a:pPr>
              <a:lnSpc>
                <a:spcPct val="107000"/>
              </a:lnSpc>
              <a:spcAft>
                <a:spcPts val="800"/>
              </a:spcAft>
            </a:pPr>
            <a:endParaRPr lang="en-GB" sz="1000"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000" b="1" kern="1200" dirty="0">
                <a:solidFill>
                  <a:schemeClr val="tx1"/>
                </a:solidFill>
                <a:latin typeface="Arial" panose="020B0604020202020204" pitchFamily="34" charset="0"/>
                <a:ea typeface="+mn-ea"/>
                <a:cs typeface="Arial" panose="020B0604020202020204" pitchFamily="34" charset="0"/>
              </a:rPr>
              <a:t>Slide References </a:t>
            </a:r>
          </a:p>
          <a:p>
            <a:pPr marL="342900" marR="0" lvl="0" indent="-342900" algn="l" defTabSz="914400" rtl="0" eaLnBrk="1" fontAlgn="auto" latinLnBrk="0" hangingPunct="1">
              <a:lnSpc>
                <a:spcPct val="107000"/>
              </a:lnSpc>
              <a:spcBef>
                <a:spcPts val="0"/>
              </a:spcBef>
              <a:spcAft>
                <a:spcPts val="800"/>
              </a:spcAft>
              <a:buClrTx/>
              <a:buSzTx/>
              <a:buFontTx/>
              <a:buAutoNum type="arabicParenBoth"/>
              <a:tabLst/>
              <a:defRPr/>
            </a:pPr>
            <a:r>
              <a:rPr lang="en-GB" sz="1000" dirty="0">
                <a:latin typeface="Arial" panose="020B0604020202020204" pitchFamily="34" charset="0"/>
                <a:cs typeface="Arial" panose="020B0604020202020204" pitchFamily="34" charset="0"/>
              </a:rPr>
              <a:t>NICE. Cellulitis and erysipelas: antimicrobial prescribing NG141 2019 [Available from: https://www.nice.org.uk/guidance/ng141.] </a:t>
            </a:r>
          </a:p>
          <a:p>
            <a:pPr marL="342900" marR="0" lvl="0" indent="-342900" algn="l" defTabSz="914400" rtl="0" eaLnBrk="1" fontAlgn="auto" latinLnBrk="0" hangingPunct="1">
              <a:lnSpc>
                <a:spcPct val="107000"/>
              </a:lnSpc>
              <a:spcBef>
                <a:spcPts val="0"/>
              </a:spcBef>
              <a:spcAft>
                <a:spcPts val="800"/>
              </a:spcAft>
              <a:buClrTx/>
              <a:buSzTx/>
              <a:buFontTx/>
              <a:buAutoNum type="arabicParenBoth"/>
              <a:tabLst/>
              <a:defRPr/>
            </a:pPr>
            <a:endParaRPr lang="en-GB"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altLang="en-US" sz="1100" b="1" i="0" u="none" strike="noStrike" kern="1200" cap="none" spc="0" normalizeH="0" baseline="0" noProof="0" dirty="0">
              <a:ln>
                <a:noFill/>
              </a:ln>
              <a:solidFill>
                <a:srgbClr val="F6F6F6">
                  <a:lumMod val="10000"/>
                </a:srgbClr>
              </a:solidFill>
              <a:effectLst/>
              <a:uLnTx/>
              <a:uFillTx/>
              <a:latin typeface="Arial" panose="020B0604020202020204" pitchFamily="34" charset="0"/>
              <a:ea typeface="+mn-ea"/>
              <a:cs typeface="Arial" panose="020B0604020202020204" pitchFamily="34" charset="0"/>
            </a:endParaRPr>
          </a:p>
          <a:p>
            <a:pPr>
              <a:lnSpc>
                <a:spcPct val="107000"/>
              </a:lnSpc>
              <a:spcAft>
                <a:spcPts val="800"/>
              </a:spcAft>
            </a:pPr>
            <a:endParaRPr kumimoji="0" lang="en-GB" altLang="en-US" sz="1100" b="1" i="0" u="none" strike="noStrike" kern="1200" cap="none" spc="0" normalizeH="0" baseline="0" noProof="0" dirty="0">
              <a:ln>
                <a:noFill/>
              </a:ln>
              <a:solidFill>
                <a:srgbClr val="F6F6F6">
                  <a:lumMod val="10000"/>
                </a:srgbClr>
              </a:solidFill>
              <a:effectLst/>
              <a:uLnTx/>
              <a:uFillTx/>
              <a:latin typeface="Arial" panose="020B0604020202020204" pitchFamily="34" charset="0"/>
              <a:ea typeface="+mn-ea"/>
              <a:cs typeface="Arial" panose="020B0604020202020204" pitchFamily="34" charset="0"/>
            </a:endParaRPr>
          </a:p>
          <a:p>
            <a:pPr>
              <a:lnSpc>
                <a:spcPct val="107000"/>
              </a:lnSpc>
              <a:spcAft>
                <a:spcPts val="800"/>
              </a:spcAft>
            </a:pPr>
            <a:endParaRPr kumimoji="0" lang="en-GB" altLang="en-US" sz="1100" b="1" i="0" u="none" strike="noStrike" kern="1200" cap="none" spc="0" normalizeH="0" baseline="0" noProof="0" dirty="0">
              <a:ln>
                <a:noFill/>
              </a:ln>
              <a:solidFill>
                <a:srgbClr val="F6F6F6">
                  <a:lumMod val="10000"/>
                </a:srgb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422BC-2484-4DBD-816A-03B57D2AF8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7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cs typeface="Arial" panose="020B0604020202020204" pitchFamily="34" charset="0"/>
              </a:rPr>
              <a:t>Presenter Talk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0" dirty="0">
                <a:latin typeface="Arial" panose="020B0604020202020204" pitchFamily="34" charset="0"/>
                <a:cs typeface="Arial" panose="020B0604020202020204" pitchFamily="34" charset="0"/>
              </a:rPr>
              <a:t>Here we highlight a range of acute complications of cellulitis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0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000" b="1" dirty="0">
                <a:latin typeface="Arial" panose="020B0604020202020204" pitchFamily="34" charset="0"/>
                <a:cs typeface="Arial" panose="020B0604020202020204" pitchFamily="34" charset="0"/>
              </a:rPr>
              <a:t>Slide References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NICE. Cellulitis - acute 2023 [Available from: https://cks.nice.org.uk/topics/cellulitis-acute/.]</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CDC. Type II Necrotizing Fasciitis 2022 [Available </a:t>
            </a:r>
            <a:r>
              <a:rPr lang="en-GB" sz="1000" dirty="0" err="1">
                <a:latin typeface="Arial" panose="020B0604020202020204" pitchFamily="34" charset="0"/>
                <a:cs typeface="Arial" panose="020B0604020202020204" pitchFamily="34" charset="0"/>
              </a:rPr>
              <a:t>from:https</a:t>
            </a:r>
            <a:r>
              <a:rPr lang="en-GB" sz="1000" dirty="0">
                <a:latin typeface="Arial" panose="020B0604020202020204" pitchFamily="34" charset="0"/>
                <a:cs typeface="Arial" panose="020B0604020202020204" pitchFamily="34" charset="0"/>
              </a:rPr>
              <a:t>://www.cdc.gov/group-a-strep/hcp/clinical-guidance/necrotizing-fasciitis.html?CDC_AAref_Val=https://www.cdc.gov/groupastrep/diseases-hcp/necrotizing-fasciitis.html]</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GB" sz="1000" dirty="0">
                <a:latin typeface="Arial" panose="020B0604020202020204" pitchFamily="34" charset="0"/>
                <a:cs typeface="Arial" panose="020B0604020202020204" pitchFamily="34" charset="0"/>
              </a:rPr>
              <a:t>BMJ Best Practice. 2025. Necrotising fasciitis [Available from: https://bestpractice.bmj.com/topics/en-gb/3000241]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3422BC-2484-4DBD-816A-03B57D2AF8C0}" type="slidenum">
              <a:rPr lang="en-GB" smtClean="0"/>
              <a:t>8</a:t>
            </a:fld>
            <a:endParaRPr lang="en-GB" dirty="0"/>
          </a:p>
        </p:txBody>
      </p:sp>
    </p:spTree>
    <p:extLst>
      <p:ext uri="{BB962C8B-B14F-4D97-AF65-F5344CB8AC3E}">
        <p14:creationId xmlns:p14="http://schemas.microsoft.com/office/powerpoint/2010/main" val="326950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Because the infection is related to a penetrating injury, you sent off a swab off to the lab.</a:t>
            </a:r>
          </a:p>
          <a:p>
            <a:endParaRPr lang="en-GB" dirty="0"/>
          </a:p>
          <a:p>
            <a:r>
              <a:rPr lang="en-GB" dirty="0"/>
              <a:t>Remember Fred is taking Clarithromycin because he has an allergy to penicillin. </a:t>
            </a:r>
          </a:p>
          <a:p>
            <a:endParaRPr lang="en-GB" dirty="0"/>
          </a:p>
          <a:p>
            <a:r>
              <a:rPr lang="en-GB" dirty="0"/>
              <a:t>Based on this lab report, what would you do?</a:t>
            </a:r>
            <a:br>
              <a:rPr lang="en-GB" dirty="0"/>
            </a:br>
            <a:br>
              <a:rPr lang="en-GB" dirty="0"/>
            </a:br>
            <a:r>
              <a:rPr lang="en-GB" i="1" dirty="0"/>
              <a:t>Answer on next slide</a:t>
            </a:r>
            <a:endParaRPr lang="en-GB" dirty="0"/>
          </a:p>
        </p:txBody>
      </p:sp>
      <p:sp>
        <p:nvSpPr>
          <p:cNvPr id="4" name="Slide Number Placeholder 3"/>
          <p:cNvSpPr>
            <a:spLocks noGrp="1"/>
          </p:cNvSpPr>
          <p:nvPr>
            <p:ph type="sldNum" sz="quarter" idx="5"/>
          </p:nvPr>
        </p:nvSpPr>
        <p:spPr/>
        <p:txBody>
          <a:bodyPr/>
          <a:lstStyle/>
          <a:p>
            <a:fld id="{7B35B939-5574-4C55-8951-CA2004E59EE6}" type="slidenum">
              <a:rPr lang="en-GB" smtClean="0"/>
              <a:t>9</a:t>
            </a:fld>
            <a:endParaRPr lang="en-GB"/>
          </a:p>
        </p:txBody>
      </p:sp>
    </p:spTree>
    <p:extLst>
      <p:ext uri="{BB962C8B-B14F-4D97-AF65-F5344CB8AC3E}">
        <p14:creationId xmlns:p14="http://schemas.microsoft.com/office/powerpoint/2010/main" val="1538036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4958228"/>
            <a:ext cx="6858000" cy="473308"/>
          </a:xfrm>
        </p:spPr>
        <p:txBody>
          <a:bodyPr/>
          <a:lstStyle>
            <a:lvl1pPr marL="0" indent="0" algn="ctr">
              <a:buNone/>
              <a:defRPr sz="2400">
                <a:solidFill>
                  <a:schemeClr val="accent6">
                    <a:lumMod val="1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3028950" y="6356357"/>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EE1385C2-C24A-4E88-87F7-2016927FAD7D}" type="slidenum">
              <a:rPr lang="en-GB" smtClean="0"/>
              <a:t>‹#›</a:t>
            </a:fld>
            <a:endParaRPr lang="en-GB"/>
          </a:p>
        </p:txBody>
      </p:sp>
      <p:sp>
        <p:nvSpPr>
          <p:cNvPr id="7" name="TextBox 13">
            <a:extLst>
              <a:ext uri="{FF2B5EF4-FFF2-40B4-BE49-F238E27FC236}">
                <a16:creationId xmlns:a16="http://schemas.microsoft.com/office/drawing/2014/main" id="{B18C7552-8BB5-D178-4545-7B9699719227}"/>
              </a:ext>
            </a:extLst>
          </p:cNvPr>
          <p:cNvSpPr txBox="1">
            <a:spLocks noChangeArrowheads="1"/>
          </p:cNvSpPr>
          <p:nvPr userDrawn="1"/>
        </p:nvSpPr>
        <p:spPr bwMode="auto">
          <a:xfrm>
            <a:off x="3043695" y="6433057"/>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Tree>
    <p:extLst>
      <p:ext uri="{BB962C8B-B14F-4D97-AF65-F5344CB8AC3E}">
        <p14:creationId xmlns:p14="http://schemas.microsoft.com/office/powerpoint/2010/main" val="3441224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7"/>
            <a:ext cx="2057400" cy="365125"/>
          </a:xfrm>
          <a:prstGeom prst="rect">
            <a:avLst/>
          </a:prstGeom>
        </p:spPr>
        <p:txBody>
          <a:bodyPr/>
          <a:lstStyle/>
          <a:p>
            <a:fld id="{5F52EA6E-ACBD-4C1F-87E9-01989FD6CD68}" type="datetimeFigureOut">
              <a:rPr lang="en-GB" smtClean="0"/>
              <a:t>01/04/2026</a:t>
            </a:fld>
            <a:endParaRPr lang="en-GB"/>
          </a:p>
        </p:txBody>
      </p:sp>
      <p:sp>
        <p:nvSpPr>
          <p:cNvPr id="5" name="Footer Placeholder 4"/>
          <p:cNvSpPr>
            <a:spLocks noGrp="1"/>
          </p:cNvSpPr>
          <p:nvPr>
            <p:ph type="ftr" sz="quarter" idx="11"/>
          </p:nvPr>
        </p:nvSpPr>
        <p:spPr>
          <a:xfrm>
            <a:off x="3028950" y="6356357"/>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EE1385C2-C24A-4E88-87F7-2016927FAD7D}" type="slidenum">
              <a:rPr lang="en-GB" smtClean="0"/>
              <a:t>‹#›</a:t>
            </a:fld>
            <a:endParaRPr lang="en-GB"/>
          </a:p>
        </p:txBody>
      </p:sp>
    </p:spTree>
    <p:extLst>
      <p:ext uri="{BB962C8B-B14F-4D97-AF65-F5344CB8AC3E}">
        <p14:creationId xmlns:p14="http://schemas.microsoft.com/office/powerpoint/2010/main" val="269463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5"/>
          <p:cNvSpPr>
            <a:spLocks noGrp="1"/>
          </p:cNvSpPr>
          <p:nvPr>
            <p:ph type="sldNum" sz="quarter" idx="4"/>
          </p:nvPr>
        </p:nvSpPr>
        <p:spPr>
          <a:xfrm>
            <a:off x="6826309" y="635635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824D6-1CC4-45B0-B658-13A760FABFFA}" type="slidenum">
              <a:rPr lang="en-GB" smtClean="0"/>
              <a:t>‹#›</a:t>
            </a:fld>
            <a:endParaRPr lang="en-GB" dirty="0"/>
          </a:p>
        </p:txBody>
      </p:sp>
    </p:spTree>
    <p:extLst>
      <p:ext uri="{BB962C8B-B14F-4D97-AF65-F5344CB8AC3E}">
        <p14:creationId xmlns:p14="http://schemas.microsoft.com/office/powerpoint/2010/main" val="4158166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316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text">
    <p:spTree>
      <p:nvGrpSpPr>
        <p:cNvPr id="1" name=""/>
        <p:cNvGrpSpPr/>
        <p:nvPr/>
      </p:nvGrpSpPr>
      <p:grpSpPr>
        <a:xfrm>
          <a:off x="0" y="0"/>
          <a:ext cx="0" cy="0"/>
          <a:chOff x="0" y="0"/>
          <a:chExt cx="0" cy="0"/>
        </a:xfrm>
      </p:grpSpPr>
      <p:sp>
        <p:nvSpPr>
          <p:cNvPr id="2" name="Title 1"/>
          <p:cNvSpPr>
            <a:spLocks noGrp="1"/>
          </p:cNvSpPr>
          <p:nvPr>
            <p:ph type="title"/>
          </p:nvPr>
        </p:nvSpPr>
        <p:spPr>
          <a:xfrm>
            <a:off x="255685" y="264154"/>
            <a:ext cx="8606628" cy="940609"/>
          </a:xfrm>
        </p:spPr>
        <p:txBody>
          <a:bodyPr/>
          <a:lstStyle/>
          <a:p>
            <a:r>
              <a:rPr lang="en-US" dirty="0"/>
              <a:t>Click to edit Master title style</a:t>
            </a:r>
            <a:endParaRPr lang="en-GB" dirty="0"/>
          </a:p>
        </p:txBody>
      </p:sp>
      <p:sp>
        <p:nvSpPr>
          <p:cNvPr id="7" name="Slide Number Placeholder 5"/>
          <p:cNvSpPr>
            <a:spLocks noGrp="1"/>
          </p:cNvSpPr>
          <p:nvPr>
            <p:ph type="sldNum" sz="quarter" idx="4"/>
          </p:nvPr>
        </p:nvSpPr>
        <p:spPr>
          <a:xfrm>
            <a:off x="6826309" y="635635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824D6-1CC4-45B0-B658-13A760FABFFA}" type="slidenum">
              <a:rPr lang="en-GB" smtClean="0"/>
              <a:t>‹#›</a:t>
            </a:fld>
            <a:endParaRPr lang="en-GB" dirty="0"/>
          </a:p>
        </p:txBody>
      </p:sp>
      <p:sp>
        <p:nvSpPr>
          <p:cNvPr id="13" name="Content Placeholder 12"/>
          <p:cNvSpPr>
            <a:spLocks noGrp="1"/>
          </p:cNvSpPr>
          <p:nvPr>
            <p:ph sz="quarter" idx="10"/>
          </p:nvPr>
        </p:nvSpPr>
        <p:spPr>
          <a:xfrm>
            <a:off x="255588" y="1317760"/>
            <a:ext cx="4203737" cy="4479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2"/>
          <p:cNvSpPr>
            <a:spLocks noGrp="1"/>
          </p:cNvSpPr>
          <p:nvPr>
            <p:ph sz="quarter" idx="11"/>
          </p:nvPr>
        </p:nvSpPr>
        <p:spPr>
          <a:xfrm>
            <a:off x="4658579" y="1322089"/>
            <a:ext cx="4203737" cy="44799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6697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Graphic">
    <p:spTree>
      <p:nvGrpSpPr>
        <p:cNvPr id="1" name=""/>
        <p:cNvGrpSpPr/>
        <p:nvPr/>
      </p:nvGrpSpPr>
      <p:grpSpPr>
        <a:xfrm>
          <a:off x="0" y="0"/>
          <a:ext cx="0" cy="0"/>
          <a:chOff x="0" y="0"/>
          <a:chExt cx="0" cy="0"/>
        </a:xfrm>
      </p:grpSpPr>
      <p:sp>
        <p:nvSpPr>
          <p:cNvPr id="2" name="Title 1"/>
          <p:cNvSpPr>
            <a:spLocks noGrp="1"/>
          </p:cNvSpPr>
          <p:nvPr>
            <p:ph type="title"/>
          </p:nvPr>
        </p:nvSpPr>
        <p:spPr>
          <a:xfrm>
            <a:off x="255685" y="264154"/>
            <a:ext cx="8606628" cy="940609"/>
          </a:xfrm>
        </p:spPr>
        <p:txBody>
          <a:bodyPr/>
          <a:lstStyle/>
          <a:p>
            <a:r>
              <a:rPr lang="en-US" dirty="0"/>
              <a:t>Click to edit Master title style</a:t>
            </a:r>
            <a:endParaRPr lang="en-GB" dirty="0"/>
          </a:p>
        </p:txBody>
      </p:sp>
      <p:sp>
        <p:nvSpPr>
          <p:cNvPr id="7" name="Slide Number Placeholder 5"/>
          <p:cNvSpPr>
            <a:spLocks noGrp="1"/>
          </p:cNvSpPr>
          <p:nvPr>
            <p:ph type="sldNum" sz="quarter" idx="4"/>
          </p:nvPr>
        </p:nvSpPr>
        <p:spPr>
          <a:xfrm>
            <a:off x="6826309" y="635635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824D6-1CC4-45B0-B658-13A760FABFFA}" type="slidenum">
              <a:rPr lang="en-GB" smtClean="0"/>
              <a:t>‹#›</a:t>
            </a:fld>
            <a:endParaRPr lang="en-GB" dirty="0"/>
          </a:p>
        </p:txBody>
      </p:sp>
      <p:sp>
        <p:nvSpPr>
          <p:cNvPr id="13" name="Content Placeholder 12"/>
          <p:cNvSpPr>
            <a:spLocks noGrp="1"/>
          </p:cNvSpPr>
          <p:nvPr>
            <p:ph sz="quarter" idx="10"/>
          </p:nvPr>
        </p:nvSpPr>
        <p:spPr>
          <a:xfrm>
            <a:off x="255588" y="1317760"/>
            <a:ext cx="4203737" cy="4479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p:cNvSpPr>
            <a:spLocks noGrp="1"/>
          </p:cNvSpPr>
          <p:nvPr>
            <p:ph sz="quarter" idx="11" hasCustomPrompt="1"/>
          </p:nvPr>
        </p:nvSpPr>
        <p:spPr>
          <a:xfrm>
            <a:off x="4658615" y="1317760"/>
            <a:ext cx="4203701" cy="4479925"/>
          </a:xfrm>
        </p:spPr>
        <p:txBody>
          <a:bodyPr/>
          <a:lstStyle>
            <a:lvl1pPr marL="0" indent="0">
              <a:buNone/>
              <a:defRPr/>
            </a:lvl1pPr>
          </a:lstStyle>
          <a:p>
            <a:pPr lvl="0"/>
            <a:r>
              <a:rPr lang="en-GB" dirty="0"/>
              <a:t>Placeholder for image/chart</a:t>
            </a:r>
          </a:p>
          <a:p>
            <a:pPr lvl="0"/>
            <a:r>
              <a:rPr lang="en-GB" dirty="0"/>
              <a:t>(click icons below)</a:t>
            </a:r>
          </a:p>
        </p:txBody>
      </p:sp>
    </p:spTree>
    <p:extLst>
      <p:ext uri="{BB962C8B-B14F-4D97-AF65-F5344CB8AC3E}">
        <p14:creationId xmlns:p14="http://schemas.microsoft.com/office/powerpoint/2010/main" val="583314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 Caption">
    <p:spTree>
      <p:nvGrpSpPr>
        <p:cNvPr id="1" name=""/>
        <p:cNvGrpSpPr/>
        <p:nvPr/>
      </p:nvGrpSpPr>
      <p:grpSpPr>
        <a:xfrm>
          <a:off x="0" y="0"/>
          <a:ext cx="0" cy="0"/>
          <a:chOff x="0" y="0"/>
          <a:chExt cx="0" cy="0"/>
        </a:xfrm>
      </p:grpSpPr>
      <p:sp>
        <p:nvSpPr>
          <p:cNvPr id="2" name="Title 1"/>
          <p:cNvSpPr>
            <a:spLocks noGrp="1"/>
          </p:cNvSpPr>
          <p:nvPr>
            <p:ph type="title"/>
          </p:nvPr>
        </p:nvSpPr>
        <p:spPr>
          <a:xfrm>
            <a:off x="255685" y="264154"/>
            <a:ext cx="8606628" cy="940609"/>
          </a:xfrm>
        </p:spPr>
        <p:txBody>
          <a:bodyPr/>
          <a:lstStyle/>
          <a:p>
            <a:r>
              <a:rPr lang="en-US" dirty="0"/>
              <a:t>Click to edit Master title style</a:t>
            </a:r>
            <a:endParaRPr lang="en-GB" dirty="0"/>
          </a:p>
        </p:txBody>
      </p:sp>
      <p:sp>
        <p:nvSpPr>
          <p:cNvPr id="7" name="Slide Number Placeholder 5"/>
          <p:cNvSpPr>
            <a:spLocks noGrp="1"/>
          </p:cNvSpPr>
          <p:nvPr>
            <p:ph type="sldNum" sz="quarter" idx="4"/>
          </p:nvPr>
        </p:nvSpPr>
        <p:spPr>
          <a:xfrm>
            <a:off x="6826309" y="635635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824D6-1CC4-45B0-B658-13A760FABFFA}" type="slidenum">
              <a:rPr lang="en-GB" smtClean="0"/>
              <a:t>‹#›</a:t>
            </a:fld>
            <a:endParaRPr lang="en-GB" dirty="0"/>
          </a:p>
        </p:txBody>
      </p:sp>
      <p:sp>
        <p:nvSpPr>
          <p:cNvPr id="11" name="Content Placeholder 10"/>
          <p:cNvSpPr>
            <a:spLocks noGrp="1"/>
          </p:cNvSpPr>
          <p:nvPr>
            <p:ph sz="quarter" idx="11" hasCustomPrompt="1"/>
          </p:nvPr>
        </p:nvSpPr>
        <p:spPr>
          <a:xfrm>
            <a:off x="255685" y="1317753"/>
            <a:ext cx="8606628" cy="3787286"/>
          </a:xfrm>
        </p:spPr>
        <p:txBody>
          <a:bodyPr/>
          <a:lstStyle>
            <a:lvl1pPr marL="0" indent="0">
              <a:buNone/>
              <a:defRPr/>
            </a:lvl1pPr>
          </a:lstStyle>
          <a:p>
            <a:pPr lvl="0"/>
            <a:r>
              <a:rPr lang="en-GB" dirty="0"/>
              <a:t>Placeholder for image/chart (click icons below)</a:t>
            </a:r>
          </a:p>
        </p:txBody>
      </p:sp>
      <p:sp>
        <p:nvSpPr>
          <p:cNvPr id="4" name="Text Placeholder 3"/>
          <p:cNvSpPr>
            <a:spLocks noGrp="1"/>
          </p:cNvSpPr>
          <p:nvPr>
            <p:ph type="body" sz="quarter" idx="12" hasCustomPrompt="1"/>
          </p:nvPr>
        </p:nvSpPr>
        <p:spPr>
          <a:xfrm>
            <a:off x="255592" y="5213384"/>
            <a:ext cx="8628061" cy="780056"/>
          </a:xfrm>
        </p:spPr>
        <p:txBody>
          <a:bodyPr>
            <a:normAutofit/>
          </a:bodyPr>
          <a:lstStyle>
            <a:lvl1pPr marL="0" indent="0">
              <a:buNone/>
              <a:defRPr sz="2000"/>
            </a:lvl1pPr>
          </a:lstStyle>
          <a:p>
            <a:pPr lvl="0"/>
            <a:r>
              <a:rPr lang="en-GB" dirty="0"/>
              <a:t>Caption for image</a:t>
            </a:r>
          </a:p>
        </p:txBody>
      </p:sp>
    </p:spTree>
    <p:extLst>
      <p:ext uri="{BB962C8B-B14F-4D97-AF65-F5344CB8AC3E}">
        <p14:creationId xmlns:p14="http://schemas.microsoft.com/office/powerpoint/2010/main" val="4050700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4/1/2026</a:t>
            </a:fld>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38188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14845" y="6367985"/>
            <a:ext cx="2057400" cy="365125"/>
          </a:xfrm>
        </p:spPr>
        <p:txBody>
          <a:bodyPr/>
          <a:lstStyle/>
          <a:p>
            <a:fld id="{C764DE79-268F-4C1A-8933-263129D2AF90}" type="datetimeFigureOut">
              <a:rPr lang="en-US" dirty="0"/>
              <a:t>4/1/2026</a:t>
            </a:fld>
            <a:endParaRPr lang="en-US"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1385C2-C24A-4E88-87F7-2016927FAD7D}" type="slidenum">
              <a:rPr lang="en-GB" smtClean="0"/>
              <a:t>‹#›</a:t>
            </a:fld>
            <a:endParaRPr lang="en-GB"/>
          </a:p>
        </p:txBody>
      </p:sp>
      <p:sp>
        <p:nvSpPr>
          <p:cNvPr id="7" name="TextBox 13">
            <a:extLst>
              <a:ext uri="{FF2B5EF4-FFF2-40B4-BE49-F238E27FC236}">
                <a16:creationId xmlns:a16="http://schemas.microsoft.com/office/drawing/2014/main" id="{F48BEF7C-2D73-4890-0068-91F7856AD033}"/>
              </a:ext>
            </a:extLst>
          </p:cNvPr>
          <p:cNvSpPr txBox="1">
            <a:spLocks noChangeArrowheads="1"/>
          </p:cNvSpPr>
          <p:nvPr userDrawn="1"/>
        </p:nvSpPr>
        <p:spPr bwMode="auto">
          <a:xfrm>
            <a:off x="3043695" y="6433057"/>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Tree>
    <p:extLst>
      <p:ext uri="{BB962C8B-B14F-4D97-AF65-F5344CB8AC3E}">
        <p14:creationId xmlns:p14="http://schemas.microsoft.com/office/powerpoint/2010/main" val="305371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8435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52EA6E-ACBD-4C1F-87E9-01989FD6CD68}" type="datetimeFigureOut">
              <a:rPr lang="en-GB" smtClean="0"/>
              <a:t>01/04/2026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1385C2-C24A-4E88-87F7-2016927FAD7D}" type="slidenum">
              <a:rPr lang="en-GB" smtClean="0"/>
              <a:t>‹#›</a:t>
            </a:fld>
            <a:endParaRPr lang="en-GB"/>
          </a:p>
        </p:txBody>
      </p:sp>
    </p:spTree>
    <p:extLst>
      <p:ext uri="{BB962C8B-B14F-4D97-AF65-F5344CB8AC3E}">
        <p14:creationId xmlns:p14="http://schemas.microsoft.com/office/powerpoint/2010/main" val="1756312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91056" y="365127"/>
            <a:ext cx="6924294" cy="1260125"/>
          </a:xfrm>
        </p:spPr>
        <p:txBody>
          <a:bodyPr/>
          <a:lstStyle/>
          <a:p>
            <a:r>
              <a:rPr lang="en-US" dirty="0"/>
              <a:t>Click to edit Master title style</a:t>
            </a:r>
          </a:p>
        </p:txBody>
      </p:sp>
      <p:sp>
        <p:nvSpPr>
          <p:cNvPr id="3" name="Content Placeholder 2"/>
          <p:cNvSpPr>
            <a:spLocks noGrp="1"/>
          </p:cNvSpPr>
          <p:nvPr>
            <p:ph idx="1"/>
          </p:nvPr>
        </p:nvSpPr>
        <p:spPr>
          <a:xfrm>
            <a:off x="1051560" y="1825625"/>
            <a:ext cx="746379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5311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52EA6E-ACBD-4C1F-87E9-01989FD6CD68}" type="datetimeFigureOut">
              <a:rPr lang="en-GB" smtClean="0"/>
              <a:pPr/>
              <a:t>01/04/2026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1385C2-C24A-4E88-87F7-2016927FAD7D}" type="slidenum">
              <a:rPr lang="en-GB" smtClean="0"/>
              <a:pPr/>
              <a:t>‹#›</a:t>
            </a:fld>
            <a:endParaRPr lang="en-GB"/>
          </a:p>
        </p:txBody>
      </p:sp>
    </p:spTree>
    <p:extLst>
      <p:ext uri="{BB962C8B-B14F-4D97-AF65-F5344CB8AC3E}">
        <p14:creationId xmlns:p14="http://schemas.microsoft.com/office/powerpoint/2010/main" val="2431357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52EA6E-ACBD-4C1F-87E9-01989FD6CD68}" type="datetimeFigureOut">
              <a:rPr lang="en-GB" smtClean="0"/>
              <a:t>01/04/2026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1385C2-C24A-4E88-87F7-2016927FAD7D}" type="slidenum">
              <a:rPr lang="en-GB" smtClean="0"/>
              <a:t>‹#›</a:t>
            </a:fld>
            <a:endParaRPr lang="en-GB"/>
          </a:p>
        </p:txBody>
      </p:sp>
    </p:spTree>
    <p:extLst>
      <p:ext uri="{BB962C8B-B14F-4D97-AF65-F5344CB8AC3E}">
        <p14:creationId xmlns:p14="http://schemas.microsoft.com/office/powerpoint/2010/main" val="1709581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31899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13152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52EA6E-ACBD-4C1F-87E9-01989FD6CD68}" type="datetimeFigureOut">
              <a:rPr lang="en-GB" smtClean="0"/>
              <a:t>01/04/2026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1385C2-C24A-4E88-87F7-2016927FAD7D}" type="slidenum">
              <a:rPr lang="en-GB" smtClean="0"/>
              <a:t>‹#›</a:t>
            </a:fld>
            <a:endParaRPr lang="en-GB"/>
          </a:p>
        </p:txBody>
      </p:sp>
    </p:spTree>
    <p:extLst>
      <p:ext uri="{BB962C8B-B14F-4D97-AF65-F5344CB8AC3E}">
        <p14:creationId xmlns:p14="http://schemas.microsoft.com/office/powerpoint/2010/main" val="3601637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52EA6E-ACBD-4C1F-87E9-01989FD6CD68}" type="datetimeFigureOut">
              <a:rPr lang="en-GB" smtClean="0"/>
              <a:t>01/04/2026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1385C2-C24A-4E88-87F7-2016927FAD7D}" type="slidenum">
              <a:rPr lang="en-GB" smtClean="0"/>
              <a:t>‹#›</a:t>
            </a:fld>
            <a:endParaRPr lang="en-GB"/>
          </a:p>
        </p:txBody>
      </p:sp>
    </p:spTree>
    <p:extLst>
      <p:ext uri="{BB962C8B-B14F-4D97-AF65-F5344CB8AC3E}">
        <p14:creationId xmlns:p14="http://schemas.microsoft.com/office/powerpoint/2010/main" val="3214206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52EA6E-ACBD-4C1F-87E9-01989FD6CD68}" type="datetimeFigureOut">
              <a:rPr lang="en-GB" smtClean="0"/>
              <a:t>01/04/2026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1385C2-C24A-4E88-87F7-2016927FAD7D}" type="slidenum">
              <a:rPr lang="en-GB" smtClean="0"/>
              <a:t>‹#›</a:t>
            </a:fld>
            <a:endParaRPr lang="en-GB"/>
          </a:p>
        </p:txBody>
      </p:sp>
    </p:spTree>
    <p:extLst>
      <p:ext uri="{BB962C8B-B14F-4D97-AF65-F5344CB8AC3E}">
        <p14:creationId xmlns:p14="http://schemas.microsoft.com/office/powerpoint/2010/main" val="3356802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52EA6E-ACBD-4C1F-87E9-01989FD6CD68}" type="datetimeFigureOut">
              <a:rPr lang="en-GB" smtClean="0"/>
              <a:t>01/04/2026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1385C2-C24A-4E88-87F7-2016927FAD7D}" type="slidenum">
              <a:rPr lang="en-GB" smtClean="0"/>
              <a:t>‹#›</a:t>
            </a:fld>
            <a:endParaRPr lang="en-GB"/>
          </a:p>
        </p:txBody>
      </p:sp>
    </p:spTree>
    <p:extLst>
      <p:ext uri="{BB962C8B-B14F-4D97-AF65-F5344CB8AC3E}">
        <p14:creationId xmlns:p14="http://schemas.microsoft.com/office/powerpoint/2010/main" val="666709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accent6">
                    <a:lumMod val="1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7"/>
            <a:ext cx="2057400" cy="365125"/>
          </a:xfrm>
          <a:prstGeom prst="rect">
            <a:avLst/>
          </a:prstGeom>
        </p:spPr>
        <p:txBody>
          <a:bodyPr/>
          <a:lstStyle/>
          <a:p>
            <a:fld id="{5F52EA6E-ACBD-4C1F-87E9-01989FD6CD68}" type="datetimeFigureOut">
              <a:rPr lang="en-GB" smtClean="0"/>
              <a:t>01/04/2026</a:t>
            </a:fld>
            <a:endParaRPr lang="en-GB"/>
          </a:p>
        </p:txBody>
      </p:sp>
      <p:sp>
        <p:nvSpPr>
          <p:cNvPr id="5" name="Footer Placeholder 4"/>
          <p:cNvSpPr>
            <a:spLocks noGrp="1"/>
          </p:cNvSpPr>
          <p:nvPr>
            <p:ph type="ftr" sz="quarter" idx="11"/>
          </p:nvPr>
        </p:nvSpPr>
        <p:spPr>
          <a:xfrm>
            <a:off x="3028950" y="6356357"/>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EE1385C2-C24A-4E88-87F7-2016927FAD7D}" type="slidenum">
              <a:rPr lang="en-GB" smtClean="0"/>
              <a:t>‹#›</a:t>
            </a:fld>
            <a:endParaRPr lang="en-GB"/>
          </a:p>
        </p:txBody>
      </p:sp>
    </p:spTree>
    <p:extLst>
      <p:ext uri="{BB962C8B-B14F-4D97-AF65-F5344CB8AC3E}">
        <p14:creationId xmlns:p14="http://schemas.microsoft.com/office/powerpoint/2010/main" val="1911705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4752" y="365129"/>
            <a:ext cx="7070598"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7"/>
            <a:ext cx="2057400" cy="365125"/>
          </a:xfrm>
          <a:prstGeom prst="rect">
            <a:avLst/>
          </a:prstGeom>
        </p:spPr>
        <p:txBody>
          <a:bodyPr/>
          <a:lstStyle>
            <a:lvl1pPr>
              <a:defRPr>
                <a:solidFill>
                  <a:srgbClr val="FFFFFF"/>
                </a:solidFill>
              </a:defRPr>
            </a:lvl1pPr>
          </a:lstStyle>
          <a:p>
            <a:fld id="{5F52EA6E-ACBD-4C1F-87E9-01989FD6CD68}" type="datetimeFigureOut">
              <a:rPr lang="en-GB" smtClean="0"/>
              <a:pPr/>
              <a:t>01/04/2026</a:t>
            </a:fld>
            <a:endParaRPr lang="en-GB"/>
          </a:p>
        </p:txBody>
      </p:sp>
      <p:sp>
        <p:nvSpPr>
          <p:cNvPr id="6" name="Footer Placeholder 5"/>
          <p:cNvSpPr>
            <a:spLocks noGrp="1"/>
          </p:cNvSpPr>
          <p:nvPr>
            <p:ph type="ftr" sz="quarter" idx="11"/>
          </p:nvPr>
        </p:nvSpPr>
        <p:spPr>
          <a:xfrm>
            <a:off x="3028950" y="6356357"/>
            <a:ext cx="3086100" cy="365125"/>
          </a:xfrm>
          <a:prstGeom prst="rect">
            <a:avLst/>
          </a:prstGeom>
        </p:spPr>
        <p:txBody>
          <a:bodyPr/>
          <a:lstStyle>
            <a:lvl1pPr>
              <a:defRPr>
                <a:solidFill>
                  <a:srgbClr val="FFFFFF"/>
                </a:solidFill>
              </a:defRPr>
            </a:lvl1pPr>
          </a:lstStyle>
          <a:p>
            <a:endParaRPr lang="en-GB"/>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EE1385C2-C24A-4E88-87F7-2016927FAD7D}" type="slidenum">
              <a:rPr lang="en-GB" smtClean="0"/>
              <a:pPr/>
              <a:t>‹#›</a:t>
            </a:fld>
            <a:endParaRPr lang="en-GB"/>
          </a:p>
        </p:txBody>
      </p:sp>
    </p:spTree>
    <p:extLst>
      <p:ext uri="{BB962C8B-B14F-4D97-AF65-F5344CB8AC3E}">
        <p14:creationId xmlns:p14="http://schemas.microsoft.com/office/powerpoint/2010/main" val="2173091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4751" y="365129"/>
            <a:ext cx="7071789"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7"/>
            <a:ext cx="2057400" cy="365125"/>
          </a:xfrm>
          <a:prstGeom prst="rect">
            <a:avLst/>
          </a:prstGeom>
        </p:spPr>
        <p:txBody>
          <a:bodyPr/>
          <a:lstStyle/>
          <a:p>
            <a:fld id="{5F52EA6E-ACBD-4C1F-87E9-01989FD6CD68}" type="datetimeFigureOut">
              <a:rPr lang="en-GB" smtClean="0"/>
              <a:t>01/04/2026</a:t>
            </a:fld>
            <a:endParaRPr lang="en-GB"/>
          </a:p>
        </p:txBody>
      </p:sp>
      <p:sp>
        <p:nvSpPr>
          <p:cNvPr id="8" name="Footer Placeholder 7"/>
          <p:cNvSpPr>
            <a:spLocks noGrp="1"/>
          </p:cNvSpPr>
          <p:nvPr>
            <p:ph type="ftr" sz="quarter" idx="11"/>
          </p:nvPr>
        </p:nvSpPr>
        <p:spPr>
          <a:xfrm>
            <a:off x="3028950" y="6356357"/>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EE1385C2-C24A-4E88-87F7-2016927FAD7D}" type="slidenum">
              <a:rPr lang="en-GB" smtClean="0"/>
              <a:t>‹#›</a:t>
            </a:fld>
            <a:endParaRPr lang="en-GB"/>
          </a:p>
        </p:txBody>
      </p:sp>
    </p:spTree>
    <p:extLst>
      <p:ext uri="{BB962C8B-B14F-4D97-AF65-F5344CB8AC3E}">
        <p14:creationId xmlns:p14="http://schemas.microsoft.com/office/powerpoint/2010/main" val="219716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589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625252"/>
            <a:ext cx="2949178" cy="43214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7"/>
            <a:ext cx="2057400" cy="365125"/>
          </a:xfrm>
          <a:prstGeom prst="rect">
            <a:avLst/>
          </a:prstGeom>
        </p:spPr>
        <p:txBody>
          <a:bodyPr/>
          <a:lstStyle/>
          <a:p>
            <a:fld id="{5F52EA6E-ACBD-4C1F-87E9-01989FD6CD68}" type="datetimeFigureOut">
              <a:rPr lang="en-GB" smtClean="0"/>
              <a:t>01/04/2026</a:t>
            </a:fld>
            <a:endParaRPr lang="en-GB"/>
          </a:p>
        </p:txBody>
      </p:sp>
      <p:sp>
        <p:nvSpPr>
          <p:cNvPr id="6" name="Footer Placeholder 5"/>
          <p:cNvSpPr>
            <a:spLocks noGrp="1"/>
          </p:cNvSpPr>
          <p:nvPr>
            <p:ph type="ftr" sz="quarter" idx="11"/>
          </p:nvPr>
        </p:nvSpPr>
        <p:spPr>
          <a:xfrm>
            <a:off x="3028950" y="6356357"/>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EE1385C2-C24A-4E88-87F7-2016927FAD7D}" type="slidenum">
              <a:rPr lang="en-GB" smtClean="0"/>
              <a:t>‹#›</a:t>
            </a:fld>
            <a:endParaRPr lang="en-GB"/>
          </a:p>
        </p:txBody>
      </p:sp>
    </p:spTree>
    <p:extLst>
      <p:ext uri="{BB962C8B-B14F-4D97-AF65-F5344CB8AC3E}">
        <p14:creationId xmlns:p14="http://schemas.microsoft.com/office/powerpoint/2010/main" val="990824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2"/>
            <a:ext cx="462915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7"/>
            <a:ext cx="2057400" cy="365125"/>
          </a:xfrm>
          <a:prstGeom prst="rect">
            <a:avLst/>
          </a:prstGeom>
        </p:spPr>
        <p:txBody>
          <a:bodyPr/>
          <a:lstStyle/>
          <a:p>
            <a:fld id="{5F52EA6E-ACBD-4C1F-87E9-01989FD6CD68}" type="datetimeFigureOut">
              <a:rPr lang="en-GB" smtClean="0"/>
              <a:t>01/04/2026</a:t>
            </a:fld>
            <a:endParaRPr lang="en-GB"/>
          </a:p>
        </p:txBody>
      </p:sp>
      <p:sp>
        <p:nvSpPr>
          <p:cNvPr id="6" name="Footer Placeholder 5"/>
          <p:cNvSpPr>
            <a:spLocks noGrp="1"/>
          </p:cNvSpPr>
          <p:nvPr>
            <p:ph type="ftr" sz="quarter" idx="11"/>
          </p:nvPr>
        </p:nvSpPr>
        <p:spPr>
          <a:xfrm>
            <a:off x="3028950" y="6356357"/>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EE1385C2-C24A-4E88-87F7-2016927FAD7D}" type="slidenum">
              <a:rPr lang="en-GB" smtClean="0"/>
              <a:t>‹#›</a:t>
            </a:fld>
            <a:endParaRPr lang="en-GB"/>
          </a:p>
        </p:txBody>
      </p:sp>
    </p:spTree>
    <p:extLst>
      <p:ext uri="{BB962C8B-B14F-4D97-AF65-F5344CB8AC3E}">
        <p14:creationId xmlns:p14="http://schemas.microsoft.com/office/powerpoint/2010/main" val="664292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7"/>
            <a:ext cx="2057400" cy="365125"/>
          </a:xfrm>
          <a:prstGeom prst="rect">
            <a:avLst/>
          </a:prstGeom>
        </p:spPr>
        <p:txBody>
          <a:bodyPr/>
          <a:lstStyle/>
          <a:p>
            <a:fld id="{5F52EA6E-ACBD-4C1F-87E9-01989FD6CD68}" type="datetimeFigureOut">
              <a:rPr lang="en-GB" smtClean="0"/>
              <a:t>01/04/2026</a:t>
            </a:fld>
            <a:endParaRPr lang="en-GB"/>
          </a:p>
        </p:txBody>
      </p:sp>
      <p:sp>
        <p:nvSpPr>
          <p:cNvPr id="5" name="Footer Placeholder 4"/>
          <p:cNvSpPr>
            <a:spLocks noGrp="1"/>
          </p:cNvSpPr>
          <p:nvPr>
            <p:ph type="ftr" sz="quarter" idx="11"/>
          </p:nvPr>
        </p:nvSpPr>
        <p:spPr>
          <a:xfrm>
            <a:off x="3028950" y="6356357"/>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EE1385C2-C24A-4E88-87F7-2016927FAD7D}" type="slidenum">
              <a:rPr lang="en-GB" smtClean="0"/>
              <a:t>‹#›</a:t>
            </a:fld>
            <a:endParaRPr lang="en-GB"/>
          </a:p>
        </p:txBody>
      </p:sp>
    </p:spTree>
    <p:extLst>
      <p:ext uri="{BB962C8B-B14F-4D97-AF65-F5344CB8AC3E}">
        <p14:creationId xmlns:p14="http://schemas.microsoft.com/office/powerpoint/2010/main" val="2220743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D37EE4-2BCC-4C30-A5EA-0E3FF3A574D5}"/>
              </a:ext>
            </a:extLst>
          </p:cNvPr>
          <p:cNvSpPr/>
          <p:nvPr userDrawn="1"/>
        </p:nvSpPr>
        <p:spPr>
          <a:xfrm>
            <a:off x="0" y="6291072"/>
            <a:ext cx="9144000" cy="566928"/>
          </a:xfrm>
          <a:prstGeom prst="rect">
            <a:avLst/>
          </a:prstGeom>
          <a:solidFill>
            <a:srgbClr val="F4DDC4"/>
          </a:solidFill>
          <a:ln>
            <a:solidFill>
              <a:srgbClr val="F4D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a:extLst>
              <a:ext uri="{FF2B5EF4-FFF2-40B4-BE49-F238E27FC236}">
                <a16:creationId xmlns:a16="http://schemas.microsoft.com/office/drawing/2014/main" id="{6FC4202E-EF2F-40CB-96C9-9DABAF1BCC3C}"/>
              </a:ext>
            </a:extLst>
          </p:cNvPr>
          <p:cNvSpPr/>
          <p:nvPr userDrawn="1"/>
        </p:nvSpPr>
        <p:spPr>
          <a:xfrm>
            <a:off x="0" y="-7820"/>
            <a:ext cx="9144000" cy="258837"/>
          </a:xfrm>
          <a:prstGeom prst="rect">
            <a:avLst/>
          </a:prstGeom>
          <a:solidFill>
            <a:srgbClr val="AD0016"/>
          </a:solidFill>
          <a:ln>
            <a:solidFill>
              <a:srgbClr val="AD00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1426467" y="365129"/>
            <a:ext cx="708888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86600" y="6487225"/>
            <a:ext cx="2057400" cy="365125"/>
          </a:xfrm>
          <a:prstGeom prst="rect">
            <a:avLst/>
          </a:prstGeom>
        </p:spPr>
        <p:txBody>
          <a:bodyPr vert="horz" lIns="91440" tIns="45720" rIns="91440" bIns="45720" rtlCol="0" anchor="ctr"/>
          <a:lstStyle>
            <a:lvl1pPr algn="r">
              <a:defRPr sz="1200">
                <a:solidFill>
                  <a:srgbClr val="000000"/>
                </a:solidFill>
              </a:defRPr>
            </a:lvl1pPr>
          </a:lstStyle>
          <a:p>
            <a:fld id="{EE1385C2-C24A-4E88-87F7-2016927FAD7D}" type="slidenum">
              <a:rPr lang="en-GB" smtClean="0"/>
              <a:pPr/>
              <a:t>‹#›</a:t>
            </a:fld>
            <a:endParaRPr lang="en-GB" dirty="0"/>
          </a:p>
        </p:txBody>
      </p:sp>
      <p:sp>
        <p:nvSpPr>
          <p:cNvPr id="11" name="TextBox 10">
            <a:extLst>
              <a:ext uri="{FF2B5EF4-FFF2-40B4-BE49-F238E27FC236}">
                <a16:creationId xmlns:a16="http://schemas.microsoft.com/office/drawing/2014/main" id="{C1E2E5CD-BAAF-44BE-A96E-EF10E20E0261}"/>
              </a:ext>
            </a:extLst>
          </p:cNvPr>
          <p:cNvSpPr txBox="1"/>
          <p:nvPr userDrawn="1"/>
        </p:nvSpPr>
        <p:spPr>
          <a:xfrm>
            <a:off x="-9900" y="1690692"/>
            <a:ext cx="677108" cy="4602017"/>
          </a:xfrm>
          <a:prstGeom prst="rect">
            <a:avLst/>
          </a:prstGeom>
          <a:solidFill>
            <a:srgbClr val="DE994E"/>
          </a:solidFill>
        </p:spPr>
        <p:txBody>
          <a:bodyPr vert="vert270" wrap="square">
            <a:spAutoFit/>
          </a:bodyPr>
          <a:lstStyle/>
          <a:p>
            <a:pPr algn="ctr" eaLnBrk="1" hangingPunct="1">
              <a:defRPr/>
            </a:pPr>
            <a:r>
              <a:rPr lang="en-GB" sz="1600" dirty="0">
                <a:solidFill>
                  <a:schemeClr val="bg1"/>
                </a:solidFill>
              </a:rPr>
              <a:t>Clinical Scenario</a:t>
            </a:r>
          </a:p>
          <a:p>
            <a:pPr algn="ctr" eaLnBrk="1" hangingPunct="1">
              <a:defRPr/>
            </a:pPr>
            <a:r>
              <a:rPr lang="en-GB" sz="1600" b="1" dirty="0">
                <a:solidFill>
                  <a:schemeClr val="bg1"/>
                </a:solidFill>
              </a:rPr>
              <a:t>Cellulitis</a:t>
            </a:r>
          </a:p>
        </p:txBody>
      </p:sp>
      <p:pic>
        <p:nvPicPr>
          <p:cNvPr id="4" name="Picture 2">
            <a:extLst>
              <a:ext uri="{FF2B5EF4-FFF2-40B4-BE49-F238E27FC236}">
                <a16:creationId xmlns:a16="http://schemas.microsoft.com/office/drawing/2014/main" id="{5D06E095-3C20-68F9-253A-5E2F2C0F57E5}"/>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42635" y="319206"/>
            <a:ext cx="1101534" cy="130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3">
            <a:extLst>
              <a:ext uri="{FF2B5EF4-FFF2-40B4-BE49-F238E27FC236}">
                <a16:creationId xmlns:a16="http://schemas.microsoft.com/office/drawing/2014/main" id="{139F7F63-EC5C-150F-D3D4-7F9F801F3C8F}"/>
              </a:ext>
            </a:extLst>
          </p:cNvPr>
          <p:cNvSpPr txBox="1">
            <a:spLocks noChangeArrowheads="1"/>
          </p:cNvSpPr>
          <p:nvPr userDrawn="1"/>
        </p:nvSpPr>
        <p:spPr bwMode="auto">
          <a:xfrm>
            <a:off x="3043695" y="6433057"/>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
        <p:nvSpPr>
          <p:cNvPr id="5" name="Footer Placeholder 1">
            <a:extLst>
              <a:ext uri="{FF2B5EF4-FFF2-40B4-BE49-F238E27FC236}">
                <a16:creationId xmlns:a16="http://schemas.microsoft.com/office/drawing/2014/main" id="{264A8FE4-F753-DE37-8442-7CF5EEE0E3D1}"/>
              </a:ext>
            </a:extLst>
          </p:cNvPr>
          <p:cNvSpPr txBox="1">
            <a:spLocks/>
          </p:cNvSpPr>
          <p:nvPr userDrawn="1"/>
        </p:nvSpPr>
        <p:spPr>
          <a:xfrm>
            <a:off x="2" y="6479916"/>
            <a:ext cx="1590147" cy="365125"/>
          </a:xfrm>
          <a:prstGeom prst="rect">
            <a:avLst/>
          </a:prstGeom>
          <a:solidFill>
            <a:srgbClr val="F4DDC4"/>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dirty="0">
                <a:solidFill>
                  <a:schemeClr val="accent6">
                    <a:lumMod val="10000"/>
                  </a:schemeClr>
                </a:solidFill>
                <a:latin typeface="Arial" panose="020B0604020202020204" pitchFamily="34" charset="0"/>
                <a:cs typeface="Arial" panose="020B0604020202020204" pitchFamily="34" charset="0"/>
              </a:rPr>
              <a:t>Last review: Mar 2026       </a:t>
            </a:r>
          </a:p>
          <a:p>
            <a:r>
              <a:rPr lang="en-GB" sz="1000" dirty="0">
                <a:solidFill>
                  <a:schemeClr val="accent6">
                    <a:lumMod val="10000"/>
                  </a:schemeClr>
                </a:solidFill>
                <a:latin typeface="Arial" panose="020B0604020202020204" pitchFamily="34" charset="0"/>
                <a:cs typeface="Arial" panose="020B0604020202020204" pitchFamily="34" charset="0"/>
              </a:rPr>
              <a:t>Next review: Mar 2029</a:t>
            </a:r>
          </a:p>
        </p:txBody>
      </p:sp>
    </p:spTree>
    <p:extLst>
      <p:ext uri="{BB962C8B-B14F-4D97-AF65-F5344CB8AC3E}">
        <p14:creationId xmlns:p14="http://schemas.microsoft.com/office/powerpoint/2010/main" val="64031396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914377" rtl="0" eaLnBrk="1" latinLnBrk="0" hangingPunct="1">
        <a:lnSpc>
          <a:spcPct val="90000"/>
        </a:lnSpc>
        <a:spcBef>
          <a:spcPct val="0"/>
        </a:spcBef>
        <a:buNone/>
        <a:defRPr sz="4400" b="1" kern="1200">
          <a:solidFill>
            <a:srgbClr val="AD0016"/>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385C2-C24A-4E88-87F7-2016927FAD7D}" type="slidenum">
              <a:rPr lang="en-GB" smtClean="0"/>
              <a:pPr/>
              <a:t>‹#›</a:t>
            </a:fld>
            <a:endParaRPr lang="en-GB" dirty="0"/>
          </a:p>
        </p:txBody>
      </p:sp>
      <p:sp>
        <p:nvSpPr>
          <p:cNvPr id="7" name="Rectangle 6">
            <a:extLst>
              <a:ext uri="{FF2B5EF4-FFF2-40B4-BE49-F238E27FC236}">
                <a16:creationId xmlns:a16="http://schemas.microsoft.com/office/drawing/2014/main" id="{3EAE8E22-047D-EEEC-14AA-21C7797DE72A}"/>
              </a:ext>
            </a:extLst>
          </p:cNvPr>
          <p:cNvSpPr/>
          <p:nvPr userDrawn="1"/>
        </p:nvSpPr>
        <p:spPr>
          <a:xfrm>
            <a:off x="0" y="6291072"/>
            <a:ext cx="9144000" cy="566928"/>
          </a:xfrm>
          <a:prstGeom prst="rect">
            <a:avLst/>
          </a:prstGeom>
          <a:solidFill>
            <a:srgbClr val="F4DDC4"/>
          </a:solidFill>
          <a:ln>
            <a:solidFill>
              <a:srgbClr val="F4D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a:extLst>
              <a:ext uri="{FF2B5EF4-FFF2-40B4-BE49-F238E27FC236}">
                <a16:creationId xmlns:a16="http://schemas.microsoft.com/office/drawing/2014/main" id="{646C92C1-AF25-A88B-993E-50842909B595}"/>
              </a:ext>
            </a:extLst>
          </p:cNvPr>
          <p:cNvSpPr/>
          <p:nvPr userDrawn="1"/>
        </p:nvSpPr>
        <p:spPr>
          <a:xfrm>
            <a:off x="0" y="-7820"/>
            <a:ext cx="9144000" cy="258837"/>
          </a:xfrm>
          <a:prstGeom prst="rect">
            <a:avLst/>
          </a:prstGeom>
          <a:solidFill>
            <a:srgbClr val="AD0016"/>
          </a:solidFill>
          <a:ln>
            <a:solidFill>
              <a:srgbClr val="AD00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Footer Placeholder 1">
            <a:extLst>
              <a:ext uri="{FF2B5EF4-FFF2-40B4-BE49-F238E27FC236}">
                <a16:creationId xmlns:a16="http://schemas.microsoft.com/office/drawing/2014/main" id="{6D5C3B7A-0B48-E093-635F-F65855EA1462}"/>
              </a:ext>
            </a:extLst>
          </p:cNvPr>
          <p:cNvSpPr txBox="1">
            <a:spLocks/>
          </p:cNvSpPr>
          <p:nvPr userDrawn="1"/>
        </p:nvSpPr>
        <p:spPr>
          <a:xfrm>
            <a:off x="2" y="6479916"/>
            <a:ext cx="1590147" cy="365125"/>
          </a:xfrm>
          <a:prstGeom prst="rect">
            <a:avLst/>
          </a:prstGeom>
          <a:solidFill>
            <a:srgbClr val="F4DDC4"/>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dirty="0">
                <a:latin typeface="Arial" panose="020B0604020202020204" pitchFamily="34" charset="0"/>
                <a:cs typeface="Arial" panose="020B0604020202020204" pitchFamily="34" charset="0"/>
              </a:rPr>
              <a:t>Last review: Mar 2026       </a:t>
            </a:r>
          </a:p>
          <a:p>
            <a:r>
              <a:rPr lang="en-GB" sz="1000" dirty="0">
                <a:latin typeface="Arial" panose="020B0604020202020204" pitchFamily="34" charset="0"/>
                <a:cs typeface="Arial" panose="020B0604020202020204" pitchFamily="34" charset="0"/>
              </a:rPr>
              <a:t>Next review: Mar 2029</a:t>
            </a:r>
          </a:p>
        </p:txBody>
      </p:sp>
      <p:sp>
        <p:nvSpPr>
          <p:cNvPr id="10" name="TextBox 9">
            <a:extLst>
              <a:ext uri="{FF2B5EF4-FFF2-40B4-BE49-F238E27FC236}">
                <a16:creationId xmlns:a16="http://schemas.microsoft.com/office/drawing/2014/main" id="{DC0AE749-215F-4955-7AB1-7909DA49879C}"/>
              </a:ext>
            </a:extLst>
          </p:cNvPr>
          <p:cNvSpPr txBox="1"/>
          <p:nvPr userDrawn="1"/>
        </p:nvSpPr>
        <p:spPr>
          <a:xfrm>
            <a:off x="-9900" y="1690692"/>
            <a:ext cx="677108" cy="4602017"/>
          </a:xfrm>
          <a:prstGeom prst="rect">
            <a:avLst/>
          </a:prstGeom>
          <a:solidFill>
            <a:srgbClr val="DE994E"/>
          </a:solidFill>
        </p:spPr>
        <p:txBody>
          <a:bodyPr vert="vert270" wrap="square">
            <a:spAutoFit/>
          </a:bodyPr>
          <a:lstStyle/>
          <a:p>
            <a:pPr algn="ctr" eaLnBrk="1" hangingPunct="1">
              <a:defRPr/>
            </a:pPr>
            <a:r>
              <a:rPr lang="en-GB" sz="1600" dirty="0">
                <a:solidFill>
                  <a:schemeClr val="bg1"/>
                </a:solidFill>
              </a:rPr>
              <a:t>Clinical Scenario</a:t>
            </a:r>
          </a:p>
          <a:p>
            <a:pPr algn="ctr" eaLnBrk="1" hangingPunct="1">
              <a:defRPr/>
            </a:pPr>
            <a:r>
              <a:rPr lang="en-GB" sz="1600" b="1" dirty="0">
                <a:solidFill>
                  <a:schemeClr val="bg1"/>
                </a:solidFill>
              </a:rPr>
              <a:t>Cellulitis</a:t>
            </a:r>
          </a:p>
        </p:txBody>
      </p:sp>
      <p:pic>
        <p:nvPicPr>
          <p:cNvPr id="11" name="Picture 2">
            <a:extLst>
              <a:ext uri="{FF2B5EF4-FFF2-40B4-BE49-F238E27FC236}">
                <a16:creationId xmlns:a16="http://schemas.microsoft.com/office/drawing/2014/main" id="{6D32C53E-A6E5-42B4-BA83-D2289ADE4B0C}"/>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2635" y="319206"/>
            <a:ext cx="1101534" cy="130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3">
            <a:extLst>
              <a:ext uri="{FF2B5EF4-FFF2-40B4-BE49-F238E27FC236}">
                <a16:creationId xmlns:a16="http://schemas.microsoft.com/office/drawing/2014/main" id="{D4605339-7578-CEEB-2BFB-EC704B05F756}"/>
              </a:ext>
            </a:extLst>
          </p:cNvPr>
          <p:cNvSpPr txBox="1">
            <a:spLocks noChangeArrowheads="1"/>
          </p:cNvSpPr>
          <p:nvPr userDrawn="1"/>
        </p:nvSpPr>
        <p:spPr bwMode="auto">
          <a:xfrm>
            <a:off x="3043695" y="6433057"/>
            <a:ext cx="3056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solidFill>
                  <a:srgbClr val="AD0016"/>
                </a:solidFill>
              </a:rPr>
              <a:t>www.rcgp.org.uk/TARGETantibiotics</a:t>
            </a:r>
          </a:p>
        </p:txBody>
      </p:sp>
    </p:spTree>
    <p:extLst>
      <p:ext uri="{BB962C8B-B14F-4D97-AF65-F5344CB8AC3E}">
        <p14:creationId xmlns:p14="http://schemas.microsoft.com/office/powerpoint/2010/main" val="100662068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hyperlink" Target="https://www.gov.uk/government/publications/invasive-group-a-streptococcal-disease-managing-community-contact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29BF04E4-F8E5-4E2E-B2B9-A583A951DCF1}"/>
              </a:ext>
            </a:extLst>
          </p:cNvPr>
          <p:cNvSpPr txBox="1">
            <a:spLocks/>
          </p:cNvSpPr>
          <p:nvPr/>
        </p:nvSpPr>
        <p:spPr>
          <a:xfrm>
            <a:off x="1471182" y="354613"/>
            <a:ext cx="92329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AD0016"/>
                </a:solidFill>
                <a:latin typeface="+mj-lt"/>
                <a:ea typeface="+mj-ea"/>
                <a:cs typeface="+mj-cs"/>
              </a:defRPr>
            </a:lvl1pPr>
          </a:lstStyle>
          <a:p>
            <a:r>
              <a:rPr lang="en-GB" sz="4000" dirty="0">
                <a:solidFill>
                  <a:srgbClr val="AF1E2C"/>
                </a:solidFill>
                <a:latin typeface="Arial" panose="020B0604020202020204" pitchFamily="34" charset="0"/>
                <a:cs typeface="Arial" panose="020B0604020202020204" pitchFamily="34" charset="0"/>
              </a:rPr>
              <a:t>Clinical Scenario:</a:t>
            </a:r>
          </a:p>
          <a:p>
            <a:r>
              <a:rPr lang="en-GB" sz="4000" dirty="0">
                <a:solidFill>
                  <a:srgbClr val="AF1E2C"/>
                </a:solidFill>
                <a:latin typeface="Arial" panose="020B0604020202020204" pitchFamily="34" charset="0"/>
                <a:cs typeface="Arial" panose="020B0604020202020204" pitchFamily="34" charset="0"/>
              </a:rPr>
              <a:t>Cellulitis </a:t>
            </a:r>
          </a:p>
        </p:txBody>
      </p:sp>
      <p:pic>
        <p:nvPicPr>
          <p:cNvPr id="9" name="Picture 8">
            <a:extLst>
              <a:ext uri="{FF2B5EF4-FFF2-40B4-BE49-F238E27FC236}">
                <a16:creationId xmlns:a16="http://schemas.microsoft.com/office/drawing/2014/main" id="{EC4F1E42-11D0-46B6-89DB-4173A7F7149C}"/>
              </a:ext>
            </a:extLst>
          </p:cNvPr>
          <p:cNvPicPr>
            <a:picLocks noChangeAspect="1"/>
          </p:cNvPicPr>
          <p:nvPr/>
        </p:nvPicPr>
        <p:blipFill>
          <a:blip r:embed="rId3"/>
          <a:stretch>
            <a:fillRect/>
          </a:stretch>
        </p:blipFill>
        <p:spPr>
          <a:xfrm>
            <a:off x="1471182" y="2025192"/>
            <a:ext cx="6704661" cy="3206972"/>
          </a:xfrm>
          <a:prstGeom prst="rect">
            <a:avLst/>
          </a:prstGeom>
        </p:spPr>
      </p:pic>
    </p:spTree>
    <p:extLst>
      <p:ext uri="{BB962C8B-B14F-4D97-AF65-F5344CB8AC3E}">
        <p14:creationId xmlns:p14="http://schemas.microsoft.com/office/powerpoint/2010/main" val="4109035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B92B542F-1408-F46C-1B78-86DFE0E4CAC7}"/>
              </a:ext>
            </a:extLst>
          </p:cNvPr>
          <p:cNvPicPr>
            <a:picLocks noGrp="1" noChangeAspect="1"/>
          </p:cNvPicPr>
          <p:nvPr>
            <p:ph idx="1"/>
          </p:nvPr>
        </p:nvPicPr>
        <p:blipFill>
          <a:blip r:embed="rId3"/>
          <a:srcRect t="39041"/>
          <a:stretch/>
        </p:blipFill>
        <p:spPr>
          <a:xfrm>
            <a:off x="1034672" y="2142932"/>
            <a:ext cx="7886700" cy="2119391"/>
          </a:xfrm>
        </p:spPr>
      </p:pic>
      <p:sp>
        <p:nvSpPr>
          <p:cNvPr id="5" name="TextBox 4">
            <a:extLst>
              <a:ext uri="{FF2B5EF4-FFF2-40B4-BE49-F238E27FC236}">
                <a16:creationId xmlns:a16="http://schemas.microsoft.com/office/drawing/2014/main" id="{2ED92B39-A754-A9C4-7386-7A07314102BC}"/>
              </a:ext>
            </a:extLst>
          </p:cNvPr>
          <p:cNvSpPr txBox="1"/>
          <p:nvPr/>
        </p:nvSpPr>
        <p:spPr>
          <a:xfrm>
            <a:off x="812045" y="5130189"/>
            <a:ext cx="8331955" cy="1191801"/>
          </a:xfrm>
          <a:prstGeom prst="rect">
            <a:avLst/>
          </a:prstGeom>
          <a:noFill/>
        </p:spPr>
        <p:txBody>
          <a:bodyPr wrap="square" lIns="91440" tIns="45720" rIns="91440" bIns="45720" rtlCol="0" anchor="t">
            <a:spAutoFit/>
          </a:bodyPr>
          <a:lstStyle/>
          <a:p>
            <a:pPr marL="285750" indent="-285750">
              <a:lnSpc>
                <a:spcPct val="107000"/>
              </a:lnSpc>
              <a:buFont typeface="Arial" panose="020B0604020202020204" pitchFamily="34" charset="0"/>
              <a:buChar char="•"/>
            </a:pPr>
            <a:r>
              <a:rPr lang="en-GB" sz="1700" kern="100" dirty="0">
                <a:latin typeface="Arial" panose="020B0604020202020204" pitchFamily="34" charset="0"/>
                <a:ea typeface="Aptos" panose="020B0004020202020204" pitchFamily="34" charset="0"/>
                <a:cs typeface="Arial" panose="020B0604020202020204" pitchFamily="34" charset="0"/>
              </a:rPr>
              <a:t>Follow up accordingly to ensure empirically prescribed antibiotics are suitable if cultures for sensitivities have been requested</a:t>
            </a:r>
          </a:p>
          <a:p>
            <a:pPr marL="285750" indent="-285750">
              <a:lnSpc>
                <a:spcPct val="107000"/>
              </a:lnSpc>
              <a:buFont typeface="Arial" panose="020B0604020202020204" pitchFamily="34" charset="0"/>
              <a:buChar char="•"/>
            </a:pPr>
            <a:r>
              <a:rPr lang="en-GB" sz="1700" kern="100" dirty="0">
                <a:effectLst/>
                <a:latin typeface="Arial"/>
                <a:ea typeface="Aptos" panose="020B0004020202020204" pitchFamily="34" charset="0"/>
                <a:cs typeface="Arial"/>
              </a:rPr>
              <a:t>Please ensure that there is a documented </a:t>
            </a:r>
            <a:r>
              <a:rPr lang="en-GB" sz="1700" kern="100" dirty="0">
                <a:latin typeface="Arial"/>
                <a:ea typeface="Aptos" panose="020B0004020202020204" pitchFamily="34" charset="0"/>
                <a:cs typeface="Arial"/>
              </a:rPr>
              <a:t>justification for antibiotic choice, especially to review contraindication and discuss side effects with patients </a:t>
            </a:r>
            <a:endParaRPr lang="en-GB" sz="1700" kern="100" dirty="0">
              <a:effectLst/>
              <a:latin typeface="Arial"/>
              <a:ea typeface="Aptos" panose="020B0004020202020204" pitchFamily="34" charset="0"/>
              <a:cs typeface="Arial"/>
            </a:endParaRPr>
          </a:p>
        </p:txBody>
      </p:sp>
      <p:sp>
        <p:nvSpPr>
          <p:cNvPr id="2" name="Rectangle 1">
            <a:extLst>
              <a:ext uri="{FF2B5EF4-FFF2-40B4-BE49-F238E27FC236}">
                <a16:creationId xmlns:a16="http://schemas.microsoft.com/office/drawing/2014/main" id="{B18910B3-2140-DBC4-A8D4-28B43C4E411F}"/>
              </a:ext>
            </a:extLst>
          </p:cNvPr>
          <p:cNvSpPr/>
          <p:nvPr/>
        </p:nvSpPr>
        <p:spPr>
          <a:xfrm>
            <a:off x="6684581" y="2696295"/>
            <a:ext cx="1695450" cy="652294"/>
          </a:xfrm>
          <a:prstGeom prst="rect">
            <a:avLst/>
          </a:prstGeom>
          <a:noFill/>
          <a:ln w="28575">
            <a:solidFill>
              <a:srgbClr val="AD00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R – Resistant</a:t>
            </a:r>
          </a:p>
          <a:p>
            <a:pPr algn="ctr"/>
            <a:r>
              <a:rPr lang="en-GB">
                <a:solidFill>
                  <a:schemeClr val="tx1"/>
                </a:solidFill>
                <a:latin typeface="Arial" panose="020B0604020202020204" pitchFamily="34" charset="0"/>
                <a:cs typeface="Arial" panose="020B0604020202020204" pitchFamily="34" charset="0"/>
              </a:rPr>
              <a:t>S - Sensitive</a:t>
            </a:r>
            <a:endParaRPr lang="en-US">
              <a:solidFill>
                <a:schemeClr val="tx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993A451D-E2D7-39EF-AC07-40177CFD3FBA}"/>
              </a:ext>
            </a:extLst>
          </p:cNvPr>
          <p:cNvCxnSpPr>
            <a:cxnSpLocks/>
          </p:cNvCxnSpPr>
          <p:nvPr/>
        </p:nvCxnSpPr>
        <p:spPr>
          <a:xfrm>
            <a:off x="1514475" y="3219257"/>
            <a:ext cx="2019300" cy="0"/>
          </a:xfrm>
          <a:prstGeom prst="line">
            <a:avLst/>
          </a:prstGeom>
          <a:ln w="28575">
            <a:solidFill>
              <a:srgbClr val="AD0016"/>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EF007C5-3E8D-726D-666D-8880E0468904}"/>
              </a:ext>
            </a:extLst>
          </p:cNvPr>
          <p:cNvGrpSpPr/>
          <p:nvPr/>
        </p:nvGrpSpPr>
        <p:grpSpPr>
          <a:xfrm>
            <a:off x="3533774" y="3271099"/>
            <a:ext cx="742949" cy="266701"/>
            <a:chOff x="3533775" y="4202945"/>
            <a:chExt cx="742949" cy="266701"/>
          </a:xfrm>
        </p:grpSpPr>
        <p:sp>
          <p:nvSpPr>
            <p:cNvPr id="9" name="Arrow: Right 8">
              <a:extLst>
                <a:ext uri="{FF2B5EF4-FFF2-40B4-BE49-F238E27FC236}">
                  <a16:creationId xmlns:a16="http://schemas.microsoft.com/office/drawing/2014/main" id="{978EE61C-ACF4-431D-B0DD-6D6D6418DE05}"/>
                </a:ext>
              </a:extLst>
            </p:cNvPr>
            <p:cNvSpPr/>
            <p:nvPr/>
          </p:nvSpPr>
          <p:spPr>
            <a:xfrm rot="10800000">
              <a:off x="3533775" y="4279109"/>
              <a:ext cx="266700" cy="114374"/>
            </a:xfrm>
            <a:prstGeom prst="rightArrow">
              <a:avLst/>
            </a:prstGeom>
            <a:solidFill>
              <a:srgbClr val="AD0016"/>
            </a:solidFill>
            <a:ln>
              <a:solidFill>
                <a:srgbClr val="AD00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Badge 1 outline">
              <a:extLst>
                <a:ext uri="{FF2B5EF4-FFF2-40B4-BE49-F238E27FC236}">
                  <a16:creationId xmlns:a16="http://schemas.microsoft.com/office/drawing/2014/main" id="{94FC7E66-DBBE-AFDF-57D8-77CA47376B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0023" y="4202945"/>
              <a:ext cx="266701" cy="266701"/>
            </a:xfrm>
            <a:prstGeom prst="rect">
              <a:avLst/>
            </a:prstGeom>
          </p:spPr>
        </p:pic>
      </p:grpSp>
      <p:sp>
        <p:nvSpPr>
          <p:cNvPr id="18" name="TextBox 17">
            <a:extLst>
              <a:ext uri="{FF2B5EF4-FFF2-40B4-BE49-F238E27FC236}">
                <a16:creationId xmlns:a16="http://schemas.microsoft.com/office/drawing/2014/main" id="{DDC91E93-4541-949B-3CCD-43E19D3249DD}"/>
              </a:ext>
            </a:extLst>
          </p:cNvPr>
          <p:cNvSpPr txBox="1"/>
          <p:nvPr/>
        </p:nvSpPr>
        <p:spPr>
          <a:xfrm>
            <a:off x="4424045" y="4373090"/>
            <a:ext cx="4644649" cy="646331"/>
          </a:xfrm>
          <a:prstGeom prst="rect">
            <a:avLst/>
          </a:prstGeom>
          <a:solidFill>
            <a:schemeClr val="bg1">
              <a:lumMod val="85000"/>
            </a:schemeClr>
          </a:solidFill>
          <a:ln>
            <a:solidFill>
              <a:schemeClr val="tx1">
                <a:lumMod val="95000"/>
                <a:lumOff val="5000"/>
              </a:schemeClr>
            </a:solidFill>
          </a:ln>
        </p:spPr>
        <p:txBody>
          <a:bodyPr wrap="square" rtlCol="0">
            <a:spAutoFit/>
          </a:bodyPr>
          <a:lstStyle/>
          <a:p>
            <a:r>
              <a:rPr lang="en-GB" dirty="0">
                <a:latin typeface="Arial" panose="020B0604020202020204" pitchFamily="34" charset="0"/>
                <a:cs typeface="Arial" panose="020B0604020202020204" pitchFamily="34" charset="0"/>
              </a:rPr>
              <a:t>If tetracycline is contraindicated, </a:t>
            </a:r>
            <a:r>
              <a:rPr lang="en-GB" b="1" dirty="0">
                <a:latin typeface="Arial" panose="020B0604020202020204" pitchFamily="34" charset="0"/>
                <a:cs typeface="Arial" panose="020B0604020202020204" pitchFamily="34" charset="0"/>
              </a:rPr>
              <a:t>call microbiology doctor </a:t>
            </a:r>
            <a:r>
              <a:rPr lang="en-GB" dirty="0">
                <a:latin typeface="Arial" panose="020B0604020202020204" pitchFamily="34" charset="0"/>
                <a:cs typeface="Arial" panose="020B0604020202020204" pitchFamily="34" charset="0"/>
              </a:rPr>
              <a:t>for advice</a:t>
            </a:r>
            <a:endParaRPr lang="en-US"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CF7A8B2-8BFB-BF05-57C0-9D69A62D516A}"/>
              </a:ext>
            </a:extLst>
          </p:cNvPr>
          <p:cNvSpPr txBox="1">
            <a:spLocks/>
          </p:cNvSpPr>
          <p:nvPr/>
        </p:nvSpPr>
        <p:spPr>
          <a:xfrm>
            <a:off x="1514475" y="317544"/>
            <a:ext cx="58191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AF1E2C"/>
                </a:solidFill>
                <a:latin typeface="Arial" panose="020B0604020202020204" pitchFamily="34" charset="0"/>
                <a:cs typeface="Arial" panose="020B0604020202020204" pitchFamily="34" charset="0"/>
              </a:rPr>
              <a:t>Clinical scenario 1</a:t>
            </a:r>
          </a:p>
        </p:txBody>
      </p:sp>
      <p:sp>
        <p:nvSpPr>
          <p:cNvPr id="7" name="TextBox 6">
            <a:extLst>
              <a:ext uri="{FF2B5EF4-FFF2-40B4-BE49-F238E27FC236}">
                <a16:creationId xmlns:a16="http://schemas.microsoft.com/office/drawing/2014/main" id="{454A6C2E-0D1E-F8BB-C2D6-8E1B50617D45}"/>
              </a:ext>
            </a:extLst>
          </p:cNvPr>
          <p:cNvSpPr txBox="1"/>
          <p:nvPr/>
        </p:nvSpPr>
        <p:spPr>
          <a:xfrm>
            <a:off x="842308" y="4360956"/>
            <a:ext cx="3249413" cy="646331"/>
          </a:xfrm>
          <a:prstGeom prst="rect">
            <a:avLst/>
          </a:prstGeom>
          <a:solidFill>
            <a:schemeClr val="bg1">
              <a:lumMod val="85000"/>
            </a:schemeClr>
          </a:solidFill>
          <a:ln>
            <a:solidFill>
              <a:schemeClr val="tx1">
                <a:lumMod val="95000"/>
                <a:lumOff val="5000"/>
              </a:schemeClr>
            </a:solidFill>
          </a:ln>
        </p:spPr>
        <p:txBody>
          <a:bodyPr wrap="square" rtlCol="0">
            <a:spAutoFit/>
          </a:bodyPr>
          <a:lstStyle/>
          <a:p>
            <a:r>
              <a:rPr lang="en-GB" dirty="0">
                <a:latin typeface="Arial" panose="020B0604020202020204" pitchFamily="34" charset="0"/>
                <a:cs typeface="Arial" panose="020B0604020202020204" pitchFamily="34" charset="0"/>
              </a:rPr>
              <a:t>Remember Fred is allergic to Penicillin </a:t>
            </a:r>
            <a:endParaRPr lang="en-US" dirty="0">
              <a:latin typeface="Arial" panose="020B0604020202020204" pitchFamily="34" charset="0"/>
              <a:cs typeface="Arial" panose="020B0604020202020204" pitchFamily="34" charset="0"/>
            </a:endParaRPr>
          </a:p>
        </p:txBody>
      </p:sp>
      <p:pic>
        <p:nvPicPr>
          <p:cNvPr id="15" name="Content Placeholder 4" descr="A screenshot of a medical report&#10;&#10;AI-generated content may be incorrect.">
            <a:extLst>
              <a:ext uri="{FF2B5EF4-FFF2-40B4-BE49-F238E27FC236}">
                <a16:creationId xmlns:a16="http://schemas.microsoft.com/office/drawing/2014/main" id="{F03FF1A2-222E-2F11-ACE4-A40588A9687C}"/>
              </a:ext>
            </a:extLst>
          </p:cNvPr>
          <p:cNvPicPr>
            <a:picLocks noChangeAspect="1"/>
          </p:cNvPicPr>
          <p:nvPr/>
        </p:nvPicPr>
        <p:blipFill>
          <a:blip r:embed="rId3"/>
          <a:srcRect l="24922" t="78706" r="67601" b="15548"/>
          <a:stretch>
            <a:fillRect/>
          </a:stretch>
        </p:blipFill>
        <p:spPr>
          <a:xfrm>
            <a:off x="3008264" y="3705501"/>
            <a:ext cx="589666" cy="199785"/>
          </a:xfrm>
          <a:prstGeom prst="rect">
            <a:avLst/>
          </a:prstGeom>
        </p:spPr>
      </p:pic>
      <p:grpSp>
        <p:nvGrpSpPr>
          <p:cNvPr id="17" name="Group 16">
            <a:extLst>
              <a:ext uri="{FF2B5EF4-FFF2-40B4-BE49-F238E27FC236}">
                <a16:creationId xmlns:a16="http://schemas.microsoft.com/office/drawing/2014/main" id="{F3A8EE51-6243-ACD8-77BA-34BC5523DD88}"/>
              </a:ext>
            </a:extLst>
          </p:cNvPr>
          <p:cNvGrpSpPr/>
          <p:nvPr/>
        </p:nvGrpSpPr>
        <p:grpSpPr>
          <a:xfrm>
            <a:off x="3533775" y="3668135"/>
            <a:ext cx="742948" cy="266701"/>
            <a:chOff x="3533775" y="4424283"/>
            <a:chExt cx="742948" cy="266701"/>
          </a:xfrm>
        </p:grpSpPr>
        <p:sp>
          <p:nvSpPr>
            <p:cNvPr id="14" name="Arrow: Right 13">
              <a:extLst>
                <a:ext uri="{FF2B5EF4-FFF2-40B4-BE49-F238E27FC236}">
                  <a16:creationId xmlns:a16="http://schemas.microsoft.com/office/drawing/2014/main" id="{2FE21EDA-84AA-D27E-9876-146DCCEA5020}"/>
                </a:ext>
              </a:extLst>
            </p:cNvPr>
            <p:cNvSpPr/>
            <p:nvPr/>
          </p:nvSpPr>
          <p:spPr>
            <a:xfrm rot="10800000">
              <a:off x="3533775" y="4500447"/>
              <a:ext cx="266700" cy="114374"/>
            </a:xfrm>
            <a:prstGeom prst="rightArrow">
              <a:avLst/>
            </a:prstGeom>
            <a:solidFill>
              <a:srgbClr val="AD0016"/>
            </a:solidFill>
            <a:ln>
              <a:solidFill>
                <a:srgbClr val="AD00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Badge outline">
              <a:extLst>
                <a:ext uri="{FF2B5EF4-FFF2-40B4-BE49-F238E27FC236}">
                  <a16:creationId xmlns:a16="http://schemas.microsoft.com/office/drawing/2014/main" id="{96BF5D73-293B-8375-DFE6-A991637D5F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10022" y="4424283"/>
              <a:ext cx="266701" cy="266701"/>
            </a:xfrm>
            <a:prstGeom prst="rect">
              <a:avLst/>
            </a:prstGeom>
          </p:spPr>
        </p:pic>
      </p:grpSp>
      <p:pic>
        <p:nvPicPr>
          <p:cNvPr id="10" name="Content Placeholder 4">
            <a:extLst>
              <a:ext uri="{FF2B5EF4-FFF2-40B4-BE49-F238E27FC236}">
                <a16:creationId xmlns:a16="http://schemas.microsoft.com/office/drawing/2014/main" id="{8550C0D2-9844-4958-CCD0-8530A91E4FB0}"/>
              </a:ext>
            </a:extLst>
          </p:cNvPr>
          <p:cNvPicPr>
            <a:picLocks noChangeAspect="1"/>
          </p:cNvPicPr>
          <p:nvPr/>
        </p:nvPicPr>
        <p:blipFill>
          <a:blip r:embed="rId3"/>
          <a:srcRect l="25892" t="85445" r="68035" b="9128"/>
          <a:stretch/>
        </p:blipFill>
        <p:spPr>
          <a:xfrm>
            <a:off x="3078263" y="3559425"/>
            <a:ext cx="478971" cy="188686"/>
          </a:xfrm>
          <a:prstGeom prst="rect">
            <a:avLst/>
          </a:prstGeom>
        </p:spPr>
      </p:pic>
      <p:cxnSp>
        <p:nvCxnSpPr>
          <p:cNvPr id="8" name="Straight Connector 7">
            <a:extLst>
              <a:ext uri="{FF2B5EF4-FFF2-40B4-BE49-F238E27FC236}">
                <a16:creationId xmlns:a16="http://schemas.microsoft.com/office/drawing/2014/main" id="{83ED5A62-4977-8990-ED06-76DBA240640D}"/>
              </a:ext>
            </a:extLst>
          </p:cNvPr>
          <p:cNvCxnSpPr>
            <a:cxnSpLocks/>
          </p:cNvCxnSpPr>
          <p:nvPr/>
        </p:nvCxnSpPr>
        <p:spPr>
          <a:xfrm>
            <a:off x="1514473" y="3653768"/>
            <a:ext cx="2019300" cy="0"/>
          </a:xfrm>
          <a:prstGeom prst="line">
            <a:avLst/>
          </a:prstGeom>
          <a:ln w="28575">
            <a:solidFill>
              <a:srgbClr val="AD00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86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A29982-7A3E-6A69-433F-0692BFE4D94B}"/>
              </a:ext>
            </a:extLst>
          </p:cNvPr>
          <p:cNvSpPr txBox="1">
            <a:spLocks/>
          </p:cNvSpPr>
          <p:nvPr/>
        </p:nvSpPr>
        <p:spPr>
          <a:xfrm>
            <a:off x="1514475" y="317544"/>
            <a:ext cx="58191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AF1E2C"/>
                </a:solidFill>
                <a:latin typeface="Arial" panose="020B0604020202020204" pitchFamily="34" charset="0"/>
                <a:cs typeface="Arial" panose="020B0604020202020204" pitchFamily="34" charset="0"/>
              </a:rPr>
              <a:t>Clinical scenario 1</a:t>
            </a:r>
          </a:p>
        </p:txBody>
      </p:sp>
      <p:sp>
        <p:nvSpPr>
          <p:cNvPr id="5" name="TextBox 4">
            <a:extLst>
              <a:ext uri="{FF2B5EF4-FFF2-40B4-BE49-F238E27FC236}">
                <a16:creationId xmlns:a16="http://schemas.microsoft.com/office/drawing/2014/main" id="{3336E85B-0712-61E1-89E7-17B947CF05CB}"/>
              </a:ext>
            </a:extLst>
          </p:cNvPr>
          <p:cNvSpPr txBox="1"/>
          <p:nvPr/>
        </p:nvSpPr>
        <p:spPr>
          <a:xfrm>
            <a:off x="898737" y="1830538"/>
            <a:ext cx="2318190" cy="1015663"/>
          </a:xfrm>
          <a:prstGeom prst="rect">
            <a:avLst/>
          </a:prstGeom>
          <a:noFill/>
          <a:ln>
            <a:solidFill>
              <a:srgbClr val="AD0016"/>
            </a:solidFill>
          </a:ln>
        </p:spPr>
        <p:txBody>
          <a:bodyPr wrap="square" lIns="91440" tIns="45720" rIns="91440" bIns="45720" rtlCol="0" anchor="t">
            <a:spAutoFit/>
          </a:bodyPr>
          <a:lstStyle/>
          <a:p>
            <a:pPr algn="ctr"/>
            <a:r>
              <a:rPr lang="en-GB" sz="2000" dirty="0">
                <a:latin typeface="Arial"/>
                <a:cs typeface="Arial"/>
              </a:rPr>
              <a:t>Fred deteriorates and is admitted to hospital</a:t>
            </a:r>
            <a:endParaRPr lang="en-US" sz="2000" dirty="0">
              <a:latin typeface="Arial"/>
              <a:cs typeface="Arial"/>
            </a:endParaRPr>
          </a:p>
        </p:txBody>
      </p:sp>
      <p:cxnSp>
        <p:nvCxnSpPr>
          <p:cNvPr id="6" name="Straight Arrow Connector 5">
            <a:extLst>
              <a:ext uri="{FF2B5EF4-FFF2-40B4-BE49-F238E27FC236}">
                <a16:creationId xmlns:a16="http://schemas.microsoft.com/office/drawing/2014/main" id="{E6DF8B73-D397-5905-0426-6796394E1CD5}"/>
              </a:ext>
            </a:extLst>
          </p:cNvPr>
          <p:cNvCxnSpPr>
            <a:cxnSpLocks/>
          </p:cNvCxnSpPr>
          <p:nvPr/>
        </p:nvCxnSpPr>
        <p:spPr>
          <a:xfrm flipV="1">
            <a:off x="3360147" y="2324558"/>
            <a:ext cx="804230" cy="138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C67FCE4-4F4F-36D2-E671-18DB7CF19006}"/>
              </a:ext>
            </a:extLst>
          </p:cNvPr>
          <p:cNvSpPr txBox="1"/>
          <p:nvPr/>
        </p:nvSpPr>
        <p:spPr>
          <a:xfrm>
            <a:off x="4307597" y="1830538"/>
            <a:ext cx="3937666" cy="1015663"/>
          </a:xfrm>
          <a:prstGeom prst="rect">
            <a:avLst/>
          </a:prstGeom>
          <a:noFill/>
          <a:ln>
            <a:solidFill>
              <a:srgbClr val="AD0016"/>
            </a:solidFill>
          </a:ln>
        </p:spPr>
        <p:txBody>
          <a:bodyPr wrap="square" rtlCol="0">
            <a:spAutoFit/>
          </a:bodyPr>
          <a:lstStyle/>
          <a:p>
            <a:pPr algn="ctr"/>
            <a:r>
              <a:rPr lang="en-GB" sz="2000" dirty="0">
                <a:latin typeface="Arial" panose="020B0604020202020204" pitchFamily="34" charset="0"/>
                <a:cs typeface="Arial" panose="020B0604020202020204" pitchFamily="34" charset="0"/>
              </a:rPr>
              <a:t>Local Health Protection Team notified as suspected </a:t>
            </a:r>
            <a:r>
              <a:rPr lang="en-GB" sz="2000" dirty="0" err="1">
                <a:latin typeface="Arial" panose="020B0604020202020204" pitchFamily="34" charset="0"/>
                <a:cs typeface="Arial" panose="020B0604020202020204" pitchFamily="34" charset="0"/>
              </a:rPr>
              <a:t>iGAS</a:t>
            </a:r>
            <a:r>
              <a:rPr lang="en-GB" sz="2000" dirty="0">
                <a:latin typeface="Arial" panose="020B0604020202020204" pitchFamily="34" charset="0"/>
                <a:cs typeface="Arial" panose="020B0604020202020204" pitchFamily="34" charset="0"/>
              </a:rPr>
              <a:t> infection</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E8E4D9F-C827-0DC4-2088-FAA83DF872FF}"/>
              </a:ext>
            </a:extLst>
          </p:cNvPr>
          <p:cNvSpPr/>
          <p:nvPr/>
        </p:nvSpPr>
        <p:spPr>
          <a:xfrm>
            <a:off x="4307597" y="2942421"/>
            <a:ext cx="3937666" cy="340131"/>
          </a:xfrm>
          <a:prstGeom prst="rect">
            <a:avLst/>
          </a:prstGeom>
          <a:solidFill>
            <a:srgbClr val="AD0016"/>
          </a:solidFill>
          <a:ln>
            <a:solidFill>
              <a:srgbClr val="AD00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err="1">
                <a:latin typeface="Arial" panose="020B0604020202020204" pitchFamily="34" charset="0"/>
                <a:cs typeface="Arial" panose="020B0604020202020204" pitchFamily="34" charset="0"/>
              </a:rPr>
              <a:t>iGAS</a:t>
            </a:r>
            <a:r>
              <a:rPr lang="en-GB" sz="2000" dirty="0">
                <a:latin typeface="Arial" panose="020B0604020202020204" pitchFamily="34" charset="0"/>
                <a:cs typeface="Arial" panose="020B0604020202020204" pitchFamily="34" charset="0"/>
              </a:rPr>
              <a:t> is a </a:t>
            </a:r>
            <a:r>
              <a:rPr lang="en-GB" sz="2000" b="1" u="sng" dirty="0">
                <a:solidFill>
                  <a:schemeClr val="bg1"/>
                </a:solidFill>
                <a:latin typeface="Arial" panose="020B0604020202020204" pitchFamily="34" charset="0"/>
                <a:cs typeface="Arial" panose="020B0604020202020204" pitchFamily="34" charset="0"/>
              </a:rPr>
              <a:t>notifiable disease</a:t>
            </a:r>
          </a:p>
        </p:txBody>
      </p:sp>
      <p:cxnSp>
        <p:nvCxnSpPr>
          <p:cNvPr id="12" name="Straight Arrow Connector 11">
            <a:extLst>
              <a:ext uri="{FF2B5EF4-FFF2-40B4-BE49-F238E27FC236}">
                <a16:creationId xmlns:a16="http://schemas.microsoft.com/office/drawing/2014/main" id="{0F0AB588-0476-272E-B840-0CCFA918D099}"/>
              </a:ext>
            </a:extLst>
          </p:cNvPr>
          <p:cNvCxnSpPr>
            <a:cxnSpLocks/>
          </p:cNvCxnSpPr>
          <p:nvPr/>
        </p:nvCxnSpPr>
        <p:spPr>
          <a:xfrm>
            <a:off x="6276430" y="3429000"/>
            <a:ext cx="0" cy="8565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AA516CC-093B-BB52-D425-F15D9A52E79E}"/>
              </a:ext>
            </a:extLst>
          </p:cNvPr>
          <p:cNvPicPr>
            <a:picLocks noChangeAspect="1"/>
          </p:cNvPicPr>
          <p:nvPr/>
        </p:nvPicPr>
        <p:blipFill>
          <a:blip r:embed="rId3"/>
          <a:stretch>
            <a:fillRect/>
          </a:stretch>
        </p:blipFill>
        <p:spPr>
          <a:xfrm>
            <a:off x="736862" y="2948816"/>
            <a:ext cx="3011019" cy="3290333"/>
          </a:xfrm>
          <a:prstGeom prst="rect">
            <a:avLst/>
          </a:prstGeom>
        </p:spPr>
      </p:pic>
      <p:sp>
        <p:nvSpPr>
          <p:cNvPr id="19" name="TextBox 18">
            <a:extLst>
              <a:ext uri="{FF2B5EF4-FFF2-40B4-BE49-F238E27FC236}">
                <a16:creationId xmlns:a16="http://schemas.microsoft.com/office/drawing/2014/main" id="{AC6E6B73-B135-180F-11E3-1C7A7A7693A6}"/>
              </a:ext>
            </a:extLst>
          </p:cNvPr>
          <p:cNvSpPr txBox="1"/>
          <p:nvPr/>
        </p:nvSpPr>
        <p:spPr>
          <a:xfrm>
            <a:off x="4072015" y="4424220"/>
            <a:ext cx="4810728" cy="1631216"/>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The </a:t>
            </a:r>
            <a:r>
              <a:rPr lang="en-GB" sz="2000" b="1" dirty="0" err="1">
                <a:latin typeface="Arial" panose="020B0604020202020204" pitchFamily="34" charset="0"/>
                <a:cs typeface="Arial" panose="020B0604020202020204" pitchFamily="34" charset="0"/>
              </a:rPr>
              <a:t>iGAS</a:t>
            </a:r>
            <a:r>
              <a:rPr lang="en-GB" sz="2000" b="1" dirty="0">
                <a:latin typeface="Arial" panose="020B0604020202020204" pitchFamily="34" charset="0"/>
                <a:cs typeface="Arial" panose="020B0604020202020204" pitchFamily="34" charset="0"/>
              </a:rPr>
              <a:t> infection was confirmed and a close contact of Fred presents to your practice with a letter from the Health Protection Team requesting  antibiotic prophylaxis. </a:t>
            </a:r>
          </a:p>
        </p:txBody>
      </p:sp>
    </p:spTree>
    <p:extLst>
      <p:ext uri="{BB962C8B-B14F-4D97-AF65-F5344CB8AC3E}">
        <p14:creationId xmlns:p14="http://schemas.microsoft.com/office/powerpoint/2010/main" val="21740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DEA1C6-6C07-AFA5-C40D-1DC5D51F5962}"/>
              </a:ext>
            </a:extLst>
          </p:cNvPr>
          <p:cNvSpPr txBox="1">
            <a:spLocks/>
          </p:cNvSpPr>
          <p:nvPr/>
        </p:nvSpPr>
        <p:spPr>
          <a:xfrm>
            <a:off x="1514475" y="317544"/>
            <a:ext cx="58191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AF1E2C"/>
                </a:solidFill>
                <a:latin typeface="Arial" panose="020B0604020202020204" pitchFamily="34" charset="0"/>
                <a:cs typeface="Arial" panose="020B0604020202020204" pitchFamily="34" charset="0"/>
              </a:rPr>
              <a:t>Clinical scenario 1</a:t>
            </a:r>
          </a:p>
        </p:txBody>
      </p:sp>
      <p:sp>
        <p:nvSpPr>
          <p:cNvPr id="5" name="Rectangle 4">
            <a:extLst>
              <a:ext uri="{FF2B5EF4-FFF2-40B4-BE49-F238E27FC236}">
                <a16:creationId xmlns:a16="http://schemas.microsoft.com/office/drawing/2014/main" id="{88326445-6279-858A-47A5-89A78096B3A2}"/>
              </a:ext>
            </a:extLst>
          </p:cNvPr>
          <p:cNvSpPr/>
          <p:nvPr/>
        </p:nvSpPr>
        <p:spPr>
          <a:xfrm>
            <a:off x="881350" y="2836170"/>
            <a:ext cx="2291508" cy="116778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Laura, Fred’s wife </a:t>
            </a:r>
          </a:p>
          <a:p>
            <a:pPr algn="ctr"/>
            <a:r>
              <a:rPr lang="en-US" dirty="0">
                <a:solidFill>
                  <a:schemeClr val="tx1"/>
                </a:solidFill>
                <a:latin typeface="Arial" panose="020B0604020202020204" pitchFamily="34" charset="0"/>
                <a:cs typeface="Arial" panose="020B0604020202020204" pitchFamily="34" charset="0"/>
              </a:rPr>
              <a:t>78 years old </a:t>
            </a:r>
          </a:p>
          <a:p>
            <a:pPr algn="ctr"/>
            <a:r>
              <a:rPr lang="en-US" dirty="0">
                <a:solidFill>
                  <a:schemeClr val="tx1"/>
                </a:solidFill>
                <a:latin typeface="Arial" panose="020B0604020202020204" pitchFamily="34" charset="0"/>
                <a:cs typeface="Arial" panose="020B0604020202020204" pitchFamily="34" charset="0"/>
              </a:rPr>
              <a:t>Living together</a:t>
            </a:r>
          </a:p>
        </p:txBody>
      </p:sp>
      <p:sp>
        <p:nvSpPr>
          <p:cNvPr id="6" name="TextBox 5">
            <a:extLst>
              <a:ext uri="{FF2B5EF4-FFF2-40B4-BE49-F238E27FC236}">
                <a16:creationId xmlns:a16="http://schemas.microsoft.com/office/drawing/2014/main" id="{E91B659F-01D5-3B9C-75DD-1D5C13F42D8F}"/>
              </a:ext>
            </a:extLst>
          </p:cNvPr>
          <p:cNvSpPr txBox="1"/>
          <p:nvPr/>
        </p:nvSpPr>
        <p:spPr>
          <a:xfrm>
            <a:off x="881350" y="2057374"/>
            <a:ext cx="271014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Close contacts</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C85F7A3-A430-2103-76CE-0CEBEF2E3C04}"/>
              </a:ext>
            </a:extLst>
          </p:cNvPr>
          <p:cNvSpPr txBox="1"/>
          <p:nvPr/>
        </p:nvSpPr>
        <p:spPr>
          <a:xfrm>
            <a:off x="2532961" y="4694251"/>
            <a:ext cx="4078078" cy="646331"/>
          </a:xfrm>
          <a:prstGeom prst="rect">
            <a:avLst/>
          </a:prstGeom>
          <a:noFill/>
        </p:spPr>
        <p:txBody>
          <a:bodyPr wrap="square" rtlCol="0">
            <a:spAutoFit/>
          </a:bodyPr>
          <a:lstStyle/>
          <a:p>
            <a:pPr algn="ctr"/>
            <a:r>
              <a:rPr lang="en-GB" sz="3600" b="1" dirty="0">
                <a:latin typeface="Arial" panose="020B0604020202020204" pitchFamily="34" charset="0"/>
                <a:cs typeface="Arial" panose="020B0604020202020204" pitchFamily="34" charset="0"/>
              </a:rPr>
              <a:t>What do you do?</a:t>
            </a:r>
            <a:endParaRPr lang="en-US" sz="36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4E92568-A5D5-EEA9-0AF7-D039AD0B5593}"/>
              </a:ext>
            </a:extLst>
          </p:cNvPr>
          <p:cNvSpPr/>
          <p:nvPr/>
        </p:nvSpPr>
        <p:spPr>
          <a:xfrm>
            <a:off x="3337786" y="2836170"/>
            <a:ext cx="2621364" cy="132556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latin typeface="Arial" panose="020B0604020202020204" pitchFamily="34" charset="0"/>
                <a:cs typeface="Arial" panose="020B0604020202020204" pitchFamily="34" charset="0"/>
              </a:rPr>
              <a:t>Fred’s niece</a:t>
            </a:r>
          </a:p>
          <a:p>
            <a:pPr algn="ctr"/>
            <a:r>
              <a:rPr lang="en-GB" dirty="0">
                <a:solidFill>
                  <a:srgbClr val="000000"/>
                </a:solidFill>
                <a:latin typeface="Arial" panose="020B0604020202020204" pitchFamily="34" charset="0"/>
                <a:cs typeface="Arial" panose="020B0604020202020204" pitchFamily="34" charset="0"/>
              </a:rPr>
              <a:t>35 years old</a:t>
            </a:r>
          </a:p>
          <a:p>
            <a:pPr algn="ctr"/>
            <a:r>
              <a:rPr lang="en-GB" dirty="0">
                <a:solidFill>
                  <a:srgbClr val="000000"/>
                </a:solidFill>
                <a:latin typeface="Arial" panose="020B0604020202020204" pitchFamily="34" charset="0"/>
                <a:cs typeface="Arial" panose="020B0604020202020204" pitchFamily="34" charset="0"/>
              </a:rPr>
              <a:t>Pregnant (38 weeks)</a:t>
            </a:r>
          </a:p>
          <a:p>
            <a:pPr algn="ctr"/>
            <a:r>
              <a:rPr lang="en-GB" dirty="0">
                <a:solidFill>
                  <a:srgbClr val="000000"/>
                </a:solidFill>
                <a:latin typeface="Arial" panose="020B0604020202020204" pitchFamily="34" charset="0"/>
                <a:cs typeface="Arial" panose="020B0604020202020204" pitchFamily="34" charset="0"/>
              </a:rPr>
              <a:t>Stayed over for a week</a:t>
            </a:r>
            <a:endParaRPr lang="en-US" dirty="0">
              <a:solidFill>
                <a:srgbClr val="00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6F8D58A-832E-FC08-E452-7A058C04D1AE}"/>
              </a:ext>
            </a:extLst>
          </p:cNvPr>
          <p:cNvSpPr/>
          <p:nvPr/>
        </p:nvSpPr>
        <p:spPr>
          <a:xfrm>
            <a:off x="6124078" y="2836170"/>
            <a:ext cx="2779923" cy="117739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latin typeface="Arial" panose="020B0604020202020204" pitchFamily="34" charset="0"/>
                <a:cs typeface="Arial" panose="020B0604020202020204" pitchFamily="34" charset="0"/>
              </a:rPr>
              <a:t>Fred’s son, </a:t>
            </a:r>
          </a:p>
          <a:p>
            <a:pPr algn="ctr"/>
            <a:r>
              <a:rPr lang="en-GB" dirty="0">
                <a:solidFill>
                  <a:srgbClr val="000000"/>
                </a:solidFill>
                <a:latin typeface="Arial" panose="020B0604020202020204" pitchFamily="34" charset="0"/>
                <a:cs typeface="Arial" panose="020B0604020202020204" pitchFamily="34" charset="0"/>
              </a:rPr>
              <a:t>40 years old</a:t>
            </a:r>
          </a:p>
          <a:p>
            <a:pPr algn="ctr"/>
            <a:r>
              <a:rPr lang="en-GB" dirty="0">
                <a:solidFill>
                  <a:srgbClr val="000000"/>
                </a:solidFill>
                <a:latin typeface="Arial" panose="020B0604020202020204" pitchFamily="34" charset="0"/>
                <a:cs typeface="Arial" panose="020B0604020202020204" pitchFamily="34" charset="0"/>
              </a:rPr>
              <a:t>Stayed over for a week Symptoms of sore throat</a:t>
            </a: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2995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F1689-6BE8-A2B8-A2A4-000A37BCF262}"/>
              </a:ext>
            </a:extLst>
          </p:cNvPr>
          <p:cNvSpPr>
            <a:spLocks noGrp="1"/>
          </p:cNvSpPr>
          <p:nvPr>
            <p:ph type="title"/>
          </p:nvPr>
        </p:nvSpPr>
        <p:spPr>
          <a:xfrm>
            <a:off x="1368511" y="365126"/>
            <a:ext cx="7886700" cy="1325563"/>
          </a:xfrm>
        </p:spPr>
        <p:txBody>
          <a:bodyPr vert="horz" lIns="91440" tIns="45720" rIns="91440" bIns="45720" rtlCol="0" anchor="ctr">
            <a:normAutofit/>
          </a:bodyPr>
          <a:lstStyle/>
          <a:p>
            <a:r>
              <a:rPr lang="en-GB" sz="4000" b="1" dirty="0" err="1">
                <a:solidFill>
                  <a:srgbClr val="AF1E2C"/>
                </a:solidFill>
                <a:latin typeface="Arial" panose="020B0604020202020204" pitchFamily="34" charset="0"/>
                <a:cs typeface="Arial" panose="020B0604020202020204" pitchFamily="34" charset="0"/>
              </a:rPr>
              <a:t>iGAS</a:t>
            </a:r>
            <a:r>
              <a:rPr lang="en-GB" sz="4000" b="1" dirty="0">
                <a:solidFill>
                  <a:srgbClr val="AF1E2C"/>
                </a:solidFill>
                <a:latin typeface="Arial" panose="020B0604020202020204" pitchFamily="34" charset="0"/>
                <a:cs typeface="Arial" panose="020B0604020202020204" pitchFamily="34" charset="0"/>
              </a:rPr>
              <a:t> infection </a:t>
            </a:r>
            <a:endParaRPr lang="en-US" sz="4000" b="1" dirty="0">
              <a:solidFill>
                <a:srgbClr val="AF1E2C"/>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70D43EC-8545-F337-4AE1-5C9BC66359D3}"/>
              </a:ext>
            </a:extLst>
          </p:cNvPr>
          <p:cNvPicPr>
            <a:picLocks noChangeAspect="1"/>
          </p:cNvPicPr>
          <p:nvPr/>
        </p:nvPicPr>
        <p:blipFill>
          <a:blip r:embed="rId3"/>
          <a:stretch>
            <a:fillRect/>
          </a:stretch>
        </p:blipFill>
        <p:spPr>
          <a:xfrm>
            <a:off x="6708051" y="3881214"/>
            <a:ext cx="1942409" cy="1224069"/>
          </a:xfrm>
          <a:prstGeom prst="rect">
            <a:avLst/>
          </a:prstGeom>
        </p:spPr>
      </p:pic>
      <p:sp>
        <p:nvSpPr>
          <p:cNvPr id="8" name="Rectangle 7">
            <a:extLst>
              <a:ext uri="{FF2B5EF4-FFF2-40B4-BE49-F238E27FC236}">
                <a16:creationId xmlns:a16="http://schemas.microsoft.com/office/drawing/2014/main" id="{94432580-3619-8668-0D84-B1F648095F95}"/>
              </a:ext>
            </a:extLst>
          </p:cNvPr>
          <p:cNvSpPr/>
          <p:nvPr/>
        </p:nvSpPr>
        <p:spPr>
          <a:xfrm>
            <a:off x="711543" y="1690689"/>
            <a:ext cx="8382000" cy="1002014"/>
          </a:xfrm>
          <a:prstGeom prst="rect">
            <a:avLst/>
          </a:prstGeom>
          <a:noFill/>
          <a:ln>
            <a:solidFill>
              <a:srgbClr val="AD00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Arial" panose="020B0604020202020204" pitchFamily="34" charset="0"/>
                <a:cs typeface="Arial" panose="020B0604020202020204" pitchFamily="34" charset="0"/>
              </a:rPr>
              <a:t>Invasive Group A Strep (</a:t>
            </a:r>
            <a:r>
              <a:rPr lang="en-GB" b="1" dirty="0" err="1">
                <a:solidFill>
                  <a:schemeClr val="tx1"/>
                </a:solidFill>
                <a:latin typeface="Arial" panose="020B0604020202020204" pitchFamily="34" charset="0"/>
                <a:cs typeface="Arial" panose="020B0604020202020204" pitchFamily="34" charset="0"/>
              </a:rPr>
              <a:t>iGAS</a:t>
            </a:r>
            <a:r>
              <a:rPr lang="en-GB" b="1" dirty="0">
                <a:solidFill>
                  <a:schemeClr val="tx1"/>
                </a:solidFill>
                <a:latin typeface="Arial" panose="020B0604020202020204" pitchFamily="34" charset="0"/>
                <a:cs typeface="Arial" panose="020B0604020202020204" pitchFamily="34" charset="0"/>
              </a:rPr>
              <a:t>) infection: </a:t>
            </a:r>
            <a:r>
              <a:rPr lang="en-GB" dirty="0">
                <a:solidFill>
                  <a:schemeClr val="tx1"/>
                </a:solidFill>
                <a:latin typeface="Arial" panose="020B0604020202020204" pitchFamily="34" charset="0"/>
                <a:cs typeface="Arial" panose="020B0604020202020204" pitchFamily="34" charset="0"/>
              </a:rPr>
              <a:t>when bacteria get to parts of body where bacteria are usually not found, such as blood or muscle </a:t>
            </a:r>
          </a:p>
          <a:p>
            <a:r>
              <a:rPr lang="en-US" sz="1600" dirty="0">
                <a:solidFill>
                  <a:schemeClr val="tx1"/>
                </a:solidFill>
                <a:latin typeface="Arial" panose="020B0604020202020204" pitchFamily="34" charset="0"/>
                <a:cs typeface="Arial" panose="020B0604020202020204" pitchFamily="34" charset="0"/>
              </a:rPr>
              <a:t>Severe </a:t>
            </a:r>
            <a:r>
              <a:rPr lang="en-US" sz="1600" dirty="0" err="1">
                <a:solidFill>
                  <a:schemeClr val="tx1"/>
                </a:solidFill>
                <a:latin typeface="Arial" panose="020B0604020202020204" pitchFamily="34" charset="0"/>
                <a:cs typeface="Arial" panose="020B0604020202020204" pitchFamily="34" charset="0"/>
              </a:rPr>
              <a:t>iGAS</a:t>
            </a:r>
            <a:r>
              <a:rPr lang="en-US" sz="1600" dirty="0">
                <a:solidFill>
                  <a:schemeClr val="tx1"/>
                </a:solidFill>
                <a:latin typeface="Arial" panose="020B0604020202020204" pitchFamily="34" charset="0"/>
                <a:cs typeface="Arial" panose="020B0604020202020204" pitchFamily="34" charset="0"/>
              </a:rPr>
              <a:t> diseases include </a:t>
            </a:r>
            <a:r>
              <a:rPr lang="en-US" sz="1600" i="1" dirty="0">
                <a:solidFill>
                  <a:schemeClr val="tx1"/>
                </a:solidFill>
                <a:latin typeface="Arial" panose="020B0604020202020204" pitchFamily="34" charset="0"/>
                <a:cs typeface="Arial" panose="020B0604020202020204" pitchFamily="34" charset="0"/>
              </a:rPr>
              <a:t>necrotizing fasciitis </a:t>
            </a:r>
            <a:r>
              <a:rPr lang="en-US" sz="1600" dirty="0">
                <a:solidFill>
                  <a:schemeClr val="tx1"/>
                </a:solidFill>
                <a:latin typeface="Arial" panose="020B0604020202020204" pitchFamily="34" charset="0"/>
                <a:cs typeface="Arial" panose="020B0604020202020204" pitchFamily="34" charset="0"/>
              </a:rPr>
              <a:t>and </a:t>
            </a:r>
            <a:r>
              <a:rPr lang="en-US" sz="1600" i="1" dirty="0">
                <a:solidFill>
                  <a:schemeClr val="tx1"/>
                </a:solidFill>
                <a:latin typeface="Arial" panose="020B0604020202020204" pitchFamily="34" charset="0"/>
                <a:cs typeface="Arial" panose="020B0604020202020204" pitchFamily="34" charset="0"/>
              </a:rPr>
              <a:t>streptococcal toxic shock syndrome </a:t>
            </a:r>
            <a:endParaRPr lang="en-GB" sz="1600" i="1" dirty="0">
              <a:solidFill>
                <a:schemeClr val="tx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8F90374-115D-1675-DE83-A08CA12B13F4}"/>
              </a:ext>
            </a:extLst>
          </p:cNvPr>
          <p:cNvSpPr txBox="1">
            <a:spLocks/>
          </p:cNvSpPr>
          <p:nvPr/>
        </p:nvSpPr>
        <p:spPr>
          <a:xfrm>
            <a:off x="711543" y="2756127"/>
            <a:ext cx="7218114" cy="53590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a:solidFill>
                  <a:srgbClr val="AF1E2C"/>
                </a:solidFill>
                <a:latin typeface="Arial" panose="020B0604020202020204" pitchFamily="34" charset="0"/>
                <a:cs typeface="Arial" panose="020B0604020202020204" pitchFamily="34" charset="0"/>
              </a:rPr>
              <a:t>If chemoprophylaxis is required…</a:t>
            </a:r>
            <a:endParaRPr lang="en-GB" sz="2000" b="1" dirty="0">
              <a:solidFill>
                <a:srgbClr val="AF1E2C"/>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9F76C3A-8F17-8678-2F18-1EC2C0956AA3}"/>
              </a:ext>
            </a:extLst>
          </p:cNvPr>
          <p:cNvSpPr/>
          <p:nvPr/>
        </p:nvSpPr>
        <p:spPr>
          <a:xfrm>
            <a:off x="711543" y="3138449"/>
            <a:ext cx="8052463" cy="5766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tx1"/>
                </a:solidFill>
                <a:latin typeface="Arial"/>
                <a:cs typeface="Arial"/>
              </a:rPr>
              <a:t>Offer antibiotic chemoprophylaxis promptly (within 24 hours, and preferably the same day) to high-risk contacts, without screening. Identified individuals should be isolated for the first 24 hours</a:t>
            </a:r>
          </a:p>
        </p:txBody>
      </p:sp>
      <p:sp>
        <p:nvSpPr>
          <p:cNvPr id="12" name="TextBox 11">
            <a:extLst>
              <a:ext uri="{FF2B5EF4-FFF2-40B4-BE49-F238E27FC236}">
                <a16:creationId xmlns:a16="http://schemas.microsoft.com/office/drawing/2014/main" id="{2DD79BD0-3F9E-DDAF-BA27-D89470277234}"/>
              </a:ext>
            </a:extLst>
          </p:cNvPr>
          <p:cNvSpPr txBox="1"/>
          <p:nvPr/>
        </p:nvSpPr>
        <p:spPr>
          <a:xfrm>
            <a:off x="689875" y="3696548"/>
            <a:ext cx="5140024" cy="369332"/>
          </a:xfrm>
          <a:prstGeom prst="rect">
            <a:avLst/>
          </a:prstGeom>
          <a:noFill/>
        </p:spPr>
        <p:txBody>
          <a:bodyPr wrap="square" rtlCol="0">
            <a:spAutoFit/>
          </a:bodyPr>
          <a:lstStyle/>
          <a:p>
            <a:r>
              <a:rPr lang="en-GB" u="sng" dirty="0">
                <a:latin typeface="Arial" panose="020B0604020202020204" pitchFamily="34" charset="0"/>
                <a:cs typeface="Arial" panose="020B0604020202020204" pitchFamily="34" charset="0"/>
              </a:rPr>
              <a:t>High risk contacts</a:t>
            </a:r>
            <a:endParaRPr lang="en-US" u="sng"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0C93DB4-4E88-A734-DC5C-A16FF29D1F24}"/>
              </a:ext>
            </a:extLst>
          </p:cNvPr>
          <p:cNvSpPr/>
          <p:nvPr/>
        </p:nvSpPr>
        <p:spPr>
          <a:xfrm>
            <a:off x="689875" y="3900499"/>
            <a:ext cx="7917249" cy="24095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older persons (≥75 years)</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pregnant women ≥37 weeks</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women within 28 days of giving birth (post-partum)</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neonates (up to 28 days old)</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individuals who develop chickenpox with active lesions within 7 days prior to diagnosis of </a:t>
            </a:r>
            <a:r>
              <a:rPr lang="en-US" dirty="0" err="1">
                <a:solidFill>
                  <a:schemeClr val="tx1"/>
                </a:solidFill>
                <a:latin typeface="Arial" panose="020B0604020202020204" pitchFamily="34" charset="0"/>
                <a:cs typeface="Arial" panose="020B0604020202020204" pitchFamily="34" charset="0"/>
              </a:rPr>
              <a:t>iGAS</a:t>
            </a:r>
            <a:r>
              <a:rPr lang="en-US" dirty="0">
                <a:solidFill>
                  <a:schemeClr val="tx1"/>
                </a:solidFill>
                <a:latin typeface="Arial" panose="020B0604020202020204" pitchFamily="34" charset="0"/>
                <a:cs typeface="Arial" panose="020B0604020202020204" pitchFamily="34" charset="0"/>
              </a:rPr>
              <a:t> infection in the index case or within 48 hours after commencing antibiotics by the </a:t>
            </a:r>
            <a:r>
              <a:rPr lang="en-US" dirty="0" err="1">
                <a:solidFill>
                  <a:schemeClr val="tx1"/>
                </a:solidFill>
                <a:latin typeface="Arial" panose="020B0604020202020204" pitchFamily="34" charset="0"/>
                <a:cs typeface="Arial" panose="020B0604020202020204" pitchFamily="34" charset="0"/>
              </a:rPr>
              <a:t>iGAS</a:t>
            </a:r>
            <a:r>
              <a:rPr lang="en-US" dirty="0">
                <a:solidFill>
                  <a:schemeClr val="tx1"/>
                </a:solidFill>
                <a:latin typeface="Arial" panose="020B0604020202020204" pitchFamily="34" charset="0"/>
                <a:cs typeface="Arial" panose="020B0604020202020204" pitchFamily="34" charset="0"/>
              </a:rPr>
              <a:t> case, if exposure ongoing</a:t>
            </a:r>
          </a:p>
        </p:txBody>
      </p:sp>
    </p:spTree>
    <p:extLst>
      <p:ext uri="{BB962C8B-B14F-4D97-AF65-F5344CB8AC3E}">
        <p14:creationId xmlns:p14="http://schemas.microsoft.com/office/powerpoint/2010/main" val="252407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medical form&#10;&#10;AI-generated content may be incorrect.">
            <a:extLst>
              <a:ext uri="{FF2B5EF4-FFF2-40B4-BE49-F238E27FC236}">
                <a16:creationId xmlns:a16="http://schemas.microsoft.com/office/drawing/2014/main" id="{B21B8DF3-31E7-1E08-4FC5-9AE49765A263}"/>
              </a:ext>
            </a:extLst>
          </p:cNvPr>
          <p:cNvPicPr>
            <a:picLocks noChangeAspect="1"/>
          </p:cNvPicPr>
          <p:nvPr/>
        </p:nvPicPr>
        <p:blipFill>
          <a:blip r:embed="rId3">
            <a:alphaModFix/>
          </a:blip>
          <a:srcRect t="2041" r="130" b="30765"/>
          <a:stretch/>
        </p:blipFill>
        <p:spPr>
          <a:xfrm>
            <a:off x="759731" y="1800124"/>
            <a:ext cx="7097046" cy="3210518"/>
          </a:xfrm>
          <a:prstGeom prst="rect">
            <a:avLst/>
          </a:prstGeom>
        </p:spPr>
      </p:pic>
      <p:sp>
        <p:nvSpPr>
          <p:cNvPr id="6" name="Title 1">
            <a:extLst>
              <a:ext uri="{FF2B5EF4-FFF2-40B4-BE49-F238E27FC236}">
                <a16:creationId xmlns:a16="http://schemas.microsoft.com/office/drawing/2014/main" id="{81AE412C-F1BD-D214-3CA0-17380C233CB0}"/>
              </a:ext>
            </a:extLst>
          </p:cNvPr>
          <p:cNvSpPr>
            <a:spLocks noGrp="1"/>
          </p:cNvSpPr>
          <p:nvPr>
            <p:ph type="title"/>
          </p:nvPr>
        </p:nvSpPr>
        <p:spPr>
          <a:xfrm>
            <a:off x="1456480" y="457120"/>
            <a:ext cx="7218114" cy="994172"/>
          </a:xfrm>
        </p:spPr>
        <p:txBody>
          <a:bodyPr>
            <a:normAutofit fontScale="90000"/>
          </a:bodyPr>
          <a:lstStyle/>
          <a:p>
            <a:r>
              <a:rPr lang="en-GB" sz="3600" b="1" dirty="0">
                <a:solidFill>
                  <a:srgbClr val="AF1E2C"/>
                </a:solidFill>
                <a:latin typeface="Arial" panose="020B0604020202020204" pitchFamily="34" charset="0"/>
                <a:cs typeface="Arial" panose="020B0604020202020204" pitchFamily="34" charset="0"/>
              </a:rPr>
              <a:t>If chemoprophylaxis is required…</a:t>
            </a:r>
            <a:endParaRPr lang="en-GB" sz="4000" b="1" dirty="0">
              <a:solidFill>
                <a:srgbClr val="AF1E2C"/>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0482A3B-4715-511D-96CD-46FDE706B1E3}"/>
              </a:ext>
            </a:extLst>
          </p:cNvPr>
          <p:cNvSpPr txBox="1"/>
          <p:nvPr/>
        </p:nvSpPr>
        <p:spPr>
          <a:xfrm>
            <a:off x="1456480" y="1111535"/>
            <a:ext cx="5907315" cy="461665"/>
          </a:xfrm>
          <a:prstGeom prst="rect">
            <a:avLst/>
          </a:prstGeom>
          <a:noFill/>
        </p:spPr>
        <p:txBody>
          <a:bodyPr wrap="square" rtlCol="0">
            <a:spAutoFit/>
          </a:bodyPr>
          <a:lstStyle/>
          <a:p>
            <a:r>
              <a:rPr lang="en-GB" sz="2400" dirty="0">
                <a:solidFill>
                  <a:srgbClr val="FF0000"/>
                </a:solidFill>
                <a:latin typeface="Arial" panose="020B0604020202020204" pitchFamily="34" charset="0"/>
                <a:cs typeface="Arial" panose="020B0604020202020204" pitchFamily="34" charset="0"/>
              </a:rPr>
              <a:t>DRAFT pending publication</a:t>
            </a:r>
            <a:endParaRPr lang="en-US" sz="2400"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9434500-807C-8C73-8A7A-1D8BB4DA094C}"/>
              </a:ext>
            </a:extLst>
          </p:cNvPr>
          <p:cNvSpPr txBox="1"/>
          <p:nvPr/>
        </p:nvSpPr>
        <p:spPr>
          <a:xfrm>
            <a:off x="4721860" y="1800124"/>
            <a:ext cx="4320540" cy="276999"/>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Please refer to the latest </a:t>
            </a:r>
            <a:r>
              <a:rPr lang="en-GB" sz="1200" dirty="0">
                <a:latin typeface="Arial" panose="020B0604020202020204" pitchFamily="34" charset="0"/>
                <a:cs typeface="Arial" panose="020B0604020202020204" pitchFamily="34" charset="0"/>
                <a:hlinkClick r:id="rId4"/>
              </a:rPr>
              <a:t>UKHSA close contact guidance </a:t>
            </a:r>
            <a:endParaRPr lang="en-US" sz="1200" dirty="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9C50E37B-835A-D456-2FC7-D4A15D0383FB}"/>
              </a:ext>
            </a:extLst>
          </p:cNvPr>
          <p:cNvGraphicFramePr>
            <a:graphicFrameLocks noGrp="1"/>
          </p:cNvGraphicFramePr>
          <p:nvPr/>
        </p:nvGraphicFramePr>
        <p:xfrm>
          <a:off x="759731" y="5057876"/>
          <a:ext cx="8282669" cy="1198880"/>
        </p:xfrm>
        <a:graphic>
          <a:graphicData uri="http://schemas.openxmlformats.org/drawingml/2006/table">
            <a:tbl>
              <a:tblPr firstRow="1" bandRow="1">
                <a:tableStyleId>{2D5ABB26-0587-4C30-8999-92F81FD0307C}</a:tableStyleId>
              </a:tblPr>
              <a:tblGrid>
                <a:gridCol w="8282669">
                  <a:extLst>
                    <a:ext uri="{9D8B030D-6E8A-4147-A177-3AD203B41FA5}">
                      <a16:colId xmlns:a16="http://schemas.microsoft.com/office/drawing/2014/main" val="3382518604"/>
                    </a:ext>
                  </a:extLst>
                </a:gridCol>
              </a:tblGrid>
              <a:tr h="370840">
                <a:tc>
                  <a:txBody>
                    <a:bodyPr/>
                    <a:lstStyle/>
                    <a:p>
                      <a:r>
                        <a:rPr lang="en-GB" sz="1200" dirty="0">
                          <a:latin typeface="Arial" panose="020B0604020202020204" pitchFamily="34" charset="0"/>
                          <a:cs typeface="Arial" panose="020B0604020202020204" pitchFamily="34" charset="0"/>
                        </a:rPr>
                        <a:t>* Where susceptibilities are available, these should be reviewed to ensure the prescribed agent remains active</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03651841"/>
                  </a:ext>
                </a:extLst>
              </a:tr>
              <a:tr h="370840">
                <a:tc>
                  <a:txBody>
                    <a:bodyPr/>
                    <a:lstStyle/>
                    <a:p>
                      <a:r>
                        <a:rPr lang="en-GB" sz="1200" dirty="0">
                          <a:latin typeface="Arial" panose="020B0604020202020204" pitchFamily="34" charset="0"/>
                          <a:cs typeface="Arial" panose="020B0604020202020204" pitchFamily="34" charset="0"/>
                        </a:rPr>
                        <a:t>^ Clinicians should check for potential significant interactions with other prescribed medications</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97669926"/>
                  </a:ext>
                </a:extLst>
              </a:tr>
              <a:tr h="370840">
                <a:tc>
                  <a:txBody>
                    <a:bodyPr/>
                    <a:lstStyle/>
                    <a:p>
                      <a:r>
                        <a:rPr lang="en-GB" sz="1200" dirty="0">
                          <a:latin typeface="Arial" panose="020B0604020202020204" pitchFamily="34" charset="0"/>
                          <a:cs typeface="Arial" panose="020B0604020202020204" pitchFamily="34" charset="0"/>
                        </a:rPr>
                        <a:t>&amp; Erythromycin is the preferred macrolide for choice in pregnancy, followed by azithromycin and clarithromycin. Order preference is due to experience with the drugs in pregnancy, rather than any signal of harm  </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00359057"/>
                  </a:ext>
                </a:extLst>
              </a:tr>
            </a:tbl>
          </a:graphicData>
        </a:graphic>
      </p:graphicFrame>
    </p:spTree>
    <p:extLst>
      <p:ext uri="{BB962C8B-B14F-4D97-AF65-F5344CB8AC3E}">
        <p14:creationId xmlns:p14="http://schemas.microsoft.com/office/powerpoint/2010/main" val="1191002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DEA1C6-6C07-AFA5-C40D-1DC5D51F5962}"/>
              </a:ext>
            </a:extLst>
          </p:cNvPr>
          <p:cNvSpPr txBox="1">
            <a:spLocks/>
          </p:cNvSpPr>
          <p:nvPr/>
        </p:nvSpPr>
        <p:spPr>
          <a:xfrm>
            <a:off x="1514475" y="317544"/>
            <a:ext cx="58191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AF1E2C"/>
                </a:solidFill>
                <a:latin typeface="Arial" panose="020B0604020202020204" pitchFamily="34" charset="0"/>
                <a:cs typeface="Arial" panose="020B0604020202020204" pitchFamily="34" charset="0"/>
              </a:rPr>
              <a:t>Clinical scenario 1</a:t>
            </a:r>
          </a:p>
        </p:txBody>
      </p:sp>
      <p:sp>
        <p:nvSpPr>
          <p:cNvPr id="5" name="Rectangle 4">
            <a:extLst>
              <a:ext uri="{FF2B5EF4-FFF2-40B4-BE49-F238E27FC236}">
                <a16:creationId xmlns:a16="http://schemas.microsoft.com/office/drawing/2014/main" id="{88326445-6279-858A-47A5-89A78096B3A2}"/>
              </a:ext>
            </a:extLst>
          </p:cNvPr>
          <p:cNvSpPr/>
          <p:nvPr/>
        </p:nvSpPr>
        <p:spPr>
          <a:xfrm>
            <a:off x="857701" y="2207719"/>
            <a:ext cx="2291508" cy="82599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Laura, Fred’s wife </a:t>
            </a:r>
          </a:p>
          <a:p>
            <a:pPr algn="ctr"/>
            <a:r>
              <a:rPr lang="en-US" sz="1600" dirty="0">
                <a:solidFill>
                  <a:schemeClr val="tx1"/>
                </a:solidFill>
                <a:latin typeface="Arial" panose="020B0604020202020204" pitchFamily="34" charset="0"/>
                <a:cs typeface="Arial" panose="020B0604020202020204" pitchFamily="34" charset="0"/>
              </a:rPr>
              <a:t>78 years old </a:t>
            </a:r>
          </a:p>
          <a:p>
            <a:pPr algn="ctr"/>
            <a:r>
              <a:rPr lang="en-US" sz="1600" dirty="0">
                <a:solidFill>
                  <a:schemeClr val="tx1"/>
                </a:solidFill>
                <a:latin typeface="Arial" panose="020B0604020202020204" pitchFamily="34" charset="0"/>
                <a:cs typeface="Arial" panose="020B0604020202020204" pitchFamily="34" charset="0"/>
              </a:rPr>
              <a:t>Living together</a:t>
            </a:r>
          </a:p>
        </p:txBody>
      </p:sp>
      <p:sp>
        <p:nvSpPr>
          <p:cNvPr id="6" name="TextBox 5">
            <a:extLst>
              <a:ext uri="{FF2B5EF4-FFF2-40B4-BE49-F238E27FC236}">
                <a16:creationId xmlns:a16="http://schemas.microsoft.com/office/drawing/2014/main" id="{E91B659F-01D5-3B9C-75DD-1D5C13F42D8F}"/>
              </a:ext>
            </a:extLst>
          </p:cNvPr>
          <p:cNvSpPr txBox="1"/>
          <p:nvPr/>
        </p:nvSpPr>
        <p:spPr>
          <a:xfrm>
            <a:off x="857701" y="1695856"/>
            <a:ext cx="271014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Close contacts</a:t>
            </a: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69E6279-E004-B282-8E2F-F086B1FCE7D3}"/>
              </a:ext>
            </a:extLst>
          </p:cNvPr>
          <p:cNvSpPr/>
          <p:nvPr/>
        </p:nvSpPr>
        <p:spPr>
          <a:xfrm>
            <a:off x="857701" y="3530847"/>
            <a:ext cx="2291508" cy="253828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latin typeface="Arial" panose="020B0604020202020204" pitchFamily="34" charset="0"/>
                <a:cs typeface="Arial" panose="020B0604020202020204" pitchFamily="34" charset="0"/>
              </a:rPr>
              <a:t>High risk contact</a:t>
            </a:r>
          </a:p>
          <a:p>
            <a:endParaRPr lang="en-GB" sz="1200" dirty="0">
              <a:solidFill>
                <a:schemeClr val="tx1"/>
              </a:solidFill>
              <a:latin typeface="Arial" panose="020B0604020202020204" pitchFamily="34" charset="0"/>
              <a:cs typeface="Arial" panose="020B0604020202020204" pitchFamily="34" charset="0"/>
            </a:endParaRPr>
          </a:p>
          <a:p>
            <a:r>
              <a:rPr lang="en-GB" sz="1600" b="1" dirty="0">
                <a:solidFill>
                  <a:schemeClr val="tx1"/>
                </a:solidFill>
                <a:latin typeface="Arial" panose="020B0604020202020204" pitchFamily="34" charset="0"/>
                <a:cs typeface="Arial" panose="020B0604020202020204" pitchFamily="34" charset="0"/>
              </a:rPr>
              <a:t>First line: </a:t>
            </a:r>
          </a:p>
          <a:p>
            <a:pPr marL="285750" indent="-285750">
              <a:buFont typeface="Arial" panose="020B0604020202020204" pitchFamily="34" charset="0"/>
              <a:buChar char="•"/>
            </a:pPr>
            <a:r>
              <a:rPr lang="en-GB" sz="1600" dirty="0" err="1">
                <a:solidFill>
                  <a:schemeClr val="tx1"/>
                </a:solidFill>
                <a:latin typeface="Arial" panose="020B0604020202020204" pitchFamily="34" charset="0"/>
                <a:cs typeface="Arial" panose="020B0604020202020204" pitchFamily="34" charset="0"/>
              </a:rPr>
              <a:t>PenV</a:t>
            </a:r>
            <a:r>
              <a:rPr lang="en-GB" sz="1600" dirty="0">
                <a:solidFill>
                  <a:schemeClr val="tx1"/>
                </a:solidFill>
                <a:latin typeface="Arial" panose="020B0604020202020204" pitchFamily="34" charset="0"/>
                <a:cs typeface="Arial" panose="020B0604020202020204" pitchFamily="34" charset="0"/>
              </a:rPr>
              <a:t>, 10 days</a:t>
            </a:r>
          </a:p>
          <a:p>
            <a:endParaRPr lang="en-GB" sz="1200" dirty="0">
              <a:solidFill>
                <a:schemeClr val="tx1"/>
              </a:solidFill>
              <a:latin typeface="Arial" panose="020B0604020202020204" pitchFamily="34" charset="0"/>
              <a:cs typeface="Arial" panose="020B0604020202020204" pitchFamily="34" charset="0"/>
            </a:endParaRPr>
          </a:p>
          <a:p>
            <a:r>
              <a:rPr lang="en-GB" sz="1600" b="1" dirty="0">
                <a:solidFill>
                  <a:schemeClr val="tx1"/>
                </a:solidFill>
                <a:latin typeface="Arial" panose="020B0604020202020204" pitchFamily="34" charset="0"/>
                <a:cs typeface="Arial" panose="020B0604020202020204" pitchFamily="34" charset="0"/>
              </a:rPr>
              <a:t>Second line:</a:t>
            </a:r>
          </a:p>
          <a:p>
            <a:pPr marL="285750" indent="-285750">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Azithromycin, </a:t>
            </a:r>
            <a:br>
              <a:rPr lang="en-GB" sz="1600" dirty="0">
                <a:solidFill>
                  <a:schemeClr val="tx1"/>
                </a:solidFill>
                <a:latin typeface="Arial" panose="020B0604020202020204" pitchFamily="34" charset="0"/>
                <a:cs typeface="Arial" panose="020B0604020202020204" pitchFamily="34" charset="0"/>
              </a:rPr>
            </a:br>
            <a:r>
              <a:rPr lang="en-GB" sz="1600" dirty="0">
                <a:solidFill>
                  <a:schemeClr val="tx1"/>
                </a:solidFill>
                <a:latin typeface="Arial" panose="020B0604020202020204" pitchFamily="34" charset="0"/>
                <a:cs typeface="Arial" panose="020B0604020202020204" pitchFamily="34" charset="0"/>
              </a:rPr>
              <a:t>5 days</a:t>
            </a:r>
          </a:p>
          <a:p>
            <a:pPr marL="285750" indent="-285750">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Clarithromycin, </a:t>
            </a:r>
            <a:br>
              <a:rPr lang="en-GB" sz="1600" dirty="0">
                <a:solidFill>
                  <a:schemeClr val="tx1"/>
                </a:solidFill>
                <a:latin typeface="Arial" panose="020B0604020202020204" pitchFamily="34" charset="0"/>
                <a:cs typeface="Arial" panose="020B0604020202020204" pitchFamily="34" charset="0"/>
              </a:rPr>
            </a:br>
            <a:r>
              <a:rPr lang="en-GB" sz="1600" dirty="0">
                <a:solidFill>
                  <a:schemeClr val="tx1"/>
                </a:solidFill>
                <a:latin typeface="Arial" panose="020B0604020202020204" pitchFamily="34" charset="0"/>
                <a:cs typeface="Arial" panose="020B0604020202020204" pitchFamily="34" charset="0"/>
              </a:rPr>
              <a:t>10 days</a:t>
            </a:r>
            <a:endParaRPr lang="en-US" sz="1600"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63ADFE5-E74D-A5EB-BDE7-739682BC4B88}"/>
              </a:ext>
            </a:extLst>
          </p:cNvPr>
          <p:cNvSpPr/>
          <p:nvPr/>
        </p:nvSpPr>
        <p:spPr>
          <a:xfrm>
            <a:off x="3462932" y="3530847"/>
            <a:ext cx="2291508" cy="253828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GB" sz="1600" b="1" dirty="0">
                <a:solidFill>
                  <a:schemeClr val="tx1"/>
                </a:solidFill>
                <a:latin typeface="Arial" panose="020B0604020202020204" pitchFamily="34" charset="0"/>
                <a:cs typeface="Arial" panose="020B0604020202020204" pitchFamily="34" charset="0"/>
              </a:rPr>
              <a:t>High risk contact</a:t>
            </a:r>
          </a:p>
          <a:p>
            <a:endParaRPr lang="en-GB" sz="1200" dirty="0">
              <a:solidFill>
                <a:schemeClr val="tx1"/>
              </a:solidFill>
              <a:latin typeface="Arial" panose="020B0604020202020204" pitchFamily="34" charset="0"/>
              <a:cs typeface="Arial" panose="020B0604020202020204" pitchFamily="34" charset="0"/>
            </a:endParaRPr>
          </a:p>
          <a:p>
            <a:r>
              <a:rPr lang="en-GB" sz="1600" b="1" dirty="0">
                <a:solidFill>
                  <a:schemeClr val="tx1"/>
                </a:solidFill>
                <a:latin typeface="Arial" panose="020B0604020202020204" pitchFamily="34" charset="0"/>
                <a:cs typeface="Arial" panose="020B0604020202020204" pitchFamily="34" charset="0"/>
              </a:rPr>
              <a:t>First line: </a:t>
            </a:r>
          </a:p>
          <a:p>
            <a:pPr marL="285750" indent="-285750">
              <a:buFont typeface="Arial" panose="020B0604020202020204" pitchFamily="34" charset="0"/>
              <a:buChar char="•"/>
            </a:pPr>
            <a:r>
              <a:rPr lang="en-GB" sz="1600" err="1">
                <a:solidFill>
                  <a:schemeClr val="tx1"/>
                </a:solidFill>
                <a:latin typeface="Arial"/>
                <a:cs typeface="Arial"/>
              </a:rPr>
              <a:t>PenV</a:t>
            </a:r>
            <a:r>
              <a:rPr lang="en-GB" sz="1600" dirty="0">
                <a:solidFill>
                  <a:schemeClr val="tx1"/>
                </a:solidFill>
                <a:latin typeface="Arial"/>
                <a:cs typeface="Arial"/>
              </a:rPr>
              <a:t>, 10 days</a:t>
            </a:r>
          </a:p>
          <a:p>
            <a:pPr marL="285750" indent="-285750">
              <a:buFont typeface="Arial" panose="020B0604020202020204" pitchFamily="34" charset="0"/>
              <a:buChar char="•"/>
            </a:pPr>
            <a:endParaRPr lang="en-GB" sz="1600" dirty="0">
              <a:solidFill>
                <a:schemeClr val="tx1"/>
              </a:solidFill>
              <a:latin typeface="Arial" panose="020B0604020202020204" pitchFamily="34" charset="0"/>
              <a:cs typeface="Arial" panose="020B0604020202020204" pitchFamily="34" charset="0"/>
            </a:endParaRPr>
          </a:p>
          <a:p>
            <a:r>
              <a:rPr lang="en-GB" sz="1600" b="1" dirty="0">
                <a:solidFill>
                  <a:schemeClr val="tx1"/>
                </a:solidFill>
                <a:latin typeface="Arial"/>
                <a:cs typeface="Arial"/>
              </a:rPr>
              <a:t>Second line:</a:t>
            </a:r>
          </a:p>
          <a:p>
            <a:pPr marL="285750" indent="-285750">
              <a:buFont typeface="Arial"/>
              <a:buChar char="•"/>
            </a:pPr>
            <a:r>
              <a:rPr lang="en-GB" sz="1600" dirty="0">
                <a:solidFill>
                  <a:schemeClr val="tx1"/>
                </a:solidFill>
                <a:latin typeface="Arial"/>
                <a:cs typeface="Arial"/>
              </a:rPr>
              <a:t>Erythromycin, </a:t>
            </a:r>
            <a:br>
              <a:rPr lang="en-GB" sz="1600" dirty="0">
                <a:solidFill>
                  <a:schemeClr val="tx1"/>
                </a:solidFill>
                <a:latin typeface="Arial"/>
                <a:cs typeface="Arial"/>
              </a:rPr>
            </a:br>
            <a:r>
              <a:rPr lang="en-GB" sz="1600" dirty="0">
                <a:solidFill>
                  <a:schemeClr val="tx1"/>
                </a:solidFill>
                <a:latin typeface="Arial"/>
                <a:cs typeface="Arial"/>
              </a:rPr>
              <a:t>10 days</a:t>
            </a:r>
            <a:endParaRPr lang="en-GB" sz="1600" dirty="0">
              <a:solidFill>
                <a:schemeClr val="tx1"/>
              </a:solidFill>
              <a:latin typeface="Arial" panose="020B0604020202020204" pitchFamily="34" charset="0"/>
              <a:cs typeface="Arial" panose="020B0604020202020204" pitchFamily="34" charset="0"/>
            </a:endParaRPr>
          </a:p>
          <a:p>
            <a:endParaRPr lang="en-GB" sz="1200"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3A81A1E-E415-BA21-E2CC-D9E8CC3180B0}"/>
              </a:ext>
            </a:extLst>
          </p:cNvPr>
          <p:cNvSpPr/>
          <p:nvPr/>
        </p:nvSpPr>
        <p:spPr>
          <a:xfrm>
            <a:off x="5994791" y="3282386"/>
            <a:ext cx="2959720" cy="278674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GB" sz="1600" dirty="0">
                <a:solidFill>
                  <a:schemeClr val="tx1"/>
                </a:solidFill>
                <a:latin typeface="Arial"/>
                <a:cs typeface="Arial"/>
              </a:rPr>
              <a:t>Not considered high risk contact </a:t>
            </a:r>
            <a:r>
              <a:rPr lang="en-GB" sz="1600" b="1" dirty="0">
                <a:solidFill>
                  <a:schemeClr val="tx1"/>
                </a:solidFill>
                <a:latin typeface="Arial"/>
                <a:cs typeface="Arial"/>
              </a:rPr>
              <a:t>BUT</a:t>
            </a:r>
            <a:r>
              <a:rPr lang="en-GB" sz="1600" dirty="0">
                <a:solidFill>
                  <a:schemeClr val="tx1"/>
                </a:solidFill>
                <a:latin typeface="Arial"/>
                <a:cs typeface="Arial"/>
              </a:rPr>
              <a:t> </a:t>
            </a:r>
            <a:endParaRPr lang="en-GB" sz="1600" dirty="0">
              <a:solidFill>
                <a:schemeClr val="tx1"/>
              </a:solidFill>
              <a:latin typeface="Arial" panose="020B0604020202020204" pitchFamily="34" charset="0"/>
              <a:cs typeface="Arial" panose="020B0604020202020204" pitchFamily="34" charset="0"/>
            </a:endParaRPr>
          </a:p>
          <a:p>
            <a:endParaRPr lang="en-GB" sz="1600" b="1" dirty="0">
              <a:solidFill>
                <a:schemeClr val="tx1"/>
              </a:solidFill>
              <a:latin typeface="Arial" panose="020B0604020202020204" pitchFamily="34" charset="0"/>
              <a:cs typeface="Arial" panose="020B0604020202020204" pitchFamily="34" charset="0"/>
            </a:endParaRPr>
          </a:p>
          <a:p>
            <a:r>
              <a:rPr lang="en-GB" sz="1600" dirty="0">
                <a:solidFill>
                  <a:schemeClr val="tx1"/>
                </a:solidFill>
                <a:latin typeface="Arial" panose="020B0604020202020204" pitchFamily="34" charset="0"/>
                <a:cs typeface="Arial" panose="020B0604020202020204" pitchFamily="34" charset="0"/>
              </a:rPr>
              <a:t>Clinical judgement is needed. On examination, </a:t>
            </a:r>
          </a:p>
          <a:p>
            <a:pPr marL="285750" indent="-285750">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Positive home lateral flow test for GAS</a:t>
            </a:r>
          </a:p>
          <a:p>
            <a:endParaRPr lang="en-GB" sz="1600" dirty="0">
              <a:solidFill>
                <a:schemeClr val="tx1"/>
              </a:solidFill>
              <a:latin typeface="Arial" panose="020B0604020202020204" pitchFamily="34" charset="0"/>
              <a:cs typeface="Arial" panose="020B0604020202020204" pitchFamily="34" charset="0"/>
            </a:endParaRPr>
          </a:p>
          <a:p>
            <a:r>
              <a:rPr lang="en-GB" sz="1600" dirty="0">
                <a:solidFill>
                  <a:schemeClr val="tx1"/>
                </a:solidFill>
                <a:latin typeface="Arial" panose="020B0604020202020204" pitchFamily="34" charset="0"/>
                <a:cs typeface="Arial" panose="020B0604020202020204" pitchFamily="34" charset="0"/>
              </a:rPr>
              <a:t>Treat with antibiotics following chemoprophylaxis regime</a:t>
            </a:r>
            <a:endParaRPr lang="en-GB" sz="1200" dirty="0">
              <a:solidFill>
                <a:schemeClr val="tx1"/>
              </a:solidFill>
              <a:latin typeface="Arial" panose="020B0604020202020204" pitchFamily="34" charset="0"/>
              <a:cs typeface="Arial" panose="020B0604020202020204" pitchFamily="34" charset="0"/>
            </a:endParaRPr>
          </a:p>
          <a:p>
            <a:endParaRPr lang="en-GB" sz="1200" dirty="0">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58271B8-7134-9075-AC62-E76F41A6FF80}"/>
              </a:ext>
            </a:extLst>
          </p:cNvPr>
          <p:cNvSpPr/>
          <p:nvPr/>
        </p:nvSpPr>
        <p:spPr>
          <a:xfrm>
            <a:off x="3300865" y="2207720"/>
            <a:ext cx="2615643" cy="92893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0000"/>
                </a:solidFill>
                <a:latin typeface="Arial" panose="020B0604020202020204" pitchFamily="34" charset="0"/>
                <a:cs typeface="Arial" panose="020B0604020202020204" pitchFamily="34" charset="0"/>
              </a:rPr>
              <a:t>Fred’s niece</a:t>
            </a:r>
          </a:p>
          <a:p>
            <a:pPr algn="ctr"/>
            <a:r>
              <a:rPr lang="en-GB" sz="1600" dirty="0">
                <a:solidFill>
                  <a:srgbClr val="000000"/>
                </a:solidFill>
                <a:latin typeface="Arial" panose="020B0604020202020204" pitchFamily="34" charset="0"/>
                <a:cs typeface="Arial" panose="020B0604020202020204" pitchFamily="34" charset="0"/>
              </a:rPr>
              <a:t>35 years old</a:t>
            </a:r>
          </a:p>
          <a:p>
            <a:pPr algn="ctr"/>
            <a:r>
              <a:rPr lang="en-GB" sz="1600" dirty="0">
                <a:solidFill>
                  <a:srgbClr val="000000"/>
                </a:solidFill>
                <a:latin typeface="Arial" panose="020B0604020202020204" pitchFamily="34" charset="0"/>
                <a:cs typeface="Arial" panose="020B0604020202020204" pitchFamily="34" charset="0"/>
              </a:rPr>
              <a:t>Pregnant (38 weeks)</a:t>
            </a:r>
          </a:p>
          <a:p>
            <a:pPr algn="ctr"/>
            <a:r>
              <a:rPr lang="en-GB" sz="1600" dirty="0">
                <a:solidFill>
                  <a:srgbClr val="000000"/>
                </a:solidFill>
                <a:latin typeface="Arial" panose="020B0604020202020204" pitchFamily="34" charset="0"/>
                <a:cs typeface="Arial" panose="020B0604020202020204" pitchFamily="34" charset="0"/>
              </a:rPr>
              <a:t>Stayed over for a week</a:t>
            </a:r>
            <a:endParaRPr lang="en-US" sz="1600" dirty="0">
              <a:solidFill>
                <a:srgbClr val="00000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D7BBB9E-E149-AD92-718F-AA66A426FF32}"/>
              </a:ext>
            </a:extLst>
          </p:cNvPr>
          <p:cNvSpPr/>
          <p:nvPr/>
        </p:nvSpPr>
        <p:spPr>
          <a:xfrm>
            <a:off x="6084690" y="2207719"/>
            <a:ext cx="2779923" cy="92893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0000"/>
                </a:solidFill>
                <a:latin typeface="Arial" panose="020B0604020202020204" pitchFamily="34" charset="0"/>
                <a:cs typeface="Arial" panose="020B0604020202020204" pitchFamily="34" charset="0"/>
              </a:rPr>
              <a:t>Fred’s son, </a:t>
            </a:r>
          </a:p>
          <a:p>
            <a:pPr algn="ctr"/>
            <a:r>
              <a:rPr lang="en-GB" sz="1600" dirty="0">
                <a:solidFill>
                  <a:srgbClr val="000000"/>
                </a:solidFill>
                <a:latin typeface="Arial" panose="020B0604020202020204" pitchFamily="34" charset="0"/>
                <a:cs typeface="Arial" panose="020B0604020202020204" pitchFamily="34" charset="0"/>
              </a:rPr>
              <a:t>40 years old</a:t>
            </a:r>
          </a:p>
          <a:p>
            <a:pPr algn="ctr"/>
            <a:r>
              <a:rPr lang="en-GB" sz="1600" dirty="0">
                <a:solidFill>
                  <a:srgbClr val="000000"/>
                </a:solidFill>
                <a:latin typeface="Arial" panose="020B0604020202020204" pitchFamily="34" charset="0"/>
                <a:cs typeface="Arial" panose="020B0604020202020204" pitchFamily="34" charset="0"/>
              </a:rPr>
              <a:t>Stayed over for a week Symptoms of sore throat</a:t>
            </a:r>
            <a:endParaRPr lang="en-US"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43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2EDD47-F838-495B-8523-817E0F5F5F3C}"/>
              </a:ext>
            </a:extLst>
          </p:cNvPr>
          <p:cNvSpPr txBox="1"/>
          <p:nvPr/>
        </p:nvSpPr>
        <p:spPr>
          <a:xfrm>
            <a:off x="6661813" y="1911739"/>
            <a:ext cx="2312618" cy="1754326"/>
          </a:xfrm>
          <a:prstGeom prst="rect">
            <a:avLst/>
          </a:prstGeom>
          <a:solidFill>
            <a:srgbClr val="FFC19B"/>
          </a:solidFill>
        </p:spPr>
        <p:txBody>
          <a:bodyPr wrap="square" rtlCol="0">
            <a:spAutoFit/>
          </a:bodyPr>
          <a:lstStyle/>
          <a:p>
            <a:pPr>
              <a:defRPr/>
            </a:pPr>
            <a:r>
              <a:rPr lang="en-GB" i="1" dirty="0">
                <a:solidFill>
                  <a:srgbClr val="000000"/>
                </a:solidFill>
                <a:latin typeface="Arial" panose="020B0604020202020204" pitchFamily="34" charset="0"/>
                <a:cs typeface="Arial" panose="020B0604020202020204" pitchFamily="34" charset="0"/>
              </a:rPr>
              <a:t>People with dark skin tones may present with painful swollen legs with change in colour and altered texture </a:t>
            </a:r>
          </a:p>
        </p:txBody>
      </p:sp>
      <p:sp>
        <p:nvSpPr>
          <p:cNvPr id="9" name="Content Placeholder 2">
            <a:extLst>
              <a:ext uri="{FF2B5EF4-FFF2-40B4-BE49-F238E27FC236}">
                <a16:creationId xmlns:a16="http://schemas.microsoft.com/office/drawing/2014/main" id="{FD329900-7108-40B0-9511-CCAB6EBEA8BE}"/>
              </a:ext>
            </a:extLst>
          </p:cNvPr>
          <p:cNvSpPr>
            <a:spLocks noGrp="1"/>
          </p:cNvSpPr>
          <p:nvPr>
            <p:ph idx="1"/>
          </p:nvPr>
        </p:nvSpPr>
        <p:spPr>
          <a:xfrm>
            <a:off x="800800" y="1911739"/>
            <a:ext cx="5861013" cy="4150360"/>
          </a:xfrm>
          <a:noFill/>
        </p:spPr>
        <p:txBody>
          <a:bodyPr>
            <a:noAutofit/>
          </a:bodyPr>
          <a:lstStyle/>
          <a:p>
            <a:pPr marL="0" indent="0">
              <a:lnSpc>
                <a:spcPct val="107000"/>
              </a:lnSpc>
              <a:spcBef>
                <a:spcPts val="0"/>
              </a:spcBef>
              <a:spcAft>
                <a:spcPts val="800"/>
              </a:spcAft>
              <a:buNone/>
              <a:defRPr/>
            </a:pPr>
            <a:r>
              <a:rPr lang="en-GB" sz="2000" b="1"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77 year old lady, Doreen, contacted by carer:</a:t>
            </a:r>
          </a:p>
          <a:p>
            <a:pPr>
              <a:lnSpc>
                <a:spcPct val="107000"/>
              </a:lnSpc>
              <a:spcBef>
                <a:spcPts val="0"/>
              </a:spcBef>
              <a:spcAft>
                <a:spcPts val="800"/>
              </a:spcAft>
              <a:defRPr/>
            </a:pPr>
            <a:r>
              <a:rPr lang="en-GB" sz="20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Has inflamed, painful, swollen lower legs, out of sorts and not eating much</a:t>
            </a:r>
          </a:p>
          <a:p>
            <a:pPr>
              <a:lnSpc>
                <a:spcPct val="107000"/>
              </a:lnSpc>
              <a:spcBef>
                <a:spcPts val="0"/>
              </a:spcBef>
              <a:spcAft>
                <a:spcPts val="800"/>
              </a:spcAft>
              <a:defRPr/>
            </a:pPr>
            <a:r>
              <a:rPr lang="en-GB" sz="20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Says had tablets 3 months ago for this</a:t>
            </a:r>
          </a:p>
          <a:p>
            <a:pPr>
              <a:lnSpc>
                <a:spcPct val="107000"/>
              </a:lnSpc>
              <a:spcBef>
                <a:spcPts val="0"/>
              </a:spcBef>
              <a:spcAft>
                <a:spcPts val="800"/>
              </a:spcAft>
              <a:defRPr/>
            </a:pPr>
            <a:r>
              <a:rPr lang="en-GB" sz="20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PMHx Hypertension, osteoarthritis</a:t>
            </a:r>
          </a:p>
          <a:p>
            <a:pPr>
              <a:lnSpc>
                <a:spcPct val="107000"/>
              </a:lnSpc>
              <a:spcBef>
                <a:spcPts val="0"/>
              </a:spcBef>
              <a:spcAft>
                <a:spcPts val="800"/>
              </a:spcAft>
              <a:defRPr/>
            </a:pPr>
            <a:r>
              <a:rPr lang="en-GB" sz="20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Penicillin allergy  </a:t>
            </a:r>
          </a:p>
          <a:p>
            <a:pPr>
              <a:lnSpc>
                <a:spcPct val="107000"/>
              </a:lnSpc>
              <a:spcBef>
                <a:spcPts val="0"/>
              </a:spcBef>
              <a:spcAft>
                <a:spcPts val="800"/>
              </a:spcAft>
              <a:defRPr/>
            </a:pPr>
            <a:r>
              <a:rPr lang="en-GB" sz="20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No thermometer but doesn’t feel feverish, no shivers, aches or sweats </a:t>
            </a:r>
          </a:p>
          <a:p>
            <a:pPr>
              <a:lnSpc>
                <a:spcPct val="107000"/>
              </a:lnSpc>
              <a:spcBef>
                <a:spcPts val="0"/>
              </a:spcBef>
              <a:spcAft>
                <a:spcPts val="800"/>
              </a:spcAft>
              <a:defRPr/>
            </a:pPr>
            <a:r>
              <a:rPr lang="en-GB" sz="20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Has a BP monitor &amp; agrees to check </a:t>
            </a:r>
            <a:r>
              <a:rPr lang="en-GB" sz="2000" dirty="0" err="1">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obs</a:t>
            </a:r>
            <a:r>
              <a:rPr lang="en-GB" sz="20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 Pulse 98/min , BP 146/73 </a:t>
            </a:r>
          </a:p>
        </p:txBody>
      </p:sp>
      <p:sp>
        <p:nvSpPr>
          <p:cNvPr id="2" name="Title 1">
            <a:extLst>
              <a:ext uri="{FF2B5EF4-FFF2-40B4-BE49-F238E27FC236}">
                <a16:creationId xmlns:a16="http://schemas.microsoft.com/office/drawing/2014/main" id="{3825651A-6CF3-1BB3-27AE-974DB930F32A}"/>
              </a:ext>
            </a:extLst>
          </p:cNvPr>
          <p:cNvSpPr>
            <a:spLocks noGrp="1"/>
          </p:cNvSpPr>
          <p:nvPr>
            <p:ph type="title"/>
          </p:nvPr>
        </p:nvSpPr>
        <p:spPr>
          <a:xfrm>
            <a:off x="1455116" y="64089"/>
            <a:ext cx="9429052" cy="1325563"/>
          </a:xfrm>
        </p:spPr>
        <p:txBody>
          <a:bodyPr/>
          <a:lstStyle/>
          <a:p>
            <a:r>
              <a:rPr lang="en-GB" sz="4000" b="1" dirty="0">
                <a:solidFill>
                  <a:srgbClr val="AF1E2C"/>
                </a:solidFill>
                <a:latin typeface="Arial" panose="020B0604020202020204" pitchFamily="34" charset="0"/>
                <a:cs typeface="Arial" panose="020B0604020202020204" pitchFamily="34" charset="0"/>
              </a:rPr>
              <a:t>Clinical scenario 2</a:t>
            </a:r>
          </a:p>
        </p:txBody>
      </p:sp>
      <p:pic>
        <p:nvPicPr>
          <p:cNvPr id="3" name="Picture 2">
            <a:extLst>
              <a:ext uri="{FF2B5EF4-FFF2-40B4-BE49-F238E27FC236}">
                <a16:creationId xmlns:a16="http://schemas.microsoft.com/office/drawing/2014/main" id="{90CD9DD7-5617-3C5B-087B-916EB989504C}"/>
              </a:ext>
            </a:extLst>
          </p:cNvPr>
          <p:cNvPicPr>
            <a:picLocks noChangeAspect="1"/>
          </p:cNvPicPr>
          <p:nvPr/>
        </p:nvPicPr>
        <p:blipFill rotWithShape="1">
          <a:blip r:embed="rId3"/>
          <a:srcRect b="15445"/>
          <a:stretch/>
        </p:blipFill>
        <p:spPr>
          <a:xfrm>
            <a:off x="6837529" y="3921723"/>
            <a:ext cx="1961187" cy="2215895"/>
          </a:xfrm>
          <a:prstGeom prst="rect">
            <a:avLst/>
          </a:prstGeom>
        </p:spPr>
      </p:pic>
    </p:spTree>
    <p:extLst>
      <p:ext uri="{BB962C8B-B14F-4D97-AF65-F5344CB8AC3E}">
        <p14:creationId xmlns:p14="http://schemas.microsoft.com/office/powerpoint/2010/main" val="3401397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CE477F-C097-41DF-9A46-A9ECE8004496}"/>
              </a:ext>
            </a:extLst>
          </p:cNvPr>
          <p:cNvSpPr/>
          <p:nvPr/>
        </p:nvSpPr>
        <p:spPr>
          <a:xfrm>
            <a:off x="1203158" y="1995779"/>
            <a:ext cx="6737684" cy="2449838"/>
          </a:xfrm>
          <a:prstGeom prst="rect">
            <a:avLst/>
          </a:prstGeom>
        </p:spPr>
        <p:txBody>
          <a:bodyPr wrap="square">
            <a:spAutoFit/>
          </a:bodyPr>
          <a:lstStyle/>
          <a:p>
            <a:pPr>
              <a:lnSpc>
                <a:spcPct val="107000"/>
              </a:lnSpc>
              <a:spcAft>
                <a:spcPts val="800"/>
              </a:spcAft>
              <a:defRPr/>
            </a:pPr>
            <a:r>
              <a:rPr lang="en-GB" sz="24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What do you do at this point? </a:t>
            </a:r>
          </a:p>
          <a:p>
            <a:pPr marL="342900" indent="-342900">
              <a:lnSpc>
                <a:spcPct val="107000"/>
              </a:lnSpc>
              <a:spcAft>
                <a:spcPts val="800"/>
              </a:spcAft>
              <a:buFont typeface="+mj-lt"/>
              <a:buAutoNum type="arabicPeriod"/>
              <a:defRPr/>
            </a:pPr>
            <a:r>
              <a:rPr lang="en-GB" sz="24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Prescribe clarithromycin </a:t>
            </a:r>
          </a:p>
          <a:p>
            <a:pPr marL="342900" indent="-342900">
              <a:lnSpc>
                <a:spcPct val="107000"/>
              </a:lnSpc>
              <a:spcAft>
                <a:spcPts val="800"/>
              </a:spcAft>
              <a:buFont typeface="+mj-lt"/>
              <a:buAutoNum type="arabicPeriod"/>
              <a:defRPr/>
            </a:pPr>
            <a:r>
              <a:rPr lang="en-GB" sz="24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Prescribe co-amoxiclav </a:t>
            </a:r>
          </a:p>
          <a:p>
            <a:pPr marL="342900" indent="-342900">
              <a:lnSpc>
                <a:spcPct val="107000"/>
              </a:lnSpc>
              <a:spcAft>
                <a:spcPts val="800"/>
              </a:spcAft>
              <a:buFont typeface="+mj-lt"/>
              <a:buAutoNum type="arabicPeriod"/>
              <a:defRPr/>
            </a:pPr>
            <a:r>
              <a:rPr lang="en-GB" sz="24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Prescribe doxycycline </a:t>
            </a:r>
          </a:p>
          <a:p>
            <a:pPr marL="342900" indent="-342900">
              <a:lnSpc>
                <a:spcPct val="107000"/>
              </a:lnSpc>
              <a:spcAft>
                <a:spcPts val="800"/>
              </a:spcAft>
              <a:buFont typeface="+mj-lt"/>
              <a:buAutoNum type="arabicPeriod"/>
              <a:defRPr/>
            </a:pPr>
            <a:r>
              <a:rPr lang="en-GB" sz="24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None of the above </a:t>
            </a:r>
          </a:p>
        </p:txBody>
      </p:sp>
      <p:pic>
        <p:nvPicPr>
          <p:cNvPr id="11" name="Picture 10">
            <a:extLst>
              <a:ext uri="{FF2B5EF4-FFF2-40B4-BE49-F238E27FC236}">
                <a16:creationId xmlns:a16="http://schemas.microsoft.com/office/drawing/2014/main" id="{36108C57-03B9-4486-9FD0-A764C0D56777}"/>
              </a:ext>
            </a:extLst>
          </p:cNvPr>
          <p:cNvPicPr>
            <a:picLocks noChangeAspect="1"/>
          </p:cNvPicPr>
          <p:nvPr/>
        </p:nvPicPr>
        <p:blipFill rotWithShape="1">
          <a:blip r:embed="rId3"/>
          <a:srcRect b="15445"/>
          <a:stretch/>
        </p:blipFill>
        <p:spPr>
          <a:xfrm>
            <a:off x="6169552" y="1741063"/>
            <a:ext cx="2619115" cy="2959271"/>
          </a:xfrm>
          <a:prstGeom prst="rect">
            <a:avLst/>
          </a:prstGeom>
        </p:spPr>
      </p:pic>
      <p:sp>
        <p:nvSpPr>
          <p:cNvPr id="2" name="Title 1">
            <a:extLst>
              <a:ext uri="{FF2B5EF4-FFF2-40B4-BE49-F238E27FC236}">
                <a16:creationId xmlns:a16="http://schemas.microsoft.com/office/drawing/2014/main" id="{BCE2A1EB-D2D4-6BDF-E485-FCD2CFE2FF91}"/>
              </a:ext>
            </a:extLst>
          </p:cNvPr>
          <p:cNvSpPr>
            <a:spLocks noGrp="1"/>
          </p:cNvSpPr>
          <p:nvPr>
            <p:ph type="title"/>
          </p:nvPr>
        </p:nvSpPr>
        <p:spPr>
          <a:xfrm>
            <a:off x="1455116" y="64089"/>
            <a:ext cx="9429052" cy="1325563"/>
          </a:xfrm>
        </p:spPr>
        <p:txBody>
          <a:bodyPr/>
          <a:lstStyle/>
          <a:p>
            <a:r>
              <a:rPr lang="en-GB" sz="4000" b="1" dirty="0">
                <a:solidFill>
                  <a:srgbClr val="AF1E2C"/>
                </a:solidFill>
                <a:latin typeface="Arial" panose="020B0604020202020204" pitchFamily="34" charset="0"/>
                <a:cs typeface="Arial" panose="020B0604020202020204" pitchFamily="34" charset="0"/>
              </a:rPr>
              <a:t>Clinical scenario 2</a:t>
            </a:r>
          </a:p>
        </p:txBody>
      </p:sp>
      <p:grpSp>
        <p:nvGrpSpPr>
          <p:cNvPr id="3" name="Group 2">
            <a:extLst>
              <a:ext uri="{FF2B5EF4-FFF2-40B4-BE49-F238E27FC236}">
                <a16:creationId xmlns:a16="http://schemas.microsoft.com/office/drawing/2014/main" id="{C2B982CA-DCBF-C1D2-C3D5-450D0AD87460}"/>
              </a:ext>
            </a:extLst>
          </p:cNvPr>
          <p:cNvGrpSpPr/>
          <p:nvPr/>
        </p:nvGrpSpPr>
        <p:grpSpPr>
          <a:xfrm>
            <a:off x="1203158" y="4732763"/>
            <a:ext cx="7932197" cy="1388399"/>
            <a:chOff x="1179855" y="4738246"/>
            <a:chExt cx="7932197" cy="1388399"/>
          </a:xfrm>
        </p:grpSpPr>
        <p:pic>
          <p:nvPicPr>
            <p:cNvPr id="4" name="Picture 3">
              <a:extLst>
                <a:ext uri="{FF2B5EF4-FFF2-40B4-BE49-F238E27FC236}">
                  <a16:creationId xmlns:a16="http://schemas.microsoft.com/office/drawing/2014/main" id="{52E0091C-2F1A-CD04-F9C6-D8FD7569B832}"/>
                </a:ext>
              </a:extLst>
            </p:cNvPr>
            <p:cNvPicPr>
              <a:picLocks noChangeAspect="1"/>
            </p:cNvPicPr>
            <p:nvPr/>
          </p:nvPicPr>
          <p:blipFill>
            <a:blip r:embed="rId4"/>
            <a:stretch>
              <a:fillRect/>
            </a:stretch>
          </p:blipFill>
          <p:spPr>
            <a:xfrm>
              <a:off x="5559460" y="5399966"/>
              <a:ext cx="696462" cy="637827"/>
            </a:xfrm>
            <a:prstGeom prst="rect">
              <a:avLst/>
            </a:prstGeom>
          </p:spPr>
        </p:pic>
        <p:sp>
          <p:nvSpPr>
            <p:cNvPr id="6" name="TextBox 5">
              <a:extLst>
                <a:ext uri="{FF2B5EF4-FFF2-40B4-BE49-F238E27FC236}">
                  <a16:creationId xmlns:a16="http://schemas.microsoft.com/office/drawing/2014/main" id="{4E83DCC2-7A1D-3726-FD1A-F3103AA95F72}"/>
                </a:ext>
              </a:extLst>
            </p:cNvPr>
            <p:cNvSpPr txBox="1"/>
            <p:nvPr/>
          </p:nvSpPr>
          <p:spPr>
            <a:xfrm>
              <a:off x="7740318" y="5467362"/>
              <a:ext cx="13717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6F6F6">
                      <a:lumMod val="10000"/>
                    </a:srgbClr>
                  </a:solidFill>
                  <a:effectLst/>
                  <a:uLnTx/>
                  <a:uFillTx/>
                  <a:ea typeface="Calibri" panose="020F0502020204030204" pitchFamily="34" charset="0"/>
                  <a:cs typeface="Times New Roman" panose="02020603050405020304" pitchFamily="18" charset="0"/>
                </a:rPr>
                <a:t>(amlodipine, felodipine)</a:t>
              </a:r>
              <a:endParaRPr kumimoji="0" lang="en-GB" sz="1800" b="0" i="0" u="none" strike="noStrike" kern="1200" cap="none" spc="0" normalizeH="0" baseline="0" noProof="0" dirty="0">
                <a:ln>
                  <a:noFill/>
                </a:ln>
                <a:solidFill>
                  <a:srgbClr val="AD0016"/>
                </a:solidFill>
                <a:effectLst/>
                <a:uLnTx/>
                <a:uFillTx/>
                <a:ea typeface="+mn-ea"/>
                <a:cs typeface="+mn-cs"/>
              </a:endParaRPr>
            </a:p>
          </p:txBody>
        </p:sp>
        <p:pic>
          <p:nvPicPr>
            <p:cNvPr id="7" name="Graphic 6" descr="Medicine outline">
              <a:extLst>
                <a:ext uri="{FF2B5EF4-FFF2-40B4-BE49-F238E27FC236}">
                  <a16:creationId xmlns:a16="http://schemas.microsoft.com/office/drawing/2014/main" id="{798A857A-A4D0-622E-46EF-07AF52CF0D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0860" y="5399966"/>
              <a:ext cx="726679" cy="726679"/>
            </a:xfrm>
            <a:prstGeom prst="rect">
              <a:avLst/>
            </a:prstGeom>
          </p:spPr>
        </p:pic>
        <p:sp>
          <p:nvSpPr>
            <p:cNvPr id="9" name="TextBox 8">
              <a:extLst>
                <a:ext uri="{FF2B5EF4-FFF2-40B4-BE49-F238E27FC236}">
                  <a16:creationId xmlns:a16="http://schemas.microsoft.com/office/drawing/2014/main" id="{59401DE8-A251-5CC5-1AE1-BAEB45E14D38}"/>
                </a:ext>
              </a:extLst>
            </p:cNvPr>
            <p:cNvSpPr txBox="1"/>
            <p:nvPr/>
          </p:nvSpPr>
          <p:spPr>
            <a:xfrm>
              <a:off x="6146249" y="5467362"/>
              <a:ext cx="111695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6F6F6">
                      <a:lumMod val="10000"/>
                    </a:srgbClr>
                  </a:solidFill>
                  <a:ea typeface="Calibri" panose="020F0502020204030204" pitchFamily="34" charset="0"/>
                  <a:cs typeface="Times New Roman" panose="02020603050405020304" pitchFamily="18" charset="0"/>
                </a:rPr>
                <a:t>Heart</a:t>
              </a:r>
              <a:r>
                <a:rPr kumimoji="0" lang="en-GB" sz="1800" b="0" i="0" u="none" strike="noStrike" kern="1200" cap="none" spc="0" normalizeH="0" baseline="0" noProof="0" dirty="0">
                  <a:ln>
                    <a:noFill/>
                  </a:ln>
                  <a:solidFill>
                    <a:srgbClr val="F6F6F6">
                      <a:lumMod val="10000"/>
                    </a:srgbClr>
                  </a:solidFill>
                  <a:effectLst/>
                  <a:uLnTx/>
                  <a:uFillTx/>
                  <a:ea typeface="Calibri" panose="020F0502020204030204" pitchFamily="34" charset="0"/>
                  <a:cs typeface="Times New Roman" panose="02020603050405020304" pitchFamily="18" charset="0"/>
                </a:rPr>
                <a:t> failure</a:t>
              </a:r>
              <a:endParaRPr kumimoji="0" lang="en-GB" sz="1800" b="0" i="0" u="none" strike="noStrike" kern="1200" cap="none" spc="0" normalizeH="0" baseline="0" noProof="0" dirty="0">
                <a:ln>
                  <a:noFill/>
                </a:ln>
                <a:solidFill>
                  <a:srgbClr val="AD0016"/>
                </a:solidFill>
                <a:effectLst/>
                <a:uLnTx/>
                <a:uFillTx/>
                <a:ea typeface="+mn-ea"/>
                <a:cs typeface="+mn-cs"/>
              </a:endParaRPr>
            </a:p>
          </p:txBody>
        </p:sp>
        <p:sp>
          <p:nvSpPr>
            <p:cNvPr id="10" name="TextBox 9">
              <a:extLst>
                <a:ext uri="{FF2B5EF4-FFF2-40B4-BE49-F238E27FC236}">
                  <a16:creationId xmlns:a16="http://schemas.microsoft.com/office/drawing/2014/main" id="{9FB95B40-5220-84F8-3B6D-5B8F230BC0DC}"/>
                </a:ext>
              </a:extLst>
            </p:cNvPr>
            <p:cNvSpPr txBox="1"/>
            <p:nvPr/>
          </p:nvSpPr>
          <p:spPr>
            <a:xfrm>
              <a:off x="1179855" y="4738246"/>
              <a:ext cx="466138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7F32"/>
                  </a:solidFill>
                  <a:latin typeface="Arial" panose="020B0604020202020204" pitchFamily="34" charset="0"/>
                  <a:cs typeface="Arial" panose="020B0604020202020204" pitchFamily="34" charset="0"/>
                </a:rPr>
                <a:t>What else might it be? </a:t>
              </a:r>
              <a:r>
                <a:rPr lang="en-GB" sz="2000" dirty="0">
                  <a:solidFill>
                    <a:srgbClr val="F6F6F6">
                      <a:lumMod val="10000"/>
                    </a:srgbClr>
                  </a:solidFill>
                  <a:latin typeface="Arial" panose="020B0604020202020204" pitchFamily="34" charset="0"/>
                  <a:cs typeface="Arial" panose="020B0604020202020204" pitchFamily="34" charset="0"/>
                </a:rPr>
                <a:t>Chronic conditions, usually bilateral: Varicose eczema/venous insufficiency, </a:t>
              </a:r>
              <a:r>
                <a:rPr lang="en-GB" sz="2000" dirty="0" err="1">
                  <a:solidFill>
                    <a:srgbClr val="F6F6F6">
                      <a:lumMod val="10000"/>
                    </a:srgbClr>
                  </a:solidFill>
                  <a:latin typeface="Arial" panose="020B0604020202020204" pitchFamily="34" charset="0"/>
                  <a:cs typeface="Arial" panose="020B0604020202020204" pitchFamily="34" charset="0"/>
                </a:rPr>
                <a:t>lipodermatosclerosis</a:t>
              </a:r>
              <a:r>
                <a:rPr lang="en-GB" sz="2000" dirty="0">
                  <a:solidFill>
                    <a:srgbClr val="F6F6F6">
                      <a:lumMod val="10000"/>
                    </a:srgbClr>
                  </a:solidFill>
                  <a:latin typeface="Arial" panose="020B0604020202020204" pitchFamily="34" charset="0"/>
                  <a:cs typeface="Arial" panose="020B0604020202020204" pitchFamily="34" charset="0"/>
                </a:rPr>
                <a:t> lymphoedema </a:t>
              </a:r>
              <a:endParaRPr kumimoji="0" lang="en-GB" sz="2000" b="0" i="0" u="none" strike="noStrike" kern="1200" cap="none" spc="0" normalizeH="0" baseline="0" noProof="0" dirty="0">
                <a:ln>
                  <a:noFill/>
                </a:ln>
                <a:solidFill>
                  <a:srgbClr val="AD0016"/>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5532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5">
                                            <p:txEl>
                                              <p:pRg st="1" end="1"/>
                                            </p:txEl>
                                          </p:spTgt>
                                        </p:tgtEl>
                                      </p:cBhvr>
                                    </p:animEffect>
                                    <p:set>
                                      <p:cBhvr>
                                        <p:cTn id="9" dur="1" fill="hold">
                                          <p:stCondLst>
                                            <p:cond delay="499"/>
                                          </p:stCondLst>
                                        </p:cTn>
                                        <p:tgtEl>
                                          <p:spTgt spid="5">
                                            <p:txEl>
                                              <p:pRg st="1" end="1"/>
                                            </p:txEl>
                                          </p:spTgt>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5">
                                            <p:txEl>
                                              <p:pRg st="2" end="2"/>
                                            </p:txEl>
                                          </p:spTgt>
                                        </p:tgtEl>
                                      </p:cBhvr>
                                    </p:animEffect>
                                    <p:set>
                                      <p:cBhvr>
                                        <p:cTn id="12" dur="1" fill="hold">
                                          <p:stCondLst>
                                            <p:cond delay="499"/>
                                          </p:stCondLst>
                                        </p:cTn>
                                        <p:tgtEl>
                                          <p:spTgt spid="5">
                                            <p:txEl>
                                              <p:pRg st="2" end="2"/>
                                            </p:txEl>
                                          </p:spTgt>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5">
                                            <p:txEl>
                                              <p:pRg st="3" end="3"/>
                                            </p:txEl>
                                          </p:spTgt>
                                        </p:tgtEl>
                                      </p:cBhvr>
                                    </p:animEffect>
                                    <p:set>
                                      <p:cBhvr>
                                        <p:cTn id="15" dur="1" fill="hold">
                                          <p:stCondLst>
                                            <p:cond delay="499"/>
                                          </p:stCondLst>
                                        </p:cTn>
                                        <p:tgtEl>
                                          <p:spTgt spid="5">
                                            <p:txEl>
                                              <p:pRg st="3" end="3"/>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1137-3ACB-4CAC-BCFF-31EC1B502099}"/>
              </a:ext>
            </a:extLst>
          </p:cNvPr>
          <p:cNvSpPr>
            <a:spLocks noGrp="1"/>
          </p:cNvSpPr>
          <p:nvPr>
            <p:ph type="title"/>
          </p:nvPr>
        </p:nvSpPr>
        <p:spPr>
          <a:xfrm>
            <a:off x="1448341" y="467045"/>
            <a:ext cx="6924294" cy="1339386"/>
          </a:xfrm>
        </p:spPr>
        <p:txBody>
          <a:bodyPr>
            <a:normAutofit fontScale="90000"/>
          </a:bodyPr>
          <a:lstStyle/>
          <a:p>
            <a:pPr>
              <a:lnSpc>
                <a:spcPct val="100000"/>
              </a:lnSpc>
              <a:spcBef>
                <a:spcPts val="0"/>
              </a:spcBef>
              <a:defRPr/>
            </a:pPr>
            <a:r>
              <a:rPr lang="en-GB" b="1" dirty="0">
                <a:solidFill>
                  <a:srgbClr val="AF1E2C"/>
                </a:solidFill>
                <a:latin typeface="Arial" panose="020B0604020202020204" pitchFamily="34" charset="0"/>
                <a:cs typeface="Arial" panose="020B0604020202020204" pitchFamily="34" charset="0"/>
              </a:rPr>
              <a:t>Conditions misidentified as cellulitis </a:t>
            </a:r>
            <a:br>
              <a:rPr lang="en-GB" dirty="0">
                <a:latin typeface="Arial" panose="020B0604020202020204" pitchFamily="34" charset="0"/>
                <a:cs typeface="Arial" panose="020B0604020202020204" pitchFamily="34" charset="0"/>
              </a:rPr>
            </a:br>
            <a:r>
              <a:rPr lang="en-GB" sz="2000" i="1" dirty="0">
                <a:solidFill>
                  <a:srgbClr val="222222"/>
                </a:solidFill>
                <a:latin typeface="Arial" panose="020B0604020202020204" pitchFamily="34" charset="0"/>
                <a:cs typeface="Arial" panose="020B0604020202020204" pitchFamily="34" charset="0"/>
              </a:rPr>
              <a:t>Venous eczema and </a:t>
            </a:r>
            <a:r>
              <a:rPr lang="en-GB" sz="2000" i="1" dirty="0" err="1">
                <a:solidFill>
                  <a:srgbClr val="222222"/>
                </a:solidFill>
                <a:latin typeface="Arial" panose="020B0604020202020204" pitchFamily="34" charset="0"/>
                <a:cs typeface="Arial" panose="020B0604020202020204" pitchFamily="34" charset="0"/>
              </a:rPr>
              <a:t>lipodermatosclerosis</a:t>
            </a:r>
            <a:endParaRPr lang="en-GB" b="0" i="1" dirty="0">
              <a:latin typeface="Arial" panose="020B0604020202020204" pitchFamily="34" charset="0"/>
              <a:cs typeface="Arial" panose="020B0604020202020204" pitchFamily="34" charset="0"/>
            </a:endParaRPr>
          </a:p>
        </p:txBody>
      </p:sp>
      <p:pic>
        <p:nvPicPr>
          <p:cNvPr id="8" name="Content Placeholder 7" descr="A picture containing person, hand, arm&#10;&#10;Description automatically generated">
            <a:extLst>
              <a:ext uri="{FF2B5EF4-FFF2-40B4-BE49-F238E27FC236}">
                <a16:creationId xmlns:a16="http://schemas.microsoft.com/office/drawing/2014/main" id="{09A3B4A8-9B60-4F52-B56D-3897E11D3A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004"/>
          <a:stretch/>
        </p:blipFill>
        <p:spPr>
          <a:xfrm rot="5400000">
            <a:off x="7212352" y="2998353"/>
            <a:ext cx="1864893" cy="1585511"/>
          </a:xfrm>
        </p:spPr>
      </p:pic>
      <p:grpSp>
        <p:nvGrpSpPr>
          <p:cNvPr id="4" name="Group 3">
            <a:extLst>
              <a:ext uri="{FF2B5EF4-FFF2-40B4-BE49-F238E27FC236}">
                <a16:creationId xmlns:a16="http://schemas.microsoft.com/office/drawing/2014/main" id="{C554E890-7B7D-455B-9AAF-DAF91015F1FD}"/>
              </a:ext>
            </a:extLst>
          </p:cNvPr>
          <p:cNvGrpSpPr/>
          <p:nvPr/>
        </p:nvGrpSpPr>
        <p:grpSpPr>
          <a:xfrm>
            <a:off x="5541868" y="2858662"/>
            <a:ext cx="1810175" cy="1900063"/>
            <a:chOff x="6490695" y="1495622"/>
            <a:chExt cx="2210951" cy="2384408"/>
          </a:xfrm>
        </p:grpSpPr>
        <p:pic>
          <p:nvPicPr>
            <p:cNvPr id="3" name="Picture 2">
              <a:extLst>
                <a:ext uri="{FF2B5EF4-FFF2-40B4-BE49-F238E27FC236}">
                  <a16:creationId xmlns:a16="http://schemas.microsoft.com/office/drawing/2014/main" id="{3A91F26A-7531-431D-ADFE-F7A170FC75E0}"/>
                </a:ext>
              </a:extLst>
            </p:cNvPr>
            <p:cNvPicPr>
              <a:picLocks noChangeAspect="1"/>
            </p:cNvPicPr>
            <p:nvPr/>
          </p:nvPicPr>
          <p:blipFill>
            <a:blip r:embed="rId4"/>
            <a:stretch>
              <a:fillRect/>
            </a:stretch>
          </p:blipFill>
          <p:spPr>
            <a:xfrm>
              <a:off x="6490695" y="1495622"/>
              <a:ext cx="1825805" cy="2384408"/>
            </a:xfrm>
            <a:prstGeom prst="rect">
              <a:avLst/>
            </a:prstGeom>
          </p:spPr>
        </p:pic>
        <p:sp>
          <p:nvSpPr>
            <p:cNvPr id="9" name="TextBox 8">
              <a:extLst>
                <a:ext uri="{FF2B5EF4-FFF2-40B4-BE49-F238E27FC236}">
                  <a16:creationId xmlns:a16="http://schemas.microsoft.com/office/drawing/2014/main" id="{32120037-39FB-443B-9DFC-0E60C197B9BA}"/>
                </a:ext>
              </a:extLst>
            </p:cNvPr>
            <p:cNvSpPr txBox="1"/>
            <p:nvPr/>
          </p:nvSpPr>
          <p:spPr>
            <a:xfrm>
              <a:off x="6549571" y="3500925"/>
              <a:ext cx="2152075" cy="347609"/>
            </a:xfrm>
            <a:prstGeom prst="rect">
              <a:avLst/>
            </a:prstGeom>
            <a:noFill/>
          </p:spPr>
          <p:txBody>
            <a:bodyPr wrap="square" rtlCol="0">
              <a:spAutoFit/>
            </a:bodyPr>
            <a:lstStyle/>
            <a:p>
              <a:pPr defTabSz="685800">
                <a:defRPr/>
              </a:pPr>
              <a:r>
                <a:rPr lang="en-GB" sz="1200" dirty="0">
                  <a:solidFill>
                    <a:srgbClr val="FFFFFF"/>
                  </a:solidFill>
                  <a:latin typeface="Calibri" panose="020F0502020204030204"/>
                </a:rPr>
                <a:t>venous insufficiency </a:t>
              </a:r>
            </a:p>
          </p:txBody>
        </p:sp>
      </p:grpSp>
      <p:sp>
        <p:nvSpPr>
          <p:cNvPr id="11" name="TextBox 10">
            <a:extLst>
              <a:ext uri="{FF2B5EF4-FFF2-40B4-BE49-F238E27FC236}">
                <a16:creationId xmlns:a16="http://schemas.microsoft.com/office/drawing/2014/main" id="{1FDDE352-FC3E-496B-A97C-F41B71F4D1E2}"/>
              </a:ext>
            </a:extLst>
          </p:cNvPr>
          <p:cNvSpPr txBox="1"/>
          <p:nvPr/>
        </p:nvSpPr>
        <p:spPr>
          <a:xfrm>
            <a:off x="831838" y="2546810"/>
            <a:ext cx="4710030" cy="3077766"/>
          </a:xfrm>
          <a:prstGeom prst="rect">
            <a:avLst/>
          </a:prstGeom>
          <a:noFill/>
        </p:spPr>
        <p:txBody>
          <a:bodyPr wrap="square" rtlCol="0">
            <a:spAutoFit/>
          </a:bodyPr>
          <a:lstStyle/>
          <a:p>
            <a:pPr defTabSz="685800">
              <a:defRPr/>
            </a:pPr>
            <a:r>
              <a:rPr lang="en-GB" i="1" dirty="0">
                <a:solidFill>
                  <a:srgbClr val="222222"/>
                </a:solidFill>
                <a:latin typeface="Arial" panose="020B0604020202020204" pitchFamily="34" charset="0"/>
                <a:cs typeface="Arial" panose="020B0604020202020204" pitchFamily="34" charset="0"/>
              </a:rPr>
              <a:t>Venous skin changes can be caused by:</a:t>
            </a:r>
          </a:p>
          <a:p>
            <a:pPr defTabSz="685800">
              <a:defRPr/>
            </a:pPr>
            <a:r>
              <a:rPr lang="en-GB" i="1" dirty="0">
                <a:solidFill>
                  <a:srgbClr val="222222"/>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defRPr/>
            </a:pPr>
            <a:r>
              <a:rPr lang="en-GB" b="1" dirty="0">
                <a:solidFill>
                  <a:srgbClr val="222222"/>
                </a:solidFill>
                <a:latin typeface="Arial" panose="020B0604020202020204" pitchFamily="34" charset="0"/>
                <a:cs typeface="Arial" panose="020B0604020202020204" pitchFamily="34" charset="0"/>
              </a:rPr>
              <a:t>Venous insufficiency: </a:t>
            </a:r>
            <a:r>
              <a:rPr lang="en-GB" dirty="0">
                <a:solidFill>
                  <a:srgbClr val="222222"/>
                </a:solidFill>
                <a:latin typeface="Arial" panose="020B0604020202020204" pitchFamily="34" charset="0"/>
                <a:cs typeface="Arial" panose="020B0604020202020204" pitchFamily="34" charset="0"/>
              </a:rPr>
              <a:t>due to venous valve incompetence or impaired calf muscle pump</a:t>
            </a:r>
          </a:p>
          <a:p>
            <a:pPr defTabSz="685800">
              <a:defRPr/>
            </a:pPr>
            <a:endParaRPr lang="en-GB" dirty="0">
              <a:solidFill>
                <a:srgbClr val="222222"/>
              </a:solidFill>
              <a:latin typeface="Arial" panose="020B0604020202020204" pitchFamily="34" charset="0"/>
              <a:cs typeface="Arial" panose="020B0604020202020204" pitchFamily="34" charset="0"/>
            </a:endParaRPr>
          </a:p>
          <a:p>
            <a:pPr defTabSz="685800">
              <a:defRPr/>
            </a:pPr>
            <a:endParaRPr lang="en-GB" dirty="0">
              <a:solidFill>
                <a:srgbClr val="222222"/>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defRPr/>
            </a:pPr>
            <a:r>
              <a:rPr lang="en-GB" b="1" dirty="0">
                <a:solidFill>
                  <a:schemeClr val="accent6">
                    <a:lumMod val="10000"/>
                  </a:schemeClr>
                </a:solidFill>
                <a:latin typeface="Arial" panose="020B0604020202020204" pitchFamily="34" charset="0"/>
                <a:cs typeface="Arial" panose="020B0604020202020204" pitchFamily="34" charset="0"/>
              </a:rPr>
              <a:t>Deep vein thrombosis</a:t>
            </a:r>
            <a:r>
              <a:rPr lang="en-GB" dirty="0">
                <a:solidFill>
                  <a:schemeClr val="accent6">
                    <a:lumMod val="10000"/>
                  </a:schemeClr>
                </a:solidFill>
                <a:latin typeface="Arial" panose="020B0604020202020204" pitchFamily="34" charset="0"/>
                <a:cs typeface="Arial" panose="020B0604020202020204" pitchFamily="34" charset="0"/>
              </a:rPr>
              <a:t>: Can have unilateral presentation and be related to venous insufficiency </a:t>
            </a:r>
          </a:p>
          <a:p>
            <a:pPr marL="214313" indent="-214313" defTabSz="685800">
              <a:buFont typeface="Arial" panose="020B0604020202020204" pitchFamily="34" charset="0"/>
              <a:buChar char="•"/>
              <a:defRPr/>
            </a:pPr>
            <a:endParaRPr lang="en-GB" sz="1400" dirty="0">
              <a:solidFill>
                <a:srgbClr val="FF0000"/>
              </a:solidFill>
            </a:endParaRPr>
          </a:p>
        </p:txBody>
      </p:sp>
    </p:spTree>
    <p:extLst>
      <p:ext uri="{BB962C8B-B14F-4D97-AF65-F5344CB8AC3E}">
        <p14:creationId xmlns:p14="http://schemas.microsoft.com/office/powerpoint/2010/main" val="3352856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1137-3ACB-4CAC-BCFF-31EC1B502099}"/>
              </a:ext>
            </a:extLst>
          </p:cNvPr>
          <p:cNvSpPr>
            <a:spLocks noGrp="1"/>
          </p:cNvSpPr>
          <p:nvPr>
            <p:ph type="title"/>
          </p:nvPr>
        </p:nvSpPr>
        <p:spPr>
          <a:xfrm>
            <a:off x="1448341" y="467045"/>
            <a:ext cx="6924294" cy="1339386"/>
          </a:xfrm>
        </p:spPr>
        <p:txBody>
          <a:bodyPr>
            <a:normAutofit fontScale="90000"/>
          </a:bodyPr>
          <a:lstStyle/>
          <a:p>
            <a:pPr>
              <a:lnSpc>
                <a:spcPct val="100000"/>
              </a:lnSpc>
              <a:spcBef>
                <a:spcPts val="0"/>
              </a:spcBef>
              <a:defRPr/>
            </a:pPr>
            <a:r>
              <a:rPr lang="en-GB" b="1" dirty="0">
                <a:solidFill>
                  <a:srgbClr val="AF1E2C"/>
                </a:solidFill>
                <a:latin typeface="Arial" panose="020B0604020202020204" pitchFamily="34" charset="0"/>
                <a:cs typeface="Arial" panose="020B0604020202020204" pitchFamily="34" charset="0"/>
              </a:rPr>
              <a:t>Conditions misidentified as cellulitis </a:t>
            </a:r>
            <a:br>
              <a:rPr lang="en-GB" dirty="0">
                <a:latin typeface="Arial" panose="020B0604020202020204" pitchFamily="34" charset="0"/>
                <a:cs typeface="Arial" panose="020B0604020202020204" pitchFamily="34" charset="0"/>
              </a:rPr>
            </a:br>
            <a:r>
              <a:rPr lang="en-GB" sz="2000" i="1" dirty="0">
                <a:solidFill>
                  <a:srgbClr val="222222"/>
                </a:solidFill>
                <a:latin typeface="Arial" panose="020B0604020202020204" pitchFamily="34" charset="0"/>
                <a:cs typeface="Arial" panose="020B0604020202020204" pitchFamily="34" charset="0"/>
              </a:rPr>
              <a:t>Venous eczema and </a:t>
            </a:r>
            <a:r>
              <a:rPr lang="en-GB" sz="2000" i="1" dirty="0" err="1">
                <a:solidFill>
                  <a:srgbClr val="222222"/>
                </a:solidFill>
                <a:latin typeface="Arial" panose="020B0604020202020204" pitchFamily="34" charset="0"/>
                <a:cs typeface="Arial" panose="020B0604020202020204" pitchFamily="34" charset="0"/>
              </a:rPr>
              <a:t>lipodermatosclerosis</a:t>
            </a:r>
            <a:endParaRPr lang="en-GB" b="0" i="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D61F2FA-E673-441C-BF87-B6A1C7A319DE}"/>
              </a:ext>
            </a:extLst>
          </p:cNvPr>
          <p:cNvSpPr txBox="1"/>
          <p:nvPr/>
        </p:nvSpPr>
        <p:spPr>
          <a:xfrm>
            <a:off x="833246" y="2203157"/>
            <a:ext cx="8207393" cy="2585323"/>
          </a:xfrm>
          <a:prstGeom prst="rect">
            <a:avLst/>
          </a:prstGeom>
          <a:noFill/>
        </p:spPr>
        <p:txBody>
          <a:bodyPr wrap="square" rtlCol="0">
            <a:spAutoFit/>
          </a:bodyPr>
          <a:lstStyle/>
          <a:p>
            <a:pPr defTabSz="685800">
              <a:defRPr/>
            </a:pPr>
            <a:r>
              <a:rPr lang="en-GB" i="1" dirty="0">
                <a:solidFill>
                  <a:srgbClr val="222222"/>
                </a:solidFill>
                <a:latin typeface="Arial" panose="020B0604020202020204" pitchFamily="34" charset="0"/>
                <a:cs typeface="Arial" panose="020B0604020202020204" pitchFamily="34" charset="0"/>
              </a:rPr>
              <a:t>Examination, varying severity: </a:t>
            </a:r>
          </a:p>
          <a:p>
            <a:pPr defTabSz="685800">
              <a:defRPr/>
            </a:pPr>
            <a:endParaRPr lang="en-GB" sz="1400" i="1" dirty="0">
              <a:solidFill>
                <a:srgbClr val="222222"/>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defRPr/>
            </a:pPr>
            <a:r>
              <a:rPr lang="en-GB" b="1" dirty="0">
                <a:solidFill>
                  <a:srgbClr val="222222"/>
                </a:solidFill>
                <a:latin typeface="Arial" panose="020B0604020202020204" pitchFamily="34" charset="0"/>
                <a:cs typeface="Arial" panose="020B0604020202020204" pitchFamily="34" charset="0"/>
              </a:rPr>
              <a:t>Hyperpigmentation </a:t>
            </a:r>
            <a:r>
              <a:rPr lang="en-GB" dirty="0">
                <a:solidFill>
                  <a:srgbClr val="222222"/>
                </a:solidFill>
                <a:latin typeface="Arial" panose="020B0604020202020204" pitchFamily="34" charset="0"/>
                <a:cs typeface="Arial" panose="020B0604020202020204" pitchFamily="34" charset="0"/>
              </a:rPr>
              <a:t>(haemosiderin) </a:t>
            </a:r>
          </a:p>
          <a:p>
            <a:pPr marL="214313" indent="-214313" defTabSz="685800">
              <a:buFont typeface="Arial" panose="020B0604020202020204" pitchFamily="34" charset="0"/>
              <a:buChar char="•"/>
              <a:defRPr/>
            </a:pPr>
            <a:r>
              <a:rPr lang="en-GB" b="1" dirty="0">
                <a:solidFill>
                  <a:srgbClr val="222222"/>
                </a:solidFill>
                <a:latin typeface="Arial" panose="020B0604020202020204" pitchFamily="34" charset="0"/>
                <a:cs typeface="Arial" panose="020B0604020202020204" pitchFamily="34" charset="0"/>
              </a:rPr>
              <a:t>Venous eczema</a:t>
            </a:r>
            <a:r>
              <a:rPr lang="en-GB" dirty="0">
                <a:solidFill>
                  <a:srgbClr val="222222"/>
                </a:solidFill>
                <a:latin typeface="Arial" panose="020B0604020202020204" pitchFamily="34" charset="0"/>
                <a:cs typeface="Arial" panose="020B0604020202020204" pitchFamily="34" charset="0"/>
              </a:rPr>
              <a:t> red, itchy, flaky,  +/- pain, blisters, swelling</a:t>
            </a:r>
          </a:p>
          <a:p>
            <a:pPr marL="214313" indent="-214313" defTabSz="685800">
              <a:buFont typeface="Arial" panose="020B0604020202020204" pitchFamily="34" charset="0"/>
              <a:buChar char="•"/>
              <a:defRPr/>
            </a:pPr>
            <a:r>
              <a:rPr lang="en-GB" b="1" dirty="0">
                <a:solidFill>
                  <a:srgbClr val="222222"/>
                </a:solidFill>
                <a:latin typeface="Arial" panose="020B0604020202020204" pitchFamily="34" charset="0"/>
                <a:cs typeface="Arial" panose="020B0604020202020204" pitchFamily="34" charset="0"/>
              </a:rPr>
              <a:t>Lipodermatosclerosis</a:t>
            </a:r>
            <a:r>
              <a:rPr lang="en-GB" dirty="0">
                <a:solidFill>
                  <a:srgbClr val="222222"/>
                </a:solidFill>
                <a:latin typeface="Arial" panose="020B0604020202020204" pitchFamily="34" charset="0"/>
                <a:cs typeface="Arial" panose="020B0604020202020204" pitchFamily="34" charset="0"/>
              </a:rPr>
              <a:t> from chronic inflammation and fibrosis:</a:t>
            </a:r>
          </a:p>
          <a:p>
            <a:pPr marL="471488" lvl="1" indent="-128588">
              <a:buFontTx/>
              <a:buChar char="-"/>
              <a:defRPr/>
            </a:pPr>
            <a:r>
              <a:rPr lang="en-GB" b="1" dirty="0">
                <a:solidFill>
                  <a:srgbClr val="222222"/>
                </a:solidFill>
                <a:latin typeface="Arial" panose="020B0604020202020204" pitchFamily="34" charset="0"/>
                <a:cs typeface="Arial" panose="020B0604020202020204" pitchFamily="34" charset="0"/>
              </a:rPr>
              <a:t>Acute </a:t>
            </a:r>
            <a:r>
              <a:rPr lang="en-GB" b="1" dirty="0" err="1">
                <a:solidFill>
                  <a:srgbClr val="222222"/>
                </a:solidFill>
                <a:latin typeface="Arial" panose="020B0604020202020204" pitchFamily="34" charset="0"/>
                <a:cs typeface="Arial" panose="020B0604020202020204" pitchFamily="34" charset="0"/>
              </a:rPr>
              <a:t>lipodermatosclerosis</a:t>
            </a:r>
            <a:r>
              <a:rPr lang="en-GB" dirty="0">
                <a:solidFill>
                  <a:srgbClr val="222222"/>
                </a:solidFill>
                <a:latin typeface="Arial" panose="020B0604020202020204" pitchFamily="34" charset="0"/>
                <a:cs typeface="Arial" panose="020B0604020202020204" pitchFamily="34" charset="0"/>
              </a:rPr>
              <a:t> (sclerosing panniculitis) - painful inflammation above ankles</a:t>
            </a:r>
          </a:p>
          <a:p>
            <a:pPr marL="471488" lvl="1" indent="-128588">
              <a:buFontTx/>
              <a:buChar char="-"/>
              <a:defRPr/>
            </a:pPr>
            <a:r>
              <a:rPr lang="en-GB" b="1" dirty="0">
                <a:solidFill>
                  <a:srgbClr val="222222"/>
                </a:solidFill>
                <a:latin typeface="Arial" panose="020B0604020202020204" pitchFamily="34" charset="0"/>
                <a:cs typeface="Arial" panose="020B0604020202020204" pitchFamily="34" charset="0"/>
              </a:rPr>
              <a:t>Chronic lipodermatosclerosis</a:t>
            </a:r>
            <a:r>
              <a:rPr lang="en-GB" dirty="0">
                <a:solidFill>
                  <a:srgbClr val="222222"/>
                </a:solidFill>
                <a:latin typeface="Arial" panose="020B0604020202020204" pitchFamily="34" charset="0"/>
                <a:cs typeface="Arial" panose="020B0604020202020204" pitchFamily="34" charset="0"/>
              </a:rPr>
              <a:t> painful, hardened, tight, 'inverted champagne bottle</a:t>
            </a:r>
          </a:p>
        </p:txBody>
      </p:sp>
      <p:sp>
        <p:nvSpPr>
          <p:cNvPr id="18" name="Content Placeholder 2">
            <a:extLst>
              <a:ext uri="{FF2B5EF4-FFF2-40B4-BE49-F238E27FC236}">
                <a16:creationId xmlns:a16="http://schemas.microsoft.com/office/drawing/2014/main" id="{72EA55EA-BFEB-40A0-9939-FB7D078736E9}"/>
              </a:ext>
            </a:extLst>
          </p:cNvPr>
          <p:cNvSpPr txBox="1">
            <a:spLocks/>
          </p:cNvSpPr>
          <p:nvPr/>
        </p:nvSpPr>
        <p:spPr>
          <a:xfrm>
            <a:off x="833246" y="4788480"/>
            <a:ext cx="8207392" cy="1348056"/>
          </a:xfrm>
          <a:prstGeom prst="rect">
            <a:avLst/>
          </a:prstGeom>
          <a:solidFill>
            <a:srgbClr val="DE994E">
              <a:alpha val="60000"/>
            </a:srgb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pPr>
            <a:r>
              <a:rPr lang="en-GB" sz="1800" b="1" i="1" dirty="0">
                <a:solidFill>
                  <a:srgbClr val="222222"/>
                </a:solidFill>
                <a:latin typeface="Arial" panose="020B0604020202020204" pitchFamily="34" charset="0"/>
                <a:cs typeface="Arial" panose="020B0604020202020204" pitchFamily="34" charset="0"/>
              </a:rPr>
              <a:t>Advice:</a:t>
            </a:r>
          </a:p>
          <a:p>
            <a:pPr marL="0" indent="0">
              <a:spcBef>
                <a:spcPts val="0"/>
              </a:spcBef>
              <a:buNone/>
              <a:defRPr/>
            </a:pPr>
            <a:endParaRPr lang="en-GB" sz="1050" b="1" i="1" dirty="0">
              <a:solidFill>
                <a:srgbClr val="222222"/>
              </a:solidFill>
              <a:latin typeface="Arial" panose="020B0604020202020204" pitchFamily="34" charset="0"/>
              <a:cs typeface="Arial" panose="020B0604020202020204" pitchFamily="34" charset="0"/>
            </a:endParaRPr>
          </a:p>
          <a:p>
            <a:pPr>
              <a:spcBef>
                <a:spcPts val="0"/>
              </a:spcBef>
              <a:buFont typeface="Wingdings" panose="05000000000000000000" pitchFamily="2" charset="2"/>
              <a:buChar char="q"/>
              <a:defRPr/>
            </a:pPr>
            <a:r>
              <a:rPr lang="en-GB" sz="1800" dirty="0">
                <a:solidFill>
                  <a:srgbClr val="222222"/>
                </a:solidFill>
                <a:latin typeface="Arial" panose="020B0604020202020204" pitchFamily="34" charset="0"/>
                <a:cs typeface="Arial" panose="020B0604020202020204" pitchFamily="34" charset="0"/>
              </a:rPr>
              <a:t>Keep active, weight loss, leg elevation, emollient</a:t>
            </a:r>
          </a:p>
          <a:p>
            <a:pPr>
              <a:spcBef>
                <a:spcPts val="0"/>
              </a:spcBef>
              <a:buFont typeface="Wingdings" panose="05000000000000000000" pitchFamily="2" charset="2"/>
              <a:buChar char="q"/>
              <a:defRPr/>
            </a:pPr>
            <a:r>
              <a:rPr lang="en-GB" sz="1800" dirty="0">
                <a:solidFill>
                  <a:srgbClr val="222222"/>
                </a:solidFill>
                <a:latin typeface="Arial" panose="020B0604020202020204" pitchFamily="34" charset="0"/>
                <a:cs typeface="Arial" panose="020B0604020202020204" pitchFamily="34" charset="0"/>
              </a:rPr>
              <a:t>Compression stockings (after excluding arterial insufficiency)</a:t>
            </a:r>
          </a:p>
          <a:p>
            <a:pPr>
              <a:spcBef>
                <a:spcPts val="0"/>
              </a:spcBef>
              <a:buFont typeface="Wingdings" panose="05000000000000000000" pitchFamily="2" charset="2"/>
              <a:buChar char="q"/>
              <a:defRPr/>
            </a:pPr>
            <a:r>
              <a:rPr lang="en-GB" sz="1800" dirty="0">
                <a:solidFill>
                  <a:srgbClr val="222222"/>
                </a:solidFill>
                <a:latin typeface="Arial" panose="020B0604020202020204" pitchFamily="34" charset="0"/>
                <a:cs typeface="Arial" panose="020B0604020202020204" pitchFamily="34" charset="0"/>
              </a:rPr>
              <a:t>Acute f</a:t>
            </a:r>
            <a:r>
              <a:rPr lang="en-GB" sz="1800" dirty="0" err="1">
                <a:solidFill>
                  <a:srgbClr val="222222"/>
                </a:solidFill>
                <a:latin typeface="Arial" panose="020B0604020202020204" pitchFamily="34" charset="0"/>
                <a:cs typeface="Arial" panose="020B0604020202020204" pitchFamily="34" charset="0"/>
              </a:rPr>
              <a:t>lares</a:t>
            </a:r>
            <a:r>
              <a:rPr lang="en-GB" sz="1800" dirty="0">
                <a:solidFill>
                  <a:srgbClr val="222222"/>
                </a:solidFill>
                <a:latin typeface="Arial" panose="020B0604020202020204" pitchFamily="34" charset="0"/>
                <a:cs typeface="Arial" panose="020B0604020202020204" pitchFamily="34" charset="0"/>
              </a:rPr>
              <a:t> – topical corticosteroid</a:t>
            </a:r>
          </a:p>
        </p:txBody>
      </p:sp>
    </p:spTree>
    <p:extLst>
      <p:ext uri="{BB962C8B-B14F-4D97-AF65-F5344CB8AC3E}">
        <p14:creationId xmlns:p14="http://schemas.microsoft.com/office/powerpoint/2010/main" val="325937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E6ADE9-78BF-78A9-7C97-F4480250085D}"/>
              </a:ext>
            </a:extLst>
          </p:cNvPr>
          <p:cNvSpPr txBox="1"/>
          <p:nvPr/>
        </p:nvSpPr>
        <p:spPr>
          <a:xfrm>
            <a:off x="870729" y="1828345"/>
            <a:ext cx="4998443" cy="3771995"/>
          </a:xfrm>
          <a:prstGeom prst="rect">
            <a:avLst/>
          </a:prstGeom>
          <a:noFill/>
        </p:spPr>
        <p:txBody>
          <a:bodyPr wrap="square" lIns="91440" tIns="45720" rIns="91440" bIns="45720" anchor="t">
            <a:spAutoFit/>
          </a:bodyPr>
          <a:lstStyle/>
          <a:p>
            <a:pPr marL="0" indent="0">
              <a:lnSpc>
                <a:spcPct val="107000"/>
              </a:lnSpc>
              <a:spcAft>
                <a:spcPts val="800"/>
              </a:spcAft>
              <a:buNone/>
            </a:pPr>
            <a:r>
              <a:rPr lang="en-GB" sz="2000" b="1" dirty="0">
                <a:latin typeface="Arial"/>
                <a:ea typeface="Calibri"/>
                <a:cs typeface="Arial"/>
              </a:rPr>
              <a:t>83-year old male, Fred, lives at home with wife:</a:t>
            </a:r>
          </a:p>
          <a:p>
            <a:pPr>
              <a:lnSpc>
                <a:spcPct val="107000"/>
              </a:lnSpc>
              <a:spcAft>
                <a:spcPts val="800"/>
              </a:spcAft>
            </a:pPr>
            <a:r>
              <a:rPr lang="en-GB" sz="2000" dirty="0">
                <a:latin typeface="Arial" panose="020B0604020202020204" pitchFamily="34" charset="0"/>
                <a:ea typeface="Calibri" panose="020F0502020204030204" pitchFamily="34" charset="0"/>
                <a:cs typeface="Arial" panose="020B0604020202020204" pitchFamily="34" charset="0"/>
              </a:rPr>
              <a:t>A warm red swollen and painful left lower leg, and now covers a 15cm area</a:t>
            </a:r>
          </a:p>
          <a:p>
            <a:pPr>
              <a:lnSpc>
                <a:spcPct val="107000"/>
              </a:lnSpc>
              <a:spcAft>
                <a:spcPts val="800"/>
              </a:spcAft>
            </a:pPr>
            <a:r>
              <a:rPr lang="en-GB" sz="2000" dirty="0">
                <a:latin typeface="Arial"/>
                <a:ea typeface="Calibri"/>
                <a:cs typeface="Arial"/>
              </a:rPr>
              <a:t>No apparent injury, some fungal nail disease and maceration between toes noted  </a:t>
            </a:r>
          </a:p>
          <a:p>
            <a:pPr>
              <a:lnSpc>
                <a:spcPct val="107000"/>
              </a:lnSpc>
              <a:spcAft>
                <a:spcPts val="800"/>
              </a:spcAft>
            </a:pPr>
            <a:r>
              <a:rPr lang="en-GB" sz="2000" dirty="0">
                <a:latin typeface="Arial"/>
                <a:ea typeface="Calibri"/>
                <a:cs typeface="Arial"/>
              </a:rPr>
              <a:t>O/E: Temp 37.7, 95kg weight</a:t>
            </a:r>
          </a:p>
          <a:p>
            <a:pPr>
              <a:lnSpc>
                <a:spcPct val="107000"/>
              </a:lnSpc>
              <a:spcAft>
                <a:spcPts val="800"/>
              </a:spcAft>
            </a:pPr>
            <a:r>
              <a:rPr lang="en-GB" sz="2000" dirty="0">
                <a:latin typeface="Arial" panose="020B0604020202020204" pitchFamily="34" charset="0"/>
                <a:ea typeface="Calibri" panose="020F0502020204030204" pitchFamily="34" charset="0"/>
                <a:cs typeface="Arial" panose="020B0604020202020204" pitchFamily="34" charset="0"/>
              </a:rPr>
              <a:t>PMHx: Ischaemic heart disease, atrial fibrillation, hypertension, type 2 diabetes</a:t>
            </a:r>
          </a:p>
        </p:txBody>
      </p:sp>
      <p:sp>
        <p:nvSpPr>
          <p:cNvPr id="9" name="Title 1">
            <a:extLst>
              <a:ext uri="{FF2B5EF4-FFF2-40B4-BE49-F238E27FC236}">
                <a16:creationId xmlns:a16="http://schemas.microsoft.com/office/drawing/2014/main" id="{1C9290F8-FBFC-6BB5-959D-D406ABA73B1B}"/>
              </a:ext>
            </a:extLst>
          </p:cNvPr>
          <p:cNvSpPr txBox="1">
            <a:spLocks/>
          </p:cNvSpPr>
          <p:nvPr/>
        </p:nvSpPr>
        <p:spPr>
          <a:xfrm>
            <a:off x="1455116" y="64089"/>
            <a:ext cx="58191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AF1E2C"/>
                </a:solidFill>
                <a:latin typeface="Arial" panose="020B0604020202020204" pitchFamily="34" charset="0"/>
                <a:cs typeface="Arial" panose="020B0604020202020204" pitchFamily="34" charset="0"/>
              </a:rPr>
              <a:t>Clinical scenario 1</a:t>
            </a:r>
          </a:p>
        </p:txBody>
      </p:sp>
      <p:pic>
        <p:nvPicPr>
          <p:cNvPr id="2" name="Picture 2">
            <a:extLst>
              <a:ext uri="{FF2B5EF4-FFF2-40B4-BE49-F238E27FC236}">
                <a16:creationId xmlns:a16="http://schemas.microsoft.com/office/drawing/2014/main" id="{1850FA9E-25E3-55C3-47C9-0E168E0F2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9172" y="2604241"/>
            <a:ext cx="2933634" cy="219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347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CEFFA6-0ED1-72E5-2B5D-A3B75E49C1B3}"/>
              </a:ext>
            </a:extLst>
          </p:cNvPr>
          <p:cNvSpPr>
            <a:spLocks noGrp="1"/>
          </p:cNvSpPr>
          <p:nvPr>
            <p:ph idx="1"/>
          </p:nvPr>
        </p:nvSpPr>
        <p:spPr>
          <a:xfrm>
            <a:off x="768350" y="2009558"/>
            <a:ext cx="4451350" cy="1825698"/>
          </a:xfrm>
        </p:spPr>
        <p:txBody>
          <a:bodyPr anchor="ctr">
            <a:normAutofit/>
          </a:bodyPr>
          <a:lstStyle/>
          <a:p>
            <a:pPr marL="0" indent="0">
              <a:buNone/>
            </a:pPr>
            <a:r>
              <a:rPr lang="en-GB" sz="2000" b="1" dirty="0">
                <a:latin typeface="Arial" panose="020B0604020202020204" pitchFamily="34" charset="0"/>
                <a:cs typeface="Arial" panose="020B0604020202020204" pitchFamily="34" charset="0"/>
              </a:rPr>
              <a:t>Skin infection can look different on different skin tones</a:t>
            </a:r>
          </a:p>
          <a:p>
            <a:pPr>
              <a:buFont typeface="Wingdings" panose="05000000000000000000" pitchFamily="2" charset="2"/>
              <a:buChar char="à"/>
            </a:pPr>
            <a:r>
              <a:rPr lang="en-GB" sz="2000" dirty="0">
                <a:latin typeface="Arial" panose="020B0604020202020204" pitchFamily="34" charset="0"/>
                <a:cs typeface="Arial" panose="020B0604020202020204" pitchFamily="34" charset="0"/>
                <a:sym typeface="Wingdings" panose="05000000000000000000" pitchFamily="2" charset="2"/>
              </a:rPr>
              <a:t> Increased role of indicators such as tenderness, heat, and swelling</a:t>
            </a:r>
          </a:p>
          <a:p>
            <a:pPr marL="0" indent="0">
              <a:buNone/>
            </a:pPr>
            <a:endParaRPr lang="en-US" sz="2000" dirty="0">
              <a:latin typeface="Arial" panose="020B0604020202020204" pitchFamily="34" charset="0"/>
              <a:cs typeface="Arial" panose="020B0604020202020204" pitchFamily="34" charset="0"/>
              <a:sym typeface="Wingdings" panose="05000000000000000000" pitchFamily="2" charset="2"/>
            </a:endParaRPr>
          </a:p>
        </p:txBody>
      </p:sp>
      <p:sp>
        <p:nvSpPr>
          <p:cNvPr id="4" name="Title 1">
            <a:extLst>
              <a:ext uri="{FF2B5EF4-FFF2-40B4-BE49-F238E27FC236}">
                <a16:creationId xmlns:a16="http://schemas.microsoft.com/office/drawing/2014/main" id="{3FC0E42E-8671-FE7D-4168-180FBCE70689}"/>
              </a:ext>
            </a:extLst>
          </p:cNvPr>
          <p:cNvSpPr>
            <a:spLocks noGrp="1"/>
          </p:cNvSpPr>
          <p:nvPr>
            <p:ph type="title"/>
          </p:nvPr>
        </p:nvSpPr>
        <p:spPr>
          <a:xfrm>
            <a:off x="1448341" y="467045"/>
            <a:ext cx="6924294" cy="1339386"/>
          </a:xfrm>
        </p:spPr>
        <p:txBody>
          <a:bodyPr>
            <a:normAutofit/>
          </a:bodyPr>
          <a:lstStyle/>
          <a:p>
            <a:pPr>
              <a:lnSpc>
                <a:spcPct val="100000"/>
              </a:lnSpc>
              <a:spcBef>
                <a:spcPts val="0"/>
              </a:spcBef>
              <a:defRPr/>
            </a:pPr>
            <a:r>
              <a:rPr lang="en-GB" b="1" dirty="0">
                <a:solidFill>
                  <a:srgbClr val="AF1E2C"/>
                </a:solidFill>
                <a:latin typeface="Arial" panose="020B0604020202020204" pitchFamily="34" charset="0"/>
                <a:cs typeface="Arial" panose="020B0604020202020204" pitchFamily="34" charset="0"/>
              </a:rPr>
              <a:t>Special considerations</a:t>
            </a:r>
            <a:endParaRPr lang="en-GB" b="0" dirty="0">
              <a:latin typeface="Arial" panose="020B0604020202020204" pitchFamily="34" charset="0"/>
              <a:cs typeface="Arial" panose="020B0604020202020204" pitchFamily="34" charset="0"/>
            </a:endParaRPr>
          </a:p>
        </p:txBody>
      </p:sp>
      <p:pic>
        <p:nvPicPr>
          <p:cNvPr id="1026" name="Picture 2" descr="Skin on a person's lower leg is swollen, red, with area of dark brown. A line of black ink is above the swelling. Skin on the other leg is medium brown.">
            <a:extLst>
              <a:ext uri="{FF2B5EF4-FFF2-40B4-BE49-F238E27FC236}">
                <a16:creationId xmlns:a16="http://schemas.microsoft.com/office/drawing/2014/main" id="{3F7FA447-7B48-8133-070C-C061D9532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2820843"/>
            <a:ext cx="3048000" cy="2028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7E3280-3581-1632-0FD1-148999E1B4C6}"/>
              </a:ext>
            </a:extLst>
          </p:cNvPr>
          <p:cNvSpPr txBox="1"/>
          <p:nvPr/>
        </p:nvSpPr>
        <p:spPr>
          <a:xfrm>
            <a:off x="768350" y="3835256"/>
            <a:ext cx="4451350" cy="224676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sym typeface="Wingdings" panose="05000000000000000000" pitchFamily="2" charset="2"/>
              </a:rPr>
              <a:t>Higher risk of invasive infection in vulnerable patients such as people who inject drugs </a:t>
            </a:r>
            <a:endParaRPr lang="en-GB" sz="2000" b="1" dirty="0">
              <a:latin typeface="Arial" panose="020B0604020202020204" pitchFamily="34" charset="0"/>
              <a:cs typeface="Arial" panose="020B0604020202020204" pitchFamily="34" charset="0"/>
              <a:sym typeface="Wingdings" panose="05000000000000000000" pitchFamily="2" charset="2"/>
            </a:endParaRPr>
          </a:p>
          <a:p>
            <a:pPr marL="342900" indent="-342900">
              <a:buFont typeface="Wingdings" panose="05000000000000000000" pitchFamily="2" charset="2"/>
              <a:buChar char="à"/>
            </a:pPr>
            <a:r>
              <a:rPr lang="en-US" sz="2000" dirty="0">
                <a:latin typeface="Arial" panose="020B0604020202020204" pitchFamily="34" charset="0"/>
                <a:cs typeface="Arial" panose="020B0604020202020204" pitchFamily="34" charset="0"/>
                <a:sym typeface="Wingdings" panose="05000000000000000000" pitchFamily="2" charset="2"/>
              </a:rPr>
              <a:t>Early treatment of skin infections</a:t>
            </a:r>
          </a:p>
          <a:p>
            <a:pPr marL="342900" indent="-342900">
              <a:buFont typeface="Wingdings" panose="05000000000000000000" pitchFamily="2" charset="2"/>
              <a:buChar char="à"/>
            </a:pPr>
            <a:r>
              <a:rPr lang="en-US" sz="2000" dirty="0">
                <a:latin typeface="Arial" panose="020B0604020202020204" pitchFamily="34" charset="0"/>
                <a:cs typeface="Arial" panose="020B0604020202020204" pitchFamily="34" charset="0"/>
                <a:sym typeface="Wingdings" panose="05000000000000000000" pitchFamily="2" charset="2"/>
              </a:rPr>
              <a:t>Consider previous microbiology </a:t>
            </a:r>
          </a:p>
          <a:p>
            <a:pPr marL="342900" indent="-342900">
              <a:buFont typeface="Wingdings" panose="05000000000000000000" pitchFamily="2" charset="2"/>
              <a:buChar char="à"/>
            </a:pPr>
            <a:r>
              <a:rPr lang="en-US" sz="2000" dirty="0">
                <a:latin typeface="Arial" panose="020B0604020202020204" pitchFamily="34" charset="0"/>
                <a:cs typeface="Arial" panose="020B0604020202020204" pitchFamily="34" charset="0"/>
                <a:sym typeface="Wingdings" panose="05000000000000000000" pitchFamily="2" charset="2"/>
              </a:rPr>
              <a:t>Provide harm reduction tips for safer drug use. </a:t>
            </a:r>
          </a:p>
        </p:txBody>
      </p:sp>
    </p:spTree>
    <p:extLst>
      <p:ext uri="{BB962C8B-B14F-4D97-AF65-F5344CB8AC3E}">
        <p14:creationId xmlns:p14="http://schemas.microsoft.com/office/powerpoint/2010/main" val="981477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A901-838E-4AE1-8A6B-0F6BF3A41880}"/>
              </a:ext>
            </a:extLst>
          </p:cNvPr>
          <p:cNvSpPr>
            <a:spLocks noGrp="1"/>
          </p:cNvSpPr>
          <p:nvPr>
            <p:ph type="title"/>
          </p:nvPr>
        </p:nvSpPr>
        <p:spPr>
          <a:xfrm>
            <a:off x="1459500" y="213877"/>
            <a:ext cx="8012317" cy="994172"/>
          </a:xfrm>
        </p:spPr>
        <p:txBody>
          <a:bodyPr>
            <a:normAutofit/>
          </a:bodyPr>
          <a:lstStyle/>
          <a:p>
            <a:r>
              <a:rPr lang="en-GB" sz="4000" b="1" dirty="0">
                <a:solidFill>
                  <a:srgbClr val="AD0016"/>
                </a:solidFill>
                <a:latin typeface="Arial" panose="020B0604020202020204" pitchFamily="34" charset="0"/>
                <a:cs typeface="Arial" panose="020B0604020202020204" pitchFamily="34" charset="0"/>
              </a:rPr>
              <a:t>Safety netting advice </a:t>
            </a:r>
          </a:p>
        </p:txBody>
      </p:sp>
      <p:sp>
        <p:nvSpPr>
          <p:cNvPr id="4" name="Rectangle 3">
            <a:extLst>
              <a:ext uri="{FF2B5EF4-FFF2-40B4-BE49-F238E27FC236}">
                <a16:creationId xmlns:a16="http://schemas.microsoft.com/office/drawing/2014/main" id="{73988CC1-4313-4F28-A40E-F5AF2D816B4D}"/>
              </a:ext>
            </a:extLst>
          </p:cNvPr>
          <p:cNvSpPr/>
          <p:nvPr/>
        </p:nvSpPr>
        <p:spPr>
          <a:xfrm>
            <a:off x="889687" y="1708691"/>
            <a:ext cx="8254313" cy="4411464"/>
          </a:xfrm>
          <a:prstGeom prst="rect">
            <a:avLst/>
          </a:prstGeom>
        </p:spPr>
        <p:txBody>
          <a:bodyPr wrap="square">
            <a:spAutoFit/>
          </a:bodyPr>
          <a:lstStyle/>
          <a:p>
            <a:pPr>
              <a:lnSpc>
                <a:spcPct val="90000"/>
              </a:lnSpc>
              <a:spcBef>
                <a:spcPts val="750"/>
              </a:spcBef>
              <a:defRPr/>
            </a:pPr>
            <a:r>
              <a:rPr lang="en-GB" sz="2000" b="1" dirty="0">
                <a:solidFill>
                  <a:srgbClr val="F6F6F6">
                    <a:lumMod val="10000"/>
                  </a:srgbClr>
                </a:solidFill>
                <a:latin typeface="Arial" panose="020B0604020202020204" pitchFamily="34" charset="0"/>
                <a:cs typeface="Arial" panose="020B0604020202020204" pitchFamily="34" charset="0"/>
              </a:rPr>
              <a:t>Advice &amp; reassessment:</a:t>
            </a:r>
          </a:p>
          <a:p>
            <a:pPr>
              <a:lnSpc>
                <a:spcPct val="90000"/>
              </a:lnSpc>
              <a:spcBef>
                <a:spcPts val="750"/>
              </a:spcBef>
              <a:defRPr/>
            </a:pPr>
            <a:r>
              <a:rPr lang="en-GB" sz="2000" dirty="0">
                <a:solidFill>
                  <a:srgbClr val="F6F6F6">
                    <a:lumMod val="10000"/>
                  </a:srgbClr>
                </a:solidFill>
                <a:latin typeface="Arial" panose="020B0604020202020204" pitchFamily="34" charset="0"/>
                <a:cs typeface="Arial" panose="020B0604020202020204" pitchFamily="34" charset="0"/>
              </a:rPr>
              <a:t>• Skin will take time to return to normal after finishing the antibiotics, however recurrence of cellulitis is common </a:t>
            </a:r>
          </a:p>
          <a:p>
            <a:pPr>
              <a:lnSpc>
                <a:spcPct val="90000"/>
              </a:lnSpc>
              <a:spcBef>
                <a:spcPts val="750"/>
              </a:spcBef>
              <a:defRPr/>
            </a:pPr>
            <a:r>
              <a:rPr lang="en-GB" sz="2000" dirty="0">
                <a:solidFill>
                  <a:srgbClr val="F6F6F6">
                    <a:lumMod val="10000"/>
                  </a:srgbClr>
                </a:solidFill>
                <a:latin typeface="Arial" panose="020B0604020202020204" pitchFamily="34" charset="0"/>
                <a:cs typeface="Arial" panose="020B0604020202020204" pitchFamily="34" charset="0"/>
              </a:rPr>
              <a:t>• Advice patient to seek medical help/reassess if:</a:t>
            </a:r>
          </a:p>
          <a:p>
            <a:pPr marL="800100" lvl="1" indent="-342900">
              <a:lnSpc>
                <a:spcPct val="90000"/>
              </a:lnSpc>
              <a:spcBef>
                <a:spcPts val="750"/>
              </a:spcBef>
              <a:buFont typeface="Arial" panose="020B0604020202020204" pitchFamily="34" charset="0"/>
              <a:buChar char="•"/>
              <a:defRPr/>
            </a:pPr>
            <a:r>
              <a:rPr lang="en-GB" sz="2000" dirty="0">
                <a:solidFill>
                  <a:srgbClr val="1B1916"/>
                </a:solidFill>
                <a:latin typeface="Arial" panose="020B0604020202020204" pitchFamily="34" charset="0"/>
                <a:cs typeface="Arial" panose="020B0604020202020204" pitchFamily="34" charset="0"/>
              </a:rPr>
              <a:t>The patient cannot tolerate/take the prescribed antibiotics</a:t>
            </a:r>
            <a:endParaRPr lang="en-GB" sz="2000" dirty="0">
              <a:solidFill>
                <a:srgbClr val="F6F6F6">
                  <a:lumMod val="10000"/>
                </a:srgbClr>
              </a:solidFill>
              <a:latin typeface="Arial" panose="020B0604020202020204" pitchFamily="34" charset="0"/>
              <a:cs typeface="Arial" panose="020B0604020202020204" pitchFamily="34" charset="0"/>
            </a:endParaRPr>
          </a:p>
          <a:p>
            <a:pPr marL="800100" lvl="1" indent="-342900">
              <a:lnSpc>
                <a:spcPct val="90000"/>
              </a:lnSpc>
              <a:spcBef>
                <a:spcPts val="750"/>
              </a:spcBef>
              <a:buFont typeface="Arial" panose="020B0604020202020204" pitchFamily="34" charset="0"/>
              <a:buChar char="•"/>
              <a:defRPr/>
            </a:pPr>
            <a:r>
              <a:rPr lang="en-GB" sz="2000" dirty="0">
                <a:solidFill>
                  <a:srgbClr val="F6F6F6">
                    <a:lumMod val="10000"/>
                  </a:srgbClr>
                </a:solidFill>
                <a:latin typeface="Arial" panose="020B0604020202020204" pitchFamily="34" charset="0"/>
                <a:cs typeface="Arial" panose="020B0604020202020204" pitchFamily="34" charset="0"/>
              </a:rPr>
              <a:t>Do not start to improve in 2 to 3 days or worsen rapidly or significantly at any time</a:t>
            </a:r>
          </a:p>
          <a:p>
            <a:pPr marL="1257300" lvl="2" indent="-342900">
              <a:lnSpc>
                <a:spcPct val="90000"/>
              </a:lnSpc>
              <a:spcBef>
                <a:spcPts val="750"/>
              </a:spcBef>
              <a:buFont typeface="Arial" panose="020B0604020202020204" pitchFamily="34" charset="0"/>
              <a:buChar char="•"/>
              <a:defRPr/>
            </a:pPr>
            <a:r>
              <a:rPr lang="en-GB" sz="2000" dirty="0">
                <a:solidFill>
                  <a:srgbClr val="1B1916"/>
                </a:solidFill>
                <a:latin typeface="Arial" panose="020B0604020202020204" pitchFamily="34" charset="0"/>
                <a:cs typeface="Arial" panose="020B0604020202020204" pitchFamily="34" charset="0"/>
              </a:rPr>
              <a:t>The patient is very unwell, has severe pain, or redness or swelling</a:t>
            </a:r>
          </a:p>
          <a:p>
            <a:pPr marL="1257300" lvl="2" indent="-342900">
              <a:lnSpc>
                <a:spcPct val="90000"/>
              </a:lnSpc>
              <a:spcBef>
                <a:spcPts val="750"/>
              </a:spcBef>
              <a:buFont typeface="Arial" panose="020B0604020202020204" pitchFamily="34" charset="0"/>
              <a:buChar char="•"/>
              <a:defRPr/>
            </a:pPr>
            <a:r>
              <a:rPr lang="en-GB" sz="2000" dirty="0">
                <a:solidFill>
                  <a:srgbClr val="1B1916"/>
                </a:solidFill>
                <a:latin typeface="Arial" panose="020B0604020202020204" pitchFamily="34" charset="0"/>
                <a:cs typeface="Arial" panose="020B0604020202020204" pitchFamily="34" charset="0"/>
              </a:rPr>
              <a:t>Showing signs or symptoms of sepsis </a:t>
            </a:r>
          </a:p>
          <a:p>
            <a:pPr>
              <a:spcBef>
                <a:spcPts val="750"/>
              </a:spcBef>
              <a:defRPr/>
            </a:pPr>
            <a:r>
              <a:rPr lang="en-GB" b="1" i="1" dirty="0">
                <a:solidFill>
                  <a:srgbClr val="F6F6F6">
                    <a:lumMod val="10000"/>
                  </a:srgbClr>
                </a:solidFill>
                <a:latin typeface="Arial" panose="020B0604020202020204" pitchFamily="34" charset="0"/>
                <a:cs typeface="Arial" panose="020B0604020202020204" pitchFamily="34" charset="0"/>
              </a:rPr>
              <a:t>Refer to hospital’s acute medical team for further assessment </a:t>
            </a:r>
            <a:r>
              <a:rPr lang="en-GB" i="1" dirty="0">
                <a:solidFill>
                  <a:srgbClr val="F6F6F6">
                    <a:lumMod val="10000"/>
                  </a:srgbClr>
                </a:solidFill>
                <a:latin typeface="Arial" panose="020B0604020202020204" pitchFamily="34" charset="0"/>
                <a:cs typeface="Arial" panose="020B0604020202020204" pitchFamily="34" charset="0"/>
              </a:rPr>
              <a:t>if they have any symptoms or signs suggesting a more serious illness or condition, such as orbital cellulitis, osteomyelitis, septic arthritis, necrotising fasciitis or sepsis.</a:t>
            </a:r>
            <a:endParaRPr lang="en-GB" sz="1200" dirty="0">
              <a:solidFill>
                <a:srgbClr val="F6F6F6">
                  <a:lumMod val="10000"/>
                </a:srgbClr>
              </a:solidFill>
              <a:latin typeface="Arial" panose="020B0604020202020204" pitchFamily="34" charset="0"/>
              <a:cs typeface="Arial" panose="020B0604020202020204" pitchFamily="34" charset="0"/>
            </a:endParaRPr>
          </a:p>
        </p:txBody>
      </p:sp>
      <p:pic>
        <p:nvPicPr>
          <p:cNvPr id="5" name="Picture 4" descr="Logo, icon&#10;&#10;Description automatically generated">
            <a:extLst>
              <a:ext uri="{FF2B5EF4-FFF2-40B4-BE49-F238E27FC236}">
                <a16:creationId xmlns:a16="http://schemas.microsoft.com/office/drawing/2014/main" id="{E01DB6DD-5813-5663-EF75-A8AF24D33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417" y="536458"/>
            <a:ext cx="1343182" cy="1343182"/>
          </a:xfrm>
          <a:prstGeom prst="rect">
            <a:avLst/>
          </a:prstGeom>
        </p:spPr>
      </p:pic>
    </p:spTree>
    <p:extLst>
      <p:ext uri="{BB962C8B-B14F-4D97-AF65-F5344CB8AC3E}">
        <p14:creationId xmlns:p14="http://schemas.microsoft.com/office/powerpoint/2010/main" val="2646494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05DA8-EB95-C723-5448-58F3A6342845}"/>
              </a:ext>
            </a:extLst>
          </p:cNvPr>
          <p:cNvSpPr>
            <a:spLocks noGrp="1"/>
          </p:cNvSpPr>
          <p:nvPr>
            <p:ph type="title"/>
          </p:nvPr>
        </p:nvSpPr>
        <p:spPr>
          <a:xfrm>
            <a:off x="1475285" y="102223"/>
            <a:ext cx="6997446" cy="1325563"/>
          </a:xfrm>
        </p:spPr>
        <p:txBody>
          <a:bodyPr/>
          <a:lstStyle/>
          <a:p>
            <a:r>
              <a:rPr lang="en-GB" sz="4000" dirty="0">
                <a:latin typeface="Arial" panose="020B0604020202020204" pitchFamily="34" charset="0"/>
                <a:cs typeface="Arial" panose="020B0604020202020204" pitchFamily="34" charset="0"/>
              </a:rPr>
              <a:t>Resources for patients</a:t>
            </a:r>
            <a:endParaRPr lang="en-GB" dirty="0"/>
          </a:p>
        </p:txBody>
      </p:sp>
      <p:pic>
        <p:nvPicPr>
          <p:cNvPr id="8" name="Picture 7">
            <a:extLst>
              <a:ext uri="{FF2B5EF4-FFF2-40B4-BE49-F238E27FC236}">
                <a16:creationId xmlns:a16="http://schemas.microsoft.com/office/drawing/2014/main" id="{D6750A75-4D38-0EAA-CDAA-4FD7A081A9D5}"/>
              </a:ext>
            </a:extLst>
          </p:cNvPr>
          <p:cNvPicPr>
            <a:picLocks noChangeAspect="1"/>
          </p:cNvPicPr>
          <p:nvPr/>
        </p:nvPicPr>
        <p:blipFill>
          <a:blip r:embed="rId3"/>
          <a:stretch>
            <a:fillRect/>
          </a:stretch>
        </p:blipFill>
        <p:spPr>
          <a:xfrm>
            <a:off x="759189" y="1767540"/>
            <a:ext cx="3526374" cy="4339785"/>
          </a:xfrm>
          <a:prstGeom prst="rect">
            <a:avLst/>
          </a:prstGeom>
        </p:spPr>
      </p:pic>
      <p:pic>
        <p:nvPicPr>
          <p:cNvPr id="10" name="Picture 9">
            <a:extLst>
              <a:ext uri="{FF2B5EF4-FFF2-40B4-BE49-F238E27FC236}">
                <a16:creationId xmlns:a16="http://schemas.microsoft.com/office/drawing/2014/main" id="{CD514DA8-9719-DF29-688C-85F9E57ACDB7}"/>
              </a:ext>
            </a:extLst>
          </p:cNvPr>
          <p:cNvPicPr>
            <a:picLocks noChangeAspect="1"/>
          </p:cNvPicPr>
          <p:nvPr/>
        </p:nvPicPr>
        <p:blipFill>
          <a:blip r:embed="rId4"/>
          <a:stretch>
            <a:fillRect/>
          </a:stretch>
        </p:blipFill>
        <p:spPr>
          <a:xfrm>
            <a:off x="4462917" y="1304832"/>
            <a:ext cx="4009814" cy="3876302"/>
          </a:xfrm>
          <a:prstGeom prst="rect">
            <a:avLst/>
          </a:prstGeom>
        </p:spPr>
      </p:pic>
      <p:pic>
        <p:nvPicPr>
          <p:cNvPr id="12" name="Picture 11">
            <a:extLst>
              <a:ext uri="{FF2B5EF4-FFF2-40B4-BE49-F238E27FC236}">
                <a16:creationId xmlns:a16="http://schemas.microsoft.com/office/drawing/2014/main" id="{61F67927-D3C4-1331-7D5A-4451837A1E51}"/>
              </a:ext>
            </a:extLst>
          </p:cNvPr>
          <p:cNvPicPr>
            <a:picLocks noChangeAspect="1"/>
          </p:cNvPicPr>
          <p:nvPr/>
        </p:nvPicPr>
        <p:blipFill>
          <a:blip r:embed="rId5"/>
          <a:stretch>
            <a:fillRect/>
          </a:stretch>
        </p:blipFill>
        <p:spPr>
          <a:xfrm>
            <a:off x="4572000" y="4183954"/>
            <a:ext cx="4339214" cy="1994360"/>
          </a:xfrm>
          <a:prstGeom prst="rect">
            <a:avLst/>
          </a:prstGeom>
        </p:spPr>
      </p:pic>
      <p:sp>
        <p:nvSpPr>
          <p:cNvPr id="13" name="Rectangle 12">
            <a:extLst>
              <a:ext uri="{FF2B5EF4-FFF2-40B4-BE49-F238E27FC236}">
                <a16:creationId xmlns:a16="http://schemas.microsoft.com/office/drawing/2014/main" id="{3FC34C0C-84FA-F5FA-CCC3-25C30BCC2886}"/>
              </a:ext>
            </a:extLst>
          </p:cNvPr>
          <p:cNvSpPr/>
          <p:nvPr/>
        </p:nvSpPr>
        <p:spPr>
          <a:xfrm>
            <a:off x="980501" y="1767540"/>
            <a:ext cx="2027104" cy="579053"/>
          </a:xfrm>
          <a:prstGeom prst="rect">
            <a:avLst/>
          </a:prstGeom>
          <a:solidFill>
            <a:srgbClr val="CFD5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Arial" panose="020B0604020202020204" pitchFamily="34" charset="0"/>
                <a:cs typeface="Arial" panose="020B0604020202020204" pitchFamily="34" charset="0"/>
              </a:rPr>
              <a:t>British Association of Dermatologists</a:t>
            </a:r>
            <a:endParaRPr lang="en-US" sz="1600"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5ADBADD-EA5E-1914-B1AE-D199DBD8D50E}"/>
              </a:ext>
            </a:extLst>
          </p:cNvPr>
          <p:cNvSpPr/>
          <p:nvPr/>
        </p:nvSpPr>
        <p:spPr>
          <a:xfrm>
            <a:off x="6884110" y="2097998"/>
            <a:ext cx="1687013" cy="579053"/>
          </a:xfrm>
          <a:prstGeom prst="rect">
            <a:avLst/>
          </a:prstGeom>
          <a:solidFill>
            <a:srgbClr val="CFD5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Arial" panose="020B0604020202020204" pitchFamily="34" charset="0"/>
                <a:cs typeface="Arial" panose="020B0604020202020204" pitchFamily="34" charset="0"/>
              </a:rPr>
              <a:t>Dermnetnz.com</a:t>
            </a:r>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6705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itle 1">
            <a:extLst>
              <a:ext uri="{FF2B5EF4-FFF2-40B4-BE49-F238E27FC236}">
                <a16:creationId xmlns:a16="http://schemas.microsoft.com/office/drawing/2014/main" id="{C6FB1338-777D-43AA-BE61-7D7A6E1475B7}"/>
              </a:ext>
            </a:extLst>
          </p:cNvPr>
          <p:cNvSpPr>
            <a:spLocks noGrp="1" noChangeArrowheads="1"/>
          </p:cNvSpPr>
          <p:nvPr>
            <p:ph type="title"/>
          </p:nvPr>
        </p:nvSpPr>
        <p:spPr>
          <a:xfrm>
            <a:off x="934870" y="1541100"/>
            <a:ext cx="8785225" cy="1170321"/>
          </a:xfrm>
        </p:spPr>
        <p:txBody>
          <a:bodyPr rtlCol="0">
            <a:noAutofit/>
          </a:bodyPr>
          <a:lstStyle/>
          <a:p>
            <a:pPr eaLnBrk="1" fontAlgn="auto" hangingPunct="1">
              <a:spcAft>
                <a:spcPts val="0"/>
              </a:spcAft>
              <a:defRPr/>
            </a:pPr>
            <a:r>
              <a:rPr lang="en-GB" altLang="en-US" sz="2400" b="0" dirty="0">
                <a:solidFill>
                  <a:schemeClr val="accent6">
                    <a:lumMod val="10000"/>
                  </a:schemeClr>
                </a:solidFill>
                <a:latin typeface="Arial" panose="020B0604020202020204" pitchFamily="34" charset="0"/>
                <a:cs typeface="Arial" panose="020B0604020202020204" pitchFamily="34" charset="0"/>
              </a:rPr>
              <a:t>How can we fit together the evidence and change behaviour during consultation with our patients to improve antibiotic prescribing?</a:t>
            </a:r>
          </a:p>
        </p:txBody>
      </p:sp>
      <p:sp>
        <p:nvSpPr>
          <p:cNvPr id="24" name="Title 1">
            <a:extLst>
              <a:ext uri="{FF2B5EF4-FFF2-40B4-BE49-F238E27FC236}">
                <a16:creationId xmlns:a16="http://schemas.microsoft.com/office/drawing/2014/main" id="{058C47C0-DDA0-45F3-A146-A8DE42648F13}"/>
              </a:ext>
            </a:extLst>
          </p:cNvPr>
          <p:cNvSpPr txBox="1">
            <a:spLocks/>
          </p:cNvSpPr>
          <p:nvPr/>
        </p:nvSpPr>
        <p:spPr>
          <a:xfrm>
            <a:off x="1490495" y="365472"/>
            <a:ext cx="8229600" cy="720725"/>
          </a:xfrm>
          <a:prstGeom prst="rect">
            <a:avLst/>
          </a:prstGeom>
        </p:spPr>
        <p:txBody>
          <a:bodyPr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AF1E2C"/>
                </a:solidFill>
                <a:effectLst/>
                <a:uLnTx/>
                <a:uFillTx/>
                <a:latin typeface="Arial"/>
                <a:ea typeface="+mn-ea"/>
                <a:cs typeface="+mn-cs"/>
              </a:rPr>
              <a:t>Possible solution for you </a:t>
            </a:r>
          </a:p>
        </p:txBody>
      </p:sp>
      <p:grpSp>
        <p:nvGrpSpPr>
          <p:cNvPr id="103430" name="Group 6" descr="Jigsaw graphic showing practice, evidence and patient as individual pieces fitting together">
            <a:extLst>
              <a:ext uri="{FF2B5EF4-FFF2-40B4-BE49-F238E27FC236}">
                <a16:creationId xmlns:a16="http://schemas.microsoft.com/office/drawing/2014/main" id="{62122D40-8EC8-4AA1-8BA3-CD4796E6BE35}"/>
              </a:ext>
            </a:extLst>
          </p:cNvPr>
          <p:cNvGrpSpPr>
            <a:grpSpLocks/>
          </p:cNvGrpSpPr>
          <p:nvPr/>
        </p:nvGrpSpPr>
        <p:grpSpPr bwMode="auto">
          <a:xfrm>
            <a:off x="3056189" y="2447985"/>
            <a:ext cx="3310674" cy="2924883"/>
            <a:chOff x="1202054" y="1958298"/>
            <a:chExt cx="5160778" cy="4639053"/>
          </a:xfrm>
        </p:grpSpPr>
        <p:grpSp>
          <p:nvGrpSpPr>
            <p:cNvPr id="103431" name="Group 21">
              <a:extLst>
                <a:ext uri="{FF2B5EF4-FFF2-40B4-BE49-F238E27FC236}">
                  <a16:creationId xmlns:a16="http://schemas.microsoft.com/office/drawing/2014/main" id="{A2FA2122-C4BC-4FE1-B280-8B17BC90EA92}"/>
                </a:ext>
              </a:extLst>
            </p:cNvPr>
            <p:cNvGrpSpPr>
              <a:grpSpLocks/>
            </p:cNvGrpSpPr>
            <p:nvPr/>
          </p:nvGrpSpPr>
          <p:grpSpPr bwMode="auto">
            <a:xfrm>
              <a:off x="1858284" y="3743499"/>
              <a:ext cx="2207120" cy="2853852"/>
              <a:chOff x="2968566" y="4135786"/>
              <a:chExt cx="1485674" cy="1828800"/>
            </a:xfrm>
          </p:grpSpPr>
          <p:sp>
            <p:nvSpPr>
              <p:cNvPr id="103441" name="Puzzle4">
                <a:extLst>
                  <a:ext uri="{FF2B5EF4-FFF2-40B4-BE49-F238E27FC236}">
                    <a16:creationId xmlns:a16="http://schemas.microsoft.com/office/drawing/2014/main" id="{A6A848ED-F556-47F8-B832-4AA0496269EE}"/>
                  </a:ext>
                </a:extLst>
              </p:cNvPr>
              <p:cNvSpPr>
                <a:spLocks noEditPoints="1" noChangeArrowheads="1"/>
              </p:cNvSpPr>
              <p:nvPr/>
            </p:nvSpPr>
            <p:spPr bwMode="auto">
              <a:xfrm>
                <a:off x="2976141" y="4135786"/>
                <a:ext cx="1316038" cy="18288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84 w 21600"/>
                  <a:gd name="T25" fmla="*/ 5663 h 21600"/>
                  <a:gd name="T26" fmla="*/ 20193 w 21600"/>
                  <a:gd name="T27" fmla="*/ 1597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EC6000"/>
              </a:solidFill>
              <a:ln w="2857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AD0016"/>
                  </a:solidFill>
                  <a:effectLst/>
                  <a:uLnTx/>
                  <a:uFillTx/>
                  <a:latin typeface="Calibri" panose="020F0502020204030204"/>
                  <a:ea typeface="+mn-ea"/>
                  <a:cs typeface="+mn-cs"/>
                </a:endParaRPr>
              </a:p>
            </p:txBody>
          </p:sp>
          <p:sp>
            <p:nvSpPr>
              <p:cNvPr id="30" name="Text Box 7">
                <a:extLst>
                  <a:ext uri="{FF2B5EF4-FFF2-40B4-BE49-F238E27FC236}">
                    <a16:creationId xmlns:a16="http://schemas.microsoft.com/office/drawing/2014/main" id="{4FCAB0DD-F0FD-42DC-A4B1-FBFF3E54EC0A}"/>
                  </a:ext>
                </a:extLst>
              </p:cNvPr>
              <p:cNvSpPr txBox="1">
                <a:spLocks noChangeArrowheads="1"/>
              </p:cNvSpPr>
              <p:nvPr/>
            </p:nvSpPr>
            <p:spPr bwMode="auto">
              <a:xfrm>
                <a:off x="2968566" y="4557735"/>
                <a:ext cx="1485674" cy="406663"/>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nl-NL" altLang="en-US"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Evidence</a:t>
                </a:r>
                <a:endParaRPr kumimoji="0" lang="nl-NL"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grpSp>
        <p:grpSp>
          <p:nvGrpSpPr>
            <p:cNvPr id="103432" name="Group 19">
              <a:extLst>
                <a:ext uri="{FF2B5EF4-FFF2-40B4-BE49-F238E27FC236}">
                  <a16:creationId xmlns:a16="http://schemas.microsoft.com/office/drawing/2014/main" id="{547859AB-36DA-4013-ADD7-57B541022F44}"/>
                </a:ext>
              </a:extLst>
            </p:cNvPr>
            <p:cNvGrpSpPr>
              <a:grpSpLocks/>
            </p:cNvGrpSpPr>
            <p:nvPr/>
          </p:nvGrpSpPr>
          <p:grpSpPr bwMode="auto">
            <a:xfrm>
              <a:off x="3727327" y="1958298"/>
              <a:ext cx="2030577" cy="2450052"/>
              <a:chOff x="4211960" y="2996952"/>
              <a:chExt cx="1366838" cy="1570038"/>
            </a:xfrm>
          </p:grpSpPr>
          <p:sp>
            <p:nvSpPr>
              <p:cNvPr id="103439" name="Puzzle3">
                <a:extLst>
                  <a:ext uri="{FF2B5EF4-FFF2-40B4-BE49-F238E27FC236}">
                    <a16:creationId xmlns:a16="http://schemas.microsoft.com/office/drawing/2014/main" id="{294CD86C-CEDC-4429-B752-1D6188AB0B35}"/>
                  </a:ext>
                </a:extLst>
              </p:cNvPr>
              <p:cNvSpPr>
                <a:spLocks noEditPoints="1" noChangeArrowheads="1"/>
              </p:cNvSpPr>
              <p:nvPr/>
            </p:nvSpPr>
            <p:spPr bwMode="auto">
              <a:xfrm>
                <a:off x="4211960" y="2996952"/>
                <a:ext cx="1366838" cy="15700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83 w 21600"/>
                  <a:gd name="T25" fmla="*/ 7710 h 21600"/>
                  <a:gd name="T26" fmla="*/ 19141 w 21600"/>
                  <a:gd name="T27" fmla="*/ 2024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001642"/>
              </a:solidFill>
              <a:ln w="2857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AD0016"/>
                  </a:solidFill>
                  <a:effectLst/>
                  <a:uLnTx/>
                  <a:uFillTx/>
                  <a:latin typeface="Arial" panose="020B0604020202020204" pitchFamily="34" charset="0"/>
                  <a:ea typeface="+mn-ea"/>
                  <a:cs typeface="Arial" panose="020B0604020202020204" pitchFamily="34" charset="0"/>
                </a:endParaRPr>
              </a:p>
            </p:txBody>
          </p:sp>
          <p:sp>
            <p:nvSpPr>
              <p:cNvPr id="28" name="Text Box 8">
                <a:extLst>
                  <a:ext uri="{FF2B5EF4-FFF2-40B4-BE49-F238E27FC236}">
                    <a16:creationId xmlns:a16="http://schemas.microsoft.com/office/drawing/2014/main" id="{5FFF0D98-1E3F-4042-916A-23C269828352}"/>
                  </a:ext>
                </a:extLst>
              </p:cNvPr>
              <p:cNvSpPr txBox="1">
                <a:spLocks noChangeArrowheads="1"/>
              </p:cNvSpPr>
              <p:nvPr/>
            </p:nvSpPr>
            <p:spPr bwMode="auto">
              <a:xfrm>
                <a:off x="4277468" y="3479252"/>
                <a:ext cx="1278106" cy="406663"/>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nl-NL" altLang="en-US"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Practice</a:t>
                </a:r>
              </a:p>
            </p:txBody>
          </p:sp>
        </p:grpSp>
        <p:grpSp>
          <p:nvGrpSpPr>
            <p:cNvPr id="103433" name="Group 20">
              <a:extLst>
                <a:ext uri="{FF2B5EF4-FFF2-40B4-BE49-F238E27FC236}">
                  <a16:creationId xmlns:a16="http://schemas.microsoft.com/office/drawing/2014/main" id="{5F8BD675-BF2B-42F0-A4CA-D12B435584D2}"/>
                </a:ext>
              </a:extLst>
            </p:cNvPr>
            <p:cNvGrpSpPr>
              <a:grpSpLocks/>
            </p:cNvGrpSpPr>
            <p:nvPr/>
          </p:nvGrpSpPr>
          <p:grpSpPr bwMode="auto">
            <a:xfrm>
              <a:off x="3122398" y="3743499"/>
              <a:ext cx="3240434" cy="2232049"/>
              <a:chOff x="3851920" y="4134942"/>
              <a:chExt cx="2181225" cy="1430338"/>
            </a:xfrm>
          </p:grpSpPr>
          <p:sp>
            <p:nvSpPr>
              <p:cNvPr id="103437" name="Puzzle2">
                <a:extLst>
                  <a:ext uri="{FF2B5EF4-FFF2-40B4-BE49-F238E27FC236}">
                    <a16:creationId xmlns:a16="http://schemas.microsoft.com/office/drawing/2014/main" id="{A42C65C3-55DB-4F78-A0CA-A64DD8113A6D}"/>
                  </a:ext>
                </a:extLst>
              </p:cNvPr>
              <p:cNvSpPr>
                <a:spLocks noEditPoints="1" noChangeArrowheads="1"/>
              </p:cNvSpPr>
              <p:nvPr/>
            </p:nvSpPr>
            <p:spPr bwMode="auto">
              <a:xfrm>
                <a:off x="3851920" y="4134942"/>
                <a:ext cx="2181225" cy="14303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92 w 21600"/>
                  <a:gd name="T25" fmla="*/ 6737 h 21600"/>
                  <a:gd name="T26" fmla="*/ 16176 w 21600"/>
                  <a:gd name="T27" fmla="*/ 2044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chemeClr val="accent1"/>
              </a:solidFill>
              <a:ln w="2857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AD0016"/>
                  </a:solidFill>
                  <a:effectLst/>
                  <a:uLnTx/>
                  <a:uFillTx/>
                  <a:latin typeface="Calibri" panose="020F0502020204030204"/>
                  <a:ea typeface="+mn-ea"/>
                  <a:cs typeface="+mn-cs"/>
                </a:endParaRPr>
              </a:p>
            </p:txBody>
          </p:sp>
          <p:sp>
            <p:nvSpPr>
              <p:cNvPr id="26" name="Text Box 12">
                <a:extLst>
                  <a:ext uri="{FF2B5EF4-FFF2-40B4-BE49-F238E27FC236}">
                    <a16:creationId xmlns:a16="http://schemas.microsoft.com/office/drawing/2014/main" id="{8C1CF47B-C9AA-4418-BBD6-8ED5849CCA90}"/>
                  </a:ext>
                </a:extLst>
              </p:cNvPr>
              <p:cNvSpPr txBox="1">
                <a:spLocks noChangeArrowheads="1"/>
              </p:cNvSpPr>
              <p:nvPr/>
            </p:nvSpPr>
            <p:spPr bwMode="auto">
              <a:xfrm>
                <a:off x="4364198" y="4614254"/>
                <a:ext cx="1366835" cy="406663"/>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nl-NL" altLang="en-US"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Patient</a:t>
                </a:r>
              </a:p>
            </p:txBody>
          </p:sp>
        </p:grpSp>
        <p:grpSp>
          <p:nvGrpSpPr>
            <p:cNvPr id="103434" name="Group 11">
              <a:extLst>
                <a:ext uri="{FF2B5EF4-FFF2-40B4-BE49-F238E27FC236}">
                  <a16:creationId xmlns:a16="http://schemas.microsoft.com/office/drawing/2014/main" id="{CE789847-575E-47B6-BF35-B3E4E586935D}"/>
                </a:ext>
              </a:extLst>
            </p:cNvPr>
            <p:cNvGrpSpPr>
              <a:grpSpLocks/>
            </p:cNvGrpSpPr>
            <p:nvPr/>
          </p:nvGrpSpPr>
          <p:grpSpPr bwMode="auto">
            <a:xfrm>
              <a:off x="1202054" y="2708920"/>
              <a:ext cx="3282885" cy="1699430"/>
              <a:chOff x="2555776" y="3486870"/>
              <a:chExt cx="2209800" cy="1089025"/>
            </a:xfrm>
          </p:grpSpPr>
          <p:sp>
            <p:nvSpPr>
              <p:cNvPr id="103435" name="Puzzle1">
                <a:extLst>
                  <a:ext uri="{FF2B5EF4-FFF2-40B4-BE49-F238E27FC236}">
                    <a16:creationId xmlns:a16="http://schemas.microsoft.com/office/drawing/2014/main" id="{F939ABCC-BB55-4CDA-8546-9060AD596473}"/>
                  </a:ext>
                </a:extLst>
              </p:cNvPr>
              <p:cNvSpPr>
                <a:spLocks noEditPoints="1" noChangeArrowheads="1"/>
              </p:cNvSpPr>
              <p:nvPr/>
            </p:nvSpPr>
            <p:spPr bwMode="auto">
              <a:xfrm>
                <a:off x="2555776" y="3486870"/>
                <a:ext cx="2209800" cy="10890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3 w 21600"/>
                  <a:gd name="T25" fmla="*/ 2582 h 21600"/>
                  <a:gd name="T26" fmla="*/ 16138 w 21600"/>
                  <a:gd name="T27" fmla="*/ 1955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chemeClr val="bg2"/>
              </a:solidFill>
              <a:ln w="28575">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AD0016"/>
                  </a:solidFill>
                  <a:effectLst/>
                  <a:uLnTx/>
                  <a:uFillTx/>
                  <a:latin typeface="Calibri" panose="020F0502020204030204"/>
                  <a:ea typeface="+mn-ea"/>
                  <a:cs typeface="+mn-cs"/>
                </a:endParaRPr>
              </a:p>
            </p:txBody>
          </p:sp>
          <p:sp>
            <p:nvSpPr>
              <p:cNvPr id="23" name="Text Box 15">
                <a:extLst>
                  <a:ext uri="{FF2B5EF4-FFF2-40B4-BE49-F238E27FC236}">
                    <a16:creationId xmlns:a16="http://schemas.microsoft.com/office/drawing/2014/main" id="{8BE131EC-E744-479C-B2C3-DACC7C01B068}"/>
                  </a:ext>
                </a:extLst>
              </p:cNvPr>
              <p:cNvSpPr txBox="1">
                <a:spLocks noChangeArrowheads="1"/>
              </p:cNvSpPr>
              <p:nvPr/>
            </p:nvSpPr>
            <p:spPr bwMode="auto">
              <a:xfrm>
                <a:off x="3075913" y="3798387"/>
                <a:ext cx="584763" cy="406663"/>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nl-NL" alt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GP</a:t>
                </a:r>
              </a:p>
            </p:txBody>
          </p:sp>
        </p:grpSp>
      </p:grpSp>
      <p:sp>
        <p:nvSpPr>
          <p:cNvPr id="103429" name="TextBox 6">
            <a:extLst>
              <a:ext uri="{FF2B5EF4-FFF2-40B4-BE49-F238E27FC236}">
                <a16:creationId xmlns:a16="http://schemas.microsoft.com/office/drawing/2014/main" id="{1C588066-F58E-4574-B735-88F526D5ADCB}"/>
              </a:ext>
            </a:extLst>
          </p:cNvPr>
          <p:cNvSpPr txBox="1">
            <a:spLocks noChangeArrowheads="1"/>
          </p:cNvSpPr>
          <p:nvPr/>
        </p:nvSpPr>
        <p:spPr bwMode="auto">
          <a:xfrm>
            <a:off x="1795289" y="5750586"/>
            <a:ext cx="583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191919"/>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191919"/>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191919"/>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191919"/>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191919"/>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Use the TARGET antibiotics toolkit</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E26B4-C5B0-46FD-8536-1FA23725C9C7}"/>
              </a:ext>
            </a:extLst>
          </p:cNvPr>
          <p:cNvSpPr>
            <a:spLocks noGrp="1"/>
          </p:cNvSpPr>
          <p:nvPr>
            <p:ph type="title"/>
          </p:nvPr>
        </p:nvSpPr>
        <p:spPr>
          <a:xfrm>
            <a:off x="1530594" y="263429"/>
            <a:ext cx="7273169" cy="1325563"/>
          </a:xfrm>
        </p:spPr>
        <p:txBody>
          <a:bodyPr>
            <a:noAutofit/>
          </a:bodyPr>
          <a:lstStyle/>
          <a:p>
            <a:r>
              <a:rPr lang="en-GB" altLang="en-US" sz="3200" dirty="0">
                <a:solidFill>
                  <a:srgbClr val="AF1E2C"/>
                </a:solidFill>
                <a:latin typeface="Arial" panose="020B0604020202020204" pitchFamily="34" charset="0"/>
                <a:cs typeface="Arial" panose="020B0604020202020204" pitchFamily="34" charset="0"/>
              </a:rPr>
              <a:t>How could your practice improve antibiotic prescriptions for cellulitis</a:t>
            </a:r>
            <a:endParaRPr lang="en-GB" sz="3200" dirty="0">
              <a:solidFill>
                <a:schemeClr val="tx1"/>
              </a:solidFill>
            </a:endParaRPr>
          </a:p>
        </p:txBody>
      </p:sp>
      <p:sp>
        <p:nvSpPr>
          <p:cNvPr id="9" name="TextBox 8">
            <a:extLst>
              <a:ext uri="{FF2B5EF4-FFF2-40B4-BE49-F238E27FC236}">
                <a16:creationId xmlns:a16="http://schemas.microsoft.com/office/drawing/2014/main" id="{849D23CD-E250-4D6E-9D07-6650E1357246}"/>
              </a:ext>
            </a:extLst>
          </p:cNvPr>
          <p:cNvSpPr txBox="1"/>
          <p:nvPr/>
        </p:nvSpPr>
        <p:spPr>
          <a:xfrm>
            <a:off x="846450" y="1743975"/>
            <a:ext cx="8158065" cy="4072910"/>
          </a:xfrm>
          <a:prstGeom prst="rect">
            <a:avLst/>
          </a:prstGeom>
          <a:noFill/>
        </p:spPr>
        <p:txBody>
          <a:bodyPr wrap="square">
            <a:spAutoFit/>
          </a:bodyPr>
          <a:lstStyle/>
          <a:p>
            <a:pPr marL="342900" indent="-342900">
              <a:spcBef>
                <a:spcPts val="200"/>
              </a:spcBef>
              <a:spcAft>
                <a:spcPts val="200"/>
              </a:spcAft>
              <a:buFont typeface="Wingdings" panose="05000000000000000000" pitchFamily="2" charset="2"/>
              <a:buChar char="ü"/>
              <a:defRPr/>
            </a:pPr>
            <a:r>
              <a:rPr lang="en-GB" sz="2400" dirty="0">
                <a:solidFill>
                  <a:srgbClr val="A84D34"/>
                </a:solidFill>
                <a:latin typeface="Arial" panose="020B0604020202020204" pitchFamily="34" charset="0"/>
                <a:cs typeface="Arial" panose="020B0604020202020204" pitchFamily="34" charset="0"/>
                <a:sym typeface="Wingdings" panose="05000000000000000000" pitchFamily="2" charset="2"/>
              </a:rPr>
              <a:t>Exclude other causes of skin redness &amp; oedema</a:t>
            </a:r>
          </a:p>
          <a:p>
            <a:pPr marL="342900" indent="-342900">
              <a:spcBef>
                <a:spcPts val="200"/>
              </a:spcBef>
              <a:spcAft>
                <a:spcPts val="200"/>
              </a:spcAft>
              <a:buFont typeface="Wingdings" panose="05000000000000000000" pitchFamily="2" charset="2"/>
              <a:buChar char="ü"/>
              <a:defRPr/>
            </a:pPr>
            <a:r>
              <a:rPr lang="en-GB" sz="2400" dirty="0">
                <a:solidFill>
                  <a:srgbClr val="A84D34"/>
                </a:solidFill>
                <a:latin typeface="Arial" panose="020B0604020202020204" pitchFamily="34" charset="0"/>
                <a:cs typeface="Arial" panose="020B0604020202020204" pitchFamily="34" charset="0"/>
              </a:rPr>
              <a:t>Usually affects one limb, bilateral cellulitis is rare </a:t>
            </a:r>
          </a:p>
          <a:p>
            <a:pPr>
              <a:spcBef>
                <a:spcPts val="200"/>
              </a:spcBef>
              <a:spcAft>
                <a:spcPts val="200"/>
              </a:spcAft>
              <a:defRPr/>
            </a:pPr>
            <a:endParaRPr lang="en-GB" sz="1200" dirty="0">
              <a:solidFill>
                <a:prstClr val="black"/>
              </a:solidFill>
              <a:latin typeface="Arial" panose="020B0604020202020204" pitchFamily="34" charset="0"/>
              <a:cs typeface="Arial" panose="020B0604020202020204" pitchFamily="34" charset="0"/>
            </a:endParaRPr>
          </a:p>
          <a:p>
            <a:pPr>
              <a:spcBef>
                <a:spcPts val="200"/>
              </a:spcBef>
              <a:spcAft>
                <a:spcPts val="200"/>
              </a:spcAft>
              <a:defRPr/>
            </a:pPr>
            <a:r>
              <a:rPr lang="en-GB" sz="2400" dirty="0">
                <a:solidFill>
                  <a:srgbClr val="A84D34"/>
                </a:solidFill>
                <a:latin typeface="Arial" panose="020B0604020202020204" pitchFamily="34" charset="0"/>
                <a:cs typeface="Arial" panose="020B0604020202020204" pitchFamily="34" charset="0"/>
              </a:rPr>
              <a:t>!</a:t>
            </a:r>
            <a:r>
              <a:rPr lang="en-GB" sz="2400" dirty="0">
                <a:solidFill>
                  <a:srgbClr val="FF7F32"/>
                </a:solidFill>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 </a:t>
            </a:r>
            <a:r>
              <a:rPr lang="en-GB" sz="2400" dirty="0">
                <a:solidFill>
                  <a:prstClr val="black"/>
                </a:solidFill>
                <a:latin typeface="Arial" panose="020B0604020202020204" pitchFamily="34" charset="0"/>
                <a:cs typeface="Arial" panose="020B0604020202020204" pitchFamily="34" charset="0"/>
              </a:rPr>
              <a:t>    Manage underlying conditions  </a:t>
            </a:r>
          </a:p>
          <a:p>
            <a:pPr>
              <a:spcBef>
                <a:spcPts val="200"/>
              </a:spcBef>
              <a:spcAft>
                <a:spcPts val="200"/>
              </a:spcAft>
              <a:defRPr/>
            </a:pPr>
            <a:endParaRPr lang="en-GB" sz="1400" dirty="0">
              <a:solidFill>
                <a:prstClr val="black"/>
              </a:solidFill>
              <a:latin typeface="Arial" panose="020B0604020202020204" pitchFamily="34" charset="0"/>
              <a:cs typeface="Arial" panose="020B0604020202020204" pitchFamily="34" charset="0"/>
            </a:endParaRPr>
          </a:p>
          <a:p>
            <a:pPr>
              <a:spcBef>
                <a:spcPts val="200"/>
              </a:spcBef>
              <a:spcAft>
                <a:spcPts val="200"/>
              </a:spcAft>
              <a:defRPr/>
            </a:pPr>
            <a:r>
              <a:rPr lang="en-GB" sz="2400" dirty="0">
                <a:solidFill>
                  <a:srgbClr val="A84D34"/>
                </a:solidFill>
                <a:latin typeface="Arial" panose="020B0604020202020204" pitchFamily="34" charset="0"/>
                <a:cs typeface="Arial" panose="020B0604020202020204" pitchFamily="34" charset="0"/>
              </a:rPr>
              <a:t>Rx</a:t>
            </a:r>
            <a:r>
              <a:rPr lang="en-GB" sz="2400" dirty="0">
                <a:solidFill>
                  <a:prstClr val="black"/>
                </a:solidFill>
                <a:latin typeface="Arial" panose="020B0604020202020204" pitchFamily="34" charset="0"/>
                <a:cs typeface="Arial" panose="020B0604020202020204" pitchFamily="34" charset="0"/>
              </a:rPr>
              <a:t>   First line - flucloxacillin (500mg/1g), 4 times a day, 5-7 days (up to 14 days)</a:t>
            </a:r>
          </a:p>
          <a:p>
            <a:pPr>
              <a:spcBef>
                <a:spcPts val="200"/>
              </a:spcBef>
              <a:spcAft>
                <a:spcPts val="200"/>
              </a:spcAft>
              <a:defRPr/>
            </a:pPr>
            <a:endParaRPr lang="en-GB" sz="1400" dirty="0">
              <a:solidFill>
                <a:prstClr val="black"/>
              </a:solidFill>
              <a:latin typeface="Arial" panose="020B0604020202020204" pitchFamily="34" charset="0"/>
              <a:cs typeface="Arial" panose="020B0604020202020204" pitchFamily="34" charset="0"/>
            </a:endParaRPr>
          </a:p>
          <a:p>
            <a:pPr marL="342900" indent="-342900">
              <a:spcBef>
                <a:spcPts val="200"/>
              </a:spcBef>
              <a:spcAft>
                <a:spcPts val="200"/>
              </a:spcAft>
              <a:buFont typeface="Wingdings" panose="05000000000000000000" pitchFamily="2" charset="2"/>
              <a:buChar char="ü"/>
              <a:defRPr/>
            </a:pPr>
            <a:r>
              <a:rPr lang="en-GB" dirty="0">
                <a:solidFill>
                  <a:schemeClr val="accent6">
                    <a:lumMod val="10000"/>
                  </a:schemeClr>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If culture is sent, make sure to check for resistance and modify antibiotic if warranted</a:t>
            </a:r>
            <a:endParaRPr lang="en-GB" b="1" dirty="0">
              <a:solidFill>
                <a:schemeClr val="accent6">
                  <a:lumMod val="10000"/>
                </a:schemeClr>
              </a:solidFill>
              <a:latin typeface="Arial" panose="020B0604020202020204" pitchFamily="34" charset="0"/>
              <a:cs typeface="Arial" panose="020B0604020202020204" pitchFamily="34" charset="0"/>
            </a:endParaRPr>
          </a:p>
          <a:p>
            <a:pPr marL="285750" indent="-285750">
              <a:spcBef>
                <a:spcPts val="200"/>
              </a:spcBef>
              <a:spcAft>
                <a:spcPts val="200"/>
              </a:spcAft>
              <a:buFont typeface="Wingdings" panose="05000000000000000000" pitchFamily="2" charset="2"/>
              <a:buChar char="ü"/>
              <a:defRPr/>
            </a:pPr>
            <a:r>
              <a:rPr lang="en-GB" b="1" dirty="0">
                <a:solidFill>
                  <a:srgbClr val="A84D34"/>
                </a:solidFill>
                <a:latin typeface="Arial" panose="020B0604020202020204" pitchFamily="34" charset="0"/>
                <a:cs typeface="Arial" panose="020B0604020202020204" pitchFamily="34" charset="0"/>
              </a:rPr>
              <a:t>Give prevention advice and advise that skin takes some time to return to normal after antibiotics finished</a:t>
            </a:r>
          </a:p>
        </p:txBody>
      </p:sp>
    </p:spTree>
    <p:extLst>
      <p:ext uri="{BB962C8B-B14F-4D97-AF65-F5344CB8AC3E}">
        <p14:creationId xmlns:p14="http://schemas.microsoft.com/office/powerpoint/2010/main" val="1683116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3CD0A-6500-2175-4DAB-41A3E2265569}"/>
              </a:ext>
            </a:extLst>
          </p:cNvPr>
          <p:cNvSpPr>
            <a:spLocks noGrp="1"/>
          </p:cNvSpPr>
          <p:nvPr>
            <p:ph type="title"/>
          </p:nvPr>
        </p:nvSpPr>
        <p:spPr>
          <a:xfrm>
            <a:off x="1458524" y="213324"/>
            <a:ext cx="7979022" cy="1325563"/>
          </a:xfrm>
        </p:spPr>
        <p:txBody>
          <a:bodyPr>
            <a:noAutofit/>
          </a:bodyPr>
          <a:lstStyle/>
          <a:p>
            <a:r>
              <a:rPr lang="en-GB" sz="4000" dirty="0">
                <a:latin typeface="Arial" panose="020B0604020202020204" pitchFamily="34" charset="0"/>
                <a:cs typeface="Arial" panose="020B0604020202020204" pitchFamily="34" charset="0"/>
              </a:rPr>
              <a:t>Clinical Scenario Cellulitis </a:t>
            </a:r>
            <a:br>
              <a:rPr lang="en-GB" sz="32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Action Planning next 12 months</a:t>
            </a:r>
            <a:endParaRPr lang="en-GB"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959B5C1-0FF2-16FB-2A0F-487055EA164A}"/>
              </a:ext>
            </a:extLst>
          </p:cNvPr>
          <p:cNvSpPr txBox="1"/>
          <p:nvPr/>
        </p:nvSpPr>
        <p:spPr>
          <a:xfrm>
            <a:off x="974557" y="1770899"/>
            <a:ext cx="8169443" cy="532453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srgbClr val="F6F6F6">
                    <a:lumMod val="10000"/>
                  </a:srgbClr>
                </a:solidFill>
                <a:effectLst/>
                <a:uLnTx/>
                <a:uFillTx/>
                <a:latin typeface="Arial" panose="020B0604020202020204" pitchFamily="34" charset="0"/>
                <a:ea typeface="+mn-ea"/>
                <a:cs typeface="Arial" panose="020B0604020202020204" pitchFamily="34" charset="0"/>
              </a:rPr>
              <a:t>Agree actions, who, when and how:</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altLang="en-US" sz="2000" b="0" i="0" u="none" strike="noStrike" kern="1200" cap="none" spc="0" normalizeH="0" baseline="0" noProof="0" dirty="0">
                <a:ln>
                  <a:noFill/>
                </a:ln>
                <a:solidFill>
                  <a:srgbClr val="000000"/>
                </a:solidFill>
                <a:effectLst/>
                <a:uLnTx/>
                <a:uFillTx/>
                <a:latin typeface="Arial"/>
                <a:cs typeface="Arial"/>
              </a:rPr>
              <a:t>Promote use of UKHSA/NICE or local antimicrobial / management of infection guidelines by all in practice</a:t>
            </a:r>
            <a:endParaRPr lang="en-GB" altLang="en-US" sz="2000" b="0" i="0" u="none" strike="noStrike" kern="1200" cap="none" spc="0" normalizeH="0" baseline="0" noProof="0" dirty="0">
              <a:ln>
                <a:noFill/>
              </a:ln>
              <a:solidFill>
                <a:srgbClr val="000000"/>
              </a:solidFill>
              <a:effectLst/>
              <a:uLnTx/>
              <a:uFillTx/>
              <a:latin typeface="Arial"/>
              <a:cs typeface="Arial"/>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altLang="en-US" sz="2000" b="0" i="0" u="none" strike="noStrike" kern="1200" cap="none" spc="0" normalizeH="0" baseline="0" noProof="0" dirty="0">
                <a:ln>
                  <a:noFill/>
                </a:ln>
                <a:solidFill>
                  <a:srgbClr val="000000"/>
                </a:solidFill>
                <a:effectLst/>
                <a:uLnTx/>
                <a:uFillTx/>
                <a:latin typeface="Arial"/>
                <a:cs typeface="Arial"/>
              </a:rPr>
              <a:t>Undertake an audit of antibiotics for cellulitis such as flucloxacillin and co-amoxiclav</a:t>
            </a:r>
            <a:endParaRPr lang="en-GB" altLang="en-US" sz="2000" b="0" i="0" u="none" strike="noStrike" kern="1200" cap="none" spc="0" normalizeH="0" baseline="0" noProof="0" dirty="0">
              <a:ln>
                <a:noFill/>
              </a:ln>
              <a:solidFill>
                <a:srgbClr val="000000"/>
              </a:solidFill>
              <a:effectLst/>
              <a:uLnTx/>
              <a:uFillTx/>
              <a:latin typeface="Arial"/>
              <a:cs typeface="Arial"/>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altLang="en-US" sz="2000" b="0" i="0" u="none" strike="noStrike" kern="1200" cap="none" spc="0" normalizeH="0" baseline="0" noProof="0" dirty="0">
                <a:ln>
                  <a:noFill/>
                </a:ln>
                <a:solidFill>
                  <a:srgbClr val="000000"/>
                </a:solidFill>
                <a:effectLst/>
                <a:uLnTx/>
                <a:uFillTx/>
                <a:latin typeface="Arial"/>
                <a:cs typeface="Arial"/>
              </a:rPr>
              <a:t>Encourage consistent message from different staff and when patients re-attend</a:t>
            </a:r>
            <a:endParaRPr lang="en-GB" altLang="en-US" sz="2000" b="0" i="0" u="none" strike="noStrike" kern="1200" cap="none" spc="0" normalizeH="0" baseline="0" noProof="0" dirty="0">
              <a:ln>
                <a:noFill/>
              </a:ln>
              <a:solidFill>
                <a:srgbClr val="000000"/>
              </a:solidFill>
              <a:effectLst/>
              <a:uLnTx/>
              <a:uFillTx/>
              <a:latin typeface="Arial"/>
              <a:cs typeface="Arial"/>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altLang="en-US" sz="2000" b="0" i="0" u="none" strike="noStrike" kern="1200" cap="none" spc="0" normalizeH="0" baseline="0" noProof="0" dirty="0">
                <a:ln>
                  <a:noFill/>
                </a:ln>
                <a:solidFill>
                  <a:srgbClr val="000000"/>
                </a:solidFill>
                <a:effectLst/>
                <a:uLnTx/>
                <a:uFillTx/>
                <a:latin typeface="Arial"/>
                <a:cs typeface="Arial"/>
              </a:rPr>
              <a:t>Make use of TARGET toolkit</a:t>
            </a:r>
            <a:endParaRPr lang="en-GB" altLang="en-US" sz="2000" b="0" i="0" u="none" strike="noStrike" kern="1200" cap="none" spc="0" normalizeH="0" baseline="0" noProof="0" dirty="0">
              <a:ln>
                <a:noFill/>
              </a:ln>
              <a:solidFill>
                <a:srgbClr val="000000"/>
              </a:solidFill>
              <a:effectLst/>
              <a:uLnTx/>
              <a:uFillTx/>
              <a:latin typeface="Arial"/>
              <a:cs typeface="Arial"/>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9032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000EF1A-F326-4144-B17B-0046DD0906A0}"/>
              </a:ext>
            </a:extLst>
          </p:cNvPr>
          <p:cNvSpPr txBox="1"/>
          <p:nvPr/>
        </p:nvSpPr>
        <p:spPr>
          <a:xfrm>
            <a:off x="851525" y="2164740"/>
            <a:ext cx="4041197" cy="2969980"/>
          </a:xfrm>
          <a:prstGeom prst="rect">
            <a:avLst/>
          </a:prstGeom>
          <a:noFill/>
        </p:spPr>
        <p:txBody>
          <a:bodyPr wrap="square" rtlCol="0">
            <a:spAutoFit/>
          </a:bodyPr>
          <a:lstStyle/>
          <a:p>
            <a:pPr>
              <a:lnSpc>
                <a:spcPct val="107000"/>
              </a:lnSpc>
              <a:spcBef>
                <a:spcPts val="1000"/>
              </a:spcBef>
              <a:spcAft>
                <a:spcPts val="800"/>
              </a:spcAft>
              <a:defRPr/>
            </a:pPr>
            <a:r>
              <a:rPr lang="en-GB" sz="24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What antibiotic and course length would you give? </a:t>
            </a:r>
          </a:p>
          <a:p>
            <a:pPr marL="342900" indent="-342900">
              <a:lnSpc>
                <a:spcPct val="107000"/>
              </a:lnSpc>
              <a:spcBef>
                <a:spcPts val="1000"/>
              </a:spcBef>
              <a:spcAft>
                <a:spcPts val="800"/>
              </a:spcAft>
              <a:buFont typeface="+mj-lt"/>
              <a:buAutoNum type="arabicPeriod"/>
              <a:defRPr/>
            </a:pPr>
            <a:r>
              <a:rPr lang="en-GB"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Flucloxacillin, 5 days</a:t>
            </a:r>
          </a:p>
          <a:p>
            <a:pPr marL="342900" indent="-342900">
              <a:lnSpc>
                <a:spcPct val="107000"/>
              </a:lnSpc>
              <a:spcBef>
                <a:spcPts val="1000"/>
              </a:spcBef>
              <a:spcAft>
                <a:spcPts val="800"/>
              </a:spcAft>
              <a:buFont typeface="+mj-lt"/>
              <a:buAutoNum type="arabicPeriod"/>
              <a:defRPr/>
            </a:pPr>
            <a:r>
              <a:rPr lang="en-GB"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Flucloxacillin, 7 days </a:t>
            </a:r>
          </a:p>
          <a:p>
            <a:pPr marL="342900" indent="-342900">
              <a:lnSpc>
                <a:spcPct val="107000"/>
              </a:lnSpc>
              <a:spcBef>
                <a:spcPts val="1000"/>
              </a:spcBef>
              <a:spcAft>
                <a:spcPts val="800"/>
              </a:spcAft>
              <a:buFont typeface="+mj-lt"/>
              <a:buAutoNum type="arabicPeriod"/>
              <a:defRPr/>
            </a:pPr>
            <a:r>
              <a:rPr lang="en-GB"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Clarithromycin, 7 days </a:t>
            </a:r>
          </a:p>
          <a:p>
            <a:pPr marL="342900" indent="-342900">
              <a:lnSpc>
                <a:spcPct val="107000"/>
              </a:lnSpc>
              <a:spcBef>
                <a:spcPts val="1000"/>
              </a:spcBef>
              <a:spcAft>
                <a:spcPts val="800"/>
              </a:spcAft>
              <a:buFont typeface="+mj-lt"/>
              <a:buAutoNum type="arabicPeriod"/>
              <a:defRPr/>
            </a:pPr>
            <a:r>
              <a:rPr lang="en-GB"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Clarithromycin, 10 days</a:t>
            </a:r>
          </a:p>
        </p:txBody>
      </p:sp>
      <p:grpSp>
        <p:nvGrpSpPr>
          <p:cNvPr id="14" name="Group 13">
            <a:extLst>
              <a:ext uri="{FF2B5EF4-FFF2-40B4-BE49-F238E27FC236}">
                <a16:creationId xmlns:a16="http://schemas.microsoft.com/office/drawing/2014/main" id="{14B0EDE2-6A75-42DC-AE6B-EFB49D190F5F}"/>
              </a:ext>
            </a:extLst>
          </p:cNvPr>
          <p:cNvGrpSpPr/>
          <p:nvPr/>
        </p:nvGrpSpPr>
        <p:grpSpPr>
          <a:xfrm>
            <a:off x="4892722" y="1503250"/>
            <a:ext cx="4114800" cy="4311052"/>
            <a:chOff x="6971160" y="1681065"/>
            <a:chExt cx="4114800" cy="4311052"/>
          </a:xfrm>
        </p:grpSpPr>
        <p:sp>
          <p:nvSpPr>
            <p:cNvPr id="2" name="Rectangle 1">
              <a:extLst>
                <a:ext uri="{FF2B5EF4-FFF2-40B4-BE49-F238E27FC236}">
                  <a16:creationId xmlns:a16="http://schemas.microsoft.com/office/drawing/2014/main" id="{8F33E0DC-3B66-433A-BCBC-CDAA52D8B506}"/>
                </a:ext>
              </a:extLst>
            </p:cNvPr>
            <p:cNvSpPr/>
            <p:nvPr/>
          </p:nvSpPr>
          <p:spPr>
            <a:xfrm>
              <a:off x="6971160" y="1875197"/>
              <a:ext cx="4114800" cy="467358"/>
            </a:xfrm>
            <a:prstGeom prst="rect">
              <a:avLst/>
            </a:prstGeom>
            <a:solidFill>
              <a:srgbClr val="DE994E"/>
            </a:solidFill>
            <a:ln>
              <a:solidFill>
                <a:srgbClr val="DE99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Calibri" panose="020F0502020204030204"/>
              </a:endParaRPr>
            </a:p>
          </p:txBody>
        </p:sp>
        <p:sp>
          <p:nvSpPr>
            <p:cNvPr id="12" name="TextBox 11">
              <a:extLst>
                <a:ext uri="{FF2B5EF4-FFF2-40B4-BE49-F238E27FC236}">
                  <a16:creationId xmlns:a16="http://schemas.microsoft.com/office/drawing/2014/main" id="{0CB4A538-6284-4AA2-9F64-03D26DF9C904}"/>
                </a:ext>
              </a:extLst>
            </p:cNvPr>
            <p:cNvSpPr txBox="1"/>
            <p:nvPr/>
          </p:nvSpPr>
          <p:spPr>
            <a:xfrm>
              <a:off x="6971160" y="1681065"/>
              <a:ext cx="4114800" cy="4311052"/>
            </a:xfrm>
            <a:prstGeom prst="rect">
              <a:avLst/>
            </a:prstGeom>
            <a:noFill/>
            <a:ln w="28575">
              <a:solidFill>
                <a:schemeClr val="bg1"/>
              </a:solidFill>
            </a:ln>
          </p:spPr>
          <p:txBody>
            <a:bodyPr wrap="square" lIns="91440" tIns="45720" rIns="91440" bIns="45720" rtlCol="0" anchor="t">
              <a:spAutoFit/>
            </a:bodyPr>
            <a:lstStyle/>
            <a:p>
              <a:pPr>
                <a:defRPr/>
              </a:pPr>
              <a:endParaRPr lang="en-GB" b="1" dirty="0">
                <a:solidFill>
                  <a:srgbClr val="FFFFFF"/>
                </a:solidFill>
                <a:latin typeface="Arial" panose="020B0604020202020204" pitchFamily="34" charset="0"/>
                <a:cs typeface="Arial" panose="020B0604020202020204" pitchFamily="34" charset="0"/>
              </a:endParaRPr>
            </a:p>
            <a:p>
              <a:pPr>
                <a:defRPr/>
              </a:pPr>
              <a:r>
                <a:rPr lang="en-GB" b="1" dirty="0">
                  <a:solidFill>
                    <a:srgbClr val="FFFFFF"/>
                  </a:solidFill>
                  <a:latin typeface="Arial" panose="020B0604020202020204" pitchFamily="34" charset="0"/>
                  <a:cs typeface="Arial" panose="020B0604020202020204" pitchFamily="34" charset="0"/>
                </a:rPr>
                <a:t>Clinical scenario answer</a:t>
              </a:r>
            </a:p>
            <a:p>
              <a:pPr>
                <a:defRPr/>
              </a:pPr>
              <a:endParaRPr lang="en-GB" dirty="0">
                <a:solidFill>
                  <a:srgbClr val="F6F6F6">
                    <a:lumMod val="10000"/>
                  </a:srgbClr>
                </a:solidFill>
                <a:latin typeface="Arial" panose="020B0604020202020204" pitchFamily="34" charset="0"/>
                <a:cs typeface="Arial" panose="020B0604020202020204" pitchFamily="34" charset="0"/>
              </a:endParaRPr>
            </a:p>
            <a:p>
              <a:pPr marL="285750" indent="-285750">
                <a:buClr>
                  <a:srgbClr val="A84D34"/>
                </a:buClr>
                <a:buSzPct val="103000"/>
                <a:buFont typeface="Wingdings" panose="05000000000000000000" pitchFamily="2" charset="2"/>
                <a:buChar char="§"/>
                <a:defRPr/>
              </a:pPr>
              <a:r>
                <a:rPr lang="en-GB" dirty="0">
                  <a:solidFill>
                    <a:srgbClr val="F6F6F6">
                      <a:lumMod val="10000"/>
                    </a:srgbClr>
                  </a:solidFill>
                  <a:latin typeface="Arial" panose="020B0604020202020204" pitchFamily="34" charset="0"/>
                  <a:cs typeface="Arial" panose="020B0604020202020204" pitchFamily="34" charset="0"/>
                </a:rPr>
                <a:t>Flucloxacillin, 500mg to 1g, QID,   5-7 days recommended</a:t>
              </a:r>
            </a:p>
            <a:p>
              <a:pPr marL="285750" indent="-285750">
                <a:buClr>
                  <a:srgbClr val="A84D34"/>
                </a:buClr>
                <a:buSzPct val="103000"/>
                <a:buFont typeface="Wingdings" panose="05000000000000000000" pitchFamily="2" charset="2"/>
                <a:buChar char="§"/>
                <a:defRPr/>
              </a:pPr>
              <a:endParaRPr lang="en-GB" dirty="0">
                <a:solidFill>
                  <a:srgbClr val="F6F6F6">
                    <a:lumMod val="10000"/>
                  </a:srgbClr>
                </a:solidFill>
                <a:latin typeface="Arial" panose="020B0604020202020204" pitchFamily="34" charset="0"/>
                <a:cs typeface="Arial" panose="020B0604020202020204" pitchFamily="34" charset="0"/>
              </a:endParaRPr>
            </a:p>
            <a:p>
              <a:pPr marL="285750" indent="-285750">
                <a:lnSpc>
                  <a:spcPct val="107000"/>
                </a:lnSpc>
                <a:spcAft>
                  <a:spcPts val="800"/>
                </a:spcAft>
                <a:buClr>
                  <a:srgbClr val="A84D34"/>
                </a:buClr>
                <a:buSzPct val="103000"/>
                <a:buFont typeface="Wingdings" panose="05000000000000000000" pitchFamily="2" charset="2"/>
                <a:buChar char="§"/>
                <a:defRPr/>
              </a:pPr>
              <a:r>
                <a:rPr lang="en-GB" dirty="0">
                  <a:solidFill>
                    <a:srgbClr val="F6F6F6">
                      <a:lumMod val="10000"/>
                    </a:srgbClr>
                  </a:solidFill>
                  <a:latin typeface="Arial"/>
                  <a:ea typeface="Calibri"/>
                  <a:cs typeface="Arial"/>
                </a:rPr>
                <a:t>A longer course (up to 14 days in total) may be needed based on clinical assessment</a:t>
              </a:r>
            </a:p>
            <a:p>
              <a:pPr marL="285750" indent="-285750">
                <a:lnSpc>
                  <a:spcPct val="107000"/>
                </a:lnSpc>
                <a:buClr>
                  <a:srgbClr val="A84D34"/>
                </a:buClr>
                <a:buSzPct val="103000"/>
                <a:buFont typeface="Wingdings" panose="05000000000000000000" pitchFamily="2" charset="2"/>
                <a:buChar char="§"/>
                <a:defRPr/>
              </a:pPr>
              <a:endParaRPr lang="en-GB"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Clr>
                  <a:srgbClr val="A84D34"/>
                </a:buClr>
                <a:buSzPct val="103000"/>
                <a:buFont typeface="Wingdings" panose="05000000000000000000" pitchFamily="2" charset="2"/>
                <a:buChar char="§"/>
                <a:defRPr/>
              </a:pPr>
              <a:r>
                <a:rPr lang="en-GB" dirty="0">
                  <a:solidFill>
                    <a:srgbClr val="F6F6F6">
                      <a:lumMod val="10000"/>
                    </a:srgbClr>
                  </a:solidFill>
                  <a:latin typeface="Arial"/>
                  <a:ea typeface="Calibri"/>
                  <a:cs typeface="Arial"/>
                </a:rPr>
                <a:t>Skin takes time to return to normal, full resolution at 5 - 7 days is not expected</a:t>
              </a:r>
            </a:p>
            <a:p>
              <a:pPr>
                <a:defRPr/>
              </a:pPr>
              <a:endParaRPr lang="en-GB" dirty="0">
                <a:solidFill>
                  <a:srgbClr val="F6F6F6">
                    <a:lumMod val="10000"/>
                  </a:srgbClr>
                </a:solidFill>
                <a:latin typeface="Arial" panose="020B0604020202020204" pitchFamily="34" charset="0"/>
                <a:cs typeface="Arial" panose="020B0604020202020204" pitchFamily="34" charset="0"/>
              </a:endParaRPr>
            </a:p>
          </p:txBody>
        </p:sp>
      </p:grpSp>
      <p:sp>
        <p:nvSpPr>
          <p:cNvPr id="3" name="Title 1">
            <a:extLst>
              <a:ext uri="{FF2B5EF4-FFF2-40B4-BE49-F238E27FC236}">
                <a16:creationId xmlns:a16="http://schemas.microsoft.com/office/drawing/2014/main" id="{5258298F-0958-5850-EC2A-5E6D6FD9DE94}"/>
              </a:ext>
            </a:extLst>
          </p:cNvPr>
          <p:cNvSpPr txBox="1">
            <a:spLocks/>
          </p:cNvSpPr>
          <p:nvPr/>
        </p:nvSpPr>
        <p:spPr>
          <a:xfrm>
            <a:off x="1662429" y="274753"/>
            <a:ext cx="58191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AF1E2C"/>
                </a:solidFill>
                <a:latin typeface="Arial" panose="020B0604020202020204" pitchFamily="34" charset="0"/>
                <a:cs typeface="Arial" panose="020B0604020202020204" pitchFamily="34" charset="0"/>
              </a:rPr>
              <a:t>Clinical scenario 1</a:t>
            </a:r>
          </a:p>
        </p:txBody>
      </p:sp>
    </p:spTree>
    <p:extLst>
      <p:ext uri="{BB962C8B-B14F-4D97-AF65-F5344CB8AC3E}">
        <p14:creationId xmlns:p14="http://schemas.microsoft.com/office/powerpoint/2010/main" val="111319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7344-056A-4F8A-9954-3F000280D041}"/>
              </a:ext>
            </a:extLst>
          </p:cNvPr>
          <p:cNvSpPr>
            <a:spLocks noGrp="1"/>
          </p:cNvSpPr>
          <p:nvPr>
            <p:ph type="title"/>
          </p:nvPr>
        </p:nvSpPr>
        <p:spPr>
          <a:xfrm>
            <a:off x="1457087" y="296549"/>
            <a:ext cx="7833213" cy="850550"/>
          </a:xfrm>
        </p:spPr>
        <p:txBody>
          <a:bodyPr>
            <a:noAutofit/>
          </a:bodyPr>
          <a:lstStyle/>
          <a:p>
            <a:r>
              <a:rPr lang="en-GB" sz="4000" b="1" dirty="0">
                <a:solidFill>
                  <a:srgbClr val="AF1E2C"/>
                </a:solidFill>
                <a:latin typeface="Arial" panose="020B0604020202020204" pitchFamily="34" charset="0"/>
                <a:cs typeface="Arial" panose="020B0604020202020204" pitchFamily="34" charset="0"/>
              </a:rPr>
              <a:t>Diagnosis and risk factors </a:t>
            </a:r>
          </a:p>
        </p:txBody>
      </p:sp>
      <p:sp>
        <p:nvSpPr>
          <p:cNvPr id="8" name="TextBox 7">
            <a:extLst>
              <a:ext uri="{FF2B5EF4-FFF2-40B4-BE49-F238E27FC236}">
                <a16:creationId xmlns:a16="http://schemas.microsoft.com/office/drawing/2014/main" id="{1309D57C-97EF-4F12-8425-AB56E91D4699}"/>
              </a:ext>
            </a:extLst>
          </p:cNvPr>
          <p:cNvSpPr txBox="1"/>
          <p:nvPr/>
        </p:nvSpPr>
        <p:spPr>
          <a:xfrm>
            <a:off x="1111007" y="1659718"/>
            <a:ext cx="5115622" cy="2206117"/>
          </a:xfrm>
          <a:prstGeom prst="rect">
            <a:avLst/>
          </a:prstGeom>
          <a:noFill/>
        </p:spPr>
        <p:txBody>
          <a:bodyPr wrap="square" lIns="91440" tIns="45720" rIns="91440" bIns="45720" anchor="t">
            <a:spAutoFit/>
          </a:bodyPr>
          <a:lstStyle/>
          <a:p>
            <a:pPr marL="213995" indent="-213995">
              <a:lnSpc>
                <a:spcPct val="107000"/>
              </a:lnSpc>
              <a:spcAft>
                <a:spcPts val="600"/>
              </a:spcAft>
              <a:buFont typeface="Arial" panose="020B0604020202020204" pitchFamily="34" charset="0"/>
              <a:buChar char="•"/>
              <a:defRPr/>
            </a:pPr>
            <a:r>
              <a:rPr lang="en-GB" sz="1600" b="1" dirty="0">
                <a:solidFill>
                  <a:srgbClr val="F6F6F6">
                    <a:lumMod val="10000"/>
                  </a:srgbClr>
                </a:solidFill>
                <a:latin typeface="Arial"/>
                <a:ea typeface="Calibri"/>
                <a:cs typeface="Arial"/>
              </a:rPr>
              <a:t>Usually unilateral:</a:t>
            </a:r>
            <a:r>
              <a:rPr lang="en-GB" sz="1600" dirty="0">
                <a:solidFill>
                  <a:srgbClr val="F6F6F6">
                    <a:lumMod val="10000"/>
                  </a:srgbClr>
                </a:solidFill>
                <a:latin typeface="Arial"/>
                <a:ea typeface="Calibri"/>
                <a:cs typeface="Arial"/>
              </a:rPr>
              <a:t> bilateral leg cellulitis is very rare, and diagnosis needs to be reconsidered</a:t>
            </a:r>
          </a:p>
          <a:p>
            <a:pPr marL="213995" indent="-213995">
              <a:buFont typeface="Arial" panose="020B0604020202020204" pitchFamily="34" charset="0"/>
              <a:buChar char="•"/>
              <a:defRPr/>
            </a:pPr>
            <a:r>
              <a:rPr lang="en-GB" sz="1600" b="1" dirty="0">
                <a:solidFill>
                  <a:srgbClr val="F6F6F6">
                    <a:lumMod val="10000"/>
                  </a:srgbClr>
                </a:solidFill>
                <a:latin typeface="Arial"/>
                <a:cs typeface="Arial"/>
              </a:rPr>
              <a:t>A</a:t>
            </a:r>
            <a:r>
              <a:rPr lang="en-GB" sz="1600" b="1" dirty="0">
                <a:solidFill>
                  <a:srgbClr val="222222"/>
                </a:solidFill>
                <a:latin typeface="Arial"/>
                <a:cs typeface="Arial"/>
              </a:rPr>
              <a:t>cute onset</a:t>
            </a:r>
            <a:r>
              <a:rPr lang="en-GB" sz="1600" dirty="0">
                <a:solidFill>
                  <a:srgbClr val="222222"/>
                </a:solidFill>
                <a:latin typeface="Arial"/>
                <a:cs typeface="Arial"/>
              </a:rPr>
              <a:t>: red, painful, hot, swollen, and tender skin, that spreads rapidly, fever &amp; malaise </a:t>
            </a:r>
          </a:p>
          <a:p>
            <a:pPr lvl="0">
              <a:defRPr/>
            </a:pPr>
            <a:endParaRPr lang="en-GB" sz="16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endParaRPr>
          </a:p>
          <a:p>
            <a:pPr marL="213995" indent="-213995">
              <a:lnSpc>
                <a:spcPct val="107000"/>
              </a:lnSpc>
              <a:spcAft>
                <a:spcPts val="600"/>
              </a:spcAft>
              <a:buFont typeface="Arial" panose="020B0604020202020204" pitchFamily="34" charset="0"/>
              <a:buChar char="•"/>
              <a:defRPr/>
            </a:pPr>
            <a:r>
              <a:rPr lang="en-GB" sz="1600" b="1"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Check for skin break/organism entry site </a:t>
            </a:r>
            <a:r>
              <a:rPr lang="en-GB" sz="1600" dirty="0">
                <a:solidFill>
                  <a:srgbClr val="F6F6F6">
                    <a:lumMod val="10000"/>
                  </a:srgbClr>
                </a:solidFill>
                <a:latin typeface="Arial" panose="020B0604020202020204" pitchFamily="34" charset="0"/>
                <a:ea typeface="Calibri" panose="020F0502020204030204" pitchFamily="34" charset="0"/>
                <a:cs typeface="Arial" panose="020B0604020202020204" pitchFamily="34" charset="0"/>
              </a:rPr>
              <a:t>e.g. wound/trauma, macerated skin, fungal skin infection, concomitant skin disorder</a:t>
            </a:r>
          </a:p>
        </p:txBody>
      </p:sp>
      <p:pic>
        <p:nvPicPr>
          <p:cNvPr id="12" name="Graphic 11" descr="Thermometer with solid fill">
            <a:extLst>
              <a:ext uri="{FF2B5EF4-FFF2-40B4-BE49-F238E27FC236}">
                <a16:creationId xmlns:a16="http://schemas.microsoft.com/office/drawing/2014/main" id="{CCAD266A-6D6A-4D12-983A-4D14DF20A8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9054" y="2627574"/>
            <a:ext cx="490390" cy="490390"/>
          </a:xfrm>
          <a:prstGeom prst="rect">
            <a:avLst/>
          </a:prstGeom>
        </p:spPr>
      </p:pic>
      <p:sp>
        <p:nvSpPr>
          <p:cNvPr id="7" name="TextBox 6">
            <a:extLst>
              <a:ext uri="{FF2B5EF4-FFF2-40B4-BE49-F238E27FC236}">
                <a16:creationId xmlns:a16="http://schemas.microsoft.com/office/drawing/2014/main" id="{98382D91-4F02-4AAE-B843-2C9463FC451C}"/>
              </a:ext>
            </a:extLst>
          </p:cNvPr>
          <p:cNvSpPr txBox="1"/>
          <p:nvPr/>
        </p:nvSpPr>
        <p:spPr>
          <a:xfrm>
            <a:off x="1244040" y="4084901"/>
            <a:ext cx="4471471" cy="2062103"/>
          </a:xfrm>
          <a:prstGeom prst="rect">
            <a:avLst/>
          </a:prstGeom>
          <a:noFill/>
        </p:spPr>
        <p:txBody>
          <a:bodyPr wrap="square">
            <a:spAutoFit/>
          </a:bodyPr>
          <a:lstStyle/>
          <a:p>
            <a:pPr>
              <a:defRPr/>
            </a:pPr>
            <a:r>
              <a:rPr lang="en-GB" sz="1600" b="1" dirty="0">
                <a:solidFill>
                  <a:srgbClr val="222222"/>
                </a:solidFill>
                <a:latin typeface="Arial" panose="020B0604020202020204" pitchFamily="34" charset="0"/>
                <a:cs typeface="Arial" panose="020B0604020202020204" pitchFamily="34" charset="0"/>
              </a:rPr>
              <a:t>Other risk factors &amp; comorbidities which may complicate or delay resolution of infection:</a:t>
            </a:r>
          </a:p>
          <a:p>
            <a:pPr defTabSz="685800">
              <a:defRPr/>
            </a:pPr>
            <a:endParaRPr lang="en-GB" sz="1600" b="1" dirty="0">
              <a:solidFill>
                <a:srgbClr val="222222"/>
              </a:solidFill>
              <a:latin typeface="Arial" panose="020B0604020202020204" pitchFamily="34" charset="0"/>
              <a:cs typeface="Arial" panose="020B0604020202020204" pitchFamily="34" charset="0"/>
            </a:endParaRPr>
          </a:p>
          <a:p>
            <a:pPr algn="l">
              <a:buFont typeface="Arial" panose="020B0604020202020204" pitchFamily="34" charset="0"/>
              <a:buChar char="•"/>
            </a:pPr>
            <a:r>
              <a:rPr lang="en-GB" sz="1600" dirty="0">
                <a:solidFill>
                  <a:srgbClr val="222222"/>
                </a:solidFill>
                <a:latin typeface="Arial" panose="020B0604020202020204" pitchFamily="34" charset="0"/>
                <a:cs typeface="Arial" panose="020B0604020202020204" pitchFamily="34" charset="0"/>
              </a:rPr>
              <a:t>  Oedema, venous insufficiency, obesity</a:t>
            </a:r>
          </a:p>
          <a:p>
            <a:pPr marL="214313" indent="-214313">
              <a:buFont typeface="Arial" panose="020B0604020202020204" pitchFamily="34" charset="0"/>
              <a:buChar char="•"/>
              <a:defRPr/>
            </a:pPr>
            <a:r>
              <a:rPr lang="en-GB" sz="1600" dirty="0">
                <a:solidFill>
                  <a:srgbClr val="222222"/>
                </a:solidFill>
                <a:latin typeface="Arial" panose="020B0604020202020204" pitchFamily="34" charset="0"/>
                <a:cs typeface="Arial" panose="020B0604020202020204" pitchFamily="34" charset="0"/>
              </a:rPr>
              <a:t>Diabetes</a:t>
            </a:r>
          </a:p>
          <a:p>
            <a:pPr marL="214313" indent="-214313">
              <a:buFont typeface="Arial" panose="020B0604020202020204" pitchFamily="34" charset="0"/>
              <a:buChar char="•"/>
              <a:defRPr/>
            </a:pPr>
            <a:r>
              <a:rPr lang="en-GB" sz="1600" dirty="0">
                <a:solidFill>
                  <a:srgbClr val="222222"/>
                </a:solidFill>
                <a:latin typeface="Arial" panose="020B0604020202020204" pitchFamily="34" charset="0"/>
                <a:cs typeface="Arial" panose="020B0604020202020204" pitchFamily="34" charset="0"/>
              </a:rPr>
              <a:t>Peripheral vascular disease</a:t>
            </a:r>
          </a:p>
          <a:p>
            <a:pPr marL="214313" indent="-214313">
              <a:buFont typeface="Arial" panose="020B0604020202020204" pitchFamily="34" charset="0"/>
              <a:buChar char="•"/>
              <a:defRPr/>
            </a:pPr>
            <a:r>
              <a:rPr lang="en-GB" sz="1600" dirty="0">
                <a:solidFill>
                  <a:srgbClr val="222222"/>
                </a:solidFill>
                <a:latin typeface="Arial" panose="020B0604020202020204" pitchFamily="34" charset="0"/>
                <a:cs typeface="Arial" panose="020B0604020202020204" pitchFamily="34" charset="0"/>
              </a:rPr>
              <a:t>I</a:t>
            </a:r>
            <a:r>
              <a:rPr lang="en-GB" sz="1600" dirty="0" err="1">
                <a:solidFill>
                  <a:srgbClr val="222222"/>
                </a:solidFill>
                <a:latin typeface="Arial" panose="020B0604020202020204" pitchFamily="34" charset="0"/>
                <a:cs typeface="Arial" panose="020B0604020202020204" pitchFamily="34" charset="0"/>
              </a:rPr>
              <a:t>mmunosuppression</a:t>
            </a:r>
            <a:r>
              <a:rPr lang="en-GB" sz="1600" dirty="0">
                <a:solidFill>
                  <a:srgbClr val="222222"/>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EAD8543C-8C72-4FFD-85A8-E0EBD2F96573}"/>
              </a:ext>
            </a:extLst>
          </p:cNvPr>
          <p:cNvSpPr txBox="1"/>
          <p:nvPr/>
        </p:nvSpPr>
        <p:spPr>
          <a:xfrm>
            <a:off x="6039323" y="5736509"/>
            <a:ext cx="3440781" cy="338554"/>
          </a:xfrm>
          <a:prstGeom prst="rect">
            <a:avLst/>
          </a:prstGeom>
          <a:noFill/>
        </p:spPr>
        <p:txBody>
          <a:bodyPr wrap="square" rtlCol="0">
            <a:spAutoFit/>
          </a:bodyPr>
          <a:lstStyle/>
          <a:p>
            <a:r>
              <a:rPr lang="en-GB" sz="1600" i="1" dirty="0">
                <a:latin typeface="Arial" panose="020B0604020202020204" pitchFamily="34" charset="0"/>
                <a:cs typeface="Arial" panose="020B0604020202020204" pitchFamily="34" charset="0"/>
              </a:rPr>
              <a:t>See CKS for further information</a:t>
            </a:r>
          </a:p>
        </p:txBody>
      </p:sp>
      <p:pic>
        <p:nvPicPr>
          <p:cNvPr id="4" name="Picture 3">
            <a:extLst>
              <a:ext uri="{FF2B5EF4-FFF2-40B4-BE49-F238E27FC236}">
                <a16:creationId xmlns:a16="http://schemas.microsoft.com/office/drawing/2014/main" id="{1D9CC9DE-5988-4451-A20C-98A35B6FBF98}"/>
              </a:ext>
            </a:extLst>
          </p:cNvPr>
          <p:cNvPicPr>
            <a:picLocks noChangeAspect="1"/>
          </p:cNvPicPr>
          <p:nvPr/>
        </p:nvPicPr>
        <p:blipFill>
          <a:blip r:embed="rId5"/>
          <a:stretch>
            <a:fillRect/>
          </a:stretch>
        </p:blipFill>
        <p:spPr>
          <a:xfrm>
            <a:off x="6363135" y="2039225"/>
            <a:ext cx="2357784" cy="3143712"/>
          </a:xfrm>
          <a:prstGeom prst="rect">
            <a:avLst/>
          </a:prstGeom>
        </p:spPr>
      </p:pic>
    </p:spTree>
    <p:extLst>
      <p:ext uri="{BB962C8B-B14F-4D97-AF65-F5344CB8AC3E}">
        <p14:creationId xmlns:p14="http://schemas.microsoft.com/office/powerpoint/2010/main" val="1790615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8620DB-6BD4-5D3F-16B7-14302D5FB3A2}"/>
              </a:ext>
            </a:extLst>
          </p:cNvPr>
          <p:cNvPicPr>
            <a:picLocks noChangeAspect="1"/>
          </p:cNvPicPr>
          <p:nvPr/>
        </p:nvPicPr>
        <p:blipFill>
          <a:blip r:embed="rId3"/>
          <a:stretch>
            <a:fillRect/>
          </a:stretch>
        </p:blipFill>
        <p:spPr>
          <a:xfrm>
            <a:off x="1191199" y="1753986"/>
            <a:ext cx="7886700" cy="4452170"/>
          </a:xfrm>
          <a:prstGeom prst="rect">
            <a:avLst/>
          </a:prstGeom>
        </p:spPr>
      </p:pic>
      <p:sp>
        <p:nvSpPr>
          <p:cNvPr id="6" name="Title 1">
            <a:extLst>
              <a:ext uri="{FF2B5EF4-FFF2-40B4-BE49-F238E27FC236}">
                <a16:creationId xmlns:a16="http://schemas.microsoft.com/office/drawing/2014/main" id="{F305BA12-1747-B746-F5ED-1F2E0C9072C6}"/>
              </a:ext>
            </a:extLst>
          </p:cNvPr>
          <p:cNvSpPr>
            <a:spLocks noGrp="1"/>
          </p:cNvSpPr>
          <p:nvPr>
            <p:ph type="title"/>
          </p:nvPr>
        </p:nvSpPr>
        <p:spPr>
          <a:xfrm>
            <a:off x="1414519" y="226705"/>
            <a:ext cx="6924294" cy="994172"/>
          </a:xfrm>
        </p:spPr>
        <p:txBody>
          <a:bodyPr>
            <a:normAutofit fontScale="90000"/>
          </a:bodyPr>
          <a:lstStyle/>
          <a:p>
            <a:r>
              <a:rPr lang="en-GB" sz="4000" b="1" dirty="0">
                <a:solidFill>
                  <a:srgbClr val="AF1E2C"/>
                </a:solidFill>
                <a:latin typeface="Arial" panose="020B0604020202020204" pitchFamily="34" charset="0"/>
                <a:cs typeface="Arial" panose="020B0604020202020204" pitchFamily="34" charset="0"/>
              </a:rPr>
              <a:t>When to seek specialist advice</a:t>
            </a:r>
          </a:p>
        </p:txBody>
      </p:sp>
      <p:sp>
        <p:nvSpPr>
          <p:cNvPr id="2" name="Rectangle 1">
            <a:extLst>
              <a:ext uri="{FF2B5EF4-FFF2-40B4-BE49-F238E27FC236}">
                <a16:creationId xmlns:a16="http://schemas.microsoft.com/office/drawing/2014/main" id="{67B71A69-DD57-9F41-1E6F-CEE91D2E3845}"/>
              </a:ext>
            </a:extLst>
          </p:cNvPr>
          <p:cNvSpPr/>
          <p:nvPr/>
        </p:nvSpPr>
        <p:spPr>
          <a:xfrm>
            <a:off x="6923314" y="6384506"/>
            <a:ext cx="2154585" cy="3547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dirty="0">
                <a:solidFill>
                  <a:srgbClr val="000000"/>
                </a:solidFill>
                <a:latin typeface="Arial" panose="020B0604020202020204" pitchFamily="34" charset="0"/>
                <a:cs typeface="Arial" panose="020B0604020202020204" pitchFamily="34" charset="0"/>
              </a:rPr>
              <a:t>NICE NG141: Cellulitis and erysipelas: antimicrobial prescribing</a:t>
            </a:r>
            <a:endParaRPr lang="en-GB" altLang="en-US" sz="900" dirty="0">
              <a:solidFill>
                <a:srgbClr val="000000"/>
              </a:solidFill>
            </a:endParaRPr>
          </a:p>
        </p:txBody>
      </p:sp>
    </p:spTree>
    <p:extLst>
      <p:ext uri="{BB962C8B-B14F-4D97-AF65-F5344CB8AC3E}">
        <p14:creationId xmlns:p14="http://schemas.microsoft.com/office/powerpoint/2010/main" val="870198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36D7A2A5-4642-9ED9-FB76-FC46E95B4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573" y="2537718"/>
            <a:ext cx="2261323" cy="16986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807344-056A-4F8A-9954-3F000280D041}"/>
              </a:ext>
            </a:extLst>
          </p:cNvPr>
          <p:cNvSpPr>
            <a:spLocks noGrp="1"/>
          </p:cNvSpPr>
          <p:nvPr>
            <p:ph type="title"/>
          </p:nvPr>
        </p:nvSpPr>
        <p:spPr>
          <a:xfrm>
            <a:off x="1456480" y="457120"/>
            <a:ext cx="7218114" cy="994172"/>
          </a:xfrm>
        </p:spPr>
        <p:txBody>
          <a:bodyPr>
            <a:normAutofit fontScale="90000"/>
          </a:bodyPr>
          <a:lstStyle/>
          <a:p>
            <a:r>
              <a:rPr lang="en-GB" b="1" dirty="0">
                <a:solidFill>
                  <a:srgbClr val="AF1E2C"/>
                </a:solidFill>
                <a:latin typeface="Arial" panose="020B0604020202020204" pitchFamily="34" charset="0"/>
                <a:cs typeface="Arial" panose="020B0604020202020204" pitchFamily="34" charset="0"/>
              </a:rPr>
              <a:t>Cellulitis</a:t>
            </a:r>
            <a:r>
              <a:rPr lang="en-GB" sz="4000" b="1" dirty="0">
                <a:solidFill>
                  <a:srgbClr val="AF1E2C"/>
                </a:solidFill>
                <a:latin typeface="Arial" panose="020B0604020202020204" pitchFamily="34" charset="0"/>
                <a:cs typeface="Arial" panose="020B0604020202020204" pitchFamily="34" charset="0"/>
              </a:rPr>
              <a:t> </a:t>
            </a:r>
            <a:br>
              <a:rPr lang="en-GB" sz="4000" b="1" dirty="0">
                <a:solidFill>
                  <a:srgbClr val="AF1E2C"/>
                </a:solidFill>
                <a:latin typeface="Arial" panose="020B0604020202020204" pitchFamily="34" charset="0"/>
                <a:cs typeface="Arial" panose="020B0604020202020204" pitchFamily="34" charset="0"/>
              </a:rPr>
            </a:br>
            <a:r>
              <a:rPr lang="en-GB" sz="3600" b="1" dirty="0">
                <a:solidFill>
                  <a:srgbClr val="AF1E2C"/>
                </a:solidFill>
                <a:latin typeface="Arial" panose="020B0604020202020204" pitchFamily="34" charset="0"/>
                <a:cs typeface="Arial" panose="020B0604020202020204" pitchFamily="34" charset="0"/>
              </a:rPr>
              <a:t>Management </a:t>
            </a:r>
            <a:endParaRPr lang="en-GB" sz="4000" b="1" dirty="0">
              <a:solidFill>
                <a:srgbClr val="AF1E2C"/>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04CEE16-046C-4767-8436-69C9F5828E04}"/>
              </a:ext>
            </a:extLst>
          </p:cNvPr>
          <p:cNvSpPr>
            <a:spLocks noGrp="1"/>
          </p:cNvSpPr>
          <p:nvPr>
            <p:ph idx="1"/>
          </p:nvPr>
        </p:nvSpPr>
        <p:spPr>
          <a:xfrm>
            <a:off x="962943" y="1770005"/>
            <a:ext cx="7218114" cy="762545"/>
          </a:xfrm>
        </p:spPr>
        <p:txBody>
          <a:bodyPr>
            <a:normAutofit/>
          </a:bodyPr>
          <a:lstStyle/>
          <a:p>
            <a:pPr marL="0" indent="0">
              <a:lnSpc>
                <a:spcPct val="107000"/>
              </a:lnSpc>
              <a:spcAft>
                <a:spcPts val="600"/>
              </a:spcAft>
              <a:buNone/>
            </a:pPr>
            <a:r>
              <a:rPr lang="en-GB" sz="1600" dirty="0">
                <a:solidFill>
                  <a:srgbClr val="282828"/>
                </a:solidFill>
                <a:latin typeface="Arial" panose="020B0604020202020204" pitchFamily="34" charset="0"/>
                <a:ea typeface="Calibri" panose="020F0502020204030204" pitchFamily="34" charset="0"/>
                <a:cs typeface="Arial" panose="020B0604020202020204" pitchFamily="34" charset="0"/>
              </a:rPr>
              <a:t>Most common causative pathogens S</a:t>
            </a:r>
            <a:r>
              <a:rPr lang="en-GB" sz="1600" i="1" dirty="0">
                <a:solidFill>
                  <a:srgbClr val="282828"/>
                </a:solidFill>
                <a:latin typeface="Arial" panose="020B0604020202020204" pitchFamily="34" charset="0"/>
                <a:ea typeface="Calibri" panose="020F0502020204030204" pitchFamily="34" charset="0"/>
                <a:cs typeface="Arial" panose="020B0604020202020204" pitchFamily="34" charset="0"/>
              </a:rPr>
              <a:t>treptococcus pyogenes </a:t>
            </a:r>
            <a:r>
              <a:rPr lang="en-GB" sz="1600" dirty="0">
                <a:solidFill>
                  <a:srgbClr val="282828"/>
                </a:solidFill>
                <a:latin typeface="Arial" panose="020B0604020202020204" pitchFamily="34" charset="0"/>
                <a:ea typeface="Calibri" panose="020F0502020204030204" pitchFamily="34" charset="0"/>
                <a:cs typeface="Arial" panose="020B0604020202020204" pitchFamily="34" charset="0"/>
              </a:rPr>
              <a:t>(Group A streptococcus)</a:t>
            </a:r>
            <a:r>
              <a:rPr lang="en-GB" sz="1600" i="1" dirty="0">
                <a:solidFill>
                  <a:srgbClr val="282828"/>
                </a:solidFill>
                <a:latin typeface="Arial" panose="020B0604020202020204" pitchFamily="34" charset="0"/>
                <a:ea typeface="Calibri" panose="020F0502020204030204" pitchFamily="34" charset="0"/>
                <a:cs typeface="Arial" panose="020B0604020202020204" pitchFamily="34" charset="0"/>
              </a:rPr>
              <a:t> </a:t>
            </a:r>
            <a:r>
              <a:rPr lang="en-GB" sz="1600" dirty="0">
                <a:solidFill>
                  <a:srgbClr val="282828"/>
                </a:solidFill>
                <a:latin typeface="Arial" panose="020B0604020202020204" pitchFamily="34" charset="0"/>
                <a:ea typeface="Calibri" panose="020F0502020204030204" pitchFamily="34" charset="0"/>
                <a:cs typeface="Arial" panose="020B0604020202020204" pitchFamily="34" charset="0"/>
              </a:rPr>
              <a:t>and </a:t>
            </a:r>
            <a:r>
              <a:rPr lang="en-GB" sz="1600" i="1" dirty="0">
                <a:solidFill>
                  <a:srgbClr val="282828"/>
                </a:solidFill>
                <a:latin typeface="Arial" panose="020B0604020202020204" pitchFamily="34" charset="0"/>
                <a:ea typeface="Calibri" panose="020F0502020204030204" pitchFamily="34" charset="0"/>
                <a:cs typeface="Arial" panose="020B0604020202020204" pitchFamily="34" charset="0"/>
              </a:rPr>
              <a:t>Staphylococcus aureus, </a:t>
            </a:r>
            <a:r>
              <a:rPr lang="en-GB" sz="1600" dirty="0">
                <a:solidFill>
                  <a:srgbClr val="282828"/>
                </a:solidFill>
                <a:latin typeface="Arial" panose="020B0604020202020204" pitchFamily="34" charset="0"/>
                <a:ea typeface="Calibri" panose="020F0502020204030204" pitchFamily="34" charset="0"/>
                <a:cs typeface="Arial" panose="020B0604020202020204" pitchFamily="34" charset="0"/>
              </a:rPr>
              <a:t>therefore flucloxacillin as first line </a:t>
            </a:r>
            <a:endParaRPr lang="en-GB" sz="1600" i="1" dirty="0">
              <a:solidFill>
                <a:srgbClr val="282828"/>
              </a:solidFill>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F997AB2-7A5B-49F4-80B9-16023F828C57}"/>
              </a:ext>
            </a:extLst>
          </p:cNvPr>
          <p:cNvSpPr txBox="1"/>
          <p:nvPr/>
        </p:nvSpPr>
        <p:spPr>
          <a:xfrm>
            <a:off x="3817573" y="4387336"/>
            <a:ext cx="2261323" cy="830997"/>
          </a:xfrm>
          <a:prstGeom prst="rect">
            <a:avLst/>
          </a:prstGeom>
          <a:solidFill>
            <a:schemeClr val="bg1">
              <a:lumMod val="95000"/>
            </a:schemeClr>
          </a:solidFill>
        </p:spPr>
        <p:txBody>
          <a:bodyPr wrap="square" rtlCol="0">
            <a:spAutoFit/>
          </a:bodyPr>
          <a:lstStyle/>
          <a:p>
            <a:pPr defTabSz="685800">
              <a:defRPr/>
            </a:pPr>
            <a:r>
              <a:rPr lang="en-GB" sz="1600" dirty="0">
                <a:solidFill>
                  <a:srgbClr val="000000"/>
                </a:solidFill>
                <a:latin typeface="Arial" panose="020B0604020202020204" pitchFamily="34" charset="0"/>
                <a:ea typeface="Lato" panose="020F0502020204030203" pitchFamily="34" charset="0"/>
                <a:cs typeface="Arial" panose="020B0604020202020204" pitchFamily="34" charset="0"/>
              </a:rPr>
              <a:t>Consider marking extent with single-use surgical marker pen </a:t>
            </a:r>
          </a:p>
        </p:txBody>
      </p:sp>
      <p:sp>
        <p:nvSpPr>
          <p:cNvPr id="13" name="TextBox 12">
            <a:extLst>
              <a:ext uri="{FF2B5EF4-FFF2-40B4-BE49-F238E27FC236}">
                <a16:creationId xmlns:a16="http://schemas.microsoft.com/office/drawing/2014/main" id="{6ADDB5DF-35AB-4828-8009-DB471D937601}"/>
              </a:ext>
            </a:extLst>
          </p:cNvPr>
          <p:cNvSpPr txBox="1"/>
          <p:nvPr/>
        </p:nvSpPr>
        <p:spPr>
          <a:xfrm>
            <a:off x="817528" y="5269334"/>
            <a:ext cx="2590337" cy="830997"/>
          </a:xfrm>
          <a:prstGeom prst="rect">
            <a:avLst/>
          </a:prstGeom>
          <a:noFill/>
          <a:ln>
            <a:solidFill>
              <a:schemeClr val="tx1"/>
            </a:solidFill>
          </a:ln>
        </p:spPr>
        <p:txBody>
          <a:bodyPr wrap="square" rtlCol="0">
            <a:spAutoFit/>
          </a:bodyPr>
          <a:lstStyle>
            <a:defPPr>
              <a:defRPr lang="en-US"/>
            </a:defPPr>
            <a:lvl1pPr marL="214313" indent="-214313" defTabSz="685800">
              <a:buFont typeface="Arial" panose="020B0604020202020204" pitchFamily="34" charset="0"/>
              <a:buChar char="•"/>
              <a:defRPr sz="1600">
                <a:solidFill>
                  <a:srgbClr val="F6F6F6">
                    <a:lumMod val="10000"/>
                  </a:srgbClr>
                </a:solidFill>
                <a:latin typeface="Arial" panose="020B0604020202020204" pitchFamily="34" charset="0"/>
                <a:ea typeface="Lato" panose="020F0502020204030203" pitchFamily="34" charset="0"/>
                <a:cs typeface="Arial" panose="020B0604020202020204" pitchFamily="34" charset="0"/>
              </a:defRPr>
            </a:lvl1pPr>
          </a:lstStyle>
          <a:p>
            <a:pPr marL="0" indent="0">
              <a:buNone/>
            </a:pPr>
            <a:r>
              <a:rPr lang="en-GB" dirty="0"/>
              <a:t>Consider swab if skin broken, or there is a  risk of uncommon pathogen. </a:t>
            </a:r>
          </a:p>
        </p:txBody>
      </p:sp>
      <p:sp>
        <p:nvSpPr>
          <p:cNvPr id="16" name="TextBox 15">
            <a:extLst>
              <a:ext uri="{FF2B5EF4-FFF2-40B4-BE49-F238E27FC236}">
                <a16:creationId xmlns:a16="http://schemas.microsoft.com/office/drawing/2014/main" id="{1486781F-3547-4CC5-8026-67D9883886FF}"/>
              </a:ext>
            </a:extLst>
          </p:cNvPr>
          <p:cNvSpPr txBox="1"/>
          <p:nvPr/>
        </p:nvSpPr>
        <p:spPr>
          <a:xfrm>
            <a:off x="6433984" y="2509763"/>
            <a:ext cx="2498834" cy="2893100"/>
          </a:xfrm>
          <a:prstGeom prst="rect">
            <a:avLst/>
          </a:prstGeom>
          <a:solidFill>
            <a:schemeClr val="bg1">
              <a:lumMod val="95000"/>
            </a:schemeClr>
          </a:solidFill>
        </p:spPr>
        <p:txBody>
          <a:bodyPr wrap="square" lIns="91440" tIns="45720" rIns="91440" bIns="45720" anchor="t">
            <a:spAutoFit/>
          </a:bodyPr>
          <a:lstStyle/>
          <a:p>
            <a:pPr defTabSz="685800">
              <a:defRPr/>
            </a:pPr>
            <a:r>
              <a:rPr lang="en-GB" sz="1400" dirty="0">
                <a:solidFill>
                  <a:srgbClr val="F6F6F6">
                    <a:lumMod val="10000"/>
                  </a:srgbClr>
                </a:solidFill>
                <a:latin typeface="Arial"/>
                <a:ea typeface="Lato"/>
                <a:cs typeface="Arial"/>
              </a:rPr>
              <a:t>Manage infection first, then underlying conditions including:</a:t>
            </a:r>
          </a:p>
          <a:p>
            <a:pPr defTabSz="685800">
              <a:defRPr/>
            </a:pPr>
            <a:endParaRPr lang="en-GB" sz="1400" dirty="0">
              <a:solidFill>
                <a:srgbClr val="F6F6F6">
                  <a:lumMod val="10000"/>
                </a:srgbClr>
              </a:solidFill>
              <a:latin typeface="Arial" panose="020B0604020202020204" pitchFamily="34" charset="0"/>
              <a:ea typeface="Lato" panose="020F0502020204030203" pitchFamily="34" charset="0"/>
              <a:cs typeface="Arial" panose="020B0604020202020204" pitchFamily="34" charset="0"/>
            </a:endParaRPr>
          </a:p>
          <a:p>
            <a:pPr marL="285750" indent="-285750" defTabSz="685800">
              <a:buFont typeface="Arial" panose="020B0604020202020204" pitchFamily="34" charset="0"/>
              <a:buChar char="•"/>
              <a:defRPr/>
            </a:pPr>
            <a:r>
              <a:rPr lang="en-GB" sz="1400" dirty="0">
                <a:solidFill>
                  <a:srgbClr val="F6F6F6">
                    <a:lumMod val="10000"/>
                  </a:srgbClr>
                </a:solidFill>
                <a:latin typeface="Arial"/>
                <a:ea typeface="Lato"/>
                <a:cs typeface="Arial"/>
              </a:rPr>
              <a:t>diabetes (ensuring sugars are in rage during active infections is important), </a:t>
            </a:r>
          </a:p>
          <a:p>
            <a:pPr marL="285750" indent="-285750" defTabSz="685800">
              <a:buFont typeface="Arial" panose="020B0604020202020204" pitchFamily="34" charset="0"/>
              <a:buChar char="•"/>
              <a:defRPr/>
            </a:pPr>
            <a:r>
              <a:rPr lang="en-GB" sz="1400" dirty="0">
                <a:solidFill>
                  <a:srgbClr val="F6F6F6">
                    <a:lumMod val="10000"/>
                  </a:srgbClr>
                </a:solidFill>
                <a:latin typeface="Arial"/>
                <a:ea typeface="Lato"/>
                <a:cs typeface="Arial"/>
              </a:rPr>
              <a:t>venous insufficiency,</a:t>
            </a:r>
          </a:p>
          <a:p>
            <a:pPr marL="285750" indent="-285750" defTabSz="685800">
              <a:buFont typeface="Arial" panose="020B0604020202020204" pitchFamily="34" charset="0"/>
              <a:buChar char="•"/>
              <a:defRPr/>
            </a:pPr>
            <a:r>
              <a:rPr lang="en-GB" sz="1400" dirty="0">
                <a:solidFill>
                  <a:srgbClr val="F6F6F6">
                    <a:lumMod val="10000"/>
                  </a:srgbClr>
                </a:solidFill>
                <a:latin typeface="Arial"/>
                <a:ea typeface="Lato"/>
                <a:cs typeface="Arial"/>
              </a:rPr>
              <a:t>fungal nail disease</a:t>
            </a:r>
          </a:p>
          <a:p>
            <a:pPr marL="285750" indent="-285750" defTabSz="685800">
              <a:buFont typeface="Arial" panose="020B0604020202020204" pitchFamily="34" charset="0"/>
              <a:buChar char="•"/>
              <a:defRPr/>
            </a:pPr>
            <a:r>
              <a:rPr lang="en-GB" sz="1400" dirty="0">
                <a:solidFill>
                  <a:srgbClr val="F6F6F6">
                    <a:lumMod val="10000"/>
                  </a:srgbClr>
                </a:solidFill>
                <a:latin typeface="Arial"/>
                <a:ea typeface="Lato"/>
                <a:cs typeface="Arial"/>
              </a:rPr>
              <a:t>eczema and </a:t>
            </a:r>
          </a:p>
          <a:p>
            <a:pPr marL="285750" indent="-285750" defTabSz="685800">
              <a:buFont typeface="Arial" panose="020B0604020202020204" pitchFamily="34" charset="0"/>
              <a:buChar char="•"/>
              <a:defRPr/>
            </a:pPr>
            <a:r>
              <a:rPr lang="en-GB" sz="1400" dirty="0">
                <a:solidFill>
                  <a:srgbClr val="F6F6F6">
                    <a:lumMod val="10000"/>
                  </a:srgbClr>
                </a:solidFill>
                <a:latin typeface="Arial"/>
                <a:ea typeface="Lato"/>
                <a:cs typeface="Arial"/>
              </a:rPr>
              <a:t>oedema </a:t>
            </a:r>
          </a:p>
          <a:p>
            <a:pPr defTabSz="685800">
              <a:defRPr/>
            </a:pPr>
            <a:endParaRPr lang="en-GB" sz="1400" dirty="0">
              <a:solidFill>
                <a:srgbClr val="F6F6F6">
                  <a:lumMod val="10000"/>
                </a:srgbClr>
              </a:solidFill>
              <a:latin typeface="Arial"/>
              <a:ea typeface="Lato"/>
              <a:cs typeface="Arial"/>
            </a:endParaRPr>
          </a:p>
        </p:txBody>
      </p:sp>
      <p:sp>
        <p:nvSpPr>
          <p:cNvPr id="29" name="Rectangle 28">
            <a:extLst>
              <a:ext uri="{FF2B5EF4-FFF2-40B4-BE49-F238E27FC236}">
                <a16:creationId xmlns:a16="http://schemas.microsoft.com/office/drawing/2014/main" id="{8C0DCBB0-2A4C-8B7E-10E8-79E2A66F071A}"/>
              </a:ext>
            </a:extLst>
          </p:cNvPr>
          <p:cNvSpPr/>
          <p:nvPr/>
        </p:nvSpPr>
        <p:spPr>
          <a:xfrm>
            <a:off x="817527" y="4387337"/>
            <a:ext cx="2590337" cy="830997"/>
          </a:xfrm>
          <a:prstGeom prst="rect">
            <a:avLst/>
          </a:prstGeom>
          <a:solidFill>
            <a:schemeClr val="bg1">
              <a:lumMod val="95000"/>
            </a:schemeClr>
          </a:solidFill>
        </p:spPr>
        <p:txBody>
          <a:bodyPr wrap="square" rtlCol="0">
            <a:spAutoFit/>
          </a:bodyPr>
          <a:lstStyle/>
          <a:p>
            <a:pPr marL="285750" indent="-285750" defTabSz="685800">
              <a:buFont typeface="Arial" panose="020B0604020202020204" pitchFamily="34" charset="0"/>
              <a:buChar char="•"/>
            </a:pPr>
            <a:r>
              <a:rPr lang="en-GB" sz="1200" dirty="0">
                <a:solidFill>
                  <a:srgbClr val="F6F6F6">
                    <a:lumMod val="10000"/>
                  </a:srgbClr>
                </a:solidFill>
                <a:latin typeface="Arial" panose="020B0604020202020204" pitchFamily="34" charset="0"/>
                <a:ea typeface="Lato" panose="020F0502020204030203" pitchFamily="34" charset="0"/>
                <a:cs typeface="Arial" panose="020B0604020202020204" pitchFamily="34" charset="0"/>
              </a:rPr>
              <a:t>Penetrating injury</a:t>
            </a:r>
          </a:p>
          <a:p>
            <a:pPr marL="285750" indent="-285750" defTabSz="685800">
              <a:buFont typeface="Arial" panose="020B0604020202020204" pitchFamily="34" charset="0"/>
              <a:buChar char="•"/>
            </a:pPr>
            <a:r>
              <a:rPr lang="en-GB" sz="1200" dirty="0">
                <a:solidFill>
                  <a:srgbClr val="F6F6F6">
                    <a:lumMod val="10000"/>
                  </a:srgbClr>
                </a:solidFill>
                <a:latin typeface="Arial" panose="020B0604020202020204" pitchFamily="34" charset="0"/>
                <a:ea typeface="Lato" panose="020F0502020204030203" pitchFamily="34" charset="0"/>
                <a:cs typeface="Arial" panose="020B0604020202020204" pitchFamily="34" charset="0"/>
              </a:rPr>
              <a:t>Exposure to water-borne organisms</a:t>
            </a:r>
          </a:p>
          <a:p>
            <a:pPr marL="285750" indent="-285750" defTabSz="685800">
              <a:buFont typeface="Arial" panose="020B0604020202020204" pitchFamily="34" charset="0"/>
              <a:buChar char="•"/>
            </a:pPr>
            <a:r>
              <a:rPr lang="en-GB" sz="1200" dirty="0">
                <a:solidFill>
                  <a:srgbClr val="F6F6F6">
                    <a:lumMod val="10000"/>
                  </a:srgbClr>
                </a:solidFill>
                <a:latin typeface="Arial" panose="020B0604020202020204" pitchFamily="34" charset="0"/>
                <a:ea typeface="Lato" panose="020F0502020204030203" pitchFamily="34" charset="0"/>
                <a:cs typeface="Arial" panose="020B0604020202020204" pitchFamily="34" charset="0"/>
              </a:rPr>
              <a:t>Infection acquired outside UK</a:t>
            </a:r>
          </a:p>
        </p:txBody>
      </p:sp>
      <p:grpSp>
        <p:nvGrpSpPr>
          <p:cNvPr id="5" name="Group 4">
            <a:extLst>
              <a:ext uri="{FF2B5EF4-FFF2-40B4-BE49-F238E27FC236}">
                <a16:creationId xmlns:a16="http://schemas.microsoft.com/office/drawing/2014/main" id="{2B254150-1D42-6E93-CBE7-9117F642B3F0}"/>
              </a:ext>
            </a:extLst>
          </p:cNvPr>
          <p:cNvGrpSpPr/>
          <p:nvPr/>
        </p:nvGrpSpPr>
        <p:grpSpPr>
          <a:xfrm>
            <a:off x="914346" y="2532550"/>
            <a:ext cx="2437403" cy="1803789"/>
            <a:chOff x="817528" y="2621402"/>
            <a:chExt cx="2437403" cy="1803789"/>
          </a:xfrm>
        </p:grpSpPr>
        <p:pic>
          <p:nvPicPr>
            <p:cNvPr id="19" name="Picture 18" descr="Person swimming lake at sunset">
              <a:extLst>
                <a:ext uri="{FF2B5EF4-FFF2-40B4-BE49-F238E27FC236}">
                  <a16:creationId xmlns:a16="http://schemas.microsoft.com/office/drawing/2014/main" id="{A27CA9B9-8BDD-8E52-5AAB-D86179AF3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047" y="2621402"/>
              <a:ext cx="1296884" cy="864252"/>
            </a:xfrm>
            <a:prstGeom prst="rect">
              <a:avLst/>
            </a:prstGeom>
          </p:spPr>
        </p:pic>
        <p:pic>
          <p:nvPicPr>
            <p:cNvPr id="8" name="Picture 7" descr="Aeroplane taking off against dramatic sky">
              <a:extLst>
                <a:ext uri="{FF2B5EF4-FFF2-40B4-BE49-F238E27FC236}">
                  <a16:creationId xmlns:a16="http://schemas.microsoft.com/office/drawing/2014/main" id="{7DF61D0E-A1D2-3C07-3F49-FDD4E4AC4F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528" y="3480207"/>
              <a:ext cx="1419902" cy="944983"/>
            </a:xfrm>
            <a:prstGeom prst="rect">
              <a:avLst/>
            </a:prstGeom>
          </p:spPr>
        </p:pic>
        <p:pic>
          <p:nvPicPr>
            <p:cNvPr id="1026" name="Picture 2">
              <a:extLst>
                <a:ext uri="{FF2B5EF4-FFF2-40B4-BE49-F238E27FC236}">
                  <a16:creationId xmlns:a16="http://schemas.microsoft.com/office/drawing/2014/main" id="{9AA771C9-CE6C-1D55-B5A3-749E8AC4F8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528" y="2633373"/>
              <a:ext cx="1140520" cy="855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C3BC287-C8A9-A8E9-F618-B48EE568A6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7518" y="3465448"/>
              <a:ext cx="1279657" cy="95974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2DCF7F1C-E56F-27B9-8F9E-D306123A821F}"/>
              </a:ext>
            </a:extLst>
          </p:cNvPr>
          <p:cNvSpPr/>
          <p:nvPr/>
        </p:nvSpPr>
        <p:spPr>
          <a:xfrm>
            <a:off x="6923314" y="6384506"/>
            <a:ext cx="2154585" cy="3547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dirty="0">
                <a:solidFill>
                  <a:srgbClr val="000000"/>
                </a:solidFill>
                <a:latin typeface="Arial" panose="020B0604020202020204" pitchFamily="34" charset="0"/>
                <a:cs typeface="Arial" panose="020B0604020202020204" pitchFamily="34" charset="0"/>
              </a:rPr>
              <a:t>NICE NG141: Cellulitis and erysipelas: antimicrobial prescribing</a:t>
            </a:r>
            <a:endParaRPr lang="en-GB" altLang="en-US" sz="900" dirty="0">
              <a:solidFill>
                <a:srgbClr val="000000"/>
              </a:solidFill>
            </a:endParaRPr>
          </a:p>
        </p:txBody>
      </p:sp>
    </p:spTree>
    <p:extLst>
      <p:ext uri="{BB962C8B-B14F-4D97-AF65-F5344CB8AC3E}">
        <p14:creationId xmlns:p14="http://schemas.microsoft.com/office/powerpoint/2010/main" val="3254176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4222A3-0594-49FE-82DD-6329AF38E5A2}"/>
              </a:ext>
            </a:extLst>
          </p:cNvPr>
          <p:cNvPicPr>
            <a:picLocks noChangeAspect="1"/>
          </p:cNvPicPr>
          <p:nvPr/>
        </p:nvPicPr>
        <p:blipFill>
          <a:blip r:embed="rId3"/>
          <a:stretch>
            <a:fillRect/>
          </a:stretch>
        </p:blipFill>
        <p:spPr>
          <a:xfrm>
            <a:off x="976622" y="1683800"/>
            <a:ext cx="7938257" cy="4221145"/>
          </a:xfrm>
          <a:prstGeom prst="rect">
            <a:avLst/>
          </a:prstGeom>
        </p:spPr>
      </p:pic>
      <p:sp>
        <p:nvSpPr>
          <p:cNvPr id="4" name="Title 1">
            <a:extLst>
              <a:ext uri="{FF2B5EF4-FFF2-40B4-BE49-F238E27FC236}">
                <a16:creationId xmlns:a16="http://schemas.microsoft.com/office/drawing/2014/main" id="{9B51E749-FD11-9263-A72C-D560A3F7A33B}"/>
              </a:ext>
            </a:extLst>
          </p:cNvPr>
          <p:cNvSpPr txBox="1">
            <a:spLocks/>
          </p:cNvSpPr>
          <p:nvPr/>
        </p:nvSpPr>
        <p:spPr>
          <a:xfrm>
            <a:off x="1494620" y="358237"/>
            <a:ext cx="6997446" cy="132556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b="1" kern="1200">
                <a:solidFill>
                  <a:srgbClr val="AD0016"/>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AD0016"/>
                </a:solidFill>
                <a:effectLst/>
                <a:uLnTx/>
                <a:uFillTx/>
                <a:latin typeface="Arial" panose="020B0604020202020204" pitchFamily="34" charset="0"/>
                <a:ea typeface="+mj-ea"/>
                <a:cs typeface="Arial" panose="020B0604020202020204" pitchFamily="34" charset="0"/>
              </a:rPr>
              <a:t>Cellulitis NICE summary table </a:t>
            </a:r>
            <a:endParaRPr kumimoji="0" lang="en-GB" sz="4000" b="1" i="0" u="none" strike="noStrike" kern="1200" cap="none" spc="0" normalizeH="0" baseline="0" noProof="0" dirty="0">
              <a:ln>
                <a:noFill/>
              </a:ln>
              <a:solidFill>
                <a:srgbClr val="AD0016"/>
              </a:solidFill>
              <a:effectLst/>
              <a:uLnTx/>
              <a:uFillTx/>
              <a:latin typeface="Calibri Light" panose="020F0302020204030204"/>
              <a:ea typeface="+mj-ea"/>
              <a:cs typeface="+mj-cs"/>
            </a:endParaRPr>
          </a:p>
        </p:txBody>
      </p:sp>
      <p:sp>
        <p:nvSpPr>
          <p:cNvPr id="6" name="Rectangle 5">
            <a:extLst>
              <a:ext uri="{FF2B5EF4-FFF2-40B4-BE49-F238E27FC236}">
                <a16:creationId xmlns:a16="http://schemas.microsoft.com/office/drawing/2014/main" id="{FB266D39-01B9-2084-4E2D-7A3A13397EDC}"/>
              </a:ext>
            </a:extLst>
          </p:cNvPr>
          <p:cNvSpPr/>
          <p:nvPr/>
        </p:nvSpPr>
        <p:spPr>
          <a:xfrm>
            <a:off x="889000" y="3124200"/>
            <a:ext cx="8216900" cy="990600"/>
          </a:xfrm>
          <a:prstGeom prst="rect">
            <a:avLst/>
          </a:prstGeom>
          <a:noFill/>
          <a:ln w="57150">
            <a:solidFill>
              <a:srgbClr val="AD00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2B3896-1EB1-4EE4-EA75-FCE471FF4417}"/>
              </a:ext>
            </a:extLst>
          </p:cNvPr>
          <p:cNvSpPr/>
          <p:nvPr/>
        </p:nvSpPr>
        <p:spPr>
          <a:xfrm>
            <a:off x="765635" y="3162298"/>
            <a:ext cx="8360230" cy="2809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26B1991-434B-AD2A-AB43-75777978EB79}"/>
              </a:ext>
            </a:extLst>
          </p:cNvPr>
          <p:cNvSpPr/>
          <p:nvPr/>
        </p:nvSpPr>
        <p:spPr>
          <a:xfrm>
            <a:off x="889000" y="2832100"/>
            <a:ext cx="8216900" cy="330198"/>
          </a:xfrm>
          <a:prstGeom prst="rect">
            <a:avLst/>
          </a:prstGeom>
          <a:noFill/>
          <a:ln w="76200">
            <a:solidFill>
              <a:srgbClr val="AD00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8FDFF5F-C348-6E19-5C39-4C339A07A275}"/>
              </a:ext>
            </a:extLst>
          </p:cNvPr>
          <p:cNvSpPr txBox="1"/>
          <p:nvPr/>
        </p:nvSpPr>
        <p:spPr>
          <a:xfrm>
            <a:off x="1639796" y="3868241"/>
            <a:ext cx="6362329" cy="646331"/>
          </a:xfrm>
          <a:prstGeom prst="rect">
            <a:avLst/>
          </a:prstGeom>
          <a:noFill/>
        </p:spPr>
        <p:txBody>
          <a:bodyPr wrap="square" rtlCol="0">
            <a:spAutoFit/>
          </a:bodyPr>
          <a:lstStyle/>
          <a:p>
            <a:pPr algn="ctr"/>
            <a:r>
              <a:rPr lang="en-GB" dirty="0">
                <a:solidFill>
                  <a:schemeClr val="tx1"/>
                </a:solidFill>
                <a:latin typeface="Arial" panose="020B0604020202020204" pitchFamily="34" charset="0"/>
                <a:cs typeface="Arial" panose="020B0604020202020204" pitchFamily="34" charset="0"/>
              </a:rPr>
              <a:t>….however, Fred has a penicillin allergy. </a:t>
            </a:r>
          </a:p>
          <a:p>
            <a:pPr algn="ctr"/>
            <a:r>
              <a:rPr lang="en-GB" dirty="0">
                <a:latin typeface="Arial" panose="020B0604020202020204" pitchFamily="34" charset="0"/>
                <a:cs typeface="Arial" panose="020B0604020202020204" pitchFamily="34" charset="0"/>
              </a:rPr>
              <a:t>W</a:t>
            </a:r>
            <a:r>
              <a:rPr lang="en-GB" dirty="0">
                <a:solidFill>
                  <a:schemeClr val="tx1"/>
                </a:solidFill>
                <a:latin typeface="Arial" panose="020B0604020202020204" pitchFamily="34" charset="0"/>
                <a:cs typeface="Arial" panose="020B0604020202020204" pitchFamily="34" charset="0"/>
              </a:rPr>
              <a:t>hat would you prescribe instead? </a:t>
            </a:r>
            <a:endParaRPr lang="en-US" dirty="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B632758-0DDB-23FD-FD31-C665AB9CFFEC}"/>
              </a:ext>
            </a:extLst>
          </p:cNvPr>
          <p:cNvSpPr/>
          <p:nvPr/>
        </p:nvSpPr>
        <p:spPr>
          <a:xfrm>
            <a:off x="6923314" y="6384506"/>
            <a:ext cx="2154585" cy="3547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dirty="0">
                <a:solidFill>
                  <a:srgbClr val="000000"/>
                </a:solidFill>
                <a:latin typeface="Arial" panose="020B0604020202020204" pitchFamily="34" charset="0"/>
                <a:cs typeface="Arial" panose="020B0604020202020204" pitchFamily="34" charset="0"/>
              </a:rPr>
              <a:t>NICE NG141: Cellulitis and erysipelas: antimicrobial prescribing</a:t>
            </a:r>
            <a:endParaRPr lang="en-GB" altLang="en-US" sz="900" dirty="0">
              <a:solidFill>
                <a:srgbClr val="000000"/>
              </a:solidFill>
            </a:endParaRPr>
          </a:p>
        </p:txBody>
      </p:sp>
    </p:spTree>
    <p:extLst>
      <p:ext uri="{BB962C8B-B14F-4D97-AF65-F5344CB8AC3E}">
        <p14:creationId xmlns:p14="http://schemas.microsoft.com/office/powerpoint/2010/main" val="202218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2E48-54CA-4474-8BC7-201C008263E2}"/>
              </a:ext>
            </a:extLst>
          </p:cNvPr>
          <p:cNvSpPr>
            <a:spLocks noGrp="1"/>
          </p:cNvSpPr>
          <p:nvPr>
            <p:ph type="title"/>
          </p:nvPr>
        </p:nvSpPr>
        <p:spPr>
          <a:xfrm>
            <a:off x="1414519" y="226705"/>
            <a:ext cx="6924294" cy="994172"/>
          </a:xfrm>
        </p:spPr>
        <p:txBody>
          <a:bodyPr>
            <a:normAutofit/>
          </a:bodyPr>
          <a:lstStyle/>
          <a:p>
            <a:r>
              <a:rPr lang="en-GB" sz="4000" b="1" dirty="0">
                <a:solidFill>
                  <a:srgbClr val="AF1E2C"/>
                </a:solidFill>
                <a:latin typeface="Arial" panose="020B0604020202020204" pitchFamily="34" charset="0"/>
                <a:cs typeface="Arial" panose="020B0604020202020204" pitchFamily="34" charset="0"/>
              </a:rPr>
              <a:t>Complications</a:t>
            </a:r>
          </a:p>
        </p:txBody>
      </p:sp>
      <p:sp>
        <p:nvSpPr>
          <p:cNvPr id="3" name="Content Placeholder 2">
            <a:extLst>
              <a:ext uri="{FF2B5EF4-FFF2-40B4-BE49-F238E27FC236}">
                <a16:creationId xmlns:a16="http://schemas.microsoft.com/office/drawing/2014/main" id="{B5412CF9-41A5-48C8-9950-E58A9D028435}"/>
              </a:ext>
            </a:extLst>
          </p:cNvPr>
          <p:cNvSpPr>
            <a:spLocks noGrp="1"/>
          </p:cNvSpPr>
          <p:nvPr>
            <p:ph idx="1"/>
          </p:nvPr>
        </p:nvSpPr>
        <p:spPr>
          <a:xfrm>
            <a:off x="632193" y="1609725"/>
            <a:ext cx="8292757" cy="3638550"/>
          </a:xfrm>
        </p:spPr>
        <p:txBody>
          <a:bodyPr vert="horz" lIns="91440" tIns="45720" rIns="91440" bIns="45720" rtlCol="0" anchor="t">
            <a:noAutofit/>
          </a:bodyPr>
          <a:lstStyle/>
          <a:p>
            <a:pPr lvl="1"/>
            <a:r>
              <a:rPr lang="en-GB" sz="1800" b="1" dirty="0">
                <a:latin typeface="Arial" panose="020B0604020202020204" pitchFamily="34" charset="0"/>
                <a:cs typeface="Arial" panose="020B0604020202020204" pitchFamily="34" charset="0"/>
              </a:rPr>
              <a:t>Necrotizing fasciitis:</a:t>
            </a:r>
          </a:p>
          <a:p>
            <a:pPr lvl="2">
              <a:buFont typeface="Courier New" panose="02070309020205020404" pitchFamily="49" charset="0"/>
              <a:buChar char="o"/>
            </a:pPr>
            <a:r>
              <a:rPr lang="en-GB" sz="1400" dirty="0">
                <a:latin typeface="Arial"/>
                <a:cs typeface="Arial"/>
              </a:rPr>
              <a:t>Destructive, severe, rapidly progressive soft tissue infection </a:t>
            </a:r>
          </a:p>
          <a:p>
            <a:pPr lvl="2">
              <a:buFont typeface="Courier New" panose="02070309020205020404" pitchFamily="49" charset="0"/>
              <a:buChar char="o"/>
            </a:pPr>
            <a:r>
              <a:rPr lang="en-GB" sz="1400" dirty="0">
                <a:latin typeface="Arial"/>
                <a:cs typeface="Arial"/>
              </a:rPr>
              <a:t>Involves the deep subcutaneous tissues and fascia (and occasionally muscles), which is characterized by extensive necrosis and gangrene of the skin and underlying structures.</a:t>
            </a:r>
          </a:p>
          <a:p>
            <a:pPr lvl="2">
              <a:buFont typeface="Courier New" panose="02070309020205020404" pitchFamily="49" charset="0"/>
              <a:buChar char="o"/>
            </a:pPr>
            <a:r>
              <a:rPr lang="en-GB" sz="1400" i="1" dirty="0">
                <a:latin typeface="Arial" panose="020B0604020202020204" pitchFamily="34" charset="0"/>
                <a:cs typeface="Arial" panose="020B0604020202020204" pitchFamily="34" charset="0"/>
              </a:rPr>
              <a:t>Signs and symptoms can vary</a:t>
            </a:r>
            <a:r>
              <a:rPr lang="en-GB" sz="1400" dirty="0">
                <a:latin typeface="Arial" panose="020B0604020202020204" pitchFamily="34" charset="0"/>
                <a:cs typeface="Arial" panose="020B0604020202020204" pitchFamily="34" charset="0"/>
              </a:rPr>
              <a:t>: </a:t>
            </a:r>
          </a:p>
          <a:p>
            <a:pPr lvl="3">
              <a:buFont typeface="Wingdings" panose="05000000000000000000" pitchFamily="2" charset="2"/>
              <a:buChar char="§"/>
            </a:pPr>
            <a:r>
              <a:rPr lang="en-GB" sz="1400" dirty="0">
                <a:latin typeface="Arial" panose="020B0604020202020204" pitchFamily="34" charset="0"/>
                <a:cs typeface="Arial" panose="020B0604020202020204" pitchFamily="34" charset="0"/>
              </a:rPr>
              <a:t>Intense pain disproportionate to skin damage</a:t>
            </a:r>
          </a:p>
          <a:p>
            <a:pPr lvl="3">
              <a:buFont typeface="Wingdings" panose="05000000000000000000" pitchFamily="2" charset="2"/>
              <a:buChar char="§"/>
            </a:pPr>
            <a:r>
              <a:rPr lang="en-GB" sz="1400" dirty="0">
                <a:latin typeface="Arial" panose="020B0604020202020204" pitchFamily="34" charset="0"/>
                <a:cs typeface="Arial" panose="020B0604020202020204" pitchFamily="34" charset="0"/>
              </a:rPr>
              <a:t>Anaesthesia (loss of feeling) over the site of infection</a:t>
            </a:r>
          </a:p>
          <a:p>
            <a:pPr lvl="3">
              <a:buFont typeface="Wingdings" panose="05000000000000000000" pitchFamily="2" charset="2"/>
              <a:buChar char="§"/>
            </a:pPr>
            <a:r>
              <a:rPr lang="en-GB" sz="1400" dirty="0">
                <a:latin typeface="Arial" panose="020B0604020202020204" pitchFamily="34" charset="0"/>
                <a:cs typeface="Arial" panose="020B0604020202020204" pitchFamily="34" charset="0"/>
              </a:rPr>
              <a:t>Oedema and erythema</a:t>
            </a:r>
          </a:p>
          <a:p>
            <a:pPr lvl="2">
              <a:buFont typeface="Courier New" panose="02070309020205020404" pitchFamily="49" charset="0"/>
              <a:buChar char="o"/>
            </a:pPr>
            <a:r>
              <a:rPr lang="en-GB" sz="1400" dirty="0">
                <a:latin typeface="Arial"/>
                <a:cs typeface="Arial"/>
              </a:rPr>
              <a:t>Group A streptococcus is a major causative agent in necrotizing fasciitis.</a:t>
            </a:r>
          </a:p>
          <a:p>
            <a:pPr lvl="2">
              <a:buFont typeface="Courier New" panose="02070309020205020404" pitchFamily="49" charset="0"/>
              <a:buChar char="o"/>
            </a:pPr>
            <a:r>
              <a:rPr lang="en-GB" sz="1400" dirty="0">
                <a:latin typeface="Arial"/>
                <a:cs typeface="Arial"/>
              </a:rPr>
              <a:t>Rapid progression, skin discolouration , crepitus, bulla, gangrene</a:t>
            </a:r>
          </a:p>
          <a:p>
            <a:pPr lvl="2">
              <a:buFont typeface="Courier New" panose="02070309020205020404" pitchFamily="49" charset="0"/>
              <a:buChar char="o"/>
            </a:pPr>
            <a:r>
              <a:rPr lang="en-GB" sz="1400" b="1" dirty="0">
                <a:solidFill>
                  <a:srgbClr val="FF0000"/>
                </a:solidFill>
                <a:latin typeface="Arial"/>
                <a:cs typeface="Arial"/>
              </a:rPr>
              <a:t>Suspected necrotizing fasciitis is a medical emergency requiring immediate hospital admission</a:t>
            </a:r>
          </a:p>
          <a:p>
            <a:pPr lvl="2">
              <a:buFont typeface="Courier New" panose="02070309020205020404" pitchFamily="49" charset="0"/>
              <a:buChar char="o"/>
            </a:pPr>
            <a:r>
              <a:rPr lang="en-GB" sz="1400" dirty="0">
                <a:latin typeface="Arial"/>
                <a:cs typeface="Arial"/>
              </a:rPr>
              <a:t>Refer – IV antibiotics &amp; surgical debridement</a:t>
            </a:r>
          </a:p>
          <a:p>
            <a:pPr lvl="1"/>
            <a:r>
              <a:rPr lang="en-GB" sz="1800" b="1" dirty="0">
                <a:latin typeface="Arial"/>
                <a:cs typeface="Arial"/>
              </a:rPr>
              <a:t>Myositis:</a:t>
            </a:r>
            <a:r>
              <a:rPr lang="en-GB" sz="1800" dirty="0">
                <a:latin typeface="Arial"/>
                <a:cs typeface="Arial"/>
              </a:rPr>
              <a:t> inflammation of muscle due to infection</a:t>
            </a:r>
          </a:p>
          <a:p>
            <a:pPr lvl="1"/>
            <a:r>
              <a:rPr lang="en-GB" sz="1800" b="1" dirty="0">
                <a:latin typeface="Arial"/>
                <a:cs typeface="Arial"/>
              </a:rPr>
              <a:t>Sepsis (potentially fatal)</a:t>
            </a:r>
            <a:endParaRPr lang="en-GB" sz="1800" b="1" dirty="0">
              <a:latin typeface="Arial" panose="020B0604020202020204" pitchFamily="34" charset="0"/>
              <a:cs typeface="Arial" panose="020B0604020202020204" pitchFamily="34" charset="0"/>
            </a:endParaRPr>
          </a:p>
          <a:p>
            <a:pPr lvl="1"/>
            <a:r>
              <a:rPr lang="en-GB" sz="1800" b="1" dirty="0">
                <a:latin typeface="Arial"/>
                <a:cs typeface="Arial"/>
              </a:rPr>
              <a:t>Subcutaneous abscesses</a:t>
            </a:r>
          </a:p>
          <a:p>
            <a:pPr lvl="1"/>
            <a:r>
              <a:rPr lang="en-GB" sz="1800" b="1" dirty="0">
                <a:latin typeface="Arial"/>
                <a:cs typeface="Arial"/>
              </a:rPr>
              <a:t>Post-streptococcal nephritis</a:t>
            </a:r>
            <a:endParaRPr lang="en-GB" sz="1600" b="1" dirty="0">
              <a:latin typeface="Arial"/>
              <a:cs typeface="Arial"/>
            </a:endParaRPr>
          </a:p>
        </p:txBody>
      </p:sp>
    </p:spTree>
    <p:extLst>
      <p:ext uri="{BB962C8B-B14F-4D97-AF65-F5344CB8AC3E}">
        <p14:creationId xmlns:p14="http://schemas.microsoft.com/office/powerpoint/2010/main" val="3599635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BB59055E-CFE1-6775-081E-2A8850BA9A68}"/>
              </a:ext>
            </a:extLst>
          </p:cNvPr>
          <p:cNvPicPr>
            <a:picLocks noGrp="1" noChangeAspect="1"/>
          </p:cNvPicPr>
          <p:nvPr>
            <p:ph idx="1"/>
          </p:nvPr>
        </p:nvPicPr>
        <p:blipFill>
          <a:blip r:embed="rId3"/>
          <a:srcRect t="39041"/>
          <a:stretch/>
        </p:blipFill>
        <p:spPr>
          <a:xfrm>
            <a:off x="1034672" y="3015962"/>
            <a:ext cx="7886700" cy="2119391"/>
          </a:xfrm>
        </p:spPr>
      </p:pic>
      <p:pic>
        <p:nvPicPr>
          <p:cNvPr id="10" name="Content Placeholder 4" descr="A screenshot of a medical report&#10;&#10;AI-generated content may be incorrect.">
            <a:extLst>
              <a:ext uri="{FF2B5EF4-FFF2-40B4-BE49-F238E27FC236}">
                <a16:creationId xmlns:a16="http://schemas.microsoft.com/office/drawing/2014/main" id="{579489B0-9EC1-1D6F-4C84-FD6021183839}"/>
              </a:ext>
            </a:extLst>
          </p:cNvPr>
          <p:cNvPicPr>
            <a:picLocks noChangeAspect="1"/>
          </p:cNvPicPr>
          <p:nvPr/>
        </p:nvPicPr>
        <p:blipFill>
          <a:blip r:embed="rId3"/>
          <a:srcRect l="24922" t="78706" r="67601" b="15548"/>
          <a:stretch>
            <a:fillRect/>
          </a:stretch>
        </p:blipFill>
        <p:spPr>
          <a:xfrm>
            <a:off x="3008264" y="4578531"/>
            <a:ext cx="589666" cy="199785"/>
          </a:xfrm>
          <a:prstGeom prst="rect">
            <a:avLst/>
          </a:prstGeom>
        </p:spPr>
      </p:pic>
      <p:pic>
        <p:nvPicPr>
          <p:cNvPr id="11" name="Content Placeholder 4">
            <a:extLst>
              <a:ext uri="{FF2B5EF4-FFF2-40B4-BE49-F238E27FC236}">
                <a16:creationId xmlns:a16="http://schemas.microsoft.com/office/drawing/2014/main" id="{EB1F61F9-653D-181D-97B8-475A4AA2802B}"/>
              </a:ext>
            </a:extLst>
          </p:cNvPr>
          <p:cNvPicPr>
            <a:picLocks noChangeAspect="1"/>
          </p:cNvPicPr>
          <p:nvPr/>
        </p:nvPicPr>
        <p:blipFill>
          <a:blip r:embed="rId3"/>
          <a:srcRect l="25892" t="85445" r="68035" b="9128"/>
          <a:stretch/>
        </p:blipFill>
        <p:spPr>
          <a:xfrm>
            <a:off x="3078263" y="4432455"/>
            <a:ext cx="478971" cy="188686"/>
          </a:xfrm>
          <a:prstGeom prst="rect">
            <a:avLst/>
          </a:prstGeom>
        </p:spPr>
      </p:pic>
      <p:sp>
        <p:nvSpPr>
          <p:cNvPr id="4" name="TextBox 3">
            <a:extLst>
              <a:ext uri="{FF2B5EF4-FFF2-40B4-BE49-F238E27FC236}">
                <a16:creationId xmlns:a16="http://schemas.microsoft.com/office/drawing/2014/main" id="{7F1CC19D-74E9-92D0-EA74-D9C9057686A3}"/>
              </a:ext>
            </a:extLst>
          </p:cNvPr>
          <p:cNvSpPr txBox="1"/>
          <p:nvPr/>
        </p:nvSpPr>
        <p:spPr>
          <a:xfrm>
            <a:off x="831272" y="2458870"/>
            <a:ext cx="8039595" cy="400110"/>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The result of Fred’s wound swab comes back from the lab… </a:t>
            </a:r>
          </a:p>
        </p:txBody>
      </p:sp>
      <p:sp>
        <p:nvSpPr>
          <p:cNvPr id="6" name="Rectangle 5">
            <a:extLst>
              <a:ext uri="{FF2B5EF4-FFF2-40B4-BE49-F238E27FC236}">
                <a16:creationId xmlns:a16="http://schemas.microsoft.com/office/drawing/2014/main" id="{7C8C1A74-9CCD-2BC7-7EC6-DA66B793E677}"/>
              </a:ext>
            </a:extLst>
          </p:cNvPr>
          <p:cNvSpPr/>
          <p:nvPr/>
        </p:nvSpPr>
        <p:spPr>
          <a:xfrm>
            <a:off x="984167" y="5373205"/>
            <a:ext cx="7886700" cy="619007"/>
          </a:xfrm>
          <a:prstGeom prst="rect">
            <a:avLst/>
          </a:prstGeom>
          <a:noFill/>
          <a:ln>
            <a:solidFill>
              <a:srgbClr val="AD00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Based on the lab report results, what would you do? </a:t>
            </a:r>
            <a:r>
              <a:rPr lang="en-GB"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AEDFF49-FA7A-9DA7-3C98-DAE624C0043E}"/>
              </a:ext>
            </a:extLst>
          </p:cNvPr>
          <p:cNvSpPr/>
          <p:nvPr/>
        </p:nvSpPr>
        <p:spPr>
          <a:xfrm>
            <a:off x="6413878" y="3685238"/>
            <a:ext cx="1695450" cy="652294"/>
          </a:xfrm>
          <a:prstGeom prst="rect">
            <a:avLst/>
          </a:prstGeom>
          <a:noFill/>
          <a:ln w="28575">
            <a:solidFill>
              <a:srgbClr val="AD00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R – Resistant</a:t>
            </a:r>
          </a:p>
          <a:p>
            <a:pPr algn="ctr"/>
            <a:r>
              <a:rPr lang="en-GB" dirty="0">
                <a:solidFill>
                  <a:schemeClr val="tx1"/>
                </a:solidFill>
                <a:latin typeface="Arial" panose="020B0604020202020204" pitchFamily="34" charset="0"/>
                <a:cs typeface="Arial" panose="020B0604020202020204" pitchFamily="34" charset="0"/>
              </a:rPr>
              <a:t>S - Sensitive</a:t>
            </a:r>
            <a:endParaRPr lang="en-US"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2A8429A-73E2-CD58-8D2F-D6A68C7D1950}"/>
              </a:ext>
            </a:extLst>
          </p:cNvPr>
          <p:cNvSpPr txBox="1">
            <a:spLocks/>
          </p:cNvSpPr>
          <p:nvPr/>
        </p:nvSpPr>
        <p:spPr>
          <a:xfrm>
            <a:off x="1662429" y="443860"/>
            <a:ext cx="58191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AF1E2C"/>
                </a:solidFill>
                <a:latin typeface="Arial" panose="020B0604020202020204" pitchFamily="34" charset="0"/>
                <a:cs typeface="Arial" panose="020B0604020202020204" pitchFamily="34" charset="0"/>
              </a:rPr>
              <a:t>Clinical scenario 1</a:t>
            </a:r>
          </a:p>
        </p:txBody>
      </p:sp>
      <p:sp>
        <p:nvSpPr>
          <p:cNvPr id="3" name="TextBox 2">
            <a:extLst>
              <a:ext uri="{FF2B5EF4-FFF2-40B4-BE49-F238E27FC236}">
                <a16:creationId xmlns:a16="http://schemas.microsoft.com/office/drawing/2014/main" id="{4E8B44D0-07CC-39DD-36F2-B34D0A6623C5}"/>
              </a:ext>
            </a:extLst>
          </p:cNvPr>
          <p:cNvSpPr txBox="1"/>
          <p:nvPr/>
        </p:nvSpPr>
        <p:spPr>
          <a:xfrm>
            <a:off x="1249680" y="1647956"/>
            <a:ext cx="7421880" cy="646331"/>
          </a:xfrm>
          <a:prstGeom prst="rect">
            <a:avLst/>
          </a:prstGeom>
          <a:noFill/>
        </p:spPr>
        <p:txBody>
          <a:bodyPr wrap="square" rtlCol="0">
            <a:spAutoFit/>
          </a:bodyPr>
          <a:lstStyle/>
          <a:p>
            <a:r>
              <a:rPr lang="en-GB" dirty="0">
                <a:solidFill>
                  <a:srgbClr val="AD0016"/>
                </a:solidFill>
                <a:latin typeface="Arial" panose="020B0604020202020204" pitchFamily="34" charset="0"/>
                <a:cs typeface="Arial" panose="020B0604020202020204" pitchFamily="34" charset="0"/>
              </a:rPr>
              <a:t>Because the infection is related to a penetrating injury, you sent off a swab off to the lab.</a:t>
            </a:r>
          </a:p>
        </p:txBody>
      </p:sp>
    </p:spTree>
    <p:extLst>
      <p:ext uri="{BB962C8B-B14F-4D97-AF65-F5344CB8AC3E}">
        <p14:creationId xmlns:p14="http://schemas.microsoft.com/office/powerpoint/2010/main" val="2350093331"/>
      </p:ext>
    </p:extLst>
  </p:cSld>
  <p:clrMapOvr>
    <a:masterClrMapping/>
  </p:clrMapOvr>
</p:sld>
</file>

<file path=ppt/theme/theme1.xml><?xml version="1.0" encoding="utf-8"?>
<a:theme xmlns:a="http://schemas.openxmlformats.org/drawingml/2006/main" name="1_Office Theme">
  <a:themeElements>
    <a:clrScheme name="Custom 1">
      <a:dk1>
        <a:srgbClr val="AD0016"/>
      </a:dk1>
      <a:lt1>
        <a:srgbClr val="FFFFFF"/>
      </a:lt1>
      <a:dk2>
        <a:srgbClr val="DDDDDD"/>
      </a:dk2>
      <a:lt2>
        <a:srgbClr val="FFFFFF"/>
      </a:lt2>
      <a:accent1>
        <a:srgbClr val="AD0016"/>
      </a:accent1>
      <a:accent2>
        <a:srgbClr val="F4DDC4"/>
      </a:accent2>
      <a:accent3>
        <a:srgbClr val="666666"/>
      </a:accent3>
      <a:accent4>
        <a:srgbClr val="999999"/>
      </a:accent4>
      <a:accent5>
        <a:srgbClr val="DDDDDD"/>
      </a:accent5>
      <a:accent6>
        <a:srgbClr val="F6F6F6"/>
      </a:accent6>
      <a:hlink>
        <a:srgbClr val="FFFFFF"/>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5886</Words>
  <Application>Microsoft Office PowerPoint</Application>
  <PresentationFormat>On-screen Show (4:3)</PresentationFormat>
  <Paragraphs>593</Paragraphs>
  <Slides>25</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BlinkMacSystemFont</vt:lpstr>
      <vt:lpstr>Calibri</vt:lpstr>
      <vt:lpstr>Calibri Light</vt:lpstr>
      <vt:lpstr>Courier New</vt:lpstr>
      <vt:lpstr>GDS Transport</vt:lpstr>
      <vt:lpstr>Open Sans</vt:lpstr>
      <vt:lpstr>Segoe Sans</vt:lpstr>
      <vt:lpstr>Wingdings</vt:lpstr>
      <vt:lpstr>1_Office Theme</vt:lpstr>
      <vt:lpstr>2_Office Theme</vt:lpstr>
      <vt:lpstr>PowerPoint Presentation</vt:lpstr>
      <vt:lpstr>PowerPoint Presentation</vt:lpstr>
      <vt:lpstr>PowerPoint Presentation</vt:lpstr>
      <vt:lpstr>Diagnosis and risk factors </vt:lpstr>
      <vt:lpstr>When to seek specialist advice</vt:lpstr>
      <vt:lpstr>Cellulitis  Management </vt:lpstr>
      <vt:lpstr>PowerPoint Presentation</vt:lpstr>
      <vt:lpstr>Complications</vt:lpstr>
      <vt:lpstr>PowerPoint Presentation</vt:lpstr>
      <vt:lpstr>PowerPoint Presentation</vt:lpstr>
      <vt:lpstr>PowerPoint Presentation</vt:lpstr>
      <vt:lpstr>PowerPoint Presentation</vt:lpstr>
      <vt:lpstr>iGAS infection </vt:lpstr>
      <vt:lpstr>If chemoprophylaxis is required…</vt:lpstr>
      <vt:lpstr>PowerPoint Presentation</vt:lpstr>
      <vt:lpstr>Clinical scenario 2</vt:lpstr>
      <vt:lpstr>Clinical scenario 2</vt:lpstr>
      <vt:lpstr>Conditions misidentified as cellulitis  Venous eczema and lipodermatosclerosis</vt:lpstr>
      <vt:lpstr>Conditions misidentified as cellulitis  Venous eczema and lipodermatosclerosis</vt:lpstr>
      <vt:lpstr>Special considerations</vt:lpstr>
      <vt:lpstr>Safety netting advice </vt:lpstr>
      <vt:lpstr>Resources for patients</vt:lpstr>
      <vt:lpstr>How can we fit together the evidence and change behaviour during consultation with our patients to improve antibiotic prescribing?</vt:lpstr>
      <vt:lpstr>How could your practice improve antibiotic prescriptions for cellulitis</vt:lpstr>
      <vt:lpstr>Clinical Scenario Cellulitis  Action Planning next 12 months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Fionna Pursey</dc:creator>
  <cp:lastModifiedBy>Catherine Hayes</cp:lastModifiedBy>
  <cp:revision>177</cp:revision>
  <dcterms:created xsi:type="dcterms:W3CDTF">2023-01-20T10:51:21Z</dcterms:created>
  <dcterms:modified xsi:type="dcterms:W3CDTF">2026-04-01T14:34:57Z</dcterms:modified>
</cp:coreProperties>
</file>