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428" r:id="rId2"/>
    <p:sldId id="459" r:id="rId3"/>
    <p:sldId id="1590" r:id="rId4"/>
    <p:sldId id="1165" r:id="rId5"/>
    <p:sldId id="508" r:id="rId6"/>
    <p:sldId id="605" r:id="rId7"/>
    <p:sldId id="1591" r:id="rId8"/>
    <p:sldId id="1592" r:id="rId9"/>
    <p:sldId id="603" r:id="rId10"/>
    <p:sldId id="606" r:id="rId11"/>
    <p:sldId id="1142" r:id="rId12"/>
    <p:sldId id="1594" r:id="rId13"/>
    <p:sldId id="599" r:id="rId14"/>
    <p:sldId id="501" r:id="rId15"/>
    <p:sldId id="558" r:id="rId16"/>
    <p:sldId id="1119" r:id="rId17"/>
    <p:sldId id="15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Author" initials="A"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4D69"/>
    <a:srgbClr val="DFDEDE"/>
    <a:srgbClr val="C8EDFC"/>
    <a:srgbClr val="000000"/>
    <a:srgbClr val="A50021"/>
    <a:srgbClr val="0000FF"/>
    <a:srgbClr val="2D8659"/>
    <a:srgbClr val="C26400"/>
    <a:srgbClr val="E0E0E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7" autoAdjust="0"/>
    <p:restoredTop sz="66275" autoAdjust="0"/>
  </p:normalViewPr>
  <p:slideViewPr>
    <p:cSldViewPr snapToGrid="0">
      <p:cViewPr varScale="1">
        <p:scale>
          <a:sx n="75" d="100"/>
          <a:sy n="75" d="100"/>
        </p:scale>
        <p:origin x="2670"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14/08/2024</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14/08/2024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r>
              <a:rPr lang="en-GB" altLang="en-US" sz="1100" b="0" i="1" u="none" dirty="0">
                <a:latin typeface="Arial" panose="020B0604020202020204" pitchFamily="34" charset="0"/>
                <a:cs typeface="Arial" panose="020B0604020202020204" pitchFamily="34" charset="0"/>
              </a:rPr>
              <a:t>These cases are examples that can be printed out and discussed in pairs or groups, or with the group as a whole.</a:t>
            </a:r>
          </a:p>
          <a:p>
            <a:r>
              <a:rPr lang="en-GB" altLang="en-US" sz="1100" b="0" i="1"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altLang="en-US" sz="1000" b="1" i="0" dirty="0">
              <a:latin typeface="Arial" panose="020B0604020202020204" pitchFamily="34" charset="0"/>
              <a:cs typeface="Arial" panose="020B0604020202020204" pitchFamily="34" charset="0"/>
            </a:endParaRPr>
          </a:p>
          <a:p>
            <a:r>
              <a:rPr lang="en-GB" altLang="en-US" sz="1000" b="1" i="0"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(1) - </a:t>
            </a:r>
            <a:r>
              <a:rPr lang="en-GB" sz="1000" b="0" dirty="0">
                <a:latin typeface="Arial" panose="020B0604020202020204" pitchFamily="34" charset="0"/>
                <a:cs typeface="Arial" panose="020B0604020202020204" pitchFamily="34" charset="0"/>
              </a:rPr>
              <a:t>Image: Impetigo [Available from: https://dermnetnz.org/images/impetigo-images] </a:t>
            </a:r>
          </a:p>
          <a:p>
            <a:endParaRPr lang="en-GB" altLang="en-US" sz="1000" b="1" i="0" dirty="0">
              <a:latin typeface="Arial" panose="020B0604020202020204" pitchFamily="34" charset="0"/>
              <a:cs typeface="Arial" panose="020B0604020202020204" pitchFamily="34" charset="0"/>
            </a:endParaRPr>
          </a:p>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For widespread non-bullous impetigo, topical antibiotics include fusidic acid 2% for 5 days or mupirocin 2% if resistance to fusidic acid is suspected/confirmed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5 days topical &amp; oral . </a:t>
            </a: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endParaRPr lang="en-GB"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000" b="1" i="1" dirty="0">
                <a:latin typeface="Arial" panose="020B0604020202020204" pitchFamily="34" charset="0"/>
                <a:cs typeface="Arial" panose="020B0604020202020204" pitchFamily="34" charset="0"/>
              </a:rPr>
              <a:t>Do not offer combination </a:t>
            </a:r>
            <a:r>
              <a:rPr lang="en-GB" sz="1000" i="1" dirty="0" err="1">
                <a:latin typeface="Arial" panose="020B0604020202020204" pitchFamily="34" charset="0"/>
                <a:cs typeface="Arial" panose="020B0604020202020204" pitchFamily="34" charset="0"/>
              </a:rPr>
              <a:t>topical+oral</a:t>
            </a:r>
            <a:r>
              <a:rPr lang="en-GB" sz="1000" i="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10</a:t>
            </a:fld>
            <a:endParaRPr lang="en-GB" dirty="0"/>
          </a:p>
        </p:txBody>
      </p:sp>
    </p:spTree>
    <p:extLst>
      <p:ext uri="{BB962C8B-B14F-4D97-AF65-F5344CB8AC3E}">
        <p14:creationId xmlns:p14="http://schemas.microsoft.com/office/powerpoint/2010/main" val="1185640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a:latin typeface="Arial" panose="020B0604020202020204" pitchFamily="34" charset="0"/>
                <a:cs typeface="Arial" panose="020B0604020202020204" pitchFamily="34" charset="0"/>
              </a:rPr>
              <a:t>Presenter Talk</a:t>
            </a:r>
            <a:endParaRPr lang="en-GB" sz="1000" b="0" i="0" kern="1200" dirty="0">
              <a:solidFill>
                <a:schemeClr val="tx1"/>
              </a:solidFill>
              <a:effectLst/>
              <a:latin typeface="Arial" panose="020B0604020202020204" pitchFamily="34" charset="0"/>
              <a:ea typeface="+mn-ea"/>
              <a:cs typeface="Arial" panose="020B0604020202020204" pitchFamily="34" charset="0"/>
            </a:endParaRPr>
          </a:p>
          <a:p>
            <a:r>
              <a:rPr lang="en-GB" sz="1000" b="0" i="0" kern="1200" dirty="0">
                <a:solidFill>
                  <a:schemeClr val="tx1"/>
                </a:solidFill>
                <a:effectLst/>
                <a:latin typeface="Arial" panose="020B0604020202020204" pitchFamily="34" charset="0"/>
                <a:ea typeface="+mn-ea"/>
                <a:cs typeface="Arial" panose="020B0604020202020204" pitchFamily="34" charset="0"/>
              </a:rPr>
              <a:t>One thing to take particular care with is the highly infectious nature of impetigo. It is spread by direct contact with discharges from the scabs of an infected person and the bacteria invade skin through minor abrasions and then spread to other sites by scratching. Infection is spread mainly on hands, but indirect spread via toys, clothing, equipment and the environment may occur.</a:t>
            </a:r>
          </a:p>
          <a:p>
            <a:endParaRPr lang="en-GB" sz="1000" dirty="0">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Because of this there is specific infection control advice. This is highlighted on the slide. For healthcare workers there should be caution especially if working with v vulnerable/ immunocompromised people. And food handlers are to report to employers immediately, according to law.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r>
              <a:rPr lang="en-GB" sz="1000" b="0" i="1" dirty="0">
                <a:latin typeface="Arial" panose="020B0604020202020204" pitchFamily="34" charset="0"/>
                <a:cs typeface="Arial" panose="020B0604020202020204" pitchFamily="34" charset="0"/>
              </a:rPr>
              <a:t>The exclusion advice will increase the enthusiasm for antibiotics vs antiseptic. Oral /topical antibiotic is not specified by UKHSA. UKHSA is not expected to alter this guidance.   </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latin typeface="Arial" panose="020B0604020202020204" pitchFamily="34" charset="0"/>
                <a:ea typeface="+mn-ea"/>
                <a:cs typeface="Arial" panose="020B0604020202020204" pitchFamily="34" charset="0"/>
              </a:rPr>
              <a:t>(1) UKHSA. Health protection in children and young people settings, including education 2023 [Available from: https://www.gov.uk/government/publications/health-protection-in-schools-and-other-childcare-facilities#impetigo.</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359544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Notes </a:t>
            </a: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Managing Your Common Infection (self-care) leaflet can be used as a tool for the public and communities to </a:t>
            </a: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antibiotic use by increasing individuals’ confidence and knowledge on how to self-care for their own infections and subsequently reducing inappropriate antibiotic use.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1200"/>
              </a:spcAft>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000" b="0" i="1" dirty="0">
                <a:solidFill>
                  <a:srgbClr val="AF1E2C"/>
                </a:solidFill>
                <a:effectLst/>
                <a:latin typeface="Arial" panose="020B0604020202020204" pitchFamily="34" charset="0"/>
                <a:ea typeface="Times New Roman" panose="02020603050405020304" pitchFamily="18" charset="0"/>
                <a:cs typeface="Arial" panose="020B0604020202020204" pitchFamily="34" charset="0"/>
              </a:rPr>
              <a:t>What are the aims of the Managing Your Common Infection leaflet?</a:t>
            </a:r>
            <a:endParaRPr lang="en-GB" sz="1000" b="0" i="1" dirty="0">
              <a:solidFill>
                <a:srgbClr val="44546A"/>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1200"/>
              </a:spcAft>
            </a:pPr>
            <a:r>
              <a:rPr lang="en-GB" sz="1000" b="0" i="1" dirty="0">
                <a:effectLst/>
                <a:latin typeface="Arial" panose="020B0604020202020204" pitchFamily="34" charset="0"/>
                <a:ea typeface="Calibri" panose="020F0502020204030204" pitchFamily="34" charset="0"/>
                <a:cs typeface="Arial" panose="020B0604020202020204" pitchFamily="34" charset="0"/>
              </a:rPr>
              <a:t>The leaflet aims to give information, in line with NICE 63 guidance on:</a:t>
            </a:r>
          </a:p>
          <a:p>
            <a:pPr marL="342900" lvl="0" indent="-342900" algn="just">
              <a:lnSpc>
                <a:spcPct val="115000"/>
              </a:lnSpc>
              <a:spcBef>
                <a:spcPts val="600"/>
              </a:spcBef>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Increase awareness and change behaviour around hygiene, self-care and subsequently antibiotic use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The natural course of self-limiting infections</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How people can self-care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Explicit advice when to seek medical help</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buFont typeface="Symbol" panose="05050102010706020507" pitchFamily="18" charset="2"/>
              <a:buChar char=""/>
            </a:pPr>
            <a:r>
              <a:rPr lang="en-GB" sz="1000" b="0" i="1" kern="1800" dirty="0">
                <a:effectLst/>
                <a:latin typeface="Arial" panose="020B0604020202020204" pitchFamily="34" charset="0"/>
                <a:ea typeface="Times New Roman" panose="02020603050405020304" pitchFamily="18" charset="0"/>
                <a:cs typeface="Arial" panose="020B0604020202020204" pitchFamily="34" charset="0"/>
              </a:rPr>
              <a:t>Simple advice to wash their hands to reduce the spread of infection</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endParaRPr lang="en-GB" sz="10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The leaflet is found on the TARGET website in “</a:t>
            </a:r>
            <a:r>
              <a:rPr lang="en-GB" sz="1000" b="0" i="1" dirty="0">
                <a:solidFill>
                  <a:srgbClr val="515A63"/>
                </a:solidFill>
                <a:effectLst/>
                <a:latin typeface="Arial" panose="020B0604020202020204" pitchFamily="34" charset="0"/>
                <a:cs typeface="Arial" panose="020B0604020202020204" pitchFamily="34" charset="0"/>
              </a:rPr>
              <a:t>Leaflets to discuss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a:p>
        </p:txBody>
      </p:sp>
    </p:spTree>
    <p:extLst>
      <p:ext uri="{BB962C8B-B14F-4D97-AF65-F5344CB8AC3E}">
        <p14:creationId xmlns:p14="http://schemas.microsoft.com/office/powerpoint/2010/main" val="946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August, 2024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r>
              <a:rPr lang="en-GB" altLang="en-US" b="0" u="none" dirty="0"/>
              <a:t>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14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none" dirty="0"/>
              <a:t>Presenter Notes:</a:t>
            </a:r>
          </a:p>
          <a:p>
            <a:pPr defTabSz="957263" eaLnBrk="1" hangingPunct="1">
              <a:spcBef>
                <a:spcPct val="0"/>
              </a:spcBef>
            </a:pPr>
            <a:r>
              <a:rPr lang="en-US" altLang="en-US" sz="1300" b="0" i="1" dirty="0">
                <a:latin typeface="Arial" panose="020B0604020202020204" pitchFamily="34" charset="0"/>
                <a:ea typeface="ヒラギノ角ゴ Pro W3"/>
                <a:cs typeface="ヒラギノ角ゴ Pro W3"/>
              </a:rPr>
              <a:t>So how can we fit all of this evidence together and change </a:t>
            </a:r>
            <a:r>
              <a:rPr lang="en-GB" altLang="en-US" sz="1300" b="0" i="1" noProof="0" dirty="0">
                <a:latin typeface="Arial" panose="020B0604020202020204" pitchFamily="34" charset="0"/>
                <a:ea typeface="ヒラギノ角ゴ Pro W3"/>
                <a:cs typeface="ヒラギノ角ゴ Pro W3"/>
              </a:rPr>
              <a:t>behaviour</a:t>
            </a:r>
            <a:r>
              <a:rPr lang="en-US" altLang="en-US" sz="1300" b="0" i="1"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r>
              <a:rPr lang="en-GB" sz="1000" dirty="0">
                <a:latin typeface="Arial" panose="020B0604020202020204" pitchFamily="34" charset="0"/>
                <a:cs typeface="Arial" panose="020B0604020202020204" pitchFamily="34" charset="0"/>
              </a:rPr>
              <a:t>To summarise the key points:</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Evidence suggests no significant difference in use of hydrogen peroxide over topical antibiotics </a:t>
            </a:r>
          </a:p>
          <a:p>
            <a:pPr marL="171450" indent="-171450">
              <a:buFontTx/>
              <a:buChar cha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also highlighted that topical antibiotics were as effective as oral antibiotics for the treatment of impetigo</a:t>
            </a:r>
          </a:p>
          <a:p>
            <a:pPr marL="171450" indent="-171450">
              <a:buFontTx/>
              <a:buChar char="-"/>
            </a:pPr>
            <a:r>
              <a:rPr lang="en-GB" altLang="en-US" sz="1000" b="0" dirty="0">
                <a:latin typeface="Arial" panose="020B0604020202020204" pitchFamily="34" charset="0"/>
                <a:cs typeface="Arial" panose="020B0604020202020204" pitchFamily="34" charset="0"/>
              </a:rPr>
              <a:t>Repeated use of topical antibiotics can lead to antimicrobial resistance </a:t>
            </a:r>
          </a:p>
          <a:p>
            <a:pPr marL="171450" indent="-171450">
              <a:buFontTx/>
              <a:buChar char="-"/>
            </a:pPr>
            <a:endParaRPr lang="en-GB" altLang="en-US" sz="1000" b="0" dirty="0">
              <a:latin typeface="Arial" panose="020B0604020202020204" pitchFamily="34" charset="0"/>
              <a:cs typeface="Arial" panose="020B0604020202020204" pitchFamily="34" charset="0"/>
            </a:endParaRPr>
          </a:p>
          <a:p>
            <a:pPr marL="171450" indent="-171450">
              <a:buFontTx/>
              <a:buChar char="-"/>
            </a:pPr>
            <a:r>
              <a:rPr lang="en-GB" altLang="en-US" sz="1000" b="0" dirty="0">
                <a:latin typeface="Arial" panose="020B0604020202020204" pitchFamily="34" charset="0"/>
                <a:cs typeface="Arial" panose="020B0604020202020204" pitchFamily="34" charset="0"/>
              </a:rPr>
              <a:t>Offer an oral antibiotic for bullous impetigo </a:t>
            </a:r>
          </a:p>
          <a:p>
            <a:pPr marL="171450" indent="-171450">
              <a:buFontTx/>
              <a:buChar char="-"/>
            </a:pPr>
            <a:r>
              <a:rPr lang="en-GB" altLang="en-US" sz="1000" b="0" dirty="0">
                <a:latin typeface="Arial" panose="020B0604020202020204" pitchFamily="34" charset="0"/>
                <a:cs typeface="Arial" panose="020B0604020202020204" pitchFamily="34" charset="0"/>
              </a:rPr>
              <a:t>And most treatment course last 5 days for impetigo </a:t>
            </a:r>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16</a:t>
            </a:fld>
            <a:endParaRPr lang="en-GB" dirty="0"/>
          </a:p>
        </p:txBody>
      </p:sp>
    </p:spTree>
    <p:extLst>
      <p:ext uri="{BB962C8B-B14F-4D97-AF65-F5344CB8AC3E}">
        <p14:creationId xmlns:p14="http://schemas.microsoft.com/office/powerpoint/2010/main" val="238750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000" b="1" u="none" dirty="0"/>
              <a:t>Presenter Notes</a:t>
            </a:r>
          </a:p>
          <a:p>
            <a:pPr eaLnBrk="1" hangingPunct="1">
              <a:spcBef>
                <a:spcPct val="0"/>
              </a:spcBef>
              <a:defRPr/>
            </a:pPr>
            <a:r>
              <a:rPr lang="en-GB" altLang="en-US" sz="1000" b="0" i="1" dirty="0"/>
              <a:t>Here is a list of suggestions for action planning. You may wish to add any suggested by the audience</a:t>
            </a:r>
          </a:p>
          <a:p>
            <a:endParaRPr lang="en-GB" sz="1100" dirty="0">
              <a:solidFill>
                <a:prstClr val="black"/>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53507533-49CC-4C73-9DE4-E19BF5DEC8F0}" type="slidenum">
              <a:rPr lang="en-GB" smtClean="0"/>
              <a:t>17</a:t>
            </a:fld>
            <a:endParaRPr lang="en-GB"/>
          </a:p>
        </p:txBody>
      </p:sp>
    </p:spTree>
    <p:extLst>
      <p:ext uri="{BB962C8B-B14F-4D97-AF65-F5344CB8AC3E}">
        <p14:creationId xmlns:p14="http://schemas.microsoft.com/office/powerpoint/2010/main" val="449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D85943-0427-4390-8725-12A45E575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3FF86C-6BEF-4728-851D-8EC97CD29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b="1" u="none" dirty="0"/>
              <a:t>Presenter Notes</a:t>
            </a:r>
          </a:p>
          <a:p>
            <a:pPr eaLnBrk="1" hangingPunct="1">
              <a:spcBef>
                <a:spcPct val="0"/>
              </a:spcBef>
            </a:pPr>
            <a:r>
              <a:rPr lang="en-GB" altLang="en-US" sz="1000" b="0" i="1" u="none" dirty="0"/>
              <a:t>These cases are examples that can be printed out and discussed in pairs or groups, or with the group as a whole.</a:t>
            </a:r>
          </a:p>
          <a:p>
            <a:pPr eaLnBrk="1" hangingPunct="1">
              <a:spcBef>
                <a:spcPct val="0"/>
              </a:spcBef>
            </a:pPr>
            <a:r>
              <a:rPr lang="en-GB" altLang="en-US" sz="1000" b="0" i="1" dirty="0"/>
              <a:t>Allow the participants to discuss the case for 2 minutes and specifically ask several different people what they would do and /or prescribe.</a:t>
            </a:r>
          </a:p>
          <a:p>
            <a:pPr eaLnBrk="1" hangingPunct="1">
              <a:spcBef>
                <a:spcPct val="0"/>
              </a:spcBef>
            </a:pPr>
            <a:r>
              <a:rPr lang="en-GB" altLang="en-US" sz="1000" b="0" i="1" dirty="0"/>
              <a:t>It may be useful to also change the scenario slightly- how would this change if the patient had wide-spread or bullous impetigo?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p>
          <a:p>
            <a:pPr marL="342900" marR="0" indent="-342900">
              <a:buAutoNum type="arabicParenBoth"/>
            </a:pPr>
            <a:r>
              <a:rPr lang="en-GB" sz="1000" b="0" dirty="0">
                <a:latin typeface="Arial" panose="020B0604020202020204" pitchFamily="34" charset="0"/>
                <a:cs typeface="Arial" panose="020B0604020202020204" pitchFamily="34" charset="0"/>
              </a:rPr>
              <a:t>Image: Non-bullous impetigo - James Heilman MD – Creative commons </a:t>
            </a:r>
          </a:p>
          <a:p>
            <a:pPr eaLnBrk="1" hangingPunct="1">
              <a:spcBef>
                <a:spcPct val="0"/>
              </a:spcBef>
            </a:pPr>
            <a:endParaRPr lang="en-GB" altLang="en-US" b="0" i="1" dirty="0"/>
          </a:p>
          <a:p>
            <a:pPr eaLnBrk="1" hangingPunct="1">
              <a:spcBef>
                <a:spcPct val="0"/>
              </a:spcBef>
            </a:pPr>
            <a:endParaRPr lang="en-GB" altLang="en-US" dirty="0"/>
          </a:p>
        </p:txBody>
      </p:sp>
      <p:sp>
        <p:nvSpPr>
          <p:cNvPr id="26628" name="Slide Number Placeholder 3">
            <a:extLst>
              <a:ext uri="{FF2B5EF4-FFF2-40B4-BE49-F238E27FC236}">
                <a16:creationId xmlns:a16="http://schemas.microsoft.com/office/drawing/2014/main" id="{D537B86F-F06F-413E-9F6A-829EC6A95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0F6FE-72F2-40D6-A5B1-2E09DFACB14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CB8D7E67-D259-483C-AB93-6A58AA5646FD}"/>
              </a:ext>
            </a:extLst>
          </p:cNvPr>
          <p:cNvSpPr>
            <a:spLocks noGrp="1"/>
          </p:cNvSpPr>
          <p:nvPr>
            <p:ph type="dt" sz="quarter" idx="1"/>
          </p:nvPr>
        </p:nvSpPr>
        <p:spPr/>
        <p:txBody>
          <a:bodyPr/>
          <a:lstStyle/>
          <a:p>
            <a:pPr>
              <a:defRPr/>
            </a:pPr>
            <a:fld id="{8748556E-B94D-48C0-ADC9-4510DE6B4582}" type="datetime3">
              <a:rPr lang="en-GB">
                <a:solidFill>
                  <a:prstClr val="black"/>
                </a:solidFill>
              </a:rPr>
              <a:pPr>
                <a:defRPr/>
              </a:pPr>
              <a:t>14 August, 2024</a:t>
            </a:fld>
            <a:endParaRPr lang="en-GB" dirty="0">
              <a:solidFill>
                <a:prstClr val="black"/>
              </a:solidFill>
            </a:endParaRPr>
          </a:p>
        </p:txBody>
      </p:sp>
      <p:sp>
        <p:nvSpPr>
          <p:cNvPr id="2" name="Footer Placeholder 1">
            <a:extLst>
              <a:ext uri="{FF2B5EF4-FFF2-40B4-BE49-F238E27FC236}">
                <a16:creationId xmlns:a16="http://schemas.microsoft.com/office/drawing/2014/main" id="{6AF06FF1-8189-4924-B649-04CA2331B6CB}"/>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7832604C-C540-443F-86A8-532E2E17DC93}"/>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the correct answer will appear on the mouse click, and click again to reveal useful tip/information.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two correct answers here: you could prescribe </a:t>
            </a: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Hydrogen peroxide cream or Fusidic acid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0000"/>
                </a:solidFill>
                <a:latin typeface="Arial" panose="020B0604020202020204" pitchFamily="34" charset="0"/>
                <a:ea typeface="Calibri" panose="020F0502020204030204" pitchFamily="34" charset="0"/>
                <a:cs typeface="Arial" panose="020B0604020202020204" pitchFamily="34" charset="0"/>
              </a:rPr>
              <a:t>The consideration of hydrogen peroxide is one of the biggest changes in the NICE guidance. In the next few slides we will look at the prescribing guidance in more depth and why hydrogen peroxide is now recommended (for localised non-bullous impetigo). </a:t>
            </a: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50529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Lets first look at the NICE prescribing guidance, the first scenario highlighted with the red circle is for localised non-bullous impetigo (the same as the clinical scenario example). The guidance states to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hydrogen peroxide or if this is unsuitable then a topical antibiotic (e.g. </a:t>
            </a:r>
            <a:r>
              <a:rPr lang="en-GB" sz="10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2% cream). </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Hydrogen peroxide has not previously been widely used therefore the next slide will look at the evidence and practical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One important note is this is a ‘consider recommendation’ (1): (NICE terminology, not as strong as “offer” see below for further info)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Further information – guideline wording</a:t>
            </a:r>
          </a:p>
          <a:p>
            <a:r>
              <a:rPr lang="en-GB" sz="1000" b="0" i="1" u="none" strike="noStrike" baseline="0" dirty="0">
                <a:latin typeface="Arial" panose="020B0604020202020204" pitchFamily="34" charset="0"/>
                <a:cs typeface="Arial" panose="020B0604020202020204" pitchFamily="34" charset="0"/>
              </a:rPr>
              <a:t>1.1.12 Consider hydrogen peroxide 1% cream for people with localised </a:t>
            </a:r>
            <a:r>
              <a:rPr lang="en-GB" sz="1000" b="0" i="1" u="none" strike="noStrike" baseline="0" dirty="0">
                <a:solidFill>
                  <a:srgbClr val="000000"/>
                </a:solidFill>
                <a:latin typeface="Arial" panose="020B0604020202020204" pitchFamily="34" charset="0"/>
                <a:cs typeface="Arial" panose="020B0604020202020204" pitchFamily="34" charset="0"/>
              </a:rPr>
              <a:t>non-bullous impetigo who are </a:t>
            </a:r>
            <a:r>
              <a:rPr lang="en-GB" sz="1000" b="1" i="1" u="none" strike="noStrike" baseline="0" dirty="0">
                <a:solidFill>
                  <a:srgbClr val="000000"/>
                </a:solidFill>
                <a:latin typeface="Arial" panose="020B0604020202020204" pitchFamily="34" charset="0"/>
                <a:cs typeface="Arial" panose="020B0604020202020204" pitchFamily="34" charset="0"/>
              </a:rPr>
              <a:t>not systemically unwell </a:t>
            </a:r>
            <a:r>
              <a:rPr lang="en-GB" sz="1000" b="0" i="1" u="none" strike="noStrike" baseline="0" dirty="0">
                <a:solidFill>
                  <a:srgbClr val="000000"/>
                </a:solidFill>
                <a:latin typeface="Arial" panose="020B0604020202020204" pitchFamily="34" charset="0"/>
                <a:cs typeface="Arial" panose="020B0604020202020204" pitchFamily="34" charset="0"/>
              </a:rPr>
              <a:t>or at </a:t>
            </a:r>
            <a:r>
              <a:rPr lang="en-GB" sz="1000" b="1" i="1" u="none" strike="noStrike" baseline="0" dirty="0">
                <a:solidFill>
                  <a:srgbClr val="000000"/>
                </a:solidFill>
                <a:latin typeface="Arial" panose="020B0604020202020204" pitchFamily="34" charset="0"/>
                <a:cs typeface="Arial" panose="020B0604020202020204" pitchFamily="34" charset="0"/>
              </a:rPr>
              <a:t>high risk of complications</a:t>
            </a:r>
            <a:r>
              <a:rPr lang="en-GB" sz="1000" b="0" i="1" u="none" strike="noStrike" baseline="0" dirty="0">
                <a:solidFill>
                  <a:srgbClr val="000000"/>
                </a:solidFill>
                <a:latin typeface="Arial" panose="020B0604020202020204" pitchFamily="34" charset="0"/>
                <a:cs typeface="Arial" panose="020B0604020202020204" pitchFamily="34" charset="0"/>
              </a:rPr>
              <a:t>. Although other topical antiseptics are available for treating superficial skin infections, </a:t>
            </a:r>
            <a:r>
              <a:rPr lang="en-GB" sz="1000" b="1" i="1" u="none" strike="noStrike" baseline="0" dirty="0">
                <a:solidFill>
                  <a:srgbClr val="000000"/>
                </a:solidFill>
                <a:latin typeface="Arial" panose="020B0604020202020204" pitchFamily="34" charset="0"/>
                <a:cs typeface="Arial" panose="020B0604020202020204" pitchFamily="34" charset="0"/>
              </a:rPr>
              <a:t>no evidence was found for using them to treat impetigo. </a:t>
            </a:r>
          </a:p>
          <a:p>
            <a:r>
              <a:rPr lang="en-GB" sz="1000" b="0" i="1" u="none" strike="noStrike" baseline="0" dirty="0">
                <a:latin typeface="Arial" panose="020B0604020202020204" pitchFamily="34" charset="0"/>
                <a:cs typeface="Arial" panose="020B0604020202020204" pitchFamily="34" charset="0"/>
              </a:rPr>
              <a:t>1.1.3 If hydrogen peroxide 1% cream is unsuitable, offer a short course of a topical antibiotic for people with localised non-bullous impetigo who are not systemically unwell or at high risk of complications [NICE NG153]</a:t>
            </a:r>
          </a:p>
          <a:p>
            <a:endPar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00" b="0" i="1" dirty="0">
                <a:latin typeface="Arial" panose="020B0604020202020204" pitchFamily="34" charset="0"/>
                <a:cs typeface="Arial" panose="020B0604020202020204" pitchFamily="34" charset="0"/>
              </a:rPr>
              <a:t>Further information  - NICE terminology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not mandatory to apply NICE recommendations, - the guideline does not override the responsibility to make decisions appropriate to the circumstances of the individual, in consultation with them and their families and carers or guardian)</a:t>
            </a: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169721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A 2012 Cochrane Review a</a:t>
            </a:r>
            <a:r>
              <a:rPr lang="en-GB" sz="1000" b="0" i="0" dirty="0">
                <a:solidFill>
                  <a:srgbClr val="212121"/>
                </a:solidFill>
                <a:effectLst/>
                <a:latin typeface="Arial" panose="020B0604020202020204" pitchFamily="34" charset="0"/>
                <a:cs typeface="Arial" panose="020B0604020202020204" pitchFamily="34" charset="0"/>
              </a:rPr>
              <a:t>ssessed the effects of treatments for impetigo (2). </a:t>
            </a:r>
            <a:endParaRPr kumimoji="0" lang="en-GB" sz="10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Findings highlighted that topical antibiotics were as effective as oral antibiotics for the treatment of impetigo, and that topical fusidic acid (2% twice to three times a day for up to 21 days) was not significantly different to hydrogen peroxide cream (1% twice to three times a day for up to 21 days) in children with impetigo for cure or improvement (follow-up not reported; 1 RCT, n=256, 82.0% versus 71.9%, RR 1.14, 95% CI 1.00 to 1.31; moderate quality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 was there any significant difference in the number of children experiencing adverse events leading to withdrawal (1 RCT, n=256, 2.3% versus 0%, RR 7.00, 95% CI 0.37 to 134.16; low quality evidence) or the number of children with mild side effects (1 RCT, n=256, 7.0% versus 10.2%, RR 0.69, 95% CI 0.31 to 1.56; low quality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important to highlight here that hydrogen peroxide does not lead to antibiotic resistance. The ESPAUR report 2021-2022 highlights percentage of MSSA resistant to fusidic acid as 11.2% and MRSA as 23.1% (3)</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The alternative topical antibiotic if resistance to fusidic acid suspected or confirmed is mupirocin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deciding which to prescribe, some practicalities to consider are (4): </a:t>
            </a:r>
            <a:endParaRPr lang="en-GB" altLang="en-US" sz="1000" b="0"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dirty="0">
                <a:latin typeface="Arial" panose="020B0604020202020204" pitchFamily="34" charset="0"/>
                <a:cs typeface="Arial" panose="020B0604020202020204" pitchFamily="34" charset="0"/>
              </a:rPr>
              <a:t>Does hydrogen peroxide bleach skin? “Whilst </a:t>
            </a:r>
            <a:r>
              <a:rPr lang="en-GB" sz="1000" b="0" i="1" dirty="0">
                <a:effectLst/>
                <a:latin typeface="Arial" panose="020B0604020202020204" pitchFamily="34" charset="0"/>
                <a:ea typeface="Times New Roman" panose="02020603050405020304" pitchFamily="18" charset="0"/>
                <a:cs typeface="Arial" panose="020B0604020202020204" pitchFamily="34" charset="0"/>
              </a:rPr>
              <a:t>hydrogen peroxide can bleach darker hair and skin. The NICE committee noted that there were no warnings in the BNF or BNFC regarding skin bleaching for hydrogen peroxide. They agreed that this wasn’t likely at a 1% concentration”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Avoiding contact with eyes – hydrogen peroxide may be less appropriate choice for toddlers &amp; v young children who may be more </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likely to rub into eyes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Other topical antiseptics are available for superficial skin infections, but no evidence was found for using these on impetigo.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1" u="none" strike="noStrike" baseline="0" dirty="0">
                <a:latin typeface="Arial" panose="020B0604020202020204" pitchFamily="34" charset="0"/>
                <a:cs typeface="Arial" panose="020B0604020202020204" pitchFamily="34" charset="0"/>
              </a:rPr>
              <a:t>Reasonable to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encourage antiseptic or Hydrogen peroxide at onset if future lesions</a:t>
            </a:r>
            <a:r>
              <a:rPr kumimoji="0" lang="en-GB"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endParaRPr lang="en-GB" altLang="en-US" sz="10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latin typeface="Arial" panose="020B0604020202020204" pitchFamily="34" charset="0"/>
                <a:cs typeface="Arial" panose="020B0604020202020204" pitchFamily="34" charset="0"/>
              </a:rPr>
              <a:t>Hydrogen peroxide: </a:t>
            </a:r>
            <a:r>
              <a:rPr lang="en-GB" sz="1000" b="0" i="1" dirty="0" err="1">
                <a:latin typeface="Arial" panose="020B0604020202020204" pitchFamily="34" charset="0"/>
                <a:cs typeface="Arial" panose="020B0604020202020204" pitchFamily="34" charset="0"/>
              </a:rPr>
              <a:t>approx</a:t>
            </a:r>
            <a:r>
              <a:rPr lang="en-GB" sz="1000" b="0" i="1" dirty="0">
                <a:latin typeface="Arial" panose="020B0604020202020204" pitchFamily="34" charset="0"/>
                <a:cs typeface="Arial" panose="020B0604020202020204" pitchFamily="34" charset="0"/>
              </a:rPr>
              <a:t> £11-14 ; NHS cost £8.07/25g (generics may become available) Fucidin cream NHS tariff £2.74 /15g</a:t>
            </a:r>
          </a:p>
          <a:p>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r>
              <a:rPr lang="en-GB" sz="1000" b="1" dirty="0">
                <a:effectLst/>
                <a:latin typeface="Arial" panose="020B0604020202020204" pitchFamily="34" charset="0"/>
                <a:cs typeface="Arial" panose="020B0604020202020204" pitchFamily="34" charset="0"/>
              </a:rPr>
              <a:t>Slide References</a:t>
            </a:r>
          </a:p>
          <a:p>
            <a:r>
              <a:rPr lang="en-GB" sz="1000" dirty="0" err="1">
                <a:latin typeface="Arial" panose="020B0604020202020204" pitchFamily="34" charset="0"/>
                <a:cs typeface="Arial" panose="020B0604020202020204" pitchFamily="34" charset="0"/>
              </a:rPr>
              <a:t>Prescqipp</a:t>
            </a:r>
            <a:r>
              <a:rPr lang="en-GB" sz="1000" dirty="0">
                <a:latin typeface="Arial" panose="020B0604020202020204" pitchFamily="34" charset="0"/>
                <a:cs typeface="Arial" panose="020B0604020202020204" pitchFamily="34" charset="0"/>
              </a:rPr>
              <a:t>. Hot Topics: Hydrogen peroxide 1% cream for impetigo.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US" sz="1000" dirty="0">
                <a:effectLst/>
                <a:latin typeface="Arial" panose="020B0604020202020204" pitchFamily="34" charset="0"/>
                <a:cs typeface="Arial" panose="020B0604020202020204" pitchFamily="34" charset="0"/>
              </a:rPr>
              <a:t>https://www.prescqipp.info/umbraco/surface/authorisedmediasurface/index?url=%2fmedia%2f4701%2fhydrogen-peroxide-1-cream-for-impetigo-21.pdf</a:t>
            </a:r>
          </a:p>
          <a:p>
            <a:pPr marL="342900" marR="0" indent="-342900">
              <a:buAutoNum type="arabicParenBoth"/>
            </a:pPr>
            <a:endParaRPr lang="en-GB" sz="1000" dirty="0">
              <a:latin typeface="Arial" panose="020B0604020202020204" pitchFamily="34" charset="0"/>
              <a:cs typeface="Arial" panose="020B0604020202020204" pitchFamily="34" charset="0"/>
            </a:endParaRPr>
          </a:p>
          <a:p>
            <a:pPr marL="228600" marR="0" indent="-228600">
              <a:buAutoNum type="arabicParenBoth"/>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indent="-228600">
              <a:buAutoNum type="arabicParenBoth"/>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000" dirty="0">
                <a:latin typeface="Arial" panose="020B0604020202020204" pitchFamily="34" charset="0"/>
                <a:cs typeface="Arial" panose="020B0604020202020204" pitchFamily="34" charset="0"/>
              </a:rPr>
              <a:t>UK Health Security Agency. English surveillance </a:t>
            </a:r>
            <a:r>
              <a:rPr lang="en-US" sz="1000" dirty="0" err="1">
                <a:latin typeface="Arial" panose="020B0604020202020204" pitchFamily="34" charset="0"/>
                <a:cs typeface="Arial" panose="020B0604020202020204" pitchFamily="34" charset="0"/>
              </a:rPr>
              <a:t>programme</a:t>
            </a:r>
            <a:r>
              <a:rPr lang="en-US" sz="1000" dirty="0">
                <a:latin typeface="Arial" panose="020B0604020202020204" pitchFamily="34" charset="0"/>
                <a:cs typeface="Arial" panose="020B0604020202020204" pitchFamily="34" charset="0"/>
              </a:rPr>
              <a:t> for antimicrobial </a:t>
            </a:r>
            <a:r>
              <a:rPr lang="en-US" sz="1000" dirty="0" err="1">
                <a:latin typeface="Arial" panose="020B0604020202020204" pitchFamily="34" charset="0"/>
                <a:cs typeface="Arial" panose="020B0604020202020204" pitchFamily="34" charset="0"/>
              </a:rPr>
              <a:t>utilisation</a:t>
            </a:r>
            <a:r>
              <a:rPr lang="en-US" sz="1000" dirty="0">
                <a:latin typeface="Arial" panose="020B0604020202020204" pitchFamily="34" charset="0"/>
                <a:cs typeface="Arial" panose="020B0604020202020204" pitchFamily="34" charset="0"/>
              </a:rPr>
              <a:t> and resistance (ESPAUR) Report 2022 to 2023.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https://www.gov.uk/government/publications/english-surveillance-programme-antimicrobialutilisation-and-resistance-espaur-report London: UK Health Security Agency, November 2023 </a:t>
            </a:r>
            <a:endParaRPr lang="en-GB" sz="1000" b="0" i="0" dirty="0">
              <a:solidFill>
                <a:srgbClr val="212121"/>
              </a:solidFill>
              <a:effectLst/>
              <a:latin typeface="Arial" panose="020B0604020202020204" pitchFamily="34" charset="0"/>
              <a:cs typeface="Arial" panose="020B0604020202020204" pitchFamily="34" charset="0"/>
            </a:endParaRPr>
          </a:p>
          <a:p>
            <a:pPr marL="228600" marR="0" indent="-228600">
              <a:buAutoNum type="arabicParenBoth"/>
            </a:pPr>
            <a:endParaRPr lang="en-GB" sz="1000" dirty="0">
              <a:latin typeface="Arial" panose="020B0604020202020204" pitchFamily="34" charset="0"/>
              <a:cs typeface="Arial" panose="020B0604020202020204" pitchFamily="34" charset="0"/>
            </a:endParaRPr>
          </a:p>
          <a:p>
            <a:pPr marL="0" marR="0" indent="0">
              <a:buNone/>
            </a:pPr>
            <a:r>
              <a:rPr lang="en-GB" sz="1000" dirty="0">
                <a:latin typeface="Arial" panose="020B0604020202020204" pitchFamily="34" charset="0"/>
                <a:cs typeface="Arial" panose="020B0604020202020204" pitchFamily="34" charset="0"/>
              </a:rPr>
              <a:t>(4)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374202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on to the other types of impetigo: </a:t>
            </a: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To focus on the bottom circle: This is for bullous impetigo in people who are systemically unwell or at high risk of complications. The guidance here is to offer oral (or admit) as with all the common infection prescribing guidelines.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Now lets look at the prescribing considerations: next slide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dirty="0">
                <a:latin typeface="Arial" panose="020B0604020202020204" pitchFamily="34" charset="0"/>
                <a:cs typeface="Arial" panose="020B0604020202020204" pitchFamily="34" charset="0"/>
              </a:rPr>
              <a:t>https://www.nice.org.uk/guidance/ng153]</a:t>
            </a:r>
          </a:p>
          <a:p>
            <a:pPr marL="0" indent="0">
              <a:buFont typeface="Arial" panose="020B0604020202020204" pitchFamily="34" charset="0"/>
              <a:buNone/>
            </a:pP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6</a:t>
            </a:fld>
            <a:endParaRPr lang="en-GB" dirty="0"/>
          </a:p>
        </p:txBody>
      </p:sp>
    </p:spTree>
    <p:extLst>
      <p:ext uri="{BB962C8B-B14F-4D97-AF65-F5344CB8AC3E}">
        <p14:creationId xmlns:p14="http://schemas.microsoft.com/office/powerpoint/2010/main" val="190235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This slide contains the NICE guidance summary table. We can see here the first line oral antibiotic is flucloxacillin for 5 days and the alternative antibiotic is clarithromycin if penicillin allergy.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Often children are not keen on the taste of flucloxacillin suspension. If child refuses to take then can follow NICE guidance for “if flucloxacillin is unsuitable” and offer clarithromycin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dirty="0">
                <a:latin typeface="Arial" panose="020B0604020202020204" pitchFamily="34" charset="0"/>
                <a:cs typeface="Arial" panose="020B0604020202020204" pitchFamily="34" charset="0"/>
              </a:rPr>
              <a:t>Note on the slide what to do if frequent recurrence of impetigo.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Arial" panose="020B0604020202020204" pitchFamily="34" charset="0"/>
                <a:cs typeface="Arial" panose="020B0604020202020204" pitchFamily="34" charset="0"/>
              </a:rPr>
              <a:t>We don’t go into detail on suppression or decolonisation here but further information can be found on CKS - https://cks.nice.org.uk/topics/boils-carbuncles-staphylococcal-carriage/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latin typeface="Arial" panose="020B0604020202020204" pitchFamily="34" charset="0"/>
                <a:cs typeface="Arial" panose="020B0604020202020204" pitchFamily="34" charset="0"/>
              </a:rPr>
              <a:t>NICE Summary table of treatment choice.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5-day</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course is appropriate for most, can be increased to 7 days based on clinical judgement, depending on the severity and number of lesions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1" kern="1200" noProof="0" dirty="0">
                <a:solidFill>
                  <a:schemeClr val="tx1"/>
                </a:solidFill>
                <a:latin typeface="Arial" panose="020B0604020202020204" pitchFamily="34" charset="0"/>
                <a:ea typeface="+mn-ea"/>
                <a:cs typeface="Arial" panose="020B0604020202020204" pitchFamily="34" charset="0"/>
              </a:rPr>
              <a:t>Slide References </a:t>
            </a:r>
            <a:endParaRPr lang="en-GB" sz="1000" b="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1000" b="0" i="0" dirty="0">
                <a:latin typeface="Arial" panose="020B0604020202020204" pitchFamily="34" charset="0"/>
                <a:cs typeface="Arial" panose="020B0604020202020204" pitchFamily="34" charset="0"/>
              </a:rPr>
              <a:t>(1) </a:t>
            </a:r>
            <a:r>
              <a:rPr lang="en-GB" sz="1000" b="0" dirty="0">
                <a:latin typeface="Arial" panose="020B0604020202020204" pitchFamily="34" charset="0"/>
                <a:cs typeface="Arial" panose="020B0604020202020204" pitchFamily="34" charset="0"/>
              </a:rPr>
              <a:t>NICE (2020). "Impetigo: antimicrobial prescribing [NG153]." from 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7</a:t>
            </a:fld>
            <a:endParaRPr lang="en-GB"/>
          </a:p>
        </p:txBody>
      </p:sp>
    </p:spTree>
    <p:extLst>
      <p:ext uri="{BB962C8B-B14F-4D97-AF65-F5344CB8AC3E}">
        <p14:creationId xmlns:p14="http://schemas.microsoft.com/office/powerpoint/2010/main" val="161935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endParaRPr lang="en-GB"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Arial" panose="020B0604020202020204" pitchFamily="34" charset="0"/>
                <a:cs typeface="Arial" panose="020B0604020202020204" pitchFamily="34" charset="0"/>
              </a:rPr>
              <a:t>The final type of impetigo is widespread non-bullous impetigo (middle circle). Notice the guidelines here say topical or oral antibiotic – NOT dual </a:t>
            </a:r>
            <a:r>
              <a:rPr lang="en-GB" sz="1000" b="0" dirty="0" err="1">
                <a:latin typeface="Arial" panose="020B0604020202020204" pitchFamily="34" charset="0"/>
                <a:cs typeface="Arial" panose="020B0604020202020204" pitchFamily="34" charset="0"/>
              </a:rPr>
              <a:t>topical+oral</a:t>
            </a: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0" dirty="0">
                <a:latin typeface="Arial" panose="020B0604020202020204" pitchFamily="34" charset="0"/>
                <a:cs typeface="Arial" panose="020B0604020202020204" pitchFamily="34" charset="0"/>
              </a:rPr>
              <a:t>This is an important decision, that requires consideration. So how do we make the choice? </a:t>
            </a:r>
          </a:p>
          <a:p>
            <a:pPr marL="0" indent="0">
              <a:buFont typeface="Arial" panose="020B0604020202020204" pitchFamily="34" charset="0"/>
              <a:buNone/>
            </a:pPr>
            <a:endParaRPr lang="en-GB" sz="1000"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b="1" dirty="0">
                <a:latin typeface="Arial" panose="020B0604020202020204" pitchFamily="34" charset="0"/>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 NICE. Impetigo: antimicrobial prescribing [NG153], 2020. </a:t>
            </a:r>
            <a:r>
              <a:rPr lang="en-GB" sz="1000" b="0" i="0" kern="1200" dirty="0">
                <a:solidFill>
                  <a:schemeClr val="tx1"/>
                </a:solidFill>
                <a:latin typeface="Arial" panose="020B0604020202020204" pitchFamily="34" charset="0"/>
                <a:ea typeface="+mn-ea"/>
                <a:cs typeface="Arial" panose="020B0604020202020204" pitchFamily="34" charset="0"/>
              </a:rPr>
              <a:t>[Available from: </a:t>
            </a:r>
            <a:r>
              <a:rPr lang="en-GB" sz="1000" b="0" dirty="0">
                <a:latin typeface="Arial" panose="020B0604020202020204" pitchFamily="34" charset="0"/>
                <a:cs typeface="Arial" panose="020B0604020202020204" pitchFamily="34" charset="0"/>
              </a:rPr>
              <a:t>https://www.nice.org.uk/guidance/ng153]</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8</a:t>
            </a:fld>
            <a:endParaRPr lang="en-GB"/>
          </a:p>
        </p:txBody>
      </p:sp>
    </p:spTree>
    <p:extLst>
      <p:ext uri="{BB962C8B-B14F-4D97-AF65-F5344CB8AC3E}">
        <p14:creationId xmlns:p14="http://schemas.microsoft.com/office/powerpoint/2010/main" val="16437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1" dirty="0">
                <a:latin typeface="Arial" panose="020B0604020202020204" pitchFamily="34" charset="0"/>
                <a:cs typeface="Arial" panose="020B0604020202020204" pitchFamily="34" charset="0"/>
              </a:rPr>
              <a:t>This slide is animated, click to make red AMR text appear </a:t>
            </a: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First we consider the evidence of the effectiveness of topical vs oral. And as previously stated, the 2012 Cochrane review highlighted no difference in outcomes between topical vs oral antibiotics.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Therefore we can factor in patient preference/side effects and the effective administration of topical antibiotics for a localised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0" i="0" dirty="0">
                <a:latin typeface="Arial" panose="020B0604020202020204" pitchFamily="34" charset="0"/>
                <a:cs typeface="Arial" panose="020B0604020202020204" pitchFamily="34" charset="0"/>
              </a:rPr>
              <a:t>It is important to consider that AMR can develop rapidly </a:t>
            </a:r>
            <a:r>
              <a:rPr lang="en-GB" sz="1000" b="0" dirty="0">
                <a:latin typeface="Arial" panose="020B0604020202020204" pitchFamily="34" charset="0"/>
                <a:cs typeface="Arial" panose="020B0604020202020204" pitchFamily="34" charset="0"/>
              </a:rPr>
              <a:t>with extended or repeated topical antibiotic – consider what the patient has been given previously </a:t>
            </a:r>
            <a:endParaRPr lang="en-GB" altLang="en-US" sz="10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b="1" dirty="0">
                <a:latin typeface="Arial" panose="020B0604020202020204" pitchFamily="34" charset="0"/>
                <a:cs typeface="Arial" panose="020B0604020202020204" pitchFamily="34" charset="0"/>
              </a:rPr>
              <a:t>Presenter notes</a:t>
            </a:r>
            <a:endParaRPr lang="en-GB" sz="1000" i="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000" b="0" i="1" dirty="0">
                <a:effectLst/>
                <a:latin typeface="Arial" panose="020B0604020202020204" pitchFamily="34" charset="0"/>
                <a:ea typeface="Calibri" panose="020F0502020204030204" pitchFamily="34" charset="0"/>
                <a:cs typeface="Arial" panose="020B0604020202020204" pitchFamily="34" charset="0"/>
              </a:rPr>
              <a:t>Patient preference: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Topical likely to cause fewer side effects, application usually straightforward for localised impetigo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Palatability &amp; frequent dosing oral antibiotic liquids can be challenging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Paediatrician reported young children (e.g.6yrs) able to swallow tablets. Resources to support tablet swallowing https://www.medicinesforchildren.org.uk/advice-guides/general-advice-for-medicines/helping-your-child-to-swallow-tablets/ (e.g. turning head to side, not backwards)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Evidence impetigo topical vs oral effectiveness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Based on SR &amp; MA Koning et al 2012 (1), a number of analyses found no statistically significant differences in clinical effectiveness (outcome - cure or improvement) but a large analysis was topical  mupirocin vs  oral erythromycin adults &amp; children 10RCTs N=581 mod quality evidence. Another was Fucidin vs erythromycin babies lower quality evidence</a:t>
            </a:r>
            <a:endParaRPr lang="en-GB" sz="1000" b="0" i="1" dirty="0">
              <a:effectLst/>
              <a:latin typeface="Arial" panose="020B0604020202020204" pitchFamily="34" charset="0"/>
              <a:ea typeface="Calibri" panose="020F0502020204030204" pitchFamily="34" charset="0"/>
              <a:cs typeface="Arial" panose="020B0604020202020204" pitchFamily="34" charset="0"/>
            </a:endParaRPr>
          </a:p>
          <a:p>
            <a:pPr algn="l"/>
            <a:r>
              <a:rPr lang="en-GB" sz="1000" b="0" i="1" u="none" strike="noStrike" baseline="0" dirty="0">
                <a:solidFill>
                  <a:srgbClr val="000000"/>
                </a:solidFill>
                <a:latin typeface="Arial" panose="020B0604020202020204" pitchFamily="34" charset="0"/>
                <a:cs typeface="Arial" panose="020B0604020202020204" pitchFamily="34" charset="0"/>
              </a:rPr>
              <a:t>ER evidence for route of administration of antibiotics for impetigo comes from 1 systematic review and meta-analysis (Koning et al. 2012), and 2 RCTs Al-Samman et al. 2014 (n=52) [IM </a:t>
            </a:r>
            <a:r>
              <a:rPr lang="en-GB" sz="1000" b="0" i="1" u="none" strike="noStrike" baseline="0" dirty="0" err="1">
                <a:solidFill>
                  <a:srgbClr val="000000"/>
                </a:solidFill>
                <a:latin typeface="Arial" panose="020B0604020202020204" pitchFamily="34" charset="0"/>
                <a:cs typeface="Arial" panose="020B0604020202020204" pitchFamily="34" charset="0"/>
              </a:rPr>
              <a:t>Cef</a:t>
            </a:r>
            <a:r>
              <a:rPr lang="en-GB" sz="1000" b="0" i="1" u="none" strike="noStrike" baseline="0" dirty="0">
                <a:solidFill>
                  <a:srgbClr val="000000"/>
                </a:solidFill>
                <a:latin typeface="Arial" panose="020B0604020202020204" pitchFamily="34" charset="0"/>
                <a:cs typeface="Arial" panose="020B0604020202020204" pitchFamily="34" charset="0"/>
              </a:rPr>
              <a:t>] (2) and Bowen et al. 2014 (non-inferiority trial; n=508)[</a:t>
            </a:r>
            <a:r>
              <a:rPr lang="en-GB" sz="1000" b="0" i="1" u="none" strike="noStrike" baseline="0" dirty="0" err="1">
                <a:solidFill>
                  <a:srgbClr val="000000"/>
                </a:solidFill>
                <a:latin typeface="Arial" panose="020B0604020202020204" pitchFamily="34" charset="0"/>
                <a:cs typeface="Arial" panose="020B0604020202020204" pitchFamily="34" charset="0"/>
              </a:rPr>
              <a:t>cotrim</a:t>
            </a:r>
            <a:r>
              <a:rPr lang="en-GB" sz="1000" b="0" i="1" u="none" strike="noStrike" baseline="0" dirty="0">
                <a:solidFill>
                  <a:srgbClr val="000000"/>
                </a:solidFill>
                <a:latin typeface="Arial" panose="020B0604020202020204" pitchFamily="34" charset="0"/>
                <a:cs typeface="Arial" panose="020B0604020202020204" pitchFamily="34" charset="0"/>
              </a:rPr>
              <a:t> vs IM.] (3). </a:t>
            </a:r>
          </a:p>
          <a:p>
            <a:pPr algn="l"/>
            <a:endParaRPr lang="en-GB" sz="1000" b="0" i="1" u="none" strike="noStrike" baseline="0" dirty="0">
              <a:solidFill>
                <a:srgbClr val="000000"/>
              </a:solidFill>
              <a:latin typeface="Arial" panose="020B0604020202020204" pitchFamily="34" charset="0"/>
              <a:cs typeface="Arial" panose="020B0604020202020204" pitchFamily="34" charset="0"/>
            </a:endParaRPr>
          </a:p>
          <a:p>
            <a:r>
              <a:rPr lang="en-GB" sz="1000" b="1" kern="120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i="0" dirty="0">
                <a:solidFill>
                  <a:srgbClr val="212121"/>
                </a:solidFill>
                <a:effectLst/>
                <a:latin typeface="Arial" panose="020B0604020202020204" pitchFamily="34" charset="0"/>
                <a:cs typeface="Arial" panose="020B0604020202020204" pitchFamily="34" charset="0"/>
              </a:rPr>
              <a:t>Koning S, van der Sande R, </a:t>
            </a:r>
            <a:r>
              <a:rPr lang="en-GB" sz="1000" b="0" i="0" dirty="0" err="1">
                <a:solidFill>
                  <a:srgbClr val="212121"/>
                </a:solidFill>
                <a:effectLst/>
                <a:latin typeface="Arial" panose="020B0604020202020204" pitchFamily="34" charset="0"/>
                <a:cs typeface="Arial" panose="020B0604020202020204" pitchFamily="34" charset="0"/>
              </a:rPr>
              <a:t>Verhagen</a:t>
            </a:r>
            <a:r>
              <a:rPr lang="en-GB" sz="1000" b="0" i="0" dirty="0">
                <a:solidFill>
                  <a:srgbClr val="212121"/>
                </a:solidFill>
                <a:effectLst/>
                <a:latin typeface="Arial" panose="020B0604020202020204" pitchFamily="34" charset="0"/>
                <a:cs typeface="Arial" panose="020B0604020202020204" pitchFamily="34" charset="0"/>
              </a:rPr>
              <a:t> AP, van </a:t>
            </a:r>
            <a:r>
              <a:rPr lang="en-GB" sz="1000" b="0" i="0" dirty="0" err="1">
                <a:solidFill>
                  <a:srgbClr val="212121"/>
                </a:solidFill>
                <a:effectLst/>
                <a:latin typeface="Arial" panose="020B0604020202020204" pitchFamily="34" charset="0"/>
                <a:cs typeface="Arial" panose="020B0604020202020204" pitchFamily="34" charset="0"/>
              </a:rPr>
              <a:t>Suijlekom</a:t>
            </a:r>
            <a:r>
              <a:rPr lang="en-GB" sz="1000" b="0" i="0" dirty="0">
                <a:solidFill>
                  <a:srgbClr val="212121"/>
                </a:solidFill>
                <a:effectLst/>
                <a:latin typeface="Arial" panose="020B0604020202020204" pitchFamily="34" charset="0"/>
                <a:cs typeface="Arial" panose="020B0604020202020204" pitchFamily="34" charset="0"/>
              </a:rPr>
              <a:t>-Smit LW, Morris AD, Butler CC, Berger M, van der </a:t>
            </a:r>
            <a:r>
              <a:rPr lang="en-GB" sz="1000" b="0" i="0" dirty="0" err="1">
                <a:solidFill>
                  <a:srgbClr val="212121"/>
                </a:solidFill>
                <a:effectLst/>
                <a:latin typeface="Arial" panose="020B0604020202020204" pitchFamily="34" charset="0"/>
                <a:cs typeface="Arial" panose="020B0604020202020204" pitchFamily="34" charset="0"/>
              </a:rPr>
              <a:t>Wouden</a:t>
            </a:r>
            <a:r>
              <a:rPr lang="en-GB" sz="1000" b="0" i="0" dirty="0">
                <a:solidFill>
                  <a:srgbClr val="212121"/>
                </a:solidFill>
                <a:effectLst/>
                <a:latin typeface="Arial" panose="020B0604020202020204" pitchFamily="34" charset="0"/>
                <a:cs typeface="Arial" panose="020B0604020202020204" pitchFamily="34" charset="0"/>
              </a:rPr>
              <a:t> JC. Interventions for impetigo. Cochrane Database </a:t>
            </a:r>
            <a:r>
              <a:rPr lang="en-GB" sz="1000" b="0" i="0" dirty="0" err="1">
                <a:solidFill>
                  <a:srgbClr val="212121"/>
                </a:solidFill>
                <a:effectLst/>
                <a:latin typeface="Arial" panose="020B0604020202020204" pitchFamily="34" charset="0"/>
                <a:cs typeface="Arial" panose="020B0604020202020204" pitchFamily="34" charset="0"/>
              </a:rPr>
              <a:t>Syst</a:t>
            </a:r>
            <a:r>
              <a:rPr lang="en-GB" sz="1000" b="0" i="0" dirty="0">
                <a:solidFill>
                  <a:srgbClr val="212121"/>
                </a:solidFill>
                <a:effectLst/>
                <a:latin typeface="Arial" panose="020B0604020202020204" pitchFamily="34" charset="0"/>
                <a:cs typeface="Arial" panose="020B0604020202020204" pitchFamily="34" charset="0"/>
              </a:rPr>
              <a:t> Rev. 2012 Jan 18;1(1):CD003261. </a:t>
            </a:r>
            <a:r>
              <a:rPr lang="en-GB" sz="1000" b="0" i="0" dirty="0" err="1">
                <a:solidFill>
                  <a:srgbClr val="212121"/>
                </a:solidFill>
                <a:effectLst/>
                <a:latin typeface="Arial" panose="020B0604020202020204" pitchFamily="34" charset="0"/>
                <a:cs typeface="Arial" panose="020B0604020202020204" pitchFamily="34" charset="0"/>
              </a:rPr>
              <a:t>doi</a:t>
            </a:r>
            <a:r>
              <a:rPr lang="en-GB" sz="1000" b="0" i="0" dirty="0">
                <a:solidFill>
                  <a:srgbClr val="212121"/>
                </a:solidFill>
                <a:effectLst/>
                <a:latin typeface="Arial" panose="020B0604020202020204" pitchFamily="34" charset="0"/>
                <a:cs typeface="Arial" panose="020B0604020202020204" pitchFamily="34" charset="0"/>
              </a:rPr>
              <a:t>: 10.1002/14651858.CD003261.pub3. PMID: 22258953; PMCID: PMC7025440.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Al-Samman, Dina K. Comparison of single-dose ceftriaxone versus seven days cefadroxil in addition to </a:t>
            </a:r>
            <a:r>
              <a:rPr lang="en-GB" sz="1000" b="0" dirty="0" err="1">
                <a:latin typeface="Arial" panose="020B0604020202020204" pitchFamily="34" charset="0"/>
                <a:cs typeface="Arial" panose="020B0604020202020204" pitchFamily="34" charset="0"/>
              </a:rPr>
              <a:t>fucidic</a:t>
            </a:r>
            <a:r>
              <a:rPr lang="en-GB" sz="1000" b="0" dirty="0">
                <a:latin typeface="Arial" panose="020B0604020202020204" pitchFamily="34" charset="0"/>
                <a:cs typeface="Arial" panose="020B0604020202020204" pitchFamily="34" charset="0"/>
              </a:rPr>
              <a:t> acid cream as adjuvant therapy for the treatment of children with impetigo. </a:t>
            </a:r>
            <a:r>
              <a:rPr lang="en-GB" sz="1000" b="0" dirty="0" err="1">
                <a:latin typeface="Arial" panose="020B0604020202020204" pitchFamily="34" charset="0"/>
                <a:cs typeface="Arial" panose="020B0604020202020204" pitchFamily="34" charset="0"/>
              </a:rPr>
              <a:t>Pharmacie</a:t>
            </a:r>
            <a:r>
              <a:rPr lang="en-GB" sz="1000" b="0" dirty="0">
                <a:latin typeface="Arial" panose="020B0604020202020204" pitchFamily="34" charset="0"/>
                <a:cs typeface="Arial" panose="020B0604020202020204" pitchFamily="34" charset="0"/>
              </a:rPr>
              <a:t> </a:t>
            </a:r>
            <a:r>
              <a:rPr lang="en-GB" sz="1000" b="0" dirty="0" err="1">
                <a:latin typeface="Arial" panose="020B0604020202020204" pitchFamily="34" charset="0"/>
                <a:cs typeface="Arial" panose="020B0604020202020204" pitchFamily="34" charset="0"/>
              </a:rPr>
              <a:t>Globale</a:t>
            </a:r>
            <a:r>
              <a:rPr lang="en-GB" sz="1000" b="0" dirty="0">
                <a:latin typeface="Arial" panose="020B0604020202020204" pitchFamily="34" charset="0"/>
                <a:cs typeface="Arial" panose="020B0604020202020204" pitchFamily="34" charset="0"/>
              </a:rPr>
              <a:t>. 2013;4(9).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000" b="0" i="0" dirty="0">
              <a:solidFill>
                <a:srgbClr val="212121"/>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sz="1000" b="0" dirty="0">
                <a:latin typeface="Arial" panose="020B0604020202020204" pitchFamily="34" charset="0"/>
                <a:cs typeface="Arial" panose="020B0604020202020204" pitchFamily="34" charset="0"/>
              </a:rPr>
              <a:t>Bowen AC, Tong SY, Andrews RM, O'Meara IM, McDonald MI, Chatfield MD, et al. Short-course oral co-trimoxazole versus intramuscular benzathine benzylpenicillin for impetigo in a highly endemic region: an open-label, randomised, controlled, non-inferiority trial. Lancet. 2014;13-19(9960):2132-40.</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GB" sz="1100"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9</a:t>
            </a:fld>
            <a:endParaRPr lang="en-GB" dirty="0"/>
          </a:p>
        </p:txBody>
      </p:sp>
    </p:spTree>
    <p:extLst>
      <p:ext uri="{BB962C8B-B14F-4D97-AF65-F5344CB8AC3E}">
        <p14:creationId xmlns:p14="http://schemas.microsoft.com/office/powerpoint/2010/main" val="344327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13">
            <a:extLst>
              <a:ext uri="{FF2B5EF4-FFF2-40B4-BE49-F238E27FC236}">
                <a16:creationId xmlns:a16="http://schemas.microsoft.com/office/drawing/2014/main" id="{B18C7552-8BB5-D178-4545-7B9699719227}"/>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9649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497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Tree>
    <p:extLst>
      <p:ext uri="{BB962C8B-B14F-4D97-AF65-F5344CB8AC3E}">
        <p14:creationId xmlns:p14="http://schemas.microsoft.com/office/powerpoint/2010/main" val="1965231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5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8" y="1322089"/>
            <a:ext cx="4203737" cy="4479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620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3" name="Content Placeholder 12"/>
          <p:cNvSpPr>
            <a:spLocks noGrp="1"/>
          </p:cNvSpPr>
          <p:nvPr>
            <p:ph sz="quarter" idx="10"/>
          </p:nvPr>
        </p:nvSpPr>
        <p:spPr>
          <a:xfrm>
            <a:off x="255588" y="1317758"/>
            <a:ext cx="4203737" cy="4479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4" y="1317758"/>
            <a:ext cx="4203701" cy="4479925"/>
          </a:xfrm>
        </p:spPr>
        <p:txBody>
          <a:bodyPr/>
          <a:lstStyle>
            <a:lvl1pPr marL="0" indent="0">
              <a:buNone/>
              <a:defRPr/>
            </a:lvl1pPr>
          </a:lstStyle>
          <a:p>
            <a:pPr lvl="0"/>
            <a:r>
              <a:rPr lang="en-GB" dirty="0"/>
              <a:t>Placeholder for image/chart</a:t>
            </a:r>
          </a:p>
          <a:p>
            <a:pPr lvl="0"/>
            <a:r>
              <a:rPr lang="en-GB" dirty="0"/>
              <a:t>(click icons below)</a:t>
            </a:r>
          </a:p>
        </p:txBody>
      </p:sp>
    </p:spTree>
    <p:extLst>
      <p:ext uri="{BB962C8B-B14F-4D97-AF65-F5344CB8AC3E}">
        <p14:creationId xmlns:p14="http://schemas.microsoft.com/office/powerpoint/2010/main" val="107978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2"/>
            <a:ext cx="8606628" cy="940609"/>
          </a:xfrm>
        </p:spPr>
        <p:txBody>
          <a:bodyPr/>
          <a:lstStyle/>
          <a:p>
            <a:r>
              <a:rPr lang="en-US" dirty="0"/>
              <a:t>Click to edit Master title style</a:t>
            </a:r>
            <a:endParaRPr lang="en-GB" dirty="0"/>
          </a:p>
        </p:txBody>
      </p:sp>
      <p:sp>
        <p:nvSpPr>
          <p:cNvPr id="7" name="Slide Number Placeholder 5"/>
          <p:cNvSpPr>
            <a:spLocks noGrp="1"/>
          </p:cNvSpPr>
          <p:nvPr>
            <p:ph type="sldNum" sz="quarter" idx="4"/>
          </p:nvPr>
        </p:nvSpPr>
        <p:spPr>
          <a:xfrm>
            <a:off x="6826309"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4D6-1CC4-45B0-B658-13A760FABFFA}" type="slidenum">
              <a:rPr lang="en-GB" smtClean="0"/>
              <a:t>‹#›</a:t>
            </a:fld>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1" y="5213384"/>
            <a:ext cx="8628061" cy="780056"/>
          </a:xfrm>
        </p:spPr>
        <p:txBody>
          <a:bodyPr>
            <a:normAutofit/>
          </a:bodyPr>
          <a:lstStyle>
            <a:lvl1pPr marL="0" indent="0">
              <a:buNone/>
              <a:defRPr sz="2000"/>
            </a:lvl1pPr>
          </a:lstStyle>
          <a:p>
            <a:pPr lvl="0"/>
            <a:r>
              <a:rPr lang="en-GB" dirty="0"/>
              <a:t>Caption for image</a:t>
            </a:r>
          </a:p>
        </p:txBody>
      </p:sp>
    </p:spTree>
    <p:extLst>
      <p:ext uri="{BB962C8B-B14F-4D97-AF65-F5344CB8AC3E}">
        <p14:creationId xmlns:p14="http://schemas.microsoft.com/office/powerpoint/2010/main" val="10352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8/14/2024</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924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7"/>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149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accent6">
                    <a:lumMod val="1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4027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9"/>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8253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9"/>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60492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38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2"/>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3702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320850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5F52EA6E-ACBD-4C1F-87E9-01989FD6CD68}" type="datetimeFigureOut">
              <a:rPr lang="en-GB" smtClean="0"/>
              <a:t>14/08/2024</a:t>
            </a:fld>
            <a:endParaRPr lang="en-GB"/>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70599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1426466" y="365129"/>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87223"/>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2" y="6479914"/>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Oct 2023       </a:t>
            </a:r>
          </a:p>
          <a:p>
            <a:r>
              <a:rPr lang="en-GB" sz="1000" dirty="0">
                <a:latin typeface="Arial" panose="020B0604020202020204" pitchFamily="34" charset="0"/>
                <a:cs typeface="Arial" panose="020B0604020202020204" pitchFamily="34" charset="0"/>
              </a:rPr>
              <a:t>Next review: Oct 2026</a:t>
            </a:r>
          </a:p>
        </p:txBody>
      </p:sp>
      <p:sp>
        <p:nvSpPr>
          <p:cNvPr id="11" name="TextBox 10">
            <a:extLst>
              <a:ext uri="{FF2B5EF4-FFF2-40B4-BE49-F238E27FC236}">
                <a16:creationId xmlns:a16="http://schemas.microsoft.com/office/drawing/2014/main" id="{C1E2E5CD-BAAF-44BE-A96E-EF10E20E0261}"/>
              </a:ext>
            </a:extLst>
          </p:cNvPr>
          <p:cNvSpPr txBox="1"/>
          <p:nvPr userDrawn="1"/>
        </p:nvSpPr>
        <p:spPr>
          <a:xfrm>
            <a:off x="-9900" y="1690692"/>
            <a:ext cx="677108" cy="4602017"/>
          </a:xfrm>
          <a:prstGeom prst="rect">
            <a:avLst/>
          </a:prstGeom>
          <a:solidFill>
            <a:srgbClr val="054D69"/>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Impetigo</a:t>
            </a:r>
          </a:p>
        </p:txBody>
      </p:sp>
      <p:pic>
        <p:nvPicPr>
          <p:cNvPr id="4" name="Picture 2">
            <a:extLst>
              <a:ext uri="{FF2B5EF4-FFF2-40B4-BE49-F238E27FC236}">
                <a16:creationId xmlns:a16="http://schemas.microsoft.com/office/drawing/2014/main" id="{5D06E095-3C20-68F9-253A-5E2F2C0F57E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139F7F63-EC5C-150F-D3D4-7F9F801F3C8F}"/>
              </a:ext>
            </a:extLst>
          </p:cNvPr>
          <p:cNvSpPr txBox="1">
            <a:spLocks noChangeArrowheads="1"/>
          </p:cNvSpPr>
          <p:nvPr userDrawn="1"/>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extLst>
      <p:ext uri="{BB962C8B-B14F-4D97-AF65-F5344CB8AC3E}">
        <p14:creationId xmlns:p14="http://schemas.microsoft.com/office/powerpoint/2010/main" val="2459595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377"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ww.nhs.uk/conditions/impeti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prescqipp.info/our-resources/webkits/hot-top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xfrm>
            <a:off x="1412818" y="365129"/>
            <a:ext cx="708888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 Scenario:</a:t>
            </a:r>
            <a:br>
              <a:rPr lang="en-GB" altLang="en-US" sz="4000" dirty="0">
                <a:solidFill>
                  <a:srgbClr val="AF1E2C"/>
                </a:solidFill>
                <a:latin typeface="Arial" panose="020B0604020202020204" pitchFamily="34" charset="0"/>
                <a:cs typeface="Arial" panose="020B0604020202020204" pitchFamily="34" charset="0"/>
              </a:rPr>
            </a:br>
            <a:r>
              <a:rPr lang="en-GB" altLang="en-US" sz="4000" dirty="0">
                <a:solidFill>
                  <a:srgbClr val="AF1E2C"/>
                </a:solidFill>
                <a:latin typeface="Arial" panose="020B0604020202020204" pitchFamily="34" charset="0"/>
                <a:cs typeface="Arial" panose="020B0604020202020204" pitchFamily="34" charset="0"/>
              </a:rPr>
              <a:t>Impetigo</a:t>
            </a:r>
          </a:p>
        </p:txBody>
      </p:sp>
      <p:pic>
        <p:nvPicPr>
          <p:cNvPr id="8" name="Picture 7">
            <a:extLst>
              <a:ext uri="{FF2B5EF4-FFF2-40B4-BE49-F238E27FC236}">
                <a16:creationId xmlns:a16="http://schemas.microsoft.com/office/drawing/2014/main" id="{F15FB60A-4DD5-4333-B981-BDCB3935776D}"/>
              </a:ext>
            </a:extLst>
          </p:cNvPr>
          <p:cNvPicPr>
            <a:picLocks noChangeAspect="1"/>
          </p:cNvPicPr>
          <p:nvPr/>
        </p:nvPicPr>
        <p:blipFill>
          <a:blip r:embed="rId3"/>
          <a:stretch>
            <a:fillRect/>
          </a:stretch>
        </p:blipFill>
        <p:spPr>
          <a:xfrm>
            <a:off x="2068286" y="1999947"/>
            <a:ext cx="5351086" cy="4004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01698" y="358858"/>
            <a:ext cx="6997446" cy="1325563"/>
          </a:xfrm>
        </p:spPr>
        <p:txBody>
          <a:bodyPr>
            <a:no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solidFill>
                <a:schemeClr val="tx1"/>
              </a:solidFill>
            </a:endParaRPr>
          </a:p>
        </p:txBody>
      </p:sp>
      <p:pic>
        <p:nvPicPr>
          <p:cNvPr id="5" name="Picture 4">
            <a:extLst>
              <a:ext uri="{FF2B5EF4-FFF2-40B4-BE49-F238E27FC236}">
                <a16:creationId xmlns:a16="http://schemas.microsoft.com/office/drawing/2014/main" id="{B3329820-6F9C-E9B9-C481-73B0AAD80ED2}"/>
              </a:ext>
            </a:extLst>
          </p:cNvPr>
          <p:cNvPicPr>
            <a:picLocks noChangeAspect="1"/>
          </p:cNvPicPr>
          <p:nvPr/>
        </p:nvPicPr>
        <p:blipFill>
          <a:blip r:embed="rId3"/>
          <a:stretch>
            <a:fillRect/>
          </a:stretch>
        </p:blipFill>
        <p:spPr>
          <a:xfrm>
            <a:off x="900527" y="1956032"/>
            <a:ext cx="6151783" cy="3966282"/>
          </a:xfrm>
          <a:prstGeom prst="rect">
            <a:avLst/>
          </a:prstGeom>
        </p:spPr>
      </p:pic>
      <p:sp>
        <p:nvSpPr>
          <p:cNvPr id="6" name="TextBox 5">
            <a:extLst>
              <a:ext uri="{FF2B5EF4-FFF2-40B4-BE49-F238E27FC236}">
                <a16:creationId xmlns:a16="http://schemas.microsoft.com/office/drawing/2014/main" id="{F57D5762-D0D8-EB69-A993-835AFB8819CF}"/>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8" name="TextBox 7">
            <a:extLst>
              <a:ext uri="{FF2B5EF4-FFF2-40B4-BE49-F238E27FC236}">
                <a16:creationId xmlns:a16="http://schemas.microsoft.com/office/drawing/2014/main" id="{104A9899-811C-814D-B3AE-1A59F50674CA}"/>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7C9B6F0-83A8-09CE-266D-1BCB7FAB61B7}"/>
              </a:ext>
            </a:extLst>
          </p:cNvPr>
          <p:cNvSpPr txBox="1"/>
          <p:nvPr/>
        </p:nvSpPr>
        <p:spPr>
          <a:xfrm>
            <a:off x="7221697"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12" name="Oval 11">
            <a:extLst>
              <a:ext uri="{FF2B5EF4-FFF2-40B4-BE49-F238E27FC236}">
                <a16:creationId xmlns:a16="http://schemas.microsoft.com/office/drawing/2014/main" id="{C6DA9187-4AAD-BFEE-6712-9414BCD46938}"/>
              </a:ext>
            </a:extLst>
          </p:cNvPr>
          <p:cNvSpPr/>
          <p:nvPr/>
        </p:nvSpPr>
        <p:spPr>
          <a:xfrm>
            <a:off x="900527" y="3305746"/>
            <a:ext cx="1209560" cy="6334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9CD64F2-AD0A-9C6F-B328-1EBA428F2783}"/>
              </a:ext>
            </a:extLst>
          </p:cNvPr>
          <p:cNvSpPr/>
          <p:nvPr/>
        </p:nvSpPr>
        <p:spPr>
          <a:xfrm>
            <a:off x="3637951" y="3025630"/>
            <a:ext cx="934049" cy="40337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78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6420-DDD6-47F0-80FF-BDEE85B6EA4A}"/>
              </a:ext>
            </a:extLst>
          </p:cNvPr>
          <p:cNvSpPr>
            <a:spLocks noGrp="1"/>
          </p:cNvSpPr>
          <p:nvPr>
            <p:ph type="title"/>
          </p:nvPr>
        </p:nvSpPr>
        <p:spPr>
          <a:xfrm>
            <a:off x="1535647" y="419089"/>
            <a:ext cx="7088885" cy="628211"/>
          </a:xfrm>
        </p:spPr>
        <p:txBody>
          <a:bodyPr>
            <a:noAutofit/>
          </a:bodyPr>
          <a:lstStyle/>
          <a:p>
            <a:r>
              <a:rPr lang="en-GB" sz="4000" dirty="0">
                <a:latin typeface="Arial" panose="020B0604020202020204" pitchFamily="34" charset="0"/>
                <a:cs typeface="Arial" panose="020B0604020202020204" pitchFamily="34" charset="0"/>
              </a:rPr>
              <a:t>Infection control advice </a:t>
            </a:r>
          </a:p>
        </p:txBody>
      </p:sp>
      <p:sp>
        <p:nvSpPr>
          <p:cNvPr id="3" name="Content Placeholder 2">
            <a:extLst>
              <a:ext uri="{FF2B5EF4-FFF2-40B4-BE49-F238E27FC236}">
                <a16:creationId xmlns:a16="http://schemas.microsoft.com/office/drawing/2014/main" id="{70AC3F2B-D7BE-4B2A-BEC6-F067A974AED5}"/>
              </a:ext>
            </a:extLst>
          </p:cNvPr>
          <p:cNvSpPr>
            <a:spLocks noGrp="1"/>
          </p:cNvSpPr>
          <p:nvPr>
            <p:ph sz="half" idx="4294967295"/>
          </p:nvPr>
        </p:nvSpPr>
        <p:spPr>
          <a:xfrm>
            <a:off x="956389" y="1690688"/>
            <a:ext cx="3700463" cy="3948112"/>
          </a:xfrm>
          <a:solidFill>
            <a:srgbClr val="DFDEDE">
              <a:alpha val="80000"/>
            </a:srgbClr>
          </a:solidFill>
        </p:spPr>
        <p:txBody>
          <a:bodyPr>
            <a:noAutofit/>
          </a:bodyPr>
          <a:lstStyle/>
          <a:p>
            <a:pPr marL="0" indent="0">
              <a:lnSpc>
                <a:spcPct val="100000"/>
              </a:lnSpc>
              <a:spcBef>
                <a:spcPts val="0"/>
              </a:spcBef>
              <a:buNone/>
              <a:defRPr/>
            </a:pPr>
            <a:r>
              <a:rPr lang="en-GB" sz="2000" b="1" dirty="0">
                <a:latin typeface="Arial" panose="020B0604020202020204" pitchFamily="34" charset="0"/>
                <a:cs typeface="Arial" panose="020B0604020202020204" pitchFamily="34" charset="0"/>
              </a:rPr>
              <a:t>Hygiene considerations</a:t>
            </a:r>
            <a:r>
              <a:rPr lang="en-GB" sz="2000" b="1" dirty="0">
                <a:solidFill>
                  <a:prstClr val="black"/>
                </a:solidFill>
                <a:latin typeface="Arial" panose="020B0604020202020204" pitchFamily="34" charset="0"/>
                <a:cs typeface="Arial" panose="020B0604020202020204" pitchFamily="34" charset="0"/>
              </a:rPr>
              <a:t> </a:t>
            </a:r>
          </a:p>
          <a:p>
            <a:pPr marL="0"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Wash affected areas with soap and water:</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Wash hands regularly particular after touching a patch of impetigo</a:t>
            </a:r>
          </a:p>
          <a:p>
            <a:pPr marL="333375" lvl="1" indent="-214313">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 scratching affected areas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Avoids sharing towels</a:t>
            </a:r>
          </a:p>
          <a:p>
            <a:pPr marL="333375" lvl="1" indent="-214313" defTabSz="685800">
              <a:lnSpc>
                <a:spcPct val="100000"/>
              </a:lnSpc>
              <a:spcBef>
                <a:spcPts val="0"/>
              </a:spcBef>
              <a:defRPr/>
            </a:pPr>
            <a:r>
              <a:rPr lang="en-GB" sz="2000" dirty="0">
                <a:solidFill>
                  <a:srgbClr val="222222"/>
                </a:solidFill>
                <a:latin typeface="Arial" panose="020B0604020202020204" pitchFamily="34" charset="0"/>
                <a:cs typeface="Arial" panose="020B0604020202020204" pitchFamily="34" charset="0"/>
              </a:rPr>
              <a:t>Clean potentially contaminated toys and play equipment. [CKS]</a:t>
            </a:r>
          </a:p>
          <a:p>
            <a:pPr marL="557213" lvl="1" indent="-214313" defTabSz="685800">
              <a:lnSpc>
                <a:spcPct val="100000"/>
              </a:lnSpc>
              <a:spcBef>
                <a:spcPts val="0"/>
              </a:spcBef>
              <a:defRPr/>
            </a:pPr>
            <a:endParaRPr lang="en-GB" sz="2000" dirty="0">
              <a:solidFill>
                <a:srgbClr val="222222"/>
              </a:solidFill>
            </a:endParaRPr>
          </a:p>
          <a:p>
            <a:pPr marL="557213" lvl="1" indent="-214313">
              <a:lnSpc>
                <a:spcPct val="100000"/>
              </a:lnSpc>
              <a:spcBef>
                <a:spcPts val="0"/>
              </a:spcBef>
              <a:defRPr/>
            </a:pPr>
            <a:endParaRPr lang="en-GB" sz="2000" dirty="0">
              <a:solidFill>
                <a:srgbClr val="222222"/>
              </a:solidFill>
              <a:latin typeface="Lato"/>
            </a:endParaRPr>
          </a:p>
          <a:p>
            <a:endParaRPr lang="en-GB" sz="2000" dirty="0"/>
          </a:p>
        </p:txBody>
      </p:sp>
      <p:sp>
        <p:nvSpPr>
          <p:cNvPr id="12" name="Content Placeholder 11">
            <a:extLst>
              <a:ext uri="{FF2B5EF4-FFF2-40B4-BE49-F238E27FC236}">
                <a16:creationId xmlns:a16="http://schemas.microsoft.com/office/drawing/2014/main" id="{86A31D23-F438-4B0F-AC1D-A0A402957100}"/>
              </a:ext>
            </a:extLst>
          </p:cNvPr>
          <p:cNvSpPr>
            <a:spLocks noGrp="1"/>
          </p:cNvSpPr>
          <p:nvPr>
            <p:ph sz="quarter" idx="4294967295"/>
          </p:nvPr>
        </p:nvSpPr>
        <p:spPr>
          <a:xfrm>
            <a:off x="4856341" y="1690688"/>
            <a:ext cx="4129087" cy="3948112"/>
          </a:xfrm>
          <a:solidFill>
            <a:srgbClr val="DFDEDE">
              <a:alpha val="80000"/>
            </a:srgbClr>
          </a:solidFill>
        </p:spPr>
        <p:txBody>
          <a:bodyPr>
            <a:noAutofit/>
          </a:bodyPr>
          <a:lstStyle/>
          <a:p>
            <a:pPr marL="0" lvl="1" indent="0">
              <a:lnSpc>
                <a:spcPct val="100000"/>
              </a:lnSpc>
              <a:spcBef>
                <a:spcPts val="0"/>
              </a:spcBef>
              <a:buNone/>
              <a:defRPr/>
            </a:pPr>
            <a:r>
              <a:rPr lang="en-GB" sz="2000" b="1" dirty="0">
                <a:solidFill>
                  <a:srgbClr val="222222"/>
                </a:solidFill>
                <a:latin typeface="Arial" panose="020B0604020202020204" pitchFamily="34" charset="0"/>
                <a:cs typeface="Arial" panose="020B0604020202020204" pitchFamily="34" charset="0"/>
              </a:rPr>
              <a:t>Exclusion</a:t>
            </a:r>
            <a:r>
              <a:rPr lang="en-GB" sz="2400" b="1" dirty="0">
                <a:solidFill>
                  <a:srgbClr val="222222"/>
                </a:solidFill>
                <a:latin typeface="Arial" panose="020B0604020202020204" pitchFamily="34" charset="0"/>
                <a:cs typeface="Arial" panose="020B0604020202020204" pitchFamily="34" charset="0"/>
              </a:rPr>
              <a:t> </a:t>
            </a:r>
            <a:r>
              <a:rPr lang="en-GB" sz="2000" b="1" dirty="0">
                <a:solidFill>
                  <a:srgbClr val="222222"/>
                </a:solidFill>
                <a:latin typeface="Arial" panose="020B0604020202020204" pitchFamily="34" charset="0"/>
                <a:cs typeface="Arial" panose="020B0604020202020204" pitchFamily="34" charset="0"/>
              </a:rPr>
              <a:t>Criteria</a:t>
            </a:r>
            <a:endParaRPr lang="en-GB" sz="2400" b="1"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0B0C0C"/>
                </a:solidFill>
                <a:latin typeface="Arial" panose="020B0604020202020204" pitchFamily="34" charset="0"/>
                <a:cs typeface="Arial" panose="020B0604020202020204" pitchFamily="34" charset="0"/>
              </a:rPr>
              <a:t>Children should be excluded from school nursery or childcare until:</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lesions are crusted and healed </a:t>
            </a:r>
          </a:p>
          <a:p>
            <a:pPr marL="271463" lvl="1" indent="0">
              <a:lnSpc>
                <a:spcPct val="100000"/>
              </a:lnSpc>
              <a:spcBef>
                <a:spcPts val="0"/>
              </a:spcBef>
              <a:buNone/>
              <a:defRPr/>
            </a:pPr>
            <a:r>
              <a:rPr lang="en-GB" sz="2000" b="1" dirty="0">
                <a:solidFill>
                  <a:srgbClr val="0B0C0C"/>
                </a:solidFill>
                <a:latin typeface="Arial" panose="020B0604020202020204" pitchFamily="34" charset="0"/>
                <a:cs typeface="Arial" panose="020B0604020202020204" pitchFamily="34" charset="0"/>
              </a:rPr>
              <a:t>		</a:t>
            </a:r>
            <a:r>
              <a:rPr lang="en-GB" sz="2000" dirty="0">
                <a:solidFill>
                  <a:srgbClr val="0B0C0C"/>
                </a:solidFill>
                <a:latin typeface="Arial" panose="020B0604020202020204" pitchFamily="34" charset="0"/>
                <a:cs typeface="Arial" panose="020B0604020202020204" pitchFamily="34" charset="0"/>
              </a:rPr>
              <a:t>or </a:t>
            </a:r>
          </a:p>
          <a:p>
            <a:pPr marL="614363" lvl="1" indent="-342900">
              <a:lnSpc>
                <a:spcPct val="100000"/>
              </a:lnSpc>
              <a:spcBef>
                <a:spcPts val="0"/>
              </a:spcBef>
              <a:defRPr/>
            </a:pPr>
            <a:r>
              <a:rPr lang="en-GB" sz="2000" dirty="0">
                <a:solidFill>
                  <a:srgbClr val="0B0C0C"/>
                </a:solidFill>
                <a:latin typeface="Arial" panose="020B0604020202020204" pitchFamily="34" charset="0"/>
                <a:cs typeface="Arial" panose="020B0604020202020204" pitchFamily="34" charset="0"/>
              </a:rPr>
              <a:t>48 hours after commencing antibiotic treatment [PHE]</a:t>
            </a: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endParaRPr lang="en-GB" sz="2000" dirty="0">
              <a:solidFill>
                <a:srgbClr val="222222"/>
              </a:solidFill>
              <a:latin typeface="Arial" panose="020B0604020202020204" pitchFamily="34" charset="0"/>
              <a:cs typeface="Arial" panose="020B0604020202020204" pitchFamily="34" charset="0"/>
            </a:endParaRPr>
          </a:p>
          <a:p>
            <a:pPr marL="0" lvl="1" indent="0">
              <a:lnSpc>
                <a:spcPct val="100000"/>
              </a:lnSpc>
              <a:spcBef>
                <a:spcPts val="0"/>
              </a:spcBef>
              <a:buNone/>
              <a:defRPr/>
            </a:pPr>
            <a:r>
              <a:rPr lang="en-GB" sz="2000" dirty="0">
                <a:solidFill>
                  <a:srgbClr val="222222"/>
                </a:solidFill>
                <a:latin typeface="Arial" panose="020B0604020202020204" pitchFamily="34" charset="0"/>
                <a:cs typeface="Arial" panose="020B0604020202020204" pitchFamily="34" charset="0"/>
              </a:rPr>
              <a:t>Food handlers are required by law to inform employers immediately if they have impetigo [CKS]</a:t>
            </a:r>
          </a:p>
        </p:txBody>
      </p:sp>
      <p:pic>
        <p:nvPicPr>
          <p:cNvPr id="7" name="Picture 2">
            <a:extLst>
              <a:ext uri="{FF2B5EF4-FFF2-40B4-BE49-F238E27FC236}">
                <a16:creationId xmlns:a16="http://schemas.microsoft.com/office/drawing/2014/main" id="{15DC9395-8738-48A4-876A-4033FFA7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342" y="1352773"/>
            <a:ext cx="711972" cy="628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4F7432-0920-4472-90F9-C0E7223C9BE4}"/>
              </a:ext>
            </a:extLst>
          </p:cNvPr>
          <p:cNvSpPr txBox="1"/>
          <p:nvPr/>
        </p:nvSpPr>
        <p:spPr>
          <a:xfrm>
            <a:off x="956389" y="5835089"/>
            <a:ext cx="8069423" cy="369332"/>
          </a:xfrm>
          <a:prstGeom prst="rect">
            <a:avLst/>
          </a:prstGeom>
          <a:noFill/>
        </p:spPr>
        <p:txBody>
          <a:bodyPr wrap="square" rtlCol="0">
            <a:spAutoFit/>
          </a:bodyPr>
          <a:lstStyle/>
          <a:p>
            <a:r>
              <a:rPr lang="en-GB" dirty="0">
                <a:solidFill>
                  <a:schemeClr val="accent6">
                    <a:lumMod val="10000"/>
                  </a:schemeClr>
                </a:solidFill>
                <a:latin typeface="Arial" panose="020B0604020202020204" pitchFamily="34" charset="0"/>
                <a:cs typeface="Arial" panose="020B0604020202020204" pitchFamily="34" charset="0"/>
              </a:rPr>
              <a:t>Direct patients to </a:t>
            </a:r>
            <a:r>
              <a:rPr lang="en-GB" dirty="0">
                <a:solidFill>
                  <a:schemeClr val="accent6">
                    <a:lumMod val="1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https://www.nhs.uk/conditions/impetigo/</a:t>
            </a:r>
            <a:r>
              <a:rPr lang="en-GB" dirty="0">
                <a:solidFill>
                  <a:schemeClr val="accent6">
                    <a:lumMod val="10000"/>
                  </a:schemeClr>
                </a:solidFill>
                <a:latin typeface="Arial" panose="020B0604020202020204" pitchFamily="34" charset="0"/>
                <a:cs typeface="Arial" panose="020B0604020202020204" pitchFamily="34" charset="0"/>
              </a:rPr>
              <a:t> for self care advice</a:t>
            </a:r>
          </a:p>
        </p:txBody>
      </p:sp>
    </p:spTree>
    <p:extLst>
      <p:ext uri="{BB962C8B-B14F-4D97-AF65-F5344CB8AC3E}">
        <p14:creationId xmlns:p14="http://schemas.microsoft.com/office/powerpoint/2010/main" val="6261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6FC65-2342-F58C-AD15-24E6EBBF5EEB}"/>
              </a:ext>
            </a:extLst>
          </p:cNvPr>
          <p:cNvPicPr>
            <a:picLocks noChangeAspect="1"/>
          </p:cNvPicPr>
          <p:nvPr/>
        </p:nvPicPr>
        <p:blipFill>
          <a:blip r:embed="rId3"/>
          <a:stretch>
            <a:fillRect/>
          </a:stretch>
        </p:blipFill>
        <p:spPr>
          <a:xfrm>
            <a:off x="6236952" y="1690689"/>
            <a:ext cx="2617866" cy="3742509"/>
          </a:xfrm>
          <a:prstGeom prst="rect">
            <a:avLst/>
          </a:prstGeom>
        </p:spPr>
      </p:pic>
      <p:pic>
        <p:nvPicPr>
          <p:cNvPr id="6" name="Picture 5">
            <a:extLst>
              <a:ext uri="{FF2B5EF4-FFF2-40B4-BE49-F238E27FC236}">
                <a16:creationId xmlns:a16="http://schemas.microsoft.com/office/drawing/2014/main" id="{0A013679-46E6-D32F-C028-4371B8ED04C7}"/>
              </a:ext>
            </a:extLst>
          </p:cNvPr>
          <p:cNvPicPr>
            <a:picLocks noChangeAspect="1"/>
          </p:cNvPicPr>
          <p:nvPr/>
        </p:nvPicPr>
        <p:blipFill rotWithShape="1">
          <a:blip r:embed="rId4"/>
          <a:srcRect l="1184" t="355" r="1766" b="896"/>
          <a:stretch/>
        </p:blipFill>
        <p:spPr>
          <a:xfrm>
            <a:off x="2615051" y="1760011"/>
            <a:ext cx="2620027" cy="3742509"/>
          </a:xfrm>
          <a:prstGeom prst="rect">
            <a:avLst/>
          </a:prstGeom>
        </p:spPr>
      </p:pic>
      <p:sp>
        <p:nvSpPr>
          <p:cNvPr id="2" name="Title 1">
            <a:extLst>
              <a:ext uri="{FF2B5EF4-FFF2-40B4-BE49-F238E27FC236}">
                <a16:creationId xmlns:a16="http://schemas.microsoft.com/office/drawing/2014/main" id="{43D05DA8-EB95-C723-5448-58F3A6342845}"/>
              </a:ext>
            </a:extLst>
          </p:cNvPr>
          <p:cNvSpPr>
            <a:spLocks noGrp="1"/>
          </p:cNvSpPr>
          <p:nvPr>
            <p:ph type="title"/>
          </p:nvPr>
        </p:nvSpPr>
        <p:spPr>
          <a:xfrm>
            <a:off x="1475285" y="102223"/>
            <a:ext cx="6997446" cy="1325563"/>
          </a:xfrm>
        </p:spPr>
        <p:txBody>
          <a:bodyPr/>
          <a:lstStyle/>
          <a:p>
            <a:r>
              <a:rPr lang="en-GB" sz="4000" dirty="0">
                <a:latin typeface="Arial" panose="020B0604020202020204" pitchFamily="34" charset="0"/>
                <a:cs typeface="Arial" panose="020B0604020202020204" pitchFamily="34" charset="0"/>
              </a:rPr>
              <a:t>TARGET </a:t>
            </a:r>
            <a:r>
              <a:rPr lang="en-GB" sz="3200" dirty="0">
                <a:latin typeface="Arial" panose="020B0604020202020204" pitchFamily="34" charset="0"/>
                <a:cs typeface="Arial" panose="020B0604020202020204" pitchFamily="34" charset="0"/>
              </a:rPr>
              <a:t>Self-care leaflet</a:t>
            </a:r>
            <a:r>
              <a:rPr lang="en-GB" sz="3200" dirty="0"/>
              <a:t> </a:t>
            </a:r>
            <a:endParaRPr lang="en-GB" dirty="0"/>
          </a:p>
        </p:txBody>
      </p:sp>
      <p:pic>
        <p:nvPicPr>
          <p:cNvPr id="4" name="Picture 3">
            <a:extLst>
              <a:ext uri="{FF2B5EF4-FFF2-40B4-BE49-F238E27FC236}">
                <a16:creationId xmlns:a16="http://schemas.microsoft.com/office/drawing/2014/main" id="{470A9B2F-81CD-B233-8F35-066A3B9E5E85}"/>
              </a:ext>
            </a:extLst>
          </p:cNvPr>
          <p:cNvPicPr>
            <a:picLocks noChangeAspect="1"/>
          </p:cNvPicPr>
          <p:nvPr/>
        </p:nvPicPr>
        <p:blipFill rotWithShape="1">
          <a:blip r:embed="rId5"/>
          <a:srcRect l="1471" t="589" r="1208" b="717"/>
          <a:stretch/>
        </p:blipFill>
        <p:spPr>
          <a:xfrm>
            <a:off x="969807" y="2285817"/>
            <a:ext cx="2638698" cy="3742509"/>
          </a:xfrm>
          <a:prstGeom prst="rect">
            <a:avLst/>
          </a:prstGeom>
        </p:spPr>
      </p:pic>
      <p:pic>
        <p:nvPicPr>
          <p:cNvPr id="8" name="Picture 7">
            <a:extLst>
              <a:ext uri="{FF2B5EF4-FFF2-40B4-BE49-F238E27FC236}">
                <a16:creationId xmlns:a16="http://schemas.microsoft.com/office/drawing/2014/main" id="{A8F5018B-3EF4-D4C3-7FE2-890CDB01A509}"/>
              </a:ext>
            </a:extLst>
          </p:cNvPr>
          <p:cNvPicPr>
            <a:picLocks noChangeAspect="1"/>
          </p:cNvPicPr>
          <p:nvPr/>
        </p:nvPicPr>
        <p:blipFill>
          <a:blip r:embed="rId6"/>
          <a:stretch>
            <a:fillRect/>
          </a:stretch>
        </p:blipFill>
        <p:spPr>
          <a:xfrm>
            <a:off x="4499307" y="2285817"/>
            <a:ext cx="2638706" cy="3742509"/>
          </a:xfrm>
          <a:prstGeom prst="rect">
            <a:avLst/>
          </a:prstGeom>
        </p:spPr>
      </p:pic>
    </p:spTree>
    <p:extLst>
      <p:ext uri="{BB962C8B-B14F-4D97-AF65-F5344CB8AC3E}">
        <p14:creationId xmlns:p14="http://schemas.microsoft.com/office/powerpoint/2010/main" val="365670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29868" y="563833"/>
            <a:ext cx="7372937" cy="952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Resources for clinical and waiting areas</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51" y="1628151"/>
            <a:ext cx="1892446" cy="264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830069" y="1621675"/>
            <a:ext cx="1892446" cy="2656193"/>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6411387" y="1582056"/>
            <a:ext cx="1927600" cy="2695812"/>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29847" y="4364913"/>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0" y="4813908"/>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745" y="4813908"/>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1245" y="4813908"/>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495983" y="452960"/>
            <a:ext cx="7866141"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Reduce Antibiotic Prescribing</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b="1" kern="1200" dirty="0">
                <a:solidFill>
                  <a:schemeClr val="accent6">
                    <a:lumMod val="10000"/>
                  </a:schemeClr>
                </a:solidFill>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28830" y="2983500"/>
            <a:ext cx="2006659"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3950286"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2983500"/>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chemeClr val="accent6">
                    <a:lumMod val="10000"/>
                  </a:schemeClr>
                </a:solidFill>
                <a:latin typeface="Arial" panose="020B0604020202020204" pitchFamily="34" charset="0"/>
                <a:cs typeface="Arial" panose="020B0604020202020204" pitchFamily="34" charset="0"/>
              </a:rPr>
              <a:t>Helps to reduce future consultations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90495" y="365472"/>
            <a:ext cx="8229600" cy="720725"/>
          </a:xfrm>
          <a:prstGeom prst="rect">
            <a:avLst/>
          </a:prstGeom>
        </p:spPr>
        <p:txBody>
          <a:bodyPr anchor="b"/>
          <a:lstStyle/>
          <a:p>
            <a:pPr eaLnBrk="1" hangingPunct="1">
              <a:defRPr/>
            </a:pPr>
            <a:r>
              <a:rPr lang="en-GB" sz="4000" b="1" kern="0" dirty="0">
                <a:solidFill>
                  <a:srgbClr val="AF1E2C"/>
                </a:solidFill>
                <a:latin typeface="Arial"/>
              </a:rPr>
              <a:t>Possible solution for you </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530594" y="263429"/>
            <a:ext cx="7273169"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impetigo</a:t>
            </a:r>
            <a:endParaRPr lang="en-GB" sz="3200" dirty="0">
              <a:solidFill>
                <a:schemeClr val="tx1"/>
              </a:solidFill>
            </a:endParaRPr>
          </a:p>
        </p:txBody>
      </p:sp>
      <p:sp>
        <p:nvSpPr>
          <p:cNvPr id="9" name="TextBox 8">
            <a:extLst>
              <a:ext uri="{FF2B5EF4-FFF2-40B4-BE49-F238E27FC236}">
                <a16:creationId xmlns:a16="http://schemas.microsoft.com/office/drawing/2014/main" id="{849D23CD-E250-4D6E-9D07-6650E1357246}"/>
              </a:ext>
            </a:extLst>
          </p:cNvPr>
          <p:cNvSpPr txBox="1"/>
          <p:nvPr/>
        </p:nvSpPr>
        <p:spPr>
          <a:xfrm>
            <a:off x="778083" y="1909011"/>
            <a:ext cx="8486471" cy="3574761"/>
          </a:xfrm>
          <a:prstGeom prst="rect">
            <a:avLst/>
          </a:prstGeom>
          <a:noFill/>
        </p:spPr>
        <p:txBody>
          <a:bodyPr wrap="square">
            <a:spAutoFit/>
          </a:bodyPr>
          <a:lstStyle/>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Evidence supportive of </a:t>
            </a:r>
            <a:r>
              <a:rPr lang="en-GB" sz="2000" dirty="0">
                <a:solidFill>
                  <a:schemeClr val="accent6">
                    <a:lumMod val="10000"/>
                  </a:schemeClr>
                </a:solidFill>
                <a:latin typeface="Arial" panose="020B0604020202020204" pitchFamily="34" charset="0"/>
                <a:cs typeface="Arial" panose="020B0604020202020204" pitchFamily="34" charset="0"/>
              </a:rPr>
              <a:t>topical antiseptic / hydrogen peroxide</a:t>
            </a: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Antibiotic </a:t>
            </a:r>
            <a:r>
              <a:rPr lang="en-GB" sz="2000" dirty="0">
                <a:solidFill>
                  <a:prstClr val="black"/>
                </a:solidFill>
                <a:latin typeface="Arial" panose="020B0604020202020204" pitchFamily="34" charset="0"/>
                <a:cs typeface="Arial" panose="020B0604020202020204" pitchFamily="34" charset="0"/>
              </a:rPr>
              <a:t>effectiveness:  topical = oral</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2000" dirty="0">
                <a:solidFill>
                  <a:prstClr val="black"/>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GB" sz="2000" dirty="0">
                <a:solidFill>
                  <a:prstClr val="black"/>
                </a:solidFill>
                <a:latin typeface="Arial" panose="020B0604020202020204" pitchFamily="34" charset="0"/>
                <a:cs typeface="Arial" panose="020B0604020202020204" pitchFamily="34" charset="0"/>
              </a:rPr>
              <a:t>Avoid extended or repeated use of topical antibiotics – risk resistance </a:t>
            </a:r>
          </a:p>
          <a:p>
            <a:pPr marL="446088" indent="-446088" defTabSz="685800">
              <a:lnSpc>
                <a:spcPct val="150000"/>
              </a:lnSpc>
              <a:spcBef>
                <a:spcPts val="150"/>
              </a:spcBef>
              <a:spcAft>
                <a:spcPts val="150"/>
              </a:spcAft>
              <a:defRPr/>
            </a:pPr>
            <a:endParaRPr lang="en-GB" sz="2000" dirty="0">
              <a:solidFill>
                <a:prstClr val="black"/>
              </a:solidFill>
              <a:latin typeface="Arial" panose="020B0604020202020204" pitchFamily="34" charset="0"/>
              <a:cs typeface="Arial" panose="020B0604020202020204" pitchFamily="34" charset="0"/>
            </a:endParaRPr>
          </a:p>
          <a:p>
            <a:pPr marL="446088" indent="-446088">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a:t>
            </a:r>
            <a:r>
              <a:rPr lang="en-GB" sz="2000" dirty="0">
                <a:solidFill>
                  <a:srgbClr val="00B050"/>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For Bullous impetigo – offer oral antibiotic </a:t>
            </a:r>
          </a:p>
          <a:p>
            <a:pPr marL="446088" indent="-446088" defTabSz="685800">
              <a:lnSpc>
                <a:spcPct val="150000"/>
              </a:lnSpc>
              <a:spcBef>
                <a:spcPts val="150"/>
              </a:spcBef>
              <a:spcAft>
                <a:spcPts val="150"/>
              </a:spcAft>
              <a:defRPr/>
            </a:pPr>
            <a:r>
              <a:rPr lang="en-GB" sz="2000" dirty="0">
                <a:solidFill>
                  <a:srgbClr val="054D69"/>
                </a:solidFill>
                <a:latin typeface="Arial" panose="020B0604020202020204" pitchFamily="34" charset="0"/>
                <a:cs typeface="Arial" panose="020B0604020202020204" pitchFamily="34" charset="0"/>
              </a:rPr>
              <a:t>Rx</a:t>
            </a:r>
            <a:r>
              <a:rPr lang="en-GB" sz="2000" dirty="0">
                <a:solidFill>
                  <a:prstClr val="black"/>
                </a:solidFill>
                <a:latin typeface="Arial" panose="020B0604020202020204" pitchFamily="34" charset="0"/>
                <a:cs typeface="Arial" panose="020B0604020202020204" pitchFamily="34" charset="0"/>
              </a:rPr>
              <a:t>   Treatment course 5 days for most</a:t>
            </a:r>
          </a:p>
          <a:p>
            <a:pPr defTabSz="685800">
              <a:lnSpc>
                <a:spcPct val="150000"/>
              </a:lnSpc>
              <a:spcBef>
                <a:spcPts val="150"/>
              </a:spcBef>
              <a:spcAft>
                <a:spcPts val="150"/>
              </a:spcAft>
              <a:defRPr/>
            </a:pPr>
            <a:r>
              <a:rPr lang="en-GB" sz="2000" b="1" dirty="0">
                <a:solidFill>
                  <a:srgbClr val="054D69"/>
                </a:solidFill>
                <a:latin typeface="Arial" panose="020B0604020202020204" pitchFamily="34" charset="0"/>
                <a:cs typeface="Arial" panose="020B0604020202020204" pitchFamily="34" charset="0"/>
              </a:rPr>
              <a:t>Important to remember infection control and self-care advice!</a:t>
            </a:r>
          </a:p>
        </p:txBody>
      </p:sp>
    </p:spTree>
    <p:extLst>
      <p:ext uri="{BB962C8B-B14F-4D97-AF65-F5344CB8AC3E}">
        <p14:creationId xmlns:p14="http://schemas.microsoft.com/office/powerpoint/2010/main" val="1683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D0A-6500-2175-4DAB-41A3E2265569}"/>
              </a:ext>
            </a:extLst>
          </p:cNvPr>
          <p:cNvSpPr>
            <a:spLocks noGrp="1"/>
          </p:cNvSpPr>
          <p:nvPr>
            <p:ph type="title"/>
          </p:nvPr>
        </p:nvSpPr>
        <p:spPr>
          <a:xfrm>
            <a:off x="1458524" y="213324"/>
            <a:ext cx="7979022" cy="1325563"/>
          </a:xfrm>
        </p:spPr>
        <p:txBody>
          <a:bodyPr>
            <a:noAutofit/>
          </a:bodyPr>
          <a:lstStyle/>
          <a:p>
            <a:r>
              <a:rPr lang="en-GB" sz="4000" dirty="0">
                <a:latin typeface="Arial" panose="020B0604020202020204" pitchFamily="34" charset="0"/>
                <a:cs typeface="Arial" panose="020B0604020202020204" pitchFamily="34" charset="0"/>
              </a:rPr>
              <a:t>Clinical Scenario Impetigo </a:t>
            </a: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Action Planning next 12 months</a:t>
            </a:r>
            <a:endParaRPr lang="en-GB"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59B5C1-0FF2-16FB-2A0F-487055EA164A}"/>
              </a:ext>
            </a:extLst>
          </p:cNvPr>
          <p:cNvSpPr txBox="1"/>
          <p:nvPr/>
        </p:nvSpPr>
        <p:spPr>
          <a:xfrm>
            <a:off x="974557" y="1770899"/>
            <a:ext cx="8169443" cy="6247864"/>
          </a:xfrm>
          <a:prstGeom prst="rect">
            <a:avLst/>
          </a:prstGeom>
          <a:noFill/>
        </p:spPr>
        <p:txBody>
          <a:bodyPr wrap="square">
            <a:spAutoFit/>
          </a:bodyPr>
          <a:lstStyle/>
          <a:p>
            <a:pPr eaLnBrk="1" hangingPunct="1">
              <a:defRPr/>
            </a:pPr>
            <a:r>
              <a:rPr lang="en-GB" altLang="en-US" sz="2000" b="1" dirty="0">
                <a:solidFill>
                  <a:schemeClr val="accent6">
                    <a:lumMod val="10000"/>
                  </a:schemeClr>
                </a:solidFill>
                <a:latin typeface="Arial" panose="020B0604020202020204" pitchFamily="34" charset="0"/>
                <a:cs typeface="Arial" panose="020B0604020202020204" pitchFamily="34" charset="0"/>
              </a:rPr>
              <a:t>Agree actions, who, when and how:</a:t>
            </a: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Promote use of UKHSA/NICE or local antimicrobial / management of infection guidelines by all in practice</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Undertake an audit of antibiotics for impetigo such as </a:t>
            </a:r>
            <a:r>
              <a:rPr lang="en-GB" altLang="en-US" sz="2000" dirty="0" err="1">
                <a:solidFill>
                  <a:srgbClr val="000000"/>
                </a:solidFill>
                <a:latin typeface="Arial" panose="020B0604020202020204" pitchFamily="34" charset="0"/>
                <a:cs typeface="Arial" panose="020B0604020202020204" pitchFamily="34" charset="0"/>
              </a:rPr>
              <a:t>fusidic</a:t>
            </a:r>
            <a:r>
              <a:rPr lang="en-GB" altLang="en-US" sz="2000" dirty="0">
                <a:solidFill>
                  <a:srgbClr val="000000"/>
                </a:solidFill>
                <a:latin typeface="Arial" panose="020B0604020202020204" pitchFamily="34" charset="0"/>
                <a:cs typeface="Arial" panose="020B0604020202020204" pitchFamily="34" charset="0"/>
              </a:rPr>
              <a:t> acid, mupirocin and flucloxacillin</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use of TARGET Managing Your Common Infection (self-care) leaflet and share on clinical system.</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Encourage consistent message from all staff and when patients re-attend.</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r>
              <a:rPr lang="en-GB" altLang="en-US" sz="2000" dirty="0">
                <a:solidFill>
                  <a:srgbClr val="000000"/>
                </a:solidFill>
                <a:latin typeface="Arial" panose="020B0604020202020204" pitchFamily="34" charset="0"/>
                <a:cs typeface="Arial" panose="020B0604020202020204" pitchFamily="34" charset="0"/>
              </a:rPr>
              <a:t>Make use of TARGET toolkit. </a:t>
            </a: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a:p>
            <a:pPr marL="457200" indent="-457200" eaLnBrk="1" hangingPunct="1">
              <a:buFont typeface="+mj-lt"/>
              <a:buAutoNum type="arabicPeriod"/>
              <a:defRPr/>
            </a:pPr>
            <a:endParaRPr lang="en-GB"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3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26ACE1E-7031-4E4F-8C9A-537F4810919F}"/>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
        <p:nvSpPr>
          <p:cNvPr id="2" name="Content Placeholder 1">
            <a:extLst>
              <a:ext uri="{FF2B5EF4-FFF2-40B4-BE49-F238E27FC236}">
                <a16:creationId xmlns:a16="http://schemas.microsoft.com/office/drawing/2014/main" id="{48D05EA7-F919-46C5-AF5C-97E95F6A7A10}"/>
              </a:ext>
            </a:extLst>
          </p:cNvPr>
          <p:cNvSpPr>
            <a:spLocks noGrp="1"/>
          </p:cNvSpPr>
          <p:nvPr>
            <p:ph idx="1"/>
          </p:nvPr>
        </p:nvSpPr>
        <p:spPr>
          <a:xfrm>
            <a:off x="913904" y="1879524"/>
            <a:ext cx="4965273" cy="4351338"/>
          </a:xfrm>
        </p:spPr>
        <p:txBody>
          <a:bodyPr>
            <a:normAutofit/>
          </a:bodyPr>
          <a:lstStyle/>
          <a:p>
            <a:pPr marL="0" indent="0">
              <a:buNone/>
            </a:pPr>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Video call with parent: </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5-year-old daughter</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pot on her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cheek over 3 days, 50p sized area</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Several other yellow crusty lesions;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o</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 spots under chin</a:t>
            </a:r>
          </a:p>
          <a:p>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Otherwise well, no allergies.  </a:t>
            </a:r>
          </a:p>
          <a:p>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You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diagnose impetigo (non-bullous)</a:t>
            </a:r>
            <a:endParaRPr lang="en-GB" sz="2400" dirty="0">
              <a:solidFill>
                <a:srgbClr val="00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705D837-F192-5A97-A387-4903DD10D500}"/>
              </a:ext>
            </a:extLst>
          </p:cNvPr>
          <p:cNvGrpSpPr/>
          <p:nvPr/>
        </p:nvGrpSpPr>
        <p:grpSpPr>
          <a:xfrm>
            <a:off x="6016067" y="2185375"/>
            <a:ext cx="2855373" cy="2862600"/>
            <a:chOff x="5811127" y="2042854"/>
            <a:chExt cx="3274503" cy="3134400"/>
          </a:xfrm>
        </p:grpSpPr>
        <p:pic>
          <p:nvPicPr>
            <p:cNvPr id="3" name="Picture 2">
              <a:extLst>
                <a:ext uri="{FF2B5EF4-FFF2-40B4-BE49-F238E27FC236}">
                  <a16:creationId xmlns:a16="http://schemas.microsoft.com/office/drawing/2014/main" id="{14AB99BB-0EA5-9498-D534-F7090B22521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8487"/>
            <a:stretch/>
          </p:blipFill>
          <p:spPr>
            <a:xfrm>
              <a:off x="5811127" y="2042854"/>
              <a:ext cx="3230811" cy="3134400"/>
            </a:xfrm>
            <a:prstGeom prst="rect">
              <a:avLst/>
            </a:prstGeom>
          </p:spPr>
        </p:pic>
        <p:sp>
          <p:nvSpPr>
            <p:cNvPr id="4" name="TextBox 3">
              <a:extLst>
                <a:ext uri="{FF2B5EF4-FFF2-40B4-BE49-F238E27FC236}">
                  <a16:creationId xmlns:a16="http://schemas.microsoft.com/office/drawing/2014/main" id="{556963C5-C10A-3ABE-4343-FC17A6A46566}"/>
                </a:ext>
              </a:extLst>
            </p:cNvPr>
            <p:cNvSpPr txBox="1"/>
            <p:nvPr/>
          </p:nvSpPr>
          <p:spPr>
            <a:xfrm>
              <a:off x="6954827" y="4806555"/>
              <a:ext cx="2130803" cy="370699"/>
            </a:xfrm>
            <a:prstGeom prst="rect">
              <a:avLst/>
            </a:prstGeom>
            <a:noFill/>
          </p:spPr>
          <p:txBody>
            <a:bodyPr wrap="square" rtlCol="0">
              <a:spAutoFit/>
            </a:bodyPr>
            <a:lstStyle/>
            <a:p>
              <a:r>
                <a:rPr lang="en-GB" sz="1600" dirty="0">
                  <a:solidFill>
                    <a:schemeClr val="bg1">
                      <a:lumMod val="65000"/>
                    </a:schemeClr>
                  </a:solidFill>
                </a:rPr>
                <a:t>James Heilman, MD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A774C7-F45C-4165-8DBF-6124B88BFA0B}"/>
              </a:ext>
            </a:extLst>
          </p:cNvPr>
          <p:cNvSpPr txBox="1">
            <a:spLocks/>
          </p:cNvSpPr>
          <p:nvPr/>
        </p:nvSpPr>
        <p:spPr>
          <a:xfrm>
            <a:off x="1392011" y="1983394"/>
            <a:ext cx="7458074" cy="26001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i="1" dirty="0">
                <a:solidFill>
                  <a:srgbClr val="000000"/>
                </a:solidFill>
                <a:latin typeface="Arial" panose="020B0604020202020204" pitchFamily="34" charset="0"/>
                <a:ea typeface="Calibri" panose="020F0502020204030204" pitchFamily="34" charset="0"/>
                <a:cs typeface="Arial" panose="020B0604020202020204" pitchFamily="34" charset="0"/>
              </a:rPr>
              <a:t>What are your treatment recommendations? </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Clarithromycin (oral)</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Antiseptic or hydrogen peroxide cream</a:t>
            </a:r>
          </a:p>
          <a:p>
            <a:pPr marL="257175" indent="-257175">
              <a:lnSpc>
                <a:spcPct val="107000"/>
              </a:lnSpc>
              <a:spcAft>
                <a:spcPts val="450"/>
              </a:spcAft>
              <a:buFont typeface="+mj-lt"/>
              <a:buAutoNum type="arabicPeriod"/>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Flucloxacillin </a:t>
            </a:r>
          </a:p>
          <a:p>
            <a:pPr marL="257175" indent="-257175">
              <a:lnSpc>
                <a:spcPct val="107000"/>
              </a:lnSpc>
              <a:spcAft>
                <a:spcPts val="450"/>
              </a:spcAft>
              <a:buFont typeface="+mj-lt"/>
              <a:buAutoNum type="arabicPeriod"/>
            </a:pPr>
            <a:r>
              <a:rPr lang="en-GB" sz="2400" dirty="0" err="1">
                <a:solidFill>
                  <a:srgbClr val="000000"/>
                </a:solidFill>
                <a:latin typeface="Arial" panose="020B0604020202020204" pitchFamily="34" charset="0"/>
                <a:ea typeface="Calibri" panose="020F0502020204030204" pitchFamily="34" charset="0"/>
                <a:cs typeface="Arial" panose="020B0604020202020204" pitchFamily="34" charset="0"/>
              </a:rPr>
              <a:t>Fusidic</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 2% cream</a:t>
            </a:r>
          </a:p>
          <a:p>
            <a:pPr marL="0" indent="0">
              <a:buNone/>
            </a:pPr>
            <a:endParaRPr lang="en-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24D4BE-3476-48C2-8D2E-BEE7A16F80DB}"/>
              </a:ext>
            </a:extLst>
          </p:cNvPr>
          <p:cNvSpPr txBox="1"/>
          <p:nvPr/>
        </p:nvSpPr>
        <p:spPr>
          <a:xfrm>
            <a:off x="944792" y="5182938"/>
            <a:ext cx="7905293" cy="907941"/>
          </a:xfrm>
          <a:prstGeom prst="rect">
            <a:avLst/>
          </a:prstGeom>
          <a:noFill/>
        </p:spPr>
        <p:txBody>
          <a:bodyPr wrap="square" rtlCol="0">
            <a:spAutoFit/>
          </a:bodyPr>
          <a:lstStyle/>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TIP: if antiseptic/ hydrogen peroxide not used this time,</a:t>
            </a:r>
          </a:p>
          <a:p>
            <a:pPr algn="ctr" defTabSz="685800">
              <a:spcAft>
                <a:spcPts val="600"/>
              </a:spcAft>
              <a:defRPr/>
            </a:pP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can suggest at onset if future lesions</a:t>
            </a:r>
            <a:r>
              <a:rPr lang="en-GB" sz="2400" i="1" dirty="0">
                <a:solidFill>
                  <a:srgbClr val="054D69"/>
                </a:solidFill>
                <a:latin typeface="Arial" panose="020B0604020202020204" pitchFamily="34" charset="0"/>
                <a:cs typeface="Arial" panose="020B0604020202020204" pitchFamily="34" charset="0"/>
              </a:rPr>
              <a:t> </a:t>
            </a:r>
            <a:r>
              <a:rPr lang="en-GB" sz="2400" i="1" dirty="0">
                <a:solidFill>
                  <a:srgbClr val="054D69"/>
                </a:solidFill>
                <a:latin typeface="Arial" panose="020B0604020202020204" pitchFamily="34" charset="0"/>
                <a:ea typeface="Calibri" panose="020F0502020204030204" pitchFamily="34" charset="0"/>
                <a:cs typeface="Arial" panose="020B0604020202020204" pitchFamily="34" charset="0"/>
              </a:rPr>
              <a:t> </a:t>
            </a:r>
          </a:p>
        </p:txBody>
      </p:sp>
      <p:sp>
        <p:nvSpPr>
          <p:cNvPr id="4" name="Title 1">
            <a:extLst>
              <a:ext uri="{FF2B5EF4-FFF2-40B4-BE49-F238E27FC236}">
                <a16:creationId xmlns:a16="http://schemas.microsoft.com/office/drawing/2014/main" id="{CEE0B899-FCFB-8815-990E-6C85A251C14A}"/>
              </a:ext>
            </a:extLst>
          </p:cNvPr>
          <p:cNvSpPr>
            <a:spLocks noGrp="1"/>
          </p:cNvSpPr>
          <p:nvPr>
            <p:ph type="title"/>
          </p:nvPr>
        </p:nvSpPr>
        <p:spPr bwMode="auto">
          <a:xfrm>
            <a:off x="1413635" y="123916"/>
            <a:ext cx="692429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tabLst>
                <a:tab pos="266700" algn="l"/>
              </a:tabLst>
            </a:pPr>
            <a:r>
              <a:rPr lang="en-GB" altLang="en-US" sz="4000" dirty="0">
                <a:solidFill>
                  <a:srgbClr val="AF1E2C"/>
                </a:solidFill>
                <a:latin typeface="Arial" panose="020B0604020202020204" pitchFamily="34" charset="0"/>
                <a:cs typeface="Arial" panose="020B0604020202020204" pitchFamily="34" charset="0"/>
              </a:rPr>
              <a:t>Clinical</a:t>
            </a:r>
            <a:r>
              <a:rPr lang="en-GB" altLang="en-US" sz="4000" b="0" dirty="0">
                <a:solidFill>
                  <a:srgbClr val="AF1E2C"/>
                </a:solidFill>
                <a:latin typeface="Arial" panose="020B0604020202020204" pitchFamily="34" charset="0"/>
                <a:cs typeface="Arial" panose="020B0604020202020204" pitchFamily="34" charset="0"/>
              </a:rPr>
              <a:t> </a:t>
            </a:r>
            <a:r>
              <a:rPr lang="en-GB" altLang="en-US" sz="4000" dirty="0">
                <a:solidFill>
                  <a:srgbClr val="AF1E2C"/>
                </a:solidFill>
                <a:latin typeface="Arial" panose="020B0604020202020204" pitchFamily="34" charset="0"/>
                <a:cs typeface="Arial" panose="020B0604020202020204" pitchFamily="34" charset="0"/>
              </a:rPr>
              <a:t>Scenario</a:t>
            </a:r>
          </a:p>
        </p:txBody>
      </p:sp>
    </p:spTree>
    <p:extLst>
      <p:ext uri="{BB962C8B-B14F-4D97-AF65-F5344CB8AC3E}">
        <p14:creationId xmlns:p14="http://schemas.microsoft.com/office/powerpoint/2010/main" val="4268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xEl>
                                              <p:pRg st="1" end="1"/>
                                            </p:txEl>
                                          </p:spTgt>
                                        </p:tgtEl>
                                      </p:cBhvr>
                                    </p:animEffect>
                                    <p:set>
                                      <p:cBhvr>
                                        <p:cTn id="7" dur="1" fill="hold">
                                          <p:stCondLst>
                                            <p:cond delay="499"/>
                                          </p:stCondLst>
                                        </p:cTn>
                                        <p:tgtEl>
                                          <p:spTgt spid="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xEl>
                                              <p:pRg st="3" end="3"/>
                                            </p:txEl>
                                          </p:spTgt>
                                        </p:tgtEl>
                                      </p:cBhvr>
                                    </p:animEffect>
                                    <p:set>
                                      <p:cBhvr>
                                        <p:cTn id="10"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1D992F8A-EEBF-43CF-B397-B7941060339D}"/>
              </a:ext>
            </a:extLst>
          </p:cNvPr>
          <p:cNvSpPr>
            <a:spLocks noGrp="1"/>
          </p:cNvSpPr>
          <p:nvPr>
            <p:ph type="title"/>
          </p:nvPr>
        </p:nvSpPr>
        <p:spPr>
          <a:xfrm>
            <a:off x="1370319" y="405000"/>
            <a:ext cx="7998478" cy="686261"/>
          </a:xfrm>
        </p:spPr>
        <p:txBody>
          <a:bodyPr>
            <a:noAutofit/>
          </a:bodyPr>
          <a:lstStyle/>
          <a:p>
            <a:r>
              <a:rPr lang="en-GB" sz="4000" dirty="0">
                <a:latin typeface="Arial" panose="020B0604020202020204" pitchFamily="34" charset="0"/>
                <a:cs typeface="Arial" panose="020B0604020202020204" pitchFamily="34" charset="0"/>
              </a:rPr>
              <a:t>NICE Prescribing Guidelines</a:t>
            </a:r>
            <a:endParaRPr lang="en-GB" sz="4000" dirty="0">
              <a:solidFill>
                <a:schemeClr val="accent4">
                  <a:lumMod val="50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7AFF654-FD4D-1E61-0663-D56AC7E9DEB1}"/>
              </a:ext>
            </a:extLst>
          </p:cNvPr>
          <p:cNvGrpSpPr/>
          <p:nvPr/>
        </p:nvGrpSpPr>
        <p:grpSpPr>
          <a:xfrm>
            <a:off x="1630023" y="1236662"/>
            <a:ext cx="5883953" cy="5019494"/>
            <a:chOff x="1163711" y="1136467"/>
            <a:chExt cx="5883953" cy="5019494"/>
          </a:xfrm>
        </p:grpSpPr>
        <p:pic>
          <p:nvPicPr>
            <p:cNvPr id="2" name="Picture 1">
              <a:extLst>
                <a:ext uri="{FF2B5EF4-FFF2-40B4-BE49-F238E27FC236}">
                  <a16:creationId xmlns:a16="http://schemas.microsoft.com/office/drawing/2014/main" id="{28C02FDC-E918-3969-711A-84F0A8FA9C73}"/>
                </a:ext>
              </a:extLst>
            </p:cNvPr>
            <p:cNvPicPr>
              <a:picLocks noChangeAspect="1"/>
            </p:cNvPicPr>
            <p:nvPr/>
          </p:nvPicPr>
          <p:blipFill>
            <a:blip r:embed="rId3"/>
            <a:stretch>
              <a:fillRect/>
            </a:stretch>
          </p:blipFill>
          <p:spPr>
            <a:xfrm>
              <a:off x="1469372" y="1250707"/>
              <a:ext cx="5461053" cy="4905254"/>
            </a:xfrm>
            <a:prstGeom prst="rect">
              <a:avLst/>
            </a:prstGeom>
          </p:spPr>
        </p:pic>
        <p:sp>
          <p:nvSpPr>
            <p:cNvPr id="3" name="Oval 2">
              <a:extLst>
                <a:ext uri="{FF2B5EF4-FFF2-40B4-BE49-F238E27FC236}">
                  <a16:creationId xmlns:a16="http://schemas.microsoft.com/office/drawing/2014/main" id="{3C35C885-282B-3A7A-9AB3-F1CFBDAF9515}"/>
                </a:ext>
              </a:extLst>
            </p:cNvPr>
            <p:cNvSpPr/>
            <p:nvPr/>
          </p:nvSpPr>
          <p:spPr>
            <a:xfrm>
              <a:off x="1163711" y="1136467"/>
              <a:ext cx="5883953" cy="22497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a:extLst>
              <a:ext uri="{FF2B5EF4-FFF2-40B4-BE49-F238E27FC236}">
                <a16:creationId xmlns:a16="http://schemas.microsoft.com/office/drawing/2014/main" id="{3381BAF0-5E65-98EB-CACF-573F665DD213}"/>
              </a:ext>
            </a:extLst>
          </p:cNvPr>
          <p:cNvSpPr txBox="1"/>
          <p:nvPr/>
        </p:nvSpPr>
        <p:spPr>
          <a:xfrm>
            <a:off x="7514622" y="5840658"/>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5747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212C-A6BB-4315-91EC-FB79E25219AF}"/>
              </a:ext>
            </a:extLst>
          </p:cNvPr>
          <p:cNvSpPr>
            <a:spLocks noGrp="1"/>
          </p:cNvSpPr>
          <p:nvPr>
            <p:ph type="title"/>
          </p:nvPr>
        </p:nvSpPr>
        <p:spPr/>
        <p:txBody>
          <a:bodyPr>
            <a:noAutofit/>
          </a:bodyPr>
          <a:lstStyle/>
          <a:p>
            <a:r>
              <a:rPr lang="en-GB" sz="4000" dirty="0">
                <a:solidFill>
                  <a:schemeClr val="tx1"/>
                </a:solidFill>
                <a:latin typeface="Arial" panose="020B0604020202020204" pitchFamily="34" charset="0"/>
                <a:cs typeface="Arial" panose="020B0604020202020204" pitchFamily="34" charset="0"/>
              </a:rPr>
              <a:t>Evidence for Hydrogen peroxide use? </a:t>
            </a:r>
          </a:p>
        </p:txBody>
      </p:sp>
      <p:sp>
        <p:nvSpPr>
          <p:cNvPr id="3" name="Content Placeholder 2">
            <a:extLst>
              <a:ext uri="{FF2B5EF4-FFF2-40B4-BE49-F238E27FC236}">
                <a16:creationId xmlns:a16="http://schemas.microsoft.com/office/drawing/2014/main" id="{5C5ED1DE-6AF9-4BDF-BF87-11ACA89A9816}"/>
              </a:ext>
            </a:extLst>
          </p:cNvPr>
          <p:cNvSpPr>
            <a:spLocks noGrp="1"/>
          </p:cNvSpPr>
          <p:nvPr>
            <p:ph idx="4294967295"/>
          </p:nvPr>
        </p:nvSpPr>
        <p:spPr>
          <a:xfrm>
            <a:off x="778933" y="1883103"/>
            <a:ext cx="4306853" cy="4291012"/>
          </a:xfrm>
        </p:spPr>
        <p:txBody>
          <a:bodyPr>
            <a:noAutofit/>
          </a:bodyPr>
          <a:lstStyle/>
          <a:p>
            <a:pPr marL="0" indent="0">
              <a:buNone/>
            </a:pPr>
            <a:r>
              <a:rPr lang="en-GB" sz="2000" dirty="0">
                <a:latin typeface="Arial" panose="020B0604020202020204" pitchFamily="34" charset="0"/>
                <a:cs typeface="Arial" panose="020B0604020202020204" pitchFamily="34" charset="0"/>
              </a:rPr>
              <a:t>Topical fusidic acid 2% vs. Hydrogen peroxide cream 1% (both bd-</a:t>
            </a:r>
            <a:r>
              <a:rPr lang="en-GB" sz="2000" dirty="0" err="1">
                <a:latin typeface="Arial" panose="020B0604020202020204" pitchFamily="34" charset="0"/>
                <a:cs typeface="Arial" panose="020B0604020202020204" pitchFamily="34" charset="0"/>
              </a:rPr>
              <a:t>tds</a:t>
            </a:r>
            <a:r>
              <a:rPr lang="en-GB" sz="2000" dirty="0">
                <a:latin typeface="Arial" panose="020B0604020202020204" pitchFamily="34" charset="0"/>
                <a:cs typeface="Arial" panose="020B0604020202020204" pitchFamily="34" charset="0"/>
              </a:rPr>
              <a:t> for up to 21 days)</a:t>
            </a:r>
          </a:p>
          <a:p>
            <a:pPr marL="0" indent="0">
              <a:buNone/>
            </a:pPr>
            <a:r>
              <a:rPr lang="en-GB" sz="2000" dirty="0">
                <a:latin typeface="Arial" panose="020B0604020202020204" pitchFamily="34" charset="0"/>
                <a:cs typeface="Arial" panose="020B0604020202020204" pitchFamily="34" charset="0"/>
              </a:rPr>
              <a:t>No significant difference for cure or improvement (S Koning, 2012)</a:t>
            </a:r>
          </a:p>
          <a:p>
            <a:r>
              <a:rPr lang="en-GB" sz="2000" dirty="0">
                <a:latin typeface="Arial" panose="020B0604020202020204" pitchFamily="34" charset="0"/>
                <a:cs typeface="Arial" panose="020B0604020202020204" pitchFamily="34" charset="0"/>
              </a:rPr>
              <a:t>Hydrogen peroxide does not lead to antimicrobial resistance </a:t>
            </a:r>
          </a:p>
          <a:p>
            <a:r>
              <a:rPr lang="en-GB" sz="2000" dirty="0">
                <a:latin typeface="Arial" panose="020B0604020202020204" pitchFamily="34" charset="0"/>
                <a:cs typeface="Arial" panose="020B0604020202020204" pitchFamily="34" charset="0"/>
              </a:rPr>
              <a:t>11.4% of MSSA and 22.4% of MRSA resistant to fusidic acid in 2022 (ESPAUR)</a:t>
            </a:r>
          </a:p>
          <a:p>
            <a:pPr marL="0" indent="0">
              <a:buNone/>
            </a:pPr>
            <a:r>
              <a:rPr lang="en-GB" sz="2000" dirty="0">
                <a:latin typeface="Arial" panose="020B0604020202020204" pitchFamily="34" charset="0"/>
                <a:cs typeface="Arial" panose="020B0604020202020204" pitchFamily="34" charset="0"/>
              </a:rPr>
              <a:t>Other topical antiseptics - no studies found </a:t>
            </a:r>
          </a:p>
        </p:txBody>
      </p:sp>
      <p:pic>
        <p:nvPicPr>
          <p:cNvPr id="5" name="Picture 4">
            <a:extLst>
              <a:ext uri="{FF2B5EF4-FFF2-40B4-BE49-F238E27FC236}">
                <a16:creationId xmlns:a16="http://schemas.microsoft.com/office/drawing/2014/main" id="{FA3BBDA2-2BFA-411D-BC71-F684A2A693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5786" y="1317603"/>
            <a:ext cx="3884613" cy="1131001"/>
          </a:xfrm>
          <a:prstGeom prst="rect">
            <a:avLst/>
          </a:prstGeom>
        </p:spPr>
      </p:pic>
      <p:sp>
        <p:nvSpPr>
          <p:cNvPr id="4" name="TextBox 3">
            <a:extLst>
              <a:ext uri="{FF2B5EF4-FFF2-40B4-BE49-F238E27FC236}">
                <a16:creationId xmlns:a16="http://schemas.microsoft.com/office/drawing/2014/main" id="{86AF71D7-1A24-49C3-92A0-2C8997ACFAD6}"/>
              </a:ext>
            </a:extLst>
          </p:cNvPr>
          <p:cNvSpPr txBox="1"/>
          <p:nvPr/>
        </p:nvSpPr>
        <p:spPr>
          <a:xfrm>
            <a:off x="5095968" y="2472166"/>
            <a:ext cx="3772088" cy="3416320"/>
          </a:xfrm>
          <a:prstGeom prst="rect">
            <a:avLst/>
          </a:prstGeom>
          <a:solidFill>
            <a:srgbClr val="C4DFF8"/>
          </a:solidFill>
        </p:spPr>
        <p:txBody>
          <a:bodyPr wrap="square" rtlCol="0">
            <a:spAutoFit/>
          </a:bodyPr>
          <a:lstStyle/>
          <a:p>
            <a:r>
              <a:rPr lang="en-GB" b="1" dirty="0">
                <a:solidFill>
                  <a:schemeClr val="accent2">
                    <a:lumMod val="10000"/>
                  </a:schemeClr>
                </a:solidFill>
                <a:latin typeface="Arial" panose="020B0604020202020204" pitchFamily="34" charset="0"/>
                <a:cs typeface="Arial" panose="020B0604020202020204" pitchFamily="34" charset="0"/>
              </a:rPr>
              <a:t>Advice</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Available OTC [Crystacide]</a:t>
            </a:r>
          </a:p>
          <a:p>
            <a:pPr marL="214313" indent="-214313">
              <a:buFont typeface="Arial" panose="020B0604020202020204" pitchFamily="34" charset="0"/>
              <a:buChar char="•"/>
            </a:pPr>
            <a:r>
              <a:rPr lang="en-GB" i="1" dirty="0">
                <a:solidFill>
                  <a:schemeClr val="accent2">
                    <a:lumMod val="10000"/>
                  </a:schemeClr>
                </a:solidFill>
                <a:latin typeface="Arial" panose="020B0604020202020204" pitchFamily="34" charset="0"/>
                <a:cs typeface="Arial" panose="020B0604020202020204" pitchFamily="34" charset="0"/>
              </a:rPr>
              <a:t>“should be prescribed on NHS ..due to high retail price”</a:t>
            </a:r>
            <a:endParaRPr lang="en-GB" dirty="0">
              <a:solidFill>
                <a:schemeClr val="accent2">
                  <a:lumMod val="1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Dry film will appear on the skin after application, can be washed off with water</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Avoid contact with the eyes.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use on large or deep wounds.</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Do not apply to healthy skin.</a:t>
            </a:r>
          </a:p>
          <a:p>
            <a:pPr marL="214313" indent="-214313">
              <a:buFont typeface="Arial" panose="020B0604020202020204" pitchFamily="34" charset="0"/>
              <a:buChar char="•"/>
            </a:pPr>
            <a:r>
              <a:rPr lang="en-GB" dirty="0">
                <a:solidFill>
                  <a:schemeClr val="accent2">
                    <a:lumMod val="10000"/>
                  </a:schemeClr>
                </a:solidFill>
                <a:latin typeface="Arial" panose="020B0604020202020204" pitchFamily="34" charset="0"/>
                <a:cs typeface="Arial" panose="020B0604020202020204" pitchFamily="34" charset="0"/>
              </a:rPr>
              <a:t>Can bleach fabric</a:t>
            </a:r>
          </a:p>
        </p:txBody>
      </p:sp>
      <p:sp>
        <p:nvSpPr>
          <p:cNvPr id="8" name="TextBox 7">
            <a:extLst>
              <a:ext uri="{FF2B5EF4-FFF2-40B4-BE49-F238E27FC236}">
                <a16:creationId xmlns:a16="http://schemas.microsoft.com/office/drawing/2014/main" id="{4F2987F8-3167-4377-8878-F031E29CC4FB}"/>
              </a:ext>
            </a:extLst>
          </p:cNvPr>
          <p:cNvSpPr txBox="1"/>
          <p:nvPr/>
        </p:nvSpPr>
        <p:spPr>
          <a:xfrm>
            <a:off x="5095968" y="5880034"/>
            <a:ext cx="3695887" cy="253916"/>
          </a:xfrm>
          <a:prstGeom prst="rect">
            <a:avLst/>
          </a:prstGeom>
          <a:noFill/>
        </p:spPr>
        <p:txBody>
          <a:bodyPr wrap="square">
            <a:spAutoFit/>
          </a:bodyPr>
          <a:lstStyle/>
          <a:p>
            <a:pPr defTabSz="685800">
              <a:defRPr/>
            </a:pPr>
            <a:r>
              <a:rPr lang="en-GB" sz="1050" i="1" dirty="0">
                <a:solidFill>
                  <a:srgbClr val="F4DDC4">
                    <a:lumMod val="10000"/>
                  </a:srgbClr>
                </a:solidFill>
                <a:latin typeface="Calibri" panose="020F0502020204030204"/>
                <a:hlinkClick r:id="rId4">
                  <a:extLst>
                    <a:ext uri="{A12FA001-AC4F-418D-AE19-62706E023703}">
                      <ahyp:hlinkClr xmlns:ahyp="http://schemas.microsoft.com/office/drawing/2018/hyperlinkcolor" val="tx"/>
                    </a:ext>
                  </a:extLst>
                </a:hlinkClick>
              </a:rPr>
              <a:t>https://www.prescqipp.info/our-resources/webkits/hot-topics/</a:t>
            </a:r>
            <a:endParaRPr lang="en-GB" sz="1050" i="1" dirty="0">
              <a:solidFill>
                <a:srgbClr val="F4DDC4">
                  <a:lumMod val="10000"/>
                </a:srgbClr>
              </a:solidFill>
              <a:latin typeface="Calibri" panose="020F0502020204030204"/>
            </a:endParaRPr>
          </a:p>
        </p:txBody>
      </p:sp>
    </p:spTree>
    <p:extLst>
      <p:ext uri="{BB962C8B-B14F-4D97-AF65-F5344CB8AC3E}">
        <p14:creationId xmlns:p14="http://schemas.microsoft.com/office/powerpoint/2010/main" val="143962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26B4-C5B0-46FD-8536-1FA23725C9C7}"/>
              </a:ext>
            </a:extLst>
          </p:cNvPr>
          <p:cNvSpPr>
            <a:spLocks noGrp="1"/>
          </p:cNvSpPr>
          <p:nvPr>
            <p:ph type="title"/>
          </p:nvPr>
        </p:nvSpPr>
        <p:spPr>
          <a:xfrm>
            <a:off x="1449664" y="228646"/>
            <a:ext cx="7264146" cy="1039131"/>
          </a:xfrm>
        </p:spPr>
        <p:txBody>
          <a:bodyPr>
            <a:noAutofit/>
          </a:bodyPr>
          <a:lstStyle/>
          <a:p>
            <a:r>
              <a:rPr lang="en-GB" sz="4000" dirty="0">
                <a:solidFill>
                  <a:schemeClr val="tx1"/>
                </a:solidFill>
                <a:latin typeface="Arial" panose="020B0604020202020204" pitchFamily="34" charset="0"/>
                <a:cs typeface="Arial" panose="020B0604020202020204" pitchFamily="34" charset="0"/>
              </a:rPr>
              <a:t>Bullous Impetigo</a:t>
            </a:r>
          </a:p>
        </p:txBody>
      </p:sp>
      <p:sp>
        <p:nvSpPr>
          <p:cNvPr id="9" name="TextBox 8">
            <a:extLst>
              <a:ext uri="{FF2B5EF4-FFF2-40B4-BE49-F238E27FC236}">
                <a16:creationId xmlns:a16="http://schemas.microsoft.com/office/drawing/2014/main" id="{C85494D6-6A5C-479B-AB2F-39FE7A504F57}"/>
              </a:ext>
            </a:extLst>
          </p:cNvPr>
          <p:cNvSpPr txBox="1"/>
          <p:nvPr/>
        </p:nvSpPr>
        <p:spPr>
          <a:xfrm>
            <a:off x="7611877" y="5893284"/>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pic>
        <p:nvPicPr>
          <p:cNvPr id="4" name="Picture 3">
            <a:extLst>
              <a:ext uri="{FF2B5EF4-FFF2-40B4-BE49-F238E27FC236}">
                <a16:creationId xmlns:a16="http://schemas.microsoft.com/office/drawing/2014/main" id="{5D9DA5B4-1CCE-3FB9-992C-3BC1F1F04823}"/>
              </a:ext>
            </a:extLst>
          </p:cNvPr>
          <p:cNvPicPr>
            <a:picLocks noChangeAspect="1"/>
          </p:cNvPicPr>
          <p:nvPr/>
        </p:nvPicPr>
        <p:blipFill>
          <a:blip r:embed="rId3"/>
          <a:stretch>
            <a:fillRect/>
          </a:stretch>
        </p:blipFill>
        <p:spPr>
          <a:xfrm>
            <a:off x="2468870" y="1513554"/>
            <a:ext cx="4939047" cy="4436375"/>
          </a:xfrm>
          <a:prstGeom prst="rect">
            <a:avLst/>
          </a:prstGeom>
        </p:spPr>
      </p:pic>
      <p:sp>
        <p:nvSpPr>
          <p:cNvPr id="6" name="Oval 5">
            <a:extLst>
              <a:ext uri="{FF2B5EF4-FFF2-40B4-BE49-F238E27FC236}">
                <a16:creationId xmlns:a16="http://schemas.microsoft.com/office/drawing/2014/main" id="{80980A1E-879D-3D72-1039-AB1BEAAD81BD}"/>
              </a:ext>
            </a:extLst>
          </p:cNvPr>
          <p:cNvSpPr/>
          <p:nvPr/>
        </p:nvSpPr>
        <p:spPr>
          <a:xfrm>
            <a:off x="2943404" y="4473473"/>
            <a:ext cx="4475968" cy="16756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575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EC80-171F-2EEE-28AD-26B0EAE63425}"/>
              </a:ext>
            </a:extLst>
          </p:cNvPr>
          <p:cNvSpPr>
            <a:spLocks noGrp="1"/>
          </p:cNvSpPr>
          <p:nvPr>
            <p:ph type="title"/>
          </p:nvPr>
        </p:nvSpPr>
        <p:spPr>
          <a:xfrm>
            <a:off x="1517904" y="365126"/>
            <a:ext cx="7149846" cy="1325563"/>
          </a:xfrm>
        </p:spPr>
        <p:txBody>
          <a:bodyPr>
            <a:normAutofit/>
          </a:bodyPr>
          <a:lstStyle/>
          <a:p>
            <a:r>
              <a:rPr lang="en-GB" sz="4000" dirty="0">
                <a:solidFill>
                  <a:schemeClr val="tx1"/>
                </a:solidFill>
                <a:latin typeface="Arial" panose="020B0604020202020204" pitchFamily="34" charset="0"/>
                <a:cs typeface="Arial" panose="020B0604020202020204" pitchFamily="34" charset="0"/>
              </a:rPr>
              <a:t>Impetigo NICE summary table </a:t>
            </a:r>
            <a:endParaRPr lang="en-GB" sz="4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D68ADC7-100A-439F-14F8-B4AF247790F2}"/>
              </a:ext>
            </a:extLst>
          </p:cNvPr>
          <p:cNvPicPr>
            <a:picLocks noChangeAspect="1"/>
          </p:cNvPicPr>
          <p:nvPr/>
        </p:nvPicPr>
        <p:blipFill>
          <a:blip r:embed="rId3"/>
          <a:stretch>
            <a:fillRect/>
          </a:stretch>
        </p:blipFill>
        <p:spPr>
          <a:xfrm>
            <a:off x="884282" y="1945559"/>
            <a:ext cx="6168028" cy="3976755"/>
          </a:xfrm>
          <a:prstGeom prst="rect">
            <a:avLst/>
          </a:prstGeom>
        </p:spPr>
      </p:pic>
      <p:sp>
        <p:nvSpPr>
          <p:cNvPr id="4" name="TextBox 3">
            <a:extLst>
              <a:ext uri="{FF2B5EF4-FFF2-40B4-BE49-F238E27FC236}">
                <a16:creationId xmlns:a16="http://schemas.microsoft.com/office/drawing/2014/main" id="{47099BA2-E53C-B92A-9BE1-71DFE5F49C75}"/>
              </a:ext>
            </a:extLst>
          </p:cNvPr>
          <p:cNvSpPr txBox="1"/>
          <p:nvPr/>
        </p:nvSpPr>
        <p:spPr>
          <a:xfrm>
            <a:off x="7052310" y="4906651"/>
            <a:ext cx="1751376" cy="1015663"/>
          </a:xfrm>
          <a:prstGeom prst="rect">
            <a:avLst/>
          </a:prstGeom>
          <a:solidFill>
            <a:schemeClr val="bg1">
              <a:lumMod val="9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Frequent recurrence</a:t>
            </a:r>
          </a:p>
          <a:p>
            <a:r>
              <a:rPr lang="en-GB" sz="1200" dirty="0">
                <a:latin typeface="Arial" panose="020B0604020202020204" pitchFamily="34" charset="0"/>
                <a:cs typeface="Arial" panose="020B0604020202020204" pitchFamily="34" charset="0"/>
              </a:rPr>
              <a:t>Send a skin swab </a:t>
            </a:r>
          </a:p>
          <a:p>
            <a:r>
              <a:rPr lang="en-GB" sz="1200" dirty="0">
                <a:latin typeface="Arial" panose="020B0604020202020204" pitchFamily="34" charset="0"/>
                <a:cs typeface="Arial" panose="020B0604020202020204" pitchFamily="34" charset="0"/>
              </a:rPr>
              <a:t>Consider nasal swab &amp; treatment for suppression. </a:t>
            </a:r>
          </a:p>
        </p:txBody>
      </p:sp>
      <p:sp>
        <p:nvSpPr>
          <p:cNvPr id="5" name="TextBox 4">
            <a:extLst>
              <a:ext uri="{FF2B5EF4-FFF2-40B4-BE49-F238E27FC236}">
                <a16:creationId xmlns:a16="http://schemas.microsoft.com/office/drawing/2014/main" id="{80B546DB-5DD6-6ABA-72DB-B9992BCD9E1B}"/>
              </a:ext>
            </a:extLst>
          </p:cNvPr>
          <p:cNvSpPr txBox="1"/>
          <p:nvPr/>
        </p:nvSpPr>
        <p:spPr>
          <a:xfrm>
            <a:off x="7221697" y="2121577"/>
            <a:ext cx="1581989" cy="584775"/>
          </a:xfrm>
          <a:prstGeom prst="rect">
            <a:avLst/>
          </a:prstGeom>
          <a:noFill/>
        </p:spPr>
        <p:txBody>
          <a:bodyPr wrap="square" rtlCol="0">
            <a:spAutoFit/>
          </a:bodyPr>
          <a:lstStyle/>
          <a:p>
            <a:r>
              <a:rPr lang="en-GB" sz="3200" dirty="0">
                <a:solidFill>
                  <a:schemeClr val="accent6">
                    <a:lumMod val="10000"/>
                  </a:schemeClr>
                </a:solidFill>
                <a:latin typeface="Arial" panose="020B0604020202020204" pitchFamily="34" charset="0"/>
                <a:cs typeface="Arial" panose="020B0604020202020204" pitchFamily="34" charset="0"/>
              </a:rPr>
              <a:t>5 days</a:t>
            </a:r>
            <a:endParaRPr lang="en-GB" sz="3200" dirty="0">
              <a:solidFill>
                <a:schemeClr val="accent3">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0E7E5D-5470-606C-DBB2-A7A806F8E216}"/>
              </a:ext>
            </a:extLst>
          </p:cNvPr>
          <p:cNvSpPr txBox="1"/>
          <p:nvPr/>
        </p:nvSpPr>
        <p:spPr>
          <a:xfrm>
            <a:off x="6961345" y="5922314"/>
            <a:ext cx="1738489"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(NICE NG 153, 2020) </a:t>
            </a:r>
          </a:p>
        </p:txBody>
      </p:sp>
      <p:sp>
        <p:nvSpPr>
          <p:cNvPr id="8" name="Oval 7">
            <a:extLst>
              <a:ext uri="{FF2B5EF4-FFF2-40B4-BE49-F238E27FC236}">
                <a16:creationId xmlns:a16="http://schemas.microsoft.com/office/drawing/2014/main" id="{1C1BD0FF-5F33-9C98-F809-D3DA2825235D}"/>
              </a:ext>
            </a:extLst>
          </p:cNvPr>
          <p:cNvSpPr/>
          <p:nvPr/>
        </p:nvSpPr>
        <p:spPr>
          <a:xfrm>
            <a:off x="655120" y="3709096"/>
            <a:ext cx="1725568" cy="8191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67CB870-C93E-C88B-B4DE-CFE66D72E7FC}"/>
              </a:ext>
            </a:extLst>
          </p:cNvPr>
          <p:cNvSpPr/>
          <p:nvPr/>
        </p:nvSpPr>
        <p:spPr>
          <a:xfrm>
            <a:off x="727782" y="4725404"/>
            <a:ext cx="1427050" cy="5901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6376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07A8-B28C-69EB-DE3C-A7EC8C98AA32}"/>
              </a:ext>
            </a:extLst>
          </p:cNvPr>
          <p:cNvSpPr>
            <a:spLocks noGrp="1"/>
          </p:cNvSpPr>
          <p:nvPr>
            <p:ph type="title"/>
          </p:nvPr>
        </p:nvSpPr>
        <p:spPr>
          <a:xfrm>
            <a:off x="1481058" y="78523"/>
            <a:ext cx="7088885" cy="1325563"/>
          </a:xfrm>
        </p:spPr>
        <p:txBody>
          <a:bodyPr>
            <a:normAutofit/>
          </a:bodyPr>
          <a:lstStyle/>
          <a:p>
            <a:r>
              <a:rPr lang="en-GB" sz="4000" dirty="0">
                <a:latin typeface="Arial" panose="020B0604020202020204" pitchFamily="34" charset="0"/>
                <a:cs typeface="Arial" panose="020B0604020202020204" pitchFamily="34" charset="0"/>
              </a:rPr>
              <a:t>Widespread non-bullous</a:t>
            </a:r>
          </a:p>
        </p:txBody>
      </p:sp>
      <p:pic>
        <p:nvPicPr>
          <p:cNvPr id="3" name="Picture 2">
            <a:extLst>
              <a:ext uri="{FF2B5EF4-FFF2-40B4-BE49-F238E27FC236}">
                <a16:creationId xmlns:a16="http://schemas.microsoft.com/office/drawing/2014/main" id="{DDB73615-65B7-BFB3-881C-EED449CD31CD}"/>
              </a:ext>
            </a:extLst>
          </p:cNvPr>
          <p:cNvPicPr>
            <a:picLocks noChangeAspect="1"/>
          </p:cNvPicPr>
          <p:nvPr/>
        </p:nvPicPr>
        <p:blipFill>
          <a:blip r:embed="rId3"/>
          <a:stretch>
            <a:fillRect/>
          </a:stretch>
        </p:blipFill>
        <p:spPr>
          <a:xfrm>
            <a:off x="2290791" y="1690689"/>
            <a:ext cx="5026939" cy="4515322"/>
          </a:xfrm>
          <a:prstGeom prst="rect">
            <a:avLst/>
          </a:prstGeom>
        </p:spPr>
      </p:pic>
      <p:sp>
        <p:nvSpPr>
          <p:cNvPr id="4" name="Oval 3">
            <a:extLst>
              <a:ext uri="{FF2B5EF4-FFF2-40B4-BE49-F238E27FC236}">
                <a16:creationId xmlns:a16="http://schemas.microsoft.com/office/drawing/2014/main" id="{6D02DE0C-5CC3-4E2D-CFE9-411BC138ADDB}"/>
              </a:ext>
            </a:extLst>
          </p:cNvPr>
          <p:cNvSpPr/>
          <p:nvPr/>
        </p:nvSpPr>
        <p:spPr>
          <a:xfrm>
            <a:off x="2854939" y="3429000"/>
            <a:ext cx="3898644" cy="1624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8CC3256-E4A6-131B-041F-273D14386770}"/>
              </a:ext>
            </a:extLst>
          </p:cNvPr>
          <p:cNvSpPr txBox="1"/>
          <p:nvPr/>
        </p:nvSpPr>
        <p:spPr>
          <a:xfrm>
            <a:off x="7556178" y="5854681"/>
            <a:ext cx="1854175" cy="415498"/>
          </a:xfrm>
          <a:prstGeom prst="rect">
            <a:avLst/>
          </a:prstGeom>
          <a:noFill/>
        </p:spPr>
        <p:txBody>
          <a:bodyPr wrap="square" rtlCol="0">
            <a:spAutoFit/>
          </a:bodyPr>
          <a:lstStyle/>
          <a:p>
            <a:r>
              <a:rPr lang="en-GB" sz="1050" dirty="0">
                <a:solidFill>
                  <a:srgbClr val="000000"/>
                </a:solidFill>
                <a:latin typeface="Arial" panose="020B0604020202020204" pitchFamily="34" charset="0"/>
                <a:cs typeface="Arial" panose="020B0604020202020204" pitchFamily="34" charset="0"/>
              </a:rPr>
              <a:t>NG153: Impetigo: antimicrobial prescribing</a:t>
            </a:r>
          </a:p>
        </p:txBody>
      </p:sp>
    </p:spTree>
    <p:extLst>
      <p:ext uri="{BB962C8B-B14F-4D97-AF65-F5344CB8AC3E}">
        <p14:creationId xmlns:p14="http://schemas.microsoft.com/office/powerpoint/2010/main" val="253184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3154-D5C8-4593-B9E0-8A247D32D92E}"/>
              </a:ext>
            </a:extLst>
          </p:cNvPr>
          <p:cNvSpPr>
            <a:spLocks noGrp="1"/>
          </p:cNvSpPr>
          <p:nvPr>
            <p:ph type="title"/>
          </p:nvPr>
        </p:nvSpPr>
        <p:spPr>
          <a:xfrm>
            <a:off x="1482484" y="482774"/>
            <a:ext cx="6997446" cy="931604"/>
          </a:xfrm>
        </p:spPr>
        <p:txBody>
          <a:bodyPr>
            <a:normAutofit fontScale="90000"/>
          </a:bodyPr>
          <a:lstStyle/>
          <a:p>
            <a:r>
              <a:rPr lang="en-GB" dirty="0">
                <a:solidFill>
                  <a:srgbClr val="A80014"/>
                </a:solidFill>
                <a:latin typeface="Arial" panose="020B0604020202020204" pitchFamily="34" charset="0"/>
                <a:cs typeface="Arial" panose="020B0604020202020204" pitchFamily="34" charset="0"/>
              </a:rPr>
              <a:t>Widespread non-bullous</a:t>
            </a:r>
            <a:br>
              <a:rPr lang="en-GB" sz="4000" dirty="0">
                <a:solidFill>
                  <a:srgbClr val="A80014"/>
                </a:solidFill>
                <a:latin typeface="Arial" panose="020B0604020202020204" pitchFamily="34" charset="0"/>
                <a:cs typeface="Arial" panose="020B0604020202020204" pitchFamily="34" charset="0"/>
              </a:rPr>
            </a:br>
            <a:r>
              <a:rPr lang="en-GB" sz="3100" b="0" dirty="0">
                <a:solidFill>
                  <a:srgbClr val="A80014"/>
                </a:solidFill>
                <a:latin typeface="Arial" panose="020B0604020202020204" pitchFamily="34" charset="0"/>
                <a:cs typeface="Arial" panose="020B0604020202020204" pitchFamily="34" charset="0"/>
              </a:rPr>
              <a:t>Topical or oral?</a:t>
            </a:r>
            <a:endParaRPr lang="en-GB" sz="4000" dirty="0">
              <a:solidFill>
                <a:srgbClr val="A8001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D02DAB-CEEE-41D6-B530-6062710438A7}"/>
              </a:ext>
            </a:extLst>
          </p:cNvPr>
          <p:cNvSpPr txBox="1"/>
          <p:nvPr/>
        </p:nvSpPr>
        <p:spPr>
          <a:xfrm>
            <a:off x="3752849" y="5564717"/>
            <a:ext cx="5038217" cy="646331"/>
          </a:xfrm>
          <a:prstGeom prst="rect">
            <a:avLst/>
          </a:prstGeom>
          <a:solidFill>
            <a:schemeClr val="bg1">
              <a:lumMod val="85000"/>
            </a:schemeClr>
          </a:solidFill>
        </p:spPr>
        <p:txBody>
          <a:bodyPr wrap="square" rtlCol="0">
            <a:spAutoFit/>
          </a:bodyPr>
          <a:lstStyle/>
          <a:p>
            <a:r>
              <a:rPr lang="en-GB" b="1" dirty="0">
                <a:latin typeface="Arial" panose="020B0604020202020204" pitchFamily="34" charset="0"/>
                <a:cs typeface="Arial" panose="020B0604020202020204" pitchFamily="34" charset="0"/>
              </a:rPr>
              <a:t>AMR can develop rapidly with extended or repeated topical antibiotic  </a:t>
            </a:r>
          </a:p>
        </p:txBody>
      </p:sp>
      <p:grpSp>
        <p:nvGrpSpPr>
          <p:cNvPr id="15" name="Group 14">
            <a:extLst>
              <a:ext uri="{FF2B5EF4-FFF2-40B4-BE49-F238E27FC236}">
                <a16:creationId xmlns:a16="http://schemas.microsoft.com/office/drawing/2014/main" id="{E928D830-423C-E8A4-14BF-3FB58A019864}"/>
              </a:ext>
            </a:extLst>
          </p:cNvPr>
          <p:cNvGrpSpPr/>
          <p:nvPr/>
        </p:nvGrpSpPr>
        <p:grpSpPr>
          <a:xfrm>
            <a:off x="894918" y="1826390"/>
            <a:ext cx="2539842" cy="1379465"/>
            <a:chOff x="4926382" y="1619371"/>
            <a:chExt cx="2145904" cy="1032965"/>
          </a:xfrm>
        </p:grpSpPr>
        <p:pic>
          <p:nvPicPr>
            <p:cNvPr id="8" name="Picture 7">
              <a:extLst>
                <a:ext uri="{FF2B5EF4-FFF2-40B4-BE49-F238E27FC236}">
                  <a16:creationId xmlns:a16="http://schemas.microsoft.com/office/drawing/2014/main" id="{205A0A2A-4291-4E3D-B636-084AA29B6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881" y="1733931"/>
              <a:ext cx="918405" cy="918405"/>
            </a:xfrm>
            <a:prstGeom prst="rect">
              <a:avLst/>
            </a:prstGeom>
          </p:spPr>
        </p:pic>
        <p:pic>
          <p:nvPicPr>
            <p:cNvPr id="9" name="Picture 8">
              <a:extLst>
                <a:ext uri="{FF2B5EF4-FFF2-40B4-BE49-F238E27FC236}">
                  <a16:creationId xmlns:a16="http://schemas.microsoft.com/office/drawing/2014/main" id="{F10B503A-D7C3-4D5B-9119-C6A9BB153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382" y="1619371"/>
              <a:ext cx="1015927" cy="1015927"/>
            </a:xfrm>
            <a:prstGeom prst="rect">
              <a:avLst/>
            </a:prstGeom>
          </p:spPr>
        </p:pic>
        <p:sp>
          <p:nvSpPr>
            <p:cNvPr id="10" name="TextBox 9">
              <a:extLst>
                <a:ext uri="{FF2B5EF4-FFF2-40B4-BE49-F238E27FC236}">
                  <a16:creationId xmlns:a16="http://schemas.microsoft.com/office/drawing/2014/main" id="{217922D5-6089-4D49-9B99-7077FFBFCE07}"/>
                </a:ext>
              </a:extLst>
            </p:cNvPr>
            <p:cNvSpPr txBox="1"/>
            <p:nvPr/>
          </p:nvSpPr>
          <p:spPr>
            <a:xfrm>
              <a:off x="5696765" y="1969909"/>
              <a:ext cx="943133" cy="646331"/>
            </a:xfrm>
            <a:prstGeom prst="rect">
              <a:avLst/>
            </a:prstGeom>
            <a:noFill/>
          </p:spPr>
          <p:txBody>
            <a:bodyPr wrap="square" rtlCol="0">
              <a:spAutoFit/>
            </a:bodyPr>
            <a:lstStyle/>
            <a:p>
              <a:r>
                <a:rPr lang="en-GB" sz="3600" b="1" dirty="0">
                  <a:solidFill>
                    <a:srgbClr val="000000"/>
                  </a:solidFill>
                </a:rPr>
                <a:t>=</a:t>
              </a:r>
            </a:p>
          </p:txBody>
        </p:sp>
      </p:grpSp>
      <p:grpSp>
        <p:nvGrpSpPr>
          <p:cNvPr id="6" name="Group 5">
            <a:extLst>
              <a:ext uri="{FF2B5EF4-FFF2-40B4-BE49-F238E27FC236}">
                <a16:creationId xmlns:a16="http://schemas.microsoft.com/office/drawing/2014/main" id="{CCD5EFC8-26D3-5EE7-FDFA-28BFD0D8FDAE}"/>
              </a:ext>
            </a:extLst>
          </p:cNvPr>
          <p:cNvGrpSpPr/>
          <p:nvPr/>
        </p:nvGrpSpPr>
        <p:grpSpPr>
          <a:xfrm>
            <a:off x="1257363" y="3840691"/>
            <a:ext cx="1679966" cy="1724026"/>
            <a:chOff x="7376940" y="1767275"/>
            <a:chExt cx="1302701" cy="1290229"/>
          </a:xfrm>
        </p:grpSpPr>
        <p:pic>
          <p:nvPicPr>
            <p:cNvPr id="11" name="Picture 10">
              <a:extLst>
                <a:ext uri="{FF2B5EF4-FFF2-40B4-BE49-F238E27FC236}">
                  <a16:creationId xmlns:a16="http://schemas.microsoft.com/office/drawing/2014/main" id="{4BAB565D-0A30-4D47-B8EC-5B9AA9C0E4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76940" y="1767275"/>
              <a:ext cx="700914" cy="703234"/>
            </a:xfrm>
            <a:prstGeom prst="rect">
              <a:avLst/>
            </a:prstGeom>
          </p:spPr>
        </p:pic>
        <p:pic>
          <p:nvPicPr>
            <p:cNvPr id="12" name="Picture 11">
              <a:extLst>
                <a:ext uri="{FF2B5EF4-FFF2-40B4-BE49-F238E27FC236}">
                  <a16:creationId xmlns:a16="http://schemas.microsoft.com/office/drawing/2014/main" id="{1A3E95F8-A3FF-4C2A-AF05-66FDD2D51A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8457" y="2424815"/>
              <a:ext cx="630601" cy="632689"/>
            </a:xfrm>
            <a:prstGeom prst="rect">
              <a:avLst/>
            </a:prstGeom>
          </p:spPr>
        </p:pic>
        <p:pic>
          <p:nvPicPr>
            <p:cNvPr id="13" name="Picture 12">
              <a:extLst>
                <a:ext uri="{FF2B5EF4-FFF2-40B4-BE49-F238E27FC236}">
                  <a16:creationId xmlns:a16="http://schemas.microsoft.com/office/drawing/2014/main" id="{D47248BD-CC26-4539-846B-233F3C4033A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59100" y="1870224"/>
              <a:ext cx="620541" cy="622595"/>
            </a:xfrm>
            <a:prstGeom prst="rect">
              <a:avLst/>
            </a:prstGeom>
          </p:spPr>
        </p:pic>
        <p:sp>
          <p:nvSpPr>
            <p:cNvPr id="14" name="Multiplication Sign 13">
              <a:extLst>
                <a:ext uri="{FF2B5EF4-FFF2-40B4-BE49-F238E27FC236}">
                  <a16:creationId xmlns:a16="http://schemas.microsoft.com/office/drawing/2014/main" id="{57B075F6-B79F-4F0E-A2DC-9C7C785ED129}"/>
                </a:ext>
              </a:extLst>
            </p:cNvPr>
            <p:cNvSpPr/>
            <p:nvPr/>
          </p:nvSpPr>
          <p:spPr>
            <a:xfrm>
              <a:off x="7697254" y="1984784"/>
              <a:ext cx="620541" cy="5835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 name="TextBox 2">
            <a:extLst>
              <a:ext uri="{FF2B5EF4-FFF2-40B4-BE49-F238E27FC236}">
                <a16:creationId xmlns:a16="http://schemas.microsoft.com/office/drawing/2014/main" id="{7B404630-6FEA-4C01-B60C-86D0E6DA2A0D}"/>
              </a:ext>
            </a:extLst>
          </p:cNvPr>
          <p:cNvSpPr txBox="1"/>
          <p:nvPr/>
        </p:nvSpPr>
        <p:spPr>
          <a:xfrm>
            <a:off x="3748096" y="2950165"/>
            <a:ext cx="5488441" cy="2585323"/>
          </a:xfrm>
          <a:prstGeom prst="rect">
            <a:avLst/>
          </a:prstGeom>
          <a:noFill/>
        </p:spPr>
        <p:txBody>
          <a:bodyPr wrap="square" rtlCol="0">
            <a:spAutoFit/>
          </a:bodyPr>
          <a:lstStyle/>
          <a:p>
            <a:r>
              <a:rPr lang="en-GB" b="1" dirty="0">
                <a:solidFill>
                  <a:srgbClr val="000000"/>
                </a:solidFill>
                <a:latin typeface="Arial" panose="020B0604020202020204" pitchFamily="34" charset="0"/>
                <a:cs typeface="Arial" panose="020B0604020202020204" pitchFamily="34" charset="0"/>
              </a:rPr>
              <a:t>1. Consider the evidence </a:t>
            </a:r>
          </a:p>
          <a:p>
            <a:r>
              <a:rPr lang="en-GB" i="1" dirty="0">
                <a:solidFill>
                  <a:srgbClr val="000000"/>
                </a:solidFill>
                <a:latin typeface="Arial" panose="020B0604020202020204" pitchFamily="34" charset="0"/>
                <a:cs typeface="Arial" panose="020B0604020202020204" pitchFamily="34" charset="0"/>
              </a:rPr>
              <a:t>No statistically significant difference in effectiveness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2. Patient preference? </a:t>
            </a:r>
          </a:p>
          <a:p>
            <a:r>
              <a:rPr lang="en-GB" i="1" dirty="0">
                <a:solidFill>
                  <a:srgbClr val="000000"/>
                </a:solidFill>
                <a:latin typeface="Arial" panose="020B0604020202020204" pitchFamily="34" charset="0"/>
                <a:cs typeface="Arial" panose="020B0604020202020204" pitchFamily="34" charset="0"/>
              </a:rPr>
              <a:t>Topical likely less to cause side-effects</a:t>
            </a:r>
          </a:p>
          <a:p>
            <a:endParaRPr lang="en-GB" i="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3. Effective administration?</a:t>
            </a:r>
          </a:p>
          <a:p>
            <a:r>
              <a:rPr lang="en-GB" i="1" dirty="0">
                <a:solidFill>
                  <a:srgbClr val="000000"/>
                </a:solidFill>
                <a:latin typeface="Arial" panose="020B0604020202020204" pitchFamily="34" charset="0"/>
                <a:cs typeface="Arial" panose="020B0604020202020204" pitchFamily="34" charset="0"/>
              </a:rPr>
              <a:t>Topical straightforward application for localised infection</a:t>
            </a:r>
          </a:p>
        </p:txBody>
      </p:sp>
      <p:pic>
        <p:nvPicPr>
          <p:cNvPr id="4" name="Picture 3">
            <a:extLst>
              <a:ext uri="{FF2B5EF4-FFF2-40B4-BE49-F238E27FC236}">
                <a16:creationId xmlns:a16="http://schemas.microsoft.com/office/drawing/2014/main" id="{FBF34097-EBB1-36DF-B287-217B63326CD1}"/>
              </a:ext>
            </a:extLst>
          </p:cNvPr>
          <p:cNvPicPr>
            <a:picLocks noChangeAspect="1"/>
          </p:cNvPicPr>
          <p:nvPr/>
        </p:nvPicPr>
        <p:blipFill>
          <a:blip r:embed="rId6"/>
          <a:stretch>
            <a:fillRect/>
          </a:stretch>
        </p:blipFill>
        <p:spPr>
          <a:xfrm>
            <a:off x="3834802" y="1555341"/>
            <a:ext cx="3120946" cy="1478343"/>
          </a:xfrm>
          <a:prstGeom prst="rect">
            <a:avLst/>
          </a:prstGeom>
        </p:spPr>
      </p:pic>
    </p:spTree>
    <p:extLst>
      <p:ext uri="{BB962C8B-B14F-4D97-AF65-F5344CB8AC3E}">
        <p14:creationId xmlns:p14="http://schemas.microsoft.com/office/powerpoint/2010/main" val="25412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4488</TotalTime>
  <Words>3527</Words>
  <Application>Microsoft Office PowerPoint</Application>
  <PresentationFormat>On-screen Show (4:3)</PresentationFormat>
  <Paragraphs>309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Lato</vt:lpstr>
      <vt:lpstr>Symbol</vt:lpstr>
      <vt:lpstr>1_Office Theme</vt:lpstr>
      <vt:lpstr>Clinical Scenario: Impetigo</vt:lpstr>
      <vt:lpstr>Clinical Scenario</vt:lpstr>
      <vt:lpstr>Clinical Scenario</vt:lpstr>
      <vt:lpstr>NICE Prescribing Guidelines</vt:lpstr>
      <vt:lpstr>Evidence for Hydrogen peroxide use? </vt:lpstr>
      <vt:lpstr>Bullous Impetigo</vt:lpstr>
      <vt:lpstr>Impetigo NICE summary table </vt:lpstr>
      <vt:lpstr>Widespread non-bullous</vt:lpstr>
      <vt:lpstr>Widespread non-bullous Topical or oral?</vt:lpstr>
      <vt:lpstr>Impetigo NICE summary table </vt:lpstr>
      <vt:lpstr>Infection control advice </vt:lpstr>
      <vt:lpstr>TARGET Self-care leaflet </vt:lpstr>
      <vt:lpstr>TARGET: Resources for clinical and waiting areas</vt:lpstr>
      <vt:lpstr>Reduce Antibiotic Prescribing</vt:lpstr>
      <vt:lpstr>How can we fit together the evidence and change behaviour during consultation with our patients to improve antibiotic prescribing?</vt:lpstr>
      <vt:lpstr>How could your practice improve antibiotic prescriptions for impetigo</vt:lpstr>
      <vt:lpstr>Clinical Scenario Impetigo  Action Planning next 12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132</cp:revision>
  <dcterms:created xsi:type="dcterms:W3CDTF">2019-09-25T13:02:32Z</dcterms:created>
  <dcterms:modified xsi:type="dcterms:W3CDTF">2024-08-14T14:48:10Z</dcterms:modified>
</cp:coreProperties>
</file>