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566" r:id="rId2"/>
    <p:sldId id="410" r:id="rId3"/>
    <p:sldId id="434" r:id="rId4"/>
    <p:sldId id="913" r:id="rId5"/>
    <p:sldId id="895" r:id="rId6"/>
    <p:sldId id="533" r:id="rId7"/>
    <p:sldId id="548" r:id="rId8"/>
    <p:sldId id="545" r:id="rId9"/>
    <p:sldId id="862" r:id="rId10"/>
    <p:sldId id="896" r:id="rId11"/>
    <p:sldId id="564" r:id="rId12"/>
    <p:sldId id="534" r:id="rId13"/>
    <p:sldId id="540" r:id="rId14"/>
    <p:sldId id="537" r:id="rId15"/>
    <p:sldId id="538" r:id="rId16"/>
    <p:sldId id="860" r:id="rId17"/>
    <p:sldId id="539" r:id="rId18"/>
    <p:sldId id="861" r:id="rId19"/>
    <p:sldId id="501" r:id="rId20"/>
    <p:sldId id="558" r:id="rId21"/>
    <p:sldId id="417" r:id="rId22"/>
    <p:sldId id="418" r:id="rId23"/>
    <p:sldId id="914" r:id="rId24"/>
    <p:sldId id="897" r:id="rId25"/>
    <p:sldId id="91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17" clrIdx="0">
    <p:extLst>
      <p:ext uri="{19B8F6BF-5375-455C-9EA6-DF929625EA0E}">
        <p15:presenceInfo xmlns:p15="http://schemas.microsoft.com/office/powerpoint/2012/main" userId="S::Luke.Oneill@phe.gov.uk::257f899d-5e0e-4285-874d-373802fc832f" providerId="AD"/>
      </p:ext>
    </p:extLst>
  </p:cmAuthor>
  <p:cmAuthor id="2" name="Luke Oneill" initials="LO [2]" lastIdx="8" clrIdx="1">
    <p:extLst>
      <p:ext uri="{19B8F6BF-5375-455C-9EA6-DF929625EA0E}">
        <p15:presenceInfo xmlns:p15="http://schemas.microsoft.com/office/powerpoint/2012/main" userId="S::Luke.Oneill@ukhsa.gov.uk::257f899d-5e0e-4285-874d-373802fc832f" providerId="AD"/>
      </p:ext>
    </p:extLst>
  </p:cmAuthor>
  <p:cmAuthor id="3" name="Emily Cooper" initials="EC" lastIdx="4" clrIdx="2">
    <p:extLst>
      <p:ext uri="{19B8F6BF-5375-455C-9EA6-DF929625EA0E}">
        <p15:presenceInfo xmlns:p15="http://schemas.microsoft.com/office/powerpoint/2012/main" userId="S::Emily.Cooper@ukhsa.gov.uk::eb95757b-e3cc-4f78-9541-56bd20621a99" providerId="AD"/>
      </p:ext>
    </p:extLst>
  </p:cmAuthor>
  <p:cmAuthor id="4" name="Ruth Riley" initials="RR" lastIdx="11" clrIdx="3">
    <p:extLst>
      <p:ext uri="{19B8F6BF-5375-455C-9EA6-DF929625EA0E}">
        <p15:presenceInfo xmlns:p15="http://schemas.microsoft.com/office/powerpoint/2012/main" userId="S::Ruth.Riley@ukhsa.gov.uk::e898c76d-8c6a-4817-814a-65fe617624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F1E2C"/>
    <a:srgbClr val="000000"/>
    <a:srgbClr val="AD0016"/>
    <a:srgbClr val="DDDDDD"/>
    <a:srgbClr val="F4D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4971" autoAdjust="0"/>
  </p:normalViewPr>
  <p:slideViewPr>
    <p:cSldViewPr snapToGrid="0">
      <p:cViewPr>
        <p:scale>
          <a:sx n="100" d="100"/>
          <a:sy n="100" d="100"/>
        </p:scale>
        <p:origin x="1866" y="-300"/>
      </p:cViewPr>
      <p:guideLst/>
    </p:cSldViewPr>
  </p:slideViewPr>
  <p:outlineViewPr>
    <p:cViewPr>
      <p:scale>
        <a:sx n="33" d="100"/>
        <a:sy n="33" d="100"/>
      </p:scale>
      <p:origin x="0" y="-5972"/>
    </p:cViewPr>
  </p:outlineViewPr>
  <p:notesTextViewPr>
    <p:cViewPr>
      <p:scale>
        <a:sx n="100" d="100"/>
        <a:sy n="100" d="100"/>
      </p:scale>
      <p:origin x="0" y="0"/>
    </p:cViewPr>
  </p:notesTextViewPr>
  <p:sorterViewPr>
    <p:cViewPr>
      <p:scale>
        <a:sx n="200" d="100"/>
        <a:sy n="200" d="100"/>
      </p:scale>
      <p:origin x="0" y="-14755"/>
    </p:cViewPr>
  </p:sorterViewPr>
  <p:notesViewPr>
    <p:cSldViewPr snapToGrid="0">
      <p:cViewPr varScale="1">
        <p:scale>
          <a:sx n="84" d="100"/>
          <a:sy n="84"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y</c:v>
                </c:pt>
              </c:strCache>
            </c:strRef>
          </c:tx>
          <c:spPr>
            <a:solidFill>
              <a:schemeClr val="accent5">
                <a:lumMod val="60000"/>
                <a:lumOff val="4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B8F8-4A1E-8ADF-43FB71987FD9}"/>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B8F8-4A1E-8ADF-43FB71987FD9}"/>
              </c:ext>
            </c:extLst>
          </c:dPt>
          <c:cat>
            <c:strRef>
              <c:f>Sheet1!$B$1:$C$1</c:f>
              <c:strCache>
                <c:ptCount val="2"/>
                <c:pt idx="0">
                  <c:v>AMR in 2050</c:v>
                </c:pt>
                <c:pt idx="1">
                  <c:v>Diabetes and cancer now</c:v>
                </c:pt>
              </c:strCache>
            </c:strRef>
          </c:cat>
          <c:val>
            <c:numRef>
              <c:f>Sheet1!$B$2:$C$2</c:f>
              <c:numCache>
                <c:formatCode>#,##0</c:formatCode>
                <c:ptCount val="2"/>
                <c:pt idx="0">
                  <c:v>10000000</c:v>
                </c:pt>
                <c:pt idx="1">
                  <c:v>1500000</c:v>
                </c:pt>
              </c:numCache>
            </c:numRef>
          </c:val>
          <c:extLst>
            <c:ext xmlns:c16="http://schemas.microsoft.com/office/drawing/2014/chart" uri="{C3380CC4-5D6E-409C-BE32-E72D297353CC}">
              <c16:uniqueId val="{00000004-B8F8-4A1E-8ADF-43FB71987FD9}"/>
            </c:ext>
          </c:extLst>
        </c:ser>
        <c:ser>
          <c:idx val="1"/>
          <c:order val="1"/>
          <c:tx>
            <c:strRef>
              <c:f>Sheet1!$A$3</c:f>
              <c:strCache>
                <c:ptCount val="1"/>
                <c:pt idx="0">
                  <c:v>AMR now</c:v>
                </c:pt>
              </c:strCache>
            </c:strRef>
          </c:tx>
          <c:spPr>
            <a:solidFill>
              <a:srgbClr val="FBB7B7"/>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6-B8F8-4A1E-8ADF-43FB71987FD9}"/>
              </c:ext>
            </c:extLst>
          </c:dPt>
          <c:cat>
            <c:strRef>
              <c:f>Sheet1!$B$1:$C$1</c:f>
              <c:strCache>
                <c:ptCount val="2"/>
                <c:pt idx="0">
                  <c:v>AMR in 2050</c:v>
                </c:pt>
                <c:pt idx="1">
                  <c:v>Diabetes and cancer now</c:v>
                </c:pt>
              </c:strCache>
            </c:strRef>
          </c:cat>
          <c:val>
            <c:numRef>
              <c:f>Sheet1!$B$3:$C$3</c:f>
              <c:numCache>
                <c:formatCode>#,##0</c:formatCode>
                <c:ptCount val="2"/>
                <c:pt idx="0" formatCode="General">
                  <c:v>0</c:v>
                </c:pt>
                <c:pt idx="1">
                  <c:v>8200000</c:v>
                </c:pt>
              </c:numCache>
            </c:numRef>
          </c:val>
          <c:extLst>
            <c:ext xmlns:c16="http://schemas.microsoft.com/office/drawing/2014/chart" uri="{C3380CC4-5D6E-409C-BE32-E72D297353CC}">
              <c16:uniqueId val="{00000007-B8F8-4A1E-8ADF-43FB71987FD9}"/>
            </c:ext>
          </c:extLst>
        </c:ser>
        <c:dLbls>
          <c:showLegendKey val="0"/>
          <c:showVal val="0"/>
          <c:showCatName val="0"/>
          <c:showSerName val="0"/>
          <c:showPercent val="0"/>
          <c:showBubbleSize val="0"/>
        </c:dLbls>
        <c:gapWidth val="70"/>
        <c:overlap val="100"/>
        <c:axId val="590379648"/>
        <c:axId val="590382600"/>
      </c:barChart>
      <c:catAx>
        <c:axId val="590379648"/>
        <c:scaling>
          <c:orientation val="minMax"/>
        </c:scaling>
        <c:delete val="1"/>
        <c:axPos val="b"/>
        <c:numFmt formatCode="General" sourceLinked="1"/>
        <c:majorTickMark val="none"/>
        <c:minorTickMark val="none"/>
        <c:tickLblPos val="nextTo"/>
        <c:crossAx val="590382600"/>
        <c:crosses val="autoZero"/>
        <c:auto val="1"/>
        <c:lblAlgn val="ctr"/>
        <c:lblOffset val="100"/>
        <c:noMultiLvlLbl val="0"/>
      </c:catAx>
      <c:valAx>
        <c:axId val="590382600"/>
        <c:scaling>
          <c:orientation val="minMax"/>
          <c:max val="1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37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invertIfNegative val="0"/>
          <c:dPt>
            <c:idx val="13"/>
            <c:invertIfNegative val="0"/>
            <c:bubble3D val="0"/>
            <c:spPr>
              <a:solidFill>
                <a:srgbClr val="FF0000"/>
              </a:solidFill>
            </c:spPr>
            <c:extLst>
              <c:ext xmlns:c16="http://schemas.microsoft.com/office/drawing/2014/chart" uri="{C3380CC4-5D6E-409C-BE32-E72D297353CC}">
                <c16:uniqueId val="{00000000-52E6-4FD7-B093-45A10AD86085}"/>
              </c:ext>
            </c:extLst>
          </c:dPt>
          <c:cat>
            <c:strRef>
              <c:f>'[Chart in Microsoft PowerPoint]Sheet1'!$A$2:$A$31</c:f>
              <c:strCache>
                <c:ptCount val="30"/>
                <c:pt idx="0">
                  <c:v>Netherlands</c:v>
                </c:pt>
                <c:pt idx="1">
                  <c:v>Austria </c:v>
                </c:pt>
                <c:pt idx="2">
                  <c:v>Estonia </c:v>
                </c:pt>
                <c:pt idx="3">
                  <c:v>Sweden </c:v>
                </c:pt>
                <c:pt idx="4">
                  <c:v>Slovenia </c:v>
                </c:pt>
                <c:pt idx="5">
                  <c:v>Slovakia </c:v>
                </c:pt>
                <c:pt idx="6">
                  <c:v>Latvia </c:v>
                </c:pt>
                <c:pt idx="7">
                  <c:v>Hungary</c:v>
                </c:pt>
                <c:pt idx="8">
                  <c:v>Finland </c:v>
                </c:pt>
                <c:pt idx="9">
                  <c:v>Norway </c:v>
                </c:pt>
                <c:pt idx="10">
                  <c:v>Denmark</c:v>
                </c:pt>
                <c:pt idx="11">
                  <c:v>Lithuania </c:v>
                </c:pt>
                <c:pt idx="12">
                  <c:v>Czech Republic </c:v>
                </c:pt>
                <c:pt idx="13">
                  <c:v>United Kingdom </c:v>
                </c:pt>
                <c:pt idx="14">
                  <c:v>Croatia </c:v>
                </c:pt>
                <c:pt idx="15">
                  <c:v>Iceland </c:v>
                </c:pt>
                <c:pt idx="16">
                  <c:v>Portugal </c:v>
                </c:pt>
                <c:pt idx="17">
                  <c:v>EU/EEA </c:v>
                </c:pt>
                <c:pt idx="18">
                  <c:v>Malta </c:v>
                </c:pt>
                <c:pt idx="19">
                  <c:v>Bulgaria</c:v>
                </c:pt>
                <c:pt idx="20">
                  <c:v>Luxembourg </c:v>
                </c:pt>
                <c:pt idx="21">
                  <c:v>Belgium </c:v>
                </c:pt>
                <c:pt idx="22">
                  <c:v>Italy </c:v>
                </c:pt>
                <c:pt idx="23">
                  <c:v>Ireland </c:v>
                </c:pt>
                <c:pt idx="24">
                  <c:v>Poland </c:v>
                </c:pt>
                <c:pt idx="25">
                  <c:v>Spain </c:v>
                </c:pt>
                <c:pt idx="26">
                  <c:v>France </c:v>
                </c:pt>
                <c:pt idx="27">
                  <c:v>Romania </c:v>
                </c:pt>
                <c:pt idx="28">
                  <c:v>Cyprus </c:v>
                </c:pt>
                <c:pt idx="29">
                  <c:v>Greece </c:v>
                </c:pt>
              </c:strCache>
            </c:strRef>
          </c:cat>
          <c:val>
            <c:numRef>
              <c:f>'[Chart in Microsoft PowerPoint]Sheet1'!$G$2:$G$31</c:f>
              <c:numCache>
                <c:formatCode>General</c:formatCode>
                <c:ptCount val="30"/>
                <c:pt idx="0">
                  <c:v>9.5</c:v>
                </c:pt>
                <c:pt idx="1">
                  <c:v>11.6</c:v>
                </c:pt>
                <c:pt idx="2">
                  <c:v>11.8</c:v>
                </c:pt>
                <c:pt idx="3">
                  <c:v>11.8</c:v>
                </c:pt>
                <c:pt idx="4">
                  <c:v>13</c:v>
                </c:pt>
                <c:pt idx="5">
                  <c:v>13</c:v>
                </c:pt>
                <c:pt idx="6">
                  <c:v>13.9</c:v>
                </c:pt>
                <c:pt idx="7">
                  <c:v>14.4</c:v>
                </c:pt>
                <c:pt idx="8">
                  <c:v>14.7</c:v>
                </c:pt>
                <c:pt idx="9">
                  <c:v>14.9</c:v>
                </c:pt>
                <c:pt idx="10">
                  <c:v>15.3</c:v>
                </c:pt>
                <c:pt idx="11">
                  <c:v>16.100000000000001</c:v>
                </c:pt>
                <c:pt idx="12">
                  <c:v>16.899999999999999</c:v>
                </c:pt>
                <c:pt idx="13">
                  <c:v>18.2</c:v>
                </c:pt>
                <c:pt idx="14">
                  <c:v>18.8</c:v>
                </c:pt>
                <c:pt idx="15">
                  <c:v>19.3</c:v>
                </c:pt>
                <c:pt idx="16">
                  <c:v>19.3</c:v>
                </c:pt>
                <c:pt idx="17">
                  <c:v>19.8</c:v>
                </c:pt>
                <c:pt idx="18">
                  <c:v>20.7</c:v>
                </c:pt>
                <c:pt idx="19">
                  <c:v>20.7</c:v>
                </c:pt>
                <c:pt idx="20">
                  <c:v>21.1</c:v>
                </c:pt>
                <c:pt idx="21">
                  <c:v>21.4</c:v>
                </c:pt>
                <c:pt idx="22">
                  <c:v>21.7</c:v>
                </c:pt>
                <c:pt idx="23">
                  <c:v>22.8</c:v>
                </c:pt>
                <c:pt idx="24">
                  <c:v>23.6</c:v>
                </c:pt>
                <c:pt idx="25">
                  <c:v>24.9</c:v>
                </c:pt>
                <c:pt idx="26">
                  <c:v>25.1</c:v>
                </c:pt>
                <c:pt idx="27">
                  <c:v>25.8</c:v>
                </c:pt>
                <c:pt idx="28">
                  <c:v>30.1</c:v>
                </c:pt>
                <c:pt idx="29">
                  <c:v>34.1</c:v>
                </c:pt>
              </c:numCache>
            </c:numRef>
          </c:val>
          <c:extLst>
            <c:ext xmlns:c16="http://schemas.microsoft.com/office/drawing/2014/chart" uri="{C3380CC4-5D6E-409C-BE32-E72D297353CC}">
              <c16:uniqueId val="{00000000-6B59-4180-BA3D-DFED34A7A438}"/>
            </c:ext>
          </c:extLst>
        </c:ser>
        <c:dLbls>
          <c:showLegendKey val="0"/>
          <c:showVal val="0"/>
          <c:showCatName val="0"/>
          <c:showSerName val="0"/>
          <c:showPercent val="0"/>
          <c:showBubbleSize val="0"/>
        </c:dLbls>
        <c:gapWidth val="22"/>
        <c:axId val="214886592"/>
        <c:axId val="1"/>
      </c:barChart>
      <c:catAx>
        <c:axId val="214886592"/>
        <c:scaling>
          <c:orientation val="minMax"/>
        </c:scaling>
        <c:delete val="0"/>
        <c:axPos val="b"/>
        <c:numFmt formatCode="General" sourceLinked="1"/>
        <c:majorTickMark val="out"/>
        <c:minorTickMark val="none"/>
        <c:tickLblPos val="nextTo"/>
        <c:txPr>
          <a:bodyPr/>
          <a:lstStyle/>
          <a:p>
            <a:pPr>
              <a:defRPr sz="900" b="0">
                <a:latin typeface="Arial" panose="020B0604020202020204" pitchFamily="34" charset="0"/>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0"/>
        <c:axPos val="l"/>
        <c:title>
          <c:tx>
            <c:rich>
              <a:bodyPr rot="-5400000" vert="horz"/>
              <a:lstStyle/>
              <a:p>
                <a:pPr>
                  <a:defRPr b="1"/>
                </a:pPr>
                <a:r>
                  <a:rPr lang="en-GB" b="1"/>
                  <a:t>DDD per 1000 inhabitants per day</a:t>
                </a:r>
              </a:p>
            </c:rich>
          </c:tx>
          <c:overlay val="0"/>
        </c:title>
        <c:numFmt formatCode="General" sourceLinked="1"/>
        <c:majorTickMark val="out"/>
        <c:minorTickMark val="none"/>
        <c:tickLblPos val="nextTo"/>
        <c:crossAx val="21488659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668610810802443E-3"/>
          <c:y val="1.5841926969861021E-2"/>
          <c:w val="0.967008709208933"/>
          <c:h val="0.4672445927002869"/>
        </c:manualLayout>
      </c:layout>
      <c:barChart>
        <c:barDir val="col"/>
        <c:grouping val="clustered"/>
        <c:varyColors val="0"/>
        <c:ser>
          <c:idx val="0"/>
          <c:order val="0"/>
          <c:tx>
            <c:strRef>
              <c:f>'Sheet 1'!$B$1:$B$2</c:f>
              <c:strCache>
                <c:ptCount val="2"/>
                <c:pt idx="0">
                  <c:v>Antibacterial items/STAR-PU position</c:v>
                </c:pt>
                <c:pt idx="1">
                  <c:v>at or below 0.871</c:v>
                </c:pt>
              </c:strCache>
            </c:strRef>
          </c:tx>
          <c:spPr>
            <a:solidFill>
              <a:schemeClr val="accent1"/>
            </a:solidFill>
            <a:ln>
              <a:noFill/>
            </a:ln>
            <a:effectLst>
              <a:innerShdw blurRad="114300">
                <a:schemeClr val="accent1"/>
              </a:innerShdw>
            </a:effectLst>
          </c:spPr>
          <c:invertIfNegative val="0"/>
          <c:dLbls>
            <c:delete val="1"/>
          </c:dLbls>
          <c:cat>
            <c:strRef>
              <c:f>'Sheet 1'!$A$3:$A$75</c:f>
              <c:strCache>
                <c:ptCount val="73"/>
                <c:pt idx="0">
                  <c:v>Dockham Road Surgery</c:v>
                </c:pt>
                <c:pt idx="1">
                  <c:v>Gloucester Health Access Centre</c:v>
                </c:pt>
                <c:pt idx="2">
                  <c:v>Severnbank Surgery</c:v>
                </c:pt>
                <c:pt idx="3">
                  <c:v>Coleford FamilDoctors</c:v>
                </c:pt>
                <c:pt idx="4">
                  <c:v>Mitcheldean Surgery</c:v>
                </c:pt>
                <c:pt idx="5">
                  <c:v>BlakeneSurgery</c:v>
                </c:pt>
                <c:pt idx="6">
                  <c:v>LydnePractice</c:v>
                </c:pt>
                <c:pt idx="7">
                  <c:v>Mann Cottage Surgery</c:v>
                </c:pt>
                <c:pt idx="8">
                  <c:v>Brockworth Surgery</c:v>
                </c:pt>
                <c:pt idx="9">
                  <c:v>Walnut Tree Practice</c:v>
                </c:pt>
                <c:pt idx="10">
                  <c:v>St. Catherine's Surgery</c:v>
                </c:pt>
                <c:pt idx="11">
                  <c:v>Aspen MedicaPractice</c:v>
                </c:pt>
                <c:pt idx="12">
                  <c:v>Frampton Surgery</c:v>
                </c:pt>
                <c:pt idx="13">
                  <c:v> Stow Surgery</c:v>
                </c:pt>
                <c:pt idx="14">
                  <c:v> Gloucester CitHealth Centre</c:v>
                </c:pt>
                <c:pt idx="15">
                  <c:v> White House Surgery</c:v>
                </c:pt>
                <c:pt idx="16">
                  <c:v> High Street MedicaCentre</c:v>
                </c:pt>
                <c:pt idx="17">
                  <c:v> Drybrook Surgery</c:v>
                </c:pt>
                <c:pt idx="18">
                  <c:v> Regent Street Surgery</c:v>
                </c:pt>
                <c:pt idx="19">
                  <c:v> Chipping Campden Surgery</c:v>
                </c:pt>
                <c:pt idx="20">
                  <c:v>Newnham Surgery</c:v>
                </c:pt>
                <c:pt idx="21">
                  <c:v> Longlevens Surgery</c:v>
                </c:pt>
                <c:pt idx="22">
                  <c:v>ENGLAND</c:v>
                </c:pt>
                <c:pt idx="23">
                  <c:v> RoyaCrescent</c:v>
                </c:pt>
                <c:pt idx="24">
                  <c:v> Upper Thames MedicaGroup</c:v>
                </c:pt>
                <c:pt idx="25">
                  <c:v> Rosebank Health</c:v>
                </c:pt>
                <c:pt idx="26">
                  <c:v> Hadwen MedicaPract.</c:v>
                </c:pt>
                <c:pt idx="27">
                  <c:v> Churchdown Surgery</c:v>
                </c:pt>
                <c:pt idx="28">
                  <c:v> Brunston Practice</c:v>
                </c:pt>
                <c:pt idx="29">
                  <c:v> Church Street Practice</c:v>
                </c:pt>
                <c:pt idx="30">
                  <c:v> Cam &amp; UleFamilPractice</c:v>
                </c:pt>
                <c:pt idx="31">
                  <c:v> St. George's Surgery</c:v>
                </c:pt>
                <c:pt idx="32">
                  <c:v>GLOS ICB</c:v>
                </c:pt>
                <c:pt idx="33">
                  <c:v> Kingsholm Surgery</c:v>
                </c:pt>
                <c:pt idx="34">
                  <c:v> Acorn Practice</c:v>
                </c:pt>
                <c:pt idx="35">
                  <c:v> YorkleHealth Centre(Wg)</c:v>
                </c:pt>
                <c:pt idx="36">
                  <c:v> Hoyland House</c:v>
                </c:pt>
                <c:pt idx="37">
                  <c:v> CulverhaSurgery</c:v>
                </c:pt>
                <c:pt idx="38">
                  <c:v> The Stoke Road Surgery,</c:v>
                </c:pt>
                <c:pt idx="39">
                  <c:v>West Cheltenham Medical</c:v>
                </c:pt>
                <c:pt idx="40">
                  <c:v> The Portland Practice</c:v>
                </c:pt>
                <c:pt idx="41">
                  <c:v>The AlnePractice</c:v>
                </c:pt>
                <c:pt idx="42">
                  <c:v> Cleevelands MedicaCentre</c:v>
                </c:pt>
                <c:pt idx="43">
                  <c:v> The RoyaWelSurgery</c:v>
                </c:pt>
                <c:pt idx="44">
                  <c:v> Sixways Clinic</c:v>
                </c:pt>
                <c:pt idx="45">
                  <c:v> Winchcombe MedicaCentre</c:v>
                </c:pt>
                <c:pt idx="46">
                  <c:v> Partners In Health, Pavilion FamilDrs</c:v>
                </c:pt>
                <c:pt idx="47">
                  <c:v> Stroud Valleys FamilPractice</c:v>
                </c:pt>
                <c:pt idx="48">
                  <c:v> Yorkleigh Surgery(Ct)</c:v>
                </c:pt>
                <c:pt idx="49">
                  <c:v> HilarCottage Surgery</c:v>
                </c:pt>
                <c:pt idx="50">
                  <c:v> Rowcroft MedicaCentre</c:v>
                </c:pt>
                <c:pt idx="51">
                  <c:v> Cotswold MedicaPractice</c:v>
                </c:pt>
                <c:pt idx="52">
                  <c:v> Frithwood Surgery</c:v>
                </c:pt>
                <c:pt idx="53">
                  <c:v> Overton Park Surgery</c:v>
                </c:pt>
                <c:pt idx="54">
                  <c:v> Hucclecote Surgery</c:v>
                </c:pt>
                <c:pt idx="55">
                  <c:v> Holts Health Centre</c:v>
                </c:pt>
                <c:pt idx="56">
                  <c:v> Phoenix Health Group</c:v>
                </c:pt>
                <c:pt idx="57">
                  <c:v> Chipping Surgery</c:v>
                </c:pt>
                <c:pt idx="58">
                  <c:v> Forest Health Care</c:v>
                </c:pt>
                <c:pt idx="59">
                  <c:v> Staunton &amp; Corse Surgery</c:v>
                </c:pt>
                <c:pt idx="60">
                  <c:v> Underwood Surgery</c:v>
                </c:pt>
                <c:pt idx="61">
                  <c:v> Mythe MedicaPractice</c:v>
                </c:pt>
                <c:pt idx="62">
                  <c:v> Rendcomb Surgery</c:v>
                </c:pt>
                <c:pt idx="63">
                  <c:v>QuedgeleMedicaCentre</c:v>
                </c:pt>
                <c:pt idx="64">
                  <c:v>Crescent Bakery</c:v>
                </c:pt>
                <c:pt idx="65">
                  <c:v>Stonehouse Health Clinic</c:v>
                </c:pt>
                <c:pt idx="66">
                  <c:v> Locking HilSurgery</c:v>
                </c:pt>
                <c:pt idx="67">
                  <c:v> Beeches Green Surgery</c:v>
                </c:pt>
                <c:pt idx="68">
                  <c:v> Cirencester Health Group</c:v>
                </c:pt>
                <c:pt idx="69">
                  <c:v> Prices MilSurgery</c:v>
                </c:pt>
                <c:pt idx="70">
                  <c:v> BerkelePlace Surgery</c:v>
                </c:pt>
                <c:pt idx="71">
                  <c:v> Minchinhampton Surgery</c:v>
                </c:pt>
                <c:pt idx="72">
                  <c:v> The Leckhampton Surgery</c:v>
                </c:pt>
              </c:strCache>
            </c:strRef>
          </c:cat>
          <c:val>
            <c:numRef>
              <c:f>'Sheet 1'!$B$3:$B$75</c:f>
              <c:numCache>
                <c:formatCode>General</c:formatCode>
                <c:ptCount val="73"/>
                <c:pt idx="27" formatCode="#,##0.000;\-#,##0.000">
                  <c:v>0.85810002392916995</c:v>
                </c:pt>
                <c:pt idx="28" formatCode="#,##0.000;\-#,##0.000">
                  <c:v>0.826760946423715</c:v>
                </c:pt>
                <c:pt idx="29" formatCode="#,##0.000;\-#,##0.000">
                  <c:v>0.82619193252422496</c:v>
                </c:pt>
                <c:pt idx="30" formatCode="#,##0.000;\-#,##0.000">
                  <c:v>0.82493490580487105</c:v>
                </c:pt>
                <c:pt idx="31" formatCode="#,##0.000;\-#,##0.000">
                  <c:v>0.82283513999916302</c:v>
                </c:pt>
                <c:pt idx="32" formatCode="#,##0.000;\-#,##0.000">
                  <c:v>0.82266032069670603</c:v>
                </c:pt>
                <c:pt idx="33" formatCode="#,##0.000;\-#,##0.000">
                  <c:v>0.82121540965816597</c:v>
                </c:pt>
                <c:pt idx="34" formatCode="#,##0.000;\-#,##0.000">
                  <c:v>0.82041386652471904</c:v>
                </c:pt>
                <c:pt idx="35" formatCode="#,##0.000;\-#,##0.000">
                  <c:v>0.82002158661629798</c:v>
                </c:pt>
                <c:pt idx="36" formatCode="#,##0.000;\-#,##0.000">
                  <c:v>0.81992927977029195</c:v>
                </c:pt>
                <c:pt idx="37" formatCode="#,##0.000;\-#,##0.000">
                  <c:v>0.81659123460326599</c:v>
                </c:pt>
                <c:pt idx="38" formatCode="#,##0.000;\-#,##0.000">
                  <c:v>0.81525607693666902</c:v>
                </c:pt>
                <c:pt idx="39" formatCode="#,##0.000;\-#,##0.000">
                  <c:v>0.80397341527906796</c:v>
                </c:pt>
                <c:pt idx="40" formatCode="#,##0.000;\-#,##0.000">
                  <c:v>0.803636159271644</c:v>
                </c:pt>
                <c:pt idx="41" formatCode="#,##0.000;\-#,##0.000">
                  <c:v>0.792576724258371</c:v>
                </c:pt>
                <c:pt idx="42" formatCode="#,##0.000;\-#,##0.000">
                  <c:v>0.78996683049657401</c:v>
                </c:pt>
                <c:pt idx="43" formatCode="#,##0.000;\-#,##0.000">
                  <c:v>0.78970597922750896</c:v>
                </c:pt>
                <c:pt idx="44" formatCode="#,##0.000;\-#,##0.000">
                  <c:v>0.78899383362126596</c:v>
                </c:pt>
                <c:pt idx="45" formatCode="#,##0.000;\-#,##0.000">
                  <c:v>0.78852401659419202</c:v>
                </c:pt>
                <c:pt idx="46" formatCode="#,##0.000;\-#,##0.000">
                  <c:v>0.77735641396801103</c:v>
                </c:pt>
                <c:pt idx="47" formatCode="#,##0.000;\-#,##0.000">
                  <c:v>0.76945075279670305</c:v>
                </c:pt>
                <c:pt idx="48" formatCode="#,##0.000;\-#,##0.000">
                  <c:v>0.76468850464853599</c:v>
                </c:pt>
                <c:pt idx="49" formatCode="#,##0.000;\-#,##0.000">
                  <c:v>0.76022029231095101</c:v>
                </c:pt>
                <c:pt idx="50" formatCode="#,##0.000;\-#,##0.000">
                  <c:v>0.75600372768763902</c:v>
                </c:pt>
                <c:pt idx="51" formatCode="#,##0.000;\-#,##0.000">
                  <c:v>0.75350634481442602</c:v>
                </c:pt>
                <c:pt idx="52" formatCode="#,##0.000;\-#,##0.000">
                  <c:v>0.74444240308653298</c:v>
                </c:pt>
                <c:pt idx="53" formatCode="#,##0.000;\-#,##0.000">
                  <c:v>0.74407343891859201</c:v>
                </c:pt>
                <c:pt idx="54" formatCode="#,##0.000;\-#,##0.000">
                  <c:v>0.74142850806511196</c:v>
                </c:pt>
                <c:pt idx="55" formatCode="#,##0.000;\-#,##0.000">
                  <c:v>0.72702940658566695</c:v>
                </c:pt>
                <c:pt idx="56" formatCode="#,##0.000;\-#,##0.000">
                  <c:v>0.72582189594637703</c:v>
                </c:pt>
                <c:pt idx="57" formatCode="#,##0.000;\-#,##0.000">
                  <c:v>0.72079876427217904</c:v>
                </c:pt>
                <c:pt idx="58" formatCode="#,##0.000;\-#,##0.000">
                  <c:v>0.71834792950589299</c:v>
                </c:pt>
                <c:pt idx="59" formatCode="#,##0.000;\-#,##0.000">
                  <c:v>0.71170534164684696</c:v>
                </c:pt>
                <c:pt idx="60" formatCode="#,##0.000;\-#,##0.000">
                  <c:v>0.70192862917195997</c:v>
                </c:pt>
                <c:pt idx="61" formatCode="#,##0.000;\-#,##0.000">
                  <c:v>0.69867879257776899</c:v>
                </c:pt>
                <c:pt idx="62" formatCode="#,##0.000;\-#,##0.000">
                  <c:v>0.69520199685679995</c:v>
                </c:pt>
                <c:pt idx="63" formatCode="#,##0.000;\-#,##0.000">
                  <c:v>0.69058965970272301</c:v>
                </c:pt>
                <c:pt idx="64" formatCode="#,##0.000;\-#,##0.000">
                  <c:v>0.67452300785634101</c:v>
                </c:pt>
                <c:pt idx="65" formatCode="#,##0.000;\-#,##0.000">
                  <c:v>0.66438569206842901</c:v>
                </c:pt>
                <c:pt idx="66" formatCode="#,##0.000;\-#,##0.000">
                  <c:v>0.64321457015342498</c:v>
                </c:pt>
                <c:pt idx="67" formatCode="#,##0.000;\-#,##0.000">
                  <c:v>0.60207746820696995</c:v>
                </c:pt>
                <c:pt idx="68" formatCode="#,##0.000;\-#,##0.000">
                  <c:v>0.59742069660488195</c:v>
                </c:pt>
                <c:pt idx="69" formatCode="#,##0.000;\-#,##0.000">
                  <c:v>0.59103365784971296</c:v>
                </c:pt>
                <c:pt idx="70" formatCode="#,##0.000;\-#,##0.000">
                  <c:v>0.54225288190977605</c:v>
                </c:pt>
                <c:pt idx="71" formatCode="#,##0.000;\-#,##0.000">
                  <c:v>0.51810050031164201</c:v>
                </c:pt>
                <c:pt idx="72" formatCode="#,##0.000;\-#,##0.000">
                  <c:v>0.49829832412212399</c:v>
                </c:pt>
              </c:numCache>
            </c:numRef>
          </c:val>
          <c:extLst>
            <c:ext xmlns:c16="http://schemas.microsoft.com/office/drawing/2014/chart" uri="{C3380CC4-5D6E-409C-BE32-E72D297353CC}">
              <c16:uniqueId val="{00000000-57F8-4EEC-A2EA-A29228C94EB8}"/>
            </c:ext>
          </c:extLst>
        </c:ser>
        <c:ser>
          <c:idx val="1"/>
          <c:order val="1"/>
          <c:tx>
            <c:strRef>
              <c:f>'Sheet 1'!$C$1:$C$2</c:f>
              <c:strCache>
                <c:ptCount val="2"/>
                <c:pt idx="0">
                  <c:v>Antibacterial items/STAR-PU position</c:v>
                </c:pt>
                <c:pt idx="1">
                  <c:v>at or below 0.965</c:v>
                </c:pt>
              </c:strCache>
            </c:strRef>
          </c:tx>
          <c:spPr>
            <a:solidFill>
              <a:schemeClr val="accent2"/>
            </a:solidFill>
            <a:ln>
              <a:noFill/>
            </a:ln>
            <a:effectLst>
              <a:innerShdw blurRad="114300">
                <a:schemeClr val="accent2"/>
              </a:innerShdw>
            </a:effectLst>
          </c:spPr>
          <c:invertIfNegative val="0"/>
          <c:dLbls>
            <c:delete val="1"/>
          </c:dLbls>
          <c:cat>
            <c:strRef>
              <c:f>'Sheet 1'!$A$3:$A$75</c:f>
              <c:strCache>
                <c:ptCount val="73"/>
                <c:pt idx="0">
                  <c:v>Dockham Road Surgery</c:v>
                </c:pt>
                <c:pt idx="1">
                  <c:v>Gloucester Health Access Centre</c:v>
                </c:pt>
                <c:pt idx="2">
                  <c:v>Severnbank Surgery</c:v>
                </c:pt>
                <c:pt idx="3">
                  <c:v>Coleford FamilDoctors</c:v>
                </c:pt>
                <c:pt idx="4">
                  <c:v>Mitcheldean Surgery</c:v>
                </c:pt>
                <c:pt idx="5">
                  <c:v>BlakeneSurgery</c:v>
                </c:pt>
                <c:pt idx="6">
                  <c:v>LydnePractice</c:v>
                </c:pt>
                <c:pt idx="7">
                  <c:v>Mann Cottage Surgery</c:v>
                </c:pt>
                <c:pt idx="8">
                  <c:v>Brockworth Surgery</c:v>
                </c:pt>
                <c:pt idx="9">
                  <c:v>Walnut Tree Practice</c:v>
                </c:pt>
                <c:pt idx="10">
                  <c:v>St. Catherine's Surgery</c:v>
                </c:pt>
                <c:pt idx="11">
                  <c:v>Aspen MedicaPractice</c:v>
                </c:pt>
                <c:pt idx="12">
                  <c:v>Frampton Surgery</c:v>
                </c:pt>
                <c:pt idx="13">
                  <c:v> Stow Surgery</c:v>
                </c:pt>
                <c:pt idx="14">
                  <c:v> Gloucester CitHealth Centre</c:v>
                </c:pt>
                <c:pt idx="15">
                  <c:v> White House Surgery</c:v>
                </c:pt>
                <c:pt idx="16">
                  <c:v> High Street MedicaCentre</c:v>
                </c:pt>
                <c:pt idx="17">
                  <c:v> Drybrook Surgery</c:v>
                </c:pt>
                <c:pt idx="18">
                  <c:v> Regent Street Surgery</c:v>
                </c:pt>
                <c:pt idx="19">
                  <c:v> Chipping Campden Surgery</c:v>
                </c:pt>
                <c:pt idx="20">
                  <c:v>Newnham Surgery</c:v>
                </c:pt>
                <c:pt idx="21">
                  <c:v> Longlevens Surgery</c:v>
                </c:pt>
                <c:pt idx="22">
                  <c:v>ENGLAND</c:v>
                </c:pt>
                <c:pt idx="23">
                  <c:v> RoyaCrescent</c:v>
                </c:pt>
                <c:pt idx="24">
                  <c:v> Upper Thames MedicaGroup</c:v>
                </c:pt>
                <c:pt idx="25">
                  <c:v> Rosebank Health</c:v>
                </c:pt>
                <c:pt idx="26">
                  <c:v> Hadwen MedicaPract.</c:v>
                </c:pt>
                <c:pt idx="27">
                  <c:v> Churchdown Surgery</c:v>
                </c:pt>
                <c:pt idx="28">
                  <c:v> Brunston Practice</c:v>
                </c:pt>
                <c:pt idx="29">
                  <c:v> Church Street Practice</c:v>
                </c:pt>
                <c:pt idx="30">
                  <c:v> Cam &amp; UleFamilPractice</c:v>
                </c:pt>
                <c:pt idx="31">
                  <c:v> St. George's Surgery</c:v>
                </c:pt>
                <c:pt idx="32">
                  <c:v>GLOS ICB</c:v>
                </c:pt>
                <c:pt idx="33">
                  <c:v> Kingsholm Surgery</c:v>
                </c:pt>
                <c:pt idx="34">
                  <c:v> Acorn Practice</c:v>
                </c:pt>
                <c:pt idx="35">
                  <c:v> YorkleHealth Centre(Wg)</c:v>
                </c:pt>
                <c:pt idx="36">
                  <c:v> Hoyland House</c:v>
                </c:pt>
                <c:pt idx="37">
                  <c:v> CulverhaSurgery</c:v>
                </c:pt>
                <c:pt idx="38">
                  <c:v> The Stoke Road Surgery,</c:v>
                </c:pt>
                <c:pt idx="39">
                  <c:v>West Cheltenham Medical</c:v>
                </c:pt>
                <c:pt idx="40">
                  <c:v> The Portland Practice</c:v>
                </c:pt>
                <c:pt idx="41">
                  <c:v>The AlnePractice</c:v>
                </c:pt>
                <c:pt idx="42">
                  <c:v> Cleevelands MedicaCentre</c:v>
                </c:pt>
                <c:pt idx="43">
                  <c:v> The RoyaWelSurgery</c:v>
                </c:pt>
                <c:pt idx="44">
                  <c:v> Sixways Clinic</c:v>
                </c:pt>
                <c:pt idx="45">
                  <c:v> Winchcombe MedicaCentre</c:v>
                </c:pt>
                <c:pt idx="46">
                  <c:v> Partners In Health, Pavilion FamilDrs</c:v>
                </c:pt>
                <c:pt idx="47">
                  <c:v> Stroud Valleys FamilPractice</c:v>
                </c:pt>
                <c:pt idx="48">
                  <c:v> Yorkleigh Surgery(Ct)</c:v>
                </c:pt>
                <c:pt idx="49">
                  <c:v> HilarCottage Surgery</c:v>
                </c:pt>
                <c:pt idx="50">
                  <c:v> Rowcroft MedicaCentre</c:v>
                </c:pt>
                <c:pt idx="51">
                  <c:v> Cotswold MedicaPractice</c:v>
                </c:pt>
                <c:pt idx="52">
                  <c:v> Frithwood Surgery</c:v>
                </c:pt>
                <c:pt idx="53">
                  <c:v> Overton Park Surgery</c:v>
                </c:pt>
                <c:pt idx="54">
                  <c:v> Hucclecote Surgery</c:v>
                </c:pt>
                <c:pt idx="55">
                  <c:v> Holts Health Centre</c:v>
                </c:pt>
                <c:pt idx="56">
                  <c:v> Phoenix Health Group</c:v>
                </c:pt>
                <c:pt idx="57">
                  <c:v> Chipping Surgery</c:v>
                </c:pt>
                <c:pt idx="58">
                  <c:v> Forest Health Care</c:v>
                </c:pt>
                <c:pt idx="59">
                  <c:v> Staunton &amp; Corse Surgery</c:v>
                </c:pt>
                <c:pt idx="60">
                  <c:v> Underwood Surgery</c:v>
                </c:pt>
                <c:pt idx="61">
                  <c:v> Mythe MedicaPractice</c:v>
                </c:pt>
                <c:pt idx="62">
                  <c:v> Rendcomb Surgery</c:v>
                </c:pt>
                <c:pt idx="63">
                  <c:v>QuedgeleMedicaCentre</c:v>
                </c:pt>
                <c:pt idx="64">
                  <c:v>Crescent Bakery</c:v>
                </c:pt>
                <c:pt idx="65">
                  <c:v>Stonehouse Health Clinic</c:v>
                </c:pt>
                <c:pt idx="66">
                  <c:v> Locking HilSurgery</c:v>
                </c:pt>
                <c:pt idx="67">
                  <c:v> Beeches Green Surgery</c:v>
                </c:pt>
                <c:pt idx="68">
                  <c:v> Cirencester Health Group</c:v>
                </c:pt>
                <c:pt idx="69">
                  <c:v> Prices MilSurgery</c:v>
                </c:pt>
                <c:pt idx="70">
                  <c:v> BerkelePlace Surgery</c:v>
                </c:pt>
                <c:pt idx="71">
                  <c:v> Minchinhampton Surgery</c:v>
                </c:pt>
                <c:pt idx="72">
                  <c:v> The Leckhampton Surgery</c:v>
                </c:pt>
              </c:strCache>
            </c:strRef>
          </c:cat>
          <c:val>
            <c:numRef>
              <c:f>'Sheet 1'!$C$3:$C$75</c:f>
              <c:numCache>
                <c:formatCode>General</c:formatCode>
                <c:ptCount val="73"/>
                <c:pt idx="12" formatCode="#,##0.000;\-#,##0.000">
                  <c:v>0.94930308461970603</c:v>
                </c:pt>
                <c:pt idx="13" formatCode="#,##0.000;\-#,##0.000">
                  <c:v>0.94706554007764299</c:v>
                </c:pt>
                <c:pt idx="14" formatCode="#,##0.000;\-#,##0.000">
                  <c:v>0.94245619245619205</c:v>
                </c:pt>
                <c:pt idx="15" formatCode="#,##0.000;\-#,##0.000">
                  <c:v>0.94120825678158404</c:v>
                </c:pt>
                <c:pt idx="16" formatCode="#,##0.000;\-#,##0.000">
                  <c:v>0.93924641547182397</c:v>
                </c:pt>
                <c:pt idx="17" formatCode="#,##0.000;\-#,##0.000">
                  <c:v>0.93455196216285297</c:v>
                </c:pt>
                <c:pt idx="18" formatCode="#,##0.000;\-#,##0.000">
                  <c:v>0.92873798192097601</c:v>
                </c:pt>
                <c:pt idx="19" formatCode="#,##0.000;\-#,##0.000">
                  <c:v>0.92835125178557998</c:v>
                </c:pt>
                <c:pt idx="20" formatCode="#,##0.000;\-#,##0.000">
                  <c:v>0.91107799304520598</c:v>
                </c:pt>
                <c:pt idx="21" formatCode="#,##0.000;\-#,##0.000">
                  <c:v>0.909617772871533</c:v>
                </c:pt>
                <c:pt idx="22" formatCode="#,##0.000;\-#,##0.000">
                  <c:v>0.90221327227618298</c:v>
                </c:pt>
                <c:pt idx="23" formatCode="#,##0.000;\-#,##0.000">
                  <c:v>0.89914452949122003</c:v>
                </c:pt>
                <c:pt idx="24" formatCode="#,##0.000;\-#,##0.000">
                  <c:v>0.88914117804193904</c:v>
                </c:pt>
                <c:pt idx="25" formatCode="#,##0.000;\-#,##0.000">
                  <c:v>0.87995174971447598</c:v>
                </c:pt>
                <c:pt idx="26" formatCode="#,##0.000;\-#,##0.000">
                  <c:v>0.87946527099032101</c:v>
                </c:pt>
              </c:numCache>
            </c:numRef>
          </c:val>
          <c:extLst>
            <c:ext xmlns:c16="http://schemas.microsoft.com/office/drawing/2014/chart" uri="{C3380CC4-5D6E-409C-BE32-E72D297353CC}">
              <c16:uniqueId val="{00000001-57F8-4EEC-A2EA-A29228C94EB8}"/>
            </c:ext>
          </c:extLst>
        </c:ser>
        <c:ser>
          <c:idx val="2"/>
          <c:order val="2"/>
          <c:tx>
            <c:strRef>
              <c:f>'Sheet 1'!$D$1:$D$2</c:f>
              <c:strCache>
                <c:ptCount val="2"/>
                <c:pt idx="0">
                  <c:v>Antibacterial items/STAR-PU position</c:v>
                </c:pt>
                <c:pt idx="1">
                  <c:v>at or below 1.161</c:v>
                </c:pt>
              </c:strCache>
            </c:strRef>
          </c:tx>
          <c:spPr>
            <a:solidFill>
              <a:schemeClr val="bg1">
                <a:lumMod val="50000"/>
              </a:schemeClr>
            </a:solidFill>
            <a:ln>
              <a:noFill/>
            </a:ln>
            <a:effectLst>
              <a:innerShdw blurRad="114300">
                <a:schemeClr val="accent3"/>
              </a:innerShdw>
            </a:effectLst>
          </c:spPr>
          <c:invertIfNegative val="0"/>
          <c:dLbls>
            <c:delete val="1"/>
          </c:dLbls>
          <c:cat>
            <c:strRef>
              <c:f>'Sheet 1'!$A$3:$A$75</c:f>
              <c:strCache>
                <c:ptCount val="73"/>
                <c:pt idx="0">
                  <c:v>Dockham Road Surgery</c:v>
                </c:pt>
                <c:pt idx="1">
                  <c:v>Gloucester Health Access Centre</c:v>
                </c:pt>
                <c:pt idx="2">
                  <c:v>Severnbank Surgery</c:v>
                </c:pt>
                <c:pt idx="3">
                  <c:v>Coleford FamilDoctors</c:v>
                </c:pt>
                <c:pt idx="4">
                  <c:v>Mitcheldean Surgery</c:v>
                </c:pt>
                <c:pt idx="5">
                  <c:v>BlakeneSurgery</c:v>
                </c:pt>
                <c:pt idx="6">
                  <c:v>LydnePractice</c:v>
                </c:pt>
                <c:pt idx="7">
                  <c:v>Mann Cottage Surgery</c:v>
                </c:pt>
                <c:pt idx="8">
                  <c:v>Brockworth Surgery</c:v>
                </c:pt>
                <c:pt idx="9">
                  <c:v>Walnut Tree Practice</c:v>
                </c:pt>
                <c:pt idx="10">
                  <c:v>St. Catherine's Surgery</c:v>
                </c:pt>
                <c:pt idx="11">
                  <c:v>Aspen MedicaPractice</c:v>
                </c:pt>
                <c:pt idx="12">
                  <c:v>Frampton Surgery</c:v>
                </c:pt>
                <c:pt idx="13">
                  <c:v> Stow Surgery</c:v>
                </c:pt>
                <c:pt idx="14">
                  <c:v> Gloucester CitHealth Centre</c:v>
                </c:pt>
                <c:pt idx="15">
                  <c:v> White House Surgery</c:v>
                </c:pt>
                <c:pt idx="16">
                  <c:v> High Street MedicaCentre</c:v>
                </c:pt>
                <c:pt idx="17">
                  <c:v> Drybrook Surgery</c:v>
                </c:pt>
                <c:pt idx="18">
                  <c:v> Regent Street Surgery</c:v>
                </c:pt>
                <c:pt idx="19">
                  <c:v> Chipping Campden Surgery</c:v>
                </c:pt>
                <c:pt idx="20">
                  <c:v>Newnham Surgery</c:v>
                </c:pt>
                <c:pt idx="21">
                  <c:v> Longlevens Surgery</c:v>
                </c:pt>
                <c:pt idx="22">
                  <c:v>ENGLAND</c:v>
                </c:pt>
                <c:pt idx="23">
                  <c:v> RoyaCrescent</c:v>
                </c:pt>
                <c:pt idx="24">
                  <c:v> Upper Thames MedicaGroup</c:v>
                </c:pt>
                <c:pt idx="25">
                  <c:v> Rosebank Health</c:v>
                </c:pt>
                <c:pt idx="26">
                  <c:v> Hadwen MedicaPract.</c:v>
                </c:pt>
                <c:pt idx="27">
                  <c:v> Churchdown Surgery</c:v>
                </c:pt>
                <c:pt idx="28">
                  <c:v> Brunston Practice</c:v>
                </c:pt>
                <c:pt idx="29">
                  <c:v> Church Street Practice</c:v>
                </c:pt>
                <c:pt idx="30">
                  <c:v> Cam &amp; UleFamilPractice</c:v>
                </c:pt>
                <c:pt idx="31">
                  <c:v> St. George's Surgery</c:v>
                </c:pt>
                <c:pt idx="32">
                  <c:v>GLOS ICB</c:v>
                </c:pt>
                <c:pt idx="33">
                  <c:v> Kingsholm Surgery</c:v>
                </c:pt>
                <c:pt idx="34">
                  <c:v> Acorn Practice</c:v>
                </c:pt>
                <c:pt idx="35">
                  <c:v> YorkleHealth Centre(Wg)</c:v>
                </c:pt>
                <c:pt idx="36">
                  <c:v> Hoyland House</c:v>
                </c:pt>
                <c:pt idx="37">
                  <c:v> CulverhaSurgery</c:v>
                </c:pt>
                <c:pt idx="38">
                  <c:v> The Stoke Road Surgery,</c:v>
                </c:pt>
                <c:pt idx="39">
                  <c:v>West Cheltenham Medical</c:v>
                </c:pt>
                <c:pt idx="40">
                  <c:v> The Portland Practice</c:v>
                </c:pt>
                <c:pt idx="41">
                  <c:v>The AlnePractice</c:v>
                </c:pt>
                <c:pt idx="42">
                  <c:v> Cleevelands MedicaCentre</c:v>
                </c:pt>
                <c:pt idx="43">
                  <c:v> The RoyaWelSurgery</c:v>
                </c:pt>
                <c:pt idx="44">
                  <c:v> Sixways Clinic</c:v>
                </c:pt>
                <c:pt idx="45">
                  <c:v> Winchcombe MedicaCentre</c:v>
                </c:pt>
                <c:pt idx="46">
                  <c:v> Partners In Health, Pavilion FamilDrs</c:v>
                </c:pt>
                <c:pt idx="47">
                  <c:v> Stroud Valleys FamilPractice</c:v>
                </c:pt>
                <c:pt idx="48">
                  <c:v> Yorkleigh Surgery(Ct)</c:v>
                </c:pt>
                <c:pt idx="49">
                  <c:v> HilarCottage Surgery</c:v>
                </c:pt>
                <c:pt idx="50">
                  <c:v> Rowcroft MedicaCentre</c:v>
                </c:pt>
                <c:pt idx="51">
                  <c:v> Cotswold MedicaPractice</c:v>
                </c:pt>
                <c:pt idx="52">
                  <c:v> Frithwood Surgery</c:v>
                </c:pt>
                <c:pt idx="53">
                  <c:v> Overton Park Surgery</c:v>
                </c:pt>
                <c:pt idx="54">
                  <c:v> Hucclecote Surgery</c:v>
                </c:pt>
                <c:pt idx="55">
                  <c:v> Holts Health Centre</c:v>
                </c:pt>
                <c:pt idx="56">
                  <c:v> Phoenix Health Group</c:v>
                </c:pt>
                <c:pt idx="57">
                  <c:v> Chipping Surgery</c:v>
                </c:pt>
                <c:pt idx="58">
                  <c:v> Forest Health Care</c:v>
                </c:pt>
                <c:pt idx="59">
                  <c:v> Staunton &amp; Corse Surgery</c:v>
                </c:pt>
                <c:pt idx="60">
                  <c:v> Underwood Surgery</c:v>
                </c:pt>
                <c:pt idx="61">
                  <c:v> Mythe MedicaPractice</c:v>
                </c:pt>
                <c:pt idx="62">
                  <c:v> Rendcomb Surgery</c:v>
                </c:pt>
                <c:pt idx="63">
                  <c:v>QuedgeleMedicaCentre</c:v>
                </c:pt>
                <c:pt idx="64">
                  <c:v>Crescent Bakery</c:v>
                </c:pt>
                <c:pt idx="65">
                  <c:v>Stonehouse Health Clinic</c:v>
                </c:pt>
                <c:pt idx="66">
                  <c:v> Locking HilSurgery</c:v>
                </c:pt>
                <c:pt idx="67">
                  <c:v> Beeches Green Surgery</c:v>
                </c:pt>
                <c:pt idx="68">
                  <c:v> Cirencester Health Group</c:v>
                </c:pt>
                <c:pt idx="69">
                  <c:v> Prices MilSurgery</c:v>
                </c:pt>
                <c:pt idx="70">
                  <c:v> BerkelePlace Surgery</c:v>
                </c:pt>
                <c:pt idx="71">
                  <c:v> Minchinhampton Surgery</c:v>
                </c:pt>
                <c:pt idx="72">
                  <c:v> The Leckhampton Surgery</c:v>
                </c:pt>
              </c:strCache>
            </c:strRef>
          </c:cat>
          <c:val>
            <c:numRef>
              <c:f>'Sheet 1'!$D$3:$D$75</c:f>
              <c:numCache>
                <c:formatCode>#,##0.000;\-#,##0.000</c:formatCode>
                <c:ptCount val="73"/>
                <c:pt idx="0">
                  <c:v>1.13787693916681</c:v>
                </c:pt>
                <c:pt idx="1">
                  <c:v>1.0756967690629</c:v>
                </c:pt>
                <c:pt idx="2">
                  <c:v>1.0561218937057899</c:v>
                </c:pt>
                <c:pt idx="3">
                  <c:v>1.0504738814194401</c:v>
                </c:pt>
                <c:pt idx="4">
                  <c:v>1.04879463176207</c:v>
                </c:pt>
                <c:pt idx="5">
                  <c:v>1.0424914225389299</c:v>
                </c:pt>
                <c:pt idx="6">
                  <c:v>1.0393583945732101</c:v>
                </c:pt>
                <c:pt idx="7">
                  <c:v>1.0370332402163001</c:v>
                </c:pt>
                <c:pt idx="8">
                  <c:v>1.0194505015263799</c:v>
                </c:pt>
                <c:pt idx="9">
                  <c:v>1.0070070070070101</c:v>
                </c:pt>
                <c:pt idx="10">
                  <c:v>1.00078814881536</c:v>
                </c:pt>
                <c:pt idx="11">
                  <c:v>0.99450331829554595</c:v>
                </c:pt>
              </c:numCache>
            </c:numRef>
          </c:val>
          <c:extLst>
            <c:ext xmlns:c16="http://schemas.microsoft.com/office/drawing/2014/chart" uri="{C3380CC4-5D6E-409C-BE32-E72D297353CC}">
              <c16:uniqueId val="{00000002-57F8-4EEC-A2EA-A29228C94EB8}"/>
            </c:ext>
          </c:extLst>
        </c:ser>
        <c:dLbls>
          <c:dLblPos val="inEnd"/>
          <c:showLegendKey val="0"/>
          <c:showVal val="1"/>
          <c:showCatName val="0"/>
          <c:showSerName val="0"/>
          <c:showPercent val="0"/>
          <c:showBubbleSize val="0"/>
        </c:dLbls>
        <c:gapWidth val="0"/>
        <c:overlap val="85"/>
        <c:axId val="571857680"/>
        <c:axId val="571862272"/>
      </c:barChart>
      <c:catAx>
        <c:axId val="571857680"/>
        <c:scaling>
          <c:orientation val="maxMin"/>
        </c:scaling>
        <c:delete val="0"/>
        <c:axPos val="b"/>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571862272"/>
        <c:crosses val="autoZero"/>
        <c:auto val="1"/>
        <c:lblAlgn val="ctr"/>
        <c:lblOffset val="100"/>
        <c:tickLblSkip val="1"/>
        <c:noMultiLvlLbl val="0"/>
      </c:catAx>
      <c:valAx>
        <c:axId val="57186227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10000"/>
                  </a:schemeClr>
                </a:solidFill>
                <a:latin typeface="+mn-lt"/>
                <a:ea typeface="+mn-ea"/>
                <a:cs typeface="+mn-cs"/>
              </a:defRPr>
            </a:pPr>
            <a:endParaRPr lang="en-US"/>
          </a:p>
        </c:txPr>
        <c:crossAx val="571857680"/>
        <c:crossesAt val="1"/>
        <c:crossBetween val="midCat"/>
      </c:valAx>
      <c:spPr>
        <a:noFill/>
        <a:ln>
          <a:noFill/>
        </a:ln>
        <a:effectLst/>
      </c:spPr>
    </c:plotArea>
    <c:legend>
      <c:legendPos val="t"/>
      <c:layout>
        <c:manualLayout>
          <c:xMode val="edge"/>
          <c:yMode val="edge"/>
          <c:x val="1.555500907112598E-2"/>
          <c:y val="2.3008340523439749E-2"/>
          <c:w val="0.75085816099740621"/>
          <c:h val="4.853355798169750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6">
              <a:lumMod val="10000"/>
            </a:schemeClr>
          </a:solidFill>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Sheet1!$B$1:$B$2</c:f>
              <c:strCache>
                <c:ptCount val="2"/>
                <c:pt idx="0">
                  <c:v>Proportion of co-amoxiclav, cephalosporin &amp; quinolone items </c:v>
                </c:pt>
                <c:pt idx="1">
                  <c:v>above 10%</c:v>
                </c:pt>
              </c:strCache>
            </c:strRef>
          </c:tx>
          <c:spPr>
            <a:solidFill>
              <a:schemeClr val="accent1"/>
            </a:solidFill>
            <a:ln>
              <a:noFill/>
            </a:ln>
            <a:effectLst/>
          </c:spPr>
          <c:invertIfNegative val="0"/>
          <c:cat>
            <c:strRef>
              <c:f>Sheet1!$A$3:$A$80</c:f>
              <c:strCache>
                <c:ptCount val="78"/>
                <c:pt idx="0">
                  <c:v> Hoyland House</c:v>
                </c:pt>
                <c:pt idx="1">
                  <c:v> Coleford Family Doctors</c:v>
                </c:pt>
                <c:pt idx="2">
                  <c:v> The Royal Well Surgery</c:v>
                </c:pt>
                <c:pt idx="3">
                  <c:v> Stow Surgery</c:v>
                </c:pt>
                <c:pt idx="4">
                  <c:v> Yorkley Health Centre(Wg)</c:v>
                </c:pt>
                <c:pt idx="5">
                  <c:v> Rendcomb Surgery</c:v>
                </c:pt>
                <c:pt idx="6">
                  <c:v> Overton Park Surgery</c:v>
                </c:pt>
                <c:pt idx="7">
                  <c:v> Sixways Clinic</c:v>
                </c:pt>
                <c:pt idx="8">
                  <c:v> Mann Cottage Surgery</c:v>
                </c:pt>
                <c:pt idx="9">
                  <c:v> Winchcombe Medicacentre</c:v>
                </c:pt>
                <c:pt idx="10">
                  <c:v> Chipping Surgery</c:v>
                </c:pt>
                <c:pt idx="11">
                  <c:v> The Stoke Road Surgery,</c:v>
                </c:pt>
                <c:pt idx="12">
                  <c:v> High Street Medicacentre</c:v>
                </c:pt>
                <c:pt idx="13">
                  <c:v> Forest Health Care</c:v>
                </c:pt>
                <c:pt idx="14">
                  <c:v>Crescent Bakery</c:v>
                </c:pt>
                <c:pt idx="15">
                  <c:v> Holts Health Centre</c:v>
                </c:pt>
                <c:pt idx="16">
                  <c:v> Church Street Practice</c:v>
                </c:pt>
                <c:pt idx="17">
                  <c:v> Upper Thames Medicagroup</c:v>
                </c:pt>
                <c:pt idx="18">
                  <c:v> Walnut Tree Practice</c:v>
                </c:pt>
                <c:pt idx="19">
                  <c:v> Staunton &amp; Corse Surgery</c:v>
                </c:pt>
                <c:pt idx="20">
                  <c:v> Culverhay Surgery</c:v>
                </c:pt>
                <c:pt idx="21">
                  <c:v> Phoenix Health Group</c:v>
                </c:pt>
                <c:pt idx="22">
                  <c:v> The Portland Practice</c:v>
                </c:pt>
                <c:pt idx="23">
                  <c:v> Berkeley Place Surgery</c:v>
                </c:pt>
                <c:pt idx="24">
                  <c:v> Lydney Practice</c:v>
                </c:pt>
                <c:pt idx="25">
                  <c:v> Cam &amp; Uley Family Practice</c:v>
                </c:pt>
                <c:pt idx="26">
                  <c:v> Underwood Surgery</c:v>
                </c:pt>
                <c:pt idx="27">
                  <c:v> Mitcheldean Surgery</c:v>
                </c:pt>
                <c:pt idx="28">
                  <c:v> Churchdown Surgery</c:v>
                </c:pt>
                <c:pt idx="29">
                  <c:v>Glos ICB</c:v>
                </c:pt>
                <c:pt idx="30">
                  <c:v> Hucclecote Surgery</c:v>
                </c:pt>
                <c:pt idx="31">
                  <c:v> Aspen Medicapractice</c:v>
                </c:pt>
                <c:pt idx="32">
                  <c:v>Stonehouse Health Clinic</c:v>
                </c:pt>
                <c:pt idx="33">
                  <c:v> St. George's Surgery</c:v>
                </c:pt>
                <c:pt idx="34">
                  <c:v> Cirencester Health Group</c:v>
                </c:pt>
                <c:pt idx="35">
                  <c:v> Brockworth Surgery</c:v>
                </c:pt>
                <c:pt idx="36">
                  <c:v> Royacrescent</c:v>
                </c:pt>
                <c:pt idx="37">
                  <c:v> Cotswold Medicapractice</c:v>
                </c:pt>
                <c:pt idx="38">
                  <c:v> Chipping Campden Surgery</c:v>
                </c:pt>
                <c:pt idx="39">
                  <c:v> Brunston Practice</c:v>
                </c:pt>
                <c:pt idx="40">
                  <c:v> Frithwood Surgery</c:v>
                </c:pt>
                <c:pt idx="41">
                  <c:v>ENGLAND</c:v>
                </c:pt>
                <c:pt idx="42">
                  <c:v> Dockham Road Surgery</c:v>
                </c:pt>
                <c:pt idx="43">
                  <c:v> Longlevens Surgery</c:v>
                </c:pt>
                <c:pt idx="44">
                  <c:v> The Leckhampton Surgery</c:v>
                </c:pt>
                <c:pt idx="45">
                  <c:v> Prices Milsurgery</c:v>
                </c:pt>
                <c:pt idx="46">
                  <c:v> Cleevelands Medicacentre</c:v>
                </c:pt>
                <c:pt idx="47">
                  <c:v>Newnham Surgery</c:v>
                </c:pt>
                <c:pt idx="48">
                  <c:v>Y Gloucester Health Access Centre</c:v>
                </c:pt>
                <c:pt idx="49">
                  <c:v> Rosebank Health</c:v>
                </c:pt>
                <c:pt idx="50">
                  <c:v> Kingsholm Surgery</c:v>
                </c:pt>
                <c:pt idx="51">
                  <c:v> Blakeney Surgery</c:v>
                </c:pt>
                <c:pt idx="52">
                  <c:v> St. Catherine's Surgery</c:v>
                </c:pt>
                <c:pt idx="53">
                  <c:v> Hilary Cottage Surgery</c:v>
                </c:pt>
                <c:pt idx="54">
                  <c:v> Yorkleigh Surgery(Ct)</c:v>
                </c:pt>
                <c:pt idx="55">
                  <c:v> Drybrook Surgery</c:v>
                </c:pt>
                <c:pt idx="56">
                  <c:v> Acorn Practice</c:v>
                </c:pt>
                <c:pt idx="57">
                  <c:v> Stroud Valleys Family Practice</c:v>
                </c:pt>
                <c:pt idx="58">
                  <c:v>The Alney Practice</c:v>
                </c:pt>
                <c:pt idx="59">
                  <c:v> Severnbank Surgery</c:v>
                </c:pt>
                <c:pt idx="60">
                  <c:v> Hadwen Medicapract.</c:v>
                </c:pt>
                <c:pt idx="61">
                  <c:v> Mythe Medicapractice</c:v>
                </c:pt>
                <c:pt idx="62">
                  <c:v>Improved Access Centracluster</c:v>
                </c:pt>
                <c:pt idx="63">
                  <c:v> Regent Street Surgery</c:v>
                </c:pt>
                <c:pt idx="64">
                  <c:v>The Homeless Healthcare Team</c:v>
                </c:pt>
                <c:pt idx="65">
                  <c:v> Minchinhampton Surgery</c:v>
                </c:pt>
                <c:pt idx="66">
                  <c:v> Frampton Surgery</c:v>
                </c:pt>
                <c:pt idx="67">
                  <c:v> Gloucester City Health Centre</c:v>
                </c:pt>
                <c:pt idx="68">
                  <c:v> Locking Hilsurgery</c:v>
                </c:pt>
                <c:pt idx="69">
                  <c:v> Partners In Health, Pavilion Family Drs</c:v>
                </c:pt>
                <c:pt idx="70">
                  <c:v> Beeches Green Surgery</c:v>
                </c:pt>
                <c:pt idx="71">
                  <c:v>Extended Access St Pauls</c:v>
                </c:pt>
                <c:pt idx="72">
                  <c:v>M Unidentified Doctors</c:v>
                </c:pt>
                <c:pt idx="73">
                  <c:v>West Cheltenham Medical</c:v>
                </c:pt>
                <c:pt idx="74">
                  <c:v> Rowcroft Medicacentre</c:v>
                </c:pt>
                <c:pt idx="75">
                  <c:v>Quedgeley Medicacentre</c:v>
                </c:pt>
                <c:pt idx="76">
                  <c:v>Choice Plus</c:v>
                </c:pt>
                <c:pt idx="77">
                  <c:v>South Cotswold Locality Nurse Prescriber</c:v>
                </c:pt>
              </c:strCache>
            </c:strRef>
          </c:cat>
          <c:val>
            <c:numRef>
              <c:f>Sheet1!$B$3:$B$80</c:f>
              <c:numCache>
                <c:formatCode>0.00%</c:formatCode>
                <c:ptCount val="78"/>
                <c:pt idx="0">
                  <c:v>0.146989835809226</c:v>
                </c:pt>
                <c:pt idx="1">
                  <c:v>0.13699806742538101</c:v>
                </c:pt>
                <c:pt idx="2">
                  <c:v>0.13420061622731899</c:v>
                </c:pt>
                <c:pt idx="3">
                  <c:v>0.13067682390858501</c:v>
                </c:pt>
                <c:pt idx="4">
                  <c:v>0.129670873546152</c:v>
                </c:pt>
                <c:pt idx="5">
                  <c:v>0.12579957356076801</c:v>
                </c:pt>
                <c:pt idx="6">
                  <c:v>0.120022022389429</c:v>
                </c:pt>
                <c:pt idx="7">
                  <c:v>0.119443900528686</c:v>
                </c:pt>
                <c:pt idx="8">
                  <c:v>0.11720169594185301</c:v>
                </c:pt>
                <c:pt idx="9">
                  <c:v>0.114151681000782</c:v>
                </c:pt>
                <c:pt idx="10">
                  <c:v>0.112653497063534</c:v>
                </c:pt>
                <c:pt idx="11">
                  <c:v>0.111610486891386</c:v>
                </c:pt>
                <c:pt idx="12">
                  <c:v>0.110852487634565</c:v>
                </c:pt>
                <c:pt idx="13">
                  <c:v>0.107546593339444</c:v>
                </c:pt>
                <c:pt idx="14">
                  <c:v>0.107264472190692</c:v>
                </c:pt>
                <c:pt idx="15">
                  <c:v>0.106474258970359</c:v>
                </c:pt>
                <c:pt idx="16">
                  <c:v>0.104394732666984</c:v>
                </c:pt>
                <c:pt idx="17">
                  <c:v>0.103945371775417</c:v>
                </c:pt>
                <c:pt idx="18">
                  <c:v>0.103805073431242</c:v>
                </c:pt>
                <c:pt idx="19">
                  <c:v>0.102405247813411</c:v>
                </c:pt>
                <c:pt idx="20">
                  <c:v>0.10232085380315099</c:v>
                </c:pt>
                <c:pt idx="21">
                  <c:v>0.10131941709334399</c:v>
                </c:pt>
              </c:numCache>
            </c:numRef>
          </c:val>
          <c:extLst>
            <c:ext xmlns:c16="http://schemas.microsoft.com/office/drawing/2014/chart" uri="{C3380CC4-5D6E-409C-BE32-E72D297353CC}">
              <c16:uniqueId val="{00000000-02A2-4270-A52E-355316F88C05}"/>
            </c:ext>
          </c:extLst>
        </c:ser>
        <c:ser>
          <c:idx val="1"/>
          <c:order val="1"/>
          <c:tx>
            <c:strRef>
              <c:f>Sheet1!$C$1:$C$2</c:f>
              <c:strCache>
                <c:ptCount val="2"/>
                <c:pt idx="0">
                  <c:v>Proportion of co-amoxiclav, cephalosporin &amp; quinolone items </c:v>
                </c:pt>
                <c:pt idx="1">
                  <c:v>at or below 10%</c:v>
                </c:pt>
              </c:strCache>
            </c:strRef>
          </c:tx>
          <c:spPr>
            <a:solidFill>
              <a:schemeClr val="accent2"/>
            </a:solidFill>
            <a:ln>
              <a:noFill/>
            </a:ln>
            <a:effectLst/>
          </c:spPr>
          <c:invertIfNegative val="0"/>
          <c:cat>
            <c:strRef>
              <c:f>Sheet1!$A$3:$A$80</c:f>
              <c:strCache>
                <c:ptCount val="78"/>
                <c:pt idx="0">
                  <c:v> Hoyland House</c:v>
                </c:pt>
                <c:pt idx="1">
                  <c:v> Coleford Family Doctors</c:v>
                </c:pt>
                <c:pt idx="2">
                  <c:v> The Royal Well Surgery</c:v>
                </c:pt>
                <c:pt idx="3">
                  <c:v> Stow Surgery</c:v>
                </c:pt>
                <c:pt idx="4">
                  <c:v> Yorkley Health Centre(Wg)</c:v>
                </c:pt>
                <c:pt idx="5">
                  <c:v> Rendcomb Surgery</c:v>
                </c:pt>
                <c:pt idx="6">
                  <c:v> Overton Park Surgery</c:v>
                </c:pt>
                <c:pt idx="7">
                  <c:v> Sixways Clinic</c:v>
                </c:pt>
                <c:pt idx="8">
                  <c:v> Mann Cottage Surgery</c:v>
                </c:pt>
                <c:pt idx="9">
                  <c:v> Winchcombe Medicacentre</c:v>
                </c:pt>
                <c:pt idx="10">
                  <c:v> Chipping Surgery</c:v>
                </c:pt>
                <c:pt idx="11">
                  <c:v> The Stoke Road Surgery,</c:v>
                </c:pt>
                <c:pt idx="12">
                  <c:v> High Street Medicacentre</c:v>
                </c:pt>
                <c:pt idx="13">
                  <c:v> Forest Health Care</c:v>
                </c:pt>
                <c:pt idx="14">
                  <c:v>Crescent Bakery</c:v>
                </c:pt>
                <c:pt idx="15">
                  <c:v> Holts Health Centre</c:v>
                </c:pt>
                <c:pt idx="16">
                  <c:v> Church Street Practice</c:v>
                </c:pt>
                <c:pt idx="17">
                  <c:v> Upper Thames Medicagroup</c:v>
                </c:pt>
                <c:pt idx="18">
                  <c:v> Walnut Tree Practice</c:v>
                </c:pt>
                <c:pt idx="19">
                  <c:v> Staunton &amp; Corse Surgery</c:v>
                </c:pt>
                <c:pt idx="20">
                  <c:v> Culverhay Surgery</c:v>
                </c:pt>
                <c:pt idx="21">
                  <c:v> Phoenix Health Group</c:v>
                </c:pt>
                <c:pt idx="22">
                  <c:v> The Portland Practice</c:v>
                </c:pt>
                <c:pt idx="23">
                  <c:v> Berkeley Place Surgery</c:v>
                </c:pt>
                <c:pt idx="24">
                  <c:v> Lydney Practice</c:v>
                </c:pt>
                <c:pt idx="25">
                  <c:v> Cam &amp; Uley Family Practice</c:v>
                </c:pt>
                <c:pt idx="26">
                  <c:v> Underwood Surgery</c:v>
                </c:pt>
                <c:pt idx="27">
                  <c:v> Mitcheldean Surgery</c:v>
                </c:pt>
                <c:pt idx="28">
                  <c:v> Churchdown Surgery</c:v>
                </c:pt>
                <c:pt idx="29">
                  <c:v>Glos ICB</c:v>
                </c:pt>
                <c:pt idx="30">
                  <c:v> Hucclecote Surgery</c:v>
                </c:pt>
                <c:pt idx="31">
                  <c:v> Aspen Medicapractice</c:v>
                </c:pt>
                <c:pt idx="32">
                  <c:v>Stonehouse Health Clinic</c:v>
                </c:pt>
                <c:pt idx="33">
                  <c:v> St. George's Surgery</c:v>
                </c:pt>
                <c:pt idx="34">
                  <c:v> Cirencester Health Group</c:v>
                </c:pt>
                <c:pt idx="35">
                  <c:v> Brockworth Surgery</c:v>
                </c:pt>
                <c:pt idx="36">
                  <c:v> Royacrescent</c:v>
                </c:pt>
                <c:pt idx="37">
                  <c:v> Cotswold Medicapractice</c:v>
                </c:pt>
                <c:pt idx="38">
                  <c:v> Chipping Campden Surgery</c:v>
                </c:pt>
                <c:pt idx="39">
                  <c:v> Brunston Practice</c:v>
                </c:pt>
                <c:pt idx="40">
                  <c:v> Frithwood Surgery</c:v>
                </c:pt>
                <c:pt idx="41">
                  <c:v>ENGLAND</c:v>
                </c:pt>
                <c:pt idx="42">
                  <c:v> Dockham Road Surgery</c:v>
                </c:pt>
                <c:pt idx="43">
                  <c:v> Longlevens Surgery</c:v>
                </c:pt>
                <c:pt idx="44">
                  <c:v> The Leckhampton Surgery</c:v>
                </c:pt>
                <c:pt idx="45">
                  <c:v> Prices Milsurgery</c:v>
                </c:pt>
                <c:pt idx="46">
                  <c:v> Cleevelands Medicacentre</c:v>
                </c:pt>
                <c:pt idx="47">
                  <c:v>Newnham Surgery</c:v>
                </c:pt>
                <c:pt idx="48">
                  <c:v>Y Gloucester Health Access Centre</c:v>
                </c:pt>
                <c:pt idx="49">
                  <c:v> Rosebank Health</c:v>
                </c:pt>
                <c:pt idx="50">
                  <c:v> Kingsholm Surgery</c:v>
                </c:pt>
                <c:pt idx="51">
                  <c:v> Blakeney Surgery</c:v>
                </c:pt>
                <c:pt idx="52">
                  <c:v> St. Catherine's Surgery</c:v>
                </c:pt>
                <c:pt idx="53">
                  <c:v> Hilary Cottage Surgery</c:v>
                </c:pt>
                <c:pt idx="54">
                  <c:v> Yorkleigh Surgery(Ct)</c:v>
                </c:pt>
                <c:pt idx="55">
                  <c:v> Drybrook Surgery</c:v>
                </c:pt>
                <c:pt idx="56">
                  <c:v> Acorn Practice</c:v>
                </c:pt>
                <c:pt idx="57">
                  <c:v> Stroud Valleys Family Practice</c:v>
                </c:pt>
                <c:pt idx="58">
                  <c:v>The Alney Practice</c:v>
                </c:pt>
                <c:pt idx="59">
                  <c:v> Severnbank Surgery</c:v>
                </c:pt>
                <c:pt idx="60">
                  <c:v> Hadwen Medicapract.</c:v>
                </c:pt>
                <c:pt idx="61">
                  <c:v> Mythe Medicapractice</c:v>
                </c:pt>
                <c:pt idx="62">
                  <c:v>Improved Access Centracluster</c:v>
                </c:pt>
                <c:pt idx="63">
                  <c:v> Regent Street Surgery</c:v>
                </c:pt>
                <c:pt idx="64">
                  <c:v>The Homeless Healthcare Team</c:v>
                </c:pt>
                <c:pt idx="65">
                  <c:v> Minchinhampton Surgery</c:v>
                </c:pt>
                <c:pt idx="66">
                  <c:v> Frampton Surgery</c:v>
                </c:pt>
                <c:pt idx="67">
                  <c:v> Gloucester City Health Centre</c:v>
                </c:pt>
                <c:pt idx="68">
                  <c:v> Locking Hilsurgery</c:v>
                </c:pt>
                <c:pt idx="69">
                  <c:v> Partners In Health, Pavilion Family Drs</c:v>
                </c:pt>
                <c:pt idx="70">
                  <c:v> Beeches Green Surgery</c:v>
                </c:pt>
                <c:pt idx="71">
                  <c:v>Extended Access St Pauls</c:v>
                </c:pt>
                <c:pt idx="72">
                  <c:v>M Unidentified Doctors</c:v>
                </c:pt>
                <c:pt idx="73">
                  <c:v>West Cheltenham Medical</c:v>
                </c:pt>
                <c:pt idx="74">
                  <c:v> Rowcroft Medicacentre</c:v>
                </c:pt>
                <c:pt idx="75">
                  <c:v>Quedgeley Medicacentre</c:v>
                </c:pt>
                <c:pt idx="76">
                  <c:v>Choice Plus</c:v>
                </c:pt>
                <c:pt idx="77">
                  <c:v>South Cotswold Locality Nurse Prescriber</c:v>
                </c:pt>
              </c:strCache>
            </c:strRef>
          </c:cat>
          <c:val>
            <c:numRef>
              <c:f>Sheet1!$C$3:$C$80</c:f>
              <c:numCache>
                <c:formatCode>General</c:formatCode>
                <c:ptCount val="78"/>
                <c:pt idx="22" formatCode="0.00%">
                  <c:v>9.9443969204448202E-2</c:v>
                </c:pt>
                <c:pt idx="23" formatCode="0.00%">
                  <c:v>9.6708517136070593E-2</c:v>
                </c:pt>
                <c:pt idx="24" formatCode="0.00%">
                  <c:v>9.5472239295226399E-2</c:v>
                </c:pt>
                <c:pt idx="25" formatCode="0.00%">
                  <c:v>9.5407685098406705E-2</c:v>
                </c:pt>
                <c:pt idx="26" formatCode="0.00%">
                  <c:v>9.3618077973677702E-2</c:v>
                </c:pt>
                <c:pt idx="27" formatCode="0.00%">
                  <c:v>9.2850287907869505E-2</c:v>
                </c:pt>
                <c:pt idx="28" formatCode="0.00%">
                  <c:v>9.2610837438423604E-2</c:v>
                </c:pt>
                <c:pt idx="29" formatCode="0.00%">
                  <c:v>9.1282267106788106E-2</c:v>
                </c:pt>
                <c:pt idx="30" formatCode="0.00%">
                  <c:v>9.1062801932367196E-2</c:v>
                </c:pt>
                <c:pt idx="31" formatCode="0.00%">
                  <c:v>9.0786067309955296E-2</c:v>
                </c:pt>
                <c:pt idx="32" formatCode="0.00%">
                  <c:v>9.0538336052202295E-2</c:v>
                </c:pt>
                <c:pt idx="33" formatCode="0.00%">
                  <c:v>9.0211530485275804E-2</c:v>
                </c:pt>
                <c:pt idx="34" formatCode="0.00%">
                  <c:v>9.0117544623421794E-2</c:v>
                </c:pt>
                <c:pt idx="35" formatCode="0.00%">
                  <c:v>8.9717046238785403E-2</c:v>
                </c:pt>
                <c:pt idx="36" formatCode="0.00%">
                  <c:v>8.9609394945111095E-2</c:v>
                </c:pt>
                <c:pt idx="37" formatCode="0.00%">
                  <c:v>8.7283236994219707E-2</c:v>
                </c:pt>
                <c:pt idx="38" formatCode="0.00%">
                  <c:v>8.6601307189542495E-2</c:v>
                </c:pt>
                <c:pt idx="39" formatCode="0.00%">
                  <c:v>8.5828343313373301E-2</c:v>
                </c:pt>
                <c:pt idx="40" formatCode="0.00%">
                  <c:v>8.4656084656084707E-2</c:v>
                </c:pt>
                <c:pt idx="41" formatCode="0.00%">
                  <c:v>8.4502853194911007E-2</c:v>
                </c:pt>
                <c:pt idx="42" formatCode="0.00%">
                  <c:v>8.4125144843568894E-2</c:v>
                </c:pt>
                <c:pt idx="43" formatCode="0.00%">
                  <c:v>8.3944580277098599E-2</c:v>
                </c:pt>
                <c:pt idx="44" formatCode="0.00%">
                  <c:v>8.3801612509162002E-2</c:v>
                </c:pt>
                <c:pt idx="45" formatCode="0.00%">
                  <c:v>8.3281541330018694E-2</c:v>
                </c:pt>
                <c:pt idx="46" formatCode="0.00%">
                  <c:v>7.9829598073717395E-2</c:v>
                </c:pt>
                <c:pt idx="47" formatCode="0.00%">
                  <c:v>7.9164376030786104E-2</c:v>
                </c:pt>
                <c:pt idx="48" formatCode="0.00%">
                  <c:v>7.6826722338204603E-2</c:v>
                </c:pt>
                <c:pt idx="49" formatCode="0.00%">
                  <c:v>7.5790718297369206E-2</c:v>
                </c:pt>
                <c:pt idx="50" formatCode="0.00%">
                  <c:v>7.5509190263288603E-2</c:v>
                </c:pt>
                <c:pt idx="51" formatCode="0.00%">
                  <c:v>7.4074074074074098E-2</c:v>
                </c:pt>
                <c:pt idx="52" formatCode="0.00%">
                  <c:v>7.2822097740003894E-2</c:v>
                </c:pt>
                <c:pt idx="53" formatCode="0.00%">
                  <c:v>7.2508398656215001E-2</c:v>
                </c:pt>
                <c:pt idx="54" formatCode="0.00%">
                  <c:v>7.2122052704577E-2</c:v>
                </c:pt>
                <c:pt idx="55" formatCode="0.00%">
                  <c:v>7.13987473903967E-2</c:v>
                </c:pt>
                <c:pt idx="56" formatCode="0.00%">
                  <c:v>7.0925553319919496E-2</c:v>
                </c:pt>
                <c:pt idx="57" formatCode="0.00%">
                  <c:v>7.0890562693841405E-2</c:v>
                </c:pt>
                <c:pt idx="58" formatCode="0.00%">
                  <c:v>7.0611369324276002E-2</c:v>
                </c:pt>
                <c:pt idx="59" formatCode="0.00%">
                  <c:v>7.0573669005365297E-2</c:v>
                </c:pt>
                <c:pt idx="60" formatCode="0.00%">
                  <c:v>7.0024970144392601E-2</c:v>
                </c:pt>
                <c:pt idx="61" formatCode="0.00%">
                  <c:v>6.9958098014210199E-2</c:v>
                </c:pt>
                <c:pt idx="62" formatCode="0.00%">
                  <c:v>6.9819819819819801E-2</c:v>
                </c:pt>
                <c:pt idx="63" formatCode="0.00%">
                  <c:v>6.9647463456577796E-2</c:v>
                </c:pt>
                <c:pt idx="64" formatCode="0.00%">
                  <c:v>6.9518716577540093E-2</c:v>
                </c:pt>
                <c:pt idx="65" formatCode="0.00%">
                  <c:v>6.8693249111725196E-2</c:v>
                </c:pt>
                <c:pt idx="66" formatCode="0.00%">
                  <c:v>6.7715458276333795E-2</c:v>
                </c:pt>
                <c:pt idx="67" formatCode="0.00%">
                  <c:v>6.7048437127177299E-2</c:v>
                </c:pt>
                <c:pt idx="68" formatCode="0.00%">
                  <c:v>6.6176470588235295E-2</c:v>
                </c:pt>
                <c:pt idx="69" formatCode="0.00%">
                  <c:v>6.4918154761904795E-2</c:v>
                </c:pt>
                <c:pt idx="70" formatCode="0.00%">
                  <c:v>6.36984075398115E-2</c:v>
                </c:pt>
                <c:pt idx="71" formatCode="0.00%">
                  <c:v>6.1224489795918401E-2</c:v>
                </c:pt>
                <c:pt idx="72" formatCode="0.00%">
                  <c:v>5.9701492537313397E-2</c:v>
                </c:pt>
                <c:pt idx="73" formatCode="0.00%">
                  <c:v>5.8152173913043503E-2</c:v>
                </c:pt>
                <c:pt idx="74" formatCode="0.00%">
                  <c:v>4.9971059232105E-2</c:v>
                </c:pt>
                <c:pt idx="75" formatCode="0.00%">
                  <c:v>4.33017591339648E-2</c:v>
                </c:pt>
                <c:pt idx="76" formatCode="0.00%">
                  <c:v>4.0478380864765399E-2</c:v>
                </c:pt>
                <c:pt idx="77" formatCode="0.00%">
                  <c:v>3.5714285714285698E-2</c:v>
                </c:pt>
              </c:numCache>
            </c:numRef>
          </c:val>
          <c:extLst>
            <c:ext xmlns:c16="http://schemas.microsoft.com/office/drawing/2014/chart" uri="{C3380CC4-5D6E-409C-BE32-E72D297353CC}">
              <c16:uniqueId val="{00000001-02A2-4270-A52E-355316F88C05}"/>
            </c:ext>
          </c:extLst>
        </c:ser>
        <c:dLbls>
          <c:showLegendKey val="0"/>
          <c:showVal val="0"/>
          <c:showCatName val="0"/>
          <c:showSerName val="0"/>
          <c:showPercent val="0"/>
          <c:showBubbleSize val="0"/>
        </c:dLbls>
        <c:gapWidth val="35"/>
        <c:overlap val="82"/>
        <c:axId val="786448480"/>
        <c:axId val="786448808"/>
      </c:barChart>
      <c:catAx>
        <c:axId val="786448480"/>
        <c:scaling>
          <c:orientation val="maxMin"/>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86448808"/>
        <c:crosses val="autoZero"/>
        <c:auto val="0"/>
        <c:lblAlgn val="ctr"/>
        <c:lblOffset val="100"/>
        <c:tickLblSkip val="1"/>
        <c:noMultiLvlLbl val="0"/>
      </c:catAx>
      <c:valAx>
        <c:axId val="786448808"/>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448480"/>
        <c:crossesAt val="1"/>
        <c:crossBetween val="midCat"/>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1.6340988626421707E-2"/>
          <c:y val="1.169318494679108E-2"/>
          <c:w val="0.77321435172716091"/>
          <c:h val="0.131751429100658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C8F89-58DF-42E8-ADAA-CAA54898BAE8}" type="doc">
      <dgm:prSet loTypeId="urn:microsoft.com/office/officeart/2005/8/layout/radial3" loCatId="relationship" qsTypeId="urn:microsoft.com/office/officeart/2005/8/quickstyle/simple1" qsCatId="simple" csTypeId="urn:microsoft.com/office/officeart/2005/8/colors/accent1_2" csCatId="accent1" phldr="1"/>
      <dgm:spPr/>
    </dgm:pt>
    <dgm:pt modelId="{923FE854-A55F-4187-BD22-2E77A3CA5E73}">
      <dgm:prSet phldrT="[Text]"/>
      <dgm:spPr>
        <a:solidFill>
          <a:schemeClr val="accent2">
            <a:lumMod val="60000"/>
            <a:lumOff val="40000"/>
            <a:alpha val="50000"/>
          </a:schemeClr>
        </a:solidFill>
      </dgm:spPr>
      <dgm:t>
        <a:bodyPr/>
        <a:lstStyle/>
        <a:p>
          <a:r>
            <a:rPr lang="en-GB" b="1" dirty="0">
              <a:latin typeface="Arial" panose="020B0604020202020204" pitchFamily="34" charset="0"/>
              <a:cs typeface="Arial" panose="020B0604020202020204" pitchFamily="34" charset="0"/>
            </a:rPr>
            <a:t>Reducing antibiotic prescribing in your practice</a:t>
          </a:r>
        </a:p>
      </dgm:t>
    </dgm:pt>
    <dgm:pt modelId="{2B5F2C40-D97A-42D3-83DA-71451379ED73}" type="parTrans" cxnId="{F45A6584-BCDE-48AE-BD23-43DC316D815C}">
      <dgm:prSet/>
      <dgm:spPr/>
      <dgm:t>
        <a:bodyPr/>
        <a:lstStyle/>
        <a:p>
          <a:endParaRPr lang="en-GB" b="1"/>
        </a:p>
      </dgm:t>
    </dgm:pt>
    <dgm:pt modelId="{B258197C-2320-4C37-8E6B-DBCA25B47E69}" type="sibTrans" cxnId="{F45A6584-BCDE-48AE-BD23-43DC316D815C}">
      <dgm:prSet/>
      <dgm:spPr/>
      <dgm:t>
        <a:bodyPr/>
        <a:lstStyle/>
        <a:p>
          <a:endParaRPr lang="en-GB" b="1"/>
        </a:p>
      </dgm:t>
    </dgm:pt>
    <dgm:pt modelId="{F473CCFD-B151-4345-AA52-E352B8DC87A7}">
      <dgm:prSet custT="1"/>
      <dgm:spPr>
        <a:solidFill>
          <a:schemeClr val="accent2">
            <a:lumMod val="75000"/>
            <a:alpha val="50000"/>
          </a:schemeClr>
        </a:solidFill>
      </dgm:spPr>
      <dgm:t>
        <a:bodyPr/>
        <a:lstStyle/>
        <a:p>
          <a:r>
            <a:rPr lang="en-GB" sz="1600" b="1" dirty="0">
              <a:solidFill>
                <a:schemeClr val="accent6">
                  <a:lumMod val="10000"/>
                </a:schemeClr>
              </a:solidFill>
              <a:latin typeface="Arial" panose="020B0604020202020204" pitchFamily="34" charset="0"/>
              <a:cs typeface="Arial" panose="020B0604020202020204" pitchFamily="34" charset="0"/>
            </a:rPr>
            <a:t>Makes  difference to resistance in your patients</a:t>
          </a:r>
        </a:p>
      </dgm:t>
    </dgm:pt>
    <dgm:pt modelId="{3284DA59-D34D-4DFF-ACB9-354CDE94F3EB}" type="parTrans" cxnId="{009CF287-3296-4F9D-82A6-03A97ED18732}">
      <dgm:prSet/>
      <dgm:spPr/>
      <dgm:t>
        <a:bodyPr/>
        <a:lstStyle/>
        <a:p>
          <a:endParaRPr lang="en-GB" b="1"/>
        </a:p>
      </dgm:t>
    </dgm:pt>
    <dgm:pt modelId="{B30884C4-D1FA-4A1E-8254-E3EE65D57176}" type="sibTrans" cxnId="{009CF287-3296-4F9D-82A6-03A97ED18732}">
      <dgm:prSet/>
      <dgm:spPr/>
      <dgm:t>
        <a:bodyPr/>
        <a:lstStyle/>
        <a:p>
          <a:endParaRPr lang="en-GB" b="1"/>
        </a:p>
      </dgm:t>
    </dgm:pt>
    <dgm:pt modelId="{8BA58C29-D1F8-444B-823A-04B04AF524A2}">
      <dgm:prSet custT="1"/>
      <dgm:spPr>
        <a:solidFill>
          <a:schemeClr val="accent2">
            <a:lumMod val="75000"/>
            <a:alpha val="50000"/>
          </a:schemeClr>
        </a:solidFill>
      </dgm:spPr>
      <dgm:t>
        <a:bodyPr/>
        <a:lstStyle/>
        <a:p>
          <a:r>
            <a:rPr lang="en-GB" sz="1600" b="1" dirty="0">
              <a:solidFill>
                <a:schemeClr val="accent6">
                  <a:lumMod val="10000"/>
                </a:schemeClr>
              </a:solidFill>
              <a:latin typeface="Arial" panose="020B0604020202020204" pitchFamily="34" charset="0"/>
              <a:cs typeface="Arial" panose="020B0604020202020204" pitchFamily="34" charset="0"/>
            </a:rPr>
            <a:t>Helps to slow future antibiotic resistance</a:t>
          </a:r>
        </a:p>
      </dgm:t>
    </dgm:pt>
    <dgm:pt modelId="{AF34D473-5A5A-4A6F-A7F9-4356D7B691E7}" type="parTrans" cxnId="{FA6284A5-F8E5-405D-9837-A6877314D26F}">
      <dgm:prSet/>
      <dgm:spPr/>
      <dgm:t>
        <a:bodyPr/>
        <a:lstStyle/>
        <a:p>
          <a:endParaRPr lang="en-GB" b="1"/>
        </a:p>
      </dgm:t>
    </dgm:pt>
    <dgm:pt modelId="{2582DE84-BE17-458E-952F-9190B3A6250D}" type="sibTrans" cxnId="{FA6284A5-F8E5-405D-9837-A6877314D26F}">
      <dgm:prSet/>
      <dgm:spPr/>
      <dgm:t>
        <a:bodyPr/>
        <a:lstStyle/>
        <a:p>
          <a:endParaRPr lang="en-GB" b="1"/>
        </a:p>
      </dgm:t>
    </dgm:pt>
    <dgm:pt modelId="{6C6E4414-1A82-4CF5-B221-C43E38BD453F}">
      <dgm:prSet custT="1"/>
      <dgm:spPr>
        <a:solidFill>
          <a:schemeClr val="accent2">
            <a:lumMod val="75000"/>
            <a:alpha val="50000"/>
          </a:schemeClr>
        </a:solidFill>
      </dgm:spPr>
      <dgm:t>
        <a:bodyPr/>
        <a:lstStyle/>
        <a:p>
          <a:r>
            <a:rPr lang="en-GB" sz="1600" b="1" dirty="0">
              <a:solidFill>
                <a:schemeClr val="accent6">
                  <a:lumMod val="10000"/>
                </a:schemeClr>
              </a:solidFill>
              <a:latin typeface="Arial" panose="020B0604020202020204" pitchFamily="34" charset="0"/>
              <a:cs typeface="Arial" panose="020B0604020202020204" pitchFamily="34" charset="0"/>
            </a:rPr>
            <a:t>Increase patient self-care</a:t>
          </a:r>
        </a:p>
      </dgm:t>
    </dgm:pt>
    <dgm:pt modelId="{11835B98-709A-4967-BB86-1166677B6315}" type="parTrans" cxnId="{2915AECB-5658-4551-88AA-EB7E5051198C}">
      <dgm:prSet/>
      <dgm:spPr/>
      <dgm:t>
        <a:bodyPr/>
        <a:lstStyle/>
        <a:p>
          <a:endParaRPr lang="en-GB" b="1"/>
        </a:p>
      </dgm:t>
    </dgm:pt>
    <dgm:pt modelId="{B19BF5E0-71BA-4DD3-924E-F78A695397FE}" type="sibTrans" cxnId="{2915AECB-5658-4551-88AA-EB7E5051198C}">
      <dgm:prSet/>
      <dgm:spPr/>
      <dgm:t>
        <a:bodyPr/>
        <a:lstStyle/>
        <a:p>
          <a:endParaRPr lang="en-GB" b="1"/>
        </a:p>
      </dgm:t>
    </dgm:pt>
    <dgm:pt modelId="{A659F89F-E2D0-474D-981E-135194CC29D6}">
      <dgm:prSet custT="1"/>
      <dgm:spPr>
        <a:solidFill>
          <a:schemeClr val="accent2">
            <a:lumMod val="75000"/>
            <a:alpha val="50000"/>
          </a:schemeClr>
        </a:solidFill>
      </dgm:spPr>
      <dgm:t>
        <a:bodyPr/>
        <a:lstStyle/>
        <a:p>
          <a:r>
            <a:rPr lang="en-GB" sz="1600" b="1" dirty="0">
              <a:solidFill>
                <a:schemeClr val="accent6">
                  <a:lumMod val="10000"/>
                </a:schemeClr>
              </a:solidFill>
              <a:latin typeface="Arial" panose="020B0604020202020204" pitchFamily="34" charset="0"/>
              <a:cs typeface="Arial" panose="020B0604020202020204" pitchFamily="34" charset="0"/>
            </a:rPr>
            <a:t>Helps to reduce future </a:t>
          </a:r>
          <a:r>
            <a:rPr lang="en-GB" sz="1600" b="1" dirty="0" err="1">
              <a:solidFill>
                <a:schemeClr val="accent6">
                  <a:lumMod val="10000"/>
                </a:schemeClr>
              </a:solidFill>
              <a:latin typeface="Arial" panose="020B0604020202020204" pitchFamily="34" charset="0"/>
              <a:cs typeface="Arial" panose="020B0604020202020204" pitchFamily="34" charset="0"/>
            </a:rPr>
            <a:t>consulta-tions</a:t>
          </a:r>
          <a:endParaRPr lang="en-GB" sz="1600" b="1" dirty="0">
            <a:solidFill>
              <a:schemeClr val="accent6">
                <a:lumMod val="10000"/>
              </a:schemeClr>
            </a:solidFill>
            <a:latin typeface="Arial" panose="020B0604020202020204" pitchFamily="34" charset="0"/>
            <a:cs typeface="Arial" panose="020B0604020202020204" pitchFamily="34" charset="0"/>
          </a:endParaRPr>
        </a:p>
      </dgm:t>
    </dgm:pt>
    <dgm:pt modelId="{29F4EC20-FC88-4316-863C-A302468A173A}" type="parTrans" cxnId="{E58C80DC-7420-41BA-9A55-06A166CB989A}">
      <dgm:prSet/>
      <dgm:spPr/>
      <dgm:t>
        <a:bodyPr/>
        <a:lstStyle/>
        <a:p>
          <a:endParaRPr lang="en-GB" b="1"/>
        </a:p>
      </dgm:t>
    </dgm:pt>
    <dgm:pt modelId="{7869F5D0-D976-489E-9CD4-072B6E815186}" type="sibTrans" cxnId="{E58C80DC-7420-41BA-9A55-06A166CB989A}">
      <dgm:prSet/>
      <dgm:spPr/>
      <dgm:t>
        <a:bodyPr/>
        <a:lstStyle/>
        <a:p>
          <a:endParaRPr lang="en-GB" b="1"/>
        </a:p>
      </dgm:t>
    </dgm:pt>
    <dgm:pt modelId="{5A41376B-8855-44A8-9CDA-62615E2B1EEB}" type="pres">
      <dgm:prSet presAssocID="{F71C8F89-58DF-42E8-ADAA-CAA54898BAE8}" presName="composite" presStyleCnt="0">
        <dgm:presLayoutVars>
          <dgm:chMax val="1"/>
          <dgm:dir/>
          <dgm:resizeHandles val="exact"/>
        </dgm:presLayoutVars>
      </dgm:prSet>
      <dgm:spPr/>
    </dgm:pt>
    <dgm:pt modelId="{10E681A0-4AFC-4858-9721-B59B08660693}" type="pres">
      <dgm:prSet presAssocID="{F71C8F89-58DF-42E8-ADAA-CAA54898BAE8}" presName="radial" presStyleCnt="0">
        <dgm:presLayoutVars>
          <dgm:animLvl val="ctr"/>
        </dgm:presLayoutVars>
      </dgm:prSet>
      <dgm:spPr/>
    </dgm:pt>
    <dgm:pt modelId="{D8D1FBD2-365D-4E7E-B076-334CA9BAA5FB}" type="pres">
      <dgm:prSet presAssocID="{923FE854-A55F-4187-BD22-2E77A3CA5E73}" presName="centerShape" presStyleLbl="vennNode1" presStyleIdx="0" presStyleCnt="5" custScaleX="70420" custScaleY="71184"/>
      <dgm:spPr/>
    </dgm:pt>
    <dgm:pt modelId="{D45A3694-1B9B-41FF-BB52-BDF52D56CAFB}" type="pres">
      <dgm:prSet presAssocID="{F473CCFD-B151-4345-AA52-E352B8DC87A7}" presName="node" presStyleLbl="vennNode1" presStyleIdx="1" presStyleCnt="5" custRadScaleRad="82099">
        <dgm:presLayoutVars>
          <dgm:bulletEnabled val="1"/>
        </dgm:presLayoutVars>
      </dgm:prSet>
      <dgm:spPr/>
    </dgm:pt>
    <dgm:pt modelId="{A8F2E5AC-920D-430B-B436-E10DD0DEC92C}" type="pres">
      <dgm:prSet presAssocID="{8BA58C29-D1F8-444B-823A-04B04AF524A2}" presName="node" presStyleLbl="vennNode1" presStyleIdx="2" presStyleCnt="5" custRadScaleRad="82099">
        <dgm:presLayoutVars>
          <dgm:bulletEnabled val="1"/>
        </dgm:presLayoutVars>
      </dgm:prSet>
      <dgm:spPr/>
    </dgm:pt>
    <dgm:pt modelId="{DE44E966-4182-41D0-BD98-729D2C496033}" type="pres">
      <dgm:prSet presAssocID="{6C6E4414-1A82-4CF5-B221-C43E38BD453F}" presName="node" presStyleLbl="vennNode1" presStyleIdx="3" presStyleCnt="5" custRadScaleRad="82099">
        <dgm:presLayoutVars>
          <dgm:bulletEnabled val="1"/>
        </dgm:presLayoutVars>
      </dgm:prSet>
      <dgm:spPr/>
    </dgm:pt>
    <dgm:pt modelId="{590D476C-551B-4D56-B424-C0A08BFC72EF}" type="pres">
      <dgm:prSet presAssocID="{A659F89F-E2D0-474D-981E-135194CC29D6}" presName="node" presStyleLbl="vennNode1" presStyleIdx="4" presStyleCnt="5" custRadScaleRad="82099">
        <dgm:presLayoutVars>
          <dgm:bulletEnabled val="1"/>
        </dgm:presLayoutVars>
      </dgm:prSet>
      <dgm:spPr/>
    </dgm:pt>
  </dgm:ptLst>
  <dgm:cxnLst>
    <dgm:cxn modelId="{F50A6D15-A211-421D-9CB7-B3EDC7817407}" type="presOf" srcId="{6C6E4414-1A82-4CF5-B221-C43E38BD453F}" destId="{DE44E966-4182-41D0-BD98-729D2C496033}" srcOrd="0" destOrd="0" presId="urn:microsoft.com/office/officeart/2005/8/layout/radial3"/>
    <dgm:cxn modelId="{721CC447-FC94-4D3D-8947-905025F91EA8}" type="presOf" srcId="{8BA58C29-D1F8-444B-823A-04B04AF524A2}" destId="{A8F2E5AC-920D-430B-B436-E10DD0DEC92C}" srcOrd="0" destOrd="0" presId="urn:microsoft.com/office/officeart/2005/8/layout/radial3"/>
    <dgm:cxn modelId="{18796168-F04F-4A1D-83AB-C5249367E63C}" type="presOf" srcId="{923FE854-A55F-4187-BD22-2E77A3CA5E73}" destId="{D8D1FBD2-365D-4E7E-B076-334CA9BAA5FB}" srcOrd="0" destOrd="0" presId="urn:microsoft.com/office/officeart/2005/8/layout/radial3"/>
    <dgm:cxn modelId="{9EFD5B6F-398D-4B66-BDEA-D62CFAF6AB73}" type="presOf" srcId="{F71C8F89-58DF-42E8-ADAA-CAA54898BAE8}" destId="{5A41376B-8855-44A8-9CDA-62615E2B1EEB}" srcOrd="0" destOrd="0" presId="urn:microsoft.com/office/officeart/2005/8/layout/radial3"/>
    <dgm:cxn modelId="{31660B53-6586-4E1D-ABFC-BEE0E00491C6}" type="presOf" srcId="{A659F89F-E2D0-474D-981E-135194CC29D6}" destId="{590D476C-551B-4D56-B424-C0A08BFC72EF}" srcOrd="0" destOrd="0" presId="urn:microsoft.com/office/officeart/2005/8/layout/radial3"/>
    <dgm:cxn modelId="{F45A6584-BCDE-48AE-BD23-43DC316D815C}" srcId="{F71C8F89-58DF-42E8-ADAA-CAA54898BAE8}" destId="{923FE854-A55F-4187-BD22-2E77A3CA5E73}" srcOrd="0" destOrd="0" parTransId="{2B5F2C40-D97A-42D3-83DA-71451379ED73}" sibTransId="{B258197C-2320-4C37-8E6B-DBCA25B47E69}"/>
    <dgm:cxn modelId="{009CF287-3296-4F9D-82A6-03A97ED18732}" srcId="{923FE854-A55F-4187-BD22-2E77A3CA5E73}" destId="{F473CCFD-B151-4345-AA52-E352B8DC87A7}" srcOrd="0" destOrd="0" parTransId="{3284DA59-D34D-4DFF-ACB9-354CDE94F3EB}" sibTransId="{B30884C4-D1FA-4A1E-8254-E3EE65D57176}"/>
    <dgm:cxn modelId="{FA6284A5-F8E5-405D-9837-A6877314D26F}" srcId="{923FE854-A55F-4187-BD22-2E77A3CA5E73}" destId="{8BA58C29-D1F8-444B-823A-04B04AF524A2}" srcOrd="1" destOrd="0" parTransId="{AF34D473-5A5A-4A6F-A7F9-4356D7B691E7}" sibTransId="{2582DE84-BE17-458E-952F-9190B3A6250D}"/>
    <dgm:cxn modelId="{4E5DC4C2-8E90-48CC-8C98-2B3A2626B9D1}" type="presOf" srcId="{F473CCFD-B151-4345-AA52-E352B8DC87A7}" destId="{D45A3694-1B9B-41FF-BB52-BDF52D56CAFB}" srcOrd="0" destOrd="0" presId="urn:microsoft.com/office/officeart/2005/8/layout/radial3"/>
    <dgm:cxn modelId="{2915AECB-5658-4551-88AA-EB7E5051198C}" srcId="{923FE854-A55F-4187-BD22-2E77A3CA5E73}" destId="{6C6E4414-1A82-4CF5-B221-C43E38BD453F}" srcOrd="2" destOrd="0" parTransId="{11835B98-709A-4967-BB86-1166677B6315}" sibTransId="{B19BF5E0-71BA-4DD3-924E-F78A695397FE}"/>
    <dgm:cxn modelId="{E58C80DC-7420-41BA-9A55-06A166CB989A}" srcId="{923FE854-A55F-4187-BD22-2E77A3CA5E73}" destId="{A659F89F-E2D0-474D-981E-135194CC29D6}" srcOrd="3" destOrd="0" parTransId="{29F4EC20-FC88-4316-863C-A302468A173A}" sibTransId="{7869F5D0-D976-489E-9CD4-072B6E815186}"/>
    <dgm:cxn modelId="{D0C99D0F-7B47-4187-9427-BD58F1AECC44}" type="presParOf" srcId="{5A41376B-8855-44A8-9CDA-62615E2B1EEB}" destId="{10E681A0-4AFC-4858-9721-B59B08660693}" srcOrd="0" destOrd="0" presId="urn:microsoft.com/office/officeart/2005/8/layout/radial3"/>
    <dgm:cxn modelId="{6B92741D-977D-4E70-81F2-3CE68AD18416}" type="presParOf" srcId="{10E681A0-4AFC-4858-9721-B59B08660693}" destId="{D8D1FBD2-365D-4E7E-B076-334CA9BAA5FB}" srcOrd="0" destOrd="0" presId="urn:microsoft.com/office/officeart/2005/8/layout/radial3"/>
    <dgm:cxn modelId="{0AC033B3-3FED-464D-B2AD-49AC73B10CA7}" type="presParOf" srcId="{10E681A0-4AFC-4858-9721-B59B08660693}" destId="{D45A3694-1B9B-41FF-BB52-BDF52D56CAFB}" srcOrd="1" destOrd="0" presId="urn:microsoft.com/office/officeart/2005/8/layout/radial3"/>
    <dgm:cxn modelId="{0EB31FF7-2C9A-4306-B459-F3DB845EF53F}" type="presParOf" srcId="{10E681A0-4AFC-4858-9721-B59B08660693}" destId="{A8F2E5AC-920D-430B-B436-E10DD0DEC92C}" srcOrd="2" destOrd="0" presId="urn:microsoft.com/office/officeart/2005/8/layout/radial3"/>
    <dgm:cxn modelId="{4086BC46-E503-43CC-8415-F79A457A4BB1}" type="presParOf" srcId="{10E681A0-4AFC-4858-9721-B59B08660693}" destId="{DE44E966-4182-41D0-BD98-729D2C496033}" srcOrd="3" destOrd="0" presId="urn:microsoft.com/office/officeart/2005/8/layout/radial3"/>
    <dgm:cxn modelId="{6E8EBDEC-1AAC-43AD-9B87-AA6B6808938A}" type="presParOf" srcId="{10E681A0-4AFC-4858-9721-B59B08660693}" destId="{590D476C-551B-4D56-B424-C0A08BFC72EF}"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1FBD2-365D-4E7E-B076-334CA9BAA5FB}">
      <dsp:nvSpPr>
        <dsp:cNvPr id="0" name=""/>
        <dsp:cNvSpPr/>
      </dsp:nvSpPr>
      <dsp:spPr>
        <a:xfrm>
          <a:off x="2459561" y="1655877"/>
          <a:ext cx="2137660" cy="2160852"/>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Reducing antibiotic prescribing in your practice</a:t>
          </a:r>
        </a:p>
      </dsp:txBody>
      <dsp:txXfrm>
        <a:off x="2772614" y="1972326"/>
        <a:ext cx="1511554" cy="1527954"/>
      </dsp:txXfrm>
    </dsp:sp>
    <dsp:sp modelId="{D45A3694-1B9B-41FF-BB52-BDF52D56CAFB}">
      <dsp:nvSpPr>
        <dsp:cNvPr id="0" name=""/>
        <dsp:cNvSpPr/>
      </dsp:nvSpPr>
      <dsp:spPr>
        <a:xfrm>
          <a:off x="2769495" y="354420"/>
          <a:ext cx="1517793" cy="1517793"/>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Makes  difference to resistance in your patients</a:t>
          </a:r>
        </a:p>
      </dsp:txBody>
      <dsp:txXfrm>
        <a:off x="2991771" y="576696"/>
        <a:ext cx="1073241" cy="1073241"/>
      </dsp:txXfrm>
    </dsp:sp>
    <dsp:sp modelId="{A8F2E5AC-920D-430B-B436-E10DD0DEC92C}">
      <dsp:nvSpPr>
        <dsp:cNvPr id="0" name=""/>
        <dsp:cNvSpPr/>
      </dsp:nvSpPr>
      <dsp:spPr>
        <a:xfrm>
          <a:off x="4392481" y="1977407"/>
          <a:ext cx="1517793" cy="1517793"/>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Helps to slow future antibiotic resistance</a:t>
          </a:r>
        </a:p>
      </dsp:txBody>
      <dsp:txXfrm>
        <a:off x="4614757" y="2199683"/>
        <a:ext cx="1073241" cy="1073241"/>
      </dsp:txXfrm>
    </dsp:sp>
    <dsp:sp modelId="{DE44E966-4182-41D0-BD98-729D2C496033}">
      <dsp:nvSpPr>
        <dsp:cNvPr id="0" name=""/>
        <dsp:cNvSpPr/>
      </dsp:nvSpPr>
      <dsp:spPr>
        <a:xfrm>
          <a:off x="2769495" y="3600393"/>
          <a:ext cx="1517793" cy="1517793"/>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Increase patient self-care</a:t>
          </a:r>
        </a:p>
      </dsp:txBody>
      <dsp:txXfrm>
        <a:off x="2991771" y="3822669"/>
        <a:ext cx="1073241" cy="1073241"/>
      </dsp:txXfrm>
    </dsp:sp>
    <dsp:sp modelId="{590D476C-551B-4D56-B424-C0A08BFC72EF}">
      <dsp:nvSpPr>
        <dsp:cNvPr id="0" name=""/>
        <dsp:cNvSpPr/>
      </dsp:nvSpPr>
      <dsp:spPr>
        <a:xfrm>
          <a:off x="1146508" y="1977407"/>
          <a:ext cx="1517793" cy="1517793"/>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Helps to reduce future </a:t>
          </a:r>
          <a:r>
            <a:rPr lang="en-GB" sz="1600" b="1" kern="1200" dirty="0" err="1">
              <a:solidFill>
                <a:schemeClr val="accent6">
                  <a:lumMod val="10000"/>
                </a:schemeClr>
              </a:solidFill>
              <a:latin typeface="Arial" panose="020B0604020202020204" pitchFamily="34" charset="0"/>
              <a:cs typeface="Arial" panose="020B0604020202020204" pitchFamily="34" charset="0"/>
            </a:rPr>
            <a:t>consulta-tions</a:t>
          </a:r>
          <a:endParaRPr lang="en-GB" sz="1600" b="1" kern="1200" dirty="0">
            <a:solidFill>
              <a:schemeClr val="accent6">
                <a:lumMod val="10000"/>
              </a:schemeClr>
            </a:solidFill>
            <a:latin typeface="Arial" panose="020B0604020202020204" pitchFamily="34" charset="0"/>
            <a:cs typeface="Arial" panose="020B0604020202020204" pitchFamily="34" charset="0"/>
          </a:endParaRPr>
        </a:p>
      </dsp:txBody>
      <dsp:txXfrm>
        <a:off x="1368784" y="2199683"/>
        <a:ext cx="1073241" cy="107324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0.66875</cdr:x>
      <cdr:y>0.08659</cdr:y>
    </cdr:from>
    <cdr:to>
      <cdr:x>0.68381</cdr:x>
      <cdr:y>0.81633</cdr:y>
    </cdr:to>
    <cdr:sp macro="" textlink="">
      <cdr:nvSpPr>
        <cdr:cNvPr id="2" name="Rectangle 1">
          <a:extLst xmlns:a="http://schemas.openxmlformats.org/drawingml/2006/main">
            <a:ext uri="{FF2B5EF4-FFF2-40B4-BE49-F238E27FC236}">
              <a16:creationId xmlns:a16="http://schemas.microsoft.com/office/drawing/2014/main" id="{4059232E-B989-485C-A862-E19F5314CCD4}"/>
            </a:ext>
          </a:extLst>
        </cdr:cNvPr>
        <cdr:cNvSpPr/>
      </cdr:nvSpPr>
      <cdr:spPr>
        <a:xfrm xmlns:a="http://schemas.openxmlformats.org/drawingml/2006/main">
          <a:off x="6115050" y="447425"/>
          <a:ext cx="137704" cy="3770812"/>
        </a:xfrm>
        <a:prstGeom xmlns:a="http://schemas.openxmlformats.org/drawingml/2006/main" prst="rect">
          <a:avLst/>
        </a:prstGeom>
        <a:noFill xmlns:a="http://schemas.openxmlformats.org/drawingml/2006/main"/>
        <a:ln xmlns:a="http://schemas.openxmlformats.org/drawingml/2006/main" w="28575">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0.53757</cdr:x>
      <cdr:y>0.08659</cdr:y>
    </cdr:from>
    <cdr:to>
      <cdr:x>0.55263</cdr:x>
      <cdr:y>0.81633</cdr:y>
    </cdr:to>
    <cdr:sp macro="" textlink="">
      <cdr:nvSpPr>
        <cdr:cNvPr id="3" name="Rectangle 2">
          <a:extLst xmlns:a="http://schemas.openxmlformats.org/drawingml/2006/main">
            <a:ext uri="{FF2B5EF4-FFF2-40B4-BE49-F238E27FC236}">
              <a16:creationId xmlns:a16="http://schemas.microsoft.com/office/drawing/2014/main" id="{BC04CE2B-A842-4A64-9A2F-DCBF56D479CF}"/>
            </a:ext>
          </a:extLst>
        </cdr:cNvPr>
        <cdr:cNvSpPr/>
      </cdr:nvSpPr>
      <cdr:spPr>
        <a:xfrm xmlns:a="http://schemas.openxmlformats.org/drawingml/2006/main">
          <a:off x="4915499" y="447425"/>
          <a:ext cx="137704" cy="3770812"/>
        </a:xfrm>
        <a:prstGeom xmlns:a="http://schemas.openxmlformats.org/drawingml/2006/main" prst="rect">
          <a:avLst/>
        </a:prstGeom>
        <a:noFill xmlns:a="http://schemas.openxmlformats.org/drawingml/2006/main"/>
        <a:ln xmlns:a="http://schemas.openxmlformats.org/drawingml/2006/main" w="28575">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811530"/>
            <a:ext cx="4114800" cy="3086100"/>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212516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learning.rcgp.org.uk/mod/book/view.php?id=12649&amp;chapterid=455"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elearning.rcgp.org.uk/mod/book/view.php?id=12647"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mjopen.bmj.com/content/4/10/e006245.fu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ubmed.ncbi.nlm.nih.gov/2951426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FD16671-EB85-46B9-AB56-85D3744E24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21EA8922-9B2E-4452-BC5F-66BEFB3E42B1}"/>
              </a:ext>
            </a:extLst>
          </p:cNvPr>
          <p:cNvSpPr>
            <a:spLocks noGrp="1"/>
          </p:cNvSpPr>
          <p:nvPr>
            <p:ph type="body" idx="1"/>
          </p:nvPr>
        </p:nvSpPr>
        <p:spPr bwMode="auto">
          <a:xfrm>
            <a:off x="685800" y="4400550"/>
            <a:ext cx="5486400" cy="3600450"/>
          </a:xfrm>
          <a:prstGeom prst="rect">
            <a:avLst/>
          </a:prstGeom>
        </p:spPr>
        <p:txBody>
          <a:bodyPr wrap="square" numCol="1" anchor="t" anchorCtr="0" compatLnSpc="1">
            <a:prstTxWarp prst="textNoShape">
              <a:avLst/>
            </a:prstTxWarp>
          </a:bodyPr>
          <a:lstStyle/>
          <a:p>
            <a:pPr eaLnBrk="1" hangingPunct="1">
              <a:spcBef>
                <a:spcPct val="0"/>
              </a:spcBef>
              <a:defRPr/>
            </a:pPr>
            <a:r>
              <a:rPr lang="en-GB" altLang="en-US" dirty="0"/>
              <a:t>1.   The top part of this notes section is for presenters to use during the workshop, and can be used verbatim or paraphrased.</a:t>
            </a:r>
          </a:p>
          <a:p>
            <a:pPr marL="228600" indent="-228600" eaLnBrk="1" hangingPunct="1">
              <a:spcBef>
                <a:spcPct val="0"/>
              </a:spcBef>
              <a:buFontTx/>
              <a:buAutoNum type="arabicPeriod" startAt="2"/>
              <a:defRPr/>
            </a:pPr>
            <a:r>
              <a:rPr lang="en-GB" altLang="en-US" dirty="0"/>
              <a:t>Extra notes below contain extra background information about the evidence base for the information on the slides and details about the references quoted, or how to obtain particular information or resources.</a:t>
            </a:r>
          </a:p>
          <a:p>
            <a:pPr marL="228600" indent="-228600" eaLnBrk="1" hangingPunct="1">
              <a:spcBef>
                <a:spcPct val="0"/>
              </a:spcBef>
              <a:buFontTx/>
              <a:buAutoNum type="arabicPeriod" startAt="2"/>
              <a:defRPr/>
            </a:pPr>
            <a:r>
              <a:rPr lang="en-GB" altLang="en-US" dirty="0"/>
              <a:t>Underlined notes are instructions.</a:t>
            </a:r>
          </a:p>
          <a:p>
            <a:pPr marL="228600" indent="-228600" eaLnBrk="1" hangingPunct="1">
              <a:spcBef>
                <a:spcPct val="0"/>
              </a:spcBef>
              <a:buFontTx/>
              <a:buAutoNum type="arabicPeriod" startAt="2"/>
              <a:defRPr/>
            </a:pPr>
            <a:r>
              <a:rPr lang="en-GB" altLang="en-US" dirty="0"/>
              <a:t>If you want to use the voice over at any time please make sure your laptop or PC has functional speakers and they are not on mute.</a:t>
            </a:r>
          </a:p>
          <a:p>
            <a:pPr marL="228600" indent="-228600" eaLnBrk="1" hangingPunct="1">
              <a:spcBef>
                <a:spcPct val="0"/>
              </a:spcBef>
              <a:buFontTx/>
              <a:buAutoNum type="arabicPeriod" startAt="2"/>
              <a:defRPr/>
            </a:pPr>
            <a:r>
              <a:rPr lang="en-GB" altLang="en-US" dirty="0"/>
              <a:t>While you are waiting for staff to arrive it is really useful to get them to think about their current antibiotic prescribing practice by </a:t>
            </a:r>
          </a:p>
          <a:p>
            <a:pPr marL="685800" lvl="1" indent="-228600" eaLnBrk="1" hangingPunct="1">
              <a:spcBef>
                <a:spcPct val="0"/>
              </a:spcBef>
              <a:buFont typeface="+mj-lt"/>
              <a:buAutoNum type="alphaLcParenR"/>
              <a:defRPr/>
            </a:pPr>
            <a:r>
              <a:rPr lang="en-GB" altLang="en-US" dirty="0"/>
              <a:t>getting them to complete the self-assessment checklist available at </a:t>
            </a:r>
            <a:r>
              <a:rPr lang="en-GB" dirty="0">
                <a:hlinkClick r:id="rId3"/>
              </a:rPr>
              <a:t>Antibiotic stewardship tools, audits and posters: Self-assessment checklist (rcgp.org.uk) </a:t>
            </a:r>
            <a:r>
              <a:rPr lang="en-GB" altLang="en-US" dirty="0"/>
              <a:t>(see slide 2)</a:t>
            </a:r>
          </a:p>
          <a:p>
            <a:pPr marL="685800" lvl="1" indent="-228600" eaLnBrk="1" hangingPunct="1">
              <a:spcBef>
                <a:spcPct val="0"/>
              </a:spcBef>
              <a:buFont typeface="+mj-lt"/>
              <a:buAutoNum type="alphaLcParenR"/>
              <a:defRPr/>
            </a:pPr>
            <a:r>
              <a:rPr lang="en-GB" altLang="en-US" dirty="0"/>
              <a:t>Giving them the TARGET patient leaflet to look at (available at </a:t>
            </a:r>
            <a:r>
              <a:rPr lang="en-GB" dirty="0">
                <a:hlinkClick r:id="rId4"/>
              </a:rPr>
              <a:t>Leaflets to discuss with patients: How to use these leaflets (rcgp.org.uk)</a:t>
            </a:r>
            <a:r>
              <a:rPr lang="en-GB" altLang="en-US" dirty="0"/>
              <a:t> )</a:t>
            </a:r>
          </a:p>
          <a:p>
            <a:pPr marL="685800" lvl="1" indent="-228600" eaLnBrk="1" hangingPunct="1">
              <a:spcBef>
                <a:spcPct val="0"/>
              </a:spcBef>
              <a:buFont typeface="+mj-lt"/>
              <a:buAutoNum type="alphaLcParenR"/>
              <a:defRPr/>
            </a:pPr>
            <a:r>
              <a:rPr lang="en-GB" altLang="en-US" dirty="0"/>
              <a:t>Print out and ask the group to consider and chat about some of the case studies in the presentation.</a:t>
            </a:r>
          </a:p>
          <a:p>
            <a:pPr lvl="1" eaLnBrk="1" hangingPunct="1">
              <a:spcBef>
                <a:spcPct val="0"/>
              </a:spcBef>
              <a:defRPr/>
            </a:pPr>
            <a:endParaRPr lang="en-GB" altLang="en-US" dirty="0"/>
          </a:p>
          <a:p>
            <a:pPr eaLnBrk="1" hangingPunct="1">
              <a:spcBef>
                <a:spcPct val="0"/>
              </a:spcBef>
              <a:defRPr/>
            </a:pPr>
            <a:r>
              <a:rPr lang="en-GB" altLang="en-US" b="1" u="sng" dirty="0"/>
              <a:t>Lets begin!</a:t>
            </a:r>
          </a:p>
          <a:p>
            <a:pPr eaLnBrk="1" hangingPunct="1">
              <a:spcBef>
                <a:spcPct val="0"/>
              </a:spcBef>
              <a:defRPr/>
            </a:pPr>
            <a:r>
              <a:rPr lang="en-GB" altLang="en-US" b="1" u="sng" dirty="0"/>
              <a:t>Slide one presenter notes:</a:t>
            </a:r>
          </a:p>
          <a:p>
            <a:pPr eaLnBrk="1" hangingPunct="1">
              <a:spcBef>
                <a:spcPct val="0"/>
              </a:spcBef>
              <a:defRPr/>
            </a:pPr>
            <a:r>
              <a:rPr lang="en-GB" altLang="en-US" dirty="0"/>
              <a:t>Although this quote from Dame Sally Davies is now 9 years old, it is still as relevant today and it was in 2013. U</a:t>
            </a:r>
            <a:r>
              <a:rPr lang="en-GB" kern="0" dirty="0"/>
              <a:t>.  </a:t>
            </a:r>
            <a:r>
              <a:rPr lang="en-GB" b="1" u="sng" kern="0" dirty="0"/>
              <a:t>Next slide.</a:t>
            </a:r>
            <a:endParaRPr lang="en-GB" altLang="en-US" b="1" u="sng" dirty="0"/>
          </a:p>
        </p:txBody>
      </p:sp>
      <p:sp>
        <p:nvSpPr>
          <p:cNvPr id="24580" name="Slide Number Placeholder 3">
            <a:extLst>
              <a:ext uri="{FF2B5EF4-FFF2-40B4-BE49-F238E27FC236}">
                <a16:creationId xmlns:a16="http://schemas.microsoft.com/office/drawing/2014/main" id="{F17090C1-A771-4125-A498-2F16B9CE470D}"/>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F60A00-52DE-4DC5-8372-41B34F05EEBD}" type="slidenum">
              <a:rPr lang="en-GB" altLang="en-US" sz="1300" smtClean="0"/>
              <a:pPr>
                <a:spcBef>
                  <a:spcPct val="0"/>
                </a:spcBef>
              </a:pPr>
              <a:t>1</a:t>
            </a:fld>
            <a:endParaRPr lang="en-GB" altLang="en-US" sz="1300"/>
          </a:p>
        </p:txBody>
      </p:sp>
      <p:sp>
        <p:nvSpPr>
          <p:cNvPr id="2" name="Footer Placeholder 1">
            <a:extLst>
              <a:ext uri="{FF2B5EF4-FFF2-40B4-BE49-F238E27FC236}">
                <a16:creationId xmlns:a16="http://schemas.microsoft.com/office/drawing/2014/main" id="{C38A7B41-48D9-48CE-8CFA-4FD489F30599}"/>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5CE8993C-DDE9-4457-9691-9800B9E3B064}"/>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b="0" i="0" dirty="0">
                <a:solidFill>
                  <a:srgbClr val="4D5156"/>
                </a:solidFill>
                <a:effectLst/>
                <a:latin typeface="arial" panose="020B0604020202020204" pitchFamily="34" charset="0"/>
              </a:rPr>
              <a:t>Reduction in the proportion of broad spectrum antibiotics cephalosporins, quinolones &amp; co-amoxiclav by 10%</a:t>
            </a:r>
            <a:endParaRPr lang="en-GB"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E151B1E0-4C91-4B31-827B-0531DB732E49}" type="slidenum">
              <a:rPr lang="en-GB" smtClean="0"/>
              <a:t>10</a:t>
            </a:fld>
            <a:endParaRPr lang="en-GB"/>
          </a:p>
        </p:txBody>
      </p:sp>
    </p:spTree>
    <p:extLst>
      <p:ext uri="{BB962C8B-B14F-4D97-AF65-F5344CB8AC3E}">
        <p14:creationId xmlns:p14="http://schemas.microsoft.com/office/powerpoint/2010/main" val="3684902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0D9A176-167C-4441-9D92-1F16009FC7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EF4A5717-2647-4365-9845-75B43D8023D6}"/>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 where are we at the moment compared to where we want to get. There has been some good news about primary care antibiotic prescribing. </a:t>
            </a:r>
            <a:r>
              <a:rPr lang="en-GB" dirty="0"/>
              <a:t>Between 2016 to 2019, antibiotic consumption reduced by 6.6%, with a further decrease of 10.9% between 2019 to 2020.</a:t>
            </a:r>
            <a:r>
              <a:rPr lang="en-US" altLang="en-US" dirty="0"/>
              <a:t> </a:t>
            </a:r>
          </a:p>
          <a:p>
            <a:endParaRPr lang="en-US" altLang="en-US" dirty="0"/>
          </a:p>
          <a:p>
            <a:r>
              <a:rPr lang="en-US" altLang="en-US" dirty="0"/>
              <a:t>These studies show that GPs still prescribe antibiotics in more than half of all respiratory infections. Targets set by the European Surveillance on Antimicrobial Consumption suggest we still have a long way to go and that we need to reduce prescribing by 2/3rds. </a:t>
            </a:r>
          </a:p>
          <a:p>
            <a:endParaRPr lang="en-US" altLang="en-US" dirty="0"/>
          </a:p>
          <a:p>
            <a:pPr eaLnBrk="1" hangingPunct="1"/>
            <a:r>
              <a:rPr lang="en-US" altLang="en-US" u="sng" dirty="0">
                <a:solidFill>
                  <a:srgbClr val="000000"/>
                </a:solidFill>
                <a:hlinkClick r:id="rId3"/>
              </a:rPr>
              <a:t>1. http://bmjopen.bmj.com/content/4/10/e006245.ful</a:t>
            </a:r>
            <a:endParaRPr lang="en-US" altLang="en-US" u="sng" dirty="0">
              <a:solidFill>
                <a:srgbClr val="000000"/>
              </a:solidFill>
            </a:endParaRPr>
          </a:p>
          <a:p>
            <a:pPr eaLnBrk="1" hangingPunct="1"/>
            <a:r>
              <a:rPr lang="en-US" altLang="en-US" u="sng" dirty="0">
                <a:solidFill>
                  <a:srgbClr val="000000"/>
                </a:solidFill>
              </a:rPr>
              <a:t>2. http://qualitysafety.bmj.com/content/early/2011/03/21/bmjqs.2010.049049.abstract</a:t>
            </a:r>
            <a:endParaRPr lang="en-US" altLang="en-US" dirty="0">
              <a:solidFill>
                <a:srgbClr val="000000"/>
              </a:solidFill>
            </a:endParaRPr>
          </a:p>
          <a:p>
            <a:r>
              <a:rPr lang="en-US" altLang="en-US" dirty="0"/>
              <a:t> </a:t>
            </a:r>
          </a:p>
          <a:p>
            <a:pPr eaLnBrk="1" fontAlgn="t" hangingPunct="1"/>
            <a:endParaRPr lang="en-GB" altLang="en-US" dirty="0"/>
          </a:p>
          <a:p>
            <a:r>
              <a:rPr lang="en-US" altLang="en-US" b="1" dirty="0"/>
              <a:t>Slide table shows: </a:t>
            </a:r>
            <a:r>
              <a:rPr lang="en-US" altLang="en-US" dirty="0"/>
              <a:t>Percentage of patients prescribed antibiotics (THIN) and the percentages that experts believe are appropriate (results from PHE expert elicitation (EE) work and EE by ESAC). Conditions in bold show the greatest discrepancy between expert opinion and actual prescribing proportions.</a:t>
            </a:r>
          </a:p>
          <a:p>
            <a:endParaRPr lang="en-US" altLang="en-US" dirty="0"/>
          </a:p>
        </p:txBody>
      </p:sp>
      <p:sp>
        <p:nvSpPr>
          <p:cNvPr id="4" name="Header Placeholder 3">
            <a:extLst>
              <a:ext uri="{FF2B5EF4-FFF2-40B4-BE49-F238E27FC236}">
                <a16:creationId xmlns:a16="http://schemas.microsoft.com/office/drawing/2014/main" id="{AB336AC3-2383-4237-A25D-84AC2F6F5059}"/>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
        <p:nvSpPr>
          <p:cNvPr id="5" name="Date Placeholder 4">
            <a:extLst>
              <a:ext uri="{FF2B5EF4-FFF2-40B4-BE49-F238E27FC236}">
                <a16:creationId xmlns:a16="http://schemas.microsoft.com/office/drawing/2014/main" id="{55B66D8A-6EA2-465F-A50D-D796CDB46F98}"/>
              </a:ext>
            </a:extLst>
          </p:cNvPr>
          <p:cNvSpPr>
            <a:spLocks noGrp="1"/>
          </p:cNvSpPr>
          <p:nvPr>
            <p:ph type="dt" sz="quarter" idx="1"/>
          </p:nvPr>
        </p:nvSpPr>
        <p:spPr>
          <a:xfrm>
            <a:off x="3884613" y="0"/>
            <a:ext cx="2971800" cy="458788"/>
          </a:xfrm>
          <a:prstGeom prst="rect">
            <a:avLst/>
          </a:prstGeom>
        </p:spPr>
        <p:txBody>
          <a:bodyPr/>
          <a:lstStyle/>
          <a:p>
            <a:pPr>
              <a:defRPr/>
            </a:pPr>
            <a:fld id="{3E138EC5-B1B6-48C6-91BC-4872672A8206}" type="datetime3">
              <a:rPr lang="en-GB" altLang="en-US">
                <a:solidFill>
                  <a:prstClr val="black"/>
                </a:solidFill>
              </a:rPr>
              <a:pPr>
                <a:defRPr/>
              </a:pPr>
              <a:t>15 March, 2023</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AD0D80C0-5A76-4158-868A-0B6AC6C49E25}"/>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43015" name="Slide Number Placeholder 6">
            <a:extLst>
              <a:ext uri="{FF2B5EF4-FFF2-40B4-BE49-F238E27FC236}">
                <a16:creationId xmlns:a16="http://schemas.microsoft.com/office/drawing/2014/main" id="{B2CF0D87-7E51-4FBC-A89C-436FA62BF035}"/>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9FFEA1-13C1-4EA8-8596-C8E1D6DEB781}" type="slidenum">
              <a:rPr lang="en-GB" altLang="en-US" sz="1300" smtClean="0">
                <a:solidFill>
                  <a:srgbClr val="000000"/>
                </a:solidFill>
              </a:rPr>
              <a:pPr>
                <a:spcBef>
                  <a:spcPct val="0"/>
                </a:spcBef>
              </a:pPr>
              <a:t>11</a:t>
            </a:fld>
            <a:endParaRPr lang="en-GB" altLang="en-US" sz="13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2F062FF-2D68-4DC8-B914-06617BE31C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6B5E904-08AC-4D77-BD42-EC06EDB89BC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a:t>Presenter notes:</a:t>
            </a:r>
          </a:p>
          <a:p>
            <a:pPr eaLnBrk="1" hangingPunct="1">
              <a:spcBef>
                <a:spcPct val="0"/>
              </a:spcBef>
            </a:pPr>
            <a:r>
              <a:rPr lang="en-GB" altLang="en-US" dirty="0"/>
              <a:t>So, how do we change antibiotic prescribing? Lets go back to the fundamentals of practice. Why do we prescribe? We prescribe mainly for 3 reasons. </a:t>
            </a:r>
          </a:p>
          <a:p>
            <a:pPr eaLnBrk="1" hangingPunct="1">
              <a:spcBef>
                <a:spcPct val="0"/>
              </a:spcBef>
            </a:pPr>
            <a:endParaRPr lang="en-GB" altLang="en-US" dirty="0"/>
          </a:p>
          <a:p>
            <a:pPr eaLnBrk="1" hangingPunct="1">
              <a:spcBef>
                <a:spcPct val="0"/>
              </a:spcBef>
            </a:pPr>
            <a:r>
              <a:rPr lang="en-GB" altLang="en-US" dirty="0"/>
              <a:t>Firstly, we want to help our patients to get better. We want to relieve their symptoms and we believe that antibiotics will help. </a:t>
            </a:r>
          </a:p>
          <a:p>
            <a:pPr eaLnBrk="1" hangingPunct="1">
              <a:spcBef>
                <a:spcPct val="0"/>
              </a:spcBef>
            </a:pPr>
            <a:endParaRPr lang="en-GB" altLang="en-US" dirty="0"/>
          </a:p>
          <a:p>
            <a:pPr eaLnBrk="1" hangingPunct="1">
              <a:spcBef>
                <a:spcPct val="0"/>
              </a:spcBef>
            </a:pPr>
            <a:r>
              <a:rPr lang="en-GB" altLang="en-US" dirty="0"/>
              <a:t>Secondly, we prescribe because we  worry that if we don</a:t>
            </a:r>
            <a:r>
              <a:rPr lang="mr-IN" altLang="en-US" dirty="0">
                <a:ea typeface="Mangal" panose="02040503050203030202" pitchFamily="18" charset="0"/>
              </a:rPr>
              <a:t>’</a:t>
            </a:r>
            <a:r>
              <a:rPr lang="en-GB" altLang="en-US" dirty="0"/>
              <a:t>t patients may develop complications or more serious illness. </a:t>
            </a:r>
          </a:p>
          <a:p>
            <a:pPr eaLnBrk="1" hangingPunct="1">
              <a:spcBef>
                <a:spcPct val="0"/>
              </a:spcBef>
            </a:pPr>
            <a:endParaRPr lang="en-GB" altLang="en-US" dirty="0"/>
          </a:p>
          <a:p>
            <a:pPr eaLnBrk="1" hangingPunct="1">
              <a:spcBef>
                <a:spcPct val="0"/>
              </a:spcBef>
            </a:pPr>
            <a:r>
              <a:rPr lang="en-GB" altLang="en-US" dirty="0"/>
              <a:t>We also prescribe because we think patients expect a prescription, usually antibiotics. Let’s take a look at these three reasons for prescribing and examine the evidence supporting each of these reasons.</a:t>
            </a:r>
          </a:p>
          <a:p>
            <a:pPr eaLnBrk="1" hangingPunct="1">
              <a:spcBef>
                <a:spcPct val="0"/>
              </a:spcBef>
            </a:pPr>
            <a:endParaRPr lang="en-GB" altLang="en-US" dirty="0"/>
          </a:p>
          <a:p>
            <a:endParaRPr lang="en-GB" altLang="en-US" dirty="0"/>
          </a:p>
        </p:txBody>
      </p:sp>
      <p:sp>
        <p:nvSpPr>
          <p:cNvPr id="4" name="Date Placeholder 3">
            <a:extLst>
              <a:ext uri="{FF2B5EF4-FFF2-40B4-BE49-F238E27FC236}">
                <a16:creationId xmlns:a16="http://schemas.microsoft.com/office/drawing/2014/main" id="{EA6D1D9D-C021-424D-99FB-3B71F0496EBF}"/>
              </a:ext>
            </a:extLst>
          </p:cNvPr>
          <p:cNvSpPr>
            <a:spLocks noGrp="1"/>
          </p:cNvSpPr>
          <p:nvPr>
            <p:ph type="dt" sz="quarter" idx="1"/>
          </p:nvPr>
        </p:nvSpPr>
        <p:spPr>
          <a:xfrm>
            <a:off x="3884613" y="0"/>
            <a:ext cx="2971800" cy="458788"/>
          </a:xfrm>
          <a:prstGeom prst="rect">
            <a:avLst/>
          </a:prstGeom>
        </p:spPr>
        <p:txBody>
          <a:bodyPr/>
          <a:lstStyle/>
          <a:p>
            <a:pPr>
              <a:defRPr/>
            </a:pPr>
            <a:fld id="{8664B78C-1BFA-4F3C-99A1-FCCE3CAF7D10}" type="datetime3">
              <a:rPr lang="en-GB">
                <a:solidFill>
                  <a:prstClr val="black"/>
                </a:solidFill>
              </a:rPr>
              <a:pPr>
                <a:defRPr/>
              </a:pPr>
              <a:t>15 March, 2023</a:t>
            </a:fld>
            <a:endParaRPr lang="en-US" dirty="0">
              <a:solidFill>
                <a:prstClr val="black"/>
              </a:solidFill>
            </a:endParaRPr>
          </a:p>
        </p:txBody>
      </p:sp>
      <p:sp>
        <p:nvSpPr>
          <p:cNvPr id="5" name="Footer Placeholder 4">
            <a:extLst>
              <a:ext uri="{FF2B5EF4-FFF2-40B4-BE49-F238E27FC236}">
                <a16:creationId xmlns:a16="http://schemas.microsoft.com/office/drawing/2014/main" id="{33F1DDBD-2B70-4D2A-8E6E-5F872ABDAB4C}"/>
              </a:ext>
            </a:extLst>
          </p:cNvPr>
          <p:cNvSpPr>
            <a:spLocks noGrp="1"/>
          </p:cNvSpPr>
          <p:nvPr>
            <p:ph type="ftr" sz="quarter" idx="4"/>
          </p:nvPr>
        </p:nvSpPr>
        <p:spPr>
          <a:xfrm>
            <a:off x="0" y="8685213"/>
            <a:ext cx="2971800" cy="458787"/>
          </a:xfrm>
          <a:prstGeom prst="rect">
            <a:avLst/>
          </a:prstGeom>
        </p:spPr>
        <p:txBody>
          <a:bodyPr/>
          <a:lstStyle/>
          <a:p>
            <a:pPr>
              <a:defRPr/>
            </a:pPr>
            <a:endParaRPr lang="en-US">
              <a:solidFill>
                <a:prstClr val="black"/>
              </a:solidFill>
            </a:endParaRPr>
          </a:p>
        </p:txBody>
      </p:sp>
      <p:sp>
        <p:nvSpPr>
          <p:cNvPr id="45062" name="Slide Number Placeholder 5">
            <a:extLst>
              <a:ext uri="{FF2B5EF4-FFF2-40B4-BE49-F238E27FC236}">
                <a16:creationId xmlns:a16="http://schemas.microsoft.com/office/drawing/2014/main" id="{96A5B916-7A8D-4948-8BED-99D332F168C1}"/>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19316B-8E68-4C0C-B0A3-E66E7A4BB66D}" type="slidenum">
              <a:rPr lang="en-US" altLang="en-US" sz="1300" smtClean="0">
                <a:solidFill>
                  <a:srgbClr val="000000"/>
                </a:solidFill>
              </a:rPr>
              <a:pPr>
                <a:spcBef>
                  <a:spcPct val="0"/>
                </a:spcBef>
              </a:pPr>
              <a:t>12</a:t>
            </a:fld>
            <a:endParaRPr lang="en-US" altLang="en-US" sz="13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2BC164D-F0E3-4E7A-9A6B-566FC89DAB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4A128069-3E6C-4237-9E18-8BE971AD8DC6}"/>
              </a:ext>
            </a:extLst>
          </p:cNvPr>
          <p:cNvSpPr>
            <a:spLocks noGrp="1"/>
          </p:cNvSpPr>
          <p:nvPr>
            <p:ph type="body" idx="1"/>
          </p:nvPr>
        </p:nvSpPr>
        <p:spPr bwMode="auto">
          <a:xfrm>
            <a:off x="685800" y="4400550"/>
            <a:ext cx="5486400" cy="36004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a:defRPr/>
            </a:pPr>
            <a:r>
              <a:rPr lang="en-US" b="1" dirty="0"/>
              <a:t>Presenter notes:</a:t>
            </a:r>
          </a:p>
          <a:p>
            <a:pPr>
              <a:defRPr/>
            </a:pPr>
            <a:r>
              <a:rPr lang="en-US" dirty="0"/>
              <a:t>How useful are antibiotics for common respiratory tract infections? This table includes much of the research on what we know about common respiratory tract infections, how long the symptoms usually last, and how much patients benefit from taking antibiotics. As you can see from the circled column, antibiotics reduce symptoms for between 8 and 24 hours. So at best about 12 hours in otitis media, an illness that lasts for 4 to 8 days; taking a look at the NNT Benefit and NNT Harm columns </a:t>
            </a:r>
            <a:r>
              <a:rPr lang="mr-IN" dirty="0"/>
              <a:t>–</a:t>
            </a:r>
            <a:r>
              <a:rPr lang="en-US" dirty="0"/>
              <a:t> 18 patients with OM need to be treated with antibiotics for one patient to benefit, but for 9 patients receiving antibiotics one will experience an adverse effect. For bronchitis, an illness that lasts for about three weeks, the reduction in days with cough was less than half a day and the reduction in days feeling ill was just over half a day with antibiotics. </a:t>
            </a:r>
          </a:p>
          <a:p>
            <a:pPr>
              <a:defRPr/>
            </a:pPr>
            <a:endParaRPr lang="en-US" dirty="0"/>
          </a:p>
          <a:p>
            <a:pPr>
              <a:defRPr/>
            </a:pPr>
            <a:r>
              <a:rPr lang="en-US" dirty="0"/>
              <a:t>Any benefit that our patients achieve from antibiotics is tiny and the numbers needed to treat to achieve one satisfactory earlier resolution needs to be weighed against the one in 10 chance of causing side effects such as </a:t>
            </a:r>
            <a:r>
              <a:rPr lang="en-US" dirty="0" err="1"/>
              <a:t>diarrhoea</a:t>
            </a:r>
            <a:r>
              <a:rPr lang="en-US" dirty="0"/>
              <a:t>, vomiting, rash, allergic reaction (1 in 15) or the risk of carrying a resistance bacteria. So, unless symptoms are particularly severe, there is no reason for using antibiotics in the majority of patients presenting with respiratory symptoms because they do not help. </a:t>
            </a:r>
          </a:p>
          <a:p>
            <a:pPr>
              <a:defRPr/>
            </a:pPr>
            <a:endParaRPr lang="en-US" dirty="0"/>
          </a:p>
          <a:p>
            <a:pPr>
              <a:defRPr/>
            </a:pPr>
            <a:r>
              <a:rPr lang="en-US" b="1" dirty="0"/>
              <a:t>Evidence</a:t>
            </a:r>
          </a:p>
          <a:p>
            <a:pPr>
              <a:defRPr/>
            </a:pPr>
            <a:r>
              <a:rPr lang="en-US" dirty="0"/>
              <a:t>This evidence is all outlined in the PHE antibiotic guidelines and NICE CG69, but most recent systematic reviews include:</a:t>
            </a:r>
          </a:p>
          <a:p>
            <a:pPr>
              <a:defRPr/>
            </a:pPr>
            <a:endParaRPr lang="en-US" dirty="0"/>
          </a:p>
          <a:p>
            <a:pPr>
              <a:defRPr/>
            </a:pPr>
            <a:r>
              <a:rPr lang="en-US" b="1" dirty="0"/>
              <a:t>Otitis media</a:t>
            </a:r>
          </a:p>
          <a:p>
            <a:pPr>
              <a:defRPr/>
            </a:pPr>
            <a:r>
              <a:rPr lang="en-US" dirty="0"/>
              <a:t>Venekamp et al (2015) Antibiotics for acute middle ear infection (acute otitis media). Cochrane</a:t>
            </a:r>
          </a:p>
          <a:p>
            <a:pPr>
              <a:defRPr/>
            </a:pPr>
            <a:r>
              <a:rPr lang="en-US" b="1" dirty="0"/>
              <a:t>http://www.cochrane.org/CD000219/ARI_antibiotics-for-acute-middle-ear-infection-acute-otitis-media-in-children</a:t>
            </a:r>
          </a:p>
          <a:p>
            <a:pPr>
              <a:defRPr/>
            </a:pPr>
            <a:r>
              <a:rPr lang="en-US" dirty="0"/>
              <a:t>This systematic review included 13 RCTs involving 3401 children with otitis media (3938 episodes). Pain was not reduced by antibiotics at 24 hours. A third fewer had residual pain at 2-3 days (at which point pain levels are usually substantially reduced) and NNT for an additional beneficial outcome was 20. Antibiotics reduced the number of Tympanic Membrane perforations, but </a:t>
            </a:r>
            <a:r>
              <a:rPr lang="en-US" u="sng" dirty="0"/>
              <a:t>NNT for Benefit is 33</a:t>
            </a:r>
            <a:r>
              <a:rPr lang="en-US" dirty="0"/>
              <a:t>. Severe complications were rare and did not differ between children given antibiotics and those given placebo. Antibiotics are </a:t>
            </a:r>
            <a:r>
              <a:rPr lang="en-US" u="sng" dirty="0"/>
              <a:t>most beneficial for children aged &lt;2 </a:t>
            </a:r>
            <a:r>
              <a:rPr lang="en-US" u="sng" dirty="0" err="1"/>
              <a:t>yrs</a:t>
            </a:r>
            <a:r>
              <a:rPr lang="en-US" u="sng" dirty="0"/>
              <a:t> </a:t>
            </a:r>
            <a:r>
              <a:rPr lang="en-US" dirty="0"/>
              <a:t>with bilateral AOM (NNTB 4) or with both AOM and discharge (NNTB 3). Immediate antibiotics were associated with a substantial increased risk of vomiting, </a:t>
            </a:r>
            <a:r>
              <a:rPr lang="en-US" dirty="0" err="1"/>
              <a:t>diarrhoea</a:t>
            </a:r>
            <a:r>
              <a:rPr lang="en-US" dirty="0"/>
              <a:t> or rash compared with no treatment (NNTH9).</a:t>
            </a:r>
          </a:p>
          <a:p>
            <a:pPr>
              <a:defRPr/>
            </a:pPr>
            <a:endParaRPr lang="en-US" dirty="0"/>
          </a:p>
          <a:p>
            <a:pPr>
              <a:defRPr/>
            </a:pPr>
            <a:r>
              <a:rPr lang="en-US" b="1" dirty="0"/>
              <a:t>Sore throat</a:t>
            </a:r>
          </a:p>
          <a:p>
            <a:pPr>
              <a:defRPr/>
            </a:pPr>
            <a:r>
              <a:rPr lang="en-US" dirty="0"/>
              <a:t>Spinks A et al. (2013) Antibiotics for sore throat. Cochrane</a:t>
            </a:r>
          </a:p>
          <a:p>
            <a:pPr>
              <a:defRPr/>
            </a:pPr>
            <a:r>
              <a:rPr lang="en-US" b="1" dirty="0"/>
              <a:t>http://onlinelibrary.wiley.com/doi/10.1002/14651858.CD000023.pub4/pdf/abstract</a:t>
            </a:r>
          </a:p>
          <a:p>
            <a:pPr>
              <a:defRPr/>
            </a:pPr>
            <a:r>
              <a:rPr lang="en-US" dirty="0"/>
              <a:t>27 RCTs of antibiotics for sore throat vs placebo including 12 835 cases. Antibiotics were most beneficial if given at day three if throat swabs were positive for streptococcus (NNTB 6) compared to NNTB at day 7 of 21. Antibiotics reduced duration of symptoms by 16 hours on average. 90% resolve in 7 days. Advantages may be greater in low income countries (possibly recent travelers from these countries </a:t>
            </a:r>
            <a:r>
              <a:rPr lang="mr-IN" dirty="0"/>
              <a:t>–</a:t>
            </a:r>
            <a:r>
              <a:rPr lang="en-US" dirty="0"/>
              <a:t> personal communication Dr L Hendricks) where the risk of rheumatic fever is higher. NNTH is 15. </a:t>
            </a:r>
          </a:p>
          <a:p>
            <a:pPr>
              <a:defRPr/>
            </a:pPr>
            <a:endParaRPr lang="en-US" dirty="0"/>
          </a:p>
          <a:p>
            <a:pPr>
              <a:defRPr/>
            </a:pPr>
            <a:r>
              <a:rPr lang="en-US" dirty="0"/>
              <a:t>Little P et al (2013) </a:t>
            </a:r>
            <a:r>
              <a:rPr lang="mr-IN" dirty="0"/>
              <a:t>–</a:t>
            </a:r>
            <a:r>
              <a:rPr lang="en-US" dirty="0"/>
              <a:t> 2 studies within the PRISM trial used a Clinical score compared to rapid antigen detection test to guide antibiotic use for sore throats. The RCT using clinical scores to predict streptococcal infection in patients and found that the use of </a:t>
            </a:r>
            <a:r>
              <a:rPr lang="en-US" dirty="0" err="1"/>
              <a:t>FeverPAIN</a:t>
            </a:r>
            <a:r>
              <a:rPr lang="en-US" dirty="0"/>
              <a:t> is likely to moderately improve symptom control and reduce antibiotic use. PHE and NICE guidance suggests Consider immediate antibiotics if symptoms severe or a short 48 hour back-up strategy may be appropriate, when the </a:t>
            </a:r>
            <a:r>
              <a:rPr lang="en-US" dirty="0" err="1"/>
              <a:t>FeverPAIN</a:t>
            </a:r>
            <a:r>
              <a:rPr lang="en-US" dirty="0"/>
              <a:t> score is 4 or over. Consider back-up or no antibiotic if score 2-3.</a:t>
            </a:r>
          </a:p>
          <a:p>
            <a:pPr>
              <a:defRPr/>
            </a:pPr>
            <a:r>
              <a:rPr lang="en-US" b="1" dirty="0"/>
              <a:t>https://www.bmj.com/content/bmj/347/bmj.f5806.full.pdf</a:t>
            </a:r>
          </a:p>
          <a:p>
            <a:pPr>
              <a:defRPr/>
            </a:pPr>
            <a:endParaRPr lang="en-US" dirty="0"/>
          </a:p>
          <a:p>
            <a:pPr>
              <a:defRPr/>
            </a:pPr>
            <a:r>
              <a:rPr lang="en-US" b="1" dirty="0"/>
              <a:t>Sinusitis</a:t>
            </a:r>
          </a:p>
          <a:p>
            <a:pPr>
              <a:defRPr/>
            </a:pPr>
            <a:r>
              <a:rPr lang="en-US" dirty="0" err="1"/>
              <a:t>Leminengre</a:t>
            </a:r>
            <a:r>
              <a:rPr lang="en-US" dirty="0"/>
              <a:t> M et al. (2012) Antibiotics for clinically diagnosed acute rhinosinusitis in adults. Cochrane.</a:t>
            </a:r>
          </a:p>
          <a:p>
            <a:pPr>
              <a:defRPr/>
            </a:pPr>
            <a:r>
              <a:rPr lang="en-US" b="1" dirty="0"/>
              <a:t>http://onlinelibrary.wiley.com/doi/10.1002/14651858.CD006089.pub4/pdf/abstract</a:t>
            </a:r>
          </a:p>
          <a:p>
            <a:pPr>
              <a:defRPr/>
            </a:pPr>
            <a:r>
              <a:rPr lang="en-US" dirty="0"/>
              <a:t>10 RCTs of antibiotics vs placebo including 2450 participants. Irrespective of treatment group 47% of patients were cured after 1 week, 71% after 14 days. 18 patients need to be treated for a faster cure rate between 7 and 14 days. </a:t>
            </a:r>
            <a:r>
              <a:rPr lang="en-GB" dirty="0"/>
              <a:t>If several of: purulent nasal discharge; severe localised unilateral pain; fever; marked deterioration after initial milder phase, patients were more likely to benefit from antibiotics,</a:t>
            </a:r>
            <a:r>
              <a:rPr lang="en-GB" baseline="30000" dirty="0"/>
              <a:t> </a:t>
            </a:r>
            <a:r>
              <a:rPr lang="en-GB" dirty="0"/>
              <a:t>when PHE and NICE recommend a </a:t>
            </a:r>
            <a:r>
              <a:rPr lang="en-GB" b="1" dirty="0"/>
              <a:t>back-up antibiotic.</a:t>
            </a:r>
            <a:r>
              <a:rPr lang="en-GB" dirty="0"/>
              <a:t> </a:t>
            </a:r>
            <a:r>
              <a:rPr lang="en-US" dirty="0"/>
              <a:t>One disease related complication (brain abscess) occurred in patient treated with antibiotics, but complications are rare.</a:t>
            </a:r>
          </a:p>
          <a:p>
            <a:pPr>
              <a:defRPr/>
            </a:pPr>
            <a:endParaRPr lang="en-US" b="1" dirty="0"/>
          </a:p>
          <a:p>
            <a:pPr>
              <a:defRPr/>
            </a:pPr>
            <a:r>
              <a:rPr lang="en-US" b="1" dirty="0"/>
              <a:t>Bronchitis/LRTI (without pneumonia) </a:t>
            </a:r>
          </a:p>
          <a:p>
            <a:pPr>
              <a:defRPr/>
            </a:pPr>
            <a:r>
              <a:rPr lang="en-US" dirty="0"/>
              <a:t>Smith S et al. (2017) Antibiotic treatment of people with clinical diagnosis of acute bronchitis. Cochrane </a:t>
            </a:r>
          </a:p>
          <a:p>
            <a:pPr>
              <a:defRPr/>
            </a:pPr>
            <a:r>
              <a:rPr lang="en-US" b="1" dirty="0"/>
              <a:t>http://www.cochrane.org/CD000245/ARI_antibiotic-treatment-people-clinical-diagnosis-acute-bronchitis</a:t>
            </a:r>
          </a:p>
          <a:p>
            <a:pPr>
              <a:defRPr/>
            </a:pPr>
            <a:r>
              <a:rPr lang="en-US" dirty="0"/>
              <a:t>17 trials with 5099 participants were included. The number needed to treat for one additional beneficial outcome was 22 (NNTB 22). The reduction in days with cough was 0.46 days and days feeling ill was 0.64 days (CI 1.16-0.13). NNT for an additional adverse effect was 24. </a:t>
            </a:r>
          </a:p>
        </p:txBody>
      </p:sp>
      <p:sp>
        <p:nvSpPr>
          <p:cNvPr id="4" name="Date Placeholder 3">
            <a:extLst>
              <a:ext uri="{FF2B5EF4-FFF2-40B4-BE49-F238E27FC236}">
                <a16:creationId xmlns:a16="http://schemas.microsoft.com/office/drawing/2014/main" id="{5118705B-B5E1-48E4-97CB-A3799B6FEADA}"/>
              </a:ext>
            </a:extLst>
          </p:cNvPr>
          <p:cNvSpPr>
            <a:spLocks noGrp="1"/>
          </p:cNvSpPr>
          <p:nvPr>
            <p:ph type="dt" sz="quarter" idx="1"/>
          </p:nvPr>
        </p:nvSpPr>
        <p:spPr>
          <a:xfrm>
            <a:off x="3884613" y="0"/>
            <a:ext cx="2971800" cy="458788"/>
          </a:xfrm>
          <a:prstGeom prst="rect">
            <a:avLst/>
          </a:prstGeom>
        </p:spPr>
        <p:txBody>
          <a:bodyPr/>
          <a:lstStyle/>
          <a:p>
            <a:pPr>
              <a:defRPr/>
            </a:pPr>
            <a:fld id="{8BA38727-69F0-42C1-82D9-CB8509CF5991}" type="datetime3">
              <a:rPr lang="en-GB">
                <a:solidFill>
                  <a:prstClr val="black"/>
                </a:solidFill>
              </a:rPr>
              <a:pPr>
                <a:defRPr/>
              </a:pPr>
              <a:t>15 March, 2023</a:t>
            </a:fld>
            <a:endParaRPr lang="en-US" dirty="0">
              <a:solidFill>
                <a:prstClr val="black"/>
              </a:solidFill>
            </a:endParaRPr>
          </a:p>
        </p:txBody>
      </p:sp>
      <p:sp>
        <p:nvSpPr>
          <p:cNvPr id="5" name="Footer Placeholder 4">
            <a:extLst>
              <a:ext uri="{FF2B5EF4-FFF2-40B4-BE49-F238E27FC236}">
                <a16:creationId xmlns:a16="http://schemas.microsoft.com/office/drawing/2014/main" id="{8B78A97C-B04D-43A9-8360-B8488F410BCA}"/>
              </a:ext>
            </a:extLst>
          </p:cNvPr>
          <p:cNvSpPr>
            <a:spLocks noGrp="1"/>
          </p:cNvSpPr>
          <p:nvPr>
            <p:ph type="ftr" sz="quarter" idx="4"/>
          </p:nvPr>
        </p:nvSpPr>
        <p:spPr>
          <a:xfrm>
            <a:off x="0" y="8685213"/>
            <a:ext cx="2971800" cy="458787"/>
          </a:xfrm>
          <a:prstGeom prst="rect">
            <a:avLst/>
          </a:prstGeom>
        </p:spPr>
        <p:txBody>
          <a:bodyPr/>
          <a:lstStyle/>
          <a:p>
            <a:pPr>
              <a:defRPr/>
            </a:pPr>
            <a:endParaRPr lang="en-US">
              <a:solidFill>
                <a:prstClr val="black"/>
              </a:solidFill>
            </a:endParaRPr>
          </a:p>
        </p:txBody>
      </p:sp>
      <p:sp>
        <p:nvSpPr>
          <p:cNvPr id="47110" name="Slide Number Placeholder 5">
            <a:extLst>
              <a:ext uri="{FF2B5EF4-FFF2-40B4-BE49-F238E27FC236}">
                <a16:creationId xmlns:a16="http://schemas.microsoft.com/office/drawing/2014/main" id="{2BB0A9EA-BE70-45F7-8D6F-48724CA7E92C}"/>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C5455F-B453-4F11-96B7-6135D6411E9B}" type="slidenum">
              <a:rPr lang="en-US" altLang="en-US" sz="1300" smtClean="0">
                <a:solidFill>
                  <a:srgbClr val="000000"/>
                </a:solidFill>
              </a:rPr>
              <a:pPr>
                <a:spcBef>
                  <a:spcPct val="0"/>
                </a:spcBef>
              </a:pPr>
              <a:t>13</a:t>
            </a:fld>
            <a:endParaRPr lang="en-US" altLang="en-US" sz="1300">
              <a:solidFill>
                <a:srgbClr val="000000"/>
              </a:solidFill>
            </a:endParaRPr>
          </a:p>
        </p:txBody>
      </p:sp>
      <p:sp>
        <p:nvSpPr>
          <p:cNvPr id="7" name="Header Placeholder 6">
            <a:extLst>
              <a:ext uri="{FF2B5EF4-FFF2-40B4-BE49-F238E27FC236}">
                <a16:creationId xmlns:a16="http://schemas.microsoft.com/office/drawing/2014/main" id="{C3C4EC10-727D-4545-B553-A6C9DA6471F1}"/>
              </a:ext>
            </a:extLst>
          </p:cNvPr>
          <p:cNvSpPr>
            <a:spLocks noGrp="1"/>
          </p:cNvSpPr>
          <p:nvPr>
            <p:ph type="hdr" sz="quarter"/>
          </p:nvPr>
        </p:nvSpPr>
        <p:spPr>
          <a:xfrm>
            <a:off x="0" y="0"/>
            <a:ext cx="2971800" cy="458788"/>
          </a:xfrm>
          <a:prstGeom prst="rect">
            <a:avLst/>
          </a:prstGeom>
        </p:spPr>
        <p:txBody>
          <a:bodyPr/>
          <a:lstStyle/>
          <a:p>
            <a:pPr>
              <a:defRPr/>
            </a:pPr>
            <a:r>
              <a:rPr lang="en-US">
                <a:solidFill>
                  <a:prstClr val="black"/>
                </a:solidFill>
              </a:rPr>
              <a:t>extra slides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103DE6D-7BA8-4401-B6F6-C30C131ED5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15FBC910-F90B-4448-A3E9-4AF0E1F440B2}"/>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Presenter notes:</a:t>
            </a:r>
          </a:p>
          <a:p>
            <a:r>
              <a:rPr lang="en-US" altLang="en-US" dirty="0"/>
              <a:t>Now lets look at complications. If we prescribe less do we see more complications? The short answer, perhaps, but hardly any. In a practice of 7000 patients, a 10% reduction in antibiotic prescribing for RTI may result in 1 additional pneumonia each year and 1 additional </a:t>
            </a:r>
            <a:r>
              <a:rPr lang="en-US" altLang="en-US" dirty="0" err="1"/>
              <a:t>peritonsilar</a:t>
            </a:r>
            <a:r>
              <a:rPr lang="en-US" altLang="en-US" dirty="0"/>
              <a:t> abscess every 10 years. </a:t>
            </a:r>
          </a:p>
          <a:p>
            <a:endParaRPr lang="en-US" altLang="en-US" dirty="0"/>
          </a:p>
          <a:p>
            <a:r>
              <a:rPr lang="en-US" altLang="en-US" dirty="0"/>
              <a:t>This study stratified practices by their antibiotic prescribing rates into four quartiles. (</a:t>
            </a:r>
            <a:r>
              <a:rPr lang="en-US" altLang="en-US" u="sng" dirty="0"/>
              <a:t>&gt;</a:t>
            </a:r>
            <a:r>
              <a:rPr lang="en-US" altLang="en-US" dirty="0"/>
              <a:t>185, 147-185, 115-147 and less than 115 antibiotic prescriptions per 1000 patients. They then looked at infection related complications – pneumonia, peritonsillar abscess, mastoiditis, empyema, meningitis and intracranial abscess.</a:t>
            </a:r>
          </a:p>
          <a:p>
            <a:r>
              <a:rPr lang="en-US" altLang="en-US" dirty="0"/>
              <a:t>There was no significant reduction in </a:t>
            </a:r>
            <a:r>
              <a:rPr lang="en-US" altLang="en-US" dirty="0" err="1"/>
              <a:t>peritonsilar</a:t>
            </a:r>
            <a:r>
              <a:rPr lang="en-US" altLang="en-US" dirty="0"/>
              <a:t> abscess, mastoiditis, empyema, or intracranial abscess, in practices where antibiotics were given much more often, as you can see the confidence intervals cross one and the p values are over 0.05. Although the slight increase in </a:t>
            </a:r>
            <a:r>
              <a:rPr lang="en-US" altLang="en-US" dirty="0" err="1"/>
              <a:t>peritonsilar</a:t>
            </a:r>
            <a:r>
              <a:rPr lang="en-US" altLang="en-US" dirty="0"/>
              <a:t> abscess they suggested would result in one additional </a:t>
            </a:r>
            <a:r>
              <a:rPr lang="en-US" altLang="en-US" dirty="0" err="1"/>
              <a:t>peritonsilar</a:t>
            </a:r>
            <a:r>
              <a:rPr lang="en-US" altLang="en-US" dirty="0"/>
              <a:t> abscess every 10 years.</a:t>
            </a:r>
          </a:p>
          <a:p>
            <a:r>
              <a:rPr lang="en-US" altLang="en-US" dirty="0"/>
              <a:t>There was a significant reduction in pneumonia, indicating that this equated to one additional pneumonia per year. This indicates that we need to be careful in this area – and consider the age and risk of patients with suspected pneumonia, and consider using CRP too.</a:t>
            </a:r>
          </a:p>
        </p:txBody>
      </p:sp>
      <p:sp>
        <p:nvSpPr>
          <p:cNvPr id="4" name="Header Placeholder 3">
            <a:extLst>
              <a:ext uri="{FF2B5EF4-FFF2-40B4-BE49-F238E27FC236}">
                <a16:creationId xmlns:a16="http://schemas.microsoft.com/office/drawing/2014/main" id="{E2964983-B8FB-4640-BF91-89CC48CC3458}"/>
              </a:ext>
            </a:extLst>
          </p:cNvPr>
          <p:cNvSpPr>
            <a:spLocks noGrp="1"/>
          </p:cNvSpPr>
          <p:nvPr>
            <p:ph type="hdr" sz="quarter"/>
          </p:nvPr>
        </p:nvSpPr>
        <p:spPr>
          <a:xfrm>
            <a:off x="0" y="0"/>
            <a:ext cx="2971800" cy="458788"/>
          </a:xfrm>
          <a:prstGeom prst="rect">
            <a:avLst/>
          </a:prstGeom>
        </p:spPr>
        <p:txBody>
          <a:bodyPr/>
          <a:lstStyle/>
          <a:p>
            <a:pPr>
              <a:defRPr/>
            </a:pPr>
            <a:r>
              <a:rPr lang="en-GB">
                <a:solidFill>
                  <a:prstClr val="black"/>
                </a:solidFill>
              </a:rPr>
              <a:t>extra slides</a:t>
            </a:r>
          </a:p>
        </p:txBody>
      </p:sp>
      <p:sp>
        <p:nvSpPr>
          <p:cNvPr id="5" name="Date Placeholder 4">
            <a:extLst>
              <a:ext uri="{FF2B5EF4-FFF2-40B4-BE49-F238E27FC236}">
                <a16:creationId xmlns:a16="http://schemas.microsoft.com/office/drawing/2014/main" id="{78AB95EF-55B0-4BE1-AEAA-392043A789D5}"/>
              </a:ext>
            </a:extLst>
          </p:cNvPr>
          <p:cNvSpPr>
            <a:spLocks noGrp="1"/>
          </p:cNvSpPr>
          <p:nvPr>
            <p:ph type="dt" sz="quarter" idx="1"/>
          </p:nvPr>
        </p:nvSpPr>
        <p:spPr>
          <a:xfrm>
            <a:off x="3884613" y="0"/>
            <a:ext cx="2971800" cy="458788"/>
          </a:xfrm>
          <a:prstGeom prst="rect">
            <a:avLst/>
          </a:prstGeom>
        </p:spPr>
        <p:txBody>
          <a:bodyPr/>
          <a:lstStyle/>
          <a:p>
            <a:pPr>
              <a:defRPr/>
            </a:pPr>
            <a:fld id="{B66ACB08-B970-4C7F-8789-B10A44388C0B}" type="datetime3">
              <a:rPr lang="en-GB" altLang="en-US">
                <a:solidFill>
                  <a:prstClr val="black"/>
                </a:solidFill>
              </a:rPr>
              <a:pPr>
                <a:defRPr/>
              </a:pPr>
              <a:t>15 March, 2023</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A6BF43DF-1255-4BB8-9BA1-83884D714D15}"/>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49159" name="Slide Number Placeholder 6">
            <a:extLst>
              <a:ext uri="{FF2B5EF4-FFF2-40B4-BE49-F238E27FC236}">
                <a16:creationId xmlns:a16="http://schemas.microsoft.com/office/drawing/2014/main" id="{386313EB-F3B1-4F81-82AC-7D076871F2CB}"/>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8980A1-9D6D-49CB-ACDC-A9F847A193D4}" type="slidenum">
              <a:rPr lang="en-GB" altLang="en-US" sz="1300" smtClean="0">
                <a:solidFill>
                  <a:srgbClr val="000000"/>
                </a:solidFill>
              </a:rPr>
              <a:pPr>
                <a:spcBef>
                  <a:spcPct val="0"/>
                </a:spcBef>
              </a:pPr>
              <a:t>14</a:t>
            </a:fld>
            <a:endParaRPr lang="en-GB" altLang="en-US" sz="13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7E482C2-C488-45DC-AA17-C13DB330B5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3AE45A60-3BA4-4CF1-A1C0-2743ACC797E3}"/>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Presenter notes:</a:t>
            </a:r>
          </a:p>
          <a:p>
            <a:r>
              <a:rPr lang="en-US" altLang="en-US" dirty="0"/>
              <a:t>Serious complications are rare after URTI, sore throats and otitis media. There are some patient groups at slightly higher risk of complications after LRTI or bronchitis and the current guidelines target prescribing for those at highest risk, for example in those aged 65 or older with 2 or more of: recent </a:t>
            </a:r>
            <a:r>
              <a:rPr lang="en-US" altLang="en-US" dirty="0" err="1"/>
              <a:t>hospitalisation</a:t>
            </a:r>
            <a:r>
              <a:rPr lang="en-US" altLang="en-US" dirty="0"/>
              <a:t>, diabetes, CCF or recent steroid use.  and even then you still have to treat a number of patients for one to benefit. </a:t>
            </a:r>
          </a:p>
        </p:txBody>
      </p:sp>
      <p:sp>
        <p:nvSpPr>
          <p:cNvPr id="4" name="Header Placeholder 3">
            <a:extLst>
              <a:ext uri="{FF2B5EF4-FFF2-40B4-BE49-F238E27FC236}">
                <a16:creationId xmlns:a16="http://schemas.microsoft.com/office/drawing/2014/main" id="{863EDF22-0FEE-41C4-84AF-A7914B5F1777}"/>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
        <p:nvSpPr>
          <p:cNvPr id="5" name="Date Placeholder 4">
            <a:extLst>
              <a:ext uri="{FF2B5EF4-FFF2-40B4-BE49-F238E27FC236}">
                <a16:creationId xmlns:a16="http://schemas.microsoft.com/office/drawing/2014/main" id="{8CB052D6-BD05-4E5C-8221-9802924E492F}"/>
              </a:ext>
            </a:extLst>
          </p:cNvPr>
          <p:cNvSpPr>
            <a:spLocks noGrp="1"/>
          </p:cNvSpPr>
          <p:nvPr>
            <p:ph type="dt" sz="quarter" idx="1"/>
          </p:nvPr>
        </p:nvSpPr>
        <p:spPr>
          <a:xfrm>
            <a:off x="3884613" y="0"/>
            <a:ext cx="2971800" cy="458788"/>
          </a:xfrm>
          <a:prstGeom prst="rect">
            <a:avLst/>
          </a:prstGeom>
        </p:spPr>
        <p:txBody>
          <a:bodyPr/>
          <a:lstStyle/>
          <a:p>
            <a:pPr>
              <a:defRPr/>
            </a:pPr>
            <a:fld id="{650F3879-13C6-4103-9B16-88B3D67363A9}" type="datetime3">
              <a:rPr lang="en-GB" altLang="en-US">
                <a:solidFill>
                  <a:prstClr val="black"/>
                </a:solidFill>
              </a:rPr>
              <a:pPr>
                <a:defRPr/>
              </a:pPr>
              <a:t>15 March, 2023</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ACD644A8-DE61-4A27-82B3-80D72C6E1455}"/>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51207" name="Slide Number Placeholder 6">
            <a:extLst>
              <a:ext uri="{FF2B5EF4-FFF2-40B4-BE49-F238E27FC236}">
                <a16:creationId xmlns:a16="http://schemas.microsoft.com/office/drawing/2014/main" id="{C1FCB762-59B9-423C-B379-708B4D7AED1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964F97-473E-4541-9D85-A00564134EC8}" type="slidenum">
              <a:rPr lang="en-GB" altLang="en-US" sz="1300" smtClean="0">
                <a:solidFill>
                  <a:srgbClr val="000000"/>
                </a:solidFill>
              </a:rPr>
              <a:pPr>
                <a:spcBef>
                  <a:spcPct val="0"/>
                </a:spcBef>
              </a:pPr>
              <a:t>15</a:t>
            </a:fld>
            <a:endParaRPr lang="en-GB" altLang="en-US" sz="13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73FC538-A416-435E-944F-B0C5ED9F11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6DD3AE9-12D6-427A-833D-1FF437E3ECC0}"/>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Presenter notes:</a:t>
            </a:r>
          </a:p>
          <a:p>
            <a:r>
              <a:rPr lang="en-US" altLang="en-US" dirty="0"/>
              <a:t>So most of the really large systematic reviews show that complications are rare. With careful clinical assessment to rule out more serious illness such as pneumonia or sepsis and the use of clinical tools, we can target treatment to those most at risk of complications. We have already discussed identifying those at greater risk of pneumonia. </a:t>
            </a:r>
          </a:p>
          <a:p>
            <a:endParaRPr lang="en-US" altLang="en-US" dirty="0"/>
          </a:p>
          <a:p>
            <a:r>
              <a:rPr lang="en-US" altLang="en-US" dirty="0"/>
              <a:t>The </a:t>
            </a:r>
            <a:r>
              <a:rPr lang="en-US" altLang="en-US" dirty="0" err="1"/>
              <a:t>FeverPAIN</a:t>
            </a:r>
            <a:r>
              <a:rPr lang="en-US" altLang="en-US" dirty="0"/>
              <a:t> tool (see sore throat case study) is another example of clinical tools that help to target care. If we are unsure what to do or for patients who really want antibiotics we can use delayed or back up prescriptions. The PRISM trial shows that a back up prescriptions for sore throat helps to reduce complication rates. </a:t>
            </a:r>
          </a:p>
          <a:p>
            <a:endParaRPr lang="en-US" altLang="en-US" dirty="0"/>
          </a:p>
          <a:p>
            <a:r>
              <a:rPr lang="en-US" altLang="en-US" dirty="0"/>
              <a:t>We need to provide clear advice around duration of illness and what symptoms or signs may mean that urgent care is needed. These can be reinforced by using patient information leaflets available on the TARGET toolkit, and we will show these later. </a:t>
            </a:r>
          </a:p>
        </p:txBody>
      </p:sp>
      <p:sp>
        <p:nvSpPr>
          <p:cNvPr id="4" name="Header Placeholder 3">
            <a:extLst>
              <a:ext uri="{FF2B5EF4-FFF2-40B4-BE49-F238E27FC236}">
                <a16:creationId xmlns:a16="http://schemas.microsoft.com/office/drawing/2014/main" id="{95A94ACE-3F5C-484C-A005-542AB5B136BF}"/>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
        <p:nvSpPr>
          <p:cNvPr id="5" name="Date Placeholder 4">
            <a:extLst>
              <a:ext uri="{FF2B5EF4-FFF2-40B4-BE49-F238E27FC236}">
                <a16:creationId xmlns:a16="http://schemas.microsoft.com/office/drawing/2014/main" id="{7F23C344-822B-4268-BD95-AB06667583AF}"/>
              </a:ext>
            </a:extLst>
          </p:cNvPr>
          <p:cNvSpPr>
            <a:spLocks noGrp="1"/>
          </p:cNvSpPr>
          <p:nvPr>
            <p:ph type="dt" sz="quarter" idx="1"/>
          </p:nvPr>
        </p:nvSpPr>
        <p:spPr>
          <a:xfrm>
            <a:off x="3884613" y="0"/>
            <a:ext cx="2971800" cy="458788"/>
          </a:xfrm>
          <a:prstGeom prst="rect">
            <a:avLst/>
          </a:prstGeom>
        </p:spPr>
        <p:txBody>
          <a:bodyPr/>
          <a:lstStyle/>
          <a:p>
            <a:pPr>
              <a:defRPr/>
            </a:pPr>
            <a:fld id="{69266A7B-6A82-41A9-A754-64C5B10DA244}" type="datetime3">
              <a:rPr lang="en-GB" altLang="en-US">
                <a:solidFill>
                  <a:prstClr val="black"/>
                </a:solidFill>
              </a:rPr>
              <a:pPr>
                <a:defRPr/>
              </a:pPr>
              <a:t>15 March, 2023</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7C3E78D8-CB6B-4901-A486-FF77F248852A}"/>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53255" name="Slide Number Placeholder 6">
            <a:extLst>
              <a:ext uri="{FF2B5EF4-FFF2-40B4-BE49-F238E27FC236}">
                <a16:creationId xmlns:a16="http://schemas.microsoft.com/office/drawing/2014/main" id="{2E243CD3-4596-4DFB-9284-D60B57DF9C0F}"/>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9B1C6E-7B53-44D4-89C7-8C1CC6217F6E}" type="slidenum">
              <a:rPr lang="en-GB" altLang="en-US" sz="1300" smtClean="0">
                <a:solidFill>
                  <a:srgbClr val="000000"/>
                </a:solidFill>
              </a:rPr>
              <a:pPr>
                <a:spcBef>
                  <a:spcPct val="0"/>
                </a:spcBef>
              </a:pPr>
              <a:t>17</a:t>
            </a:fld>
            <a:endParaRPr lang="en-GB" altLang="en-US" sz="13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r>
              <a:rPr lang="en-GB" b="1" i="0" dirty="0">
                <a:solidFill>
                  <a:srgbClr val="515A63"/>
                </a:solidFill>
                <a:effectLst/>
                <a:latin typeface="Lato" panose="020F0502020204030203" pitchFamily="34" charset="0"/>
              </a:rPr>
              <a:t>What is TARGET?</a:t>
            </a:r>
          </a:p>
          <a:p>
            <a:pPr algn="l"/>
            <a:r>
              <a:rPr lang="en-GB" b="0" i="0" dirty="0">
                <a:solidFill>
                  <a:srgbClr val="515A63"/>
                </a:solidFill>
                <a:effectLst/>
                <a:latin typeface="Lato" panose="020F0502020204030203" pitchFamily="34" charset="0"/>
              </a:rPr>
              <a:t>Developed by the UK Health Security Agency (UKHSA), the Royal College of General Practitioners (RCGP) and the Antimicrobial Stewardship in Primary Care (ASPIC) Group, TARGET is the central resource to help primary care healthcare professionals and commissioning organisations improve antibiotic prescribing. Using the TARGET Antibiotics Toolkit resources will also enable primary care organisations to demonstrate compliance with the Health and Social Care Act 2008: Code of Practice on the prevention and control of infections and related guidance.</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pPr algn="l"/>
            <a:r>
              <a:rPr lang="en-GB" b="1" i="0" dirty="0">
                <a:solidFill>
                  <a:srgbClr val="515A63"/>
                </a:solidFill>
                <a:effectLst/>
                <a:latin typeface="Lato" panose="020F0502020204030203" pitchFamily="34" charset="0"/>
              </a:rPr>
              <a:t>Who is the toolkit for and how can it be used?</a:t>
            </a:r>
          </a:p>
          <a:p>
            <a:pPr algn="l"/>
            <a:r>
              <a:rPr lang="en-GB" b="0" i="0" dirty="0">
                <a:solidFill>
                  <a:srgbClr val="515A63"/>
                </a:solidFill>
                <a:effectLst/>
                <a:latin typeface="Lato" panose="020F0502020204030203" pitchFamily="34" charset="0"/>
              </a:rPr>
              <a:t>To get maximum effect regarding antibiotic use, all or as many as possible of the resources should be used with action planning by those involved in antimicrobial stewardship activities such as those from clinical commissioning groups (CCGs) and primary care networks (PCN), prescribers working in primary care, and those involved in training prescribers around infection management. Collectively, the TARGET resources will support practices in planning, implementing and reviewing activity in delivering quality improvement programmes relating to antimicrobial stewardship. A recent rigorous RCT evaluation in routine general practice showed that a one hour TARGET workshop given by local GPs, microbiologists or medicine managers, combined with demonstrating the resources, </a:t>
            </a:r>
            <a:r>
              <a:rPr lang="en-GB" b="0" i="0" u="none" strike="noStrike" dirty="0">
                <a:solidFill>
                  <a:srgbClr val="1059A9"/>
                </a:solidFill>
                <a:effectLst/>
                <a:latin typeface="Lato" panose="020F0502020204030203" pitchFamily="34" charset="0"/>
                <a:hlinkClick r:id="rId3"/>
              </a:rPr>
              <a:t>significantly reduced antibiotic use</a:t>
            </a:r>
            <a:r>
              <a:rPr lang="en-GB" b="0" i="0" dirty="0">
                <a:solidFill>
                  <a:srgbClr val="515A63"/>
                </a:solidFill>
                <a:effectLst/>
                <a:latin typeface="Lato" panose="020F0502020204030203" pitchFamily="34" charset="0"/>
              </a:rPr>
              <a:t>.</a:t>
            </a:r>
          </a:p>
          <a:p>
            <a:pPr algn="l"/>
            <a:r>
              <a:rPr lang="en-GB" b="0" i="0" dirty="0">
                <a:solidFill>
                  <a:srgbClr val="515A63"/>
                </a:solidFill>
                <a:effectLst/>
                <a:latin typeface="Lato" panose="020F0502020204030203" pitchFamily="34" charset="0"/>
              </a:rPr>
              <a:t>It is essential to plan and monitor implementation of the TARGET Antibiotics Toolkit appropriately and this is best achieved by developing a local antibiotic action plan, either for your CCG or your practice. It is important that this plan is developed using a whole team approach so that everyone who is involved in communication and prescribing around antibiotics has had the opportunity to contribute.</a:t>
            </a:r>
          </a:p>
          <a:p>
            <a:pPr algn="l"/>
            <a:r>
              <a:rPr lang="en-GB" b="0" i="0" dirty="0">
                <a:solidFill>
                  <a:srgbClr val="515A63"/>
                </a:solidFill>
                <a:effectLst/>
                <a:latin typeface="Lato" panose="020F0502020204030203" pitchFamily="34" charset="0"/>
              </a:rPr>
              <a:t>Each CCG, PCN and Practice has different prescribing pressures and priorities. It is therefore also important that prescribers take ownership of the planning process as well as the adaptation and implementation of resources at a local level. Before beginning the planning process we recommend you appoint a local antibiotic champion from within the CCG or the practice. This could be a prescribing lead, GP with a specialist interest in infection management, nurse practitioner, clinical pharmacist, or any other person who can be responsible for antimicrobial stewardship in your practice, your PCN or CCG. This is someone who has responsibility for leading on all issues relating to antibiotics and leads the development and implementation of the antibiotic action plan.</a:t>
            </a:r>
          </a:p>
          <a:p>
            <a:pPr algn="l"/>
            <a:r>
              <a:rPr lang="en-GB" b="0" i="0" dirty="0">
                <a:solidFill>
                  <a:srgbClr val="515A63"/>
                </a:solidFill>
                <a:effectLst/>
                <a:latin typeface="Lato" panose="020F0502020204030203" pitchFamily="34" charset="0"/>
              </a:rPr>
              <a:t>In order to maximise effectiveness of the TARGET resources, users should plan, monitor and review the implementation as part of a cyclical process as follows:</a:t>
            </a:r>
          </a:p>
          <a:p>
            <a:endParaRPr lang="en-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E151B1E0-4C91-4B31-827B-0531DB732E49}" type="slidenum">
              <a:rPr lang="en-GB" smtClean="0"/>
              <a:t>18</a:t>
            </a:fld>
            <a:endParaRPr lang="en-GB"/>
          </a:p>
        </p:txBody>
      </p:sp>
    </p:spTree>
    <p:extLst>
      <p:ext uri="{BB962C8B-B14F-4D97-AF65-F5344CB8AC3E}">
        <p14:creationId xmlns:p14="http://schemas.microsoft.com/office/powerpoint/2010/main" val="2722518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07852468-7D86-41A4-A3E7-AE655DA3D3B6}"/>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FF850893-49ED-417F-B6C1-3EB6B4B8F525}"/>
              </a:ext>
            </a:extLst>
          </p:cNvPr>
          <p:cNvSpPr>
            <a:spLocks noGrp="1"/>
          </p:cNvSpPr>
          <p:nvPr>
            <p:ph type="body" idx="1"/>
          </p:nvPr>
        </p:nvSpPr>
        <p:spPr bwMode="auto">
          <a:xfrm>
            <a:off x="685800" y="4400550"/>
            <a:ext cx="5486400" cy="36004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sng" dirty="0"/>
              <a:t>Presenter notes:</a:t>
            </a:r>
            <a:endParaRPr lang="en-GB" altLang="en-US" dirty="0"/>
          </a:p>
          <a:p>
            <a:pPr eaLnBrk="1" hangingPunct="1">
              <a:spcBef>
                <a:spcPct val="0"/>
              </a:spcBef>
              <a:defRPr/>
            </a:pPr>
            <a:r>
              <a:rPr lang="en-GB" altLang="en-US" dirty="0"/>
              <a:t>Thus in summary, 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dirty="0"/>
              <a:t>Make a difference to the care of individual patients.</a:t>
            </a:r>
          </a:p>
          <a:p>
            <a:pPr marL="172239" indent="-172239" eaLnBrk="1" hangingPunct="1">
              <a:spcBef>
                <a:spcPct val="0"/>
              </a:spcBef>
              <a:buFont typeface="Arial" pitchFamily="34" charset="0"/>
              <a:buChar char="•"/>
              <a:defRPr/>
            </a:pPr>
            <a:r>
              <a:rPr lang="en-GB" altLang="en-US" dirty="0"/>
              <a:t>Help to slow the development of future resistance in our community.</a:t>
            </a:r>
          </a:p>
          <a:p>
            <a:pPr marL="172239" indent="-172239" eaLnBrk="1" hangingPunct="1">
              <a:spcBef>
                <a:spcPct val="0"/>
              </a:spcBef>
              <a:buFont typeface="Arial" pitchFamily="34" charset="0"/>
              <a:buChar char="•"/>
              <a:defRPr/>
            </a:pPr>
            <a:r>
              <a:rPr lang="en-GB" altLang="en-US" dirty="0"/>
              <a:t>AND as a bonus help to increase patient self-care and reduce future consultations for self-limiting infections.</a:t>
            </a:r>
          </a:p>
        </p:txBody>
      </p:sp>
      <p:sp>
        <p:nvSpPr>
          <p:cNvPr id="167940" name="Slide Number Placeholder 3">
            <a:extLst>
              <a:ext uri="{FF2B5EF4-FFF2-40B4-BE49-F238E27FC236}">
                <a16:creationId xmlns:a16="http://schemas.microsoft.com/office/drawing/2014/main" id="{E0AB0A64-D48E-458D-81F2-62DA0AE36C8C}"/>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67D4D5-6D42-4A3B-87EF-DC08448DB5DA}" type="slidenum">
              <a:rPr lang="en-GB" altLang="en-US" sz="1300" smtClean="0">
                <a:solidFill>
                  <a:srgbClr val="000000"/>
                </a:solidFill>
              </a:rPr>
              <a:pPr>
                <a:spcBef>
                  <a:spcPct val="0"/>
                </a:spcBef>
              </a:pPr>
              <a:t>19</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65C9DF51-39B8-4F77-AD82-F46D94C58EC0}"/>
              </a:ext>
            </a:extLst>
          </p:cNvPr>
          <p:cNvSpPr>
            <a:spLocks noGrp="1"/>
          </p:cNvSpPr>
          <p:nvPr>
            <p:ph type="dt" sz="quarter" idx="1"/>
          </p:nvPr>
        </p:nvSpPr>
        <p:spPr>
          <a:xfrm>
            <a:off x="3884613" y="0"/>
            <a:ext cx="2971800" cy="458788"/>
          </a:xfrm>
          <a:prstGeom prst="rect">
            <a:avLst/>
          </a:prstGeom>
        </p:spPr>
        <p:txBody>
          <a:bodyPr/>
          <a:lstStyle/>
          <a:p>
            <a:pPr>
              <a:defRPr/>
            </a:pPr>
            <a:fld id="{859A6719-0F65-4168-8F92-55B2243746EA}" type="datetime3">
              <a:rPr lang="en-GB">
                <a:solidFill>
                  <a:prstClr val="black"/>
                </a:solidFill>
              </a:rPr>
              <a:pPr>
                <a:defRPr/>
              </a:pPr>
              <a:t>15 March, 2023</a:t>
            </a:fld>
            <a:endParaRPr lang="en-GB" dirty="0">
              <a:solidFill>
                <a:prstClr val="black"/>
              </a:solidFill>
            </a:endParaRPr>
          </a:p>
        </p:txBody>
      </p:sp>
      <p:sp>
        <p:nvSpPr>
          <p:cNvPr id="2" name="Footer Placeholder 1">
            <a:extLst>
              <a:ext uri="{FF2B5EF4-FFF2-40B4-BE49-F238E27FC236}">
                <a16:creationId xmlns:a16="http://schemas.microsoft.com/office/drawing/2014/main" id="{D7CAE873-689F-4256-B1EE-2A3A37DE6649}"/>
              </a:ext>
            </a:extLst>
          </p:cNvPr>
          <p:cNvSpPr>
            <a:spLocks noGrp="1"/>
          </p:cNvSpPr>
          <p:nvPr>
            <p:ph type="ftr" sz="quarter" idx="4"/>
          </p:nvPr>
        </p:nvSpPr>
        <p:spPr>
          <a:xfrm>
            <a:off x="0" y="8685213"/>
            <a:ext cx="2971800" cy="458787"/>
          </a:xfrm>
          <a:prstGeom prst="rect">
            <a:avLst/>
          </a:prstGeom>
        </p:spPr>
        <p:txBody>
          <a:bodyPr/>
          <a:lstStyle/>
          <a:p>
            <a:pPr>
              <a:defRPr/>
            </a:pPr>
            <a:r>
              <a:rPr lang="en-GB"/>
              <a:t>TARGET Antibiotics Presentation - Main - CS:Sore Throat &amp; UTI - 19.06.18</a:t>
            </a:r>
          </a:p>
        </p:txBody>
      </p:sp>
      <p:sp>
        <p:nvSpPr>
          <p:cNvPr id="3" name="Header Placeholder 2">
            <a:extLst>
              <a:ext uri="{FF2B5EF4-FFF2-40B4-BE49-F238E27FC236}">
                <a16:creationId xmlns:a16="http://schemas.microsoft.com/office/drawing/2014/main" id="{9646FBE2-26C2-4AD6-99CD-53D0CA779A14}"/>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7DC8B084-E0CE-46B1-9466-D0BBE031FF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13F35585-29E0-475F-990B-CF0B06881868}"/>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400" b="1" u="sng"/>
              <a:t>Presenter notes:</a:t>
            </a:r>
            <a:endParaRPr lang="en-GB" altLang="en-US" sz="1400"/>
          </a:p>
          <a:p>
            <a:pPr defTabSz="957263" eaLnBrk="1" hangingPunct="1">
              <a:spcBef>
                <a:spcPct val="0"/>
              </a:spcBef>
            </a:pPr>
            <a:endParaRPr lang="en-US" altLang="en-US" sz="1300">
              <a:latin typeface="Arial" panose="020B0604020202020204" pitchFamily="34" charset="0"/>
              <a:ea typeface="ヒラギノ角ゴ Pro W3"/>
              <a:cs typeface="ヒラギノ角ゴ Pro W3"/>
            </a:endParaRPr>
          </a:p>
          <a:p>
            <a:pPr defTabSz="957263" eaLnBrk="1" hangingPunct="1">
              <a:spcBef>
                <a:spcPct val="0"/>
              </a:spcBef>
            </a:pPr>
            <a:r>
              <a:rPr lang="en-US" altLang="en-US" sz="1300">
                <a:latin typeface="Arial" panose="020B0604020202020204" pitchFamily="34" charset="0"/>
                <a:ea typeface="ヒラギノ角ゴ Pro W3"/>
                <a:cs typeface="ヒラギノ角ゴ Pro W3"/>
              </a:rPr>
              <a:t>So how can we fit all of this evidence together and change behaviour within the practice consultation with our patients to improve prescribing?</a:t>
            </a:r>
          </a:p>
          <a:p>
            <a:pPr defTabSz="957263" eaLnBrk="1" hangingPunct="1">
              <a:spcBef>
                <a:spcPct val="0"/>
              </a:spcBef>
            </a:pPr>
            <a:endParaRPr lang="en-GB" altLang="en-US"/>
          </a:p>
        </p:txBody>
      </p:sp>
      <p:sp>
        <p:nvSpPr>
          <p:cNvPr id="169988" name="Slide Number Placeholder 3">
            <a:extLst>
              <a:ext uri="{FF2B5EF4-FFF2-40B4-BE49-F238E27FC236}">
                <a16:creationId xmlns:a16="http://schemas.microsoft.com/office/drawing/2014/main" id="{6CF13011-8D61-4C6A-9C6B-74477D7A1803}"/>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5A5364-EA40-4466-9A20-18651C594100}" type="slidenum">
              <a:rPr lang="en-GB" altLang="en-US" sz="1300" smtClean="0">
                <a:solidFill>
                  <a:srgbClr val="000000"/>
                </a:solidFill>
              </a:rPr>
              <a:pPr>
                <a:spcBef>
                  <a:spcPct val="0"/>
                </a:spcBef>
              </a:pPr>
              <a:t>20</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2695E7E3-0ABB-46B2-B6EB-539AC2FD660C}"/>
              </a:ext>
            </a:extLst>
          </p:cNvPr>
          <p:cNvSpPr>
            <a:spLocks noGrp="1"/>
          </p:cNvSpPr>
          <p:nvPr>
            <p:ph type="dt" sz="quarter" idx="1"/>
          </p:nvPr>
        </p:nvSpPr>
        <p:spPr>
          <a:xfrm>
            <a:off x="3884613" y="0"/>
            <a:ext cx="2971800" cy="458788"/>
          </a:xfrm>
          <a:prstGeom prst="rect">
            <a:avLst/>
          </a:prstGeom>
        </p:spPr>
        <p:txBody>
          <a:bodyPr/>
          <a:lstStyle/>
          <a:p>
            <a:pPr>
              <a:defRPr/>
            </a:pPr>
            <a:fld id="{1A8343EC-F849-4AC5-BD05-93E013FE7C42}" type="datetime3">
              <a:rPr lang="en-GB">
                <a:solidFill>
                  <a:prstClr val="black"/>
                </a:solidFill>
              </a:rPr>
              <a:pPr>
                <a:defRPr/>
              </a:pPr>
              <a:t>15 March, 2023</a:t>
            </a:fld>
            <a:endParaRPr lang="en-GB" dirty="0">
              <a:solidFill>
                <a:prstClr val="black"/>
              </a:solidFill>
            </a:endParaRPr>
          </a:p>
        </p:txBody>
      </p:sp>
      <p:sp>
        <p:nvSpPr>
          <p:cNvPr id="2" name="Footer Placeholder 1">
            <a:extLst>
              <a:ext uri="{FF2B5EF4-FFF2-40B4-BE49-F238E27FC236}">
                <a16:creationId xmlns:a16="http://schemas.microsoft.com/office/drawing/2014/main" id="{F6D14AA3-878A-44B0-B20C-D1CCECF21F70}"/>
              </a:ext>
            </a:extLst>
          </p:cNvPr>
          <p:cNvSpPr>
            <a:spLocks noGrp="1"/>
          </p:cNvSpPr>
          <p:nvPr>
            <p:ph type="ftr" sz="quarter" idx="4"/>
          </p:nvPr>
        </p:nvSpPr>
        <p:spPr>
          <a:xfrm>
            <a:off x="0" y="8685213"/>
            <a:ext cx="2971800" cy="458787"/>
          </a:xfrm>
          <a:prstGeom prst="rect">
            <a:avLst/>
          </a:prstGeom>
        </p:spPr>
        <p:txBody>
          <a:bodyPr/>
          <a:lstStyle/>
          <a:p>
            <a:pPr>
              <a:defRPr/>
            </a:pPr>
            <a:r>
              <a:rPr lang="en-GB">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F5EC6408-683E-4DC0-8A01-D1D121DE4BC2}"/>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4193CB9-FAE3-4E7D-9F07-5175971F7F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A4DD4D8-C999-4FB1-9728-D434FD4D6B60}"/>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endParaRPr lang="en-GB" altLang="en-US" dirty="0"/>
          </a:p>
          <a:p>
            <a:pPr eaLnBrk="1" hangingPunct="1">
              <a:spcBef>
                <a:spcPct val="0"/>
              </a:spcBef>
            </a:pPr>
            <a:r>
              <a:rPr lang="en-GB" altLang="en-US" b="1" u="sng" dirty="0"/>
              <a:t>We suggest you send this to practice staff before the event or give it out as soon as you arrive – while you are waiting for all staff to gather. Go through self-assessment check list with the staff, this acts as a very good ice breaker and can be referred back to during the session.</a:t>
            </a:r>
          </a:p>
          <a:p>
            <a:pPr eaLnBrk="1" hangingPunct="1">
              <a:spcBef>
                <a:spcPct val="0"/>
              </a:spcBef>
            </a:pPr>
            <a:endParaRPr lang="en-GB" altLang="en-US" dirty="0"/>
          </a:p>
          <a:p>
            <a:pPr eaLnBrk="1" hangingPunct="1">
              <a:spcBef>
                <a:spcPct val="0"/>
              </a:spcBef>
            </a:pPr>
            <a:r>
              <a:rPr lang="en-GB" altLang="en-US" dirty="0"/>
              <a:t>The Primary Care Self Assessment tool is a tool for you to decide and measure how far you are along the road to optimising antibiotic prescribing in your practice. It highlights the different  strategies you can use and how you can find resources to support these strategies. This tool is a guide to providing strategies that may help to optimise antibiotic prescribing in primary care.  </a:t>
            </a:r>
          </a:p>
          <a:p>
            <a:pPr eaLnBrk="1" hangingPunct="1">
              <a:spcBef>
                <a:spcPct val="0"/>
              </a:spcBef>
            </a:pPr>
            <a:endParaRPr lang="en-GB" altLang="en-US" dirty="0"/>
          </a:p>
          <a:p>
            <a:pPr eaLnBrk="1" hangingPunct="1">
              <a:spcBef>
                <a:spcPct val="0"/>
              </a:spcBef>
            </a:pPr>
            <a:r>
              <a:rPr lang="en-GB" altLang="en-US" dirty="0"/>
              <a:t>There is also a separate part for commissioners which it would be useful for trainers to access and complete to see how well their local area is doing.</a:t>
            </a:r>
          </a:p>
          <a:p>
            <a:pPr eaLnBrk="1" hangingPunct="1">
              <a:spcBef>
                <a:spcPct val="0"/>
              </a:spcBef>
            </a:pPr>
            <a:endParaRPr lang="en-GB" altLang="en-US" dirty="0"/>
          </a:p>
          <a:p>
            <a:pPr eaLnBrk="1" hangingPunct="1">
              <a:spcBef>
                <a:spcPct val="0"/>
              </a:spcBef>
            </a:pPr>
            <a:r>
              <a:rPr lang="en-GB" altLang="en-US" b="1" u="sng" dirty="0"/>
              <a:t>Presenter notes – we suggest at this point you get them to have a quick look to see how many of the strategies they are using to optimise antibiotic prescribing in their practice. Make sure you are familiar with the local antibiotic guidance and how they can access it,  how you can help with audits, and Read codes. Encourage the practice to identify a lead for prescribing, and if possible book another visit to go over their progress with local indicators of antibiotic prescribing and their use of the resources.</a:t>
            </a:r>
          </a:p>
          <a:p>
            <a:pPr eaLnBrk="1" hangingPunct="1">
              <a:spcBef>
                <a:spcPct val="0"/>
              </a:spcBef>
            </a:pPr>
            <a:endParaRPr lang="en-GB" altLang="en-US" dirty="0"/>
          </a:p>
          <a:p>
            <a:pPr eaLnBrk="1" hangingPunct="1">
              <a:spcBef>
                <a:spcPct val="0"/>
              </a:spcBef>
            </a:pPr>
            <a:r>
              <a:rPr lang="en-GB" altLang="en-US" b="1" u="sng" dirty="0"/>
              <a:t>Encourage the practice again to use leaflets and posters and if possible put some antibiotic posters up while you are there.</a:t>
            </a:r>
          </a:p>
          <a:p>
            <a:pPr eaLnBrk="1" hangingPunct="1">
              <a:spcBef>
                <a:spcPct val="0"/>
              </a:spcBef>
            </a:pPr>
            <a:r>
              <a:rPr lang="en-GB" altLang="en-US" dirty="0"/>
              <a:t>  </a:t>
            </a:r>
          </a:p>
          <a:p>
            <a:pPr eaLnBrk="1" hangingPunct="1">
              <a:spcBef>
                <a:spcPct val="0"/>
              </a:spcBef>
            </a:pPr>
            <a:r>
              <a:rPr lang="en-GB" altLang="en-US" dirty="0"/>
              <a:t>Are the laboratory protocols for reporting antibiotic susceptibility in line with local antibiotic guidance. </a:t>
            </a:r>
          </a:p>
        </p:txBody>
      </p:sp>
      <p:sp>
        <p:nvSpPr>
          <p:cNvPr id="26628" name="Slide Number Placeholder 3">
            <a:extLst>
              <a:ext uri="{FF2B5EF4-FFF2-40B4-BE49-F238E27FC236}">
                <a16:creationId xmlns:a16="http://schemas.microsoft.com/office/drawing/2014/main" id="{FEFFC2BC-D6E9-4168-9296-17F940FDA24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8D953D-F5C3-4DB2-87DE-93388363C745}" type="slidenum">
              <a:rPr lang="en-GB" altLang="en-US" sz="1300" smtClean="0">
                <a:solidFill>
                  <a:srgbClr val="000000"/>
                </a:solidFill>
              </a:rPr>
              <a:pPr>
                <a:spcBef>
                  <a:spcPct val="0"/>
                </a:spcBef>
              </a:pPr>
              <a:t>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B44B9B56-F4A0-4DAC-A082-F0EB7734FDB7}"/>
              </a:ext>
            </a:extLst>
          </p:cNvPr>
          <p:cNvSpPr>
            <a:spLocks noGrp="1"/>
          </p:cNvSpPr>
          <p:nvPr>
            <p:ph type="dt" sz="quarter" idx="1"/>
          </p:nvPr>
        </p:nvSpPr>
        <p:spPr>
          <a:xfrm>
            <a:off x="3884613" y="0"/>
            <a:ext cx="2971800" cy="458788"/>
          </a:xfrm>
          <a:prstGeom prst="rect">
            <a:avLst/>
          </a:prstGeom>
        </p:spPr>
        <p:txBody>
          <a:bodyPr/>
          <a:lstStyle/>
          <a:p>
            <a:pPr>
              <a:defRPr/>
            </a:pPr>
            <a:fld id="{72FF782B-F3B0-4FEE-9083-554EFF29BCB5}" type="datetime3">
              <a:rPr lang="en-GB">
                <a:solidFill>
                  <a:prstClr val="black"/>
                </a:solidFill>
              </a:rPr>
              <a:pPr>
                <a:defRPr/>
              </a:pPr>
              <a:t>15 March, 2023</a:t>
            </a:fld>
            <a:endParaRPr lang="en-GB" dirty="0">
              <a:solidFill>
                <a:prstClr val="black"/>
              </a:solidFill>
            </a:endParaRPr>
          </a:p>
        </p:txBody>
      </p:sp>
      <p:sp>
        <p:nvSpPr>
          <p:cNvPr id="2" name="Footer Placeholder 1">
            <a:extLst>
              <a:ext uri="{FF2B5EF4-FFF2-40B4-BE49-F238E27FC236}">
                <a16:creationId xmlns:a16="http://schemas.microsoft.com/office/drawing/2014/main" id="{D7097E81-97BA-4963-BCB9-CCAE2C839A4F}"/>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D81D92F8-7424-40B1-A5C4-7C7449587E75}"/>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88A0018C-C10F-4D08-AAE8-25F69C7DCFE1}"/>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5A35D9E1-B56C-4F92-B72A-9F0DF5AB3368}"/>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p>
          <a:p>
            <a:pPr eaLnBrk="1" hangingPunct="1">
              <a:spcBef>
                <a:spcPct val="0"/>
              </a:spcBef>
            </a:pPr>
            <a:r>
              <a:rPr lang="en-GB" altLang="en-US" dirty="0"/>
              <a:t>So what can and will you as an individual and as a practice do to help?</a:t>
            </a:r>
          </a:p>
          <a:p>
            <a:pPr eaLnBrk="1" hangingPunct="1">
              <a:spcBef>
                <a:spcPct val="0"/>
              </a:spcBef>
            </a:pPr>
            <a:r>
              <a:rPr lang="en-GB" altLang="en-US" dirty="0"/>
              <a:t>Please can we discuss a plan?</a:t>
            </a:r>
          </a:p>
          <a:p>
            <a:pPr eaLnBrk="1" hangingPunct="1">
              <a:spcBef>
                <a:spcPct val="0"/>
              </a:spcBef>
            </a:pPr>
            <a:r>
              <a:rPr lang="en-GB" altLang="en-US" b="1" u="sng" dirty="0"/>
              <a:t>Need to discuss a plan with each practice</a:t>
            </a:r>
          </a:p>
          <a:p>
            <a:pPr eaLnBrk="1" hangingPunct="1">
              <a:spcBef>
                <a:spcPct val="0"/>
              </a:spcBef>
            </a:pPr>
            <a:r>
              <a:rPr lang="en-GB" altLang="en-US" b="1" u="sng" dirty="0"/>
              <a:t>They are all evidence based</a:t>
            </a:r>
          </a:p>
          <a:p>
            <a:pPr eaLnBrk="1" hangingPunct="1">
              <a:spcBef>
                <a:spcPct val="0"/>
              </a:spcBef>
            </a:pPr>
            <a:r>
              <a:rPr lang="en-GB" altLang="en-US" b="1" u="sng" dirty="0"/>
              <a:t>Get them to do the planning – so moves on within the practice</a:t>
            </a:r>
          </a:p>
          <a:p>
            <a:pPr eaLnBrk="1" hangingPunct="1">
              <a:spcBef>
                <a:spcPct val="0"/>
              </a:spcBef>
            </a:pPr>
            <a:r>
              <a:rPr lang="en-GB" altLang="en-US" b="1" u="sng" dirty="0"/>
              <a:t>Get them to prioritise </a:t>
            </a:r>
          </a:p>
          <a:p>
            <a:pPr eaLnBrk="1" hangingPunct="1">
              <a:spcBef>
                <a:spcPct val="0"/>
              </a:spcBef>
            </a:pPr>
            <a:r>
              <a:rPr lang="en-GB" altLang="en-US" b="1" u="sng" dirty="0"/>
              <a:t>Get them to plan review with audit.</a:t>
            </a:r>
          </a:p>
          <a:p>
            <a:pPr eaLnBrk="1" hangingPunct="1">
              <a:spcBef>
                <a:spcPct val="0"/>
              </a:spcBef>
            </a:pPr>
            <a:r>
              <a:rPr lang="en-GB" altLang="en-US" b="1" u="sng" dirty="0"/>
              <a:t>Identify a person to take forward</a:t>
            </a:r>
          </a:p>
          <a:p>
            <a:pPr eaLnBrk="1" hangingPunct="1">
              <a:spcBef>
                <a:spcPct val="0"/>
              </a:spcBef>
            </a:pPr>
            <a:r>
              <a:rPr lang="en-GB" altLang="en-US" b="1" u="sng" dirty="0"/>
              <a:t>Find the individual with computer interest and get them to help with a computer reminder linking to the TARGET patient shared information.</a:t>
            </a:r>
          </a:p>
          <a:p>
            <a:pPr eaLnBrk="1" hangingPunct="1">
              <a:spcBef>
                <a:spcPct val="0"/>
              </a:spcBef>
            </a:pPr>
            <a:r>
              <a:rPr lang="en-GB" altLang="en-US" b="1" u="sng" dirty="0"/>
              <a:t>Action plan, timescale, review date</a:t>
            </a:r>
          </a:p>
          <a:p>
            <a:pPr eaLnBrk="1" hangingPunct="1">
              <a:spcBef>
                <a:spcPct val="0"/>
              </a:spcBef>
            </a:pPr>
            <a:r>
              <a:rPr lang="en-GB" altLang="en-US" b="1" u="sng" dirty="0"/>
              <a:t>1 year plan – as a lot going on and can’t do it all now</a:t>
            </a:r>
          </a:p>
          <a:p>
            <a:pPr eaLnBrk="1" hangingPunct="1">
              <a:spcBef>
                <a:spcPct val="0"/>
              </a:spcBef>
            </a:pPr>
            <a:r>
              <a:rPr lang="en-GB" altLang="en-US" b="1" u="sng" dirty="0"/>
              <a:t>Need to show them the scale of change which can be attained</a:t>
            </a:r>
          </a:p>
          <a:p>
            <a:pPr eaLnBrk="1" hangingPunct="1">
              <a:spcBef>
                <a:spcPct val="0"/>
              </a:spcBef>
            </a:pPr>
            <a:endParaRPr lang="en-GB" altLang="en-US" dirty="0"/>
          </a:p>
        </p:txBody>
      </p:sp>
      <p:sp>
        <p:nvSpPr>
          <p:cNvPr id="172036" name="Slide Number Placeholder 3">
            <a:extLst>
              <a:ext uri="{FF2B5EF4-FFF2-40B4-BE49-F238E27FC236}">
                <a16:creationId xmlns:a16="http://schemas.microsoft.com/office/drawing/2014/main" id="{B7BE7619-CEAE-4B26-87F4-DCEA9588176F}"/>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B6A6C6-8D7F-48AE-B5CD-852D891D274D}" type="slidenum">
              <a:rPr lang="en-GB" altLang="en-US" sz="1300" smtClean="0">
                <a:solidFill>
                  <a:srgbClr val="000000"/>
                </a:solidFill>
              </a:rPr>
              <a:pPr>
                <a:spcBef>
                  <a:spcPct val="0"/>
                </a:spcBef>
              </a:pPr>
              <a:t>21</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ED3F678E-0308-444E-B6A8-1B6007889347}"/>
              </a:ext>
            </a:extLst>
          </p:cNvPr>
          <p:cNvSpPr>
            <a:spLocks noGrp="1"/>
          </p:cNvSpPr>
          <p:nvPr>
            <p:ph type="dt" sz="quarter" idx="1"/>
          </p:nvPr>
        </p:nvSpPr>
        <p:spPr>
          <a:xfrm>
            <a:off x="3884613" y="0"/>
            <a:ext cx="2971800" cy="458788"/>
          </a:xfrm>
          <a:prstGeom prst="rect">
            <a:avLst/>
          </a:prstGeom>
        </p:spPr>
        <p:txBody>
          <a:bodyPr/>
          <a:lstStyle/>
          <a:p>
            <a:pPr>
              <a:defRPr/>
            </a:pPr>
            <a:fld id="{020C064E-A805-48E5-9BB6-C08CB83D90DF}" type="datetime3">
              <a:rPr lang="en-GB">
                <a:solidFill>
                  <a:prstClr val="black"/>
                </a:solidFill>
              </a:rPr>
              <a:pPr>
                <a:defRPr/>
              </a:pPr>
              <a:t>15 March, 2023</a:t>
            </a:fld>
            <a:endParaRPr lang="en-GB" dirty="0">
              <a:solidFill>
                <a:prstClr val="black"/>
              </a:solidFill>
            </a:endParaRPr>
          </a:p>
        </p:txBody>
      </p:sp>
      <p:sp>
        <p:nvSpPr>
          <p:cNvPr id="2" name="Footer Placeholder 1">
            <a:extLst>
              <a:ext uri="{FF2B5EF4-FFF2-40B4-BE49-F238E27FC236}">
                <a16:creationId xmlns:a16="http://schemas.microsoft.com/office/drawing/2014/main" id="{7147A46D-932E-410F-B8E9-0AA894C77D67}"/>
              </a:ext>
            </a:extLst>
          </p:cNvPr>
          <p:cNvSpPr>
            <a:spLocks noGrp="1"/>
          </p:cNvSpPr>
          <p:nvPr>
            <p:ph type="ftr" sz="quarter" idx="4"/>
          </p:nvPr>
        </p:nvSpPr>
        <p:spPr>
          <a:xfrm>
            <a:off x="0" y="8685213"/>
            <a:ext cx="2971800" cy="458787"/>
          </a:xfrm>
          <a:prstGeom prst="rect">
            <a:avLst/>
          </a:prstGeom>
        </p:spPr>
        <p:txBody>
          <a:bodyPr/>
          <a:lstStyle/>
          <a:p>
            <a:pPr>
              <a:defRPr/>
            </a:pPr>
            <a:r>
              <a:rPr lang="en-GB"/>
              <a:t>TARGET Antibiotics Presentation - Main - CS:Sore Throat &amp; UTI - 19.06.18</a:t>
            </a:r>
          </a:p>
        </p:txBody>
      </p:sp>
      <p:sp>
        <p:nvSpPr>
          <p:cNvPr id="3" name="Header Placeholder 2">
            <a:extLst>
              <a:ext uri="{FF2B5EF4-FFF2-40B4-BE49-F238E27FC236}">
                <a16:creationId xmlns:a16="http://schemas.microsoft.com/office/drawing/2014/main" id="{8D05FF57-450A-4809-A467-1F22D26B06BA}"/>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23144374-B17C-4449-848A-2CA5AC5FD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FC092CB-EA6D-463D-B969-06B46B0FF025}"/>
              </a:ext>
            </a:extLst>
          </p:cNvPr>
          <p:cNvSpPr>
            <a:spLocks noGrp="1"/>
          </p:cNvSpPr>
          <p:nvPr>
            <p:ph type="body" idx="1"/>
          </p:nvPr>
        </p:nvSpPr>
        <p:spPr bwMode="auto">
          <a:xfrm>
            <a:off x="685800" y="4400550"/>
            <a:ext cx="5486400" cy="36004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sng" dirty="0"/>
              <a:t>Presenter notes:</a:t>
            </a:r>
            <a:endParaRPr lang="en-GB" altLang="en-US" dirty="0"/>
          </a:p>
          <a:p>
            <a:pPr eaLnBrk="1" hangingPunct="1">
              <a:spcBef>
                <a:spcPct val="0"/>
              </a:spcBef>
              <a:defRPr/>
            </a:pPr>
            <a:r>
              <a:rPr lang="en-GB" altLang="en-US" dirty="0"/>
              <a:t>The DH would like to encourage you to get back to the prescribing levels of 2010.</a:t>
            </a:r>
          </a:p>
          <a:p>
            <a:pPr eaLnBrk="1" hangingPunct="1">
              <a:spcBef>
                <a:spcPct val="0"/>
              </a:spcBef>
              <a:defRPr/>
            </a:pPr>
            <a:r>
              <a:rPr lang="en-GB" altLang="en-US" dirty="0"/>
              <a:t>This will help as I said to reduce Clostridium locally (and is a priority for many CCGs), and help control antibiotic resistance rates.</a:t>
            </a:r>
          </a:p>
          <a:p>
            <a:pPr eaLnBrk="1" hangingPunct="1">
              <a:spcBef>
                <a:spcPct val="0"/>
              </a:spcBef>
              <a:defRPr/>
            </a:pPr>
            <a:r>
              <a:rPr lang="en-GB" altLang="en-US" b="1" u="sng" dirty="0"/>
              <a:t>Ask them what they are going to do: </a:t>
            </a:r>
            <a:r>
              <a:rPr lang="en-GB" altLang="en-US" dirty="0"/>
              <a:t>then bring up the list of things other practices have done. And see which ones they will agree to</a:t>
            </a:r>
          </a:p>
          <a:p>
            <a:pPr marL="516716" indent="-516716" eaLnBrk="1" hangingPunct="1">
              <a:buFont typeface="+mj-lt"/>
              <a:buAutoNum type="arabicPeriod"/>
              <a:defRPr/>
            </a:pPr>
            <a:r>
              <a:rPr lang="en-GB" altLang="en-US" dirty="0">
                <a:solidFill>
                  <a:srgbClr val="002060"/>
                </a:solidFill>
              </a:rPr>
              <a:t>Use the leaflets to reduce patient expectations</a:t>
            </a:r>
          </a:p>
          <a:p>
            <a:pPr marL="516716" indent="-516716" eaLnBrk="1" hangingPunct="1">
              <a:buFont typeface="+mj-lt"/>
              <a:buAutoNum type="arabicPeriod"/>
              <a:defRPr/>
            </a:pPr>
            <a:r>
              <a:rPr lang="en-GB" altLang="en-US" dirty="0">
                <a:solidFill>
                  <a:srgbClr val="002060"/>
                </a:solidFill>
              </a:rPr>
              <a:t>Develop computer prompt or use patient.co.uk to increase use of leaflet</a:t>
            </a:r>
          </a:p>
          <a:p>
            <a:pPr marL="516716" indent="-516716" eaLnBrk="1" hangingPunct="1">
              <a:buFont typeface="+mj-lt"/>
              <a:buAutoNum type="arabicPeriod"/>
              <a:defRPr/>
            </a:pPr>
            <a:r>
              <a:rPr lang="en-GB" altLang="en-US" dirty="0">
                <a:solidFill>
                  <a:srgbClr val="002060"/>
                </a:solidFill>
              </a:rPr>
              <a:t>Use back-up/delayed prescribing (the leaflet will help)</a:t>
            </a:r>
          </a:p>
          <a:p>
            <a:pPr marL="516716" indent="-516716" eaLnBrk="1" hangingPunct="1">
              <a:buFont typeface="+mj-lt"/>
              <a:buAutoNum type="arabicPeriod"/>
              <a:defRPr/>
            </a:pPr>
            <a:r>
              <a:rPr lang="en-GB" altLang="en-US" dirty="0">
                <a:solidFill>
                  <a:srgbClr val="002060"/>
                </a:solidFill>
              </a:rPr>
              <a:t>Refer to the posters to introduce antibiotics</a:t>
            </a:r>
          </a:p>
          <a:p>
            <a:pPr marL="516716" indent="-516716" eaLnBrk="1" hangingPunct="1">
              <a:buFont typeface="+mj-lt"/>
              <a:buAutoNum type="arabicPeriod"/>
              <a:defRPr/>
            </a:pPr>
            <a:r>
              <a:rPr lang="en-GB" altLang="en-US" dirty="0">
                <a:solidFill>
                  <a:srgbClr val="002060"/>
                </a:solidFill>
              </a:rPr>
              <a:t>Make sure everyone including locums and trainees and nurses have access to antibiotic guidance</a:t>
            </a:r>
          </a:p>
          <a:p>
            <a:pPr marL="516716" indent="-516716" eaLnBrk="1" hangingPunct="1">
              <a:buFont typeface="+mj-lt"/>
              <a:buAutoNum type="arabicPeriod"/>
              <a:defRPr/>
            </a:pPr>
            <a:r>
              <a:rPr lang="en-GB" altLang="en-US" dirty="0">
                <a:solidFill>
                  <a:srgbClr val="002060"/>
                </a:solidFill>
              </a:rPr>
              <a:t>Do an antibiotic audit</a:t>
            </a:r>
          </a:p>
          <a:p>
            <a:pPr marL="516716" indent="-516716" eaLnBrk="1" hangingPunct="1">
              <a:buFont typeface="+mj-lt"/>
              <a:buAutoNum type="arabicPeriod"/>
              <a:defRPr/>
            </a:pPr>
            <a:r>
              <a:rPr lang="en-GB" altLang="en-US" dirty="0">
                <a:solidFill>
                  <a:srgbClr val="002060"/>
                </a:solidFill>
              </a:rPr>
              <a:t>Give an individual responsibility of taking these forward</a:t>
            </a:r>
          </a:p>
          <a:p>
            <a:pPr marL="516716" indent="-516716" eaLnBrk="1" hangingPunct="1">
              <a:buFont typeface="+mj-lt"/>
              <a:buAutoNum type="arabicPeriod"/>
              <a:defRPr/>
            </a:pPr>
            <a:endParaRPr lang="en-GB" altLang="en-US" dirty="0">
              <a:solidFill>
                <a:srgbClr val="002060"/>
              </a:solidFill>
            </a:endParaRPr>
          </a:p>
          <a:p>
            <a:pPr eaLnBrk="1" hangingPunct="1">
              <a:spcBef>
                <a:spcPct val="0"/>
              </a:spcBef>
              <a:defRPr/>
            </a:pPr>
            <a:endParaRPr lang="en-GB" altLang="en-US" u="sng" dirty="0"/>
          </a:p>
        </p:txBody>
      </p:sp>
      <p:sp>
        <p:nvSpPr>
          <p:cNvPr id="176132" name="Slide Number Placeholder 3">
            <a:extLst>
              <a:ext uri="{FF2B5EF4-FFF2-40B4-BE49-F238E27FC236}">
                <a16:creationId xmlns:a16="http://schemas.microsoft.com/office/drawing/2014/main" id="{03CA9661-D0F5-4F52-9C71-8039E6E42A79}"/>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6FE7F0-4122-468E-9881-BA9D027916A7}" type="slidenum">
              <a:rPr lang="en-GB" altLang="en-US" sz="1300" smtClean="0">
                <a:solidFill>
                  <a:srgbClr val="000000"/>
                </a:solidFill>
              </a:rPr>
              <a:pPr>
                <a:spcBef>
                  <a:spcPct val="0"/>
                </a:spcBef>
              </a:pPr>
              <a:t>22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7096A7E8-7F7A-4F2B-973C-48CA8C326394}"/>
              </a:ext>
            </a:extLst>
          </p:cNvPr>
          <p:cNvSpPr>
            <a:spLocks noGrp="1"/>
          </p:cNvSpPr>
          <p:nvPr>
            <p:ph type="dt" sz="quarter" idx="1"/>
          </p:nvPr>
        </p:nvSpPr>
        <p:spPr>
          <a:xfrm>
            <a:off x="3884613" y="0"/>
            <a:ext cx="2971800" cy="458788"/>
          </a:xfrm>
          <a:prstGeom prst="rect">
            <a:avLst/>
          </a:prstGeom>
        </p:spPr>
        <p:txBody>
          <a:bodyPr/>
          <a:lstStyle/>
          <a:p>
            <a:pPr>
              <a:defRPr/>
            </a:pPr>
            <a:fld id="{4C800174-0250-4258-ACD2-539B22A0EECF}" type="datetime3">
              <a:rPr lang="en-GB">
                <a:solidFill>
                  <a:prstClr val="black"/>
                </a:solidFill>
              </a:rPr>
              <a:pPr>
                <a:defRPr/>
              </a:pPr>
              <a:t>15 March, 2023</a:t>
            </a:fld>
            <a:endParaRPr lang="en-GB" dirty="0">
              <a:solidFill>
                <a:prstClr val="black"/>
              </a:solidFill>
            </a:endParaRPr>
          </a:p>
        </p:txBody>
      </p:sp>
      <p:sp>
        <p:nvSpPr>
          <p:cNvPr id="2" name="Footer Placeholder 1">
            <a:extLst>
              <a:ext uri="{FF2B5EF4-FFF2-40B4-BE49-F238E27FC236}">
                <a16:creationId xmlns:a16="http://schemas.microsoft.com/office/drawing/2014/main" id="{681A146B-B38D-40FC-A9A4-DAD52199D91F}"/>
              </a:ext>
            </a:extLst>
          </p:cNvPr>
          <p:cNvSpPr>
            <a:spLocks noGrp="1"/>
          </p:cNvSpPr>
          <p:nvPr>
            <p:ph type="ftr" sz="quarter" idx="4"/>
          </p:nvPr>
        </p:nvSpPr>
        <p:spPr>
          <a:xfrm>
            <a:off x="0" y="8685213"/>
            <a:ext cx="2971800" cy="458787"/>
          </a:xfrm>
          <a:prstGeom prst="rect">
            <a:avLst/>
          </a:prstGeom>
        </p:spPr>
        <p:txBody>
          <a:bodyPr/>
          <a:lstStyle/>
          <a:p>
            <a:pPr>
              <a:defRPr/>
            </a:pPr>
            <a:r>
              <a:rPr lang="en-GB"/>
              <a:t>TARGET Antibiotics Presentation - Main - CS:Sore Throat &amp; UTI - 19.06.18</a:t>
            </a:r>
          </a:p>
        </p:txBody>
      </p:sp>
      <p:sp>
        <p:nvSpPr>
          <p:cNvPr id="3" name="Header Placeholder 2">
            <a:extLst>
              <a:ext uri="{FF2B5EF4-FFF2-40B4-BE49-F238E27FC236}">
                <a16:creationId xmlns:a16="http://schemas.microsoft.com/office/drawing/2014/main" id="{C2D433FF-0D58-4D91-B376-16943AF8344D}"/>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1D16E66-50CE-4DD4-BAFC-F97527166C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D60F380-CE36-486D-B606-B13289C641B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p>
          <a:p>
            <a:pPr eaLnBrk="1" hangingPunct="1">
              <a:spcBef>
                <a:spcPct val="0"/>
              </a:spcBef>
            </a:pPr>
            <a:r>
              <a:rPr lang="en-GB" altLang="en-US" b="0" u="none" dirty="0"/>
              <a:t>By the end of the workshop today you should have a clear understanding of;</a:t>
            </a:r>
          </a:p>
          <a:p>
            <a:pPr eaLnBrk="1" hangingPunct="1">
              <a:spcBef>
                <a:spcPct val="0"/>
              </a:spcBef>
            </a:pPr>
            <a:endParaRPr lang="en-GB" altLang="en-US" b="0" u="none" dirty="0"/>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consequences of antimicrobial resistance and the role we all play in contributing to, and addressing AMR</a:t>
            </a:r>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TARGET toolkit and how it can support you - where to find it and how to use it</a:t>
            </a:r>
          </a:p>
          <a:p>
            <a:pPr>
              <a:spcBef>
                <a:spcPts val="1800"/>
              </a:spcBef>
              <a:defRPr/>
            </a:pPr>
            <a:r>
              <a:rPr lang="en-GB" altLang="en-US" sz="1200" dirty="0">
                <a:latin typeface="Arial" panose="020B0604020202020204" pitchFamily="34" charset="0"/>
                <a:cs typeface="Arial" panose="020B0604020202020204" pitchFamily="34" charset="0"/>
              </a:rPr>
              <a:t>What you, and your practice, can do to help tackle AMR safely and responsibly</a:t>
            </a:r>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value of using appropriate SNOMED/Read codes</a:t>
            </a:r>
          </a:p>
          <a:p>
            <a:pPr eaLnBrk="1" hangingPunct="1">
              <a:spcBef>
                <a:spcPct val="0"/>
              </a:spcBef>
            </a:pPr>
            <a:endParaRPr lang="en-GB" altLang="en-US" b="0" u="none" dirty="0"/>
          </a:p>
          <a:p>
            <a:pPr eaLnBrk="1" hangingPunct="1">
              <a:spcBef>
                <a:spcPct val="0"/>
              </a:spcBef>
            </a:pPr>
            <a:r>
              <a:rPr lang="en-GB" altLang="en-US" b="0" u="none" dirty="0"/>
              <a:t>And have started to think about/create an action plan of how you can implement changes in your practice to help tackle AMR</a:t>
            </a:r>
          </a:p>
        </p:txBody>
      </p:sp>
      <p:sp>
        <p:nvSpPr>
          <p:cNvPr id="28676" name="Slide Number Placeholder 3">
            <a:extLst>
              <a:ext uri="{FF2B5EF4-FFF2-40B4-BE49-F238E27FC236}">
                <a16:creationId xmlns:a16="http://schemas.microsoft.com/office/drawing/2014/main" id="{A3ABDF62-AF37-4709-942B-E8E52F27752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E19B5E-FA2D-4B40-B239-9104FEF11808}" type="slidenum">
              <a:rPr lang="en-GB" altLang="en-US" sz="1300" smtClean="0"/>
              <a:pPr>
                <a:spcBef>
                  <a:spcPct val="0"/>
                </a:spcBef>
              </a:pPr>
              <a:t>23</a:t>
            </a:fld>
            <a:endParaRPr lang="en-GB" altLang="en-US" sz="1300"/>
          </a:p>
        </p:txBody>
      </p:sp>
      <p:sp>
        <p:nvSpPr>
          <p:cNvPr id="7" name="Date Placeholder 6">
            <a:extLst>
              <a:ext uri="{FF2B5EF4-FFF2-40B4-BE49-F238E27FC236}">
                <a16:creationId xmlns:a16="http://schemas.microsoft.com/office/drawing/2014/main" id="{B845E4BE-B82F-4D7B-A572-6E16AB6C948A}"/>
              </a:ext>
            </a:extLst>
          </p:cNvPr>
          <p:cNvSpPr>
            <a:spLocks noGrp="1"/>
          </p:cNvSpPr>
          <p:nvPr>
            <p:ph type="dt" sz="quarter" idx="1"/>
          </p:nvPr>
        </p:nvSpPr>
        <p:spPr>
          <a:xfrm>
            <a:off x="3884613" y="0"/>
            <a:ext cx="2971800" cy="458788"/>
          </a:xfrm>
          <a:prstGeom prst="rect">
            <a:avLst/>
          </a:prstGeom>
        </p:spPr>
        <p:txBody>
          <a:bodyPr/>
          <a:lstStyle/>
          <a:p>
            <a:pPr>
              <a:defRPr/>
            </a:pPr>
            <a:fld id="{35D36FF3-0D35-452F-90BE-3A6E1D0D13AD}" type="datetime3">
              <a:rPr lang="en-GB"/>
              <a:pPr>
                <a:defRPr/>
              </a:pPr>
              <a:t>15 March, 2023</a:t>
            </a:fld>
            <a:endParaRPr lang="en-GB" dirty="0"/>
          </a:p>
        </p:txBody>
      </p:sp>
      <p:sp>
        <p:nvSpPr>
          <p:cNvPr id="2" name="Footer Placeholder 1">
            <a:extLst>
              <a:ext uri="{FF2B5EF4-FFF2-40B4-BE49-F238E27FC236}">
                <a16:creationId xmlns:a16="http://schemas.microsoft.com/office/drawing/2014/main" id="{4083A5A5-04E5-4D5D-9348-E80AFA14F68F}"/>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49CFBBE7-5707-4646-9AFA-0CE8E23F5892}"/>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extLst>
      <p:ext uri="{BB962C8B-B14F-4D97-AF65-F5344CB8AC3E}">
        <p14:creationId xmlns:p14="http://schemas.microsoft.com/office/powerpoint/2010/main" val="494799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B1E63380-62F2-41BB-A306-4EBB63E86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a:extLst>
              <a:ext uri="{FF2B5EF4-FFF2-40B4-BE49-F238E27FC236}">
                <a16:creationId xmlns:a16="http://schemas.microsoft.com/office/drawing/2014/main" id="{F32AD60E-70C9-4689-BABA-EE14287BD9D5}"/>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This slide is for training sessions where you have cascaded TARGET training and will take users to a general evaluation form, which will generate a certificate when they have completed the evaluation.</a:t>
            </a:r>
          </a:p>
          <a:p>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Please contact the TARGET team if you would like the evaluation feedback.</a:t>
            </a:r>
          </a:p>
          <a:p>
            <a:endParaRPr lang="en-GB" altLang="en-US" dirty="0"/>
          </a:p>
        </p:txBody>
      </p:sp>
      <p:sp>
        <p:nvSpPr>
          <p:cNvPr id="4" name="Header Placeholder 3">
            <a:extLst>
              <a:ext uri="{FF2B5EF4-FFF2-40B4-BE49-F238E27FC236}">
                <a16:creationId xmlns:a16="http://schemas.microsoft.com/office/drawing/2014/main" id="{8CC7CB18-C9DF-4354-91E2-C04596ED25DD}"/>
              </a:ext>
            </a:extLst>
          </p:cNvPr>
          <p:cNvSpPr>
            <a:spLocks noGrp="1"/>
          </p:cNvSpPr>
          <p:nvPr>
            <p:ph type="hdr" sz="quarter"/>
          </p:nvPr>
        </p:nvSpPr>
        <p:spPr>
          <a:xfrm>
            <a:off x="0" y="0"/>
            <a:ext cx="2971800" cy="458788"/>
          </a:xfrm>
          <a:prstGeom prst="rect">
            <a:avLst/>
          </a:prstGeom>
        </p:spPr>
        <p:txBody>
          <a:bodyPr/>
          <a:lstStyle/>
          <a:p>
            <a:pPr>
              <a:defRPr/>
            </a:pPr>
            <a:endParaRPr lang="en-GB" dirty="0"/>
          </a:p>
        </p:txBody>
      </p:sp>
      <p:sp>
        <p:nvSpPr>
          <p:cNvPr id="5" name="Date Placeholder 4">
            <a:extLst>
              <a:ext uri="{FF2B5EF4-FFF2-40B4-BE49-F238E27FC236}">
                <a16:creationId xmlns:a16="http://schemas.microsoft.com/office/drawing/2014/main" id="{EA5A6BA4-F929-4EA0-A267-5D8E1C4F861A}"/>
              </a:ext>
            </a:extLst>
          </p:cNvPr>
          <p:cNvSpPr>
            <a:spLocks noGrp="1"/>
          </p:cNvSpPr>
          <p:nvPr>
            <p:ph type="dt" sz="quarter" idx="1"/>
          </p:nvPr>
        </p:nvSpPr>
        <p:spPr>
          <a:xfrm>
            <a:off x="3884613" y="0"/>
            <a:ext cx="2971800" cy="458788"/>
          </a:xfrm>
          <a:prstGeom prst="rect">
            <a:avLst/>
          </a:prstGeom>
        </p:spPr>
        <p:txBody>
          <a:bodyPr/>
          <a:lstStyle/>
          <a:p>
            <a:pPr>
              <a:defRPr/>
            </a:pPr>
            <a:fld id="{31C99E9A-1F98-4275-95F2-2511B8D5B7CB}" type="datetime3">
              <a:rPr lang="en-GB"/>
              <a:pPr>
                <a:defRPr/>
              </a:pPr>
              <a:t>15 March, 2023</a:t>
            </a:fld>
            <a:endParaRPr lang="en-GB" dirty="0"/>
          </a:p>
        </p:txBody>
      </p:sp>
      <p:sp>
        <p:nvSpPr>
          <p:cNvPr id="6" name="Footer Placeholder 5">
            <a:extLst>
              <a:ext uri="{FF2B5EF4-FFF2-40B4-BE49-F238E27FC236}">
                <a16:creationId xmlns:a16="http://schemas.microsoft.com/office/drawing/2014/main" id="{EB00171B-00EA-460D-97EE-A81E183822F5}"/>
              </a:ext>
            </a:extLst>
          </p:cNvPr>
          <p:cNvSpPr>
            <a:spLocks noGrp="1"/>
          </p:cNvSpPr>
          <p:nvPr>
            <p:ph type="ftr" sz="quarter" idx="4"/>
          </p:nvPr>
        </p:nvSpPr>
        <p:spPr>
          <a:xfrm>
            <a:off x="0" y="8685213"/>
            <a:ext cx="2971800" cy="458787"/>
          </a:xfrm>
          <a:prstGeom prst="rect">
            <a:avLst/>
          </a:prstGeom>
        </p:spPr>
        <p:txBody>
          <a:bodyPr/>
          <a:lstStyle/>
          <a:p>
            <a:pPr>
              <a:defRPr/>
            </a:pPr>
            <a:r>
              <a:rPr lang="en-GB" dirty="0"/>
              <a:t>TARGET Antibiotics Presentation - Main - CS:Sore Throat &amp; UTI - 19.06.18</a:t>
            </a:r>
          </a:p>
        </p:txBody>
      </p:sp>
      <p:sp>
        <p:nvSpPr>
          <p:cNvPr id="178183" name="Slide Number Placeholder 6">
            <a:extLst>
              <a:ext uri="{FF2B5EF4-FFF2-40B4-BE49-F238E27FC236}">
                <a16:creationId xmlns:a16="http://schemas.microsoft.com/office/drawing/2014/main" id="{43B30FAA-EEED-419F-B0DE-D02368A5974E}"/>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48CF56-C5DC-4895-BD83-EE3F869331DB}" type="slidenum">
              <a:rPr lang="en-GB" altLang="en-US" sz="1300" smtClean="0"/>
              <a:pPr>
                <a:spcBef>
                  <a:spcPct val="0"/>
                </a:spcBef>
              </a:pPr>
              <a:t>24</a:t>
            </a:fld>
            <a:endParaRPr lang="en-GB" altLang="en-US" sz="13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B1E63380-62F2-41BB-A306-4EBB63E86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a:extLst>
              <a:ext uri="{FF2B5EF4-FFF2-40B4-BE49-F238E27FC236}">
                <a16:creationId xmlns:a16="http://schemas.microsoft.com/office/drawing/2014/main" id="{F32AD60E-70C9-4689-BABA-EE14287BD9D5}"/>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This link is for those who are attending a train the trainer workshop and will provide them with some additional survey questions to answer.</a:t>
            </a:r>
          </a:p>
          <a:p>
            <a:endParaRPr lang="en-GB" altLang="en-US" dirty="0"/>
          </a:p>
          <a:p>
            <a:r>
              <a:rPr lang="en-GB" altLang="en-US" dirty="0"/>
              <a:t>Please contact the TARGET team if you would like the evaluation feedback.</a:t>
            </a:r>
          </a:p>
        </p:txBody>
      </p:sp>
      <p:sp>
        <p:nvSpPr>
          <p:cNvPr id="4" name="Header Placeholder 3">
            <a:extLst>
              <a:ext uri="{FF2B5EF4-FFF2-40B4-BE49-F238E27FC236}">
                <a16:creationId xmlns:a16="http://schemas.microsoft.com/office/drawing/2014/main" id="{8CC7CB18-C9DF-4354-91E2-C04596ED25DD}"/>
              </a:ext>
            </a:extLst>
          </p:cNvPr>
          <p:cNvSpPr>
            <a:spLocks noGrp="1"/>
          </p:cNvSpPr>
          <p:nvPr>
            <p:ph type="hdr" sz="quarter"/>
          </p:nvPr>
        </p:nvSpPr>
        <p:spPr>
          <a:xfrm>
            <a:off x="0" y="0"/>
            <a:ext cx="2971800" cy="458788"/>
          </a:xfrm>
          <a:prstGeom prst="rect">
            <a:avLst/>
          </a:prstGeom>
        </p:spPr>
        <p:txBody>
          <a:bodyPr/>
          <a:lstStyle/>
          <a:p>
            <a:pPr>
              <a:defRPr/>
            </a:pPr>
            <a:endParaRPr lang="en-GB" dirty="0"/>
          </a:p>
        </p:txBody>
      </p:sp>
      <p:sp>
        <p:nvSpPr>
          <p:cNvPr id="5" name="Date Placeholder 4">
            <a:extLst>
              <a:ext uri="{FF2B5EF4-FFF2-40B4-BE49-F238E27FC236}">
                <a16:creationId xmlns:a16="http://schemas.microsoft.com/office/drawing/2014/main" id="{EA5A6BA4-F929-4EA0-A267-5D8E1C4F861A}"/>
              </a:ext>
            </a:extLst>
          </p:cNvPr>
          <p:cNvSpPr>
            <a:spLocks noGrp="1"/>
          </p:cNvSpPr>
          <p:nvPr>
            <p:ph type="dt" sz="quarter" idx="1"/>
          </p:nvPr>
        </p:nvSpPr>
        <p:spPr>
          <a:xfrm>
            <a:off x="3884613" y="0"/>
            <a:ext cx="2971800" cy="458788"/>
          </a:xfrm>
          <a:prstGeom prst="rect">
            <a:avLst/>
          </a:prstGeom>
        </p:spPr>
        <p:txBody>
          <a:bodyPr/>
          <a:lstStyle/>
          <a:p>
            <a:pPr>
              <a:defRPr/>
            </a:pPr>
            <a:fld id="{31C99E9A-1F98-4275-95F2-2511B8D5B7CB}" type="datetime3">
              <a:rPr lang="en-GB"/>
              <a:pPr>
                <a:defRPr/>
              </a:pPr>
              <a:t>15 March, 2023</a:t>
            </a:fld>
            <a:endParaRPr lang="en-GB" dirty="0"/>
          </a:p>
        </p:txBody>
      </p:sp>
      <p:sp>
        <p:nvSpPr>
          <p:cNvPr id="6" name="Footer Placeholder 5">
            <a:extLst>
              <a:ext uri="{FF2B5EF4-FFF2-40B4-BE49-F238E27FC236}">
                <a16:creationId xmlns:a16="http://schemas.microsoft.com/office/drawing/2014/main" id="{EB00171B-00EA-460D-97EE-A81E183822F5}"/>
              </a:ext>
            </a:extLst>
          </p:cNvPr>
          <p:cNvSpPr>
            <a:spLocks noGrp="1"/>
          </p:cNvSpPr>
          <p:nvPr>
            <p:ph type="ftr" sz="quarter" idx="4"/>
          </p:nvPr>
        </p:nvSpPr>
        <p:spPr>
          <a:xfrm>
            <a:off x="0" y="8685213"/>
            <a:ext cx="2971800" cy="458787"/>
          </a:xfrm>
          <a:prstGeom prst="rect">
            <a:avLst/>
          </a:prstGeom>
        </p:spPr>
        <p:txBody>
          <a:bodyPr/>
          <a:lstStyle/>
          <a:p>
            <a:pPr>
              <a:defRPr/>
            </a:pPr>
            <a:r>
              <a:rPr lang="en-GB" dirty="0"/>
              <a:t>TARGET Antibiotics Presentation - Main - CS:Sore Throat &amp; UTI - 19.06.18</a:t>
            </a:r>
          </a:p>
        </p:txBody>
      </p:sp>
      <p:sp>
        <p:nvSpPr>
          <p:cNvPr id="178183" name="Slide Number Placeholder 6">
            <a:extLst>
              <a:ext uri="{FF2B5EF4-FFF2-40B4-BE49-F238E27FC236}">
                <a16:creationId xmlns:a16="http://schemas.microsoft.com/office/drawing/2014/main" id="{43B30FAA-EEED-419F-B0DE-D02368A5974E}"/>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48CF56-C5DC-4895-BD83-EE3F869331DB}" type="slidenum">
              <a:rPr lang="en-GB" altLang="en-US" sz="1300" smtClean="0"/>
              <a:pPr>
                <a:spcBef>
                  <a:spcPct val="0"/>
                </a:spcBef>
              </a:pPr>
              <a:t>25</a:t>
            </a:fld>
            <a:endParaRPr lang="en-GB" altLang="en-US" sz="1300" dirty="0"/>
          </a:p>
        </p:txBody>
      </p:sp>
    </p:spTree>
    <p:extLst>
      <p:ext uri="{BB962C8B-B14F-4D97-AF65-F5344CB8AC3E}">
        <p14:creationId xmlns:p14="http://schemas.microsoft.com/office/powerpoint/2010/main" val="319205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1D16E66-50CE-4DD4-BAFC-F97527166C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D60F380-CE36-486D-B606-B13289C641B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endParaRPr lang="en-GB" altLang="en-US" b="1" dirty="0"/>
          </a:p>
          <a:p>
            <a:pPr eaLnBrk="1" hangingPunct="1">
              <a:spcBef>
                <a:spcPct val="0"/>
              </a:spcBef>
            </a:pPr>
            <a:r>
              <a:rPr lang="en-GB" altLang="en-US" dirty="0"/>
              <a:t>The aims of this workshop are to discuss with you, using clinical scenarios, the need for optimising antibiotic prescribing, by showing you the: </a:t>
            </a:r>
          </a:p>
          <a:p>
            <a:pPr lvl="1" eaLnBrk="1" hangingPunct="1">
              <a:buFontTx/>
              <a:buChar char="•"/>
            </a:pPr>
            <a:r>
              <a:rPr lang="en-GB" altLang="en-US" dirty="0"/>
              <a:t> evidence that there is a link between antibiotic prescribing and resistance in GP patients </a:t>
            </a:r>
          </a:p>
          <a:p>
            <a:pPr lvl="1" eaLnBrk="1" hangingPunct="1">
              <a:buFontTx/>
              <a:buChar char="•"/>
            </a:pPr>
            <a:r>
              <a:rPr lang="en-GB" altLang="en-US" dirty="0"/>
              <a:t> how reducing antibiotic prescribing can not only reduce antibiotic resistance, but also patients’ future expectations for an antibiotic and a consultation.</a:t>
            </a:r>
          </a:p>
          <a:p>
            <a:pPr eaLnBrk="1" hangingPunct="1">
              <a:spcBef>
                <a:spcPct val="0"/>
              </a:spcBef>
            </a:pPr>
            <a:endParaRPr lang="en-GB" altLang="en-US" dirty="0"/>
          </a:p>
          <a:p>
            <a:pPr eaLnBrk="1" hangingPunct="1">
              <a:spcBef>
                <a:spcPct val="0"/>
              </a:spcBef>
            </a:pPr>
            <a:r>
              <a:rPr lang="en-GB" altLang="en-US" dirty="0"/>
              <a:t>We will also discuss and share materials and strategies (and the evidence behind them) that can help us together with our hospital and veterinary colleagues improve our antibiotic prescribing </a:t>
            </a:r>
          </a:p>
        </p:txBody>
      </p:sp>
      <p:sp>
        <p:nvSpPr>
          <p:cNvPr id="28676" name="Slide Number Placeholder 3">
            <a:extLst>
              <a:ext uri="{FF2B5EF4-FFF2-40B4-BE49-F238E27FC236}">
                <a16:creationId xmlns:a16="http://schemas.microsoft.com/office/drawing/2014/main" id="{A3ABDF62-AF37-4709-942B-E8E52F27752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E19B5E-FA2D-4B40-B239-9104FEF11808}" type="slidenum">
              <a:rPr lang="en-GB" altLang="en-US" sz="1300" smtClean="0"/>
              <a:pPr>
                <a:spcBef>
                  <a:spcPct val="0"/>
                </a:spcBef>
              </a:pPr>
              <a:t>3</a:t>
            </a:fld>
            <a:endParaRPr lang="en-GB" altLang="en-US" sz="1300"/>
          </a:p>
        </p:txBody>
      </p:sp>
      <p:sp>
        <p:nvSpPr>
          <p:cNvPr id="7" name="Date Placeholder 6">
            <a:extLst>
              <a:ext uri="{FF2B5EF4-FFF2-40B4-BE49-F238E27FC236}">
                <a16:creationId xmlns:a16="http://schemas.microsoft.com/office/drawing/2014/main" id="{B845E4BE-B82F-4D7B-A572-6E16AB6C948A}"/>
              </a:ext>
            </a:extLst>
          </p:cNvPr>
          <p:cNvSpPr>
            <a:spLocks noGrp="1"/>
          </p:cNvSpPr>
          <p:nvPr>
            <p:ph type="dt" sz="quarter" idx="1"/>
          </p:nvPr>
        </p:nvSpPr>
        <p:spPr>
          <a:xfrm>
            <a:off x="3884613" y="0"/>
            <a:ext cx="2971800" cy="458788"/>
          </a:xfrm>
          <a:prstGeom prst="rect">
            <a:avLst/>
          </a:prstGeom>
        </p:spPr>
        <p:txBody>
          <a:bodyPr/>
          <a:lstStyle/>
          <a:p>
            <a:pPr>
              <a:defRPr/>
            </a:pPr>
            <a:fld id="{35D36FF3-0D35-452F-90BE-3A6E1D0D13AD}" type="datetime3">
              <a:rPr lang="en-GB"/>
              <a:pPr>
                <a:defRPr/>
              </a:pPr>
              <a:t>15 March, 2023</a:t>
            </a:fld>
            <a:endParaRPr lang="en-GB" dirty="0"/>
          </a:p>
        </p:txBody>
      </p:sp>
      <p:sp>
        <p:nvSpPr>
          <p:cNvPr id="2" name="Footer Placeholder 1">
            <a:extLst>
              <a:ext uri="{FF2B5EF4-FFF2-40B4-BE49-F238E27FC236}">
                <a16:creationId xmlns:a16="http://schemas.microsoft.com/office/drawing/2014/main" id="{4083A5A5-04E5-4D5D-9348-E80AFA14F68F}"/>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49CFBBE7-5707-4646-9AFA-0CE8E23F5892}"/>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1D16E66-50CE-4DD4-BAFC-F97527166C1D}"/>
              </a:ext>
            </a:extLst>
          </p:cNvPr>
          <p:cNvSpPr>
            <a:spLocks noGrp="1" noRot="1" noChangeAspect="1" noTextEdit="1"/>
          </p:cNvSpPr>
          <p:nvPr>
            <p:ph type="sldImg"/>
          </p:nvPr>
        </p:nvSpPr>
        <p:spPr bwMode="auto">
          <a:xfrm>
            <a:off x="1371600" y="811213"/>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D60F380-CE36-486D-B606-B13289C641B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p>
          <a:p>
            <a:pPr eaLnBrk="1" hangingPunct="1">
              <a:spcBef>
                <a:spcPct val="0"/>
              </a:spcBef>
            </a:pPr>
            <a:r>
              <a:rPr lang="en-GB" altLang="en-US" b="0" u="none" dirty="0"/>
              <a:t>By the end of the workshop today you should have a clear understanding of;</a:t>
            </a:r>
          </a:p>
          <a:p>
            <a:pPr eaLnBrk="1" hangingPunct="1">
              <a:spcBef>
                <a:spcPct val="0"/>
              </a:spcBef>
            </a:pPr>
            <a:endParaRPr lang="en-GB" altLang="en-US" b="0" u="none" dirty="0"/>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consequences of antimicrobial resistance and the role we all play in contributing to, and addressing AMR</a:t>
            </a:r>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TARGET toolkit and how it can support you - where to find it and how to use it</a:t>
            </a:r>
          </a:p>
          <a:p>
            <a:pPr>
              <a:spcBef>
                <a:spcPts val="1800"/>
              </a:spcBef>
              <a:defRPr/>
            </a:pPr>
            <a:r>
              <a:rPr lang="en-GB" altLang="en-US" sz="1200" dirty="0">
                <a:latin typeface="Arial" panose="020B0604020202020204" pitchFamily="34" charset="0"/>
                <a:cs typeface="Arial" panose="020B0604020202020204" pitchFamily="34" charset="0"/>
              </a:rPr>
              <a:t>What you, and your practice, can do to help tackle AMR safely and responsibly</a:t>
            </a:r>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value of using appropriate SNOMED/Read codes</a:t>
            </a:r>
          </a:p>
          <a:p>
            <a:pPr eaLnBrk="1" hangingPunct="1">
              <a:spcBef>
                <a:spcPct val="0"/>
              </a:spcBef>
            </a:pPr>
            <a:endParaRPr lang="en-GB" altLang="en-US" b="0" u="none" dirty="0"/>
          </a:p>
          <a:p>
            <a:pPr eaLnBrk="1" hangingPunct="1">
              <a:spcBef>
                <a:spcPct val="0"/>
              </a:spcBef>
            </a:pPr>
            <a:r>
              <a:rPr lang="en-GB" altLang="en-US" b="0" u="none" dirty="0"/>
              <a:t>And have started to think about/create an action plan of how you can implement changes in your practice to help tackle AMR</a:t>
            </a:r>
          </a:p>
        </p:txBody>
      </p:sp>
      <p:sp>
        <p:nvSpPr>
          <p:cNvPr id="28676" name="Slide Number Placeholder 3">
            <a:extLst>
              <a:ext uri="{FF2B5EF4-FFF2-40B4-BE49-F238E27FC236}">
                <a16:creationId xmlns:a16="http://schemas.microsoft.com/office/drawing/2014/main" id="{A3ABDF62-AF37-4709-942B-E8E52F27752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E19B5E-FA2D-4B40-B239-9104FEF11808}" type="slidenum">
              <a:rPr lang="en-GB" altLang="en-US" sz="1300" smtClean="0"/>
              <a:pPr>
                <a:spcBef>
                  <a:spcPct val="0"/>
                </a:spcBef>
              </a:pPr>
              <a:t>4</a:t>
            </a:fld>
            <a:endParaRPr lang="en-GB" altLang="en-US" sz="1300"/>
          </a:p>
        </p:txBody>
      </p:sp>
      <p:sp>
        <p:nvSpPr>
          <p:cNvPr id="7" name="Date Placeholder 6">
            <a:extLst>
              <a:ext uri="{FF2B5EF4-FFF2-40B4-BE49-F238E27FC236}">
                <a16:creationId xmlns:a16="http://schemas.microsoft.com/office/drawing/2014/main" id="{B845E4BE-B82F-4D7B-A572-6E16AB6C948A}"/>
              </a:ext>
            </a:extLst>
          </p:cNvPr>
          <p:cNvSpPr>
            <a:spLocks noGrp="1"/>
          </p:cNvSpPr>
          <p:nvPr>
            <p:ph type="dt" sz="quarter" idx="1"/>
          </p:nvPr>
        </p:nvSpPr>
        <p:spPr>
          <a:xfrm>
            <a:off x="3884613" y="0"/>
            <a:ext cx="2971800" cy="458788"/>
          </a:xfrm>
          <a:prstGeom prst="rect">
            <a:avLst/>
          </a:prstGeom>
        </p:spPr>
        <p:txBody>
          <a:bodyPr/>
          <a:lstStyle/>
          <a:p>
            <a:pPr>
              <a:defRPr/>
            </a:pPr>
            <a:fld id="{35D36FF3-0D35-452F-90BE-3A6E1D0D13AD}" type="datetime3">
              <a:rPr lang="en-GB"/>
              <a:pPr>
                <a:defRPr/>
              </a:pPr>
              <a:t>15 March, 2023</a:t>
            </a:fld>
            <a:endParaRPr lang="en-GB" dirty="0"/>
          </a:p>
        </p:txBody>
      </p:sp>
      <p:sp>
        <p:nvSpPr>
          <p:cNvPr id="2" name="Footer Placeholder 1">
            <a:extLst>
              <a:ext uri="{FF2B5EF4-FFF2-40B4-BE49-F238E27FC236}">
                <a16:creationId xmlns:a16="http://schemas.microsoft.com/office/drawing/2014/main" id="{4083A5A5-04E5-4D5D-9348-E80AFA14F68F}"/>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49CFBBE7-5707-4646-9AFA-0CE8E23F5892}"/>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extLst>
      <p:ext uri="{BB962C8B-B14F-4D97-AF65-F5344CB8AC3E}">
        <p14:creationId xmlns:p14="http://schemas.microsoft.com/office/powerpoint/2010/main" val="2358033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eaLnBrk="1" hangingPunct="1">
              <a:spcBef>
                <a:spcPct val="0"/>
              </a:spcBef>
            </a:pPr>
            <a:r>
              <a:rPr lang="en-GB" altLang="en-US" dirty="0"/>
              <a:t>There is much information out there about the threat and consequences of antimicrobial resistance but lets just put that into context. A recent UN report (April 2019) highlighted that </a:t>
            </a:r>
            <a:r>
              <a:rPr lang="en-GB" altLang="en-US" sz="1200" b="0" i="0" kern="1200" dirty="0">
                <a:solidFill>
                  <a:schemeClr val="tx1"/>
                </a:solidFill>
                <a:effectLst/>
                <a:latin typeface="+mn-lt"/>
                <a:ea typeface="ヒラギノ角ゴ Pro W3" pitchFamily="84" charset="-128"/>
              </a:rPr>
              <a:t>b</a:t>
            </a:r>
            <a:r>
              <a:rPr lang="en-GB" sz="1200" b="0" i="0" kern="1200" dirty="0">
                <a:solidFill>
                  <a:schemeClr val="tx1"/>
                </a:solidFill>
                <a:effectLst/>
                <a:latin typeface="+mn-lt"/>
                <a:ea typeface="ヒラギノ角ゴ Pro W3" pitchFamily="84" charset="-128"/>
                <a:cs typeface="ヒラギノ角ゴ Pro W3" pitchFamily="84" charset="-128"/>
              </a:rPr>
              <a:t>y 2050, AMR could kill 10 million people per year, in its worst-case scenario. </a:t>
            </a:r>
          </a:p>
          <a:p>
            <a:pPr eaLnBrk="1" hangingPunct="1">
              <a:spcBef>
                <a:spcPct val="0"/>
              </a:spcBef>
            </a:pPr>
            <a:endParaRPr lang="en-GB" altLang="en-US" sz="1200" b="0" i="0" kern="1200" dirty="0">
              <a:solidFill>
                <a:schemeClr val="tx1"/>
              </a:solidFill>
              <a:effectLst/>
              <a:latin typeface="+mn-lt"/>
              <a:ea typeface="ヒラギノ角ゴ Pro W3" pitchFamily="8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b="1" dirty="0"/>
              <a:t>https://amr-review.org/sites/default/files/Antimicrobials%20in%20agriculture%20and%20the%20environment%20-%20Reducing%20unnecessary%20use%20and%20waste.pdf</a:t>
            </a:r>
            <a:endParaRPr lang="en-GB" altLang="en-US" sz="1200" b="0" i="0" kern="1200" dirty="0">
              <a:solidFill>
                <a:schemeClr val="tx1"/>
              </a:solidFill>
              <a:effectLst/>
              <a:latin typeface="+mn-lt"/>
              <a:ea typeface="ヒラギノ角ゴ Pro W3" pitchFamily="84" charset="-128"/>
            </a:endParaRPr>
          </a:p>
          <a:p>
            <a:endParaRPr lang="en-GB" dirty="0"/>
          </a:p>
        </p:txBody>
      </p:sp>
      <p:sp>
        <p:nvSpPr>
          <p:cNvPr id="4" name="Footer Placeholder 3"/>
          <p:cNvSpPr>
            <a:spLocks noGrp="1"/>
          </p:cNvSpPr>
          <p:nvPr>
            <p:ph type="ftr" sz="quarter" idx="4"/>
          </p:nvPr>
        </p:nvSpPr>
        <p:spPr>
          <a:xfrm>
            <a:off x="0" y="8685213"/>
            <a:ext cx="2971800" cy="458787"/>
          </a:xfrm>
          <a:prstGeom prst="rect">
            <a:avLst/>
          </a:prstGeom>
        </p:spPr>
        <p:txBody>
          <a:bodyPr/>
          <a:lstStyle/>
          <a:p>
            <a:pPr>
              <a:defRPr/>
            </a:pPr>
            <a:r>
              <a:rPr lang="en-GB"/>
              <a:t>TARGET Trainers Background Presentation v4 2018.06.19.pptx </a:t>
            </a:r>
            <a:endParaRPr lang="en-US"/>
          </a:p>
        </p:txBody>
      </p:sp>
      <p:sp>
        <p:nvSpPr>
          <p:cNvPr id="5" name="Slide Number Placeholder 4"/>
          <p:cNvSpPr>
            <a:spLocks noGrp="1"/>
          </p:cNvSpPr>
          <p:nvPr>
            <p:ph type="sldNum" sz="quarter" idx="5"/>
          </p:nvPr>
        </p:nvSpPr>
        <p:spPr>
          <a:xfrm>
            <a:off x="3884613" y="8685213"/>
            <a:ext cx="2971800" cy="458787"/>
          </a:xfrm>
          <a:prstGeom prst="rect">
            <a:avLst/>
          </a:prstGeom>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55527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471141-3713-42EC-A5AD-C79834A63B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169B138-62A8-4F9E-BA71-E5DBEEB2C2AC}"/>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Presenter notes:</a:t>
            </a:r>
          </a:p>
          <a:p>
            <a:r>
              <a:rPr lang="en-GB" altLang="en-US" dirty="0"/>
              <a:t>On a daily basis we see the results of multi resistant infections, but they are only the the tip of the iceberg; there is much resistance hidden within the community setting.</a:t>
            </a:r>
          </a:p>
          <a:p>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7% of the general population in England in a 2014 stool collection survey carried Extended beta lactamase producing E.coli in their gut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And we are seeing this across the globe, “</a:t>
            </a:r>
            <a:r>
              <a:rPr lang="en-GB" b="0" i="0" dirty="0">
                <a:solidFill>
                  <a:srgbClr val="000000"/>
                </a:solidFill>
                <a:effectLst/>
                <a:latin typeface="Open Sans" panose="020B0604020202020204" pitchFamily="34" charset="0"/>
              </a:rPr>
              <a:t>Pakistani authorities recently reported a new strain of typhoid, which was resistant to the last affordable oral antibiotic in the area”. Prof Claire Chandler, LSHTM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r>
              <a:rPr lang="en-GB" altLang="en-US" dirty="0"/>
              <a:t>And you all know from your daily practice that antibiotic resistance in UTIs is increasing to trimethoprim, even though these organisms may not be </a:t>
            </a:r>
            <a:r>
              <a:rPr lang="en-GB" altLang="en-US" dirty="0" err="1"/>
              <a:t>multiresistant</a:t>
            </a:r>
            <a:endParaRPr lang="en-GB" altLang="en-US" dirty="0"/>
          </a:p>
          <a:p>
            <a:endParaRPr lang="en-GB" altLang="en-US" dirty="0"/>
          </a:p>
        </p:txBody>
      </p:sp>
      <p:sp>
        <p:nvSpPr>
          <p:cNvPr id="32772" name="Slide Number Placeholder 3">
            <a:extLst>
              <a:ext uri="{FF2B5EF4-FFF2-40B4-BE49-F238E27FC236}">
                <a16:creationId xmlns:a16="http://schemas.microsoft.com/office/drawing/2014/main" id="{FD46FB69-BF1E-4794-9479-2DAB86A38A11}"/>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439DF0-53C1-4781-9156-BA6F570ACF33}" type="slidenum">
              <a:rPr lang="en-GB" altLang="en-US" sz="1300" smtClean="0"/>
              <a:pPr>
                <a:spcBef>
                  <a:spcPct val="0"/>
                </a:spcBef>
              </a:pPr>
              <a:t>6</a:t>
            </a:fld>
            <a:endParaRPr lang="en-GB" altLang="en-US" sz="1300"/>
          </a:p>
        </p:txBody>
      </p:sp>
      <p:sp>
        <p:nvSpPr>
          <p:cNvPr id="2" name="Footer Placeholder 1">
            <a:extLst>
              <a:ext uri="{FF2B5EF4-FFF2-40B4-BE49-F238E27FC236}">
                <a16:creationId xmlns:a16="http://schemas.microsoft.com/office/drawing/2014/main" id="{3503A8A9-A88E-4562-B195-8E5F9752D60A}"/>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B11FE6A-0FBF-4B2D-8676-96BCA39B4ECE}"/>
              </a:ext>
            </a:extLst>
          </p:cNvPr>
          <p:cNvSpPr>
            <a:spLocks noGrp="1" noRot="1" noChangeAspect="1" noTextEdit="1"/>
          </p:cNvSpPr>
          <p:nvPr>
            <p:ph type="sldImg"/>
          </p:nvPr>
        </p:nvSpPr>
        <p:spPr bwMode="auto">
          <a:xfrm>
            <a:off x="1090613" y="506413"/>
            <a:ext cx="4562475"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78C2CF7-7906-426A-84B0-E1EC1CEBCFFE}"/>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000" dirty="0"/>
              <a:t>What does that mean for us in general practice?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altLang="en-US" sz="1000" dirty="0"/>
          </a:p>
          <a:p>
            <a:pPr eaLnBrk="1" hangingPunct="1">
              <a:spcBef>
                <a:spcPct val="0"/>
              </a:spcBef>
            </a:pPr>
            <a:r>
              <a:rPr lang="en-GB" altLang="en-US" sz="1000" dirty="0"/>
              <a:t>Interviews with GPs indicate that:</a:t>
            </a:r>
          </a:p>
          <a:p>
            <a:pPr eaLnBrk="1" hangingPunct="1">
              <a:spcBef>
                <a:spcPct val="0"/>
              </a:spcBef>
            </a:pPr>
            <a:r>
              <a:rPr lang="en-GB" altLang="en-US" sz="1000" dirty="0"/>
              <a:t>	GPs recognise the wider importance of resistance</a:t>
            </a:r>
          </a:p>
          <a:p>
            <a:pPr eaLnBrk="1" hangingPunct="1">
              <a:spcBef>
                <a:spcPct val="0"/>
              </a:spcBef>
            </a:pPr>
            <a:r>
              <a:rPr lang="en-GB" altLang="en-US" sz="1000" dirty="0"/>
              <a:t>	But they don’t really think that it is a problem in their own practice</a:t>
            </a:r>
          </a:p>
          <a:p>
            <a:pPr eaLnBrk="1" hangingPunct="1">
              <a:spcBef>
                <a:spcPct val="0"/>
              </a:spcBef>
            </a:pPr>
            <a:r>
              <a:rPr lang="en-GB" altLang="en-US" sz="1000" dirty="0"/>
              <a:t>	And they believe that hospitals and other prescribers such as vets are as important or more important contributors to resistance.</a:t>
            </a:r>
          </a:p>
          <a:p>
            <a:pPr eaLnBrk="1" hangingPunct="1">
              <a:spcBef>
                <a:spcPct val="0"/>
              </a:spcBef>
            </a:pPr>
            <a:endParaRPr lang="en-GB" altLang="en-US" sz="1000" dirty="0"/>
          </a:p>
          <a:p>
            <a:pPr eaLnBrk="1" hangingPunct="1">
              <a:spcBef>
                <a:spcPct val="0"/>
              </a:spcBef>
            </a:pPr>
            <a:r>
              <a:rPr lang="en-GB" altLang="en-US" sz="1000" dirty="0"/>
              <a:t>However this data shows that 72.7% of antibiotics are prescribed in the community and therefore GP staff  hold much of the responsibility for rising use and antibiotic resistance. </a:t>
            </a:r>
          </a:p>
          <a:p>
            <a:pPr eaLnBrk="1" hangingPunct="1">
              <a:spcBef>
                <a:spcPct val="0"/>
              </a:spcBef>
            </a:pPr>
            <a:r>
              <a:rPr lang="en-GB" altLang="en-US" sz="1000" dirty="0"/>
              <a:t>However this doesn’t mean that the other groups antibiotic prescribing is not important.  In deed it is and that is why there is the </a:t>
            </a:r>
            <a:r>
              <a:rPr lang="en-GB" altLang="en-US" sz="1000" b="1" dirty="0"/>
              <a:t>Start Smart Then Focus </a:t>
            </a:r>
            <a:r>
              <a:rPr lang="en-GB" altLang="en-US" sz="1000" dirty="0"/>
              <a:t>strategy in hospitals, a campaign with dentists with posters saying “antibiotics do not cure toothache,” and a strategy to improve antibiotic prescribing in animals.</a:t>
            </a:r>
          </a:p>
          <a:p>
            <a:pPr eaLnBrk="1" hangingPunct="1">
              <a:spcBef>
                <a:spcPct val="0"/>
              </a:spcBef>
            </a:pPr>
            <a:endParaRPr lang="en-GB" altLang="en-US" sz="1000" dirty="0"/>
          </a:p>
          <a:p>
            <a:pPr eaLnBrk="1" hangingPunct="1">
              <a:spcBef>
                <a:spcPct val="0"/>
              </a:spcBef>
            </a:pPr>
            <a:r>
              <a:rPr lang="en-GB" altLang="en-US" sz="1000" dirty="0"/>
              <a:t>The good news is that in 2015 we saw the first fall in antibiotic use in general practice for some years and this trend has continued.</a:t>
            </a:r>
          </a:p>
          <a:p>
            <a:pPr eaLnBrk="1" hangingPunct="1">
              <a:spcBef>
                <a:spcPct val="0"/>
              </a:spcBef>
            </a:pPr>
            <a:endParaRPr lang="en-GB" altLang="en-US" sz="10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dirty="0"/>
              <a:t>https://webarchive.nationalarchives.gov.uk/ukgwa/20211124171706/https://www.gov.uk/government/publications/english-surveillance-programme-antimicrobial-utilisation-and-resistance-espaur-report</a:t>
            </a:r>
            <a:endParaRPr lang="en-GB" altLang="en-US" sz="1000" dirty="0"/>
          </a:p>
          <a:p>
            <a:pPr eaLnBrk="1" hangingPunct="1">
              <a:spcBef>
                <a:spcPct val="0"/>
              </a:spcBef>
            </a:pPr>
            <a:endParaRPr lang="en-GB" altLang="en-US" sz="1000" dirty="0"/>
          </a:p>
        </p:txBody>
      </p:sp>
      <p:sp>
        <p:nvSpPr>
          <p:cNvPr id="34820" name="Slide Number Placeholder 3">
            <a:extLst>
              <a:ext uri="{FF2B5EF4-FFF2-40B4-BE49-F238E27FC236}">
                <a16:creationId xmlns:a16="http://schemas.microsoft.com/office/drawing/2014/main" id="{0708EFB0-4D26-4CD2-975A-24E4949D7E2D}"/>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C85B82-FD5B-46D5-AE4A-4C164192FF8B}" type="slidenum">
              <a:rPr lang="en-GB" altLang="en-US" sz="1300" smtClean="0">
                <a:solidFill>
                  <a:srgbClr val="000000"/>
                </a:solidFill>
              </a:rPr>
              <a:pPr>
                <a:spcBef>
                  <a:spcPct val="0"/>
                </a:spcBef>
              </a:pPr>
              <a:t>7</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E5232A05-328B-4838-BDD4-4E715A8E8E8C}"/>
              </a:ext>
            </a:extLst>
          </p:cNvPr>
          <p:cNvSpPr>
            <a:spLocks noGrp="1"/>
          </p:cNvSpPr>
          <p:nvPr>
            <p:ph type="dt" sz="quarter" idx="1"/>
          </p:nvPr>
        </p:nvSpPr>
        <p:spPr>
          <a:xfrm>
            <a:off x="3884613" y="0"/>
            <a:ext cx="2971800" cy="458788"/>
          </a:xfrm>
          <a:prstGeom prst="rect">
            <a:avLst/>
          </a:prstGeom>
        </p:spPr>
        <p:txBody>
          <a:bodyPr/>
          <a:lstStyle/>
          <a:p>
            <a:pPr>
              <a:defRPr/>
            </a:pPr>
            <a:fld id="{3A78BA98-9D89-4114-BACB-E93AAB89333D}" type="datetime3">
              <a:rPr lang="en-GB">
                <a:solidFill>
                  <a:prstClr val="black"/>
                </a:solidFill>
              </a:rPr>
              <a:pPr>
                <a:defRPr/>
              </a:pPr>
              <a:t>15 March, 2023</a:t>
            </a:fld>
            <a:endParaRPr lang="en-GB" dirty="0">
              <a:solidFill>
                <a:prstClr val="black"/>
              </a:solidFill>
            </a:endParaRPr>
          </a:p>
        </p:txBody>
      </p:sp>
      <p:sp>
        <p:nvSpPr>
          <p:cNvPr id="2" name="Footer Placeholder 1">
            <a:extLst>
              <a:ext uri="{FF2B5EF4-FFF2-40B4-BE49-F238E27FC236}">
                <a16:creationId xmlns:a16="http://schemas.microsoft.com/office/drawing/2014/main" id="{BF5063CC-D97A-496B-ABAD-C5782E2B0F2F}"/>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4FEA620E-C1C3-4591-AA80-0D01F91C316A}"/>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FBDFC80-30D5-4106-99DE-056993B569ED}"/>
              </a:ext>
            </a:extLst>
          </p:cNvPr>
          <p:cNvSpPr>
            <a:spLocks noGrp="1" noRot="1" noChangeAspect="1" noTextEdit="1"/>
          </p:cNvSpPr>
          <p:nvPr>
            <p:ph type="sldImg"/>
          </p:nvPr>
        </p:nvSpPr>
        <p:spPr bwMode="auto">
          <a:xfrm>
            <a:off x="1090613" y="506413"/>
            <a:ext cx="4562475"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23060BF7-8A38-4490-82FE-06F2A261732E}"/>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 </a:t>
            </a:r>
            <a:r>
              <a:rPr lang="en-GB" altLang="en-US" dirty="0"/>
              <a:t>However we still have some way to go compared to some other European countries. Although as this slide shows in comparison to other European countries in 2019 we prescribe much less than Greece, in the community we do prescribe twice as much as the Netherlands which has a similar population to us.  I suggest therefore that there is an opportunity to reduce our community antibiotic prescribing. The differences are partially due to cultural norms in the UK compared to other Northern EU countries who prescribe less for respiratory tract infections. </a:t>
            </a:r>
          </a:p>
          <a:p>
            <a:pPr eaLnBrk="1" hangingPunct="1">
              <a:spcBef>
                <a:spcPct val="0"/>
              </a:spcBef>
            </a:pPr>
            <a:endParaRPr lang="en-GB" altLang="en-US" dirty="0"/>
          </a:p>
          <a:p>
            <a:pPr eaLnBrk="1" hangingPunct="1">
              <a:spcBef>
                <a:spcPct val="0"/>
              </a:spcBef>
            </a:pPr>
            <a:endParaRPr lang="en-GB" altLang="en-US" dirty="0"/>
          </a:p>
          <a:p>
            <a:pPr eaLnBrk="1" hangingPunct="1">
              <a:spcBef>
                <a:spcPct val="0"/>
              </a:spcBef>
            </a:pPr>
            <a:r>
              <a:rPr lang="en-GB" altLang="en-US" b="1" u="sng" dirty="0"/>
              <a:t>Extra presenter notes</a:t>
            </a:r>
            <a:r>
              <a:rPr lang="en-GB" altLang="en-US" dirty="0"/>
              <a:t>:  The EU expresses community antibiotic consumption in Defined Daily Doses per 1 000 inhabitants and per day, which is slightly different to the ADQs used in the UK.  Each bar refers to a specific country while the colours indicate the recorded consumption of the different antibiotic classes in that country. </a:t>
            </a:r>
          </a:p>
          <a:p>
            <a:pPr eaLnBrk="1" hangingPunct="1">
              <a:spcBef>
                <a:spcPct val="0"/>
              </a:spcBef>
            </a:pPr>
            <a:endParaRPr lang="en-GB" altLang="en-US" dirty="0"/>
          </a:p>
          <a:p>
            <a:pPr eaLnBrk="1" hangingPunct="1">
              <a:spcBef>
                <a:spcPct val="0"/>
              </a:spcBef>
            </a:pPr>
            <a:r>
              <a:rPr lang="en-GB" altLang="en-US" dirty="0"/>
              <a:t>Total community antibiotic consumption ranged from 11 DDD per 1 000 inhabitants and per day in Netherlands to 37 DDD per 1,000 inhabitants and per day in Greece.  As in previous years, antibiotics of the penicillin class were the most frequently used antibiotics in all countries . </a:t>
            </a:r>
          </a:p>
          <a:p>
            <a:pPr eaLnBrk="1" hangingPunct="1">
              <a:spcBef>
                <a:spcPct val="0"/>
              </a:spcBef>
            </a:pPr>
            <a:endParaRPr lang="en-GB" altLang="en-US" dirty="0"/>
          </a:p>
          <a:p>
            <a:pPr eaLnBrk="1" hangingPunct="1">
              <a:spcBef>
                <a:spcPct val="0"/>
              </a:spcBef>
            </a:pPr>
            <a:r>
              <a:rPr lang="en-GB" altLang="en-US" dirty="0"/>
              <a:t>The UK still prescribes more than any of our northern European colleagues.  DDDs (or if we used ADQs) is influenced by antibiotic dose, so as clinicians use of amoxicillin increases from 250 to 500mg routinely, the ADQs and DDDs increase, even if the number of items remains the same.</a:t>
            </a:r>
          </a:p>
        </p:txBody>
      </p:sp>
      <p:sp>
        <p:nvSpPr>
          <p:cNvPr id="36868" name="Slide Number Placeholder 3">
            <a:extLst>
              <a:ext uri="{FF2B5EF4-FFF2-40B4-BE49-F238E27FC236}">
                <a16:creationId xmlns:a16="http://schemas.microsoft.com/office/drawing/2014/main" id="{10E7A673-CAC0-4FB5-84DB-E08BB45E3E94}"/>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12936F-3F29-4FEF-A1C7-9910DE907940}" type="slidenum">
              <a:rPr lang="en-GB" altLang="en-US" sz="1300" smtClean="0">
                <a:solidFill>
                  <a:srgbClr val="000000"/>
                </a:solidFill>
              </a:rPr>
              <a:pPr>
                <a:spcBef>
                  <a:spcPct val="0"/>
                </a:spcBef>
              </a:pPr>
              <a:t>8</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0299993D-E7E1-48A9-8CCA-D69A0FAD4293}"/>
              </a:ext>
            </a:extLst>
          </p:cNvPr>
          <p:cNvSpPr>
            <a:spLocks noGrp="1"/>
          </p:cNvSpPr>
          <p:nvPr>
            <p:ph type="dt" sz="quarter" idx="1"/>
          </p:nvPr>
        </p:nvSpPr>
        <p:spPr>
          <a:xfrm>
            <a:off x="3884613" y="0"/>
            <a:ext cx="2971800" cy="458788"/>
          </a:xfrm>
          <a:prstGeom prst="rect">
            <a:avLst/>
          </a:prstGeom>
        </p:spPr>
        <p:txBody>
          <a:bodyPr/>
          <a:lstStyle/>
          <a:p>
            <a:pPr>
              <a:defRPr/>
            </a:pPr>
            <a:fld id="{40D30CBC-42C3-4AE5-AB93-A5AC7273B8DC}" type="datetime3">
              <a:rPr lang="en-GB">
                <a:solidFill>
                  <a:prstClr val="black"/>
                </a:solidFill>
              </a:rPr>
              <a:pPr>
                <a:defRPr/>
              </a:pPr>
              <a:t>15 March, 2023</a:t>
            </a:fld>
            <a:endParaRPr lang="en-GB" dirty="0">
              <a:solidFill>
                <a:prstClr val="black"/>
              </a:solidFill>
            </a:endParaRPr>
          </a:p>
        </p:txBody>
      </p:sp>
      <p:sp>
        <p:nvSpPr>
          <p:cNvPr id="2" name="Footer Placeholder 1">
            <a:extLst>
              <a:ext uri="{FF2B5EF4-FFF2-40B4-BE49-F238E27FC236}">
                <a16:creationId xmlns:a16="http://schemas.microsoft.com/office/drawing/2014/main" id="{E77432CA-B51E-466D-A4D6-A8D6B95E051D}"/>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656BA4C0-BFDF-469C-9395-5096F0E6D75F}"/>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Now let’s take a closer look at prescribing in our [insert name] ICB. </a:t>
            </a:r>
          </a:p>
          <a:p>
            <a:endParaRPr lang="en-GB" dirty="0"/>
          </a:p>
          <a:p>
            <a:r>
              <a:rPr lang="en-GB" dirty="0"/>
              <a:t>This graph shows antibacterial items/star-PU and conveniently colour codes practices into at or below </a:t>
            </a:r>
          </a:p>
          <a:p>
            <a:endParaRPr lang="en-GB" dirty="0"/>
          </a:p>
          <a:p>
            <a:r>
              <a:rPr lang="en-GB" dirty="0"/>
              <a:t>0.871 (blue) = </a:t>
            </a:r>
            <a:r>
              <a:rPr lang="en-GB" sz="1800" dirty="0">
                <a:solidFill>
                  <a:srgbClr val="1D2828"/>
                </a:solidFill>
                <a:effectLst/>
                <a:latin typeface="Arial" panose="020B0604020202020204" pitchFamily="34" charset="0"/>
                <a:ea typeface="Arial" panose="020B0604020202020204" pitchFamily="34" charset="0"/>
              </a:rPr>
              <a:t>appropriate prescribing of antibiotics in primary care</a:t>
            </a:r>
            <a:endParaRPr lang="en-GB" dirty="0"/>
          </a:p>
          <a:p>
            <a:endParaRPr lang="en-GB" dirty="0"/>
          </a:p>
          <a:p>
            <a:r>
              <a:rPr lang="en-GB" dirty="0"/>
              <a:t>0.965 (orange) = </a:t>
            </a:r>
            <a:r>
              <a:rPr lang="en-GB" b="0" i="0" dirty="0">
                <a:solidFill>
                  <a:srgbClr val="4D5156"/>
                </a:solidFill>
                <a:effectLst/>
                <a:latin typeface="arial" panose="020B0604020202020204" pitchFamily="34" charset="0"/>
              </a:rPr>
              <a:t>NHS target </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1.161 (grey) = </a:t>
            </a:r>
            <a:r>
              <a:rPr lang="en-GB" sz="1800" dirty="0">
                <a:effectLst/>
                <a:latin typeface="Arial" panose="020B0604020202020204" pitchFamily="34" charset="0"/>
                <a:ea typeface="Calibri" panose="020F0502020204030204" pitchFamily="34" charset="0"/>
              </a:rPr>
              <a:t>antibiotic items per STAR-PU are equal to or below England 2013/14 mean performance</a:t>
            </a:r>
            <a:endParaRPr lang="en-GB"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E151B1E0-4C91-4B31-827B-0531DB732E49}" type="slidenum">
              <a:rPr lang="en-GB" smtClean="0"/>
              <a:t>9</a:t>
            </a:fld>
            <a:endParaRPr lang="en-GB"/>
          </a:p>
        </p:txBody>
      </p:sp>
    </p:spTree>
    <p:extLst>
      <p:ext uri="{BB962C8B-B14F-4D97-AF65-F5344CB8AC3E}">
        <p14:creationId xmlns:p14="http://schemas.microsoft.com/office/powerpoint/2010/main" val="387709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5FA1F7-9FC8-46DA-BE17-7719522D7DFA}" type="datetime1">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5664F-88C5-45FF-952F-32B69A3E35EA}" type="datetime1">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4FF8D-2AF0-4C69-BF57-F19C621751A8}" type="datetime1">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12480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704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a:prstGeom prst="rect">
            <a:avLst/>
          </a:prstGeom>
        </p:spPr>
        <p:txBody>
          <a:bodyPr/>
          <a:lstStyle>
            <a:lvl1pPr>
              <a:spcBef>
                <a:spcPts val="1200"/>
              </a:spcBef>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a:extLst>
              <a:ext uri="{FF2B5EF4-FFF2-40B4-BE49-F238E27FC236}">
                <a16:creationId xmlns:a16="http://schemas.microsoft.com/office/drawing/2014/main" id="{FB2C93EF-4226-455E-9088-3F7E3A028D11}"/>
              </a:ext>
            </a:extLst>
          </p:cNvPr>
          <p:cNvSpPr>
            <a:spLocks noGrp="1"/>
          </p:cNvSpPr>
          <p:nvPr>
            <p:ph type="sldNum" sz="quarter" idx="10"/>
          </p:nvPr>
        </p:nvSpPr>
        <p:spPr>
          <a:xfrm>
            <a:off x="0" y="6308725"/>
            <a:ext cx="9144000" cy="5492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a:defRPr/>
            </a:pPr>
            <a:r>
              <a:rPr lang="en-US" altLang="en-US"/>
              <a:t>  </a:t>
            </a:r>
            <a:fld id="{FDEABC9B-B398-4969-A52A-A5A343916221}" type="slidenum">
              <a:rPr lang="en-US" altLang="en-US" smtClean="0"/>
              <a:pPr>
                <a:defRPr/>
              </a:pPr>
              <a:t>‹#›</a:t>
            </a:fld>
            <a:endParaRPr lang="en-US" altLang="en-US"/>
          </a:p>
        </p:txBody>
      </p:sp>
      <p:sp>
        <p:nvSpPr>
          <p:cNvPr id="6" name="Footer Placeholder 5">
            <a:extLst>
              <a:ext uri="{FF2B5EF4-FFF2-40B4-BE49-F238E27FC236}">
                <a16:creationId xmlns:a16="http://schemas.microsoft.com/office/drawing/2014/main" id="{11C6BB60-9515-4F18-814F-058206893669}"/>
              </a:ext>
            </a:extLst>
          </p:cNvPr>
          <p:cNvSpPr>
            <a:spLocks noGrp="1"/>
          </p:cNvSpPr>
          <p:nvPr>
            <p:ph type="ftr" sz="quarter" idx="11"/>
          </p:nvPr>
        </p:nvSpPr>
        <p:spPr>
          <a:xfrm>
            <a:off x="900113" y="6308725"/>
            <a:ext cx="8064500" cy="549275"/>
          </a:xfrm>
          <a:prstGeom prst="rect">
            <a:avLst/>
          </a:prstGeom>
        </p:spPr>
        <p:txBody>
          <a:bodyPr/>
          <a:lstStyle>
            <a:lvl1pPr algn="l" eaLnBrk="1" hangingPunct="1">
              <a:defRPr sz="1200" baseline="0">
                <a:solidFill>
                  <a:prstClr val="white"/>
                </a:solidFill>
                <a:latin typeface="Arial" pitchFamily="34" charset="0"/>
              </a:defRPr>
            </a:lvl1pPr>
          </a:lstStyle>
          <a:p>
            <a:pPr>
              <a:defRPr/>
            </a:pPr>
            <a:endParaRPr lang="en-US"/>
          </a:p>
        </p:txBody>
      </p:sp>
    </p:spTree>
    <p:extLst>
      <p:ext uri="{BB962C8B-B14F-4D97-AF65-F5344CB8AC3E}">
        <p14:creationId xmlns:p14="http://schemas.microsoft.com/office/powerpoint/2010/main" val="954450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65948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031D5B-F872-4E18-A857-A23D94D5FA47}" type="datetime1">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7D79E-C7DE-4A54-AE3B-C68FAAEC4BAB}" type="datetime1">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FFFFFF"/>
                </a:solidFill>
              </a:defRPr>
            </a:lvl1pPr>
          </a:lstStyle>
          <a:p>
            <a:fld id="{C79D3B2C-B57B-4731-9CE1-B933D31AD4ED}" type="datetime1">
              <a:rPr lang="en-GB" smtClean="0"/>
              <a:t>15/03/2023</a:t>
            </a:fld>
            <a:endParaRPr lang="en-GB"/>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DB3FE-80EE-4F03-9D6E-F4C0AEE5C829}" type="datetime1">
              <a:rPr lang="en-GB" smtClean="0"/>
              <a:t>15/03/2023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318488-72F7-43D4-ACCD-50EA635B7598}" type="datetime1">
              <a:rPr lang="en-GB" smtClean="0"/>
              <a:t>15/03/2023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6F7A6-9662-4507-8B74-1BB0F65D45A0}" type="datetime1">
              <a:rPr lang="en-GB" smtClean="0"/>
              <a:t>15/03/2023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1385C2-C24A-4E88-87F7-2016927FAD7D}" type="slidenum">
              <a:rPr lang="en-GB" smtClean="0"/>
              <a:t>‹#›</a:t>
            </a:fld>
            <a:endParaRPr lang="en-GB"/>
          </a:p>
        </p:txBody>
      </p:sp>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A88B3-12F2-41C0-8EA0-63B5B28EEAEF}" type="datetime1">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2DCA24-5A78-4EC9-B6BD-707C689D32ED}" type="datetime1">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olidFill>
              </a:defRPr>
            </a:lvl1pPr>
          </a:lstStyle>
          <a:p>
            <a:fld id="{A94D9DC8-3BB7-44A4-8124-0E4505CB6B2F}" type="datetime1">
              <a:rPr lang="en-GB" smtClean="0"/>
              <a:t>15/03/2023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EE1385C2-C24A-4E88-87F7-2016927FAD7D}" type="slidenum">
              <a:rPr lang="en-GB" smtClean="0"/>
              <a:pPr/>
              <a:t>‹#›</a:t>
            </a:fld>
            <a:endParaRPr lang="en-GB"/>
          </a:p>
        </p:txBody>
      </p:sp>
      <p:pic>
        <p:nvPicPr>
          <p:cNvPr id="10" name="Picture 2">
            <a:extLst>
              <a:ext uri="{FF2B5EF4-FFF2-40B4-BE49-F238E27FC236}">
                <a16:creationId xmlns:a16="http://schemas.microsoft.com/office/drawing/2014/main" id="{271CB06A-CD60-439E-9DB8-6E49D7843246}"/>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dt="0"/>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TARGETantibiotics@phe.gov.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bit.ly/3I5OCy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mailto:TARGETantibiotics@phe.gov.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6C61F9D-4F79-4252-B81B-B48F37E58CF9}"/>
              </a:ext>
            </a:extLst>
          </p:cNvPr>
          <p:cNvSpPr>
            <a:spLocks noGrp="1"/>
          </p:cNvSpPr>
          <p:nvPr>
            <p:ph type="ctrTitle"/>
          </p:nvPr>
        </p:nvSpPr>
        <p:spPr>
          <a:xfrm>
            <a:off x="758825" y="1628774"/>
            <a:ext cx="7772400" cy="16279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GB" altLang="en-US" dirty="0">
                <a:solidFill>
                  <a:srgbClr val="AF1E2C"/>
                </a:solidFill>
                <a:latin typeface="Arial" panose="020B0604020202020204" pitchFamily="34" charset="0"/>
                <a:cs typeface="Arial" panose="020B0604020202020204" pitchFamily="34" charset="0"/>
              </a:rPr>
              <a:t>TARGET Antibiotics</a:t>
            </a:r>
          </a:p>
        </p:txBody>
      </p:sp>
      <p:sp>
        <p:nvSpPr>
          <p:cNvPr id="4" name="Content Placeholder 2">
            <a:extLst>
              <a:ext uri="{FF2B5EF4-FFF2-40B4-BE49-F238E27FC236}">
                <a16:creationId xmlns:a16="http://schemas.microsoft.com/office/drawing/2014/main" id="{51E16475-7A64-4323-9E3E-1FED33F6E55E}"/>
              </a:ext>
            </a:extLst>
          </p:cNvPr>
          <p:cNvSpPr txBox="1">
            <a:spLocks/>
          </p:cNvSpPr>
          <p:nvPr/>
        </p:nvSpPr>
        <p:spPr>
          <a:xfrm>
            <a:off x="612775" y="3847033"/>
            <a:ext cx="7918450" cy="1800225"/>
          </a:xfrm>
          <a:prstGeom prst="rect">
            <a:avLst/>
          </a:prstGeom>
          <a:noFill/>
        </p:spPr>
        <p:txBody>
          <a:bodyPr/>
          <a:lstStyle/>
          <a:p>
            <a:pPr marL="28575" algn="ctr" eaLnBrk="1" hangingPunct="1">
              <a:spcBef>
                <a:spcPct val="20000"/>
              </a:spcBef>
              <a:tabLst>
                <a:tab pos="533400" algn="l"/>
                <a:tab pos="1162050" algn="l"/>
                <a:tab pos="1695450" algn="l"/>
                <a:tab pos="2247900" algn="l"/>
                <a:tab pos="2781300" algn="l"/>
              </a:tabLst>
              <a:defRPr/>
            </a:pPr>
            <a:r>
              <a:rPr lang="en-GB" sz="2400" kern="0" dirty="0">
                <a:solidFill>
                  <a:schemeClr val="accent6">
                    <a:lumMod val="10000"/>
                  </a:schemeClr>
                </a:solidFill>
                <a:latin typeface="Arial" panose="020B0604020202020204" pitchFamily="34" charset="0"/>
                <a:cs typeface="Arial" panose="020B0604020202020204" pitchFamily="34" charset="0"/>
              </a:rPr>
              <a:t>“</a:t>
            </a:r>
            <a:r>
              <a:rPr lang="en-GB" sz="2400" i="1" kern="0" dirty="0">
                <a:solidFill>
                  <a:schemeClr val="accent6">
                    <a:lumMod val="10000"/>
                  </a:schemeClr>
                </a:solidFill>
                <a:latin typeface="Arial" panose="020B0604020202020204" pitchFamily="34" charset="0"/>
                <a:cs typeface="Arial" panose="020B0604020202020204" pitchFamily="34" charset="0"/>
              </a:rPr>
              <a:t>There are few public health issues of potentially greater importance for society than antibiotic resistance</a:t>
            </a:r>
            <a:r>
              <a:rPr lang="en-GB" sz="2400" kern="0" dirty="0">
                <a:solidFill>
                  <a:schemeClr val="accent6">
                    <a:lumMod val="10000"/>
                  </a:schemeClr>
                </a:solidFill>
                <a:latin typeface="Arial" panose="020B0604020202020204" pitchFamily="34" charset="0"/>
                <a:cs typeface="Arial" panose="020B0604020202020204" pitchFamily="34" charset="0"/>
              </a:rPr>
              <a:t>” </a:t>
            </a:r>
            <a:endParaRPr lang="en-GB" sz="2800" kern="0" dirty="0">
              <a:solidFill>
                <a:schemeClr val="accent6">
                  <a:lumMod val="10000"/>
                </a:schemeClr>
              </a:solidFill>
              <a:latin typeface="Arial" panose="020B0604020202020204" pitchFamily="34" charset="0"/>
              <a:cs typeface="Arial" panose="020B0604020202020204" pitchFamily="34" charset="0"/>
            </a:endParaRPr>
          </a:p>
          <a:p>
            <a:pPr marL="28575" algn="ctr" eaLnBrk="1" hangingPunct="1">
              <a:spcBef>
                <a:spcPct val="20000"/>
              </a:spcBef>
              <a:tabLst>
                <a:tab pos="533400" algn="l"/>
                <a:tab pos="1162050" algn="l"/>
                <a:tab pos="1695450" algn="l"/>
                <a:tab pos="2247900" algn="l"/>
                <a:tab pos="2781300" algn="l"/>
              </a:tabLst>
              <a:defRPr/>
            </a:pPr>
            <a:r>
              <a:rPr lang="en-GB" sz="2000" kern="0" dirty="0">
                <a:solidFill>
                  <a:schemeClr val="accent6">
                    <a:lumMod val="10000"/>
                  </a:schemeClr>
                </a:solidFill>
                <a:latin typeface="Arial" panose="020B0604020202020204" pitchFamily="34" charset="0"/>
                <a:cs typeface="Arial" panose="020B0604020202020204" pitchFamily="34" charset="0"/>
              </a:rPr>
              <a:t>2013 CMO Prof Dame Sally Davies</a:t>
            </a:r>
          </a:p>
        </p:txBody>
      </p:sp>
      <p:sp>
        <p:nvSpPr>
          <p:cNvPr id="7" name="Footer Placeholder 1">
            <a:extLst>
              <a:ext uri="{FF2B5EF4-FFF2-40B4-BE49-F238E27FC236}">
                <a16:creationId xmlns:a16="http://schemas.microsoft.com/office/drawing/2014/main" id="{3092D298-0E30-443A-B508-D472F7658BF4}"/>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6518259F-4DA0-4971-A4FA-646203096570}"/>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3011-97F7-4F9D-BB0A-E17974A23702}"/>
              </a:ext>
            </a:extLst>
          </p:cNvPr>
          <p:cNvSpPr>
            <a:spLocks noGrp="1"/>
          </p:cNvSpPr>
          <p:nvPr>
            <p:ph type="title"/>
          </p:nvPr>
        </p:nvSpPr>
        <p:spPr>
          <a:xfrm>
            <a:off x="1591056" y="365126"/>
            <a:ext cx="7552944" cy="1325563"/>
          </a:xfrm>
        </p:spPr>
        <p:txBody>
          <a:bodyPr>
            <a:noAutofit/>
          </a:bodyPr>
          <a:lstStyle/>
          <a:p>
            <a:r>
              <a:rPr lang="en-GB" sz="4000" i="0" u="none" strike="noStrike" dirty="0">
                <a:solidFill>
                  <a:schemeClr val="tx1"/>
                </a:solidFill>
                <a:effectLst/>
                <a:latin typeface="Arial" panose="020B0604020202020204" pitchFamily="34" charset="0"/>
                <a:cs typeface="Arial" panose="020B0604020202020204" pitchFamily="34" charset="0"/>
              </a:rPr>
              <a:t>Practice bar charts </a:t>
            </a:r>
            <a:br>
              <a:rPr lang="en-GB" sz="4000" b="0" i="0" u="none" strike="noStrike" dirty="0">
                <a:solidFill>
                  <a:schemeClr val="tx1"/>
                </a:solidFill>
                <a:effectLst/>
                <a:latin typeface="Arial" panose="020B0604020202020204" pitchFamily="34" charset="0"/>
                <a:cs typeface="Arial" panose="020B0604020202020204" pitchFamily="34" charset="0"/>
              </a:rPr>
            </a:br>
            <a:r>
              <a:rPr lang="en-GB" sz="2400" i="0" u="none" strike="noStrike" dirty="0">
                <a:solidFill>
                  <a:schemeClr val="tx1"/>
                </a:solidFill>
                <a:effectLst/>
                <a:latin typeface="Arial" panose="020B0604020202020204" pitchFamily="34" charset="0"/>
                <a:cs typeface="Arial" panose="020B0604020202020204" pitchFamily="34" charset="0"/>
              </a:rPr>
              <a:t>prop of co-amoxiclav, cephalosporin &amp; quinolone</a:t>
            </a:r>
            <a:br>
              <a:rPr lang="en-GB" sz="2400" i="0" dirty="0">
                <a:solidFill>
                  <a:schemeClr val="tx1"/>
                </a:solidFill>
                <a:effectLst/>
                <a:latin typeface="Arial" panose="020B0604020202020204" pitchFamily="34" charset="0"/>
                <a:cs typeface="Arial" panose="020B0604020202020204" pitchFamily="34" charset="0"/>
              </a:rPr>
            </a:br>
            <a:r>
              <a:rPr lang="en-GB" sz="2400" i="0" u="none" strike="noStrike" dirty="0">
                <a:solidFill>
                  <a:schemeClr val="tx1"/>
                </a:solidFill>
                <a:effectLst/>
                <a:latin typeface="Arial" panose="020B0604020202020204" pitchFamily="34" charset="0"/>
                <a:cs typeface="Arial" panose="020B0604020202020204" pitchFamily="34" charset="0"/>
              </a:rPr>
              <a:t>12 months rolling data to Jul-22</a:t>
            </a:r>
            <a:endParaRPr lang="en-GB" sz="2400" dirty="0">
              <a:solidFill>
                <a:schemeClr val="tx1"/>
              </a:solidFill>
              <a:latin typeface="Arial" panose="020B0604020202020204" pitchFamily="34" charset="0"/>
              <a:cs typeface="Arial" panose="020B0604020202020204" pitchFamily="34" charset="0"/>
            </a:endParaRPr>
          </a:p>
        </p:txBody>
      </p:sp>
      <p:graphicFrame>
        <p:nvGraphicFramePr>
          <p:cNvPr id="10" name="Content Placeholder 9" descr="Data showing the proportion of antibiotics prescribed per ICB that are broad-spectrum">
            <a:extLst>
              <a:ext uri="{FF2B5EF4-FFF2-40B4-BE49-F238E27FC236}">
                <a16:creationId xmlns:a16="http://schemas.microsoft.com/office/drawing/2014/main" id="{72390906-2836-49E3-8C2F-EB366DD85961}"/>
              </a:ext>
            </a:extLst>
          </p:cNvPr>
          <p:cNvGraphicFramePr>
            <a:graphicFrameLocks noGrp="1"/>
          </p:cNvGraphicFramePr>
          <p:nvPr>
            <p:ph idx="1"/>
            <p:extLst>
              <p:ext uri="{D42A27DB-BD31-4B8C-83A1-F6EECF244321}">
                <p14:modId xmlns:p14="http://schemas.microsoft.com/office/powerpoint/2010/main" val="1306527304"/>
              </p:ext>
            </p:extLst>
          </p:nvPr>
        </p:nvGraphicFramePr>
        <p:xfrm>
          <a:off x="0" y="1619250"/>
          <a:ext cx="9144000" cy="510222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C30D9E89-5E73-4BFF-9DB0-2623BCC9BBE2}"/>
              </a:ext>
            </a:extLst>
          </p:cNvPr>
          <p:cNvSpPr txBox="1"/>
          <p:nvPr/>
        </p:nvSpPr>
        <p:spPr>
          <a:xfrm>
            <a:off x="3963350" y="2397453"/>
            <a:ext cx="1182687"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Your Practice</a:t>
            </a:r>
          </a:p>
        </p:txBody>
      </p:sp>
      <p:sp>
        <p:nvSpPr>
          <p:cNvPr id="13" name="Arrow: Down 12">
            <a:extLst>
              <a:ext uri="{FF2B5EF4-FFF2-40B4-BE49-F238E27FC236}">
                <a16:creationId xmlns:a16="http://schemas.microsoft.com/office/drawing/2014/main" id="{C17FD98C-5467-4719-8C54-2148797E6D34}"/>
              </a:ext>
              <a:ext uri="{C183D7F6-B498-43B3-948B-1728B52AA6E4}">
                <adec:decorative xmlns:adec="http://schemas.microsoft.com/office/drawing/2017/decorative" val="1"/>
              </a:ext>
            </a:extLst>
          </p:cNvPr>
          <p:cNvSpPr/>
          <p:nvPr/>
        </p:nvSpPr>
        <p:spPr>
          <a:xfrm>
            <a:off x="4408169" y="2659063"/>
            <a:ext cx="161925"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DBABDD8-D8EB-4E1A-97F5-6516C814A513}"/>
              </a:ext>
              <a:ext uri="{C183D7F6-B498-43B3-948B-1728B52AA6E4}">
                <adec:decorative xmlns:adec="http://schemas.microsoft.com/office/drawing/2017/decorative" val="1"/>
              </a:ext>
            </a:extLst>
          </p:cNvPr>
          <p:cNvSpPr/>
          <p:nvPr/>
        </p:nvSpPr>
        <p:spPr>
          <a:xfrm>
            <a:off x="5457824" y="2865760"/>
            <a:ext cx="89535" cy="312484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97CCB83-9CA5-4C38-9D2C-158658433057}"/>
              </a:ext>
              <a:ext uri="{C183D7F6-B498-43B3-948B-1728B52AA6E4}">
                <adec:decorative xmlns:adec="http://schemas.microsoft.com/office/drawing/2017/decorative" val="1"/>
              </a:ext>
            </a:extLst>
          </p:cNvPr>
          <p:cNvSpPr/>
          <p:nvPr/>
        </p:nvSpPr>
        <p:spPr>
          <a:xfrm>
            <a:off x="4127130" y="2980051"/>
            <a:ext cx="89535" cy="300512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12D80EB-87CD-4925-A4EE-282D4F0BB82F}"/>
              </a:ext>
            </a:extLst>
          </p:cNvPr>
          <p:cNvSpPr txBox="1"/>
          <p:nvPr/>
        </p:nvSpPr>
        <p:spPr>
          <a:xfrm>
            <a:off x="3818096" y="5933456"/>
            <a:ext cx="975360"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ENGLAND</a:t>
            </a:r>
          </a:p>
        </p:txBody>
      </p:sp>
      <p:sp>
        <p:nvSpPr>
          <p:cNvPr id="19" name="TextBox 18">
            <a:extLst>
              <a:ext uri="{FF2B5EF4-FFF2-40B4-BE49-F238E27FC236}">
                <a16:creationId xmlns:a16="http://schemas.microsoft.com/office/drawing/2014/main" id="{61C361C3-B364-49C7-AF4C-B8DD8DDD3D42}"/>
              </a:ext>
            </a:extLst>
          </p:cNvPr>
          <p:cNvSpPr txBox="1"/>
          <p:nvPr/>
        </p:nvSpPr>
        <p:spPr>
          <a:xfrm>
            <a:off x="5014912" y="5933456"/>
            <a:ext cx="1182688" cy="261610"/>
          </a:xfrm>
          <a:prstGeom prst="rect">
            <a:avLst/>
          </a:prstGeom>
          <a:noFill/>
        </p:spPr>
        <p:txBody>
          <a:bodyPr wrap="square" rtlCol="0">
            <a:spAutoFit/>
          </a:bodyPr>
          <a:lstStyle/>
          <a:p>
            <a:r>
              <a:rPr lang="en-GB" sz="1100" b="1" dirty="0" err="1">
                <a:latin typeface="Arial" panose="020B0604020202020204" pitchFamily="34" charset="0"/>
                <a:cs typeface="Arial" panose="020B0604020202020204" pitchFamily="34" charset="0"/>
              </a:rPr>
              <a:t>Glos</a:t>
            </a:r>
            <a:r>
              <a:rPr lang="en-GB" sz="1100" b="1" dirty="0">
                <a:latin typeface="Arial" panose="020B0604020202020204" pitchFamily="34" charset="0"/>
                <a:cs typeface="Arial" panose="020B0604020202020204" pitchFamily="34" charset="0"/>
              </a:rPr>
              <a:t> ICB 12m </a:t>
            </a:r>
          </a:p>
        </p:txBody>
      </p:sp>
      <p:sp>
        <p:nvSpPr>
          <p:cNvPr id="15" name="Footer Placeholder 1">
            <a:extLst>
              <a:ext uri="{FF2B5EF4-FFF2-40B4-BE49-F238E27FC236}">
                <a16:creationId xmlns:a16="http://schemas.microsoft.com/office/drawing/2014/main" id="{C8C740DC-6B74-40FC-B5A5-B0ED8DE20E75}"/>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11" name="TextBox 13">
            <a:extLst>
              <a:ext uri="{FF2B5EF4-FFF2-40B4-BE49-F238E27FC236}">
                <a16:creationId xmlns:a16="http://schemas.microsoft.com/office/drawing/2014/main" id="{04E4B6B9-C8F2-4665-B61C-DBC3286DAF44}"/>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143784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a:extLst>
              <a:ext uri="{FF2B5EF4-FFF2-40B4-BE49-F238E27FC236}">
                <a16:creationId xmlns:a16="http://schemas.microsoft.com/office/drawing/2014/main" id="{6813AFA0-3788-4FA7-BC0B-AA0C8818DB8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r>
              <a:rPr lang="en-US" altLang="en-US" sz="3400" dirty="0">
                <a:solidFill>
                  <a:srgbClr val="AF1E2C"/>
                </a:solidFill>
                <a:latin typeface="Arial" panose="020B0604020202020204" pitchFamily="34" charset="0"/>
                <a:cs typeface="Arial" panose="020B0604020202020204" pitchFamily="34" charset="0"/>
              </a:rPr>
              <a:t>Antibiotic prescribing in Primary Care vs European Targets</a:t>
            </a:r>
          </a:p>
        </p:txBody>
      </p:sp>
      <p:graphicFrame>
        <p:nvGraphicFramePr>
          <p:cNvPr id="6" name="Content Placeholder 7">
            <a:extLst>
              <a:ext uri="{FF2B5EF4-FFF2-40B4-BE49-F238E27FC236}">
                <a16:creationId xmlns:a16="http://schemas.microsoft.com/office/drawing/2014/main" id="{B0B6C926-F540-4980-9BB7-20361F6DD379}"/>
              </a:ext>
            </a:extLst>
          </p:cNvPr>
          <p:cNvGraphicFramePr>
            <a:graphicFrameLocks noGrp="1"/>
          </p:cNvGraphicFramePr>
          <p:nvPr>
            <p:ph idx="1"/>
            <p:extLst>
              <p:ext uri="{D42A27DB-BD31-4B8C-83A1-F6EECF244321}">
                <p14:modId xmlns:p14="http://schemas.microsoft.com/office/powerpoint/2010/main" val="13236710"/>
              </p:ext>
            </p:extLst>
          </p:nvPr>
        </p:nvGraphicFramePr>
        <p:xfrm>
          <a:off x="628650" y="1825625"/>
          <a:ext cx="7886700" cy="3904585"/>
        </p:xfrm>
        <a:graphic>
          <a:graphicData uri="http://schemas.openxmlformats.org/drawingml/2006/table">
            <a:tbl>
              <a:tblPr firstRow="1" bandRow="1">
                <a:tableStyleId>{5940675A-B579-460E-94D1-54222C63F5DA}</a:tableStyleId>
              </a:tblPr>
              <a:tblGrid>
                <a:gridCol w="3248682">
                  <a:extLst>
                    <a:ext uri="{9D8B030D-6E8A-4147-A177-3AD203B41FA5}">
                      <a16:colId xmlns:a16="http://schemas.microsoft.com/office/drawing/2014/main" val="20000"/>
                    </a:ext>
                  </a:extLst>
                </a:gridCol>
                <a:gridCol w="1263034">
                  <a:extLst>
                    <a:ext uri="{9D8B030D-6E8A-4147-A177-3AD203B41FA5}">
                      <a16:colId xmlns:a16="http://schemas.microsoft.com/office/drawing/2014/main" val="20001"/>
                    </a:ext>
                  </a:extLst>
                </a:gridCol>
                <a:gridCol w="1739257">
                  <a:extLst>
                    <a:ext uri="{9D8B030D-6E8A-4147-A177-3AD203B41FA5}">
                      <a16:colId xmlns:a16="http://schemas.microsoft.com/office/drawing/2014/main" val="20002"/>
                    </a:ext>
                  </a:extLst>
                </a:gridCol>
                <a:gridCol w="1635727">
                  <a:extLst>
                    <a:ext uri="{9D8B030D-6E8A-4147-A177-3AD203B41FA5}">
                      <a16:colId xmlns:a16="http://schemas.microsoft.com/office/drawing/2014/main" val="20003"/>
                    </a:ext>
                  </a:extLst>
                </a:gridCol>
              </a:tblGrid>
              <a:tr h="9495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Condition/syndrome</a:t>
                      </a:r>
                    </a:p>
                  </a:txBody>
                  <a:tcPr marL="80760" marR="80760" marT="45727" marB="45727" anchor="ctr">
                    <a:solidFill>
                      <a:srgbClr val="66666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Actual prescription</a:t>
                      </a:r>
                      <a:r>
                        <a:rPr lang="en-GB" sz="1400" b="1" baseline="0" dirty="0">
                          <a:solidFill>
                            <a:schemeClr val="bg1"/>
                          </a:solidFill>
                          <a:latin typeface="Arial" panose="020B0604020202020204" pitchFamily="34" charset="0"/>
                          <a:cs typeface="Arial" panose="020B0604020202020204" pitchFamily="34" charset="0"/>
                        </a:rPr>
                        <a:t> </a:t>
                      </a:r>
                    </a:p>
                    <a:p>
                      <a:pPr algn="ctr"/>
                      <a:r>
                        <a:rPr lang="en-GB" sz="1400" b="1" dirty="0">
                          <a:solidFill>
                            <a:schemeClr val="bg1"/>
                          </a:solidFill>
                          <a:latin typeface="Arial" panose="020B0604020202020204" pitchFamily="34" charset="0"/>
                          <a:cs typeface="Arial" panose="020B0604020202020204" pitchFamily="34" charset="0"/>
                        </a:rPr>
                        <a:t>(THIN data)</a:t>
                      </a:r>
                    </a:p>
                  </a:txBody>
                  <a:tcPr marL="80760" marR="80760" marT="45727" marB="45727" anchor="ctr">
                    <a:solidFill>
                      <a:srgbClr val="66666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Ideal prescription: </a:t>
                      </a:r>
                      <a:r>
                        <a:rPr lang="en-GB" sz="1400" b="1" baseline="0" dirty="0">
                          <a:solidFill>
                            <a:schemeClr val="bg1"/>
                          </a:solidFill>
                          <a:latin typeface="Arial" panose="020B0604020202020204" pitchFamily="34" charset="0"/>
                          <a:cs typeface="Arial" panose="020B0604020202020204" pitchFamily="34" charset="0"/>
                        </a:rPr>
                        <a:t> UKHSA</a:t>
                      </a:r>
                      <a:r>
                        <a:rPr lang="en-GB" sz="1400" b="1" dirty="0">
                          <a:solidFill>
                            <a:schemeClr val="bg1"/>
                          </a:solidFill>
                          <a:latin typeface="Arial" panose="020B0604020202020204" pitchFamily="34" charset="0"/>
                          <a:cs typeface="Arial" panose="020B0604020202020204" pitchFamily="34" charset="0"/>
                        </a:rPr>
                        <a:t> EE  </a:t>
                      </a:r>
                    </a:p>
                    <a:p>
                      <a:pPr algn="ctr"/>
                      <a:r>
                        <a:rPr lang="en-GB" sz="1400" b="1" dirty="0">
                          <a:solidFill>
                            <a:schemeClr val="bg1"/>
                          </a:solidFill>
                          <a:latin typeface="Arial" panose="020B0604020202020204" pitchFamily="34" charset="0"/>
                          <a:cs typeface="Arial" panose="020B0604020202020204" pitchFamily="34" charset="0"/>
                        </a:rPr>
                        <a:t>median (IQ range)</a:t>
                      </a:r>
                    </a:p>
                  </a:txBody>
                  <a:tcPr marL="80760" marR="80760" marT="45727" marB="45727" anchor="ctr">
                    <a:solidFill>
                      <a:srgbClr val="66666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Ideal prescription: </a:t>
                      </a:r>
                      <a:r>
                        <a:rPr lang="en-GB" sz="1400" b="1" baseline="0" dirty="0">
                          <a:solidFill>
                            <a:schemeClr val="bg1"/>
                          </a:solidFill>
                          <a:latin typeface="Arial" panose="020B0604020202020204" pitchFamily="34" charset="0"/>
                          <a:cs typeface="Arial" panose="020B0604020202020204" pitchFamily="34" charset="0"/>
                        </a:rPr>
                        <a:t> </a:t>
                      </a:r>
                      <a:r>
                        <a:rPr lang="en-GB" sz="1400" b="1" dirty="0">
                          <a:solidFill>
                            <a:schemeClr val="bg1"/>
                          </a:solidFill>
                          <a:latin typeface="Arial" panose="020B0604020202020204" pitchFamily="34" charset="0"/>
                          <a:cs typeface="Arial" panose="020B0604020202020204" pitchFamily="34" charset="0"/>
                        </a:rPr>
                        <a:t>ESAC EE</a:t>
                      </a:r>
                    </a:p>
                    <a:p>
                      <a:pPr algn="ctr"/>
                      <a:r>
                        <a:rPr lang="en-GB" sz="1400" b="1" dirty="0">
                          <a:solidFill>
                            <a:schemeClr val="bg1"/>
                          </a:solidFill>
                          <a:latin typeface="Arial" panose="020B0604020202020204" pitchFamily="34" charset="0"/>
                          <a:cs typeface="Arial" panose="020B0604020202020204" pitchFamily="34" charset="0"/>
                        </a:rPr>
                        <a:t>acceptable range</a:t>
                      </a:r>
                    </a:p>
                  </a:txBody>
                  <a:tcPr marL="80760" marR="80760" marT="45727" marB="45727" anchor="ctr">
                    <a:solidFill>
                      <a:srgbClr val="666666"/>
                    </a:solidFill>
                  </a:tcPr>
                </a:tc>
                <a:extLst>
                  <a:ext uri="{0D108BD9-81ED-4DB2-BD59-A6C34878D82A}">
                    <a16:rowId xmlns:a16="http://schemas.microsoft.com/office/drawing/2014/main" val="10000"/>
                  </a:ext>
                </a:extLst>
              </a:tr>
              <a:tr h="328469">
                <a:tc>
                  <a:txBody>
                    <a:bodyPr/>
                    <a:lstStyle/>
                    <a:p>
                      <a:r>
                        <a:rPr lang="en-GB" sz="1400" b="1" dirty="0">
                          <a:solidFill>
                            <a:schemeClr val="accent6">
                              <a:lumMod val="10000"/>
                            </a:schemeClr>
                          </a:solidFill>
                          <a:latin typeface="Arial" panose="020B0604020202020204" pitchFamily="34" charset="0"/>
                          <a:cs typeface="Arial" panose="020B0604020202020204" pitchFamily="34" charset="0"/>
                        </a:rPr>
                        <a:t>Acute</a:t>
                      </a:r>
                      <a:r>
                        <a:rPr lang="en-GB" sz="1400" b="1" baseline="0" dirty="0">
                          <a:solidFill>
                            <a:schemeClr val="accent6">
                              <a:lumMod val="10000"/>
                            </a:schemeClr>
                          </a:solidFill>
                          <a:latin typeface="Arial" panose="020B0604020202020204" pitchFamily="34" charset="0"/>
                          <a:cs typeface="Arial" panose="020B0604020202020204" pitchFamily="34" charset="0"/>
                        </a:rPr>
                        <a:t> c</a:t>
                      </a:r>
                      <a:r>
                        <a:rPr lang="en-GB" sz="1400" b="1" dirty="0">
                          <a:solidFill>
                            <a:schemeClr val="accent6">
                              <a:lumMod val="10000"/>
                            </a:schemeClr>
                          </a:solidFill>
                          <a:latin typeface="Arial" panose="020B0604020202020204" pitchFamily="34" charset="0"/>
                          <a:cs typeface="Arial" panose="020B0604020202020204" pitchFamily="34" charset="0"/>
                        </a:rPr>
                        <a:t>ough</a:t>
                      </a:r>
                    </a:p>
                  </a:txBody>
                  <a:tcPr marL="80760" marR="80760" marT="45727" marB="45727">
                    <a:solidFill>
                      <a:srgbClr val="F4DDC4"/>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40%</a:t>
                      </a:r>
                    </a:p>
                  </a:txBody>
                  <a:tcPr marL="80760" marR="80760" marT="45727" marB="45727">
                    <a:solidFill>
                      <a:srgbClr val="F4DDC4"/>
                    </a:solidFill>
                  </a:tcPr>
                </a:tc>
                <a:tc>
                  <a:txBody>
                    <a:bodyPr/>
                    <a:lstStyle/>
                    <a:p>
                      <a:pPr algn="ctr"/>
                      <a:r>
                        <a:rPr lang="en-GB" sz="1400" b="1" baseline="0" dirty="0">
                          <a:solidFill>
                            <a:schemeClr val="accent6">
                              <a:lumMod val="10000"/>
                            </a:schemeClr>
                          </a:solidFill>
                          <a:latin typeface="Arial" panose="020B0604020202020204" pitchFamily="34" charset="0"/>
                          <a:cs typeface="Arial" panose="020B0604020202020204" pitchFamily="34" charset="0"/>
                        </a:rPr>
                        <a:t>10</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(6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16</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tc>
                  <a:txBody>
                    <a:bodyPr/>
                    <a:lstStyle/>
                    <a:p>
                      <a:pPr algn="ct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extLst>
                  <a:ext uri="{0D108BD9-81ED-4DB2-BD59-A6C34878D82A}">
                    <a16:rowId xmlns:a16="http://schemas.microsoft.com/office/drawing/2014/main" val="10001"/>
                  </a:ext>
                </a:extLst>
              </a:tr>
              <a:tr h="328469">
                <a:tc>
                  <a:txBody>
                    <a:bodyPr/>
                    <a:lstStyle/>
                    <a:p>
                      <a:r>
                        <a:rPr lang="en-GB" sz="1400" b="1" dirty="0">
                          <a:solidFill>
                            <a:schemeClr val="accent6">
                              <a:lumMod val="10000"/>
                            </a:schemeClr>
                          </a:solidFill>
                          <a:latin typeface="Arial" panose="020B0604020202020204" pitchFamily="34" charset="0"/>
                          <a:cs typeface="Arial" panose="020B0604020202020204" pitchFamily="34" charset="0"/>
                        </a:rPr>
                        <a:t>Acute bronchitis</a:t>
                      </a:r>
                    </a:p>
                  </a:txBody>
                  <a:tcPr marL="80760" marR="80760" marT="45727" marB="45727">
                    <a:solidFill>
                      <a:srgbClr val="DDDDDD"/>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92%</a:t>
                      </a:r>
                    </a:p>
                  </a:txBody>
                  <a:tcPr marL="80760" marR="80760" marT="45727" marB="45727">
                    <a:solidFill>
                      <a:srgbClr val="DDDDDD"/>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13%</a:t>
                      </a:r>
                      <a:r>
                        <a:rPr lang="en-GB" sz="1400" b="1" baseline="0" dirty="0">
                          <a:solidFill>
                            <a:schemeClr val="accent6">
                              <a:lumMod val="10000"/>
                            </a:schemeClr>
                          </a:solidFill>
                          <a:latin typeface="Arial" panose="020B0604020202020204" pitchFamily="34" charset="0"/>
                          <a:cs typeface="Arial" panose="020B0604020202020204" pitchFamily="34" charset="0"/>
                        </a:rPr>
                        <a:t> (6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22</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0</a:t>
                      </a:r>
                      <a:r>
                        <a:rPr lang="en-GB" sz="1400" b="1" baseline="0" dirty="0">
                          <a:solidFill>
                            <a:schemeClr val="accent6">
                              <a:lumMod val="10000"/>
                            </a:schemeClr>
                          </a:solidFill>
                          <a:latin typeface="Arial" panose="020B0604020202020204" pitchFamily="34" charset="0"/>
                          <a:cs typeface="Arial" panose="020B0604020202020204" pitchFamily="34" charset="0"/>
                        </a:rPr>
                        <a:t>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30 %</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extLst>
                  <a:ext uri="{0D108BD9-81ED-4DB2-BD59-A6C34878D82A}">
                    <a16:rowId xmlns:a16="http://schemas.microsoft.com/office/drawing/2014/main" val="10002"/>
                  </a:ext>
                </a:extLst>
              </a:tr>
              <a:tr h="328469">
                <a:tc>
                  <a:txBody>
                    <a:bodyPr/>
                    <a:lstStyle/>
                    <a:p>
                      <a:r>
                        <a:rPr lang="en-GB" sz="1400" b="1" dirty="0">
                          <a:solidFill>
                            <a:schemeClr val="accent6">
                              <a:lumMod val="10000"/>
                            </a:schemeClr>
                          </a:solidFill>
                          <a:latin typeface="Arial" panose="020B0604020202020204" pitchFamily="34" charset="0"/>
                          <a:cs typeface="Arial" panose="020B0604020202020204" pitchFamily="34" charset="0"/>
                        </a:rPr>
                        <a:t>Acute</a:t>
                      </a:r>
                      <a:r>
                        <a:rPr lang="en-GB" sz="1400" b="1" baseline="0" dirty="0">
                          <a:solidFill>
                            <a:schemeClr val="accent6">
                              <a:lumMod val="10000"/>
                            </a:schemeClr>
                          </a:solidFill>
                          <a:latin typeface="Arial" panose="020B0604020202020204" pitchFamily="34" charset="0"/>
                          <a:cs typeface="Arial" panose="020B0604020202020204" pitchFamily="34" charset="0"/>
                        </a:rPr>
                        <a:t> s</a:t>
                      </a:r>
                      <a:r>
                        <a:rPr lang="en-GB" sz="1400" b="1" dirty="0">
                          <a:solidFill>
                            <a:schemeClr val="accent6">
                              <a:lumMod val="10000"/>
                            </a:schemeClr>
                          </a:solidFill>
                          <a:latin typeface="Arial" panose="020B0604020202020204" pitchFamily="34" charset="0"/>
                          <a:cs typeface="Arial" panose="020B0604020202020204" pitchFamily="34" charset="0"/>
                        </a:rPr>
                        <a:t>ore throat</a:t>
                      </a:r>
                    </a:p>
                  </a:txBody>
                  <a:tcPr marL="80760" marR="80760" marT="45727" marB="45727">
                    <a:solidFill>
                      <a:srgbClr val="DDDDDD"/>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60%</a:t>
                      </a:r>
                    </a:p>
                  </a:txBody>
                  <a:tcPr marL="80760" marR="80760" marT="45727" marB="45727">
                    <a:solidFill>
                      <a:srgbClr val="DDDDDD"/>
                    </a:solidFill>
                  </a:tcPr>
                </a:tc>
                <a:tc>
                  <a:txBody>
                    <a:bodyPr/>
                    <a:lstStyle/>
                    <a:p>
                      <a:pPr algn="ctr"/>
                      <a:r>
                        <a:rPr lang="en-GB" sz="1400" b="1" baseline="0" dirty="0">
                          <a:solidFill>
                            <a:schemeClr val="accent6">
                              <a:lumMod val="10000"/>
                            </a:schemeClr>
                          </a:solidFill>
                          <a:latin typeface="Arial" panose="020B0604020202020204" pitchFamily="34" charset="0"/>
                          <a:cs typeface="Arial" panose="020B0604020202020204" pitchFamily="34" charset="0"/>
                        </a:rPr>
                        <a:t>13</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(7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22</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0 </a:t>
                      </a:r>
                      <a:r>
                        <a:rPr lang="en-US" sz="1400" b="1" dirty="0">
                          <a:solidFill>
                            <a:schemeClr val="accent6">
                              <a:lumMod val="10000"/>
                            </a:schemeClr>
                          </a:solidFill>
                          <a:latin typeface="Arial" panose="020B0604020202020204" pitchFamily="34" charset="0"/>
                          <a:cs typeface="Arial" panose="020B0604020202020204" pitchFamily="34" charset="0"/>
                        </a:rPr>
                        <a:t>–</a:t>
                      </a:r>
                      <a:r>
                        <a:rPr lang="en-GB" sz="1400" b="1" dirty="0">
                          <a:solidFill>
                            <a:schemeClr val="accent6">
                              <a:lumMod val="10000"/>
                            </a:schemeClr>
                          </a:solidFill>
                          <a:latin typeface="Arial" panose="020B0604020202020204" pitchFamily="34" charset="0"/>
                          <a:cs typeface="Arial" panose="020B0604020202020204" pitchFamily="34" charset="0"/>
                        </a:rPr>
                        <a:t> 20% (tonsillitis)</a:t>
                      </a:r>
                    </a:p>
                  </a:txBody>
                  <a:tcPr marL="80760" marR="80760" marT="45727" marB="45727">
                    <a:solidFill>
                      <a:srgbClr val="DDDDDD"/>
                    </a:solidFill>
                  </a:tcPr>
                </a:tc>
                <a:extLst>
                  <a:ext uri="{0D108BD9-81ED-4DB2-BD59-A6C34878D82A}">
                    <a16:rowId xmlns:a16="http://schemas.microsoft.com/office/drawing/2014/main" val="10004"/>
                  </a:ext>
                </a:extLst>
              </a:tr>
              <a:tr h="328469">
                <a:tc>
                  <a:txBody>
                    <a:bodyPr/>
                    <a:lstStyle/>
                    <a:p>
                      <a:r>
                        <a:rPr lang="en-GB" sz="1400" b="1" dirty="0">
                          <a:solidFill>
                            <a:schemeClr val="accent6">
                              <a:lumMod val="10000"/>
                            </a:schemeClr>
                          </a:solidFill>
                          <a:latin typeface="Arial" panose="020B0604020202020204" pitchFamily="34" charset="0"/>
                          <a:cs typeface="Arial" panose="020B0604020202020204" pitchFamily="34" charset="0"/>
                        </a:rPr>
                        <a:t>Acute</a:t>
                      </a:r>
                      <a:r>
                        <a:rPr lang="en-GB" sz="1400" b="1" baseline="0" dirty="0">
                          <a:solidFill>
                            <a:schemeClr val="accent6">
                              <a:lumMod val="10000"/>
                            </a:schemeClr>
                          </a:solidFill>
                          <a:latin typeface="Arial" panose="020B0604020202020204" pitchFamily="34" charset="0"/>
                          <a:cs typeface="Arial" panose="020B0604020202020204" pitchFamily="34" charset="0"/>
                        </a:rPr>
                        <a:t> rhinos</a:t>
                      </a:r>
                      <a:r>
                        <a:rPr lang="en-GB" sz="1400" b="1" dirty="0">
                          <a:solidFill>
                            <a:schemeClr val="accent6">
                              <a:lumMod val="10000"/>
                            </a:schemeClr>
                          </a:solidFill>
                          <a:latin typeface="Arial" panose="020B0604020202020204" pitchFamily="34" charset="0"/>
                          <a:cs typeface="Arial" panose="020B0604020202020204" pitchFamily="34" charset="0"/>
                        </a:rPr>
                        <a:t>inusitis</a:t>
                      </a:r>
                    </a:p>
                  </a:txBody>
                  <a:tcPr marL="80760" marR="80760" marT="45727" marB="45727">
                    <a:solidFill>
                      <a:srgbClr val="F4DDC4"/>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92%</a:t>
                      </a:r>
                    </a:p>
                  </a:txBody>
                  <a:tcPr marL="80760" marR="80760" marT="45727" marB="45727">
                    <a:solidFill>
                      <a:srgbClr val="F4DDC4"/>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11% (5 </a:t>
                      </a:r>
                      <a:r>
                        <a:rPr lang="en-US" sz="1400" b="1" dirty="0">
                          <a:solidFill>
                            <a:schemeClr val="accent6">
                              <a:lumMod val="10000"/>
                            </a:schemeClr>
                          </a:solidFill>
                          <a:latin typeface="Arial" panose="020B0604020202020204" pitchFamily="34" charset="0"/>
                          <a:cs typeface="Arial" panose="020B0604020202020204" pitchFamily="34" charset="0"/>
                        </a:rPr>
                        <a:t>–</a:t>
                      </a:r>
                      <a:r>
                        <a:rPr lang="en-GB" sz="1400" b="1" dirty="0">
                          <a:solidFill>
                            <a:schemeClr val="accent6">
                              <a:lumMod val="10000"/>
                            </a:schemeClr>
                          </a:solidFill>
                          <a:latin typeface="Arial" panose="020B0604020202020204" pitchFamily="34" charset="0"/>
                          <a:cs typeface="Arial" panose="020B0604020202020204" pitchFamily="34" charset="0"/>
                        </a:rPr>
                        <a:t> 18%)</a:t>
                      </a:r>
                    </a:p>
                  </a:txBody>
                  <a:tcPr marL="80760" marR="80760" marT="45727" marB="45727">
                    <a:solidFill>
                      <a:srgbClr val="F4DDC4"/>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0</a:t>
                      </a:r>
                      <a:r>
                        <a:rPr lang="en-GB" sz="1400" b="1" baseline="0" dirty="0">
                          <a:solidFill>
                            <a:schemeClr val="accent6">
                              <a:lumMod val="10000"/>
                            </a:schemeClr>
                          </a:solidFill>
                          <a:latin typeface="Arial" panose="020B0604020202020204" pitchFamily="34" charset="0"/>
                          <a:cs typeface="Arial" panose="020B0604020202020204" pitchFamily="34" charset="0"/>
                        </a:rPr>
                        <a:t>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20% </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extLst>
                  <a:ext uri="{0D108BD9-81ED-4DB2-BD59-A6C34878D82A}">
                    <a16:rowId xmlns:a16="http://schemas.microsoft.com/office/drawing/2014/main" val="10005"/>
                  </a:ext>
                </a:extLst>
              </a:tr>
              <a:tr h="743703">
                <a:tc>
                  <a:txBody>
                    <a:bodyPr/>
                    <a:lstStyle/>
                    <a:p>
                      <a:r>
                        <a:rPr lang="en-GB" sz="1400" b="1" dirty="0">
                          <a:solidFill>
                            <a:schemeClr val="accent6">
                              <a:lumMod val="10000"/>
                            </a:schemeClr>
                          </a:solidFill>
                          <a:latin typeface="Arial" panose="020B0604020202020204" pitchFamily="34" charset="0"/>
                          <a:cs typeface="Arial" panose="020B0604020202020204" pitchFamily="34" charset="0"/>
                        </a:rPr>
                        <a:t>Acute</a:t>
                      </a:r>
                      <a:r>
                        <a:rPr lang="en-GB" sz="1400" b="1" baseline="0" dirty="0">
                          <a:solidFill>
                            <a:schemeClr val="accent6">
                              <a:lumMod val="10000"/>
                            </a:schemeClr>
                          </a:solidFill>
                          <a:latin typeface="Arial" panose="020B0604020202020204" pitchFamily="34" charset="0"/>
                          <a:cs typeface="Arial" panose="020B0604020202020204" pitchFamily="34" charset="0"/>
                        </a:rPr>
                        <a:t> otitis media</a:t>
                      </a:r>
                    </a:p>
                    <a:p>
                      <a:r>
                        <a:rPr lang="en-GB" sz="1400" b="1" dirty="0">
                          <a:solidFill>
                            <a:schemeClr val="accent6">
                              <a:lumMod val="10000"/>
                            </a:schemeClr>
                          </a:solidFill>
                          <a:latin typeface="Arial" panose="020B0604020202020204" pitchFamily="34" charset="0"/>
                          <a:cs typeface="Arial" panose="020B0604020202020204" pitchFamily="34" charset="0"/>
                        </a:rPr>
                        <a:t>     6mo </a:t>
                      </a:r>
                      <a:r>
                        <a:rPr lang="en-US" sz="1400" b="1" dirty="0">
                          <a:solidFill>
                            <a:schemeClr val="accent6">
                              <a:lumMod val="10000"/>
                            </a:schemeClr>
                          </a:solidFill>
                          <a:latin typeface="Arial" panose="020B0604020202020204" pitchFamily="34" charset="0"/>
                          <a:cs typeface="Arial" panose="020B0604020202020204" pitchFamily="34" charset="0"/>
                        </a:rPr>
                        <a:t>–</a:t>
                      </a:r>
                      <a:r>
                        <a:rPr lang="en-GB" sz="1400" b="1" dirty="0">
                          <a:solidFill>
                            <a:schemeClr val="accent6">
                              <a:lumMod val="10000"/>
                            </a:schemeClr>
                          </a:solidFill>
                          <a:latin typeface="Arial" panose="020B0604020202020204" pitchFamily="34" charset="0"/>
                          <a:cs typeface="Arial" panose="020B0604020202020204" pitchFamily="34" charset="0"/>
                        </a:rPr>
                        <a:t> 2yr</a:t>
                      </a:r>
                    </a:p>
                    <a:p>
                      <a:r>
                        <a:rPr lang="en-GB" sz="1400" b="1" baseline="0" dirty="0">
                          <a:solidFill>
                            <a:schemeClr val="accent6">
                              <a:lumMod val="10000"/>
                            </a:schemeClr>
                          </a:solidFill>
                          <a:latin typeface="Arial" panose="020B0604020202020204" pitchFamily="34" charset="0"/>
                          <a:cs typeface="Arial" panose="020B0604020202020204" pitchFamily="34" charset="0"/>
                        </a:rPr>
                        <a:t>     2yr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18yr</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endParaRPr lang="en-GB" sz="1400" b="1" dirty="0">
                        <a:solidFill>
                          <a:schemeClr val="accent6">
                            <a:lumMod val="10000"/>
                          </a:schemeClr>
                        </a:solidFill>
                        <a:latin typeface="Arial" panose="020B0604020202020204" pitchFamily="34" charset="0"/>
                        <a:cs typeface="Arial" panose="020B0604020202020204" pitchFamily="34" charset="0"/>
                      </a:endParaRPr>
                    </a:p>
                    <a:p>
                      <a:pPr algn="ctr"/>
                      <a:r>
                        <a:rPr lang="en-GB" sz="1400" b="1" dirty="0">
                          <a:solidFill>
                            <a:schemeClr val="accent6">
                              <a:lumMod val="10000"/>
                            </a:schemeClr>
                          </a:solidFill>
                          <a:latin typeface="Arial" panose="020B0604020202020204" pitchFamily="34" charset="0"/>
                          <a:cs typeface="Arial" panose="020B0604020202020204" pitchFamily="34" charset="0"/>
                        </a:rPr>
                        <a:t>96%</a:t>
                      </a:r>
                    </a:p>
                    <a:p>
                      <a:pPr algn="ctr"/>
                      <a:r>
                        <a:rPr lang="en-GB" sz="1400" b="1" dirty="0">
                          <a:solidFill>
                            <a:schemeClr val="accent6">
                              <a:lumMod val="10000"/>
                            </a:schemeClr>
                          </a:solidFill>
                          <a:latin typeface="Arial" panose="020B0604020202020204" pitchFamily="34" charset="0"/>
                          <a:cs typeface="Arial" panose="020B0604020202020204" pitchFamily="34" charset="0"/>
                        </a:rPr>
                        <a:t>94%</a:t>
                      </a:r>
                    </a:p>
                  </a:txBody>
                  <a:tcPr marL="80760" marR="80760" marT="45727" marB="45727">
                    <a:solidFill>
                      <a:srgbClr val="DDDDDD"/>
                    </a:solidFill>
                  </a:tcPr>
                </a:tc>
                <a:tc>
                  <a:txBody>
                    <a:bodyPr/>
                    <a:lstStyle/>
                    <a:p>
                      <a:pPr algn="ctr"/>
                      <a:endParaRPr lang="en-GB" sz="1400" b="1" dirty="0">
                        <a:solidFill>
                          <a:schemeClr val="accent6">
                            <a:lumMod val="10000"/>
                          </a:schemeClr>
                        </a:solidFill>
                        <a:latin typeface="Arial" panose="020B0604020202020204" pitchFamily="34" charset="0"/>
                        <a:cs typeface="Arial" panose="020B0604020202020204" pitchFamily="34" charset="0"/>
                      </a:endParaRPr>
                    </a:p>
                    <a:p>
                      <a:pPr algn="ctr"/>
                      <a:r>
                        <a:rPr lang="en-GB" sz="1400" b="1" dirty="0">
                          <a:solidFill>
                            <a:schemeClr val="accent6">
                              <a:lumMod val="10000"/>
                            </a:schemeClr>
                          </a:solidFill>
                          <a:latin typeface="Arial" panose="020B0604020202020204" pitchFamily="34" charset="0"/>
                          <a:cs typeface="Arial" panose="020B0604020202020204" pitchFamily="34" charset="0"/>
                        </a:rPr>
                        <a:t>19%</a:t>
                      </a:r>
                      <a:r>
                        <a:rPr lang="en-GB" sz="1400" b="1" baseline="0" dirty="0">
                          <a:solidFill>
                            <a:schemeClr val="accent6">
                              <a:lumMod val="10000"/>
                            </a:schemeClr>
                          </a:solidFill>
                          <a:latin typeface="Arial" panose="020B0604020202020204" pitchFamily="34" charset="0"/>
                          <a:cs typeface="Arial" panose="020B0604020202020204" pitchFamily="34" charset="0"/>
                        </a:rPr>
                        <a:t> (9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33</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a:t>
                      </a:r>
                      <a:br>
                        <a:rPr lang="en-GB" sz="1400" b="1" dirty="0">
                          <a:solidFill>
                            <a:schemeClr val="accent6">
                              <a:lumMod val="10000"/>
                            </a:schemeClr>
                          </a:solidFill>
                          <a:latin typeface="Arial" panose="020B0604020202020204" pitchFamily="34" charset="0"/>
                          <a:cs typeface="Arial" panose="020B0604020202020204" pitchFamily="34" charset="0"/>
                        </a:rPr>
                      </a:br>
                      <a:r>
                        <a:rPr lang="en-GB" sz="1400" b="1" dirty="0">
                          <a:solidFill>
                            <a:schemeClr val="accent6">
                              <a:lumMod val="10000"/>
                            </a:schemeClr>
                          </a:solidFill>
                          <a:latin typeface="Arial" panose="020B0604020202020204" pitchFamily="34" charset="0"/>
                          <a:cs typeface="Arial" panose="020B0604020202020204" pitchFamily="34" charset="0"/>
                        </a:rPr>
                        <a:t>17%</a:t>
                      </a:r>
                      <a:r>
                        <a:rPr lang="en-GB" sz="1400" b="1" baseline="0" dirty="0">
                          <a:solidFill>
                            <a:schemeClr val="accent6">
                              <a:lumMod val="10000"/>
                            </a:schemeClr>
                          </a:solidFill>
                          <a:latin typeface="Arial" panose="020B0604020202020204" pitchFamily="34" charset="0"/>
                          <a:cs typeface="Arial" panose="020B0604020202020204" pitchFamily="34" charset="0"/>
                        </a:rPr>
                        <a:t> (8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30</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endParaRPr lang="en-GB" sz="1400" b="1" dirty="0">
                        <a:solidFill>
                          <a:schemeClr val="accent6">
                            <a:lumMod val="10000"/>
                          </a:schemeClr>
                        </a:solidFill>
                        <a:latin typeface="Arial" panose="020B0604020202020204" pitchFamily="34" charset="0"/>
                        <a:cs typeface="Arial" panose="020B0604020202020204" pitchFamily="34" charset="0"/>
                      </a:endParaRPr>
                    </a:p>
                    <a:p>
                      <a:pPr algn="ctr"/>
                      <a:endParaRPr lang="en-GB" sz="1400" b="1" dirty="0">
                        <a:solidFill>
                          <a:schemeClr val="accent6">
                            <a:lumMod val="10000"/>
                          </a:schemeClr>
                        </a:solidFill>
                        <a:latin typeface="Arial" panose="020B0604020202020204" pitchFamily="34" charset="0"/>
                        <a:cs typeface="Arial" panose="020B0604020202020204" pitchFamily="34" charset="0"/>
                      </a:endParaRPr>
                    </a:p>
                    <a:p>
                      <a:pPr algn="ctr"/>
                      <a:r>
                        <a:rPr lang="en-GB" sz="1400" b="1" dirty="0">
                          <a:solidFill>
                            <a:schemeClr val="accent6">
                              <a:lumMod val="10000"/>
                            </a:schemeClr>
                          </a:solidFill>
                          <a:latin typeface="Arial" panose="020B0604020202020204" pitchFamily="34" charset="0"/>
                          <a:cs typeface="Arial" panose="020B0604020202020204" pitchFamily="34" charset="0"/>
                        </a:rPr>
                        <a:t>0 </a:t>
                      </a:r>
                      <a:r>
                        <a:rPr lang="en-US" sz="1400" b="1" dirty="0">
                          <a:solidFill>
                            <a:schemeClr val="accent6">
                              <a:lumMod val="10000"/>
                            </a:schemeClr>
                          </a:solidFill>
                          <a:latin typeface="Arial" panose="020B0604020202020204" pitchFamily="34" charset="0"/>
                          <a:cs typeface="Arial" panose="020B0604020202020204" pitchFamily="34" charset="0"/>
                        </a:rPr>
                        <a:t>–</a:t>
                      </a:r>
                      <a:r>
                        <a:rPr lang="en-GB" sz="1400" b="1" dirty="0">
                          <a:solidFill>
                            <a:schemeClr val="accent6">
                              <a:lumMod val="10000"/>
                            </a:schemeClr>
                          </a:solidFill>
                          <a:latin typeface="Arial" panose="020B0604020202020204" pitchFamily="34" charset="0"/>
                          <a:cs typeface="Arial" panose="020B0604020202020204" pitchFamily="34" charset="0"/>
                        </a:rPr>
                        <a:t> 20% </a:t>
                      </a:r>
                    </a:p>
                  </a:txBody>
                  <a:tcPr marL="80760" marR="80760" marT="45727" marB="45727">
                    <a:solidFill>
                      <a:srgbClr val="DDDDDD"/>
                    </a:solidFill>
                  </a:tcPr>
                </a:tc>
                <a:extLst>
                  <a:ext uri="{0D108BD9-81ED-4DB2-BD59-A6C34878D82A}">
                    <a16:rowId xmlns:a16="http://schemas.microsoft.com/office/drawing/2014/main" val="10006"/>
                  </a:ext>
                </a:extLst>
              </a:tr>
              <a:tr h="379289">
                <a:tc>
                  <a:txBody>
                    <a:bodyPr/>
                    <a:lstStyle/>
                    <a:p>
                      <a:r>
                        <a:rPr lang="en-GB" sz="1400" dirty="0">
                          <a:solidFill>
                            <a:schemeClr val="accent6">
                              <a:lumMod val="10000"/>
                            </a:schemeClr>
                          </a:solidFill>
                          <a:latin typeface="Arial" panose="020B0604020202020204" pitchFamily="34" charset="0"/>
                          <a:cs typeface="Arial" panose="020B0604020202020204" pitchFamily="34" charset="0"/>
                        </a:rPr>
                        <a:t>URTI</a:t>
                      </a:r>
                    </a:p>
                  </a:txBody>
                  <a:tcPr marL="80760" marR="80760" marT="45727" marB="45727">
                    <a:solidFill>
                      <a:srgbClr val="F4DDC4"/>
                    </a:solidFill>
                  </a:tcPr>
                </a:tc>
                <a:tc>
                  <a:txBody>
                    <a:bodyPr/>
                    <a:lstStyle/>
                    <a:p>
                      <a:pPr algn="ctr"/>
                      <a:r>
                        <a:rPr lang="en-GB" sz="1400" dirty="0">
                          <a:solidFill>
                            <a:schemeClr val="accent6">
                              <a:lumMod val="10000"/>
                            </a:schemeClr>
                          </a:solidFill>
                          <a:latin typeface="Arial" panose="020B0604020202020204" pitchFamily="34" charset="0"/>
                          <a:cs typeface="Arial" panose="020B0604020202020204" pitchFamily="34" charset="0"/>
                        </a:rPr>
                        <a:t>19%</a:t>
                      </a:r>
                      <a:endParaRPr lang="en-GB" sz="1400" b="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tc>
                  <a:txBody>
                    <a:bodyPr/>
                    <a:lstStyle/>
                    <a:p>
                      <a:pPr algn="ctr"/>
                      <a:endParaRPr lang="en-GB" sz="1400" b="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tc>
                  <a:txBody>
                    <a:bodyPr/>
                    <a:lstStyle/>
                    <a:p>
                      <a:pPr algn="ctr"/>
                      <a:r>
                        <a:rPr lang="en-GB" sz="1400" dirty="0">
                          <a:solidFill>
                            <a:schemeClr val="accent6">
                              <a:lumMod val="10000"/>
                            </a:schemeClr>
                          </a:solidFill>
                          <a:latin typeface="Arial" panose="020B0604020202020204" pitchFamily="34" charset="0"/>
                          <a:cs typeface="Arial" panose="020B0604020202020204" pitchFamily="34" charset="0"/>
                        </a:rPr>
                        <a:t>0</a:t>
                      </a:r>
                      <a:r>
                        <a:rPr lang="en-GB" sz="1400" baseline="0" dirty="0">
                          <a:solidFill>
                            <a:schemeClr val="accent6">
                              <a:lumMod val="10000"/>
                            </a:schemeClr>
                          </a:solidFill>
                          <a:latin typeface="Arial" panose="020B0604020202020204" pitchFamily="34" charset="0"/>
                          <a:cs typeface="Arial" panose="020B0604020202020204" pitchFamily="34" charset="0"/>
                        </a:rPr>
                        <a:t> </a:t>
                      </a:r>
                      <a:r>
                        <a:rPr lang="en-US" sz="1400" baseline="0" dirty="0">
                          <a:solidFill>
                            <a:schemeClr val="accent6">
                              <a:lumMod val="10000"/>
                            </a:schemeClr>
                          </a:solidFill>
                          <a:latin typeface="Arial" panose="020B0604020202020204" pitchFamily="34" charset="0"/>
                          <a:cs typeface="Arial" panose="020B0604020202020204" pitchFamily="34" charset="0"/>
                        </a:rPr>
                        <a:t>–</a:t>
                      </a:r>
                      <a:r>
                        <a:rPr lang="en-GB" sz="1400" baseline="0" dirty="0">
                          <a:solidFill>
                            <a:schemeClr val="accent6">
                              <a:lumMod val="10000"/>
                            </a:schemeClr>
                          </a:solidFill>
                          <a:latin typeface="Arial" panose="020B0604020202020204" pitchFamily="34" charset="0"/>
                          <a:cs typeface="Arial" panose="020B0604020202020204" pitchFamily="34" charset="0"/>
                        </a:rPr>
                        <a:t> 20</a:t>
                      </a:r>
                      <a:r>
                        <a:rPr lang="en-GB" sz="1400" dirty="0">
                          <a:solidFill>
                            <a:schemeClr val="accent6">
                              <a:lumMod val="10000"/>
                            </a:schemeClr>
                          </a:solidFill>
                          <a:latin typeface="Arial" panose="020B0604020202020204" pitchFamily="34" charset="0"/>
                          <a:cs typeface="Arial" panose="020B0604020202020204" pitchFamily="34" charset="0"/>
                        </a:rPr>
                        <a:t>%</a:t>
                      </a:r>
                      <a:endParaRPr lang="en-GB" sz="1400" b="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extLst>
                  <a:ext uri="{0D108BD9-81ED-4DB2-BD59-A6C34878D82A}">
                    <a16:rowId xmlns:a16="http://schemas.microsoft.com/office/drawing/2014/main" val="10007"/>
                  </a:ext>
                </a:extLst>
              </a:tr>
              <a:tr h="328469">
                <a:tc>
                  <a:txBody>
                    <a:bodyPr/>
                    <a:lstStyle/>
                    <a:p>
                      <a:r>
                        <a:rPr lang="en-GB" sz="1400" dirty="0">
                          <a:solidFill>
                            <a:schemeClr val="accent6">
                              <a:lumMod val="10000"/>
                            </a:schemeClr>
                          </a:solidFill>
                          <a:latin typeface="Arial" panose="020B0604020202020204" pitchFamily="34" charset="0"/>
                          <a:cs typeface="Arial" panose="020B0604020202020204" pitchFamily="34" charset="0"/>
                        </a:rPr>
                        <a:t>UTI</a:t>
                      </a:r>
                    </a:p>
                  </a:txBody>
                  <a:tcPr marL="80760" marR="80760" marT="45727" marB="45727">
                    <a:solidFill>
                      <a:srgbClr val="DDDDDD"/>
                    </a:solidFill>
                  </a:tcPr>
                </a:tc>
                <a:tc>
                  <a:txBody>
                    <a:bodyPr/>
                    <a:lstStyle/>
                    <a:p>
                      <a:pPr algn="ctr"/>
                      <a:r>
                        <a:rPr lang="en-GB" sz="1400" dirty="0">
                          <a:solidFill>
                            <a:schemeClr val="accent6">
                              <a:lumMod val="10000"/>
                            </a:schemeClr>
                          </a:solidFill>
                          <a:latin typeface="Arial" panose="020B0604020202020204" pitchFamily="34" charset="0"/>
                          <a:cs typeface="Arial" panose="020B0604020202020204" pitchFamily="34" charset="0"/>
                        </a:rPr>
                        <a:t>94%</a:t>
                      </a:r>
                      <a:endParaRPr lang="en-GB" sz="1400" b="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r>
                        <a:rPr lang="en-GB" sz="1400" dirty="0">
                          <a:solidFill>
                            <a:schemeClr val="accent6">
                              <a:lumMod val="10000"/>
                            </a:schemeClr>
                          </a:solidFill>
                          <a:latin typeface="Arial" panose="020B0604020202020204" pitchFamily="34" charset="0"/>
                          <a:cs typeface="Arial" panose="020B0604020202020204" pitchFamily="34" charset="0"/>
                        </a:rPr>
                        <a:t>75% (61</a:t>
                      </a:r>
                      <a:r>
                        <a:rPr lang="en-GB" sz="1400" baseline="0" dirty="0">
                          <a:solidFill>
                            <a:schemeClr val="accent6">
                              <a:lumMod val="10000"/>
                            </a:schemeClr>
                          </a:solidFill>
                          <a:latin typeface="Arial" panose="020B0604020202020204" pitchFamily="34" charset="0"/>
                          <a:cs typeface="Arial" panose="020B0604020202020204" pitchFamily="34" charset="0"/>
                        </a:rPr>
                        <a:t> </a:t>
                      </a:r>
                      <a:r>
                        <a:rPr lang="en-US" sz="1400" baseline="0" dirty="0">
                          <a:solidFill>
                            <a:schemeClr val="accent6">
                              <a:lumMod val="10000"/>
                            </a:schemeClr>
                          </a:solidFill>
                          <a:latin typeface="Arial" panose="020B0604020202020204" pitchFamily="34" charset="0"/>
                          <a:cs typeface="Arial" panose="020B0604020202020204" pitchFamily="34" charset="0"/>
                        </a:rPr>
                        <a:t>–</a:t>
                      </a:r>
                      <a:r>
                        <a:rPr lang="en-GB" sz="1400" baseline="0" dirty="0">
                          <a:solidFill>
                            <a:schemeClr val="accent6">
                              <a:lumMod val="10000"/>
                            </a:schemeClr>
                          </a:solidFill>
                          <a:latin typeface="Arial" panose="020B0604020202020204" pitchFamily="34" charset="0"/>
                          <a:cs typeface="Arial" panose="020B0604020202020204" pitchFamily="34" charset="0"/>
                        </a:rPr>
                        <a:t> 86</a:t>
                      </a:r>
                      <a:r>
                        <a:rPr lang="en-GB" sz="1400" dirty="0">
                          <a:solidFill>
                            <a:schemeClr val="accent6">
                              <a:lumMod val="10000"/>
                            </a:schemeClr>
                          </a:solidFill>
                          <a:latin typeface="Arial" panose="020B0604020202020204" pitchFamily="34" charset="0"/>
                          <a:cs typeface="Arial" panose="020B0604020202020204" pitchFamily="34" charset="0"/>
                        </a:rPr>
                        <a:t>%)</a:t>
                      </a:r>
                      <a:endParaRPr lang="en-GB" sz="1400" b="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r>
                        <a:rPr lang="en-GB" sz="1400" dirty="0">
                          <a:solidFill>
                            <a:schemeClr val="accent6">
                              <a:lumMod val="10000"/>
                            </a:schemeClr>
                          </a:solidFill>
                          <a:latin typeface="Arial" panose="020B0604020202020204" pitchFamily="34" charset="0"/>
                          <a:cs typeface="Arial" panose="020B0604020202020204" pitchFamily="34" charset="0"/>
                        </a:rPr>
                        <a:t>80</a:t>
                      </a:r>
                      <a:r>
                        <a:rPr lang="en-GB" sz="1400" baseline="0" dirty="0">
                          <a:solidFill>
                            <a:schemeClr val="accent6">
                              <a:lumMod val="10000"/>
                            </a:schemeClr>
                          </a:solidFill>
                          <a:latin typeface="Arial" panose="020B0604020202020204" pitchFamily="34" charset="0"/>
                          <a:cs typeface="Arial" panose="020B0604020202020204" pitchFamily="34" charset="0"/>
                        </a:rPr>
                        <a:t> </a:t>
                      </a:r>
                      <a:r>
                        <a:rPr lang="en-US" sz="1400" baseline="0" dirty="0">
                          <a:solidFill>
                            <a:schemeClr val="accent6">
                              <a:lumMod val="10000"/>
                            </a:schemeClr>
                          </a:solidFill>
                          <a:latin typeface="Arial" panose="020B0604020202020204" pitchFamily="34" charset="0"/>
                          <a:cs typeface="Arial" panose="020B0604020202020204" pitchFamily="34" charset="0"/>
                        </a:rPr>
                        <a:t>–</a:t>
                      </a:r>
                      <a:r>
                        <a:rPr lang="en-GB" sz="1400" baseline="0" dirty="0">
                          <a:solidFill>
                            <a:schemeClr val="accent6">
                              <a:lumMod val="10000"/>
                            </a:schemeClr>
                          </a:solidFill>
                          <a:latin typeface="Arial" panose="020B0604020202020204" pitchFamily="34" charset="0"/>
                          <a:cs typeface="Arial" panose="020B0604020202020204" pitchFamily="34" charset="0"/>
                        </a:rPr>
                        <a:t> 100</a:t>
                      </a:r>
                      <a:r>
                        <a:rPr lang="en-GB" sz="1400" dirty="0">
                          <a:solidFill>
                            <a:schemeClr val="accent6">
                              <a:lumMod val="10000"/>
                            </a:schemeClr>
                          </a:solidFill>
                          <a:latin typeface="Arial" panose="020B0604020202020204" pitchFamily="34" charset="0"/>
                          <a:cs typeface="Arial" panose="020B0604020202020204" pitchFamily="34" charset="0"/>
                        </a:rPr>
                        <a:t>%</a:t>
                      </a:r>
                      <a:r>
                        <a:rPr lang="en-GB" sz="1400" baseline="0" dirty="0">
                          <a:solidFill>
                            <a:schemeClr val="accent6">
                              <a:lumMod val="10000"/>
                            </a:schemeClr>
                          </a:solidFill>
                          <a:latin typeface="Arial" panose="020B0604020202020204" pitchFamily="34" charset="0"/>
                          <a:cs typeface="Arial" panose="020B0604020202020204" pitchFamily="34" charset="0"/>
                        </a:rPr>
                        <a:t> </a:t>
                      </a:r>
                      <a:endParaRPr lang="en-GB" sz="140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extLst>
                  <a:ext uri="{0D108BD9-81ED-4DB2-BD59-A6C34878D82A}">
                    <a16:rowId xmlns:a16="http://schemas.microsoft.com/office/drawing/2014/main" val="10008"/>
                  </a:ext>
                </a:extLst>
              </a:tr>
            </a:tbl>
          </a:graphicData>
        </a:graphic>
      </p:graphicFrame>
      <p:sp>
        <p:nvSpPr>
          <p:cNvPr id="42055" name="Rectangle 2">
            <a:extLst>
              <a:ext uri="{FF2B5EF4-FFF2-40B4-BE49-F238E27FC236}">
                <a16:creationId xmlns:a16="http://schemas.microsoft.com/office/drawing/2014/main" id="{48BA6F9C-F71C-4EAB-9FB4-4983580C689C}"/>
              </a:ext>
            </a:extLst>
          </p:cNvPr>
          <p:cNvSpPr>
            <a:spLocks noChangeArrowheads="1"/>
          </p:cNvSpPr>
          <p:nvPr/>
        </p:nvSpPr>
        <p:spPr bwMode="auto">
          <a:xfrm>
            <a:off x="628650" y="6015012"/>
            <a:ext cx="788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chemeClr val="accent6">
                    <a:lumMod val="10000"/>
                  </a:schemeClr>
                </a:solidFill>
              </a:rPr>
              <a:t>J </a:t>
            </a:r>
            <a:r>
              <a:rPr lang="en-GB" altLang="en-US" sz="1200" dirty="0" err="1">
                <a:solidFill>
                  <a:schemeClr val="accent6">
                    <a:lumMod val="10000"/>
                  </a:schemeClr>
                </a:solidFill>
              </a:rPr>
              <a:t>Antimicrob</a:t>
            </a:r>
            <a:r>
              <a:rPr lang="en-GB" altLang="en-US" sz="1200" dirty="0">
                <a:solidFill>
                  <a:schemeClr val="accent6">
                    <a:lumMod val="10000"/>
                  </a:schemeClr>
                </a:solidFill>
              </a:rPr>
              <a:t> Chemother. 2018 Feb 1;73(suppl_2) </a:t>
            </a:r>
            <a:endParaRPr lang="en-US" altLang="en-US" sz="1200" dirty="0">
              <a:solidFill>
                <a:schemeClr val="accent6">
                  <a:lumMod val="10000"/>
                </a:schemeClr>
              </a:solidFill>
            </a:endParaRPr>
          </a:p>
        </p:txBody>
      </p:sp>
      <p:sp>
        <p:nvSpPr>
          <p:cNvPr id="9" name="Footer Placeholder 1">
            <a:extLst>
              <a:ext uri="{FF2B5EF4-FFF2-40B4-BE49-F238E27FC236}">
                <a16:creationId xmlns:a16="http://schemas.microsoft.com/office/drawing/2014/main" id="{93143369-1092-462A-A0E7-624E3DCD541C}"/>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7" name="TextBox 13">
            <a:extLst>
              <a:ext uri="{FF2B5EF4-FFF2-40B4-BE49-F238E27FC236}">
                <a16:creationId xmlns:a16="http://schemas.microsoft.com/office/drawing/2014/main" id="{9D0A6297-8324-4EB5-8EC2-F4D01D04BC55}"/>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6F5CD568-3C42-4F96-89CE-B77BC624C5FC}"/>
              </a:ext>
            </a:extLst>
          </p:cNvPr>
          <p:cNvSpPr>
            <a:spLocks noGrp="1"/>
          </p:cNvSpPr>
          <p:nvPr>
            <p:ph type="title"/>
          </p:nvPr>
        </p:nvSpPr>
        <p:spPr/>
        <p:txBody>
          <a:bodyPr/>
          <a:lstStyle/>
          <a:p>
            <a:r>
              <a:rPr lang="en-GB" altLang="en-US" dirty="0">
                <a:latin typeface="Arial" panose="020B0604020202020204" pitchFamily="34" charset="0"/>
                <a:cs typeface="Arial" panose="020B0604020202020204" pitchFamily="34" charset="0"/>
              </a:rPr>
              <a:t>Why do GP staff  prescribe antibiotics?</a:t>
            </a:r>
          </a:p>
        </p:txBody>
      </p:sp>
      <p:sp>
        <p:nvSpPr>
          <p:cNvPr id="7" name="Content Placeholder 2">
            <a:extLst>
              <a:ext uri="{FF2B5EF4-FFF2-40B4-BE49-F238E27FC236}">
                <a16:creationId xmlns:a16="http://schemas.microsoft.com/office/drawing/2014/main" id="{84596B0E-1443-4A9B-9209-2D5D3C58A970}"/>
              </a:ext>
            </a:extLst>
          </p:cNvPr>
          <p:cNvSpPr>
            <a:spLocks noGrp="1"/>
          </p:cNvSpPr>
          <p:nvPr>
            <p:ph idx="1"/>
          </p:nvPr>
        </p:nvSpPr>
        <p:spPr>
          <a:xfrm>
            <a:off x="628650" y="2117725"/>
            <a:ext cx="7886700" cy="4143375"/>
          </a:xfrm>
        </p:spPr>
        <p:txBody>
          <a:bodyPr>
            <a:normAutofit/>
          </a:bodyPr>
          <a:lstStyle/>
          <a:p>
            <a:r>
              <a:rPr lang="en-GB" altLang="en-US" sz="3200" dirty="0">
                <a:latin typeface="Arial" panose="020B0604020202020204" pitchFamily="34" charset="0"/>
                <a:cs typeface="Arial" panose="020B0604020202020204" pitchFamily="34" charset="0"/>
              </a:rPr>
              <a:t>Relief of symptoms</a:t>
            </a: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Worry about complications/more serious illness</a:t>
            </a: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Patient pressure</a:t>
            </a:r>
          </a:p>
          <a:p>
            <a:endParaRPr lang="en-GB" altLang="en-US" sz="3600" dirty="0"/>
          </a:p>
        </p:txBody>
      </p:sp>
      <p:sp>
        <p:nvSpPr>
          <p:cNvPr id="10" name="Footer Placeholder 1">
            <a:extLst>
              <a:ext uri="{FF2B5EF4-FFF2-40B4-BE49-F238E27FC236}">
                <a16:creationId xmlns:a16="http://schemas.microsoft.com/office/drawing/2014/main" id="{D43C5586-8C52-4F9D-9980-8FB6F0F7B0AC}"/>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8" name="TextBox 13">
            <a:extLst>
              <a:ext uri="{FF2B5EF4-FFF2-40B4-BE49-F238E27FC236}">
                <a16:creationId xmlns:a16="http://schemas.microsoft.com/office/drawing/2014/main" id="{376AB5EE-C1CF-42D9-BC12-CB66D2142986}"/>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a:extLst>
              <a:ext uri="{FF2B5EF4-FFF2-40B4-BE49-F238E27FC236}">
                <a16:creationId xmlns:a16="http://schemas.microsoft.com/office/drawing/2014/main" id="{9F537760-48DB-4316-A5CE-4576CA2795E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sz="3200" dirty="0">
                <a:solidFill>
                  <a:srgbClr val="AF1E2C"/>
                </a:solidFill>
                <a:latin typeface="Arial" panose="020B0604020202020204" pitchFamily="34" charset="0"/>
                <a:cs typeface="Arial" panose="020B0604020202020204" pitchFamily="34" charset="0"/>
              </a:rPr>
              <a:t>Symptom benefit from antibiotics</a:t>
            </a:r>
          </a:p>
        </p:txBody>
      </p:sp>
      <p:graphicFrame>
        <p:nvGraphicFramePr>
          <p:cNvPr id="8" name="Content Placeholder 5">
            <a:extLst>
              <a:ext uri="{FF2B5EF4-FFF2-40B4-BE49-F238E27FC236}">
                <a16:creationId xmlns:a16="http://schemas.microsoft.com/office/drawing/2014/main" id="{076DF17E-93BC-472B-B03F-CFB4065E67E5}"/>
              </a:ext>
            </a:extLst>
          </p:cNvPr>
          <p:cNvGraphicFramePr>
            <a:graphicFrameLocks noGrp="1"/>
          </p:cNvGraphicFramePr>
          <p:nvPr>
            <p:ph idx="1"/>
            <p:extLst>
              <p:ext uri="{D42A27DB-BD31-4B8C-83A1-F6EECF244321}">
                <p14:modId xmlns:p14="http://schemas.microsoft.com/office/powerpoint/2010/main" val="1904395167"/>
              </p:ext>
            </p:extLst>
          </p:nvPr>
        </p:nvGraphicFramePr>
        <p:xfrm>
          <a:off x="628650" y="1825625"/>
          <a:ext cx="7886700" cy="3749674"/>
        </p:xfrm>
        <a:graphic>
          <a:graphicData uri="http://schemas.openxmlformats.org/drawingml/2006/table">
            <a:tbl>
              <a:tblPr firstRow="1" bandRow="1">
                <a:tableStyleId>{1FECB4D8-DB02-4DC6-A0A2-4F2EBAE1DC90}</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1188922">
                <a:tc>
                  <a:txBody>
                    <a:bodyPr/>
                    <a:lstStyle/>
                    <a:p>
                      <a:endParaRPr lang="en-US" sz="1800" dirty="0"/>
                    </a:p>
                  </a:txBody>
                  <a:tcPr marL="87630" marR="87630" marT="45728" marB="45728"/>
                </a:tc>
                <a:tc>
                  <a:txBody>
                    <a:bodyPr/>
                    <a:lstStyle/>
                    <a:p>
                      <a:pPr algn="ctr"/>
                      <a:r>
                        <a:rPr lang="en-US" sz="1800" baseline="0" dirty="0">
                          <a:latin typeface="Arial" panose="020B0604020202020204" pitchFamily="34" charset="0"/>
                          <a:cs typeface="Arial" panose="020B0604020202020204" pitchFamily="34" charset="0"/>
                        </a:rPr>
                        <a:t>Total Duration untreated</a:t>
                      </a:r>
                    </a:p>
                  </a:txBody>
                  <a:tcPr marL="87630" marR="87630" marT="45728" marB="45728"/>
                </a:tc>
                <a:tc>
                  <a:txBody>
                    <a:bodyPr/>
                    <a:lstStyle/>
                    <a:p>
                      <a:pPr algn="ctr"/>
                      <a:r>
                        <a:rPr lang="en-US" sz="1800" baseline="0" dirty="0">
                          <a:latin typeface="Arial" panose="020B0604020202020204" pitchFamily="34" charset="0"/>
                          <a:cs typeface="Arial" panose="020B0604020202020204" pitchFamily="34" charset="0"/>
                        </a:rPr>
                        <a:t>Beneficial effect from antibiotics</a:t>
                      </a:r>
                    </a:p>
                  </a:txBody>
                  <a:tcPr marL="87630" marR="87630" marT="45728" marB="45728"/>
                </a:tc>
                <a:tc>
                  <a:txBody>
                    <a:bodyPr/>
                    <a:lstStyle/>
                    <a:p>
                      <a:pPr algn="r"/>
                      <a:r>
                        <a:rPr lang="en-US" sz="1800" baseline="0" dirty="0">
                          <a:latin typeface="Arial" panose="020B0604020202020204" pitchFamily="34" charset="0"/>
                          <a:cs typeface="Arial" panose="020B0604020202020204" pitchFamily="34" charset="0"/>
                        </a:rPr>
                        <a:t>NNT for one additional patient to benefit</a:t>
                      </a:r>
                    </a:p>
                  </a:txBody>
                  <a:tcPr marL="87630" marR="87630" marT="45728" marB="45728"/>
                </a:tc>
                <a:tc>
                  <a:txBody>
                    <a:bodyPr/>
                    <a:lstStyle/>
                    <a:p>
                      <a:pPr algn="ctr"/>
                      <a:r>
                        <a:rPr lang="en-US" sz="1800" baseline="0" dirty="0">
                          <a:latin typeface="Arial" panose="020B0604020202020204" pitchFamily="34" charset="0"/>
                          <a:cs typeface="Arial" panose="020B0604020202020204" pitchFamily="34" charset="0"/>
                        </a:rPr>
                        <a:t>NNT for one additional adverse effect</a:t>
                      </a:r>
                    </a:p>
                  </a:txBody>
                  <a:tcPr marL="87630" marR="87630" marT="45728" marB="45728"/>
                </a:tc>
                <a:extLst>
                  <a:ext uri="{0D108BD9-81ED-4DB2-BD59-A6C34878D82A}">
                    <a16:rowId xmlns:a16="http://schemas.microsoft.com/office/drawing/2014/main" val="10000"/>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Otitis</a:t>
                      </a:r>
                      <a:r>
                        <a:rPr lang="en-US" sz="1800" baseline="0" dirty="0">
                          <a:solidFill>
                            <a:schemeClr val="accent6">
                              <a:lumMod val="10000"/>
                            </a:schemeClr>
                          </a:solidFill>
                          <a:latin typeface="Arial" panose="020B0604020202020204" pitchFamily="34" charset="0"/>
                          <a:cs typeface="Arial" panose="020B0604020202020204" pitchFamily="34" charset="0"/>
                        </a:rPr>
                        <a:t> media</a:t>
                      </a:r>
                      <a:endParaRPr lang="en-US" sz="1800" dirty="0">
                        <a:solidFill>
                          <a:schemeClr val="accent6">
                            <a:lumMod val="10000"/>
                          </a:schemeClr>
                        </a:solidFill>
                        <a:latin typeface="Arial" panose="020B0604020202020204" pitchFamily="34" charset="0"/>
                        <a:cs typeface="Arial" panose="020B0604020202020204" pitchFamily="34" charset="0"/>
                      </a:endParaRP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4 -12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8-12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18</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9</a:t>
                      </a:r>
                    </a:p>
                  </a:txBody>
                  <a:tcPr marL="87630" marR="87630" marT="45728" marB="45728"/>
                </a:tc>
                <a:extLst>
                  <a:ext uri="{0D108BD9-81ED-4DB2-BD59-A6C34878D82A}">
                    <a16:rowId xmlns:a16="http://schemas.microsoft.com/office/drawing/2014/main" val="10001"/>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Sore</a:t>
                      </a:r>
                      <a:r>
                        <a:rPr lang="en-US" sz="1800" baseline="0" dirty="0">
                          <a:solidFill>
                            <a:schemeClr val="accent6">
                              <a:lumMod val="10000"/>
                            </a:schemeClr>
                          </a:solidFill>
                          <a:latin typeface="Arial" panose="020B0604020202020204" pitchFamily="34" charset="0"/>
                          <a:cs typeface="Arial" panose="020B0604020202020204" pitchFamily="34" charset="0"/>
                        </a:rPr>
                        <a:t> throat</a:t>
                      </a:r>
                      <a:endParaRPr lang="en-US" sz="1800" dirty="0">
                        <a:solidFill>
                          <a:schemeClr val="accent6">
                            <a:lumMod val="10000"/>
                          </a:schemeClr>
                        </a:solidFill>
                        <a:latin typeface="Arial" panose="020B0604020202020204" pitchFamily="34" charset="0"/>
                        <a:cs typeface="Arial" panose="020B0604020202020204" pitchFamily="34" charset="0"/>
                      </a:endParaRP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8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12-18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6-20</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15</a:t>
                      </a:r>
                    </a:p>
                  </a:txBody>
                  <a:tcPr marL="87630" marR="87630" marT="45728" marB="45728"/>
                </a:tc>
                <a:extLst>
                  <a:ext uri="{0D108BD9-81ED-4DB2-BD59-A6C34878D82A}">
                    <a16:rowId xmlns:a16="http://schemas.microsoft.com/office/drawing/2014/main" val="10002"/>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Sinusitis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12-15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24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18</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8</a:t>
                      </a:r>
                    </a:p>
                  </a:txBody>
                  <a:tcPr marL="87630" marR="87630" marT="45728" marB="45728"/>
                </a:tc>
                <a:extLst>
                  <a:ext uri="{0D108BD9-81ED-4DB2-BD59-A6C34878D82A}">
                    <a16:rowId xmlns:a16="http://schemas.microsoft.com/office/drawing/2014/main" val="10003"/>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Bronchitis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20-22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11-24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10-22</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24</a:t>
                      </a:r>
                    </a:p>
                  </a:txBody>
                  <a:tcPr marL="87630" marR="87630" marT="45728" marB="45728"/>
                </a:tc>
                <a:extLst>
                  <a:ext uri="{0D108BD9-81ED-4DB2-BD59-A6C34878D82A}">
                    <a16:rowId xmlns:a16="http://schemas.microsoft.com/office/drawing/2014/main" val="10004"/>
                  </a:ext>
                </a:extLst>
              </a:tr>
            </a:tbl>
          </a:graphicData>
        </a:graphic>
      </p:graphicFrame>
      <p:sp>
        <p:nvSpPr>
          <p:cNvPr id="9" name="Oval 8">
            <a:extLst>
              <a:ext uri="{FF2B5EF4-FFF2-40B4-BE49-F238E27FC236}">
                <a16:creationId xmlns:a16="http://schemas.microsoft.com/office/drawing/2014/main" id="{7363B1CD-A778-469A-BCE3-0734D92BA270}"/>
              </a:ext>
              <a:ext uri="{C183D7F6-B498-43B3-948B-1728B52AA6E4}">
                <adec:decorative xmlns:adec="http://schemas.microsoft.com/office/drawing/2017/decorative" val="1"/>
              </a:ext>
            </a:extLst>
          </p:cNvPr>
          <p:cNvSpPr>
            <a:spLocks noChangeArrowheads="1"/>
          </p:cNvSpPr>
          <p:nvPr/>
        </p:nvSpPr>
        <p:spPr bwMode="auto">
          <a:xfrm>
            <a:off x="3671887" y="2982911"/>
            <a:ext cx="1800225" cy="2592387"/>
          </a:xfrm>
          <a:prstGeom prst="ellipse">
            <a:avLst/>
          </a:prstGeom>
          <a:noFill/>
          <a:ln w="635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US" altLang="en-US" sz="2800">
              <a:solidFill>
                <a:srgbClr val="000000"/>
              </a:solidFill>
              <a:ea typeface="ヒラギノ角ゴ Pro W3"/>
              <a:cs typeface="ヒラギノ角ゴ Pro W3"/>
            </a:endParaRPr>
          </a:p>
        </p:txBody>
      </p:sp>
      <p:sp>
        <p:nvSpPr>
          <p:cNvPr id="46123" name="TextBox 1">
            <a:extLst>
              <a:ext uri="{FF2B5EF4-FFF2-40B4-BE49-F238E27FC236}">
                <a16:creationId xmlns:a16="http://schemas.microsoft.com/office/drawing/2014/main" id="{494E7255-E95B-4071-AA0F-0F9BAA784801}"/>
              </a:ext>
            </a:extLst>
          </p:cNvPr>
          <p:cNvSpPr txBox="1">
            <a:spLocks noChangeArrowheads="1"/>
          </p:cNvSpPr>
          <p:nvPr/>
        </p:nvSpPr>
        <p:spPr bwMode="auto">
          <a:xfrm>
            <a:off x="0" y="5755480"/>
            <a:ext cx="9144000"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dirty="0">
                <a:solidFill>
                  <a:schemeClr val="accent6">
                    <a:lumMod val="10000"/>
                  </a:schemeClr>
                </a:solidFill>
                <a:ea typeface="ヒラギノ角ゴ Pro W3"/>
                <a:cs typeface="ヒラギノ角ゴ Pro W3"/>
              </a:rPr>
              <a:t>And how do we communicate this information to patients?</a:t>
            </a:r>
          </a:p>
        </p:txBody>
      </p:sp>
      <p:sp>
        <p:nvSpPr>
          <p:cNvPr id="7" name="Oval 6">
            <a:extLst>
              <a:ext uri="{FF2B5EF4-FFF2-40B4-BE49-F238E27FC236}">
                <a16:creationId xmlns:a16="http://schemas.microsoft.com/office/drawing/2014/main" id="{120762C5-82A6-4E20-9820-7C005FF673A9}"/>
              </a:ext>
              <a:ext uri="{C183D7F6-B498-43B3-948B-1728B52AA6E4}">
                <adec:decorative xmlns:adec="http://schemas.microsoft.com/office/drawing/2017/decorative" val="1"/>
              </a:ext>
            </a:extLst>
          </p:cNvPr>
          <p:cNvSpPr>
            <a:spLocks noChangeArrowheads="1"/>
          </p:cNvSpPr>
          <p:nvPr/>
        </p:nvSpPr>
        <p:spPr bwMode="auto">
          <a:xfrm>
            <a:off x="2033732" y="2982910"/>
            <a:ext cx="1800225" cy="2592387"/>
          </a:xfrm>
          <a:prstGeom prst="ellipse">
            <a:avLst/>
          </a:prstGeom>
          <a:noFill/>
          <a:ln w="635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US" altLang="en-US" sz="2800">
              <a:solidFill>
                <a:srgbClr val="000000"/>
              </a:solidFill>
              <a:ea typeface="ヒラギノ角ゴ Pro W3"/>
              <a:cs typeface="ヒラギノ角ゴ Pro W3"/>
            </a:endParaRPr>
          </a:p>
        </p:txBody>
      </p:sp>
      <p:sp>
        <p:nvSpPr>
          <p:cNvPr id="10" name="Oval 9">
            <a:extLst>
              <a:ext uri="{FF2B5EF4-FFF2-40B4-BE49-F238E27FC236}">
                <a16:creationId xmlns:a16="http://schemas.microsoft.com/office/drawing/2014/main" id="{06C4729E-4ABA-44B2-B152-114152D9CA4F}"/>
              </a:ext>
              <a:ext uri="{C183D7F6-B498-43B3-948B-1728B52AA6E4}">
                <adec:decorative xmlns:adec="http://schemas.microsoft.com/office/drawing/2017/decorative" val="1"/>
              </a:ext>
            </a:extLst>
          </p:cNvPr>
          <p:cNvSpPr>
            <a:spLocks noChangeArrowheads="1"/>
          </p:cNvSpPr>
          <p:nvPr/>
        </p:nvSpPr>
        <p:spPr bwMode="auto">
          <a:xfrm>
            <a:off x="5435601" y="3033711"/>
            <a:ext cx="3021012" cy="2592388"/>
          </a:xfrm>
          <a:prstGeom prst="ellipse">
            <a:avLst/>
          </a:prstGeom>
          <a:noFill/>
          <a:ln w="635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US" altLang="en-US" sz="2800">
              <a:solidFill>
                <a:srgbClr val="000000"/>
              </a:solidFill>
              <a:ea typeface="ヒラギノ角ゴ Pro W3"/>
              <a:cs typeface="ヒラギノ角ゴ Pro W3"/>
            </a:endParaRPr>
          </a:p>
        </p:txBody>
      </p:sp>
      <p:sp>
        <p:nvSpPr>
          <p:cNvPr id="46126" name="Slide Number Placeholder 3">
            <a:extLst>
              <a:ext uri="{FF2B5EF4-FFF2-40B4-BE49-F238E27FC236}">
                <a16:creationId xmlns:a16="http://schemas.microsoft.com/office/drawing/2014/main" id="{761F97C4-32A5-43E7-8C15-15E9AF389E94}"/>
              </a:ext>
            </a:extLst>
          </p:cNvPr>
          <p:cNvSpPr txBox="1">
            <a:spLocks/>
          </p:cNvSpPr>
          <p:nvPr/>
        </p:nvSpPr>
        <p:spPr bwMode="auto">
          <a:xfrm>
            <a:off x="3144838" y="6343650"/>
            <a:ext cx="597693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da-DK" altLang="en-US" sz="1200" i="1" dirty="0">
                <a:solidFill>
                  <a:schemeClr val="accent6">
                    <a:lumMod val="10000"/>
                  </a:schemeClr>
                </a:solidFill>
              </a:rPr>
              <a:t>Cochrane reviews Otitis media: Venekamp et al (2015); Sore throat: Spinks et al. 2013; Sinusitis: Leminengre M et al. (2012); bronchitis: Smith et al. (2017)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itle 1">
            <a:extLst>
              <a:ext uri="{FF2B5EF4-FFF2-40B4-BE49-F238E27FC236}">
                <a16:creationId xmlns:a16="http://schemas.microsoft.com/office/drawing/2014/main" id="{3684E5F2-2C92-40DC-8252-331095A389FB}"/>
              </a:ext>
            </a:extLst>
          </p:cNvPr>
          <p:cNvSpPr>
            <a:spLocks noGrp="1"/>
          </p:cNvSpPr>
          <p:nvPr>
            <p:ph type="title"/>
          </p:nvPr>
        </p:nvSpPr>
        <p:spPr>
          <a:xfrm>
            <a:off x="1591056" y="374270"/>
            <a:ext cx="7552944" cy="1325563"/>
          </a:xfrm>
        </p:spPr>
        <p:txBody>
          <a:bodyPr>
            <a:noAutofit/>
          </a:bodyPr>
          <a:lstStyle/>
          <a:p>
            <a:r>
              <a:rPr lang="en-US" altLang="en-US" sz="3000" dirty="0">
                <a:latin typeface="Arial" panose="020B0604020202020204" pitchFamily="34" charset="0"/>
                <a:cs typeface="Arial" panose="020B0604020202020204" pitchFamily="34" charset="0"/>
              </a:rPr>
              <a:t>Complications with lower antibiotic use: </a:t>
            </a:r>
            <a:br>
              <a:rPr lang="en-US" altLang="en-US" sz="3000" dirty="0">
                <a:latin typeface="Arial" panose="020B0604020202020204" pitchFamily="34" charset="0"/>
                <a:cs typeface="Arial" panose="020B0604020202020204" pitchFamily="34" charset="0"/>
              </a:rPr>
            </a:br>
            <a:r>
              <a:rPr lang="en-US" altLang="en-US" sz="3000" dirty="0">
                <a:latin typeface="Arial" panose="020B0604020202020204" pitchFamily="34" charset="0"/>
                <a:cs typeface="Arial" panose="020B0604020202020204" pitchFamily="34" charset="0"/>
              </a:rPr>
              <a:t>High vs low prescribing practices</a:t>
            </a:r>
          </a:p>
        </p:txBody>
      </p:sp>
      <p:pic>
        <p:nvPicPr>
          <p:cNvPr id="48134" name="Picture 3" descr="Table showing the number of respiratory tract infections for four different rates of antibiotic prescriptions">
            <a:extLst>
              <a:ext uri="{FF2B5EF4-FFF2-40B4-BE49-F238E27FC236}">
                <a16:creationId xmlns:a16="http://schemas.microsoft.com/office/drawing/2014/main" id="{E979E859-3805-44C5-AB21-69BF05E12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26" y="1614630"/>
            <a:ext cx="3836411" cy="46226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a:extLst>
              <a:ext uri="{FF2B5EF4-FFF2-40B4-BE49-F238E27FC236}">
                <a16:creationId xmlns:a16="http://schemas.microsoft.com/office/drawing/2014/main" id="{7D7E8395-09BC-49E2-B2B4-9BB8CF6C7B3E}"/>
              </a:ext>
              <a:ext uri="{C183D7F6-B498-43B3-948B-1728B52AA6E4}">
                <adec:decorative xmlns:adec="http://schemas.microsoft.com/office/drawing/2017/decorative" val="1"/>
              </a:ext>
            </a:extLst>
          </p:cNvPr>
          <p:cNvSpPr/>
          <p:nvPr/>
        </p:nvSpPr>
        <p:spPr>
          <a:xfrm>
            <a:off x="508830" y="1905000"/>
            <a:ext cx="633825" cy="600456"/>
          </a:xfrm>
          <a:prstGeom prst="rect">
            <a:avLst/>
          </a:prstGeom>
          <a:noFill/>
          <a:ln w="28575">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7CC1F4D-ACA6-4C0D-B5AE-66F473A23003}"/>
              </a:ext>
              <a:ext uri="{C183D7F6-B498-43B3-948B-1728B52AA6E4}">
                <adec:decorative xmlns:adec="http://schemas.microsoft.com/office/drawing/2017/decorative" val="1"/>
              </a:ext>
            </a:extLst>
          </p:cNvPr>
          <p:cNvSpPr/>
          <p:nvPr/>
        </p:nvSpPr>
        <p:spPr>
          <a:xfrm>
            <a:off x="4055209" y="2568575"/>
            <a:ext cx="344896" cy="3400405"/>
          </a:xfrm>
          <a:prstGeom prst="rect">
            <a:avLst/>
          </a:prstGeom>
          <a:noFill/>
          <a:ln w="28575">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FE8E318-8FAC-42CA-B921-9BA2E961FF25}"/>
              </a:ext>
              <a:ext uri="{C183D7F6-B498-43B3-948B-1728B52AA6E4}">
                <adec:decorative xmlns:adec="http://schemas.microsoft.com/office/drawing/2017/decorative" val="1"/>
              </a:ext>
            </a:extLst>
          </p:cNvPr>
          <p:cNvSpPr/>
          <p:nvPr/>
        </p:nvSpPr>
        <p:spPr>
          <a:xfrm>
            <a:off x="3447288" y="1820260"/>
            <a:ext cx="924833" cy="600456"/>
          </a:xfrm>
          <a:prstGeom prst="rect">
            <a:avLst/>
          </a:prstGeom>
          <a:noFill/>
          <a:ln w="28575">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31" name="TextBox 4">
            <a:extLst>
              <a:ext uri="{FF2B5EF4-FFF2-40B4-BE49-F238E27FC236}">
                <a16:creationId xmlns:a16="http://schemas.microsoft.com/office/drawing/2014/main" id="{949EA1CE-F83F-41F7-BDE8-D980195F01A1}"/>
              </a:ext>
            </a:extLst>
          </p:cNvPr>
          <p:cNvSpPr txBox="1">
            <a:spLocks noChangeArrowheads="1"/>
          </p:cNvSpPr>
          <p:nvPr/>
        </p:nvSpPr>
        <p:spPr bwMode="auto">
          <a:xfrm>
            <a:off x="4572000" y="1905000"/>
            <a:ext cx="46799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chemeClr val="accent6">
                    <a:lumMod val="10000"/>
                  </a:schemeClr>
                </a:solidFill>
                <a:ea typeface="ヒラギノ角ゴ Pro W3"/>
                <a:cs typeface="ヒラギノ角ゴ Pro W3"/>
              </a:rPr>
              <a:t>In a practice of 7,000, </a:t>
            </a:r>
          </a:p>
          <a:p>
            <a:pPr eaLnBrk="1" hangingPunct="1"/>
            <a:r>
              <a:rPr lang="en-US" altLang="en-US" sz="2400" dirty="0">
                <a:solidFill>
                  <a:schemeClr val="accent6">
                    <a:lumMod val="10000"/>
                  </a:schemeClr>
                </a:solidFill>
                <a:ea typeface="ヒラギノ角ゴ Pro W3"/>
                <a:cs typeface="ヒラギノ角ゴ Pro W3"/>
              </a:rPr>
              <a:t>a 10% reduction in antibiotic prescribing for RTI might expect:</a:t>
            </a:r>
          </a:p>
          <a:p>
            <a:pPr eaLnBrk="1" hangingPunct="1"/>
            <a:endParaRPr lang="en-US" altLang="en-US" sz="2400" dirty="0">
              <a:solidFill>
                <a:srgbClr val="7B3476"/>
              </a:solidFill>
              <a:ea typeface="ヒラギノ角ゴ Pro W3"/>
              <a:cs typeface="ヒラギノ角ゴ Pro W3"/>
            </a:endParaRPr>
          </a:p>
          <a:p>
            <a:pPr lvl="1">
              <a:buFont typeface="Wingdings" panose="05000000000000000000" pitchFamily="2" charset="2"/>
              <a:buChar char="Ø"/>
            </a:pPr>
            <a:r>
              <a:rPr lang="en-US" altLang="en-US" sz="2400" dirty="0">
                <a:solidFill>
                  <a:srgbClr val="000000"/>
                </a:solidFill>
                <a:ea typeface="ヒラギノ角ゴ Pro W3"/>
                <a:cs typeface="ヒラギノ角ゴ Pro W3"/>
              </a:rPr>
              <a:t>1 additional </a:t>
            </a:r>
            <a:r>
              <a:rPr lang="en-US" altLang="en-US" sz="2400" dirty="0" err="1">
                <a:solidFill>
                  <a:srgbClr val="000000"/>
                </a:solidFill>
                <a:ea typeface="ヒラギノ角ゴ Pro W3"/>
                <a:cs typeface="ヒラギノ角ゴ Pro W3"/>
              </a:rPr>
              <a:t>peritonsilar</a:t>
            </a:r>
            <a:r>
              <a:rPr lang="en-US" altLang="en-US" sz="2400" dirty="0">
                <a:solidFill>
                  <a:srgbClr val="000000"/>
                </a:solidFill>
                <a:ea typeface="ヒラギノ角ゴ Pro W3"/>
                <a:cs typeface="ヒラギノ角ゴ Pro W3"/>
              </a:rPr>
              <a:t> abscess each 10 years</a:t>
            </a:r>
          </a:p>
          <a:p>
            <a:pPr lvl="1">
              <a:buFont typeface="Wingdings" panose="05000000000000000000" pitchFamily="2" charset="2"/>
              <a:buChar char="Ø"/>
            </a:pPr>
            <a:r>
              <a:rPr lang="en-US" altLang="en-US" sz="2400" dirty="0">
                <a:solidFill>
                  <a:srgbClr val="000000"/>
                </a:solidFill>
                <a:ea typeface="ヒラギノ角ゴ Pro W3"/>
                <a:cs typeface="ヒラギノ角ゴ Pro W3"/>
              </a:rPr>
              <a:t>1 additional pneumonia  each year</a:t>
            </a:r>
          </a:p>
          <a:p>
            <a:pPr marL="457200" lvl="1" indent="0" eaLnBrk="1" hangingPunct="1"/>
            <a:endParaRPr lang="en-US" altLang="en-US" sz="2400" dirty="0">
              <a:solidFill>
                <a:srgbClr val="000000"/>
              </a:solidFill>
              <a:ea typeface="ヒラギノ角ゴ Pro W3"/>
              <a:cs typeface="ヒラギノ角ゴ Pro W3"/>
            </a:endParaRPr>
          </a:p>
        </p:txBody>
      </p:sp>
      <p:sp>
        <p:nvSpPr>
          <p:cNvPr id="48132" name="TextBox 5">
            <a:extLst>
              <a:ext uri="{FF2B5EF4-FFF2-40B4-BE49-F238E27FC236}">
                <a16:creationId xmlns:a16="http://schemas.microsoft.com/office/drawing/2014/main" id="{A11C3379-C79A-4410-8543-4BBE43B7104D}"/>
              </a:ext>
            </a:extLst>
          </p:cNvPr>
          <p:cNvSpPr txBox="1">
            <a:spLocks noChangeArrowheads="1"/>
          </p:cNvSpPr>
          <p:nvPr/>
        </p:nvSpPr>
        <p:spPr bwMode="auto">
          <a:xfrm>
            <a:off x="4583113" y="5691982"/>
            <a:ext cx="4464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i="1" dirty="0">
                <a:solidFill>
                  <a:schemeClr val="accent6">
                    <a:lumMod val="10000"/>
                  </a:schemeClr>
                </a:solidFill>
                <a:ea typeface="ヒラギノ角ゴ Pro W3"/>
                <a:cs typeface="ヒラギノ角ゴ Pro W3"/>
              </a:rPr>
              <a:t>BMJ 2016 Gulliford h</a:t>
            </a:r>
            <a:r>
              <a:rPr lang="en-US" altLang="en-US" sz="1200" i="1" u="sng" dirty="0">
                <a:solidFill>
                  <a:schemeClr val="accent6">
                    <a:lumMod val="10000"/>
                  </a:schemeClr>
                </a:solidFill>
                <a:ea typeface="ヒラギノ角ゴ Pro W3"/>
                <a:cs typeface="ヒラギノ角ゴ Pro W3"/>
              </a:rPr>
              <a:t>ttp://www.bmj.com/content/354/bmj.i4245</a:t>
            </a:r>
            <a:endParaRPr lang="en-US" altLang="en-US" sz="1200" i="1" dirty="0">
              <a:solidFill>
                <a:schemeClr val="accent6">
                  <a:lumMod val="10000"/>
                </a:schemeClr>
              </a:solidFill>
              <a:ea typeface="ヒラギノ角ゴ Pro W3"/>
              <a:cs typeface="ヒラギノ角ゴ Pro W3"/>
            </a:endParaRPr>
          </a:p>
        </p:txBody>
      </p:sp>
      <p:sp>
        <p:nvSpPr>
          <p:cNvPr id="13" name="Footer Placeholder 1">
            <a:extLst>
              <a:ext uri="{FF2B5EF4-FFF2-40B4-BE49-F238E27FC236}">
                <a16:creationId xmlns:a16="http://schemas.microsoft.com/office/drawing/2014/main" id="{FAF1D435-04EC-44E0-B0C9-23F4964D03DD}"/>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11" name="TextBox 13">
            <a:extLst>
              <a:ext uri="{FF2B5EF4-FFF2-40B4-BE49-F238E27FC236}">
                <a16:creationId xmlns:a16="http://schemas.microsoft.com/office/drawing/2014/main" id="{FA608338-3B1A-4B92-8B81-259064D0DDF1}"/>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8131">
                                            <p:txEl>
                                              <p:pRg st="3" end="3"/>
                                            </p:txEl>
                                          </p:spTgt>
                                        </p:tgtEl>
                                        <p:attrNameLst>
                                          <p:attrName>style.visibility</p:attrName>
                                        </p:attrNameLst>
                                      </p:cBhvr>
                                      <p:to>
                                        <p:strVal val="visible"/>
                                      </p:to>
                                    </p:set>
                                    <p:anim calcmode="lin" valueType="num">
                                      <p:cBhvr additive="base">
                                        <p:cTn id="14"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1" presetClass="exit" presetSubtype="0" fill="hold" grpId="1"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8131">
                                            <p:txEl>
                                              <p:pRg st="4" end="4"/>
                                            </p:txEl>
                                          </p:spTgt>
                                        </p:tgtEl>
                                        <p:attrNameLst>
                                          <p:attrName>style.visibility</p:attrName>
                                        </p:attrNameLst>
                                      </p:cBhvr>
                                      <p:to>
                                        <p:strVal val="visible"/>
                                      </p:to>
                                    </p:set>
                                    <p:animEffect transition="in" filter="fade">
                                      <p:cBhvr>
                                        <p:cTn id="28" dur="1000"/>
                                        <p:tgtEl>
                                          <p:spTgt spid="48131">
                                            <p:txEl>
                                              <p:pRg st="4" end="4"/>
                                            </p:txEl>
                                          </p:spTgt>
                                        </p:tgtEl>
                                      </p:cBhvr>
                                    </p:animEffect>
                                    <p:anim calcmode="lin" valueType="num">
                                      <p:cBhvr>
                                        <p:cTn id="29" dur="10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81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a:extLst>
              <a:ext uri="{FF2B5EF4-FFF2-40B4-BE49-F238E27FC236}">
                <a16:creationId xmlns:a16="http://schemas.microsoft.com/office/drawing/2014/main" id="{5D6BA412-67DD-40B9-812D-F7F6BAB3863E}"/>
              </a:ext>
            </a:extLst>
          </p:cNvPr>
          <p:cNvSpPr>
            <a:spLocks noGrp="1"/>
          </p:cNvSpPr>
          <p:nvPr>
            <p:ph type="title"/>
          </p:nvPr>
        </p:nvSpPr>
        <p:spPr bwMode="auto">
          <a:xfrm>
            <a:off x="1498600" y="210344"/>
            <a:ext cx="7505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altLang="en-US" sz="4000" dirty="0">
                <a:solidFill>
                  <a:srgbClr val="AF1E2C"/>
                </a:solidFill>
                <a:latin typeface="Arial" panose="020B0604020202020204" pitchFamily="34" charset="0"/>
                <a:cs typeface="Arial" panose="020B0604020202020204" pitchFamily="34" charset="0"/>
              </a:rPr>
              <a:t>Antibiotics and complications</a:t>
            </a:r>
          </a:p>
        </p:txBody>
      </p:sp>
      <p:sp>
        <p:nvSpPr>
          <p:cNvPr id="33795" name="Content Placeholder 2">
            <a:extLst>
              <a:ext uri="{FF2B5EF4-FFF2-40B4-BE49-F238E27FC236}">
                <a16:creationId xmlns:a16="http://schemas.microsoft.com/office/drawing/2014/main" id="{8D1D5D33-9505-40C2-A78D-3425C696D64B}"/>
              </a:ext>
            </a:extLst>
          </p:cNvPr>
          <p:cNvSpPr>
            <a:spLocks noGrp="1"/>
          </p:cNvSpPr>
          <p:nvPr>
            <p:ph idx="1"/>
          </p:nvPr>
        </p:nvSpPr>
        <p:spPr bwMode="auto">
          <a:xfrm>
            <a:off x="79809" y="1824038"/>
            <a:ext cx="2077604" cy="4351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US" altLang="en-US" sz="1600" dirty="0">
                <a:latin typeface="Arial" panose="020B0604020202020204" pitchFamily="34" charset="0"/>
                <a:cs typeface="Arial" panose="020B0604020202020204" pitchFamily="34" charset="0"/>
              </a:rPr>
              <a:t>Serious complications rare after URTI </a:t>
            </a:r>
          </a:p>
          <a:p>
            <a:pPr>
              <a:defRPr/>
            </a:pPr>
            <a:r>
              <a:rPr lang="en-US" altLang="en-US" sz="1600" dirty="0">
                <a:latin typeface="Arial" panose="020B0604020202020204" pitchFamily="34" charset="0"/>
                <a:cs typeface="Arial" panose="020B0604020202020204" pitchFamily="34" charset="0"/>
              </a:rPr>
              <a:t>Sore throat and otitis media NNT&gt;4000</a:t>
            </a:r>
          </a:p>
          <a:p>
            <a:pPr>
              <a:defRPr/>
            </a:pPr>
            <a:r>
              <a:rPr lang="en-US" altLang="en-US" sz="1600" dirty="0">
                <a:latin typeface="Arial" panose="020B0604020202020204" pitchFamily="34" charset="0"/>
                <a:cs typeface="Arial" panose="020B0604020202020204" pitchFamily="34" charset="0"/>
              </a:rPr>
              <a:t>Pneumonia more common after LRTI</a:t>
            </a:r>
          </a:p>
          <a:p>
            <a:pPr marL="361950" lvl="1" indent="-266700">
              <a:tabLst>
                <a:tab pos="361950" algn="l"/>
                <a:tab pos="1162050" algn="l"/>
                <a:tab pos="1695450" algn="l"/>
                <a:tab pos="2247900" algn="l"/>
                <a:tab pos="2781300" algn="l"/>
              </a:tabLst>
              <a:defRPr/>
            </a:pPr>
            <a:r>
              <a:rPr lang="en-US" altLang="en-US" sz="1600" dirty="0">
                <a:latin typeface="Arial" panose="020B0604020202020204" pitchFamily="34" charset="0"/>
                <a:cs typeface="Arial" panose="020B0604020202020204" pitchFamily="34" charset="0"/>
              </a:rPr>
              <a:t>&gt;65 years: NNT 39</a:t>
            </a:r>
          </a:p>
          <a:p>
            <a:pPr marL="361950" lvl="1" indent="-266700">
              <a:tabLst>
                <a:tab pos="361950" algn="l"/>
                <a:tab pos="1162050" algn="l"/>
                <a:tab pos="1695450" algn="l"/>
                <a:tab pos="2247900" algn="l"/>
                <a:tab pos="2781300" algn="l"/>
              </a:tabLst>
              <a:defRPr/>
            </a:pPr>
            <a:r>
              <a:rPr lang="en-US" altLang="en-US" sz="1600" dirty="0">
                <a:latin typeface="Arial" panose="020B0604020202020204" pitchFamily="34" charset="0"/>
                <a:cs typeface="Arial" panose="020B0604020202020204" pitchFamily="34" charset="0"/>
              </a:rPr>
              <a:t>&lt; 65 years: NNT &gt;100</a:t>
            </a:r>
          </a:p>
          <a:p>
            <a:pPr marL="361950" lvl="1" indent="-266700">
              <a:tabLst>
                <a:tab pos="361950" algn="l"/>
                <a:tab pos="1162050" algn="l"/>
                <a:tab pos="1695450" algn="l"/>
                <a:tab pos="2247900" algn="l"/>
                <a:tab pos="2781300" algn="l"/>
              </a:tabLst>
              <a:defRPr/>
            </a:pPr>
            <a:r>
              <a:rPr lang="en-US" altLang="en-US" sz="1600" dirty="0">
                <a:latin typeface="Arial" panose="020B0604020202020204" pitchFamily="34" charset="0"/>
                <a:cs typeface="Arial" panose="020B0604020202020204" pitchFamily="34" charset="0"/>
              </a:rPr>
              <a:t>Highlighted in NICE/PHE summary tables</a:t>
            </a:r>
          </a:p>
          <a:p>
            <a:pPr marL="628650" lvl="1" indent="-450850">
              <a:tabLst>
                <a:tab pos="361950" algn="l"/>
                <a:tab pos="1162050" algn="l"/>
                <a:tab pos="1695450" algn="l"/>
                <a:tab pos="2247900" algn="l"/>
                <a:tab pos="2781300" algn="l"/>
              </a:tabLst>
              <a:defRPr/>
            </a:pPr>
            <a:endParaRPr lang="en-US" altLang="en-US" sz="1800" dirty="0"/>
          </a:p>
        </p:txBody>
      </p:sp>
      <p:pic>
        <p:nvPicPr>
          <p:cNvPr id="3" name="Picture 2" descr="Image highlighting those that are at higher risk of complications occurring from antibiotics">
            <a:extLst>
              <a:ext uri="{FF2B5EF4-FFF2-40B4-BE49-F238E27FC236}">
                <a16:creationId xmlns:a16="http://schemas.microsoft.com/office/drawing/2014/main" id="{529CBE72-DF87-47F9-B960-D0104A38B83B}"/>
              </a:ext>
            </a:extLst>
          </p:cNvPr>
          <p:cNvPicPr>
            <a:picLocks noChangeAspect="1"/>
          </p:cNvPicPr>
          <p:nvPr/>
        </p:nvPicPr>
        <p:blipFill>
          <a:blip r:embed="rId3"/>
          <a:stretch>
            <a:fillRect/>
          </a:stretch>
        </p:blipFill>
        <p:spPr>
          <a:xfrm>
            <a:off x="2157505" y="1547853"/>
            <a:ext cx="6906685" cy="4591009"/>
          </a:xfrm>
          <a:prstGeom prst="rect">
            <a:avLst/>
          </a:prstGeom>
        </p:spPr>
      </p:pic>
      <p:sp>
        <p:nvSpPr>
          <p:cNvPr id="4" name="Oval 3">
            <a:extLst>
              <a:ext uri="{FF2B5EF4-FFF2-40B4-BE49-F238E27FC236}">
                <a16:creationId xmlns:a16="http://schemas.microsoft.com/office/drawing/2014/main" id="{8E2154BF-32D1-46F3-83BD-84AEF8A84C41}"/>
              </a:ext>
              <a:ext uri="{C183D7F6-B498-43B3-948B-1728B52AA6E4}">
                <adec:decorative xmlns:adec="http://schemas.microsoft.com/office/drawing/2017/decorative" val="1"/>
              </a:ext>
            </a:extLst>
          </p:cNvPr>
          <p:cNvSpPr/>
          <p:nvPr/>
        </p:nvSpPr>
        <p:spPr>
          <a:xfrm>
            <a:off x="6162675" y="3733800"/>
            <a:ext cx="2968625" cy="2505076"/>
          </a:xfrm>
          <a:prstGeom prst="ellipse">
            <a:avLst/>
          </a:prstGeom>
          <a:noFill/>
          <a:ln w="38100">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ooter Placeholder 1">
            <a:extLst>
              <a:ext uri="{FF2B5EF4-FFF2-40B4-BE49-F238E27FC236}">
                <a16:creationId xmlns:a16="http://schemas.microsoft.com/office/drawing/2014/main" id="{DB86A7E4-6C98-4EB0-B342-3BBCA2E8C8C4}"/>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10" name="TextBox 13">
            <a:extLst>
              <a:ext uri="{FF2B5EF4-FFF2-40B4-BE49-F238E27FC236}">
                <a16:creationId xmlns:a16="http://schemas.microsoft.com/office/drawing/2014/main" id="{02043E7C-801D-4809-9904-EB227AD99A16}"/>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9D63A73F-7AE2-45DF-A9ED-A084085029BB}"/>
              </a:ext>
            </a:extLst>
          </p:cNvPr>
          <p:cNvSpPr>
            <a:spLocks noGrp="1" noChangeArrowheads="1"/>
          </p:cNvSpPr>
          <p:nvPr>
            <p:ph type="title" idx="4294967295"/>
          </p:nvPr>
        </p:nvSpPr>
        <p:spPr bwMode="auto">
          <a:xfrm>
            <a:off x="1196975" y="2852738"/>
            <a:ext cx="6750050" cy="1152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9050" marR="0" lvl="0" indent="0" algn="ctr" defTabSz="914400" rtl="0" eaLnBrk="1" fontAlgn="auto" latinLnBrk="0" hangingPunct="1">
              <a:lnSpc>
                <a:spcPct val="90000"/>
              </a:lnSpc>
              <a:spcBef>
                <a:spcPts val="1000"/>
              </a:spcBef>
              <a:spcAft>
                <a:spcPts val="0"/>
              </a:spcAft>
              <a:buClrTx/>
              <a:buSzTx/>
              <a:buFontTx/>
              <a:buNone/>
              <a:tabLst/>
              <a:defRPr/>
            </a:pPr>
            <a:r>
              <a:rPr kumimoji="0" lang="en-GB" altLang="en-US" sz="2400" b="1" i="0"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INSERT CLINCIAL SCENARIO SLIDES HERE</a:t>
            </a:r>
          </a:p>
        </p:txBody>
      </p:sp>
      <p:sp>
        <p:nvSpPr>
          <p:cNvPr id="7" name="Footer Placeholder 1">
            <a:extLst>
              <a:ext uri="{FF2B5EF4-FFF2-40B4-BE49-F238E27FC236}">
                <a16:creationId xmlns:a16="http://schemas.microsoft.com/office/drawing/2014/main" id="{5AF209C3-41AF-4EBA-8F67-9B7E5CEDAE62}"/>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16DE555C-F48D-4E2E-AB7B-2E5C38B2D37C}"/>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551335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a:extLst>
              <a:ext uri="{FF2B5EF4-FFF2-40B4-BE49-F238E27FC236}">
                <a16:creationId xmlns:a16="http://schemas.microsoft.com/office/drawing/2014/main" id="{22929E6D-074F-4B87-B8F4-A746F7777FC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altLang="en-US" sz="4000" dirty="0">
                <a:solidFill>
                  <a:srgbClr val="AF1E2C"/>
                </a:solidFill>
                <a:latin typeface="Arial" panose="020B0604020202020204" pitchFamily="34" charset="0"/>
                <a:cs typeface="Arial" panose="020B0604020202020204" pitchFamily="34" charset="0"/>
              </a:rPr>
              <a:t>Reducing complication risk</a:t>
            </a:r>
          </a:p>
        </p:txBody>
      </p:sp>
      <p:sp>
        <p:nvSpPr>
          <p:cNvPr id="3" name="Content Placeholder 2">
            <a:extLst>
              <a:ext uri="{FF2B5EF4-FFF2-40B4-BE49-F238E27FC236}">
                <a16:creationId xmlns:a16="http://schemas.microsoft.com/office/drawing/2014/main" id="{DA8A0920-2444-426E-9FBF-C01FE6E3DB63}"/>
              </a:ext>
            </a:extLst>
          </p:cNvPr>
          <p:cNvSpPr>
            <a:spLocks noGrp="1"/>
          </p:cNvSpPr>
          <p:nvPr>
            <p:ph idx="1"/>
          </p:nvPr>
        </p:nvSpPr>
        <p:spPr/>
        <p:txBody>
          <a:bodyPr/>
          <a:lstStyle/>
          <a:p>
            <a:pPr marL="28575" indent="0">
              <a:lnSpc>
                <a:spcPct val="150000"/>
              </a:lnSpc>
              <a:buFont typeface="Arial" pitchFamily="34" charset="0"/>
              <a:buNone/>
              <a:defRPr/>
            </a:pPr>
            <a:r>
              <a:rPr lang="en-US" b="1" dirty="0">
                <a:solidFill>
                  <a:schemeClr val="accent6">
                    <a:lumMod val="25000"/>
                  </a:schemeClr>
                </a:solidFill>
                <a:latin typeface="Arial" panose="020B0604020202020204" pitchFamily="34" charset="0"/>
                <a:cs typeface="Arial" panose="020B0604020202020204" pitchFamily="34" charset="0"/>
              </a:rPr>
              <a:t>Empowering clinicians to give</a:t>
            </a:r>
          </a:p>
          <a:p>
            <a:pPr>
              <a:lnSpc>
                <a:spcPct val="150000"/>
              </a:lnSpc>
              <a:buClrTx/>
              <a:buFont typeface="Arial" pitchFamily="34" charset="0"/>
              <a:buChar char="•"/>
              <a:defRPr/>
            </a:pPr>
            <a:r>
              <a:rPr lang="en-US" sz="2600" dirty="0">
                <a:latin typeface="Arial" panose="020B0604020202020204" pitchFamily="34" charset="0"/>
                <a:cs typeface="Arial" panose="020B0604020202020204" pitchFamily="34" charset="0"/>
              </a:rPr>
              <a:t>Careful clinical assessment, including targeting treatment to those most at risk (clinical tools)</a:t>
            </a:r>
          </a:p>
          <a:p>
            <a:pPr>
              <a:lnSpc>
                <a:spcPct val="150000"/>
              </a:lnSpc>
              <a:buClrTx/>
              <a:buFont typeface="Arial" pitchFamily="34" charset="0"/>
              <a:buChar char="•"/>
              <a:defRPr/>
            </a:pPr>
            <a:r>
              <a:rPr lang="en-US" sz="2600" dirty="0">
                <a:latin typeface="Arial" panose="020B0604020202020204" pitchFamily="34" charset="0"/>
                <a:cs typeface="Arial" panose="020B0604020202020204" pitchFamily="34" charset="0"/>
              </a:rPr>
              <a:t>Back-up / delayed antibiotics</a:t>
            </a:r>
          </a:p>
          <a:p>
            <a:pPr>
              <a:lnSpc>
                <a:spcPct val="150000"/>
              </a:lnSpc>
              <a:buClrTx/>
              <a:buFont typeface="Arial" pitchFamily="34" charset="0"/>
              <a:buChar char="•"/>
              <a:defRPr/>
            </a:pPr>
            <a:r>
              <a:rPr lang="en-US" sz="2600" dirty="0">
                <a:latin typeface="Arial" panose="020B0604020202020204" pitchFamily="34" charset="0"/>
                <a:cs typeface="Arial" panose="020B0604020202020204" pitchFamily="34" charset="0"/>
              </a:rPr>
              <a:t>Safety netting including patient information leaflets</a:t>
            </a:r>
          </a:p>
        </p:txBody>
      </p:sp>
      <p:sp>
        <p:nvSpPr>
          <p:cNvPr id="9" name="Footer Placeholder 1">
            <a:extLst>
              <a:ext uri="{FF2B5EF4-FFF2-40B4-BE49-F238E27FC236}">
                <a16:creationId xmlns:a16="http://schemas.microsoft.com/office/drawing/2014/main" id="{B0268FD1-229D-49F7-8153-A571FFCB8C7D}"/>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7" name="TextBox 13">
            <a:extLst>
              <a:ext uri="{FF2B5EF4-FFF2-40B4-BE49-F238E27FC236}">
                <a16:creationId xmlns:a16="http://schemas.microsoft.com/office/drawing/2014/main" id="{D39B704A-7D15-4B51-96BC-2B0501083450}"/>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89F9-F8B0-4DE5-8FC3-C89D32C54C3E}"/>
              </a:ext>
            </a:extLst>
          </p:cNvPr>
          <p:cNvSpPr>
            <a:spLocks noGrp="1"/>
          </p:cNvSpPr>
          <p:nvPr>
            <p:ph type="title" idx="4294967295"/>
          </p:nvPr>
        </p:nvSpPr>
        <p:spPr/>
        <p:txBody>
          <a:bodyPr/>
          <a:lstStyle/>
          <a:p>
            <a:r>
              <a:rPr lang="en-GB" dirty="0">
                <a:solidFill>
                  <a:schemeClr val="bg1"/>
                </a:solidFill>
              </a:rPr>
              <a:t>TARGET toolkit</a:t>
            </a:r>
          </a:p>
        </p:txBody>
      </p:sp>
      <p:pic>
        <p:nvPicPr>
          <p:cNvPr id="2050" name="Picture 2" descr="The TARGET Antibiotics Toolkit &#10;Resources to optimise antibiotic prescribing &#10;SELF &#10;ASSESSMENT &#10;CHECKLISTS &#10;LEARNING &#10;RESOURCES &#10;WEBINARS AND &#10;PODCAST s &#10;AUDIT TOOLKITS &#10;The TARGET Toolkit &#10;meat R &#10;Too) &#10;org.uk/ &#10;TA RG E Tmtib iotics &#10;INTERACTIVE &#10;TRAINING &#10;TOOLS &#10;LEAFLETS TO &#10;Discuss WITH &#10;PATIENTS &#10;ANTIBIOTIC AND &#10;DIAGNOSTIC QUICK &#10;REFEREWE TOOLS ">
            <a:extLst>
              <a:ext uri="{FF2B5EF4-FFF2-40B4-BE49-F238E27FC236}">
                <a16:creationId xmlns:a16="http://schemas.microsoft.com/office/drawing/2014/main" id="{3E447476-A358-477C-BA9C-A552D6C72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7825"/>
            <a:ext cx="3867150" cy="3714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shot of the online TARGET toolkit landing page">
            <a:extLst>
              <a:ext uri="{FF2B5EF4-FFF2-40B4-BE49-F238E27FC236}">
                <a16:creationId xmlns:a16="http://schemas.microsoft.com/office/drawing/2014/main" id="{5888EAD1-246D-43A3-9251-425478D21590}"/>
              </a:ext>
            </a:extLst>
          </p:cNvPr>
          <p:cNvPicPr>
            <a:picLocks noChangeAspect="1"/>
          </p:cNvPicPr>
          <p:nvPr/>
        </p:nvPicPr>
        <p:blipFill>
          <a:blip r:embed="rId4"/>
          <a:stretch>
            <a:fillRect/>
          </a:stretch>
        </p:blipFill>
        <p:spPr>
          <a:xfrm>
            <a:off x="3838575" y="260351"/>
            <a:ext cx="5305425" cy="5973374"/>
          </a:xfrm>
          <a:prstGeom prst="rect">
            <a:avLst/>
          </a:prstGeom>
        </p:spPr>
      </p:pic>
      <p:sp>
        <p:nvSpPr>
          <p:cNvPr id="9" name="Footer Placeholder 1">
            <a:extLst>
              <a:ext uri="{FF2B5EF4-FFF2-40B4-BE49-F238E27FC236}">
                <a16:creationId xmlns:a16="http://schemas.microsoft.com/office/drawing/2014/main" id="{D1A39922-43CE-4E47-A56D-EC392996284D}"/>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7" name="TextBox 13">
            <a:extLst>
              <a:ext uri="{FF2B5EF4-FFF2-40B4-BE49-F238E27FC236}">
                <a16:creationId xmlns:a16="http://schemas.microsoft.com/office/drawing/2014/main" id="{03EAA999-4BED-48E2-AF7A-02094A8ABAAB}"/>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3383731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CE5F789D-F733-4127-8980-C20D6E00D48C}"/>
              </a:ext>
            </a:extLst>
          </p:cNvPr>
          <p:cNvSpPr>
            <a:spLocks noGrp="1"/>
          </p:cNvSpPr>
          <p:nvPr>
            <p:ph type="title"/>
          </p:nvPr>
        </p:nvSpPr>
        <p:spPr bwMode="auto">
          <a:xfrm>
            <a:off x="1591056" y="149225"/>
            <a:ext cx="6924294"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solidFill>
                  <a:srgbClr val="AF1E2C"/>
                </a:solidFill>
                <a:latin typeface="Arial" panose="020B0604020202020204" pitchFamily="34" charset="0"/>
                <a:cs typeface="Arial" panose="020B0604020202020204" pitchFamily="34" charset="0"/>
              </a:rPr>
              <a:t>In summary</a:t>
            </a:r>
          </a:p>
        </p:txBody>
      </p:sp>
      <p:graphicFrame>
        <p:nvGraphicFramePr>
          <p:cNvPr id="4" name="Diagram 3">
            <a:extLst>
              <a:ext uri="{FF2B5EF4-FFF2-40B4-BE49-F238E27FC236}">
                <a16:creationId xmlns:a16="http://schemas.microsoft.com/office/drawing/2014/main" id="{AE1AA82F-7AC5-42AD-A687-BD237CB2CCB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3108647"/>
              </p:ext>
            </p:extLst>
          </p:nvPr>
        </p:nvGraphicFramePr>
        <p:xfrm>
          <a:off x="899592" y="954088"/>
          <a:ext cx="705678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1">
            <a:extLst>
              <a:ext uri="{FF2B5EF4-FFF2-40B4-BE49-F238E27FC236}">
                <a16:creationId xmlns:a16="http://schemas.microsoft.com/office/drawing/2014/main" id="{82D81A24-9BA6-4F8D-8D87-1EC1B3AAAEC4}"/>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3E9F3BAE-259C-4228-AF1F-AF473E507041}"/>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a:extLst>
              <a:ext uri="{FF2B5EF4-FFF2-40B4-BE49-F238E27FC236}">
                <a16:creationId xmlns:a16="http://schemas.microsoft.com/office/drawing/2014/main" id="{263F01F0-56EF-4A79-843C-2E6E40511635}"/>
              </a:ext>
            </a:extLst>
          </p:cNvPr>
          <p:cNvSpPr>
            <a:spLocks noGrp="1"/>
          </p:cNvSpPr>
          <p:nvPr>
            <p:ph type="title"/>
          </p:nvPr>
        </p:nvSpPr>
        <p:spPr bwMode="auto">
          <a:xfrm>
            <a:off x="1591056" y="123825"/>
            <a:ext cx="7552944"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z="2800" dirty="0">
                <a:solidFill>
                  <a:schemeClr val="accent6">
                    <a:lumMod val="10000"/>
                  </a:schemeClr>
                </a:solidFill>
                <a:latin typeface="Arial" panose="020B0604020202020204" pitchFamily="34" charset="0"/>
                <a:cs typeface="Arial" panose="020B0604020202020204" pitchFamily="34" charset="0"/>
              </a:rPr>
              <a:t>Self Assessment Checklist to complete whilst waiting for whole team</a:t>
            </a:r>
          </a:p>
        </p:txBody>
      </p:sp>
      <p:pic>
        <p:nvPicPr>
          <p:cNvPr id="7" name="Picture 6" descr="TARGET self-assessment checklist">
            <a:extLst>
              <a:ext uri="{FF2B5EF4-FFF2-40B4-BE49-F238E27FC236}">
                <a16:creationId xmlns:a16="http://schemas.microsoft.com/office/drawing/2014/main" id="{C41FAFAF-C953-45FE-9F8E-C6D3C1038B22}"/>
              </a:ext>
            </a:extLst>
          </p:cNvPr>
          <p:cNvPicPr>
            <a:picLocks noChangeAspect="1"/>
          </p:cNvPicPr>
          <p:nvPr/>
        </p:nvPicPr>
        <p:blipFill>
          <a:blip r:embed="rId3"/>
          <a:stretch>
            <a:fillRect/>
          </a:stretch>
        </p:blipFill>
        <p:spPr>
          <a:xfrm>
            <a:off x="2155755" y="1165329"/>
            <a:ext cx="5132941" cy="5119504"/>
          </a:xfrm>
          <a:prstGeom prst="rect">
            <a:avLst/>
          </a:prstGeom>
        </p:spPr>
      </p:pic>
      <p:sp>
        <p:nvSpPr>
          <p:cNvPr id="9" name="Footer Placeholder 1">
            <a:extLst>
              <a:ext uri="{FF2B5EF4-FFF2-40B4-BE49-F238E27FC236}">
                <a16:creationId xmlns:a16="http://schemas.microsoft.com/office/drawing/2014/main" id="{37EFD7BA-A5A8-4183-AF67-0EC4A9387D5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8" name="TextBox 13">
            <a:extLst>
              <a:ext uri="{FF2B5EF4-FFF2-40B4-BE49-F238E27FC236}">
                <a16:creationId xmlns:a16="http://schemas.microsoft.com/office/drawing/2014/main" id="{0AF5E6CE-7AF9-4CED-A4D2-F4578B4F8DB0}"/>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DF31-2A38-48DC-94E9-8E77F0E9F025}"/>
              </a:ext>
            </a:extLst>
          </p:cNvPr>
          <p:cNvSpPr>
            <a:spLocks noGrp="1"/>
          </p:cNvSpPr>
          <p:nvPr>
            <p:ph type="title"/>
          </p:nvPr>
        </p:nvSpPr>
        <p:spPr>
          <a:xfrm>
            <a:off x="1544874" y="865822"/>
            <a:ext cx="7488290" cy="1325563"/>
          </a:xfrm>
        </p:spPr>
        <p:txBody>
          <a:bodyPr>
            <a:noAutofit/>
          </a:bodyPr>
          <a:lstStyle/>
          <a:p>
            <a:r>
              <a:rPr lang="en-GB"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7A9A7D0E-7824-42E1-B916-8BB9A25C00E9}"/>
              </a:ext>
            </a:extLst>
          </p:cNvPr>
          <p:cNvSpPr txBox="1">
            <a:spLocks/>
          </p:cNvSpPr>
          <p:nvPr/>
        </p:nvSpPr>
        <p:spPr>
          <a:xfrm>
            <a:off x="1336675" y="134937"/>
            <a:ext cx="7488290" cy="720725"/>
          </a:xfrm>
          <a:prstGeom prst="rect">
            <a:avLst/>
          </a:prstGeom>
        </p:spPr>
        <p:txBody>
          <a:bodyPr anchor="b"/>
          <a:lstStyle/>
          <a:p>
            <a:pPr eaLnBrk="1" hangingPunct="1">
              <a:defRPr/>
            </a:pPr>
            <a:r>
              <a:rPr lang="en-GB" sz="3400" b="1" kern="0" dirty="0">
                <a:solidFill>
                  <a:srgbClr val="AF1E2C"/>
                </a:solidFill>
                <a:latin typeface="Arial"/>
              </a:rPr>
              <a:t>Possible solution for you </a:t>
            </a:r>
          </a:p>
        </p:txBody>
      </p:sp>
      <p:grpSp>
        <p:nvGrpSpPr>
          <p:cNvPr id="168966" name="Group 6" descr="Jigsaw graphic showing practice, patient and evidence fitting together">
            <a:extLst>
              <a:ext uri="{FF2B5EF4-FFF2-40B4-BE49-F238E27FC236}">
                <a16:creationId xmlns:a16="http://schemas.microsoft.com/office/drawing/2014/main" id="{BCE0270B-7557-4129-806F-8E009D19B498}"/>
              </a:ext>
            </a:extLst>
          </p:cNvPr>
          <p:cNvGrpSpPr>
            <a:grpSpLocks/>
          </p:cNvGrpSpPr>
          <p:nvPr/>
        </p:nvGrpSpPr>
        <p:grpSpPr bwMode="auto">
          <a:xfrm>
            <a:off x="1999962" y="1909763"/>
            <a:ext cx="4552950" cy="4256087"/>
            <a:chOff x="1202054" y="1958298"/>
            <a:chExt cx="5160778" cy="4639054"/>
          </a:xfrm>
        </p:grpSpPr>
        <p:grpSp>
          <p:nvGrpSpPr>
            <p:cNvPr id="168968" name="Group 21">
              <a:extLst>
                <a:ext uri="{FF2B5EF4-FFF2-40B4-BE49-F238E27FC236}">
                  <a16:creationId xmlns:a16="http://schemas.microsoft.com/office/drawing/2014/main" id="{D837B4A4-5B9F-41CC-88B3-3721262E4554}"/>
                </a:ext>
              </a:extLst>
            </p:cNvPr>
            <p:cNvGrpSpPr>
              <a:grpSpLocks/>
            </p:cNvGrpSpPr>
            <p:nvPr/>
          </p:nvGrpSpPr>
          <p:grpSpPr bwMode="auto">
            <a:xfrm>
              <a:off x="1869536" y="3743499"/>
              <a:ext cx="1955108" cy="2853853"/>
              <a:chOff x="2976141" y="4135786"/>
              <a:chExt cx="1316038" cy="1828800"/>
            </a:xfrm>
          </p:grpSpPr>
          <p:sp>
            <p:nvSpPr>
              <p:cNvPr id="168978" name="Puzzle4">
                <a:extLst>
                  <a:ext uri="{FF2B5EF4-FFF2-40B4-BE49-F238E27FC236}">
                    <a16:creationId xmlns:a16="http://schemas.microsoft.com/office/drawing/2014/main" id="{C98BAD02-A1C2-424F-B69D-94E72D2400E5}"/>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endParaRPr lang="en-GB"/>
              </a:p>
            </p:txBody>
          </p:sp>
          <p:sp>
            <p:nvSpPr>
              <p:cNvPr id="30" name="Text Box 7">
                <a:extLst>
                  <a:ext uri="{FF2B5EF4-FFF2-40B4-BE49-F238E27FC236}">
                    <a16:creationId xmlns:a16="http://schemas.microsoft.com/office/drawing/2014/main" id="{C20BDCB4-3674-471D-88FB-FA212143B0E1}"/>
                  </a:ext>
                </a:extLst>
              </p:cNvPr>
              <p:cNvSpPr txBox="1">
                <a:spLocks noChangeArrowheads="1"/>
              </p:cNvSpPr>
              <p:nvPr/>
            </p:nvSpPr>
            <p:spPr bwMode="auto">
              <a:xfrm>
                <a:off x="3058579" y="4584085"/>
                <a:ext cx="1224573" cy="27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Evidence</a:t>
                </a:r>
                <a:endParaRPr lang="nl-NL" altLang="en-US" sz="2400" b="1" dirty="0">
                  <a:solidFill>
                    <a:srgbClr val="FFFFFF"/>
                  </a:solidFill>
                </a:endParaRPr>
              </a:p>
            </p:txBody>
          </p:sp>
        </p:grpSp>
        <p:grpSp>
          <p:nvGrpSpPr>
            <p:cNvPr id="168969" name="Group 19">
              <a:extLst>
                <a:ext uri="{FF2B5EF4-FFF2-40B4-BE49-F238E27FC236}">
                  <a16:creationId xmlns:a16="http://schemas.microsoft.com/office/drawing/2014/main" id="{E3D0F0EF-87E2-46A6-B1D2-B8A625E3A7C8}"/>
                </a:ext>
              </a:extLst>
            </p:cNvPr>
            <p:cNvGrpSpPr>
              <a:grpSpLocks/>
            </p:cNvGrpSpPr>
            <p:nvPr/>
          </p:nvGrpSpPr>
          <p:grpSpPr bwMode="auto">
            <a:xfrm>
              <a:off x="3727327" y="1958298"/>
              <a:ext cx="2030577" cy="2450052"/>
              <a:chOff x="4211960" y="2996952"/>
              <a:chExt cx="1366838" cy="1570038"/>
            </a:xfrm>
          </p:grpSpPr>
          <p:sp>
            <p:nvSpPr>
              <p:cNvPr id="168976" name="Puzzle3">
                <a:extLst>
                  <a:ext uri="{FF2B5EF4-FFF2-40B4-BE49-F238E27FC236}">
                    <a16:creationId xmlns:a16="http://schemas.microsoft.com/office/drawing/2014/main" id="{11A62012-FF4B-4353-98D0-C1E22A7492C3}"/>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endParaRPr lang="en-GB"/>
              </a:p>
            </p:txBody>
          </p:sp>
          <p:sp>
            <p:nvSpPr>
              <p:cNvPr id="28" name="Text Box 8">
                <a:extLst>
                  <a:ext uri="{FF2B5EF4-FFF2-40B4-BE49-F238E27FC236}">
                    <a16:creationId xmlns:a16="http://schemas.microsoft.com/office/drawing/2014/main" id="{97D14DB6-2970-4145-9201-DC783F44F832}"/>
                  </a:ext>
                </a:extLst>
              </p:cNvPr>
              <p:cNvSpPr txBox="1">
                <a:spLocks noChangeArrowheads="1"/>
              </p:cNvSpPr>
              <p:nvPr/>
            </p:nvSpPr>
            <p:spPr bwMode="auto">
              <a:xfrm>
                <a:off x="4427115" y="3530301"/>
                <a:ext cx="1080435" cy="27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Practice</a:t>
                </a:r>
                <a:endParaRPr lang="nl-NL" altLang="en-US" sz="2400" b="1" dirty="0">
                  <a:solidFill>
                    <a:srgbClr val="FFFFFF"/>
                  </a:solidFill>
                </a:endParaRPr>
              </a:p>
            </p:txBody>
          </p:sp>
        </p:grpSp>
        <p:grpSp>
          <p:nvGrpSpPr>
            <p:cNvPr id="168970" name="Group 20">
              <a:extLst>
                <a:ext uri="{FF2B5EF4-FFF2-40B4-BE49-F238E27FC236}">
                  <a16:creationId xmlns:a16="http://schemas.microsoft.com/office/drawing/2014/main" id="{5220AC6B-EBCE-416A-A315-DA23C3C10903}"/>
                </a:ext>
              </a:extLst>
            </p:cNvPr>
            <p:cNvGrpSpPr>
              <a:grpSpLocks/>
            </p:cNvGrpSpPr>
            <p:nvPr/>
          </p:nvGrpSpPr>
          <p:grpSpPr bwMode="auto">
            <a:xfrm>
              <a:off x="3122398" y="3743499"/>
              <a:ext cx="3240434" cy="2232049"/>
              <a:chOff x="3851920" y="4134942"/>
              <a:chExt cx="2181225" cy="1430338"/>
            </a:xfrm>
          </p:grpSpPr>
          <p:sp>
            <p:nvSpPr>
              <p:cNvPr id="168974" name="Puzzle2">
                <a:extLst>
                  <a:ext uri="{FF2B5EF4-FFF2-40B4-BE49-F238E27FC236}">
                    <a16:creationId xmlns:a16="http://schemas.microsoft.com/office/drawing/2014/main" id="{A197C57C-155C-4B39-BAB6-F644DDE42296}"/>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endParaRPr lang="en-GB"/>
              </a:p>
            </p:txBody>
          </p:sp>
          <p:sp>
            <p:nvSpPr>
              <p:cNvPr id="26" name="Text Box 12">
                <a:extLst>
                  <a:ext uri="{FF2B5EF4-FFF2-40B4-BE49-F238E27FC236}">
                    <a16:creationId xmlns:a16="http://schemas.microsoft.com/office/drawing/2014/main" id="{65771F15-98DA-45E3-BE0C-439F89FF6C9C}"/>
                  </a:ext>
                </a:extLst>
              </p:cNvPr>
              <p:cNvSpPr txBox="1">
                <a:spLocks noChangeArrowheads="1"/>
              </p:cNvSpPr>
              <p:nvPr/>
            </p:nvSpPr>
            <p:spPr bwMode="auto">
              <a:xfrm>
                <a:off x="4498493" y="4638684"/>
                <a:ext cx="937506" cy="27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Patient</a:t>
                </a:r>
                <a:endParaRPr lang="nl-NL" altLang="en-US" sz="2400" b="1" dirty="0">
                  <a:solidFill>
                    <a:srgbClr val="FFFFFF"/>
                  </a:solidFill>
                </a:endParaRPr>
              </a:p>
            </p:txBody>
          </p:sp>
        </p:grpSp>
        <p:grpSp>
          <p:nvGrpSpPr>
            <p:cNvPr id="168971" name="Group 11">
              <a:extLst>
                <a:ext uri="{FF2B5EF4-FFF2-40B4-BE49-F238E27FC236}">
                  <a16:creationId xmlns:a16="http://schemas.microsoft.com/office/drawing/2014/main" id="{F3EF1B8C-AB0B-4B4E-8A8E-7C9B9BCE0CAC}"/>
                </a:ext>
              </a:extLst>
            </p:cNvPr>
            <p:cNvGrpSpPr>
              <a:grpSpLocks/>
            </p:cNvGrpSpPr>
            <p:nvPr/>
          </p:nvGrpSpPr>
          <p:grpSpPr bwMode="auto">
            <a:xfrm>
              <a:off x="1202054" y="2708920"/>
              <a:ext cx="3282885" cy="1699430"/>
              <a:chOff x="2555776" y="3486870"/>
              <a:chExt cx="2209800" cy="1089025"/>
            </a:xfrm>
          </p:grpSpPr>
          <p:sp>
            <p:nvSpPr>
              <p:cNvPr id="168972" name="Puzzle1">
                <a:extLst>
                  <a:ext uri="{FF2B5EF4-FFF2-40B4-BE49-F238E27FC236}">
                    <a16:creationId xmlns:a16="http://schemas.microsoft.com/office/drawing/2014/main" id="{824839B6-3ABD-4FC0-8905-080DC1AA2E4F}"/>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en-GB"/>
              </a:p>
            </p:txBody>
          </p:sp>
          <p:sp>
            <p:nvSpPr>
              <p:cNvPr id="23" name="Text Box 15">
                <a:extLst>
                  <a:ext uri="{FF2B5EF4-FFF2-40B4-BE49-F238E27FC236}">
                    <a16:creationId xmlns:a16="http://schemas.microsoft.com/office/drawing/2014/main" id="{E507191D-E70D-4A60-9137-077F5A298869}"/>
                  </a:ext>
                </a:extLst>
              </p:cNvPr>
              <p:cNvSpPr txBox="1">
                <a:spLocks noChangeArrowheads="1"/>
              </p:cNvSpPr>
              <p:nvPr/>
            </p:nvSpPr>
            <p:spPr bwMode="auto">
              <a:xfrm>
                <a:off x="3088725" y="3880729"/>
                <a:ext cx="862409" cy="3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400" b="1" dirty="0">
                    <a:solidFill>
                      <a:srgbClr val="FFFFFF"/>
                    </a:solidFill>
                    <a:latin typeface="+mn-lt"/>
                  </a:rPr>
                  <a:t>GP</a:t>
                </a:r>
              </a:p>
            </p:txBody>
          </p:sp>
        </p:grpSp>
      </p:grpSp>
      <p:sp>
        <p:nvSpPr>
          <p:cNvPr id="168965" name="TextBox 6">
            <a:extLst>
              <a:ext uri="{FF2B5EF4-FFF2-40B4-BE49-F238E27FC236}">
                <a16:creationId xmlns:a16="http://schemas.microsoft.com/office/drawing/2014/main" id="{A974A421-1F0F-4D7A-8F8A-253C6A8975F3}"/>
              </a:ext>
            </a:extLst>
          </p:cNvPr>
          <p:cNvSpPr txBox="1">
            <a:spLocks noChangeArrowheads="1"/>
          </p:cNvSpPr>
          <p:nvPr/>
        </p:nvSpPr>
        <p:spPr bwMode="auto">
          <a:xfrm>
            <a:off x="1824038" y="6299200"/>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dirty="0">
                <a:solidFill>
                  <a:srgbClr val="AD0016"/>
                </a:solidFill>
              </a:rPr>
              <a:t>Use the TARGET antibiotics toolkit</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507A91CC-A867-447D-A5ED-03F2922EC58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latin typeface="Arial" panose="020B0604020202020204" pitchFamily="34" charset="0"/>
                <a:cs typeface="Arial" panose="020B0604020202020204" pitchFamily="34" charset="0"/>
              </a:rPr>
              <a:t>Actions</a:t>
            </a:r>
          </a:p>
        </p:txBody>
      </p:sp>
      <p:sp>
        <p:nvSpPr>
          <p:cNvPr id="171011" name="Content Placeholder 3">
            <a:extLst>
              <a:ext uri="{FF2B5EF4-FFF2-40B4-BE49-F238E27FC236}">
                <a16:creationId xmlns:a16="http://schemas.microsoft.com/office/drawing/2014/main" id="{C63C08A2-A4BA-40E8-ADDA-45560FD4C6D3}"/>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GB" altLang="en-US" sz="4000" b="1" dirty="0"/>
          </a:p>
          <a:p>
            <a:pPr algn="ctr" eaLnBrk="1" hangingPunct="1">
              <a:buFontTx/>
              <a:buNone/>
            </a:pPr>
            <a:endParaRPr lang="en-GB" altLang="en-US" sz="4000" b="1" dirty="0"/>
          </a:p>
          <a:p>
            <a:pPr algn="ctr" eaLnBrk="1" hangingPunct="1">
              <a:buFontTx/>
              <a:buNone/>
            </a:pPr>
            <a:r>
              <a:rPr lang="en-GB" altLang="en-US" sz="4000" b="1" dirty="0">
                <a:latin typeface="Arial" panose="020B0604020202020204" pitchFamily="34" charset="0"/>
                <a:cs typeface="Arial" panose="020B0604020202020204" pitchFamily="34" charset="0"/>
              </a:rPr>
              <a:t>What can and will you do?</a:t>
            </a:r>
          </a:p>
        </p:txBody>
      </p:sp>
      <p:sp>
        <p:nvSpPr>
          <p:cNvPr id="9" name="Footer Placeholder 1">
            <a:extLst>
              <a:ext uri="{FF2B5EF4-FFF2-40B4-BE49-F238E27FC236}">
                <a16:creationId xmlns:a16="http://schemas.microsoft.com/office/drawing/2014/main" id="{67429629-4434-4449-A1C2-70FF65B5108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7" name="TextBox 13">
            <a:extLst>
              <a:ext uri="{FF2B5EF4-FFF2-40B4-BE49-F238E27FC236}">
                <a16:creationId xmlns:a16="http://schemas.microsoft.com/office/drawing/2014/main" id="{4B4F98A0-FB8B-48F7-AD44-4ED4CFDAC11B}"/>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E4027FB9-F496-4441-ABAD-15F039B257C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GB" altLang="en-US" dirty="0">
                <a:solidFill>
                  <a:srgbClr val="AF1E2C"/>
                </a:solidFill>
                <a:latin typeface="Arial" panose="020B0604020202020204" pitchFamily="34" charset="0"/>
                <a:cs typeface="Arial" panose="020B0604020202020204" pitchFamily="34" charset="0"/>
              </a:rPr>
              <a:t>Action planning: </a:t>
            </a:r>
            <a:br>
              <a:rPr lang="en-GB" altLang="en-US" dirty="0">
                <a:solidFill>
                  <a:srgbClr val="AF1E2C"/>
                </a:solidFill>
                <a:latin typeface="Arial" panose="020B0604020202020204" pitchFamily="34" charset="0"/>
                <a:cs typeface="Arial" panose="020B0604020202020204" pitchFamily="34" charset="0"/>
              </a:rPr>
            </a:br>
            <a:r>
              <a:rPr lang="en-GB" altLang="en-US" sz="2800" dirty="0">
                <a:solidFill>
                  <a:srgbClr val="AF1E2C"/>
                </a:solidFill>
                <a:latin typeface="Arial" panose="020B0604020202020204" pitchFamily="34" charset="0"/>
                <a:cs typeface="Arial" panose="020B0604020202020204" pitchFamily="34" charset="0"/>
              </a:rPr>
              <a:t>Developing priorities, for you now</a:t>
            </a:r>
          </a:p>
        </p:txBody>
      </p:sp>
      <p:sp>
        <p:nvSpPr>
          <p:cNvPr id="5" name="Content Placeholder 2">
            <a:extLst>
              <a:ext uri="{FF2B5EF4-FFF2-40B4-BE49-F238E27FC236}">
                <a16:creationId xmlns:a16="http://schemas.microsoft.com/office/drawing/2014/main" id="{7EB36F50-D041-4DF4-B035-DEA66FE509C5}"/>
              </a:ext>
            </a:extLst>
          </p:cNvPr>
          <p:cNvSpPr txBox="1">
            <a:spLocks/>
          </p:cNvSpPr>
          <p:nvPr/>
        </p:nvSpPr>
        <p:spPr>
          <a:xfrm>
            <a:off x="259307" y="1759456"/>
            <a:ext cx="8781505" cy="1162339"/>
          </a:xfrm>
          <a:prstGeom prst="rect">
            <a:avLst/>
          </a:prstGeom>
        </p:spPr>
        <p:txBody>
          <a:bodyPr/>
          <a:lstStyle>
            <a:lvl1pPr marL="361950" indent="-333375" algn="l" rtl="0" eaLnBrk="1" fontAlgn="base" hangingPunct="1">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1" fontAlgn="base" hangingPunct="1">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9pPr>
          </a:lstStyle>
          <a:p>
            <a:pPr marL="28575" indent="0" algn="ctr">
              <a:spcBef>
                <a:spcPts val="0"/>
              </a:spcBef>
              <a:buFont typeface="Arial" pitchFamily="34" charset="0"/>
              <a:buNone/>
              <a:tabLst>
                <a:tab pos="361950" algn="l"/>
                <a:tab pos="1162050" algn="l"/>
                <a:tab pos="1695450" algn="l"/>
                <a:tab pos="2247900" algn="l"/>
                <a:tab pos="2781300" algn="l"/>
                <a:tab pos="4664075" algn="l"/>
              </a:tabLst>
              <a:defRPr/>
            </a:pPr>
            <a:r>
              <a:rPr lang="en-GB" b="1" kern="0" dirty="0">
                <a:solidFill>
                  <a:schemeClr val="accent6">
                    <a:lumMod val="10000"/>
                  </a:schemeClr>
                </a:solidFill>
                <a:latin typeface="Arial" panose="020B0604020202020204" pitchFamily="34" charset="0"/>
                <a:cs typeface="Arial" panose="020B0604020202020204" pitchFamily="34" charset="0"/>
              </a:rPr>
              <a:t>Aim: improve antibiotic use and halve </a:t>
            </a:r>
            <a:r>
              <a:rPr lang="en-GB" b="1" i="1" kern="0" dirty="0">
                <a:solidFill>
                  <a:schemeClr val="accent6">
                    <a:lumMod val="10000"/>
                  </a:schemeClr>
                </a:solidFill>
                <a:latin typeface="Arial" panose="020B0604020202020204" pitchFamily="34" charset="0"/>
                <a:cs typeface="Arial" panose="020B0604020202020204" pitchFamily="34" charset="0"/>
              </a:rPr>
              <a:t>E.coli</a:t>
            </a:r>
            <a:r>
              <a:rPr lang="en-GB" b="1" kern="0" dirty="0">
                <a:solidFill>
                  <a:schemeClr val="accent6">
                    <a:lumMod val="10000"/>
                  </a:schemeClr>
                </a:solidFill>
                <a:latin typeface="Arial" panose="020B0604020202020204" pitchFamily="34" charset="0"/>
                <a:cs typeface="Arial" panose="020B0604020202020204" pitchFamily="34" charset="0"/>
              </a:rPr>
              <a:t> bacteraemia</a:t>
            </a:r>
          </a:p>
          <a:p>
            <a:pPr marL="28575" indent="0" algn="ctr">
              <a:spcBef>
                <a:spcPts val="0"/>
              </a:spcBef>
              <a:buFont typeface="Arial" pitchFamily="34" charset="0"/>
              <a:buNone/>
              <a:tabLst>
                <a:tab pos="361950" algn="l"/>
                <a:tab pos="1162050" algn="l"/>
                <a:tab pos="1695450" algn="l"/>
                <a:tab pos="2247900" algn="l"/>
                <a:tab pos="2781300" algn="l"/>
                <a:tab pos="4664075" algn="l"/>
              </a:tabLst>
              <a:defRPr/>
            </a:pPr>
            <a:r>
              <a:rPr lang="en-GB" b="1" kern="0" dirty="0">
                <a:solidFill>
                  <a:schemeClr val="accent6">
                    <a:lumMod val="10000"/>
                  </a:schemeClr>
                </a:solidFill>
              </a:rPr>
              <a:t>HOW?</a:t>
            </a:r>
            <a:endParaRPr lang="en-GB" kern="0" dirty="0">
              <a:solidFill>
                <a:schemeClr val="accent6">
                  <a:lumMod val="10000"/>
                </a:schemeClr>
              </a:solidFill>
            </a:endParaRPr>
          </a:p>
        </p:txBody>
      </p:sp>
      <p:sp>
        <p:nvSpPr>
          <p:cNvPr id="11" name="TextBox 10">
            <a:extLst>
              <a:ext uri="{FF2B5EF4-FFF2-40B4-BE49-F238E27FC236}">
                <a16:creationId xmlns:a16="http://schemas.microsoft.com/office/drawing/2014/main" id="{4C6E40E9-5154-4AF2-B8D1-B2FE7F0D1EC3}"/>
              </a:ext>
            </a:extLst>
          </p:cNvPr>
          <p:cNvSpPr txBox="1">
            <a:spLocks noChangeArrowheads="1"/>
          </p:cNvSpPr>
          <p:nvPr/>
        </p:nvSpPr>
        <p:spPr bwMode="auto">
          <a:xfrm>
            <a:off x="-1" y="3031506"/>
            <a:ext cx="9040813"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712788" indent="-457200" eaLnBrk="1" hangingPunct="1">
              <a:buFont typeface="+mj-lt"/>
              <a:buAutoNum type="arabicPeriod"/>
              <a:defRPr/>
            </a:pPr>
            <a:r>
              <a:rPr lang="en-GB" altLang="en-US" sz="2300" dirty="0">
                <a:solidFill>
                  <a:schemeClr val="accent6">
                    <a:lumMod val="10000"/>
                  </a:schemeClr>
                </a:solidFill>
              </a:rPr>
              <a:t>Take a WHOLE PRACTICE APPROACH</a:t>
            </a:r>
          </a:p>
          <a:p>
            <a:pPr marL="712788" indent="-457200" eaLnBrk="1" hangingPunct="1">
              <a:buFont typeface="+mj-lt"/>
              <a:buAutoNum type="arabicPeriod"/>
              <a:defRPr/>
            </a:pPr>
            <a:r>
              <a:rPr lang="en-GB" altLang="en-US" sz="2300" dirty="0">
                <a:solidFill>
                  <a:schemeClr val="accent6">
                    <a:lumMod val="10000"/>
                  </a:schemeClr>
                </a:solidFill>
              </a:rPr>
              <a:t>Use Fingertips or </a:t>
            </a:r>
            <a:r>
              <a:rPr lang="en-GB" altLang="en-US" sz="2300" dirty="0" err="1">
                <a:solidFill>
                  <a:schemeClr val="accent6">
                    <a:lumMod val="10000"/>
                  </a:schemeClr>
                </a:solidFill>
              </a:rPr>
              <a:t>PrescQipp</a:t>
            </a:r>
            <a:r>
              <a:rPr lang="en-GB" altLang="en-US" sz="2300" dirty="0">
                <a:solidFill>
                  <a:schemeClr val="accent6">
                    <a:lumMod val="10000"/>
                  </a:schemeClr>
                </a:solidFill>
              </a:rPr>
              <a:t> to monitor usage </a:t>
            </a:r>
          </a:p>
          <a:p>
            <a:pPr marL="712788" indent="-457200" eaLnBrk="1" hangingPunct="1">
              <a:buFont typeface="+mj-lt"/>
              <a:buAutoNum type="arabicPeriod"/>
              <a:defRPr/>
            </a:pPr>
            <a:r>
              <a:rPr lang="en-GB" altLang="en-US" sz="2300" dirty="0">
                <a:solidFill>
                  <a:schemeClr val="accent6">
                    <a:lumMod val="10000"/>
                  </a:schemeClr>
                </a:solidFill>
              </a:rPr>
              <a:t>Use the leaflets to reduce patient expectations</a:t>
            </a:r>
          </a:p>
          <a:p>
            <a:pPr marL="712788" indent="-457200" eaLnBrk="1" hangingPunct="1">
              <a:buFont typeface="Arial" pitchFamily="34" charset="0"/>
              <a:buAutoNum type="arabicPeriod"/>
              <a:defRPr/>
            </a:pPr>
            <a:r>
              <a:rPr lang="en-GB" altLang="en-US" sz="2300" dirty="0">
                <a:solidFill>
                  <a:schemeClr val="accent6">
                    <a:lumMod val="10000"/>
                  </a:schemeClr>
                </a:solidFill>
              </a:rPr>
              <a:t>Develop computer prompt to increase use of leaflet</a:t>
            </a:r>
          </a:p>
          <a:p>
            <a:pPr marL="712788" indent="-457200" eaLnBrk="1" hangingPunct="1">
              <a:buFont typeface="Arial" pitchFamily="34" charset="0"/>
              <a:buAutoNum type="arabicPeriod"/>
              <a:defRPr/>
            </a:pPr>
            <a:r>
              <a:rPr lang="en-GB" altLang="en-US" sz="2300" dirty="0">
                <a:solidFill>
                  <a:schemeClr val="accent6">
                    <a:lumMod val="10000"/>
                  </a:schemeClr>
                </a:solidFill>
              </a:rPr>
              <a:t>Use back-up/delayed prescribing (the leaflet will help)</a:t>
            </a:r>
          </a:p>
          <a:p>
            <a:pPr marL="712788" indent="-457200" eaLnBrk="1" hangingPunct="1">
              <a:buFont typeface="Arial" pitchFamily="34" charset="0"/>
              <a:buAutoNum type="arabicPeriod"/>
              <a:defRPr/>
            </a:pPr>
            <a:r>
              <a:rPr lang="en-GB" altLang="en-US" sz="2300" dirty="0">
                <a:solidFill>
                  <a:schemeClr val="accent6">
                    <a:lumMod val="10000"/>
                  </a:schemeClr>
                </a:solidFill>
              </a:rPr>
              <a:t>Refer to the posters to introduce antibiotics</a:t>
            </a:r>
          </a:p>
          <a:p>
            <a:pPr marL="712788" indent="-457200" eaLnBrk="1" hangingPunct="1">
              <a:buFont typeface="Arial" pitchFamily="34" charset="0"/>
              <a:buAutoNum type="arabicPeriod"/>
              <a:defRPr/>
            </a:pPr>
            <a:r>
              <a:rPr lang="en-GB" altLang="en-US" sz="2300" dirty="0">
                <a:solidFill>
                  <a:schemeClr val="accent6">
                    <a:lumMod val="10000"/>
                  </a:schemeClr>
                </a:solidFill>
              </a:rPr>
              <a:t>Make sure everyone has access to antibiotic guidance</a:t>
            </a:r>
          </a:p>
          <a:p>
            <a:pPr marL="712788" indent="-457200" eaLnBrk="1" hangingPunct="1">
              <a:buFont typeface="Arial" pitchFamily="34" charset="0"/>
              <a:buAutoNum type="arabicPeriod"/>
              <a:defRPr/>
            </a:pPr>
            <a:r>
              <a:rPr lang="en-GB" altLang="en-US" sz="2300" dirty="0">
                <a:solidFill>
                  <a:schemeClr val="accent6">
                    <a:lumMod val="10000"/>
                  </a:schemeClr>
                </a:solidFill>
              </a:rPr>
              <a:t>Use SNOMED/Read codes for consultations</a:t>
            </a:r>
          </a:p>
          <a:p>
            <a:pPr marL="712788" indent="-457200" eaLnBrk="1" hangingPunct="1">
              <a:buFont typeface="Arial" pitchFamily="34" charset="0"/>
              <a:buAutoNum type="arabicPeriod"/>
              <a:defRPr/>
            </a:pPr>
            <a:r>
              <a:rPr lang="en-GB" altLang="en-US" sz="2300" dirty="0">
                <a:solidFill>
                  <a:schemeClr val="accent6">
                    <a:lumMod val="10000"/>
                  </a:schemeClr>
                </a:solidFill>
              </a:rPr>
              <a:t>Do an antibiotic audit with action planning  </a:t>
            </a:r>
          </a:p>
          <a:p>
            <a:pPr marL="360000" indent="0" algn="ctr" eaLnBrk="1" hangingPunct="1">
              <a:spcBef>
                <a:spcPts val="1200"/>
              </a:spcBef>
              <a:defRPr/>
            </a:pPr>
            <a:r>
              <a:rPr lang="en-GB" altLang="en-US" sz="2400" b="1" dirty="0">
                <a:solidFill>
                  <a:schemeClr val="accent6">
                    <a:lumMod val="10000"/>
                  </a:schemeClr>
                </a:solidFill>
              </a:rPr>
              <a:t>Decide now who will be responsible for each action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a:extLst>
              <a:ext uri="{FF2B5EF4-FFF2-40B4-BE49-F238E27FC236}">
                <a16:creationId xmlns:a16="http://schemas.microsoft.com/office/drawing/2014/main" id="{D11C1FDE-4349-43C3-BF2E-B9355CBC9A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solidFill>
                  <a:srgbClr val="AF1E2C"/>
                </a:solidFill>
                <a:highlight>
                  <a:srgbClr val="FFFFFF"/>
                </a:highlight>
                <a:latin typeface="Arial" panose="020B0604020202020204" pitchFamily="34" charset="0"/>
                <a:cs typeface="Arial" panose="020B0604020202020204" pitchFamily="34" charset="0"/>
              </a:rPr>
              <a:t>Workshop Outcomes</a:t>
            </a:r>
          </a:p>
        </p:txBody>
      </p:sp>
      <p:sp>
        <p:nvSpPr>
          <p:cNvPr id="34819" name="Content Placeholder 2">
            <a:extLst>
              <a:ext uri="{FF2B5EF4-FFF2-40B4-BE49-F238E27FC236}">
                <a16:creationId xmlns:a16="http://schemas.microsoft.com/office/drawing/2014/main" id="{34FB1660-CEA6-405F-BF44-89551810FDA0}"/>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spcBef>
                <a:spcPts val="1800"/>
              </a:spcBef>
              <a:buClrTx/>
              <a:buNone/>
              <a:defRPr/>
            </a:pPr>
            <a:r>
              <a:rPr lang="en-GB" altLang="en-US" sz="2400" dirty="0">
                <a:latin typeface="Arial" panose="020B0604020202020204" pitchFamily="34" charset="0"/>
                <a:cs typeface="Arial" panose="020B0604020202020204" pitchFamily="34" charset="0"/>
              </a:rPr>
              <a:t>By the end of this workshop you should have a clear understanding of…</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consequences of antimicrobial resistance and the role we all play in contributing to, and addressing AMR</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TARGET toolkit and how it can support you - where to find it and how to use it</a:t>
            </a:r>
          </a:p>
          <a:p>
            <a:pPr>
              <a:spcBef>
                <a:spcPts val="1800"/>
              </a:spcBef>
              <a:defRPr/>
            </a:pPr>
            <a:r>
              <a:rPr lang="en-GB" altLang="en-US" sz="2400" dirty="0">
                <a:latin typeface="Arial" panose="020B0604020202020204" pitchFamily="34" charset="0"/>
                <a:cs typeface="Arial" panose="020B0604020202020204" pitchFamily="34" charset="0"/>
              </a:rPr>
              <a:t>What you, and your practice, can do to help tackle AMR safely and responsibly</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value of using appropriate SNOMED/Read codes</a:t>
            </a: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p:txBody>
      </p:sp>
      <p:sp>
        <p:nvSpPr>
          <p:cNvPr id="8" name="Footer Placeholder 1">
            <a:extLst>
              <a:ext uri="{FF2B5EF4-FFF2-40B4-BE49-F238E27FC236}">
                <a16:creationId xmlns:a16="http://schemas.microsoft.com/office/drawing/2014/main" id="{BF28629B-FF7E-4570-A0C7-DC0D454687A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2C35B254-EF1C-4679-B9AF-E252FDC951AB}"/>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26694042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7C60EA50-4693-4E0F-A655-88350E6611C0}"/>
              </a:ext>
            </a:extLst>
          </p:cNvPr>
          <p:cNvSpPr>
            <a:spLocks noGrp="1"/>
          </p:cNvSpPr>
          <p:nvPr>
            <p:ph type="title"/>
          </p:nvPr>
        </p:nvSpPr>
        <p:spPr bwMode="auto">
          <a:xfrm>
            <a:off x="1312164" y="379415"/>
            <a:ext cx="6924294"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GB" altLang="en-US" dirty="0">
                <a:solidFill>
                  <a:srgbClr val="AF1E2C"/>
                </a:solidFill>
                <a:latin typeface="Arial" panose="020B0604020202020204" pitchFamily="34" charset="0"/>
                <a:cs typeface="Arial" panose="020B0604020202020204" pitchFamily="34" charset="0"/>
              </a:rPr>
              <a:t>Many thanks!</a:t>
            </a:r>
          </a:p>
        </p:txBody>
      </p:sp>
      <p:sp>
        <p:nvSpPr>
          <p:cNvPr id="177155" name="Content Placeholder 2">
            <a:extLst>
              <a:ext uri="{FF2B5EF4-FFF2-40B4-BE49-F238E27FC236}">
                <a16:creationId xmlns:a16="http://schemas.microsoft.com/office/drawing/2014/main" id="{45EF437F-E17C-4990-B002-5F38389206F1}"/>
              </a:ext>
            </a:extLst>
          </p:cNvPr>
          <p:cNvSpPr>
            <a:spLocks noGrp="1"/>
          </p:cNvSpPr>
          <p:nvPr>
            <p:ph idx="1"/>
          </p:nvPr>
        </p:nvSpPr>
        <p:spPr bwMode="auto">
          <a:xfrm>
            <a:off x="907542" y="1878258"/>
            <a:ext cx="7886700" cy="37939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 indent="0" algn="ctr">
              <a:buFontTx/>
              <a:buNone/>
            </a:pPr>
            <a:r>
              <a:rPr lang="en-GB" altLang="en-US" sz="3200" dirty="0">
                <a:latin typeface="Arial" panose="020B0604020202020204" pitchFamily="34" charset="0"/>
                <a:cs typeface="Arial" panose="020B0604020202020204" pitchFamily="34" charset="0"/>
              </a:rPr>
              <a:t>Please complete the evaluation form </a:t>
            </a:r>
          </a:p>
          <a:p>
            <a:pPr marL="28575" indent="0" algn="ctr">
              <a:buNone/>
            </a:pPr>
            <a:r>
              <a:rPr lang="en-GB" u="sng" dirty="0">
                <a:solidFill>
                  <a:srgbClr val="AD0016"/>
                </a:solidFill>
                <a:latin typeface="Arial" panose="020B0604020202020204" pitchFamily="34" charset="0"/>
                <a:cs typeface="Arial" panose="020B0604020202020204" pitchFamily="34" charset="0"/>
              </a:rPr>
              <a:t>bit.ly/TARGETcascaded</a:t>
            </a:r>
          </a:p>
          <a:p>
            <a:pPr marL="28575" indent="0" algn="ctr">
              <a:buNone/>
            </a:pPr>
            <a:r>
              <a:rPr lang="en-GB" altLang="en-US" sz="3200" dirty="0">
                <a:latin typeface="Arial" panose="020B0604020202020204" pitchFamily="34" charset="0"/>
                <a:cs typeface="Arial" panose="020B0604020202020204" pitchFamily="34" charset="0"/>
              </a:rPr>
              <a:t>to receive your CPD certificate</a:t>
            </a:r>
          </a:p>
          <a:p>
            <a:pPr marL="28575" indent="0" algn="ctr">
              <a:buFontTx/>
              <a:buNone/>
            </a:pPr>
            <a:endParaRPr lang="en-GB" altLang="en-US" sz="3200" dirty="0"/>
          </a:p>
          <a:p>
            <a:pPr marL="28575" indent="0" algn="ctr">
              <a:buFontTx/>
              <a:buNone/>
            </a:pPr>
            <a:endParaRPr lang="en-GB" altLang="en-US" sz="3200" dirty="0"/>
          </a:p>
          <a:p>
            <a:pPr marL="28575" indent="0" algn="ctr">
              <a:buFontTx/>
              <a:buNone/>
            </a:pPr>
            <a:r>
              <a:rPr lang="en-GB" altLang="en-US" sz="3200" dirty="0">
                <a:hlinkClick r:id="rId3"/>
              </a:rPr>
              <a:t>TARGETantibiotics@phe.gov.uk</a:t>
            </a:r>
            <a:endParaRPr lang="en-GB" altLang="en-US" sz="3200" dirty="0"/>
          </a:p>
        </p:txBody>
      </p:sp>
      <p:pic>
        <p:nvPicPr>
          <p:cNvPr id="3" name="Picture 2" descr="Qr code">
            <a:extLst>
              <a:ext uri="{FF2B5EF4-FFF2-40B4-BE49-F238E27FC236}">
                <a16:creationId xmlns:a16="http://schemas.microsoft.com/office/drawing/2014/main" id="{6EB90C8D-5279-40A1-8D0C-203F9A8288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342" y="3667026"/>
            <a:ext cx="2611316" cy="2611316"/>
          </a:xfrm>
          <a:prstGeom prst="rect">
            <a:avLst/>
          </a:prstGeom>
        </p:spPr>
      </p:pic>
      <p:sp>
        <p:nvSpPr>
          <p:cNvPr id="9" name="Footer Placeholder 1">
            <a:extLst>
              <a:ext uri="{FF2B5EF4-FFF2-40B4-BE49-F238E27FC236}">
                <a16:creationId xmlns:a16="http://schemas.microsoft.com/office/drawing/2014/main" id="{FCF497A3-B5AE-4109-860D-DA5284C88800}"/>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7" name="TextBox 13">
            <a:extLst>
              <a:ext uri="{FF2B5EF4-FFF2-40B4-BE49-F238E27FC236}">
                <a16:creationId xmlns:a16="http://schemas.microsoft.com/office/drawing/2014/main" id="{F1B9F0D0-5EB2-46E6-AACB-44692D982CAF}"/>
              </a:ext>
            </a:extLst>
          </p:cNvPr>
          <p:cNvSpPr txBox="1">
            <a:spLocks noChangeArrowheads="1"/>
          </p:cNvSpPr>
          <p:nvPr/>
        </p:nvSpPr>
        <p:spPr bwMode="auto">
          <a:xfrm>
            <a:off x="6087390" y="6440977"/>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7C60EA50-4693-4E0F-A655-88350E6611C0}"/>
              </a:ext>
            </a:extLst>
          </p:cNvPr>
          <p:cNvSpPr>
            <a:spLocks noGrp="1"/>
          </p:cNvSpPr>
          <p:nvPr>
            <p:ph type="title"/>
          </p:nvPr>
        </p:nvSpPr>
        <p:spPr bwMode="auto">
          <a:xfrm>
            <a:off x="870996" y="321788"/>
            <a:ext cx="6924294"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GB" altLang="en-US" dirty="0">
                <a:solidFill>
                  <a:srgbClr val="AF1E2C"/>
                </a:solidFill>
                <a:latin typeface="Arial" panose="020B0604020202020204" pitchFamily="34" charset="0"/>
                <a:cs typeface="Arial" panose="020B0604020202020204" pitchFamily="34" charset="0"/>
              </a:rPr>
              <a:t>Many thanks!</a:t>
            </a:r>
          </a:p>
        </p:txBody>
      </p:sp>
      <p:sp>
        <p:nvSpPr>
          <p:cNvPr id="177155" name="Content Placeholder 2">
            <a:extLst>
              <a:ext uri="{FF2B5EF4-FFF2-40B4-BE49-F238E27FC236}">
                <a16:creationId xmlns:a16="http://schemas.microsoft.com/office/drawing/2014/main" id="{45EF437F-E17C-4990-B002-5F38389206F1}"/>
              </a:ext>
            </a:extLst>
          </p:cNvPr>
          <p:cNvSpPr>
            <a:spLocks noGrp="1"/>
          </p:cNvSpPr>
          <p:nvPr>
            <p:ph idx="1"/>
          </p:nvPr>
        </p:nvSpPr>
        <p:spPr bwMode="auto">
          <a:xfrm>
            <a:off x="245661" y="1758535"/>
            <a:ext cx="8720918" cy="37939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28575" indent="0" algn="ctr">
              <a:buFontTx/>
              <a:buNone/>
            </a:pPr>
            <a:r>
              <a:rPr lang="en-GB" altLang="en-US" sz="3200" dirty="0">
                <a:latin typeface="Arial" panose="020B0604020202020204" pitchFamily="34" charset="0"/>
                <a:cs typeface="Arial" panose="020B0604020202020204" pitchFamily="34" charset="0"/>
              </a:rPr>
              <a:t>Please complete the </a:t>
            </a:r>
            <a:r>
              <a:rPr lang="en-GB" altLang="en-US" sz="3200" b="1" dirty="0">
                <a:latin typeface="Arial" panose="020B0604020202020204" pitchFamily="34" charset="0"/>
                <a:cs typeface="Arial" panose="020B0604020202020204" pitchFamily="34" charset="0"/>
              </a:rPr>
              <a:t>Train the Trainer workshop</a:t>
            </a:r>
            <a:r>
              <a:rPr lang="en-GB" altLang="en-US" sz="3200" dirty="0">
                <a:latin typeface="Arial" panose="020B0604020202020204" pitchFamily="34" charset="0"/>
                <a:cs typeface="Arial" panose="020B0604020202020204" pitchFamily="34" charset="0"/>
              </a:rPr>
              <a:t> evaluation form if you are attending a train the trainer event </a:t>
            </a:r>
          </a:p>
          <a:p>
            <a:pPr marL="28575" indent="0" algn="ctr">
              <a:buFontTx/>
              <a:buNone/>
            </a:pPr>
            <a:r>
              <a:rPr lang="en-GB" altLang="en-US" sz="3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http://bit.ly/3I5OCyY</a:t>
            </a:r>
            <a:endParaRPr lang="en-GB" altLang="en-US" sz="3200" dirty="0">
              <a:solidFill>
                <a:schemeClr val="tx1"/>
              </a:solidFill>
              <a:latin typeface="Arial" panose="020B0604020202020204" pitchFamily="34" charset="0"/>
              <a:cs typeface="Arial" panose="020B0604020202020204" pitchFamily="34" charset="0"/>
            </a:endParaRPr>
          </a:p>
          <a:p>
            <a:pPr marL="28575" indent="0" algn="ctr">
              <a:buFontTx/>
              <a:buNone/>
            </a:pPr>
            <a:r>
              <a:rPr lang="en-GB" altLang="en-US" sz="3200" dirty="0">
                <a:latin typeface="Arial" panose="020B0604020202020204" pitchFamily="34" charset="0"/>
                <a:cs typeface="Arial" panose="020B0604020202020204" pitchFamily="34" charset="0"/>
              </a:rPr>
              <a:t>to receive your CPD certificate</a:t>
            </a:r>
          </a:p>
          <a:p>
            <a:pPr marL="28575" indent="0" algn="ctr">
              <a:buFontTx/>
              <a:buNone/>
            </a:pPr>
            <a:endParaRPr lang="en-GB" altLang="en-US" sz="3200" dirty="0"/>
          </a:p>
          <a:p>
            <a:pPr marL="28575" indent="0" algn="ctr">
              <a:buFontTx/>
              <a:buNone/>
            </a:pPr>
            <a:endParaRPr lang="en-GB" altLang="en-US" sz="3200" dirty="0"/>
          </a:p>
          <a:p>
            <a:pPr marL="28575" indent="0" algn="ctr">
              <a:buFontTx/>
              <a:buNone/>
            </a:pPr>
            <a:r>
              <a:rPr lang="en-GB" altLang="en-US" sz="3200" dirty="0">
                <a:hlinkClick r:id="rId4"/>
              </a:rPr>
              <a:t>TARGETantibiotics@phe.gov.uk</a:t>
            </a:r>
            <a:endParaRPr lang="en-GB" altLang="en-US" sz="3200" dirty="0"/>
          </a:p>
        </p:txBody>
      </p:sp>
      <p:pic>
        <p:nvPicPr>
          <p:cNvPr id="3" name="Picture 2" descr="Qr code">
            <a:extLst>
              <a:ext uri="{FF2B5EF4-FFF2-40B4-BE49-F238E27FC236}">
                <a16:creationId xmlns:a16="http://schemas.microsoft.com/office/drawing/2014/main" id="{9348F8A5-33ED-4748-869C-BC554D56F1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2046" y="3873893"/>
            <a:ext cx="2399907" cy="2399907"/>
          </a:xfrm>
          <a:prstGeom prst="rect">
            <a:avLst/>
          </a:prstGeom>
        </p:spPr>
      </p:pic>
      <p:sp>
        <p:nvSpPr>
          <p:cNvPr id="9" name="Footer Placeholder 1">
            <a:extLst>
              <a:ext uri="{FF2B5EF4-FFF2-40B4-BE49-F238E27FC236}">
                <a16:creationId xmlns:a16="http://schemas.microsoft.com/office/drawing/2014/main" id="{FCF497A3-B5AE-4109-860D-DA5284C88800}"/>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7" name="TextBox 13">
            <a:extLst>
              <a:ext uri="{FF2B5EF4-FFF2-40B4-BE49-F238E27FC236}">
                <a16:creationId xmlns:a16="http://schemas.microsoft.com/office/drawing/2014/main" id="{F1B9F0D0-5EB2-46E6-AACB-44692D982CAF}"/>
              </a:ext>
            </a:extLst>
          </p:cNvPr>
          <p:cNvSpPr txBox="1">
            <a:spLocks noChangeArrowheads="1"/>
          </p:cNvSpPr>
          <p:nvPr/>
        </p:nvSpPr>
        <p:spPr bwMode="auto">
          <a:xfrm>
            <a:off x="6087390" y="6440977"/>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2948460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a:extLst>
              <a:ext uri="{FF2B5EF4-FFF2-40B4-BE49-F238E27FC236}">
                <a16:creationId xmlns:a16="http://schemas.microsoft.com/office/drawing/2014/main" id="{D11C1FDE-4349-43C3-BF2E-B9355CBC9A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solidFill>
                  <a:srgbClr val="AF1E2C"/>
                </a:solidFill>
                <a:latin typeface="Arial" panose="020B0604020202020204" pitchFamily="34" charset="0"/>
                <a:cs typeface="Arial" panose="020B0604020202020204" pitchFamily="34" charset="0"/>
              </a:rPr>
              <a:t>Workshop agenda</a:t>
            </a:r>
          </a:p>
        </p:txBody>
      </p:sp>
      <p:sp>
        <p:nvSpPr>
          <p:cNvPr id="34819" name="Content Placeholder 2">
            <a:extLst>
              <a:ext uri="{FF2B5EF4-FFF2-40B4-BE49-F238E27FC236}">
                <a16:creationId xmlns:a16="http://schemas.microsoft.com/office/drawing/2014/main" id="{34FB1660-CEA6-405F-BF44-89551810FDA0}"/>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Context and background of antimicrobial resistance</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Improving our antibiotic prescribing</a:t>
            </a:r>
          </a:p>
          <a:p>
            <a:pPr lvl="1" eaLnBrk="1" hangingPunct="1">
              <a:spcBef>
                <a:spcPts val="1800"/>
              </a:spcBef>
              <a:buClrTx/>
              <a:buFont typeface="Calibri Light" panose="020F0302020204030204" pitchFamily="34" charset="0"/>
              <a:buChar char="‐"/>
              <a:tabLst>
                <a:tab pos="361950" algn="l"/>
                <a:tab pos="1162050" algn="l"/>
                <a:tab pos="1695450" algn="l"/>
                <a:tab pos="2247900" algn="l"/>
                <a:tab pos="2781300" algn="l"/>
              </a:tabLst>
              <a:defRPr/>
            </a:pPr>
            <a:r>
              <a:rPr lang="en-GB" altLang="en-US" dirty="0">
                <a:latin typeface="Arial" panose="020B0604020202020204" pitchFamily="34" charset="0"/>
                <a:cs typeface="Arial" panose="020B0604020202020204" pitchFamily="34" charset="0"/>
              </a:rPr>
              <a:t>Strategies and resources</a:t>
            </a:r>
          </a:p>
          <a:p>
            <a:pPr lvl="1" eaLnBrk="1" hangingPunct="1">
              <a:spcBef>
                <a:spcPts val="1800"/>
              </a:spcBef>
              <a:buClrTx/>
              <a:buFont typeface="Calibri Light" panose="020F0302020204030204" pitchFamily="34" charset="0"/>
              <a:buChar char="‐"/>
              <a:tabLst>
                <a:tab pos="361950" algn="l"/>
                <a:tab pos="1162050" algn="l"/>
                <a:tab pos="1695450" algn="l"/>
                <a:tab pos="2247900" algn="l"/>
                <a:tab pos="2781300" algn="l"/>
              </a:tabLst>
              <a:defRPr/>
            </a:pPr>
            <a:r>
              <a:rPr lang="en-GB" altLang="en-US" dirty="0">
                <a:latin typeface="Arial" panose="020B0604020202020204" pitchFamily="34" charset="0"/>
                <a:cs typeface="Arial" panose="020B0604020202020204" pitchFamily="34" charset="0"/>
              </a:rPr>
              <a:t>Evidence for using the TARGET resources</a:t>
            </a:r>
          </a:p>
          <a:p>
            <a:pPr lvl="1">
              <a:spcBef>
                <a:spcPts val="1800"/>
              </a:spcBef>
              <a:buFont typeface="Calibri Light" panose="020F0302020204030204" pitchFamily="34" charset="0"/>
              <a:buChar char="‐"/>
              <a:tabLst>
                <a:tab pos="361950" algn="l"/>
                <a:tab pos="1162050" algn="l"/>
                <a:tab pos="1695450" algn="l"/>
                <a:tab pos="2247900" algn="l"/>
                <a:tab pos="2781300" algn="l"/>
              </a:tabLst>
              <a:defRPr/>
            </a:pPr>
            <a:r>
              <a:rPr lang="en-GB" altLang="en-US" dirty="0">
                <a:latin typeface="Arial" panose="020B0604020202020204" pitchFamily="34" charset="0"/>
                <a:cs typeface="Arial" panose="020B0604020202020204" pitchFamily="34" charset="0"/>
              </a:rPr>
              <a:t>Clinical scenarios</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link between antibiotic prescribing and resistance in your patients </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Benefits of reducing antibiotic prescribing on AMR and on patient consultations</a:t>
            </a:r>
          </a:p>
        </p:txBody>
      </p:sp>
      <p:sp>
        <p:nvSpPr>
          <p:cNvPr id="8" name="Footer Placeholder 1">
            <a:extLst>
              <a:ext uri="{FF2B5EF4-FFF2-40B4-BE49-F238E27FC236}">
                <a16:creationId xmlns:a16="http://schemas.microsoft.com/office/drawing/2014/main" id="{BF28629B-FF7E-4570-A0C7-DC0D454687A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2C35B254-EF1C-4679-B9AF-E252FDC951AB}"/>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a:extLst>
              <a:ext uri="{FF2B5EF4-FFF2-40B4-BE49-F238E27FC236}">
                <a16:creationId xmlns:a16="http://schemas.microsoft.com/office/drawing/2014/main" id="{D11C1FDE-4349-43C3-BF2E-B9355CBC9A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solidFill>
                  <a:srgbClr val="AF1E2C"/>
                </a:solidFill>
                <a:highlight>
                  <a:srgbClr val="FFFFFF"/>
                </a:highlight>
                <a:latin typeface="Arial" panose="020B0604020202020204" pitchFamily="34" charset="0"/>
                <a:cs typeface="Arial" panose="020B0604020202020204" pitchFamily="34" charset="0"/>
              </a:rPr>
              <a:t>Workshop Outcomes</a:t>
            </a:r>
          </a:p>
        </p:txBody>
      </p:sp>
      <p:sp>
        <p:nvSpPr>
          <p:cNvPr id="34819" name="Content Placeholder 2">
            <a:extLst>
              <a:ext uri="{FF2B5EF4-FFF2-40B4-BE49-F238E27FC236}">
                <a16:creationId xmlns:a16="http://schemas.microsoft.com/office/drawing/2014/main" id="{34FB1660-CEA6-405F-BF44-89551810FDA0}"/>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spcBef>
                <a:spcPts val="1800"/>
              </a:spcBef>
              <a:buClrTx/>
              <a:buNone/>
              <a:defRPr/>
            </a:pPr>
            <a:r>
              <a:rPr lang="en-GB" altLang="en-US" sz="2400" dirty="0">
                <a:latin typeface="Arial" panose="020B0604020202020204" pitchFamily="34" charset="0"/>
                <a:cs typeface="Arial" panose="020B0604020202020204" pitchFamily="34" charset="0"/>
              </a:rPr>
              <a:t>By the end of this workshop you should have a clear understanding of…</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consequences of antimicrobial resistance and the role we all play in contributing to, and addressing AMR</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TARGET toolkit and how it can support you - where to find it and how to use it</a:t>
            </a:r>
          </a:p>
          <a:p>
            <a:pPr>
              <a:spcBef>
                <a:spcPts val="1800"/>
              </a:spcBef>
              <a:defRPr/>
            </a:pPr>
            <a:r>
              <a:rPr lang="en-GB" altLang="en-US" sz="2400" dirty="0">
                <a:latin typeface="Arial" panose="020B0604020202020204" pitchFamily="34" charset="0"/>
                <a:cs typeface="Arial" panose="020B0604020202020204" pitchFamily="34" charset="0"/>
              </a:rPr>
              <a:t>What you, and your practice, can do to help tackle AMR safely and responsibly</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value of using appropriate SNOMED/Read codes</a:t>
            </a: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p:txBody>
      </p:sp>
      <p:sp>
        <p:nvSpPr>
          <p:cNvPr id="8" name="Footer Placeholder 1">
            <a:extLst>
              <a:ext uri="{FF2B5EF4-FFF2-40B4-BE49-F238E27FC236}">
                <a16:creationId xmlns:a16="http://schemas.microsoft.com/office/drawing/2014/main" id="{BF28629B-FF7E-4570-A0C7-DC0D454687A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2C35B254-EF1C-4679-B9AF-E252FDC951AB}"/>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1374908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E38B34F-A908-4670-981D-050C5C80004A}"/>
              </a:ext>
            </a:extLst>
          </p:cNvPr>
          <p:cNvSpPr txBox="1">
            <a:spLocks noGrp="1"/>
          </p:cNvSpPr>
          <p:nvPr>
            <p:ph type="title" idx="4294967295"/>
          </p:nvPr>
        </p:nvSpPr>
        <p:spPr bwMode="auto">
          <a:xfrm>
            <a:off x="969393" y="452800"/>
            <a:ext cx="6987271" cy="10081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61950" indent="-333375" algn="l" rtl="0" eaLnBrk="0" fontAlgn="base" hangingPunct="0">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0" fontAlgn="base" hangingPunct="0">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9pPr>
          </a:lstStyle>
          <a:p>
            <a:pPr marL="28575" marR="0" lvl="0" indent="0" algn="ctr" defTabSz="457200" rtl="0" eaLnBrk="1" fontAlgn="base" latinLnBrk="0" hangingPunct="1">
              <a:lnSpc>
                <a:spcPct val="100000"/>
              </a:lnSpc>
              <a:spcBef>
                <a:spcPts val="1200"/>
              </a:spcBef>
              <a:spcAft>
                <a:spcPct val="0"/>
              </a:spcAft>
              <a:buClr>
                <a:srgbClr val="002060"/>
              </a:buClr>
              <a:buSzTx/>
              <a:buFont typeface="Arial" pitchFamily="34" charset="0"/>
              <a:buNone/>
              <a:tabLst>
                <a:tab pos="361950" algn="l"/>
                <a:tab pos="1162050" algn="l"/>
                <a:tab pos="1695450" algn="l"/>
                <a:tab pos="2247900" algn="l"/>
                <a:tab pos="2781300" algn="l"/>
              </a:tabLst>
              <a:defRPr/>
            </a:pPr>
            <a:r>
              <a:rPr kumimoji="0" lang="en-GB" altLang="en-US" sz="2800" b="1" i="0" u="none" strike="noStrike" kern="0" cap="none" spc="0" normalizeH="0" baseline="0" noProof="0" dirty="0">
                <a:ln>
                  <a:noFill/>
                </a:ln>
                <a:solidFill>
                  <a:schemeClr val="bg1"/>
                </a:solidFill>
                <a:effectLst/>
                <a:uLnTx/>
                <a:uFillTx/>
                <a:latin typeface="Arial"/>
                <a:ea typeface="+mn-ea"/>
                <a:cs typeface="+mn-cs"/>
              </a:rPr>
              <a:t>Deaths attributable to AMR each year</a:t>
            </a:r>
          </a:p>
        </p:txBody>
      </p:sp>
      <p:sp>
        <p:nvSpPr>
          <p:cNvPr id="3" name="TextBox 2">
            <a:extLst>
              <a:ext uri="{FF2B5EF4-FFF2-40B4-BE49-F238E27FC236}">
                <a16:creationId xmlns:a16="http://schemas.microsoft.com/office/drawing/2014/main" id="{D2093BA6-53ED-46B1-A529-FF54D8B953F8}"/>
              </a:ext>
            </a:extLst>
          </p:cNvPr>
          <p:cNvSpPr txBox="1"/>
          <p:nvPr/>
        </p:nvSpPr>
        <p:spPr>
          <a:xfrm>
            <a:off x="2821259" y="557561"/>
            <a:ext cx="4248614" cy="769441"/>
          </a:xfrm>
          <a:prstGeom prst="rect">
            <a:avLst/>
          </a:prstGeom>
          <a:noFill/>
        </p:spPr>
        <p:txBody>
          <a:bodyPr wrap="square" rtlCol="0">
            <a:spAutoFit/>
          </a:bodyPr>
          <a:lstStyle/>
          <a:p>
            <a:r>
              <a:rPr lang="en-GB" sz="4400" b="1" dirty="0">
                <a:solidFill>
                  <a:srgbClr val="AF1E2C"/>
                </a:solidFill>
                <a:latin typeface="Arial" panose="020B0604020202020204" pitchFamily="34" charset="0"/>
                <a:cs typeface="Arial" panose="020B0604020202020204" pitchFamily="34" charset="0"/>
              </a:rPr>
              <a:t>Context</a:t>
            </a:r>
            <a:endParaRPr lang="en-GB" b="1" dirty="0">
              <a:solidFill>
                <a:srgbClr val="AF1E2C"/>
              </a:solidFill>
              <a:latin typeface="Arial" panose="020B0604020202020204" pitchFamily="34" charset="0"/>
              <a:cs typeface="Arial" panose="020B0604020202020204" pitchFamily="34" charset="0"/>
            </a:endParaRPr>
          </a:p>
        </p:txBody>
      </p:sp>
      <p:grpSp>
        <p:nvGrpSpPr>
          <p:cNvPr id="10" name="Group 9" descr="Graphic showing the global mortality of AMR now (700,000) and in 2050 (10 million) compared with other diseases">
            <a:extLst>
              <a:ext uri="{FF2B5EF4-FFF2-40B4-BE49-F238E27FC236}">
                <a16:creationId xmlns:a16="http://schemas.microsoft.com/office/drawing/2014/main" id="{2E23F151-514E-4D2C-9408-11EC08447D45}"/>
              </a:ext>
            </a:extLst>
          </p:cNvPr>
          <p:cNvGrpSpPr/>
          <p:nvPr/>
        </p:nvGrpSpPr>
        <p:grpSpPr>
          <a:xfrm>
            <a:off x="17168" y="1563185"/>
            <a:ext cx="6601524" cy="4727165"/>
            <a:chOff x="-17319" y="1452323"/>
            <a:chExt cx="7220614" cy="5296352"/>
          </a:xfrm>
        </p:grpSpPr>
        <p:pic>
          <p:nvPicPr>
            <p:cNvPr id="11" name="Picture 10">
              <a:extLst>
                <a:ext uri="{FF2B5EF4-FFF2-40B4-BE49-F238E27FC236}">
                  <a16:creationId xmlns:a16="http://schemas.microsoft.com/office/drawing/2014/main" id="{A804EACC-0CB5-4640-A4B1-5B943396A071}"/>
                </a:ext>
              </a:extLst>
            </p:cNvPr>
            <p:cNvPicPr>
              <a:picLocks noChangeAspect="1"/>
            </p:cNvPicPr>
            <p:nvPr/>
          </p:nvPicPr>
          <p:blipFill rotWithShape="1">
            <a:blip r:embed="rId4"/>
            <a:srcRect b="2189"/>
            <a:stretch/>
          </p:blipFill>
          <p:spPr>
            <a:xfrm>
              <a:off x="0" y="1452323"/>
              <a:ext cx="6372200" cy="5179713"/>
            </a:xfrm>
            <a:prstGeom prst="rect">
              <a:avLst/>
            </a:prstGeom>
          </p:spPr>
        </p:pic>
        <p:sp>
          <p:nvSpPr>
            <p:cNvPr id="12" name="TextBox 11">
              <a:extLst>
                <a:ext uri="{FF2B5EF4-FFF2-40B4-BE49-F238E27FC236}">
                  <a16:creationId xmlns:a16="http://schemas.microsoft.com/office/drawing/2014/main" id="{89504538-436D-4712-B312-D5665F375B09}"/>
                </a:ext>
              </a:extLst>
            </p:cNvPr>
            <p:cNvSpPr txBox="1"/>
            <p:nvPr/>
          </p:nvSpPr>
          <p:spPr>
            <a:xfrm>
              <a:off x="599858" y="1988840"/>
              <a:ext cx="1074644" cy="640173"/>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Tetanus</a:t>
              </a:r>
            </a:p>
            <a:p>
              <a:pPr algn="r"/>
              <a:r>
                <a:rPr lang="en-GB" sz="1600" b="1" dirty="0">
                  <a:latin typeface="Bahnschrift SemiBold SemiConden" panose="020B0502040204020203" pitchFamily="34" charset="0"/>
                </a:rPr>
                <a:t>60,000</a:t>
              </a:r>
            </a:p>
          </p:txBody>
        </p:sp>
        <p:sp>
          <p:nvSpPr>
            <p:cNvPr id="13" name="Rectangle 12">
              <a:extLst>
                <a:ext uri="{FF2B5EF4-FFF2-40B4-BE49-F238E27FC236}">
                  <a16:creationId xmlns:a16="http://schemas.microsoft.com/office/drawing/2014/main" id="{B8B5BD05-9951-4F98-8145-BC573906ECFE}"/>
                </a:ext>
              </a:extLst>
            </p:cNvPr>
            <p:cNvSpPr/>
            <p:nvPr/>
          </p:nvSpPr>
          <p:spPr>
            <a:xfrm>
              <a:off x="179512" y="3140968"/>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Rectangle 13">
              <a:extLst>
                <a:ext uri="{FF2B5EF4-FFF2-40B4-BE49-F238E27FC236}">
                  <a16:creationId xmlns:a16="http://schemas.microsoft.com/office/drawing/2014/main" id="{2F308E73-C8CF-4811-909A-E5613C68BC75}"/>
                </a:ext>
              </a:extLst>
            </p:cNvPr>
            <p:cNvSpPr/>
            <p:nvPr/>
          </p:nvSpPr>
          <p:spPr>
            <a:xfrm>
              <a:off x="335558" y="2650640"/>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5" name="TextBox 14">
              <a:extLst>
                <a:ext uri="{FF2B5EF4-FFF2-40B4-BE49-F238E27FC236}">
                  <a16:creationId xmlns:a16="http://schemas.microsoft.com/office/drawing/2014/main" id="{426A7188-4818-4884-B86C-002286DC5E38}"/>
                </a:ext>
              </a:extLst>
            </p:cNvPr>
            <p:cNvSpPr txBox="1"/>
            <p:nvPr/>
          </p:nvSpPr>
          <p:spPr>
            <a:xfrm>
              <a:off x="-17319" y="2973329"/>
              <a:ext cx="1389716" cy="943414"/>
            </a:xfrm>
            <a:prstGeom prst="rect">
              <a:avLst/>
            </a:prstGeom>
            <a:noFill/>
          </p:spPr>
          <p:txBody>
            <a:bodyPr wrap="square" rtlCol="0">
              <a:spAutoFit/>
            </a:bodyPr>
            <a:lstStyle/>
            <a:p>
              <a:pPr algn="r"/>
              <a:r>
                <a:rPr lang="en-GB" sz="1600" b="1" dirty="0">
                  <a:latin typeface="Bahnschrift SemiBold SemiConden" panose="020B0502040204020203" pitchFamily="34" charset="0"/>
                </a:rPr>
                <a:t>Road traffic accidents</a:t>
              </a:r>
            </a:p>
            <a:p>
              <a:pPr algn="r"/>
              <a:r>
                <a:rPr lang="en-GB" sz="1600" b="1" dirty="0">
                  <a:latin typeface="Bahnschrift SemiBold SemiConden" panose="020B0502040204020203" pitchFamily="34" charset="0"/>
                </a:rPr>
                <a:t>1.2 million</a:t>
              </a:r>
            </a:p>
          </p:txBody>
        </p:sp>
        <p:sp>
          <p:nvSpPr>
            <p:cNvPr id="16" name="TextBox 15">
              <a:extLst>
                <a:ext uri="{FF2B5EF4-FFF2-40B4-BE49-F238E27FC236}">
                  <a16:creationId xmlns:a16="http://schemas.microsoft.com/office/drawing/2014/main" id="{5858BD2F-72FC-4591-A2C6-F33C0E32AF74}"/>
                </a:ext>
              </a:extLst>
            </p:cNvPr>
            <p:cNvSpPr txBox="1"/>
            <p:nvPr/>
          </p:nvSpPr>
          <p:spPr>
            <a:xfrm>
              <a:off x="48690" y="4913479"/>
              <a:ext cx="1066928" cy="640173"/>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Measles</a:t>
              </a:r>
            </a:p>
            <a:p>
              <a:pPr algn="r"/>
              <a:r>
                <a:rPr lang="en-GB" sz="1600" b="1" dirty="0">
                  <a:latin typeface="Bahnschrift SemiBold SemiConden" panose="020B0502040204020203" pitchFamily="34" charset="0"/>
                </a:rPr>
                <a:t>130,000</a:t>
              </a:r>
            </a:p>
          </p:txBody>
        </p:sp>
        <p:sp>
          <p:nvSpPr>
            <p:cNvPr id="17" name="TextBox 16">
              <a:extLst>
                <a:ext uri="{FF2B5EF4-FFF2-40B4-BE49-F238E27FC236}">
                  <a16:creationId xmlns:a16="http://schemas.microsoft.com/office/drawing/2014/main" id="{D7A66B7D-53BC-4CDA-A4AE-4C4413C7F590}"/>
                </a:ext>
              </a:extLst>
            </p:cNvPr>
            <p:cNvSpPr txBox="1"/>
            <p:nvPr/>
          </p:nvSpPr>
          <p:spPr>
            <a:xfrm>
              <a:off x="467544" y="5805262"/>
              <a:ext cx="1338944" cy="943413"/>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Diarrhoeal disease</a:t>
              </a:r>
            </a:p>
            <a:p>
              <a:pPr algn="r"/>
              <a:r>
                <a:rPr lang="en-GB" sz="1600" b="1" dirty="0">
                  <a:latin typeface="Bahnschrift SemiBold SemiConden" panose="020B0502040204020203" pitchFamily="34" charset="0"/>
                </a:rPr>
                <a:t>1.4 million</a:t>
              </a:r>
            </a:p>
          </p:txBody>
        </p:sp>
        <p:sp>
          <p:nvSpPr>
            <p:cNvPr id="18" name="TextBox 17">
              <a:extLst>
                <a:ext uri="{FF2B5EF4-FFF2-40B4-BE49-F238E27FC236}">
                  <a16:creationId xmlns:a16="http://schemas.microsoft.com/office/drawing/2014/main" id="{4A433074-A186-45F6-B64E-107C15630928}"/>
                </a:ext>
              </a:extLst>
            </p:cNvPr>
            <p:cNvSpPr txBox="1"/>
            <p:nvPr/>
          </p:nvSpPr>
          <p:spPr>
            <a:xfrm>
              <a:off x="5436096" y="3164224"/>
              <a:ext cx="1242562" cy="64017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Cancer </a:t>
              </a:r>
            </a:p>
            <a:p>
              <a:r>
                <a:rPr lang="en-GB" sz="1600" b="1" dirty="0">
                  <a:latin typeface="Bahnschrift SemiBold SemiConden" panose="020B0502040204020203" pitchFamily="34" charset="0"/>
                </a:rPr>
                <a:t>8.2 million</a:t>
              </a:r>
            </a:p>
          </p:txBody>
        </p:sp>
        <p:sp>
          <p:nvSpPr>
            <p:cNvPr id="19" name="TextBox 18">
              <a:extLst>
                <a:ext uri="{FF2B5EF4-FFF2-40B4-BE49-F238E27FC236}">
                  <a16:creationId xmlns:a16="http://schemas.microsoft.com/office/drawing/2014/main" id="{04E85212-16C3-4000-88A3-4B604CA05FA6}"/>
                </a:ext>
              </a:extLst>
            </p:cNvPr>
            <p:cNvSpPr txBox="1"/>
            <p:nvPr/>
          </p:nvSpPr>
          <p:spPr>
            <a:xfrm>
              <a:off x="5331087" y="4645586"/>
              <a:ext cx="1872208" cy="94341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Cholera</a:t>
              </a:r>
            </a:p>
            <a:p>
              <a:r>
                <a:rPr lang="en-GB" sz="1600" b="1" dirty="0">
                  <a:latin typeface="Bahnschrift SemiBold SemiConden" panose="020B0502040204020203" pitchFamily="34" charset="0"/>
                </a:rPr>
                <a:t>100,00 – 120,000</a:t>
              </a:r>
            </a:p>
            <a:p>
              <a:endParaRPr lang="en-GB" sz="1600" b="1" dirty="0">
                <a:latin typeface="Bahnschrift SemiBold SemiConden" panose="020B0502040204020203" pitchFamily="34" charset="0"/>
              </a:endParaRPr>
            </a:p>
          </p:txBody>
        </p:sp>
        <p:sp>
          <p:nvSpPr>
            <p:cNvPr id="20" name="TextBox 19">
              <a:extLst>
                <a:ext uri="{FF2B5EF4-FFF2-40B4-BE49-F238E27FC236}">
                  <a16:creationId xmlns:a16="http://schemas.microsoft.com/office/drawing/2014/main" id="{3ACB9401-A1E7-4DB0-A79B-241C0BF9ACD4}"/>
                </a:ext>
              </a:extLst>
            </p:cNvPr>
            <p:cNvSpPr txBox="1"/>
            <p:nvPr/>
          </p:nvSpPr>
          <p:spPr>
            <a:xfrm>
              <a:off x="4644008" y="5951775"/>
              <a:ext cx="1872208" cy="64017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Diabetes</a:t>
              </a:r>
            </a:p>
            <a:p>
              <a:r>
                <a:rPr lang="en-GB" sz="1600" b="1" dirty="0">
                  <a:latin typeface="Bahnschrift SemiBold SemiConden" panose="020B0502040204020203" pitchFamily="34" charset="0"/>
                </a:rPr>
                <a:t>1.5 million</a:t>
              </a:r>
            </a:p>
          </p:txBody>
        </p:sp>
        <p:sp>
          <p:nvSpPr>
            <p:cNvPr id="21" name="TextBox 20">
              <a:extLst>
                <a:ext uri="{FF2B5EF4-FFF2-40B4-BE49-F238E27FC236}">
                  <a16:creationId xmlns:a16="http://schemas.microsoft.com/office/drawing/2014/main" id="{49A4D7DF-DA06-478D-8941-A1C04413F695}"/>
                </a:ext>
              </a:extLst>
            </p:cNvPr>
            <p:cNvSpPr txBox="1"/>
            <p:nvPr/>
          </p:nvSpPr>
          <p:spPr>
            <a:xfrm>
              <a:off x="4764378" y="1509867"/>
              <a:ext cx="1895854" cy="64017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AMR in 2050</a:t>
              </a:r>
            </a:p>
            <a:p>
              <a:r>
                <a:rPr lang="en-GB" sz="1600" b="1" dirty="0">
                  <a:latin typeface="Bahnschrift SemiBold SemiConden" panose="020B0502040204020203" pitchFamily="34" charset="0"/>
                </a:rPr>
                <a:t>10 million</a:t>
              </a:r>
            </a:p>
          </p:txBody>
        </p:sp>
        <p:sp>
          <p:nvSpPr>
            <p:cNvPr id="22" name="Oval 21">
              <a:extLst>
                <a:ext uri="{FF2B5EF4-FFF2-40B4-BE49-F238E27FC236}">
                  <a16:creationId xmlns:a16="http://schemas.microsoft.com/office/drawing/2014/main" id="{67DE478D-CDD9-40A0-9F98-B0EED36FD40F}"/>
                </a:ext>
              </a:extLst>
            </p:cNvPr>
            <p:cNvSpPr/>
            <p:nvPr/>
          </p:nvSpPr>
          <p:spPr>
            <a:xfrm>
              <a:off x="2520280" y="3773018"/>
              <a:ext cx="1115616"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3" name="TextBox 22">
              <a:extLst>
                <a:ext uri="{FF2B5EF4-FFF2-40B4-BE49-F238E27FC236}">
                  <a16:creationId xmlns:a16="http://schemas.microsoft.com/office/drawing/2014/main" id="{D76E6AC7-A784-4AE4-81CB-7E9D9C359062}"/>
                </a:ext>
              </a:extLst>
            </p:cNvPr>
            <p:cNvSpPr txBox="1"/>
            <p:nvPr/>
          </p:nvSpPr>
          <p:spPr>
            <a:xfrm>
              <a:off x="2708884" y="3816648"/>
              <a:ext cx="1407978" cy="1179267"/>
            </a:xfrm>
            <a:prstGeom prst="rect">
              <a:avLst/>
            </a:prstGeom>
            <a:noFill/>
          </p:spPr>
          <p:txBody>
            <a:bodyPr wrap="square" rtlCol="0">
              <a:spAutoFit/>
            </a:bodyPr>
            <a:lstStyle/>
            <a:p>
              <a:r>
                <a:rPr lang="en-GB" sz="1600" b="1" dirty="0">
                  <a:latin typeface="Bahnschrift SemiBold SemiConden" panose="020B0502040204020203" pitchFamily="34" charset="0"/>
                </a:rPr>
                <a:t>AMR now</a:t>
              </a:r>
            </a:p>
            <a:p>
              <a:r>
                <a:rPr lang="en-GB" sz="1600" b="1" dirty="0">
                  <a:latin typeface="Bahnschrift SemiBold SemiConden" panose="020B0502040204020203" pitchFamily="34" charset="0"/>
                </a:rPr>
                <a:t>700,000 </a:t>
              </a:r>
            </a:p>
            <a:p>
              <a:r>
                <a:rPr lang="en-GB" sz="1600" b="1" dirty="0">
                  <a:latin typeface="Bahnschrift SemiBold SemiConden" panose="020B0502040204020203" pitchFamily="34" charset="0"/>
                </a:rPr>
                <a:t>(low estimate)</a:t>
              </a:r>
            </a:p>
          </p:txBody>
        </p:sp>
      </p:grpSp>
      <p:sp>
        <p:nvSpPr>
          <p:cNvPr id="25" name="TextBox 24">
            <a:extLst>
              <a:ext uri="{FF2B5EF4-FFF2-40B4-BE49-F238E27FC236}">
                <a16:creationId xmlns:a16="http://schemas.microsoft.com/office/drawing/2014/main" id="{1053B246-A2E8-4DBA-8824-5717E7A28048}"/>
              </a:ext>
            </a:extLst>
          </p:cNvPr>
          <p:cNvSpPr txBox="1"/>
          <p:nvPr/>
        </p:nvSpPr>
        <p:spPr>
          <a:xfrm>
            <a:off x="7569954" y="969079"/>
            <a:ext cx="604653" cy="584775"/>
          </a:xfrm>
          <a:prstGeom prst="rect">
            <a:avLst/>
          </a:prstGeom>
          <a:noFill/>
        </p:spPr>
        <p:txBody>
          <a:bodyPr wrap="none" rtlCol="0">
            <a:spAutoFit/>
          </a:bodyPr>
          <a:lstStyle/>
          <a:p>
            <a:r>
              <a:rPr lang="en-GB" sz="1600" dirty="0">
                <a:latin typeface="Arial Narrow" panose="020B0606020202030204" pitchFamily="34" charset="0"/>
              </a:rPr>
              <a:t>AMR </a:t>
            </a:r>
          </a:p>
          <a:p>
            <a:r>
              <a:rPr lang="en-GB" sz="1600" dirty="0">
                <a:latin typeface="Arial Narrow" panose="020B0606020202030204" pitchFamily="34" charset="0"/>
              </a:rPr>
              <a:t>2050</a:t>
            </a:r>
          </a:p>
        </p:txBody>
      </p:sp>
      <p:sp>
        <p:nvSpPr>
          <p:cNvPr id="26" name="TextBox 25">
            <a:extLst>
              <a:ext uri="{FF2B5EF4-FFF2-40B4-BE49-F238E27FC236}">
                <a16:creationId xmlns:a16="http://schemas.microsoft.com/office/drawing/2014/main" id="{5AEDEEF4-7694-4C89-A314-14E3489A437A}"/>
              </a:ext>
            </a:extLst>
          </p:cNvPr>
          <p:cNvSpPr txBox="1"/>
          <p:nvPr/>
        </p:nvSpPr>
        <p:spPr>
          <a:xfrm>
            <a:off x="8041524" y="924428"/>
            <a:ext cx="1061508" cy="861774"/>
          </a:xfrm>
          <a:prstGeom prst="rect">
            <a:avLst/>
          </a:prstGeom>
          <a:noFill/>
        </p:spPr>
        <p:txBody>
          <a:bodyPr wrap="none" rtlCol="0">
            <a:spAutoFit/>
          </a:bodyPr>
          <a:lstStyle/>
          <a:p>
            <a:pPr algn="ctr"/>
            <a:r>
              <a:rPr lang="en-GB" sz="1600" dirty="0">
                <a:latin typeface="Arial Narrow" panose="020B0606020202030204" pitchFamily="34" charset="0"/>
              </a:rPr>
              <a:t>Diabetes </a:t>
            </a:r>
          </a:p>
          <a:p>
            <a:pPr algn="ctr"/>
            <a:r>
              <a:rPr lang="en-GB" sz="1600" dirty="0">
                <a:latin typeface="Arial Narrow" panose="020B0606020202030204" pitchFamily="34" charset="0"/>
              </a:rPr>
              <a:t>and cancer </a:t>
            </a:r>
          </a:p>
          <a:p>
            <a:pPr algn="ctr"/>
            <a:r>
              <a:rPr lang="en-GB" sz="1600" dirty="0">
                <a:latin typeface="Arial Narrow" panose="020B0606020202030204" pitchFamily="34" charset="0"/>
              </a:rPr>
              <a:t>combined</a:t>
            </a:r>
          </a:p>
        </p:txBody>
      </p:sp>
      <p:graphicFrame>
        <p:nvGraphicFramePr>
          <p:cNvPr id="24" name="Chart 23" descr="Chart comparing predicted AMR mortalities in 2050 (10 million) with diabetes and cancer mortalities combined (9.7 million)">
            <a:extLst>
              <a:ext uri="{FF2B5EF4-FFF2-40B4-BE49-F238E27FC236}">
                <a16:creationId xmlns:a16="http://schemas.microsoft.com/office/drawing/2014/main" id="{5CDCC85E-DADF-473E-8F3A-1EC93B8B39A1}"/>
              </a:ext>
            </a:extLst>
          </p:cNvPr>
          <p:cNvGraphicFramePr>
            <a:graphicFrameLocks/>
          </p:cNvGraphicFramePr>
          <p:nvPr>
            <p:extLst>
              <p:ext uri="{D42A27DB-BD31-4B8C-83A1-F6EECF244321}">
                <p14:modId xmlns:p14="http://schemas.microsoft.com/office/powerpoint/2010/main" val="1114398673"/>
              </p:ext>
            </p:extLst>
          </p:nvPr>
        </p:nvGraphicFramePr>
        <p:xfrm>
          <a:off x="6788927" y="1942412"/>
          <a:ext cx="2304460" cy="3809316"/>
        </p:xfrm>
        <a:graphic>
          <a:graphicData uri="http://schemas.openxmlformats.org/drawingml/2006/chart">
            <c:chart xmlns:c="http://schemas.openxmlformats.org/drawingml/2006/chart" xmlns:r="http://schemas.openxmlformats.org/officeDocument/2006/relationships" r:id="rId5"/>
          </a:graphicData>
        </a:graphic>
      </p:graphicFrame>
      <p:cxnSp>
        <p:nvCxnSpPr>
          <p:cNvPr id="27" name="Straight Arrow Connector 26">
            <a:extLst>
              <a:ext uri="{FF2B5EF4-FFF2-40B4-BE49-F238E27FC236}">
                <a16:creationId xmlns:a16="http://schemas.microsoft.com/office/drawing/2014/main" id="{BD784FAA-E8BC-4B2E-A1D0-1CC8F916C597}"/>
              </a:ext>
              <a:ext uri="{C183D7F6-B498-43B3-948B-1728B52AA6E4}">
                <adec:decorative xmlns:adec="http://schemas.microsoft.com/office/drawing/2017/decorative" val="1"/>
              </a:ext>
            </a:extLst>
          </p:cNvPr>
          <p:cNvCxnSpPr>
            <a:cxnSpLocks/>
          </p:cNvCxnSpPr>
          <p:nvPr/>
        </p:nvCxnSpPr>
        <p:spPr>
          <a:xfrm>
            <a:off x="7872280" y="1563185"/>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8ADC818-C4CD-4BFC-8E8F-407C85623C5F}"/>
              </a:ext>
              <a:ext uri="{C183D7F6-B498-43B3-948B-1728B52AA6E4}">
                <adec:decorative xmlns:adec="http://schemas.microsoft.com/office/drawing/2017/decorative" val="1"/>
              </a:ext>
            </a:extLst>
          </p:cNvPr>
          <p:cNvCxnSpPr>
            <a:cxnSpLocks/>
          </p:cNvCxnSpPr>
          <p:nvPr/>
        </p:nvCxnSpPr>
        <p:spPr>
          <a:xfrm>
            <a:off x="8589595" y="1715224"/>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1F6D66F-B584-4596-97CD-14E8704B4F90}"/>
              </a:ext>
            </a:extLst>
          </p:cNvPr>
          <p:cNvSpPr txBox="1"/>
          <p:nvPr/>
        </p:nvSpPr>
        <p:spPr>
          <a:xfrm rot="5400000">
            <a:off x="6945492" y="2743226"/>
            <a:ext cx="1871025" cy="584775"/>
          </a:xfrm>
          <a:prstGeom prst="rect">
            <a:avLst/>
          </a:prstGeom>
          <a:noFill/>
        </p:spPr>
        <p:txBody>
          <a:bodyPr wrap="none" rtlCol="0">
            <a:spAutoFit/>
          </a:bodyPr>
          <a:lstStyle/>
          <a:p>
            <a:r>
              <a:rPr lang="en-GB" sz="3200" dirty="0">
                <a:solidFill>
                  <a:schemeClr val="bg1"/>
                </a:solidFill>
                <a:latin typeface="Arial Narrow" panose="020B0606020202030204" pitchFamily="34" charset="0"/>
              </a:rPr>
              <a:t>10,000,000</a:t>
            </a:r>
          </a:p>
        </p:txBody>
      </p:sp>
      <p:sp>
        <p:nvSpPr>
          <p:cNvPr id="30" name="TextBox 29">
            <a:extLst>
              <a:ext uri="{FF2B5EF4-FFF2-40B4-BE49-F238E27FC236}">
                <a16:creationId xmlns:a16="http://schemas.microsoft.com/office/drawing/2014/main" id="{7AA8600B-ECC8-45F7-BCBF-07E88126B1F2}"/>
              </a:ext>
            </a:extLst>
          </p:cNvPr>
          <p:cNvSpPr txBox="1"/>
          <p:nvPr/>
        </p:nvSpPr>
        <p:spPr>
          <a:xfrm rot="5400000">
            <a:off x="7771495" y="2895626"/>
            <a:ext cx="1683474" cy="584775"/>
          </a:xfrm>
          <a:prstGeom prst="rect">
            <a:avLst/>
          </a:prstGeom>
          <a:noFill/>
        </p:spPr>
        <p:txBody>
          <a:bodyPr wrap="none" rtlCol="0">
            <a:spAutoFit/>
          </a:bodyPr>
          <a:lstStyle/>
          <a:p>
            <a:r>
              <a:rPr lang="en-GB" sz="3200" dirty="0">
                <a:solidFill>
                  <a:schemeClr val="bg1"/>
                </a:solidFill>
                <a:latin typeface="Arial Narrow" panose="020B0606020202030204" pitchFamily="34" charset="0"/>
              </a:rPr>
              <a:t>9,700,000</a:t>
            </a:r>
          </a:p>
        </p:txBody>
      </p:sp>
      <p:sp>
        <p:nvSpPr>
          <p:cNvPr id="35" name="Footer Placeholder 1">
            <a:extLst>
              <a:ext uri="{FF2B5EF4-FFF2-40B4-BE49-F238E27FC236}">
                <a16:creationId xmlns:a16="http://schemas.microsoft.com/office/drawing/2014/main" id="{7958B866-E16A-43D3-8151-5A198345B15A}"/>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32" name="TextBox 31">
            <a:extLst>
              <a:ext uri="{FF2B5EF4-FFF2-40B4-BE49-F238E27FC236}">
                <a16:creationId xmlns:a16="http://schemas.microsoft.com/office/drawing/2014/main" id="{0FC1B72F-90D0-4659-B41C-5A3C243CC0E4}"/>
              </a:ext>
            </a:extLst>
          </p:cNvPr>
          <p:cNvSpPr txBox="1"/>
          <p:nvPr/>
        </p:nvSpPr>
        <p:spPr>
          <a:xfrm>
            <a:off x="7544099" y="6352143"/>
            <a:ext cx="1549288" cy="276999"/>
          </a:xfrm>
          <a:prstGeom prst="rect">
            <a:avLst/>
          </a:prstGeom>
          <a:noFill/>
        </p:spPr>
        <p:txBody>
          <a:bodyPr wrap="square">
            <a:spAutoFit/>
          </a:bodyPr>
          <a:lstStyle/>
          <a:p>
            <a:r>
              <a:rPr lang="en-GB" sz="1200" dirty="0">
                <a:effectLst/>
                <a:latin typeface="Arial" panose="020B0604020202020204" pitchFamily="34" charset="0"/>
                <a:ea typeface="Calibri" panose="020F0502020204030204" pitchFamily="34" charset="0"/>
                <a:cs typeface="Arial" panose="020B0604020202020204" pitchFamily="34" charset="0"/>
              </a:rPr>
              <a:t>(O ’Neill, 2015) </a:t>
            </a:r>
          </a:p>
        </p:txBody>
      </p:sp>
    </p:spTree>
    <p:extLst>
      <p:ext uri="{BB962C8B-B14F-4D97-AF65-F5344CB8AC3E}">
        <p14:creationId xmlns:p14="http://schemas.microsoft.com/office/powerpoint/2010/main" val="319308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F95A-A2C9-44BC-A466-0BFDC6C3AAE9}"/>
              </a:ext>
            </a:extLst>
          </p:cNvPr>
          <p:cNvSpPr>
            <a:spLocks noGrp="1"/>
          </p:cNvSpPr>
          <p:nvPr>
            <p:ph type="title"/>
          </p:nvPr>
        </p:nvSpPr>
        <p:spPr>
          <a:xfrm>
            <a:off x="1460500" y="365126"/>
            <a:ext cx="7696200" cy="1325563"/>
          </a:xfrm>
        </p:spPr>
        <p:txBody>
          <a:bodyPr>
            <a:normAutofit/>
          </a:bodyPr>
          <a:lstStyle/>
          <a:p>
            <a:pPr>
              <a:defRPr/>
            </a:pPr>
            <a:r>
              <a:rPr lang="en-GB" sz="3000" dirty="0">
                <a:solidFill>
                  <a:srgbClr val="AF1E2C"/>
                </a:solidFill>
                <a:latin typeface="Arial" panose="020B0604020202020204" pitchFamily="34" charset="0"/>
                <a:cs typeface="Arial" panose="020B0604020202020204" pitchFamily="34" charset="0"/>
              </a:rPr>
              <a:t>The Iceberg of Gram Negative Resistance</a:t>
            </a:r>
          </a:p>
        </p:txBody>
      </p:sp>
      <p:pic>
        <p:nvPicPr>
          <p:cNvPr id="31750" name="Picture 4" descr="Iceberg in water with only the tip above the surface">
            <a:extLst>
              <a:ext uri="{FF2B5EF4-FFF2-40B4-BE49-F238E27FC236}">
                <a16:creationId xmlns:a16="http://schemas.microsoft.com/office/drawing/2014/main" id="{7289D02A-83D8-4757-99B4-1BB473BD8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89" r="7715"/>
          <a:stretch>
            <a:fillRect/>
          </a:stretch>
        </p:blipFill>
        <p:spPr bwMode="auto">
          <a:xfrm>
            <a:off x="1784533" y="1579418"/>
            <a:ext cx="6296136" cy="476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E7C9643D-2981-4F5A-87B4-9C51AD94C293}"/>
              </a:ext>
              <a:ext uri="{C183D7F6-B498-43B3-948B-1728B52AA6E4}">
                <adec:decorative xmlns:adec="http://schemas.microsoft.com/office/drawing/2017/decorative" val="1"/>
              </a:ext>
            </a:extLst>
          </p:cNvPr>
          <p:cNvCxnSpPr/>
          <p:nvPr/>
        </p:nvCxnSpPr>
        <p:spPr bwMode="auto">
          <a:xfrm>
            <a:off x="3239580" y="2733808"/>
            <a:ext cx="74879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1754" name="TextBox 10">
            <a:extLst>
              <a:ext uri="{FF2B5EF4-FFF2-40B4-BE49-F238E27FC236}">
                <a16:creationId xmlns:a16="http://schemas.microsoft.com/office/drawing/2014/main" id="{BF08FE75-35DF-484D-B6FB-6B224DB5E690}"/>
              </a:ext>
            </a:extLst>
          </p:cNvPr>
          <p:cNvSpPr txBox="1">
            <a:spLocks noChangeArrowheads="1"/>
          </p:cNvSpPr>
          <p:nvPr/>
        </p:nvSpPr>
        <p:spPr bwMode="auto">
          <a:xfrm>
            <a:off x="5903536" y="2222259"/>
            <a:ext cx="2165982" cy="30777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b="1" dirty="0" err="1">
                <a:solidFill>
                  <a:schemeClr val="bg1"/>
                </a:solidFill>
              </a:rPr>
              <a:t>Carbapenemases</a:t>
            </a:r>
            <a:r>
              <a:rPr lang="en-GB" altLang="en-US" sz="1400" b="1" dirty="0">
                <a:solidFill>
                  <a:schemeClr val="bg1"/>
                </a:solidFill>
              </a:rPr>
              <a:t>&lt;2%</a:t>
            </a:r>
          </a:p>
        </p:txBody>
      </p:sp>
      <p:cxnSp>
        <p:nvCxnSpPr>
          <p:cNvPr id="7" name="Straight Connector 6">
            <a:extLst>
              <a:ext uri="{FF2B5EF4-FFF2-40B4-BE49-F238E27FC236}">
                <a16:creationId xmlns:a16="http://schemas.microsoft.com/office/drawing/2014/main" id="{BCE05C5C-A423-4D3C-BC3A-49FAD998A777}"/>
              </a:ext>
              <a:ext uri="{C183D7F6-B498-43B3-948B-1728B52AA6E4}">
                <adec:decorative xmlns:adec="http://schemas.microsoft.com/office/drawing/2017/decorative" val="1"/>
              </a:ext>
            </a:extLst>
          </p:cNvPr>
          <p:cNvCxnSpPr/>
          <p:nvPr/>
        </p:nvCxnSpPr>
        <p:spPr bwMode="auto">
          <a:xfrm>
            <a:off x="2717965" y="3254868"/>
            <a:ext cx="1826395" cy="0"/>
          </a:xfrm>
          <a:prstGeom prst="line">
            <a:avLst/>
          </a:prstGeom>
          <a:ln w="50800">
            <a:solidFill>
              <a:srgbClr val="FF9900"/>
            </a:solidFill>
          </a:ln>
        </p:spPr>
        <p:style>
          <a:lnRef idx="1">
            <a:schemeClr val="accent1"/>
          </a:lnRef>
          <a:fillRef idx="0">
            <a:schemeClr val="accent1"/>
          </a:fillRef>
          <a:effectRef idx="0">
            <a:schemeClr val="accent1"/>
          </a:effectRef>
          <a:fontRef idx="minor">
            <a:schemeClr val="tx1"/>
          </a:fontRef>
        </p:style>
      </p:cxnSp>
      <p:sp>
        <p:nvSpPr>
          <p:cNvPr id="31755" name="TextBox 15">
            <a:extLst>
              <a:ext uri="{FF2B5EF4-FFF2-40B4-BE49-F238E27FC236}">
                <a16:creationId xmlns:a16="http://schemas.microsoft.com/office/drawing/2014/main" id="{8F38CB66-5507-4A83-B623-7DFA06D4A4C3}"/>
              </a:ext>
            </a:extLst>
          </p:cNvPr>
          <p:cNvSpPr txBox="1">
            <a:spLocks noChangeArrowheads="1"/>
          </p:cNvSpPr>
          <p:nvPr/>
        </p:nvSpPr>
        <p:spPr bwMode="auto">
          <a:xfrm>
            <a:off x="5903536" y="2859615"/>
            <a:ext cx="2175541" cy="33855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dirty="0">
                <a:solidFill>
                  <a:srgbClr val="000000"/>
                </a:solidFill>
              </a:rPr>
              <a:t>ESBL</a:t>
            </a:r>
          </a:p>
        </p:txBody>
      </p:sp>
      <p:sp>
        <p:nvSpPr>
          <p:cNvPr id="31757" name="TextBox 17">
            <a:extLst>
              <a:ext uri="{FF2B5EF4-FFF2-40B4-BE49-F238E27FC236}">
                <a16:creationId xmlns:a16="http://schemas.microsoft.com/office/drawing/2014/main" id="{9E512AFD-EA3D-4007-9676-C46CC3FCA51C}"/>
              </a:ext>
            </a:extLst>
          </p:cNvPr>
          <p:cNvSpPr txBox="1">
            <a:spLocks noChangeArrowheads="1"/>
          </p:cNvSpPr>
          <p:nvPr/>
        </p:nvSpPr>
        <p:spPr bwMode="auto">
          <a:xfrm>
            <a:off x="5903536" y="3436210"/>
            <a:ext cx="2175541" cy="33855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dirty="0">
                <a:solidFill>
                  <a:srgbClr val="000000"/>
                </a:solidFill>
              </a:rPr>
              <a:t>Some resistance</a:t>
            </a:r>
          </a:p>
        </p:txBody>
      </p:sp>
      <p:cxnSp>
        <p:nvCxnSpPr>
          <p:cNvPr id="10" name="Straight Connector 9">
            <a:extLst>
              <a:ext uri="{FF2B5EF4-FFF2-40B4-BE49-F238E27FC236}">
                <a16:creationId xmlns:a16="http://schemas.microsoft.com/office/drawing/2014/main" id="{8C42EF0D-3665-40C5-BBFD-46EFFCB7A727}"/>
              </a:ext>
              <a:ext uri="{C183D7F6-B498-43B3-948B-1728B52AA6E4}">
                <adec:decorative xmlns:adec="http://schemas.microsoft.com/office/drawing/2017/decorative" val="1"/>
              </a:ext>
            </a:extLst>
          </p:cNvPr>
          <p:cNvCxnSpPr/>
          <p:nvPr/>
        </p:nvCxnSpPr>
        <p:spPr bwMode="auto">
          <a:xfrm>
            <a:off x="2392144" y="4151607"/>
            <a:ext cx="2631981" cy="0"/>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sp>
        <p:nvSpPr>
          <p:cNvPr id="31756" name="TextBox 16">
            <a:extLst>
              <a:ext uri="{FF2B5EF4-FFF2-40B4-BE49-F238E27FC236}">
                <a16:creationId xmlns:a16="http://schemas.microsoft.com/office/drawing/2014/main" id="{754A5025-5632-4D6A-A94E-D8D28467B7F6}"/>
              </a:ext>
            </a:extLst>
          </p:cNvPr>
          <p:cNvSpPr txBox="1">
            <a:spLocks noChangeArrowheads="1"/>
          </p:cNvSpPr>
          <p:nvPr/>
        </p:nvSpPr>
        <p:spPr bwMode="auto">
          <a:xfrm>
            <a:off x="5903536" y="4589401"/>
            <a:ext cx="2175541" cy="33855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a:solidFill>
                  <a:schemeClr val="bg1"/>
                </a:solidFill>
              </a:rPr>
              <a:t>Sensitive</a:t>
            </a:r>
          </a:p>
        </p:txBody>
      </p:sp>
      <p:sp>
        <p:nvSpPr>
          <p:cNvPr id="17" name="Footer Placeholder 1">
            <a:extLst>
              <a:ext uri="{FF2B5EF4-FFF2-40B4-BE49-F238E27FC236}">
                <a16:creationId xmlns:a16="http://schemas.microsoft.com/office/drawing/2014/main" id="{42E25529-6921-47B6-8AFA-63AB9D519F64}"/>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14" name="TextBox 13">
            <a:extLst>
              <a:ext uri="{FF2B5EF4-FFF2-40B4-BE49-F238E27FC236}">
                <a16:creationId xmlns:a16="http://schemas.microsoft.com/office/drawing/2014/main" id="{303139ED-34E3-4DE9-9E54-A2ABBF727BCC}"/>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637C851F-8019-4828-8F71-F7F67890CD6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marL="533400" eaLnBrk="1" hangingPunct="1"/>
            <a:r>
              <a:rPr lang="en-GB" altLang="en-US" sz="3100" dirty="0">
                <a:solidFill>
                  <a:srgbClr val="AF1E2C"/>
                </a:solidFill>
                <a:latin typeface="Arial" panose="020B0604020202020204" pitchFamily="34" charset="0"/>
                <a:cs typeface="Arial" panose="020B0604020202020204" pitchFamily="34" charset="0"/>
              </a:rPr>
              <a:t>UK prescribing: 72.7% of antibiotics are prescribed in the community</a:t>
            </a:r>
          </a:p>
        </p:txBody>
      </p:sp>
      <p:pic>
        <p:nvPicPr>
          <p:cNvPr id="3" name="Picture 2" descr="Chart showing the dosage of antibiotics that are prescribed in GPs, hospitals, dentist and other community settings">
            <a:extLst>
              <a:ext uri="{FF2B5EF4-FFF2-40B4-BE49-F238E27FC236}">
                <a16:creationId xmlns:a16="http://schemas.microsoft.com/office/drawing/2014/main" id="{0F06E0FC-2A10-4543-BBEA-27A9FCAFD702}"/>
              </a:ext>
            </a:extLst>
          </p:cNvPr>
          <p:cNvPicPr>
            <a:picLocks noChangeAspect="1"/>
          </p:cNvPicPr>
          <p:nvPr/>
        </p:nvPicPr>
        <p:blipFill>
          <a:blip r:embed="rId3"/>
          <a:stretch>
            <a:fillRect/>
          </a:stretch>
        </p:blipFill>
        <p:spPr>
          <a:xfrm>
            <a:off x="1162049" y="1800224"/>
            <a:ext cx="7717255" cy="3686175"/>
          </a:xfrm>
          <a:prstGeom prst="rect">
            <a:avLst/>
          </a:prstGeom>
        </p:spPr>
      </p:pic>
      <p:sp>
        <p:nvSpPr>
          <p:cNvPr id="32775" name="TextBox 4">
            <a:extLst>
              <a:ext uri="{FF2B5EF4-FFF2-40B4-BE49-F238E27FC236}">
                <a16:creationId xmlns:a16="http://schemas.microsoft.com/office/drawing/2014/main" id="{91C168E1-7222-4C04-B0B3-059CF281C2F1}"/>
              </a:ext>
            </a:extLst>
          </p:cNvPr>
          <p:cNvSpPr txBox="1">
            <a:spLocks noChangeArrowheads="1"/>
          </p:cNvSpPr>
          <p:nvPr/>
        </p:nvSpPr>
        <p:spPr bwMode="auto">
          <a:xfrm>
            <a:off x="1758950" y="5634182"/>
            <a:ext cx="57689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chemeClr val="accent6">
                    <a:lumMod val="10000"/>
                  </a:schemeClr>
                </a:solidFill>
              </a:rPr>
              <a:t> </a:t>
            </a:r>
            <a:r>
              <a:rPr lang="en-GB" altLang="en-US" sz="1100" i="1" dirty="0">
                <a:solidFill>
                  <a:schemeClr val="accent6">
                    <a:lumMod val="10000"/>
                  </a:schemeClr>
                </a:solidFill>
              </a:rPr>
              <a:t>ESPAUR Report 2021  </a:t>
            </a:r>
          </a:p>
        </p:txBody>
      </p:sp>
      <p:sp>
        <p:nvSpPr>
          <p:cNvPr id="11" name="Footer Placeholder 1">
            <a:extLst>
              <a:ext uri="{FF2B5EF4-FFF2-40B4-BE49-F238E27FC236}">
                <a16:creationId xmlns:a16="http://schemas.microsoft.com/office/drawing/2014/main" id="{E430B9F8-DB69-4A68-BE1E-E994641C2BBA}"/>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9" name="TextBox 8">
            <a:extLst>
              <a:ext uri="{FF2B5EF4-FFF2-40B4-BE49-F238E27FC236}">
                <a16:creationId xmlns:a16="http://schemas.microsoft.com/office/drawing/2014/main" id="{B8A64364-7509-479F-B062-87C0DBAE4F11}"/>
              </a:ext>
            </a:extLst>
          </p:cNvPr>
          <p:cNvSpPr txBox="1"/>
          <p:nvPr/>
        </p:nvSpPr>
        <p:spPr>
          <a:xfrm>
            <a:off x="7223761" y="6451921"/>
            <a:ext cx="1833120" cy="276999"/>
          </a:xfrm>
          <a:prstGeom prst="rect">
            <a:avLst/>
          </a:prstGeom>
          <a:noFill/>
        </p:spPr>
        <p:txBody>
          <a:bodyPr wrap="square">
            <a:spAutoFit/>
          </a:bodyPr>
          <a:lstStyle/>
          <a:p>
            <a:r>
              <a:rPr lang="en-GB" sz="1200" dirty="0">
                <a:effectLst/>
                <a:latin typeface="Arial" panose="020B0604020202020204" pitchFamily="34" charset="0"/>
                <a:ea typeface="Calibri" panose="020F0502020204030204" pitchFamily="34" charset="0"/>
                <a:cs typeface="Arial" panose="020B0604020202020204" pitchFamily="34" charset="0"/>
              </a:rPr>
              <a:t>(ESPAUR Report, 2021)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2B3005-F2D0-42A8-8996-ABDD2099684C}"/>
              </a:ext>
            </a:extLst>
          </p:cNvPr>
          <p:cNvSpPr>
            <a:spLocks noGrp="1"/>
          </p:cNvSpPr>
          <p:nvPr>
            <p:ph type="title"/>
          </p:nvPr>
        </p:nvSpPr>
        <p:spPr>
          <a:xfrm>
            <a:off x="1412640" y="465486"/>
            <a:ext cx="6924294" cy="299244"/>
          </a:xfrm>
        </p:spPr>
        <p:txBody>
          <a:bodyPr>
            <a:noAutofit/>
          </a:bodyPr>
          <a:lstStyle/>
          <a:p>
            <a:pPr>
              <a:defRPr/>
            </a:pPr>
            <a:r>
              <a:rPr lang="en-GB" sz="2800" kern="0" dirty="0">
                <a:solidFill>
                  <a:srgbClr val="AF1E2C"/>
                </a:solidFill>
                <a:latin typeface="Arial"/>
              </a:rPr>
              <a:t>Europe Prescribing: </a:t>
            </a:r>
          </a:p>
        </p:txBody>
      </p:sp>
      <p:sp>
        <p:nvSpPr>
          <p:cNvPr id="10" name="Title 1">
            <a:extLst>
              <a:ext uri="{FF2B5EF4-FFF2-40B4-BE49-F238E27FC236}">
                <a16:creationId xmlns:a16="http://schemas.microsoft.com/office/drawing/2014/main" id="{40C4F742-B1D1-4AF7-969C-8DD4F9048496}"/>
              </a:ext>
            </a:extLst>
          </p:cNvPr>
          <p:cNvSpPr txBox="1">
            <a:spLocks/>
          </p:cNvSpPr>
          <p:nvPr/>
        </p:nvSpPr>
        <p:spPr>
          <a:xfrm>
            <a:off x="1374775" y="769938"/>
            <a:ext cx="7636703" cy="950119"/>
          </a:xfrm>
          <a:prstGeom prst="rect">
            <a:avLst/>
          </a:prstGeom>
        </p:spPr>
        <p:txBody>
          <a:bodyPr anchor="b"/>
          <a:lstStyle/>
          <a:p>
            <a:pPr eaLnBrk="1" hangingPunct="1">
              <a:defRPr/>
            </a:pPr>
            <a:r>
              <a:rPr lang="en-GB" kern="0" dirty="0">
                <a:solidFill>
                  <a:srgbClr val="AF1E2C"/>
                </a:solidFill>
                <a:latin typeface="Arial"/>
              </a:rPr>
              <a:t>Total consumption (community and hospital sector) of </a:t>
            </a:r>
            <a:r>
              <a:rPr lang="en-GB" kern="0" dirty="0" err="1">
                <a:solidFill>
                  <a:srgbClr val="AF1E2C"/>
                </a:solidFill>
                <a:latin typeface="Arial"/>
              </a:rPr>
              <a:t>antibacterials</a:t>
            </a:r>
            <a:r>
              <a:rPr lang="en-GB" kern="0" dirty="0">
                <a:solidFill>
                  <a:srgbClr val="AF1E2C"/>
                </a:solidFill>
                <a:latin typeface="Arial"/>
              </a:rPr>
              <a:t> for systemic use by country, EU/EEA and the United Kingdom, 2020 (expressed as DDD per 1 000 inhabitants per day)</a:t>
            </a:r>
          </a:p>
        </p:txBody>
      </p:sp>
      <p:sp>
        <p:nvSpPr>
          <p:cNvPr id="35844" name="Text Placeholder 4">
            <a:extLst>
              <a:ext uri="{FF2B5EF4-FFF2-40B4-BE49-F238E27FC236}">
                <a16:creationId xmlns:a16="http://schemas.microsoft.com/office/drawing/2014/main" id="{D95A3CF3-888D-4D74-BB05-F6B88F4F1335}"/>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000" b="1" dirty="0">
                <a:solidFill>
                  <a:srgbClr val="AF1E2C"/>
                </a:solidFill>
              </a:rPr>
              <a:t>DDD per 1000 inhabitants per day (2019)</a:t>
            </a:r>
          </a:p>
        </p:txBody>
      </p:sp>
      <p:graphicFrame>
        <p:nvGraphicFramePr>
          <p:cNvPr id="20" name="Chart 19" descr="Defined daily dosage (DDD) of antibiotics prescribed per European county in 2019">
            <a:extLst>
              <a:ext uri="{FF2B5EF4-FFF2-40B4-BE49-F238E27FC236}">
                <a16:creationId xmlns:a16="http://schemas.microsoft.com/office/drawing/2014/main" id="{9D8595DA-1F89-4CC2-91AC-B2E75890D1C0}"/>
              </a:ext>
            </a:extLst>
          </p:cNvPr>
          <p:cNvGraphicFramePr>
            <a:graphicFrameLocks/>
          </p:cNvGraphicFramePr>
          <p:nvPr>
            <p:extLst>
              <p:ext uri="{D42A27DB-BD31-4B8C-83A1-F6EECF244321}">
                <p14:modId xmlns:p14="http://schemas.microsoft.com/office/powerpoint/2010/main" val="2328893964"/>
              </p:ext>
            </p:extLst>
          </p:nvPr>
        </p:nvGraphicFramePr>
        <p:xfrm>
          <a:off x="186055" y="2303931"/>
          <a:ext cx="8825423" cy="3476157"/>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TextBox 12">
            <a:extLst>
              <a:ext uri="{FF2B5EF4-FFF2-40B4-BE49-F238E27FC236}">
                <a16:creationId xmlns:a16="http://schemas.microsoft.com/office/drawing/2014/main" id="{BC8C5184-90FC-4147-B112-FDF2DD470B91}"/>
              </a:ext>
            </a:extLst>
          </p:cNvPr>
          <p:cNvSpPr txBox="1">
            <a:spLocks noChangeArrowheads="1"/>
          </p:cNvSpPr>
          <p:nvPr/>
        </p:nvSpPr>
        <p:spPr bwMode="auto">
          <a:xfrm>
            <a:off x="1941225" y="5780088"/>
            <a:ext cx="4464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a:solidFill>
                  <a:schemeClr val="accent6">
                    <a:lumMod val="10000"/>
                  </a:schemeClr>
                </a:solidFill>
              </a:rPr>
              <a:t>© ECDC</a:t>
            </a:r>
          </a:p>
        </p:txBody>
      </p:sp>
      <p:sp>
        <p:nvSpPr>
          <p:cNvPr id="19" name="Footer Placeholder 1">
            <a:extLst>
              <a:ext uri="{FF2B5EF4-FFF2-40B4-BE49-F238E27FC236}">
                <a16:creationId xmlns:a16="http://schemas.microsoft.com/office/drawing/2014/main" id="{668FE558-2601-4128-BCC0-E44A0E6F747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17" name="TextBox 13">
            <a:extLst>
              <a:ext uri="{FF2B5EF4-FFF2-40B4-BE49-F238E27FC236}">
                <a16:creationId xmlns:a16="http://schemas.microsoft.com/office/drawing/2014/main" id="{03A9D1BA-FC5C-495F-8159-0AD3E9800ECA}"/>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3011-97F7-4F9D-BB0A-E17974A23702}"/>
              </a:ext>
            </a:extLst>
          </p:cNvPr>
          <p:cNvSpPr>
            <a:spLocks noGrp="1"/>
          </p:cNvSpPr>
          <p:nvPr>
            <p:ph type="title"/>
          </p:nvPr>
        </p:nvSpPr>
        <p:spPr/>
        <p:txBody>
          <a:bodyPr>
            <a:noAutofit/>
          </a:bodyPr>
          <a:lstStyle/>
          <a:p>
            <a:r>
              <a:rPr lang="en-GB" sz="4000" i="0" u="none" strike="noStrike" dirty="0">
                <a:solidFill>
                  <a:schemeClr val="tx1"/>
                </a:solidFill>
                <a:effectLst/>
                <a:latin typeface="Arial" panose="020B0604020202020204" pitchFamily="34" charset="0"/>
                <a:cs typeface="Arial" panose="020B0604020202020204" pitchFamily="34" charset="0"/>
              </a:rPr>
              <a:t>Practice bar charts </a:t>
            </a:r>
            <a:br>
              <a:rPr lang="en-GB" sz="4000" b="0" i="0" u="none" strike="noStrike" dirty="0">
                <a:solidFill>
                  <a:schemeClr val="tx1"/>
                </a:solidFill>
                <a:effectLst/>
                <a:latin typeface="Arial" panose="020B0604020202020204" pitchFamily="34" charset="0"/>
                <a:cs typeface="Arial" panose="020B0604020202020204" pitchFamily="34" charset="0"/>
              </a:rPr>
            </a:br>
            <a:r>
              <a:rPr lang="en-GB" sz="2400" i="0" u="none" strike="noStrike" dirty="0">
                <a:solidFill>
                  <a:schemeClr val="tx1"/>
                </a:solidFill>
                <a:effectLst/>
                <a:latin typeface="Arial" panose="020B0604020202020204" pitchFamily="34" charset="0"/>
                <a:cs typeface="Arial" panose="020B0604020202020204" pitchFamily="34" charset="0"/>
              </a:rPr>
              <a:t>Antibacterial items/STAR-PU</a:t>
            </a:r>
            <a:br>
              <a:rPr lang="en-GB" sz="2400" i="0" dirty="0">
                <a:solidFill>
                  <a:schemeClr val="tx1"/>
                </a:solidFill>
                <a:effectLst/>
                <a:latin typeface="Arial" panose="020B0604020202020204" pitchFamily="34" charset="0"/>
                <a:cs typeface="Arial" panose="020B0604020202020204" pitchFamily="34" charset="0"/>
              </a:rPr>
            </a:br>
            <a:r>
              <a:rPr lang="en-GB" sz="2400" i="0" u="none" strike="noStrike" dirty="0">
                <a:solidFill>
                  <a:schemeClr val="tx1"/>
                </a:solidFill>
                <a:effectLst/>
                <a:latin typeface="Arial" panose="020B0604020202020204" pitchFamily="34" charset="0"/>
                <a:cs typeface="Arial" panose="020B0604020202020204" pitchFamily="34" charset="0"/>
              </a:rPr>
              <a:t>12 months rolling data to Jul-22</a:t>
            </a:r>
            <a:endParaRPr lang="en-GB" sz="2400" dirty="0">
              <a:solidFill>
                <a:schemeClr val="tx1"/>
              </a:solidFill>
              <a:latin typeface="Arial" panose="020B0604020202020204" pitchFamily="34" charset="0"/>
              <a:cs typeface="Arial" panose="020B0604020202020204" pitchFamily="34" charset="0"/>
            </a:endParaRPr>
          </a:p>
        </p:txBody>
      </p:sp>
      <p:graphicFrame>
        <p:nvGraphicFramePr>
          <p:cNvPr id="18" name="Content Placeholder 17" descr="Prescribing data for each ICB in England">
            <a:extLst>
              <a:ext uri="{FF2B5EF4-FFF2-40B4-BE49-F238E27FC236}">
                <a16:creationId xmlns:a16="http://schemas.microsoft.com/office/drawing/2014/main" id="{5F391D4B-5BAB-4496-A6A0-DBFD958967D7}"/>
              </a:ext>
            </a:extLst>
          </p:cNvPr>
          <p:cNvGraphicFramePr>
            <a:graphicFrameLocks noGrp="1"/>
          </p:cNvGraphicFramePr>
          <p:nvPr>
            <p:ph idx="1"/>
            <p:extLst>
              <p:ext uri="{D42A27DB-BD31-4B8C-83A1-F6EECF244321}">
                <p14:modId xmlns:p14="http://schemas.microsoft.com/office/powerpoint/2010/main" val="2335912451"/>
              </p:ext>
            </p:extLst>
          </p:nvPr>
        </p:nvGraphicFramePr>
        <p:xfrm>
          <a:off x="0" y="1812610"/>
          <a:ext cx="9144000" cy="5167311"/>
        </p:xfrm>
        <a:graphic>
          <a:graphicData uri="http://schemas.openxmlformats.org/drawingml/2006/chart">
            <c:chart xmlns:c="http://schemas.openxmlformats.org/drawingml/2006/chart" xmlns:r="http://schemas.openxmlformats.org/officeDocument/2006/relationships" r:id="rId3"/>
          </a:graphicData>
        </a:graphic>
      </p:graphicFrame>
      <p:sp>
        <p:nvSpPr>
          <p:cNvPr id="23" name="Arrow: Down 22">
            <a:extLst>
              <a:ext uri="{FF2B5EF4-FFF2-40B4-BE49-F238E27FC236}">
                <a16:creationId xmlns:a16="http://schemas.microsoft.com/office/drawing/2014/main" id="{6BA0D374-3C0F-4BA9-91DD-C02E1DF718F9}"/>
              </a:ext>
              <a:ext uri="{C183D7F6-B498-43B3-948B-1728B52AA6E4}">
                <adec:decorative xmlns:adec="http://schemas.microsoft.com/office/drawing/2017/decorative" val="1"/>
              </a:ext>
            </a:extLst>
          </p:cNvPr>
          <p:cNvSpPr/>
          <p:nvPr/>
        </p:nvSpPr>
        <p:spPr>
          <a:xfrm>
            <a:off x="1838325" y="2552700"/>
            <a:ext cx="161925"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2E36A04-04C7-4F90-BC52-F547460C569C}"/>
              </a:ext>
            </a:extLst>
          </p:cNvPr>
          <p:cNvSpPr txBox="1"/>
          <p:nvPr/>
        </p:nvSpPr>
        <p:spPr>
          <a:xfrm>
            <a:off x="1431606" y="2291090"/>
            <a:ext cx="1222693"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Your Practice</a:t>
            </a:r>
          </a:p>
        </p:txBody>
      </p:sp>
      <p:sp>
        <p:nvSpPr>
          <p:cNvPr id="19" name="TextBox 18">
            <a:extLst>
              <a:ext uri="{FF2B5EF4-FFF2-40B4-BE49-F238E27FC236}">
                <a16:creationId xmlns:a16="http://schemas.microsoft.com/office/drawing/2014/main" id="{61C361C3-B364-49C7-AF4C-B8DD8DDD3D42}"/>
              </a:ext>
            </a:extLst>
          </p:cNvPr>
          <p:cNvSpPr txBox="1"/>
          <p:nvPr/>
        </p:nvSpPr>
        <p:spPr>
          <a:xfrm>
            <a:off x="4508500" y="6033781"/>
            <a:ext cx="1104900" cy="261610"/>
          </a:xfrm>
          <a:prstGeom prst="rect">
            <a:avLst/>
          </a:prstGeom>
          <a:noFill/>
        </p:spPr>
        <p:txBody>
          <a:bodyPr wrap="square" rtlCol="0">
            <a:spAutoFit/>
          </a:bodyPr>
          <a:lstStyle/>
          <a:p>
            <a:r>
              <a:rPr lang="en-GB" sz="1100" b="1" dirty="0" err="1">
                <a:latin typeface="Arial" panose="020B0604020202020204" pitchFamily="34" charset="0"/>
                <a:cs typeface="Arial" panose="020B0604020202020204" pitchFamily="34" charset="0"/>
              </a:rPr>
              <a:t>Glos</a:t>
            </a:r>
            <a:r>
              <a:rPr lang="en-GB" sz="1100" b="1" dirty="0">
                <a:latin typeface="Arial" panose="020B0604020202020204" pitchFamily="34" charset="0"/>
                <a:cs typeface="Arial" panose="020B0604020202020204" pitchFamily="34" charset="0"/>
              </a:rPr>
              <a:t> ICB 12m </a:t>
            </a:r>
          </a:p>
        </p:txBody>
      </p:sp>
      <p:sp>
        <p:nvSpPr>
          <p:cNvPr id="20" name="TextBox 19">
            <a:extLst>
              <a:ext uri="{FF2B5EF4-FFF2-40B4-BE49-F238E27FC236}">
                <a16:creationId xmlns:a16="http://schemas.microsoft.com/office/drawing/2014/main" id="{C12D80EB-87CD-4925-A4EE-282D4F0BB82F}"/>
              </a:ext>
            </a:extLst>
          </p:cNvPr>
          <p:cNvSpPr txBox="1"/>
          <p:nvPr/>
        </p:nvSpPr>
        <p:spPr>
          <a:xfrm>
            <a:off x="5882640" y="6033781"/>
            <a:ext cx="975360"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ENGLAND</a:t>
            </a:r>
          </a:p>
        </p:txBody>
      </p:sp>
      <p:sp>
        <p:nvSpPr>
          <p:cNvPr id="10" name="Footer Placeholder 1">
            <a:extLst>
              <a:ext uri="{FF2B5EF4-FFF2-40B4-BE49-F238E27FC236}">
                <a16:creationId xmlns:a16="http://schemas.microsoft.com/office/drawing/2014/main" id="{E20FFF01-16DA-44B0-BD86-3D36DEDCDFB8}"/>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9" name="TextBox 13">
            <a:extLst>
              <a:ext uri="{FF2B5EF4-FFF2-40B4-BE49-F238E27FC236}">
                <a16:creationId xmlns:a16="http://schemas.microsoft.com/office/drawing/2014/main" id="{238D576B-2A85-4B48-8333-9A29D33E9318}"/>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403363208"/>
      </p:ext>
    </p:extLst>
  </p:cSld>
  <p:clrMapOvr>
    <a:masterClrMapping/>
  </p:clrMapOvr>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4821</TotalTime>
  <Words>5867</Words>
  <Application>Microsoft Office PowerPoint</Application>
  <PresentationFormat>On-screen Show (4:3)</PresentationFormat>
  <Paragraphs>507</Paragraphs>
  <Slides>25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vt:lpstr>
      <vt:lpstr>Arial Narrow</vt:lpstr>
      <vt:lpstr>Bahnschrift SemiBold SemiConden</vt:lpstr>
      <vt:lpstr>Calibri</vt:lpstr>
      <vt:lpstr>Calibri Light</vt:lpstr>
      <vt:lpstr>Lato</vt:lpstr>
      <vt:lpstr>Open Sans</vt:lpstr>
      <vt:lpstr>Wingdings</vt:lpstr>
      <vt:lpstr>Office Theme</vt:lpstr>
      <vt:lpstr>TARGET Antibiotics</vt:lpstr>
      <vt:lpstr>Self Assessment Checklist to complete whilst waiting for whole team</vt:lpstr>
      <vt:lpstr>Workshop agenda</vt:lpstr>
      <vt:lpstr>Workshop Outcomes</vt:lpstr>
      <vt:lpstr>Deaths attributable to AMR each year</vt:lpstr>
      <vt:lpstr>The Iceberg of Gram Negative Resistance</vt:lpstr>
      <vt:lpstr>UK prescribing: 72.7% of antibiotics are prescribed in the community</vt:lpstr>
      <vt:lpstr>Europe Prescribing: </vt:lpstr>
      <vt:lpstr>Practice bar charts  Antibacterial items/STAR-PU 12 months rolling data to Jul-22</vt:lpstr>
      <vt:lpstr>Practice bar charts  prop of co-amoxiclav, cephalosporin &amp; quinolone 12 months rolling data to Jul-22</vt:lpstr>
      <vt:lpstr>Antibiotic prescribing in Primary Care vs European Targets</vt:lpstr>
      <vt:lpstr>Why do GP staff  prescribe antibiotics?</vt:lpstr>
      <vt:lpstr>Symptom benefit from antibiotics</vt:lpstr>
      <vt:lpstr>Complications with lower antibiotic use:  High vs low prescribing practices</vt:lpstr>
      <vt:lpstr>Antibiotics and complications</vt:lpstr>
      <vt:lpstr>INSERT CLINCIAL SCENARIO SLIDES HERE</vt:lpstr>
      <vt:lpstr>Reducing complication risk</vt:lpstr>
      <vt:lpstr>TARGET toolkit</vt:lpstr>
      <vt:lpstr>In summary</vt:lpstr>
      <vt:lpstr>How can we fit together the evidence and change behaviour during consultation with our patients to improve antibiotic prescribing?</vt:lpstr>
      <vt:lpstr>Actions</vt:lpstr>
      <vt:lpstr>Action planning:  Developing priorities, for you now</vt:lpstr>
      <vt:lpstr>Workshop Outcomes</vt:lpstr>
      <vt:lpstr>Many thanks!</vt:lpstr>
      <vt:lpstr>Many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Ruth Riley</cp:lastModifiedBy>
  <cp:revision>87</cp:revision>
  <cp:lastPrinted>2023-03-15T10:58:18Z</cp:lastPrinted>
  <dcterms:created xsi:type="dcterms:W3CDTF">2019-09-25T13:02:32Z</dcterms:created>
  <dcterms:modified xsi:type="dcterms:W3CDTF">2023-03-15T11:00:07Z</dcterms:modified>
</cp:coreProperties>
</file>