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94" r:id="rId2"/>
    <p:sldId id="256" r:id="rId3"/>
    <p:sldId id="257" r:id="rId4"/>
    <p:sldId id="259" r:id="rId5"/>
    <p:sldId id="260" r:id="rId6"/>
    <p:sldId id="262" r:id="rId7"/>
    <p:sldId id="261" r:id="rId8"/>
    <p:sldId id="263" r:id="rId9"/>
    <p:sldId id="295"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2" r:id="rId31"/>
    <p:sldId id="286" r:id="rId32"/>
    <p:sldId id="287" r:id="rId33"/>
    <p:sldId id="288" r:id="rId34"/>
    <p:sldId id="289" r:id="rId35"/>
    <p:sldId id="290" r:id="rId36"/>
    <p:sldId id="291" r:id="rId37"/>
    <p:sldId id="293"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rwen Sides" initials="ES" lastIdx="68" clrIdx="0">
    <p:extLst>
      <p:ext uri="{19B8F6BF-5375-455C-9EA6-DF929625EA0E}">
        <p15:presenceInfo xmlns:p15="http://schemas.microsoft.com/office/powerpoint/2012/main" userId="S-1-5-21-3685816821-1215056363-1987234180-135710" providerId="AD"/>
      </p:ext>
    </p:extLst>
  </p:cmAuthor>
  <p:cmAuthor id="2" name="Donna Lecky" initials="DL" lastIdx="4" clrIdx="1">
    <p:extLst>
      <p:ext uri="{19B8F6BF-5375-455C-9EA6-DF929625EA0E}">
        <p15:presenceInfo xmlns:p15="http://schemas.microsoft.com/office/powerpoint/2012/main" userId="S-1-5-21-3685816821-1215056363-1987234180-2359" providerId="AD"/>
      </p:ext>
    </p:extLst>
  </p:cmAuthor>
  <p:cmAuthor id="3" name="Tessa Lewis" initials="TL" lastIdx="21" clrIdx="2">
    <p:extLst>
      <p:ext uri="{19B8F6BF-5375-455C-9EA6-DF929625EA0E}">
        <p15:presenceInfo xmlns:p15="http://schemas.microsoft.com/office/powerpoint/2012/main" userId="S-1-5-21-3685816821-1215056363-1987234180-132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016"/>
    <a:srgbClr val="FFFFFF"/>
    <a:srgbClr val="F4DDC4"/>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75107" autoAdjust="0"/>
  </p:normalViewPr>
  <p:slideViewPr>
    <p:cSldViewPr snapToGrid="0">
      <p:cViewPr varScale="1">
        <p:scale>
          <a:sx n="64" d="100"/>
          <a:sy n="64" d="100"/>
        </p:scale>
        <p:origin x="2030" y="67"/>
      </p:cViewPr>
      <p:guideLst/>
    </p:cSldViewPr>
  </p:slideViewPr>
  <p:outlineViewPr>
    <p:cViewPr>
      <p:scale>
        <a:sx n="33" d="100"/>
        <a:sy n="33" d="100"/>
      </p:scale>
      <p:origin x="0" y="-744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3" d="100"/>
          <a:sy n="63"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12/04/2021</a:t>
            </a:fld>
            <a:endParaRPr lang="en-GB"/>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9DFEF-7DA9-4F82-BEA2-614D8BF16C3E}" type="datetimeFigureOut">
              <a:rPr lang="en-GB" smtClean="0"/>
              <a:t>12/04/2021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B3F6E-A7FB-4D04-B53B-B8C15CB4CB14}" type="slidenum">
              <a:rPr lang="en-GB" smtClean="0"/>
              <a:t>‹#›</a:t>
            </a:fld>
            <a:endParaRPr lang="en-GB"/>
          </a:p>
        </p:txBody>
      </p:sp>
    </p:spTree>
    <p:extLst>
      <p:ext uri="{BB962C8B-B14F-4D97-AF65-F5344CB8AC3E}">
        <p14:creationId xmlns:p14="http://schemas.microsoft.com/office/powerpoint/2010/main" val="4128648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ice.org.uk/guidance/ng11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ice.org.uk/guidance/ng10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ice.org.uk/guidance/ng109/evidenc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nice.org.uk/ng109" TargetMode="External"/><Relationship Id="rId3" Type="http://schemas.openxmlformats.org/officeDocument/2006/relationships/hyperlink" Target="https://www.nice.org.uk/terms-and-conditions#notice-of-rights" TargetMode="External"/><Relationship Id="rId7" Type="http://schemas.openxmlformats.org/officeDocument/2006/relationships/hyperlink" Target="https://www.nice.org.uk/guidance/ng113" TargetMode="External"/><Relationship Id="rId12" Type="http://schemas.openxmlformats.org/officeDocument/2006/relationships/hyperlink" Target="http://www.nice.org.uk/qs90"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nice.org.uk/guidance/ng112" TargetMode="External"/><Relationship Id="rId11" Type="http://schemas.openxmlformats.org/officeDocument/2006/relationships/hyperlink" Target="http://www.nice.org.uk/ng111" TargetMode="External"/><Relationship Id="rId5" Type="http://schemas.openxmlformats.org/officeDocument/2006/relationships/hyperlink" Target="https://www.nice.org.uk/guidance/ng111" TargetMode="External"/><Relationship Id="rId10" Type="http://schemas.openxmlformats.org/officeDocument/2006/relationships/hyperlink" Target="https://www.nice.org.uk/guidance/cg54" TargetMode="External"/><Relationship Id="rId4" Type="http://schemas.openxmlformats.org/officeDocument/2006/relationships/hyperlink" Target="https://www.nice.org.uk/guidance/ng109" TargetMode="External"/><Relationship Id="rId9" Type="http://schemas.openxmlformats.org/officeDocument/2006/relationships/hyperlink" Target="http://www.nice.org.uk/ng112"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rcgp.org.uk/clinical-and-research/resources/toolkits/amr/target-antibiotics-toolkit/uti-resource-suite.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nice.org.uk/guidance/ng109/resources/decision-aid-cystitis-taking-an-antibiotic-pdf-6600949165"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phw.nhs.wales/services-and-teams/harp/urinary-tract-infection-uti-resources-and-tools/uti-accordian/audit-quality-improvement-tools/" TargetMode="External"/><Relationship Id="rId5" Type="http://schemas.openxmlformats.org/officeDocument/2006/relationships/hyperlink" Target="https://www.nice.org.uk/guidance/ng112/resources/decision-aid-reducing-the-chance-of-recurrent-urinary-tract-infection-uti-in-postmenopausal-women-pdf-6600984158" TargetMode="External"/><Relationship Id="rId4" Type="http://schemas.openxmlformats.org/officeDocument/2006/relationships/hyperlink" Target="https://www.nice.org.uk/guidance/ng112/resources/decision-aid-reducing-the-chance-of-recurrent-urinary-tract-infection-uti-in-premenopausal-women-who-are-not-pregnant-pdf-6600984157"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tessa.lewis1@btinternet.co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ice.org.uk/guidance/ng113/chapter/terms-used-in-this-guideline#catheter-associated-urinary-tract-infect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nice.org.uk/guidance/ng113/resourc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a:t>
            </a:fld>
            <a:endParaRPr lang="en-GB"/>
          </a:p>
        </p:txBody>
      </p:sp>
    </p:spTree>
    <p:extLst>
      <p:ext uri="{BB962C8B-B14F-4D97-AF65-F5344CB8AC3E}">
        <p14:creationId xmlns:p14="http://schemas.microsoft.com/office/powerpoint/2010/main" val="185217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Cefalexin – suitable for women, men , pregnancy &amp; children</a:t>
            </a:r>
          </a:p>
          <a:p>
            <a:endParaRPr lang="en-GB" dirty="0"/>
          </a:p>
          <a:p>
            <a:r>
              <a:rPr lang="en-GB" dirty="0"/>
              <a:t>Footnote 3 Ciprofloxacin </a:t>
            </a:r>
          </a:p>
          <a:p>
            <a:r>
              <a:rPr lang="en-GB" dirty="0"/>
              <a:t>See MHRA advice for restrictions and precautions for using fluoroquinolone antibiotics due to very rare reports of disabling and potentially long-lasting or irreversible side effects affecting musculoskeletal and nervous systems. Warnings include: stopping treatment at first signs of a serious adverse reaction (such as tendonitis), prescribing with special caution in people over 60 years and avoiding coadministration with a corticosteroid (March 2019). </a:t>
            </a:r>
          </a:p>
          <a:p>
            <a:endParaRPr lang="en-GB" dirty="0"/>
          </a:p>
          <a:p>
            <a:r>
              <a:rPr lang="en-GB" sz="1200" b="0" i="0" u="none" strike="noStrike" kern="1200" baseline="0" dirty="0">
                <a:solidFill>
                  <a:schemeClr val="tx1"/>
                </a:solidFill>
                <a:latin typeface="+mn-lt"/>
                <a:ea typeface="+mn-ea"/>
                <a:cs typeface="+mn-cs"/>
              </a:rPr>
              <a:t>Footnote 2 Check any previous urine culture and susceptibility results and antibiotic prescribing and choose antibiotics accordingly. </a:t>
            </a:r>
          </a:p>
          <a:p>
            <a:r>
              <a:rPr lang="en-GB" sz="1200" b="0" i="0" u="none" strike="noStrike" kern="1200" baseline="0" dirty="0">
                <a:solidFill>
                  <a:schemeClr val="tx1"/>
                </a:solidFill>
                <a:latin typeface="+mn-lt"/>
                <a:ea typeface="+mn-ea"/>
                <a:cs typeface="+mn-cs"/>
              </a:rPr>
              <a:t>For full guidance see </a:t>
            </a:r>
            <a:r>
              <a:rPr lang="en-GB" dirty="0">
                <a:hlinkClick r:id="rId3"/>
              </a:rPr>
              <a:t>https://www.nice.org.uk/guidance/ng111</a:t>
            </a:r>
            <a:r>
              <a:rPr lang="en-GB" dirty="0"/>
              <a:t> and BNF</a:t>
            </a:r>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C7B3F6E-A7FB-4D04-B53B-B8C15CB4CB14}" type="slidenum">
              <a:rPr lang="en-GB" smtClean="0"/>
              <a:t>11</a:t>
            </a:fld>
            <a:endParaRPr lang="en-GB"/>
          </a:p>
        </p:txBody>
      </p:sp>
    </p:spTree>
    <p:extLst>
      <p:ext uri="{BB962C8B-B14F-4D97-AF65-F5344CB8AC3E}">
        <p14:creationId xmlns:p14="http://schemas.microsoft.com/office/powerpoint/2010/main" val="1711476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12</a:t>
            </a:fld>
            <a:endParaRPr lang="en-GB"/>
          </a:p>
        </p:txBody>
      </p:sp>
    </p:spTree>
    <p:extLst>
      <p:ext uri="{BB962C8B-B14F-4D97-AF65-F5344CB8AC3E}">
        <p14:creationId xmlns:p14="http://schemas.microsoft.com/office/powerpoint/2010/main" val="2091830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Urinary tract infections in adults (QS90)</a:t>
            </a:r>
          </a:p>
          <a:p>
            <a:r>
              <a:rPr lang="en-GB" dirty="0"/>
              <a:t>Statement 4 Adults with a urinary tract infection not responding to initial antibiotic treatment have a urine culture.</a:t>
            </a:r>
          </a:p>
          <a:p>
            <a:r>
              <a:rPr lang="en-GB" dirty="0"/>
              <a:t>Urinary tract infection (lower): antimicrobial prescribing (NG109)</a:t>
            </a:r>
          </a:p>
          <a:p>
            <a:r>
              <a:rPr lang="en-GB" dirty="0"/>
              <a:t>1.1.4 If a urine sample has been sent for culture and susceptibility testing and an antibiotic prescription has been given:</a:t>
            </a:r>
          </a:p>
          <a:p>
            <a:pPr marL="171450" indent="-171450">
              <a:buFont typeface="Arial" panose="020B0604020202020204" pitchFamily="34" charset="0"/>
              <a:buChar char="•"/>
            </a:pPr>
            <a:r>
              <a:rPr lang="en-GB" dirty="0"/>
              <a:t>review the choice of antibiotic when microbiological results are available, and</a:t>
            </a:r>
          </a:p>
          <a:p>
            <a:pPr marL="171450" indent="-171450">
              <a:buFont typeface="Arial" panose="020B0604020202020204" pitchFamily="34" charset="0"/>
              <a:buChar char="•"/>
            </a:pPr>
            <a:r>
              <a:rPr lang="en-GB" dirty="0"/>
              <a:t>change the antibiotic according to susceptibility results if bacteria are resistant and symptoms are not already improving, using a narrow-spectrum antibiotic wherever possible</a:t>
            </a:r>
          </a:p>
          <a:p>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0" i="1" u="none" strike="noStrike" kern="1200" cap="none" spc="0" normalizeH="0" baseline="0" noProof="0" dirty="0">
                <a:ln>
                  <a:noFill/>
                </a:ln>
                <a:solidFill>
                  <a:prstClr val="black"/>
                </a:solidFill>
                <a:effectLst/>
                <a:uLnTx/>
                <a:uFillTx/>
                <a:latin typeface="+mn-lt"/>
                <a:ea typeface="+mn-ea"/>
                <a:cs typeface="+mn-cs"/>
              </a:rPr>
              <a:t>If symptoms &amp; signs are mild you may suggest  awaiting culture before prescribing. </a:t>
            </a:r>
          </a:p>
          <a:p>
            <a:r>
              <a:rPr lang="en-GB" sz="1200" dirty="0">
                <a:effectLst/>
                <a:latin typeface="Arial" panose="020B0604020202020204" pitchFamily="34" charset="0"/>
                <a:ea typeface="Times New Roman" panose="02020603050405020304" pitchFamily="18" charset="0"/>
                <a:cs typeface="Times New Roman" panose="02020603050405020304" pitchFamily="18" charset="0"/>
              </a:rPr>
              <a:t>NG109 Committee discussion: Decisions around prescribing strategies should be individualised, taking account of the severity of symptoms, the risk of developing complications or having treatment failure, and preference for back-up or immediate antibiotics, or awaiting the results of urine culture.</a:t>
            </a:r>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13</a:t>
            </a:fld>
            <a:endParaRPr lang="en-GB"/>
          </a:p>
        </p:txBody>
      </p:sp>
    </p:spTree>
    <p:extLst>
      <p:ext uri="{BB962C8B-B14F-4D97-AF65-F5344CB8AC3E}">
        <p14:creationId xmlns:p14="http://schemas.microsoft.com/office/powerpoint/2010/main" val="3787404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NICE CG54&lt;16yrs</a:t>
            </a:r>
          </a:p>
          <a:p>
            <a:r>
              <a:rPr lang="en-GB" dirty="0"/>
              <a:t>National Institu</a:t>
            </a:r>
            <a:r>
              <a:rPr lang="en-GB" b="0" dirty="0"/>
              <a:t>te for Health and Care Excellence (NICE). (2007). </a:t>
            </a:r>
            <a:r>
              <a:rPr lang="en-GB" b="0" i="0" dirty="0"/>
              <a:t>Urinary tract infection in under 16s: diagnosis and management. Clinical guideline [CG54]. </a:t>
            </a:r>
            <a:r>
              <a:rPr lang="en-GB" b="0" dirty="0"/>
              <a:t>www.nice.org.uk/Guidance/CG54/  </a:t>
            </a:r>
            <a:endParaRPr lang="en-GB" dirty="0"/>
          </a:p>
          <a:p>
            <a:r>
              <a:rPr lang="en-GB" sz="1200" b="1" i="0" kern="1200" dirty="0">
                <a:solidFill>
                  <a:schemeClr val="tx1"/>
                </a:solidFill>
                <a:effectLst/>
                <a:latin typeface="+mn-lt"/>
                <a:ea typeface="+mn-ea"/>
                <a:cs typeface="+mn-cs"/>
              </a:rPr>
              <a:t>1.1 Diagnosis</a:t>
            </a:r>
          </a:p>
          <a:p>
            <a:r>
              <a:rPr lang="en-GB" sz="1200" b="1" i="0" kern="1200" dirty="0">
                <a:solidFill>
                  <a:schemeClr val="tx1"/>
                </a:solidFill>
                <a:effectLst/>
                <a:latin typeface="+mn-lt"/>
                <a:ea typeface="+mn-ea"/>
                <a:cs typeface="+mn-cs"/>
              </a:rPr>
              <a:t>1.1.1 Symptoms and signs</a:t>
            </a:r>
          </a:p>
          <a:p>
            <a:r>
              <a:rPr lang="en-GB" sz="1200" b="0" i="0" kern="1200" dirty="0">
                <a:solidFill>
                  <a:schemeClr val="tx1"/>
                </a:solidFill>
                <a:effectLst/>
                <a:latin typeface="+mn-lt"/>
                <a:ea typeface="+mn-ea"/>
                <a:cs typeface="+mn-cs"/>
              </a:rPr>
              <a:t>1.1.1.1Infants and children presenting with unexplained fever of 38°C or higher should have a urine sample tested within 24 hours. </a:t>
            </a:r>
            <a:r>
              <a:rPr lang="en-GB" sz="1200" b="1" i="0" kern="1200" dirty="0">
                <a:solidFill>
                  <a:schemeClr val="tx1"/>
                </a:solidFill>
                <a:effectLst/>
                <a:latin typeface="+mn-lt"/>
                <a:ea typeface="+mn-ea"/>
                <a:cs typeface="+mn-cs"/>
              </a:rPr>
              <a:t>[2007]</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1.1.1.2Infants and children with an alternative site of infection should not have a urine sample tested. When infants and children with an alternative site of infection remain unwell, urine testing should be considered after 24 hours at the latest. </a:t>
            </a:r>
            <a:r>
              <a:rPr lang="en-GB" sz="1200" b="1" i="0" kern="1200" dirty="0">
                <a:solidFill>
                  <a:schemeClr val="tx1"/>
                </a:solidFill>
                <a:effectLst/>
                <a:latin typeface="+mn-lt"/>
                <a:ea typeface="+mn-ea"/>
                <a:cs typeface="+mn-cs"/>
              </a:rPr>
              <a:t>[2007]</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1.1.1.3Infants and children with symptoms and signs suggestive of urinary tract infection (UTI) should have a urine sample tested for infection. Table 1 is a guide to the symptoms and signs that infants and children present with. </a:t>
            </a:r>
            <a:r>
              <a:rPr lang="en-GB" sz="1200" b="1" i="0" kern="1200" dirty="0">
                <a:solidFill>
                  <a:schemeClr val="tx1"/>
                </a:solidFill>
                <a:effectLst/>
                <a:latin typeface="+mn-lt"/>
                <a:ea typeface="+mn-ea"/>
                <a:cs typeface="+mn-cs"/>
              </a:rPr>
              <a:t>[2007]</a:t>
            </a:r>
            <a:endParaRPr lang="en-GB" sz="1200" b="0" i="0" kern="1200" dirty="0">
              <a:solidFill>
                <a:schemeClr val="tx1"/>
              </a:solidFill>
              <a:effectLst/>
              <a:latin typeface="+mn-lt"/>
              <a:ea typeface="+mn-ea"/>
              <a:cs typeface="+mn-cs"/>
            </a:endParaRPr>
          </a:p>
          <a:p>
            <a:endParaRPr lang="en-GB" dirty="0"/>
          </a:p>
          <a:p>
            <a:endParaRPr lang="en-GB" dirty="0"/>
          </a:p>
          <a:p>
            <a:r>
              <a:rPr lang="en-GB" sz="1200" b="1" i="0" u="none" strike="noStrike" kern="1200" baseline="0" dirty="0">
                <a:solidFill>
                  <a:schemeClr val="tx1"/>
                </a:solidFill>
                <a:latin typeface="+mn-lt"/>
                <a:ea typeface="+mn-ea"/>
                <a:cs typeface="+mn-cs"/>
              </a:rPr>
              <a:t>Reassessment</a:t>
            </a:r>
          </a:p>
          <a:p>
            <a:r>
              <a:rPr lang="en-GB" sz="1200" b="0" i="0" u="none" strike="noStrike" kern="1200" baseline="0" dirty="0">
                <a:solidFill>
                  <a:schemeClr val="tx1"/>
                </a:solidFill>
                <a:latin typeface="+mn-lt"/>
                <a:ea typeface="+mn-ea"/>
                <a:cs typeface="+mn-cs"/>
              </a:rPr>
              <a:t>1.1.15 Reassess if symptoms worsen rapidly or significantly at any time, or do not start to improve within 48 hours of taking the antibiotic, taking account of:</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other possible diagnoses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any symptoms or signs suggesting a more serious illness or condition, such as pyelonephritis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previous antibiotic use, which may have led to resistant bacteria.</a:t>
            </a:r>
          </a:p>
          <a:p>
            <a:r>
              <a:rPr lang="en-GB" sz="1200" b="0" i="0" u="none" strike="noStrike" kern="1200" baseline="0" dirty="0">
                <a:solidFill>
                  <a:schemeClr val="tx1"/>
                </a:solidFill>
                <a:latin typeface="+mn-lt"/>
                <a:ea typeface="+mn-ea"/>
                <a:cs typeface="+mn-cs"/>
              </a:rPr>
              <a:t>Send a urine sample for culture and susceptibility testing if this has not already been done and review treatment when results are available (see recommendations 1.1.4, 1.1.7, 1.1.8 and 1.1.12).</a:t>
            </a:r>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14</a:t>
            </a:fld>
            <a:endParaRPr lang="en-GB"/>
          </a:p>
        </p:txBody>
      </p:sp>
    </p:spTree>
    <p:extLst>
      <p:ext uri="{BB962C8B-B14F-4D97-AF65-F5344CB8AC3E}">
        <p14:creationId xmlns:p14="http://schemas.microsoft.com/office/powerpoint/2010/main" val="806776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Rationale trimethoprim, </a:t>
            </a:r>
            <a:r>
              <a:rPr lang="en-GB" dirty="0" err="1"/>
              <a:t>fosfomycin</a:t>
            </a:r>
            <a:r>
              <a:rPr lang="en-GB" dirty="0"/>
              <a:t>, </a:t>
            </a:r>
            <a:r>
              <a:rPr lang="en-GB" dirty="0" err="1"/>
              <a:t>pivmecillinam</a:t>
            </a:r>
            <a:r>
              <a:rPr lang="en-GB" dirty="0"/>
              <a:t> - see next slide </a:t>
            </a:r>
          </a:p>
          <a:p>
            <a:r>
              <a:rPr lang="en-GB" dirty="0"/>
              <a:t>Rationale cefalexin – </a:t>
            </a:r>
            <a:r>
              <a:rPr lang="en-GB" sz="1200" spc="-40" dirty="0">
                <a:solidFill>
                  <a:schemeClr val="accent5">
                    <a:lumMod val="10000"/>
                  </a:schemeClr>
                </a:solidFill>
              </a:rPr>
              <a:t>Not recommended uncomplicated lower UTI,  reserve e.g. for pyelonephritis. </a:t>
            </a:r>
            <a:r>
              <a:rPr lang="en-GB" sz="1200" b="1" spc="-40" dirty="0">
                <a:solidFill>
                  <a:schemeClr val="accent5">
                    <a:lumMod val="10000"/>
                  </a:schemeClr>
                </a:solidFill>
              </a:rPr>
              <a:t>S</a:t>
            </a:r>
            <a:r>
              <a:rPr lang="en-GB" b="1" dirty="0"/>
              <a:t>ee NICE Pyelonephritis NG111 &amp; slide 10</a:t>
            </a:r>
            <a:endParaRPr lang="en-GB" sz="1200" b="1" dirty="0">
              <a:solidFill>
                <a:schemeClr val="accent5">
                  <a:lumMod val="10000"/>
                </a:schemeClr>
              </a:solidFill>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15</a:t>
            </a:fld>
            <a:endParaRPr lang="en-GB"/>
          </a:p>
        </p:txBody>
      </p:sp>
    </p:spTree>
    <p:extLst>
      <p:ext uri="{BB962C8B-B14F-4D97-AF65-F5344CB8AC3E}">
        <p14:creationId xmlns:p14="http://schemas.microsoft.com/office/powerpoint/2010/main" val="1657540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 notes: Note previous NHSE policy of nitrofurantoin first line. Trimethoprim may be appropriate first line if low risk of resistance</a:t>
            </a:r>
          </a:p>
          <a:p>
            <a:endParaRPr lang="en-GB" dirty="0"/>
          </a:p>
          <a:p>
            <a:r>
              <a:rPr lang="en-GB" dirty="0"/>
              <a:t>NICE UTI (lower) Prescribing table NG 109</a:t>
            </a:r>
          </a:p>
          <a:p>
            <a:r>
              <a:rPr lang="en-GB" dirty="0"/>
              <a:t>Footnote 5  A lower risk of resistance may be more likely if not used in the past 3 months, previous urine culture suggests susceptibility (but this was not used), and in younger people in areas where local epidemiology data suggest resistance is low. A higher risk of resistance may be more likely with recent use and in older people in residential facilities.</a:t>
            </a:r>
          </a:p>
          <a:p>
            <a:r>
              <a:rPr lang="en-GB" sz="1200" dirty="0"/>
              <a:t>Footnote 6 If there are symptoms of pyelonephritis or the person has a complicated UTI   (associated with a structural or functional abnormality, or underlying disease, which increases the risk of a more serious outcome or treatment failure)</a:t>
            </a:r>
          </a:p>
          <a:p>
            <a:pPr marL="0" indent="0">
              <a:buNone/>
            </a:pPr>
            <a:endParaRPr lang="en-GB" sz="1200" dirty="0"/>
          </a:p>
          <a:p>
            <a:pPr marL="0" indent="0">
              <a:buNone/>
            </a:pPr>
            <a:r>
              <a:rPr lang="en-GB" sz="1200" dirty="0"/>
              <a:t> See the recommendations on choice of antibiotic in the NICE guideline on pyelonephritis (acute): antimicrobial prescribing</a:t>
            </a:r>
            <a:r>
              <a:rPr lang="en-GB" dirty="0"/>
              <a:t>. NG111</a:t>
            </a:r>
          </a:p>
          <a:p>
            <a:r>
              <a:rPr lang="en-GB" b="1" dirty="0"/>
              <a:t>Footnotes </a:t>
            </a:r>
          </a:p>
          <a:p>
            <a:r>
              <a:rPr lang="en-GB" dirty="0"/>
              <a:t>3- Check any previous urine culture and susceptibility results and antibiotic prescribing and choose antibiotics accordingly.</a:t>
            </a:r>
          </a:p>
          <a:p>
            <a:r>
              <a:rPr lang="en-GB" dirty="0"/>
              <a:t>4- May be used with caution if eGFR 30-44 ml/minute to treat uncomplicated lower UTI caused by suspected or proven multidrug resistant bacteria and only if potential benefit outweighs risk (BNF, August 2018).</a:t>
            </a:r>
          </a:p>
          <a:p>
            <a:r>
              <a:rPr lang="en-GB" dirty="0"/>
              <a:t>For full guidance see </a:t>
            </a:r>
            <a:r>
              <a:rPr lang="en-GB" dirty="0">
                <a:hlinkClick r:id="rId3"/>
              </a:rPr>
              <a:t>https://www.nice.org.uk/guidance/ng109</a:t>
            </a:r>
            <a:r>
              <a:rPr lang="en-GB" dirty="0"/>
              <a:t> and BNF</a:t>
            </a:r>
          </a:p>
          <a:p>
            <a:endParaRPr lang="en-GB" dirty="0"/>
          </a:p>
          <a:p>
            <a:r>
              <a:rPr lang="en-GB" dirty="0"/>
              <a:t>Dosing – Prescribers may not be aware of the dosing regime for </a:t>
            </a:r>
            <a:r>
              <a:rPr lang="en-GB" dirty="0" err="1"/>
              <a:t>pivmecillinam</a:t>
            </a:r>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16</a:t>
            </a:fld>
            <a:endParaRPr lang="en-GB"/>
          </a:p>
        </p:txBody>
      </p:sp>
    </p:spTree>
    <p:extLst>
      <p:ext uri="{BB962C8B-B14F-4D97-AF65-F5344CB8AC3E}">
        <p14:creationId xmlns:p14="http://schemas.microsoft.com/office/powerpoint/2010/main" val="4279297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Times New Roman" panose="02020603050405020304" pitchFamily="18" charset="0"/>
              </a:rPr>
              <a:t>Evidence based largely on Systematic review Milo et al. 2005 involved </a:t>
            </a:r>
            <a:r>
              <a:rPr lang="en-GB" sz="1100" b="1" dirty="0">
                <a:effectLst/>
                <a:latin typeface="Arial" panose="020B0604020202020204" pitchFamily="34" charset="0"/>
                <a:ea typeface="Calibri" panose="020F0502020204030204" pitchFamily="34" charset="0"/>
                <a:cs typeface="Times New Roman" panose="02020603050405020304" pitchFamily="18" charset="0"/>
              </a:rPr>
              <a:t>32 RCTs n=9,605</a:t>
            </a:r>
            <a:r>
              <a:rPr lang="en-GB" sz="1100" dirty="0">
                <a:effectLst/>
                <a:latin typeface="Arial" panose="020B0604020202020204" pitchFamily="34" charset="0"/>
                <a:ea typeface="Calibri" panose="020F0502020204030204" pitchFamily="34" charset="0"/>
                <a:cs typeface="Times New Roman" panose="02020603050405020304" pitchFamily="18" charset="0"/>
              </a:rPr>
              <a:t> with </a:t>
            </a:r>
            <a:r>
              <a:rPr lang="en-GB" sz="1100" b="1" dirty="0">
                <a:effectLst/>
                <a:latin typeface="Arial" panose="020B0604020202020204" pitchFamily="34" charset="0"/>
                <a:ea typeface="Calibri" panose="020F0502020204030204" pitchFamily="34" charset="0"/>
                <a:cs typeface="Times New Roman" panose="02020603050405020304" pitchFamily="18" charset="0"/>
              </a:rPr>
              <a:t>proven UTI</a:t>
            </a:r>
            <a:r>
              <a:rPr lang="en-GB" sz="1100" dirty="0">
                <a:effectLst/>
                <a:latin typeface="Arial" panose="020B0604020202020204" pitchFamily="34" charset="0"/>
                <a:ea typeface="Calibri" panose="020F0502020204030204" pitchFamily="34" charset="0"/>
                <a:cs typeface="Times New Roman" panose="02020603050405020304" pitchFamily="18" charset="0"/>
              </a:rPr>
              <a:t>, [largely quinolones </a:t>
            </a:r>
            <a:r>
              <a:rPr lang="en-GB" sz="1100" dirty="0" err="1">
                <a:effectLst/>
                <a:latin typeface="Arial" panose="020B0604020202020204" pitchFamily="34" charset="0"/>
                <a:ea typeface="Calibri" panose="020F0502020204030204" pitchFamily="34" charset="0"/>
                <a:cs typeface="Times New Roman" panose="02020603050405020304" pitchFamily="18" charset="0"/>
              </a:rPr>
              <a:t>betalactams</a:t>
            </a:r>
            <a:r>
              <a:rPr lang="en-GB" sz="1100" dirty="0">
                <a:effectLst/>
                <a:latin typeface="Arial" panose="020B0604020202020204" pitchFamily="34" charset="0"/>
                <a:ea typeface="Calibri" panose="020F0502020204030204" pitchFamily="34" charset="0"/>
                <a:cs typeface="Times New Roman" panose="02020603050405020304" pitchFamily="18" charset="0"/>
              </a:rPr>
              <a:t> &amp; cotrimoxazole]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Times New Roman" panose="02020603050405020304" pitchFamily="18" charset="0"/>
              </a:rPr>
              <a:t>Participant exclusions - symptoms or signs of an upper UTI (costovertebral pain or tenderness, fever, or positive blood cultures).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b="0" dirty="0"/>
              <a:t>NICE evidence review </a:t>
            </a:r>
            <a:r>
              <a:rPr lang="en-GB" dirty="0">
                <a:hlinkClick r:id="rId3"/>
              </a:rPr>
              <a:t>https://www.nice.org.uk/guidance/ng109/evidence</a:t>
            </a:r>
            <a:endParaRPr lang="en-GB" b="1" dirty="0"/>
          </a:p>
          <a:p>
            <a:r>
              <a:rPr lang="en-GB" b="1" dirty="0"/>
              <a:t>Footnotes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6- </a:t>
            </a:r>
            <a:r>
              <a:rPr lang="en-GB" sz="1200" b="0" i="0" u="none" strike="noStrike" kern="1200" baseline="0" dirty="0">
                <a:solidFill>
                  <a:schemeClr val="tx1"/>
                </a:solidFill>
                <a:latin typeface="+mn-lt"/>
                <a:ea typeface="+mn-ea"/>
                <a:cs typeface="+mn-cs"/>
              </a:rPr>
              <a:t>If there are symptoms of pyelonephritis or the person has a complicated UTI (associated with a structural or functional abnormality, or underlying disease, which increases the risk of a more serious outcome or treatment failure), see the recommendations </a:t>
            </a:r>
            <a:r>
              <a:rPr lang="en-GB" sz="1200" b="0" i="0" u="none" strike="noStrike" kern="1200" baseline="0" dirty="0">
                <a:solidFill>
                  <a:schemeClr val="tx1"/>
                </a:solidFill>
                <a:highlight>
                  <a:srgbClr val="FFFF00"/>
                </a:highlight>
                <a:latin typeface="+mn-lt"/>
                <a:ea typeface="+mn-ea"/>
                <a:cs typeface="+mn-cs"/>
              </a:rPr>
              <a:t>on choice </a:t>
            </a:r>
            <a:r>
              <a:rPr lang="en-GB" sz="1200" b="0" i="0" u="none" strike="noStrike" kern="1200" baseline="0" dirty="0">
                <a:solidFill>
                  <a:schemeClr val="tx1"/>
                </a:solidFill>
                <a:latin typeface="+mn-lt"/>
                <a:ea typeface="+mn-ea"/>
                <a:cs typeface="+mn-cs"/>
              </a:rPr>
              <a:t>of antibiotic in the NICE antimicrobial prescribing guideline on </a:t>
            </a:r>
            <a:r>
              <a:rPr lang="en-GB" sz="1200" b="0" i="0" u="sng" strike="noStrike" kern="1200" baseline="0" dirty="0">
                <a:solidFill>
                  <a:schemeClr val="tx1"/>
                </a:solidFill>
                <a:latin typeface="+mn-lt"/>
                <a:ea typeface="+mn-ea"/>
                <a:cs typeface="+mn-cs"/>
              </a:rPr>
              <a:t>acute pyelonephritis</a:t>
            </a:r>
            <a:r>
              <a:rPr lang="en-GB"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7 days: Men, pregnant women,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Pyelonephritis 7+ days depending on the antibiotic .  </a:t>
            </a:r>
            <a:r>
              <a:rPr lang="en-GB" sz="1400" i="1" dirty="0">
                <a:solidFill>
                  <a:srgbClr val="006666"/>
                </a:solidFill>
              </a:rPr>
              <a:t>See slide 10 &amp;  pyelonephritis guideline  </a:t>
            </a:r>
            <a:r>
              <a:rPr lang="en-GB" sz="1200" dirty="0"/>
              <a:t>for choice &amp; duration pyelonephritis or complicated UTI </a:t>
            </a:r>
          </a:p>
        </p:txBody>
      </p:sp>
      <p:sp>
        <p:nvSpPr>
          <p:cNvPr id="4" name="Slide Number Placeholder 3"/>
          <p:cNvSpPr>
            <a:spLocks noGrp="1"/>
          </p:cNvSpPr>
          <p:nvPr>
            <p:ph type="sldNum" sz="quarter" idx="5"/>
          </p:nvPr>
        </p:nvSpPr>
        <p:spPr/>
        <p:txBody>
          <a:bodyPr/>
          <a:lstStyle/>
          <a:p>
            <a:fld id="{2C7B3F6E-A7FB-4D04-B53B-B8C15CB4CB14}" type="slidenum">
              <a:rPr lang="en-GB" smtClean="0"/>
              <a:t>17</a:t>
            </a:fld>
            <a:endParaRPr lang="en-GB"/>
          </a:p>
        </p:txBody>
      </p:sp>
    </p:spTree>
    <p:extLst>
      <p:ext uri="{BB962C8B-B14F-4D97-AF65-F5344CB8AC3E}">
        <p14:creationId xmlns:p14="http://schemas.microsoft.com/office/powerpoint/2010/main" val="332847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i="0" dirty="0"/>
              <a:t>Recurrent UTI in adults = 2+ last 6 months or 3+last 12 months </a:t>
            </a:r>
          </a:p>
          <a:p>
            <a:r>
              <a:rPr lang="en-GB" i="0" dirty="0"/>
              <a:t>European Association of Urology [EAU] guidelines on urological infections 2017.</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18</a:t>
            </a:fld>
            <a:endParaRPr lang="en-GB"/>
          </a:p>
        </p:txBody>
      </p:sp>
    </p:spTree>
    <p:extLst>
      <p:ext uri="{BB962C8B-B14F-4D97-AF65-F5344CB8AC3E}">
        <p14:creationId xmlns:p14="http://schemas.microsoft.com/office/powerpoint/2010/main" val="2510662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1.1.11 When a trial of daily antibiotic prophylaxis is given, give advice about:</a:t>
            </a:r>
          </a:p>
          <a:p>
            <a:pPr marL="171450" indent="-171450">
              <a:buFont typeface="Arial" panose="020B0604020202020204" pitchFamily="34" charset="0"/>
              <a:buChar char="•"/>
            </a:pPr>
            <a:r>
              <a:rPr lang="en-GB" dirty="0"/>
              <a:t>the risk of resistance with long-term antibiotics, which means they may be less effective in the future</a:t>
            </a:r>
          </a:p>
          <a:p>
            <a:pPr marL="171450" indent="-171450">
              <a:buFont typeface="Arial" panose="020B0604020202020204" pitchFamily="34" charset="0"/>
              <a:buChar char="•"/>
            </a:pPr>
            <a:r>
              <a:rPr lang="en-GB" dirty="0"/>
              <a:t>possible adverse effects of long-term antibiotics</a:t>
            </a:r>
          </a:p>
          <a:p>
            <a:pPr marL="171450" indent="-171450">
              <a:buFont typeface="Arial" panose="020B0604020202020204" pitchFamily="34" charset="0"/>
              <a:buChar char="•"/>
            </a:pPr>
            <a:r>
              <a:rPr lang="en-GB" dirty="0"/>
              <a:t>returning for review within 6 months</a:t>
            </a:r>
          </a:p>
          <a:p>
            <a:pPr marL="171450" indent="-171450">
              <a:buFont typeface="Arial" panose="020B0604020202020204" pitchFamily="34" charset="0"/>
              <a:buChar char="•"/>
            </a:pPr>
            <a:r>
              <a:rPr lang="en-GB" dirty="0"/>
              <a:t>seeking medical help if there are symptoms of an acute UTI. [UTI (recurrent) NG112]</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19</a:t>
            </a:fld>
            <a:endParaRPr lang="en-GB"/>
          </a:p>
        </p:txBody>
      </p:sp>
    </p:spTree>
    <p:extLst>
      <p:ext uri="{BB962C8B-B14F-4D97-AF65-F5344CB8AC3E}">
        <p14:creationId xmlns:p14="http://schemas.microsoft.com/office/powerpoint/2010/main" val="4141905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1.1.11 When a trial of daily antibiotic prophylaxis is given, give advice about:</a:t>
            </a:r>
          </a:p>
          <a:p>
            <a:pPr marL="171450" indent="-171450">
              <a:buFont typeface="Arial" panose="020B0604020202020204" pitchFamily="34" charset="0"/>
              <a:buChar char="•"/>
            </a:pPr>
            <a:r>
              <a:rPr lang="en-GB" b="1" dirty="0"/>
              <a:t>the risk of resistance with long-term antibiotics</a:t>
            </a:r>
            <a:r>
              <a:rPr lang="en-GB" dirty="0"/>
              <a:t>, which means they may be less effective in the future</a:t>
            </a:r>
          </a:p>
          <a:p>
            <a:pPr marL="171450" indent="-171450">
              <a:buFont typeface="Arial" panose="020B0604020202020204" pitchFamily="34" charset="0"/>
              <a:buChar char="•"/>
            </a:pPr>
            <a:r>
              <a:rPr lang="en-GB" b="1" dirty="0"/>
              <a:t>possible adverse effects of long-term antibiotics</a:t>
            </a:r>
          </a:p>
          <a:p>
            <a:pPr marL="171450" indent="-171450">
              <a:buFont typeface="Arial" panose="020B0604020202020204" pitchFamily="34" charset="0"/>
              <a:buChar char="•"/>
            </a:pPr>
            <a:r>
              <a:rPr lang="en-GB" dirty="0"/>
              <a:t>returning for </a:t>
            </a:r>
            <a:r>
              <a:rPr lang="en-GB" b="1" dirty="0"/>
              <a:t>review within 6 months</a:t>
            </a:r>
          </a:p>
          <a:p>
            <a:pPr marL="171450" indent="-171450">
              <a:buFont typeface="Arial" panose="020B0604020202020204" pitchFamily="34" charset="0"/>
              <a:buChar char="•"/>
            </a:pPr>
            <a:r>
              <a:rPr lang="en-GB" dirty="0"/>
              <a:t>seeking medical help if there are symptoms of an acute UTI.</a:t>
            </a:r>
          </a:p>
          <a:p>
            <a:pPr marL="0" indent="0">
              <a:buFont typeface="Arial" panose="020B0604020202020204" pitchFamily="34" charset="0"/>
              <a:buNone/>
            </a:pPr>
            <a:r>
              <a:rPr lang="en-GB" dirty="0"/>
              <a:t>1.1.16 Review antibiotic prophylaxis for recurrent UTI at least every 6 months, with</a:t>
            </a:r>
          </a:p>
          <a:p>
            <a:pPr marL="0" indent="0">
              <a:buFont typeface="Arial" panose="020B0604020202020204" pitchFamily="34" charset="0"/>
              <a:buNone/>
            </a:pPr>
            <a:r>
              <a:rPr lang="en-GB" dirty="0"/>
              <a:t>the review to include:</a:t>
            </a:r>
          </a:p>
          <a:p>
            <a:pPr marL="171450" indent="-171450">
              <a:buFont typeface="Arial" panose="020B0604020202020204" pitchFamily="34" charset="0"/>
              <a:buChar char="•"/>
            </a:pPr>
            <a:r>
              <a:rPr lang="en-GB" dirty="0"/>
              <a:t>assessing the success of prophylaxis</a:t>
            </a:r>
          </a:p>
          <a:p>
            <a:pPr marL="171450" indent="-171450">
              <a:buFont typeface="Arial" panose="020B0604020202020204" pitchFamily="34" charset="0"/>
              <a:buChar char="•"/>
            </a:pPr>
            <a:r>
              <a:rPr lang="en-GB" dirty="0"/>
              <a:t>discussion of continuing, stopping or changing prophylaxis (taking into account the</a:t>
            </a:r>
          </a:p>
          <a:p>
            <a:pPr marL="171450" indent="-171450">
              <a:buFont typeface="Arial" panose="020B0604020202020204" pitchFamily="34" charset="0"/>
              <a:buChar char="•"/>
            </a:pPr>
            <a:r>
              <a:rPr lang="en-GB" dirty="0"/>
              <a:t>person's preferences for antibiotic use and the risk of antimicrobial resistance)</a:t>
            </a:r>
          </a:p>
          <a:p>
            <a:pPr marL="171450" indent="-171450">
              <a:buFont typeface="Arial" panose="020B0604020202020204" pitchFamily="34" charset="0"/>
              <a:buChar char="•"/>
            </a:pPr>
            <a:r>
              <a:rPr lang="en-GB" dirty="0"/>
              <a:t>a reminder about behavioural and personal hygiene measures and self-care treatments</a:t>
            </a:r>
          </a:p>
          <a:p>
            <a:pPr marL="171450" indent="-171450">
              <a:buFont typeface="Arial" panose="020B0604020202020204" pitchFamily="34" charset="0"/>
              <a:buChar char="•"/>
            </a:pPr>
            <a:r>
              <a:rPr lang="en-GB" dirty="0"/>
              <a:t>(see the recommendations on self-care).</a:t>
            </a:r>
          </a:p>
          <a:p>
            <a:pPr marL="0" indent="0">
              <a:buFont typeface="Arial" panose="020B0604020202020204" pitchFamily="34" charset="0"/>
              <a:buNone/>
            </a:pPr>
            <a:r>
              <a:rPr lang="en-GB" dirty="0"/>
              <a:t>If antibiotic prophylaxis is stopped, ensure that people have rapid access to treatment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Referral information – see next slide</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20</a:t>
            </a:fld>
            <a:endParaRPr lang="en-GB"/>
          </a:p>
        </p:txBody>
      </p:sp>
    </p:spTree>
    <p:extLst>
      <p:ext uri="{BB962C8B-B14F-4D97-AF65-F5344CB8AC3E}">
        <p14:creationId xmlns:p14="http://schemas.microsoft.com/office/powerpoint/2010/main" val="32411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Author: </a:t>
            </a:r>
            <a:r>
              <a:rPr lang="en-GB" sz="1000" dirty="0">
                <a:solidFill>
                  <a:prstClr val="black"/>
                </a:solidFill>
                <a:ea typeface="Times New Roman" panose="02020603050405020304" pitchFamily="18" charset="0"/>
              </a:rPr>
              <a:t>Common Infections working group (see acknowledgements) </a:t>
            </a:r>
            <a:endParaRPr lang="en-GB" sz="1000" b="1" dirty="0"/>
          </a:p>
          <a:p>
            <a:pPr>
              <a:defRPr/>
            </a:pPr>
            <a:r>
              <a:rPr lang="en-GB" sz="1000" b="1" dirty="0"/>
              <a:t>Presenting tip</a:t>
            </a:r>
            <a:r>
              <a:rPr lang="en-GB" sz="1000" dirty="0"/>
              <a:t> Once people have had a go at the quiz, it can be useful to share printed versions of the  visual summaries</a:t>
            </a:r>
            <a:endParaRPr lang="en-GB" sz="1000" b="0" dirty="0"/>
          </a:p>
          <a:p>
            <a:pPr>
              <a:defRPr/>
            </a:pPr>
            <a:r>
              <a:rPr lang="en-GB" sz="1000" b="1" dirty="0"/>
              <a:t>See individual guidelines </a:t>
            </a:r>
            <a:r>
              <a:rPr lang="en-GB" sz="1000" b="0" dirty="0"/>
              <a:t>(lower UTI</a:t>
            </a:r>
            <a:r>
              <a:rPr kumimoji="0" lang="en-GB" sz="2100" b="0" i="0" u="none" strike="noStrike" kern="1200" cap="none" spc="0" normalizeH="0" baseline="0" noProof="0" dirty="0">
                <a:ln>
                  <a:noFill/>
                </a:ln>
                <a:solidFill>
                  <a:prstClr val="black"/>
                </a:solidFill>
                <a:effectLst/>
                <a:uLnTx/>
                <a:uFillTx/>
                <a:latin typeface="+mn-lt"/>
                <a:ea typeface="+mn-ea"/>
                <a:cs typeface="Arial"/>
                <a:sym typeface="Arial"/>
              </a:rPr>
              <a:t>; acute pyelonephritis;  recurrent UTI; catheter-associated UTI) </a:t>
            </a:r>
            <a:r>
              <a:rPr lang="en-GB" sz="1000" b="1" dirty="0"/>
              <a:t>and evidence reviews </a:t>
            </a:r>
            <a:r>
              <a:rPr lang="en-GB" sz="1000" dirty="0"/>
              <a:t>for a comprehensive information</a:t>
            </a:r>
          </a:p>
          <a:p>
            <a:pPr>
              <a:defRPr/>
            </a:pPr>
            <a:endParaRPr lang="en-GB" sz="1000" dirty="0"/>
          </a:p>
          <a:p>
            <a:r>
              <a:rPr lang="en-GB" sz="1200" i="1" kern="1200" dirty="0">
                <a:solidFill>
                  <a:schemeClr val="tx1"/>
                </a:solidFill>
                <a:effectLst/>
                <a:latin typeface="+mn-lt"/>
                <a:ea typeface="+mn-ea"/>
                <a:cs typeface="+mn-cs"/>
              </a:rPr>
              <a:t>NICE guidance is prepared for the National Health Service in England. All NICE guidance is subject to regular review and may be updated or withdrawn. NICE accepts no responsibility for the use of its content in this product/publication.’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Information relating to NICE products was accurate at the time of publication July 2019 </a:t>
            </a:r>
          </a:p>
          <a:p>
            <a:endParaRPr lang="en-GB"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solidFill>
                  <a:srgbClr val="0E0E0E"/>
                </a:solidFill>
                <a:effectLst/>
                <a:latin typeface="Lato" panose="020F0502020204030203"/>
              </a:rPr>
              <a:t>© NICE All rights reserved. Subject to </a:t>
            </a:r>
            <a:r>
              <a:rPr lang="en-GB" b="0" i="1" u="none" strike="noStrike" dirty="0">
                <a:solidFill>
                  <a:srgbClr val="005EA5"/>
                </a:solidFill>
                <a:effectLst/>
                <a:latin typeface="Lato" panose="020F0502020204030203"/>
                <a:hlinkClick r:id="rId3">
                  <a:extLst>
                    <a:ext uri="{A12FA001-AC4F-418D-AE19-62706E023703}">
                      <ahyp:hlinkClr xmlns:ahyp="http://schemas.microsoft.com/office/drawing/2018/hyperlinkcolor" val="tx"/>
                    </a:ext>
                  </a:extLst>
                </a:hlinkClick>
              </a:rPr>
              <a:t>Notice of rights</a:t>
            </a:r>
            <a:r>
              <a:rPr lang="en-GB" b="0" i="1" u="none" strike="noStrike" dirty="0">
                <a:solidFill>
                  <a:srgbClr val="005EA5"/>
                </a:solidFill>
                <a:effectLst/>
                <a:latin typeface="Lato" panose="020F0502020204030203"/>
              </a:rPr>
              <a:t> : </a:t>
            </a:r>
            <a:endParaRPr lang="en-GB" b="0" i="1" dirty="0">
              <a:solidFill>
                <a:srgbClr val="0E0E0E"/>
              </a:solidFill>
              <a:effectLst/>
              <a:latin typeface="Lato" panose="020F0502020204030203"/>
            </a:endParaRPr>
          </a:p>
          <a:p>
            <a:pPr algn="l"/>
            <a:r>
              <a:rPr lang="en-GB" b="0" i="1" dirty="0">
                <a:solidFill>
                  <a:srgbClr val="0E0E0E"/>
                </a:solidFill>
                <a:effectLst/>
                <a:latin typeface="Lato" panose="020F0502020204030203"/>
              </a:rPr>
              <a:t>Urinary tract infection (lower): antimicrobial prescribing NICE guideline [NG109]Published date: October 2018 </a:t>
            </a:r>
            <a:r>
              <a:rPr lang="en-GB" i="1" dirty="0">
                <a:hlinkClick r:id="rId4"/>
              </a:rPr>
              <a:t>https://www.nice.org.uk/guidance/ng109</a:t>
            </a:r>
            <a:endParaRPr lang="en-GB" i="1" dirty="0"/>
          </a:p>
          <a:p>
            <a:pPr algn="l"/>
            <a:r>
              <a:rPr lang="en-GB" b="0" i="1" dirty="0">
                <a:solidFill>
                  <a:srgbClr val="0E0E0E"/>
                </a:solidFill>
                <a:effectLst/>
                <a:latin typeface="Lato" panose="020F0502020204030203"/>
              </a:rPr>
              <a:t>Pyelonephritis (acute): antimicrobial prescribing NICE guideline [NG111]Published date: October 2018 </a:t>
            </a:r>
            <a:r>
              <a:rPr lang="en-GB" i="1" dirty="0">
                <a:hlinkClick r:id="rId5"/>
              </a:rPr>
              <a:t>https://www.nice.org.uk/guidance/ng111</a:t>
            </a:r>
            <a:endParaRPr lang="en-GB" i="1" dirty="0"/>
          </a:p>
          <a:p>
            <a:pPr algn="l"/>
            <a:r>
              <a:rPr lang="en-GB" b="0" i="1" dirty="0">
                <a:solidFill>
                  <a:srgbClr val="0E0E0E"/>
                </a:solidFill>
                <a:effectLst/>
                <a:latin typeface="Lato" panose="020F0502020204030203"/>
              </a:rPr>
              <a:t>Urinary tract infection (recurrent): antimicrobial prescribing NICE guideline [NG112]Published date: October 2018 </a:t>
            </a:r>
            <a:r>
              <a:rPr lang="en-GB" i="1" dirty="0">
                <a:hlinkClick r:id="rId6"/>
              </a:rPr>
              <a:t>https://www.nice.org.uk/guidance/ng112</a:t>
            </a:r>
            <a:endParaRPr lang="en-GB" i="1" dirty="0"/>
          </a:p>
          <a:p>
            <a:pPr algn="l"/>
            <a:r>
              <a:rPr lang="en-GB" b="0" i="1" dirty="0">
                <a:solidFill>
                  <a:srgbClr val="0E0E0E"/>
                </a:solidFill>
                <a:effectLst/>
                <a:latin typeface="Lato" panose="020F0502020204030203"/>
              </a:rPr>
              <a:t>Urinary tract infection (catheter-associated): antimicrobial prescribing NICE guideline [NG113]Published date: November 2018 </a:t>
            </a:r>
            <a:r>
              <a:rPr lang="en-GB" i="1" dirty="0">
                <a:hlinkClick r:id="rId7"/>
              </a:rPr>
              <a:t>https://www.nice.org.uk/guidance/ng113</a:t>
            </a:r>
            <a:endParaRPr lang="en-GB" i="1" dirty="0"/>
          </a:p>
          <a:p>
            <a:pPr algn="l"/>
            <a:endParaRPr lang="en-GB" b="0" i="1" dirty="0">
              <a:solidFill>
                <a:srgbClr val="0E0E0E"/>
              </a:solidFill>
              <a:effectLst/>
              <a:latin typeface="Lato" panose="020F0502020204030203"/>
            </a:endParaRPr>
          </a:p>
          <a:p>
            <a:r>
              <a:rPr lang="en-GB" sz="1200" b="1" kern="1200" dirty="0">
                <a:solidFill>
                  <a:schemeClr val="tx1"/>
                </a:solidFill>
                <a:effectLst/>
                <a:latin typeface="+mn-lt"/>
                <a:ea typeface="+mn-ea"/>
                <a:cs typeface="+mn-cs"/>
              </a:rPr>
              <a:t>Endorsement statement (E228)</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UTI Rapid Update Quiz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quiz accurately reflects recommendations in the NICE guidance on </a:t>
            </a:r>
            <a:r>
              <a:rPr lang="en-GB" sz="1200" u="sng" kern="1200" dirty="0">
                <a:solidFill>
                  <a:schemeClr val="tx1"/>
                </a:solidFill>
                <a:effectLst/>
                <a:latin typeface="+mn-lt"/>
                <a:ea typeface="+mn-ea"/>
                <a:cs typeface="+mn-cs"/>
                <a:hlinkClick r:id="rId8"/>
              </a:rPr>
              <a:t>urinary tract infection (lower)</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9"/>
              </a:rPr>
              <a:t>urinary tract infection (recurrent)</a:t>
            </a:r>
            <a:r>
              <a:rPr lang="en-GB" sz="1200" u="sng"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10"/>
              </a:rPr>
              <a:t>urinary tract infection in under 16s</a:t>
            </a:r>
            <a:r>
              <a:rPr lang="en-GB" sz="1200" kern="1200" dirty="0">
                <a:solidFill>
                  <a:schemeClr val="tx1"/>
                </a:solidFill>
                <a:effectLst/>
                <a:latin typeface="+mn-lt"/>
                <a:ea typeface="+mn-ea"/>
                <a:cs typeface="+mn-cs"/>
              </a:rPr>
              <a:t> and </a:t>
            </a:r>
            <a:r>
              <a:rPr lang="en-GB" sz="1200" u="sng" kern="1200" dirty="0">
                <a:solidFill>
                  <a:schemeClr val="tx1"/>
                </a:solidFill>
                <a:effectLst/>
                <a:latin typeface="+mn-lt"/>
                <a:ea typeface="+mn-ea"/>
                <a:cs typeface="+mn-cs"/>
                <a:hlinkClick r:id="rId11"/>
              </a:rPr>
              <a:t>pyelonephritis (acute)</a:t>
            </a:r>
            <a:r>
              <a:rPr lang="en-GB" sz="1200" u="sng"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It also supports statements 2 and 4 in the NICE quality standard for </a:t>
            </a:r>
            <a:r>
              <a:rPr lang="en-GB" sz="1200" u="sng" kern="1200" dirty="0">
                <a:solidFill>
                  <a:schemeClr val="tx1"/>
                </a:solidFill>
                <a:effectLst/>
                <a:latin typeface="+mn-lt"/>
                <a:ea typeface="+mn-ea"/>
                <a:cs typeface="+mn-cs"/>
                <a:hlinkClick r:id="rId12"/>
              </a:rPr>
              <a:t>urinary tract infections in adults</a:t>
            </a:r>
            <a:r>
              <a:rPr lang="en-GB" sz="1200" u="sng"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National Institute for Health and Care Excellence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March 2020</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C7B3F6E-A7FB-4D04-B53B-B8C15CB4CB14}" type="slidenum">
              <a:rPr lang="en-GB" smtClean="0"/>
              <a:t>2</a:t>
            </a:fld>
            <a:endParaRPr lang="en-GB"/>
          </a:p>
        </p:txBody>
      </p:sp>
    </p:spTree>
    <p:extLst>
      <p:ext uri="{BB962C8B-B14F-4D97-AF65-F5344CB8AC3E}">
        <p14:creationId xmlns:p14="http://schemas.microsoft.com/office/powerpoint/2010/main" val="268226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Urinary tract infection (recurrent): antimicrobial prescribing (NG112)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82828"/>
                </a:solidFill>
                <a:effectLst/>
                <a:uLnTx/>
                <a:uFillTx/>
                <a:latin typeface="Lato-Regular"/>
                <a:ea typeface="+mn-ea"/>
                <a:cs typeface="+mn-cs"/>
              </a:rPr>
              <a:t>1.1.4 </a:t>
            </a:r>
            <a:r>
              <a:rPr kumimoji="0" lang="en-GB" sz="1200" b="0" i="0" u="none" strike="noStrike" kern="1200" cap="none" spc="0" normalizeH="0" baseline="0" noProof="0" dirty="0">
                <a:ln>
                  <a:noFill/>
                </a:ln>
                <a:solidFill>
                  <a:srgbClr val="282828"/>
                </a:solidFill>
                <a:effectLst/>
                <a:uLnTx/>
                <a:uFillTx/>
                <a:latin typeface="Lato-Regular"/>
                <a:ea typeface="+mn-ea"/>
                <a:cs typeface="+mn-cs"/>
              </a:rPr>
              <a:t>Refer or seek specialist advice on further investigation and management for: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82828"/>
                </a:solidFill>
                <a:effectLst/>
                <a:uLnTx/>
                <a:uFillTx/>
                <a:latin typeface="Lato-Regular"/>
                <a:ea typeface="+mn-ea"/>
                <a:cs typeface="+mn-cs"/>
              </a:rPr>
              <a:t>men aged 16 years and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82828"/>
                </a:solidFill>
                <a:effectLst/>
                <a:uLnTx/>
                <a:uFillTx/>
                <a:latin typeface="Lato-Regular"/>
                <a:ea typeface="+mn-ea"/>
                <a:cs typeface="+mn-cs"/>
              </a:rPr>
              <a:t>people with recurrent upper UTI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82828"/>
                </a:solidFill>
                <a:effectLst/>
                <a:uLnTx/>
                <a:uFillTx/>
                <a:latin typeface="Lato-Regular"/>
                <a:ea typeface="+mn-ea"/>
                <a:cs typeface="+mn-cs"/>
              </a:rPr>
              <a:t>people with recurrent lower UTI when the underlying cause is unknown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82828"/>
                </a:solidFill>
                <a:effectLst/>
                <a:uLnTx/>
                <a:uFillTx/>
                <a:latin typeface="Lato-Regular"/>
                <a:ea typeface="+mn-ea"/>
                <a:cs typeface="+mn-cs"/>
              </a:rPr>
              <a:t>pregnant women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82828"/>
                </a:solidFill>
                <a:effectLst/>
                <a:uLnTx/>
                <a:uFillTx/>
                <a:latin typeface="Lato-Regular"/>
                <a:ea typeface="+mn-ea"/>
                <a:cs typeface="+mn-cs"/>
              </a:rPr>
              <a:t>children and young people under 16 years in line with the NICE guideline on </a:t>
            </a:r>
            <a:r>
              <a:rPr kumimoji="0" lang="en-GB" sz="1200" b="0" i="0" u="none" strike="noStrike" kern="1200" cap="none" spc="0" normalizeH="0" baseline="0" noProof="0" dirty="0">
                <a:ln>
                  <a:noFill/>
                </a:ln>
                <a:solidFill>
                  <a:srgbClr val="646464"/>
                </a:solidFill>
                <a:effectLst/>
                <a:uLnTx/>
                <a:uFillTx/>
                <a:latin typeface="Lato-Regular"/>
                <a:ea typeface="+mn-ea"/>
                <a:cs typeface="+mn-cs"/>
              </a:rPr>
              <a:t>urinary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46464"/>
                </a:solidFill>
                <a:effectLst/>
                <a:uLnTx/>
                <a:uFillTx/>
                <a:latin typeface="Lato-Regular"/>
                <a:ea typeface="+mn-ea"/>
                <a:cs typeface="+mn-cs"/>
              </a:rPr>
              <a:t>tract infection in under 16s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82828"/>
                </a:solidFill>
                <a:effectLst/>
                <a:uLnTx/>
                <a:uFillTx/>
                <a:latin typeface="Lato-Regular"/>
                <a:ea typeface="+mn-ea"/>
                <a:cs typeface="+mn-cs"/>
              </a:rPr>
              <a:t>people with suspected cancer in line with the NICE guideline on </a:t>
            </a:r>
            <a:r>
              <a:rPr kumimoji="0" lang="en-GB" sz="1200" b="0" i="0" u="none" strike="noStrike" kern="1200" cap="none" spc="0" normalizeH="0" baseline="0" noProof="0" dirty="0">
                <a:ln>
                  <a:noFill/>
                </a:ln>
                <a:solidFill>
                  <a:srgbClr val="646464"/>
                </a:solidFill>
                <a:effectLst/>
                <a:uLnTx/>
                <a:uFillTx/>
                <a:latin typeface="Lato-Regular"/>
                <a:ea typeface="+mn-ea"/>
                <a:cs typeface="+mn-cs"/>
              </a:rPr>
              <a:t>suspected cancer: recognition and referral</a:t>
            </a:r>
            <a:r>
              <a:rPr kumimoji="0" lang="en-GB" sz="1200" b="0" i="0" u="none" strike="noStrike" kern="1200" cap="none" spc="0" normalizeH="0" baseline="0" noProof="0" dirty="0">
                <a:ln>
                  <a:noFill/>
                </a:ln>
                <a:solidFill>
                  <a:srgbClr val="282828"/>
                </a:solidFill>
                <a:effectLst/>
                <a:uLnTx/>
                <a:uFillTx/>
                <a:latin typeface="Lato-Regular"/>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282828"/>
              </a:solidFill>
              <a:effectLst/>
              <a:uLnTx/>
              <a:uFillTx/>
              <a:latin typeface="Lato-Regular"/>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Suspected cancer: recognition and referral (NG12)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Bladder cancer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 1.6.4 Refer people using a suspected cancer pathway referral (for an appointment within 2 weeks) for bladder cancer if they are: aged 45 and over and have: unexplained visible haematuria without urinary tract infection or visible haematuria that persists or recurs after successful treatment of urinary tract infection, or aged 60 and over and have unexplained non-visible haematuria and either dysuria or a raised white cell count on a blood test. [new 2015]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1.6.5 Consider non-urgent referral for bladder cancer in people aged 60 and over with recurrent or persistent unexplained urinary tract infection. [new 2015] Renal cancer 1.6.6 Refer people using a suspected cancer pathway referral (for an appointment within 2 weeks) for renal cancer if they are aged 45 and over and have: unexplained visible haematuria without urinary tract infection or visible haematuria that persists or recurs after successful treatment of urinary tract infection. [new 2015] </a:t>
            </a:r>
            <a:endParaRPr kumimoji="0" lang="en-GB" sz="1200" b="0" i="0" u="none" strike="noStrike" kern="1200" cap="none" spc="0" normalizeH="0" baseline="0" noProof="0" dirty="0">
              <a:ln>
                <a:noFill/>
              </a:ln>
              <a:solidFill>
                <a:srgbClr val="282828"/>
              </a:solidFill>
              <a:effectLst/>
              <a:uLnTx/>
              <a:uFillTx/>
              <a:latin typeface="Lato-Regular"/>
              <a:ea typeface="+mn-ea"/>
              <a:cs typeface="+mn-cs"/>
            </a:endParaRPr>
          </a:p>
        </p:txBody>
      </p:sp>
      <p:sp>
        <p:nvSpPr>
          <p:cNvPr id="4" name="Slide Number Placeholder 3"/>
          <p:cNvSpPr>
            <a:spLocks noGrp="1"/>
          </p:cNvSpPr>
          <p:nvPr>
            <p:ph type="sldNum" sz="quarter" idx="5"/>
          </p:nvPr>
        </p:nvSpPr>
        <p:spPr/>
        <p:txBody>
          <a:bodyPr/>
          <a:lstStyle/>
          <a:p>
            <a:fld id="{2C7B3F6E-A7FB-4D04-B53B-B8C15CB4CB14}" type="slidenum">
              <a:rPr lang="en-GB" smtClean="0"/>
              <a:t>21</a:t>
            </a:fld>
            <a:endParaRPr lang="en-GB"/>
          </a:p>
        </p:txBody>
      </p:sp>
    </p:spTree>
    <p:extLst>
      <p:ext uri="{BB962C8B-B14F-4D97-AF65-F5344CB8AC3E}">
        <p14:creationId xmlns:p14="http://schemas.microsoft.com/office/powerpoint/2010/main" val="452720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 note – clarify that the audience will not be able to read the detail of the chart. Consider handing out hard copies,  advising search for “</a:t>
            </a:r>
            <a:r>
              <a:rPr lang="en-GB" i="1" dirty="0"/>
              <a:t>RCGP TARGET UTI leaflet</a:t>
            </a:r>
            <a:r>
              <a:rPr lang="en-GB" dirty="0"/>
              <a:t>” or providing the link below </a:t>
            </a:r>
          </a:p>
          <a:p>
            <a:r>
              <a:rPr lang="en-GB" dirty="0"/>
              <a:t>It may help you to consider these risk factors: </a:t>
            </a:r>
          </a:p>
          <a:p>
            <a:r>
              <a:rPr lang="en-GB" dirty="0"/>
              <a:t>Stop bacteria spreading from your bowel into your bladder. Wipe from front (vagina) to back (bottom) after using the toilet.</a:t>
            </a:r>
          </a:p>
          <a:p>
            <a:r>
              <a:rPr lang="en-GB" dirty="0"/>
              <a:t>Avoid waiting to pass urine.  Pass urine as soon as you need a wee.</a:t>
            </a:r>
          </a:p>
          <a:p>
            <a:r>
              <a:rPr lang="en-GB" dirty="0"/>
              <a:t>Go for a wee after having sex to flush out any bacteria that may be near the opening to the urethra</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mn-lt"/>
                <a:ea typeface="+mn-ea"/>
                <a:cs typeface="+mn-cs"/>
              </a:rPr>
              <a:t>1. Possible urinary symptoms  &amp; other things for GP &amp; patient to consider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mn-lt"/>
                <a:ea typeface="+mn-ea"/>
                <a:cs typeface="+mn-cs"/>
              </a:rPr>
              <a:t>2. Outcome and plan can be personalised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mn-lt"/>
                <a:ea typeface="+mn-ea"/>
                <a:cs typeface="+mn-cs"/>
              </a:rPr>
              <a:t>3. Flow chart helps patient understand antibiotics and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mn-lt"/>
                <a:ea typeface="+mn-ea"/>
                <a:cs typeface="+mn-cs"/>
              </a:rPr>
              <a:t>Presenter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Patient Urinary Tract Infection (UTI) Information leaflet has been designed to be used during consultation with women who have a suspected UTI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It is a useful tool for clinicians to use whether the patient needs an antibiotic prescription or not.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It explains the treatment decision pathway, and therefore is also helpful for less experienced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It includes information on the types of UTI, which are often misunderstood by patients and health care staff, illness duration, self-care advice, prevention advice and advice on when to re-consult.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Use of this leaflet has been approved by PHE, RCGP, NHS Wales, Scottish UTI Network (SUTIN), RPS and BIA.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200" b="0" i="0" u="none" strike="noStrike" kern="1200" cap="none" spc="0" normalizeH="0" baseline="0" noProof="0" dirty="0">
                <a:ln>
                  <a:noFill/>
                </a:ln>
                <a:solidFill>
                  <a:prstClr val="black"/>
                </a:solidFill>
                <a:effectLst/>
                <a:uLnTx/>
                <a:uFillTx/>
                <a:latin typeface="+mn-lt"/>
                <a:ea typeface="+mn-ea"/>
                <a:cs typeface="+mn-cs"/>
              </a:rPr>
              <a:t>The leaflet can also be linked to your computer clinical systems</a:t>
            </a:r>
          </a:p>
          <a:p>
            <a:endParaRPr lang="en-GB" dirty="0"/>
          </a:p>
          <a:p>
            <a:r>
              <a:rPr lang="en-GB" dirty="0">
                <a:hlinkClick r:id="rId3"/>
              </a:rPr>
              <a:t>https://www.rcgp.org.uk/clinical-and-research/resources/toolkits/amr/target-antibiotics-toolkit/uti-resource-suite.aspx</a:t>
            </a:r>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22</a:t>
            </a:fld>
            <a:endParaRPr lang="en-GB"/>
          </a:p>
        </p:txBody>
      </p:sp>
    </p:spTree>
    <p:extLst>
      <p:ext uri="{BB962C8B-B14F-4D97-AF65-F5344CB8AC3E}">
        <p14:creationId xmlns:p14="http://schemas.microsoft.com/office/powerpoint/2010/main" val="266128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0" i="1" u="none" strike="noStrike" baseline="0" dirty="0">
                <a:solidFill>
                  <a:srgbClr val="282828"/>
                </a:solidFill>
                <a:latin typeface="Lato-Italic"/>
              </a:rPr>
              <a:t>Oestrogen</a:t>
            </a:r>
          </a:p>
          <a:p>
            <a:pPr algn="l"/>
            <a:r>
              <a:rPr lang="en-GB" sz="1000" b="0" i="0" u="none" strike="noStrike" baseline="0" dirty="0">
                <a:solidFill>
                  <a:srgbClr val="282828"/>
                </a:solidFill>
                <a:latin typeface="Lato-Regular"/>
              </a:rPr>
              <a:t>1.1.5 </a:t>
            </a:r>
            <a:r>
              <a:rPr lang="en-GB" sz="1200" b="0" i="0" u="none" strike="noStrike" baseline="0" dirty="0">
                <a:solidFill>
                  <a:srgbClr val="282828"/>
                </a:solidFill>
                <a:latin typeface="Lato-Regular"/>
              </a:rPr>
              <a:t>Consider the lowest effective dose of vaginal oestrogen </a:t>
            </a:r>
            <a:r>
              <a:rPr lang="en-GB" sz="400" b="0" i="0" u="none" strike="noStrike" baseline="0" dirty="0">
                <a:solidFill>
                  <a:srgbClr val="282828"/>
                </a:solidFill>
                <a:latin typeface="Lato-Regular"/>
              </a:rPr>
              <a:t>[</a:t>
            </a:r>
            <a:r>
              <a:rPr lang="en-GB" sz="200" b="0" i="0" u="none" strike="noStrike" baseline="0" dirty="0">
                <a:solidFill>
                  <a:srgbClr val="646464"/>
                </a:solidFill>
                <a:latin typeface="Lato-Regular"/>
              </a:rPr>
              <a:t>1</a:t>
            </a:r>
            <a:r>
              <a:rPr lang="en-GB" sz="400" b="0" i="0" u="none" strike="noStrike" baseline="0" dirty="0">
                <a:solidFill>
                  <a:srgbClr val="282828"/>
                </a:solidFill>
                <a:latin typeface="Lato-Regular"/>
              </a:rPr>
              <a:t>] </a:t>
            </a:r>
            <a:r>
              <a:rPr lang="en-GB" sz="1200" b="0" i="0" u="none" strike="noStrike" baseline="0" dirty="0">
                <a:solidFill>
                  <a:srgbClr val="282828"/>
                </a:solidFill>
                <a:latin typeface="Lato-Regular"/>
              </a:rPr>
              <a:t>(for example, estriol cream) for postmenopausal women </a:t>
            </a:r>
          </a:p>
          <a:p>
            <a:pPr algn="l"/>
            <a:r>
              <a:rPr lang="en-GB" sz="1200" b="0" i="0" u="none" strike="noStrike" baseline="0" dirty="0">
                <a:solidFill>
                  <a:srgbClr val="282828"/>
                </a:solidFill>
                <a:latin typeface="Lato-Regular"/>
              </a:rPr>
              <a:t>with recurrent UTI if behavioural and personal hygiene measures alone are not effective or not appropriate. Discuss</a:t>
            </a:r>
          </a:p>
          <a:p>
            <a:pPr algn="l"/>
            <a:r>
              <a:rPr lang="en-GB" sz="1200" b="0" i="0" u="none" strike="noStrike" baseline="0" dirty="0">
                <a:solidFill>
                  <a:srgbClr val="282828"/>
                </a:solidFill>
                <a:latin typeface="Lato-Regular"/>
              </a:rPr>
              <a:t>the following with the woman to </a:t>
            </a:r>
            <a:r>
              <a:rPr lang="en-GB" sz="1200" b="1" i="0" u="none" strike="noStrike" baseline="0" dirty="0">
                <a:solidFill>
                  <a:srgbClr val="282828"/>
                </a:solidFill>
                <a:latin typeface="Lato-Regular"/>
              </a:rPr>
              <a:t>ensure shared decision-making</a:t>
            </a:r>
            <a:r>
              <a:rPr lang="en-GB" sz="1200" b="0" i="0" u="none" strike="noStrike" baseline="0" dirty="0">
                <a:solidFill>
                  <a:srgbClr val="282828"/>
                </a:solidFill>
                <a:latin typeface="Lato-Regular"/>
              </a:rPr>
              <a:t>:</a:t>
            </a:r>
          </a:p>
          <a:p>
            <a:pPr marL="171450" indent="-171450" algn="l">
              <a:buFont typeface="Arial" panose="020B0604020202020204" pitchFamily="34" charset="0"/>
              <a:buChar char="•"/>
            </a:pPr>
            <a:r>
              <a:rPr lang="en-GB" sz="1200" b="0" i="0" u="none" strike="noStrike" baseline="0" dirty="0">
                <a:solidFill>
                  <a:srgbClr val="282828"/>
                </a:solidFill>
                <a:latin typeface="Lato-Regular"/>
              </a:rPr>
              <a:t>the severity and frequency of previous symptoms</a:t>
            </a:r>
          </a:p>
          <a:p>
            <a:pPr marL="171450" indent="-171450" algn="l">
              <a:buFont typeface="Arial" panose="020B0604020202020204" pitchFamily="34" charset="0"/>
              <a:buChar char="•"/>
            </a:pPr>
            <a:r>
              <a:rPr lang="en-GB" sz="1200" b="0" i="0" u="none" strike="noStrike" baseline="0" dirty="0">
                <a:solidFill>
                  <a:srgbClr val="282828"/>
                </a:solidFill>
                <a:latin typeface="Lato-Regular"/>
              </a:rPr>
              <a:t>the risk of developing complications from recurrent UTIs</a:t>
            </a:r>
          </a:p>
          <a:p>
            <a:pPr marL="171450" indent="-171450" algn="l">
              <a:buFont typeface="Arial" panose="020B0604020202020204" pitchFamily="34" charset="0"/>
              <a:buChar char="•"/>
            </a:pPr>
            <a:r>
              <a:rPr lang="en-GB" sz="1200" b="0" i="0" u="none" strike="noStrike" baseline="0" dirty="0">
                <a:solidFill>
                  <a:srgbClr val="282828"/>
                </a:solidFill>
                <a:latin typeface="Lato-Regular"/>
              </a:rPr>
              <a:t>the possible benefits of treatment, including for other related symptoms, such as vaginal dryness   </a:t>
            </a:r>
            <a:r>
              <a:rPr lang="en-GB" sz="1200" b="1" i="0" u="none" strike="noStrike" baseline="0" dirty="0">
                <a:solidFill>
                  <a:srgbClr val="282828"/>
                </a:solidFill>
                <a:latin typeface="Lato-Regular"/>
              </a:rPr>
              <a:t>NNT=3</a:t>
            </a:r>
          </a:p>
          <a:p>
            <a:pPr marL="171450" indent="-171450" algn="l">
              <a:buFont typeface="Arial" panose="020B0604020202020204" pitchFamily="34" charset="0"/>
              <a:buChar char="•"/>
            </a:pPr>
            <a:r>
              <a:rPr lang="en-GB" sz="1200" b="0" i="0" u="none" strike="noStrike" baseline="0" dirty="0">
                <a:solidFill>
                  <a:srgbClr val="282828"/>
                </a:solidFill>
                <a:latin typeface="Lato-Regular"/>
              </a:rPr>
              <a:t>the possible </a:t>
            </a:r>
            <a:r>
              <a:rPr lang="en-GB" sz="1200" b="1" i="0" u="none" strike="noStrike" baseline="0" dirty="0">
                <a:solidFill>
                  <a:srgbClr val="282828"/>
                </a:solidFill>
                <a:latin typeface="Lato-Regular"/>
              </a:rPr>
              <a:t>adverse effects </a:t>
            </a:r>
            <a:r>
              <a:rPr lang="en-GB" sz="1200" b="0" i="0" u="none" strike="noStrike" baseline="0" dirty="0">
                <a:solidFill>
                  <a:srgbClr val="282828"/>
                </a:solidFill>
                <a:latin typeface="Lato-Regular"/>
              </a:rPr>
              <a:t>such as </a:t>
            </a:r>
            <a:r>
              <a:rPr lang="en-GB" sz="1200" b="1" i="0" u="none" strike="noStrike" baseline="0" dirty="0">
                <a:solidFill>
                  <a:srgbClr val="282828"/>
                </a:solidFill>
                <a:latin typeface="Lato-Regular"/>
              </a:rPr>
              <a:t>breast tenderness and vaginal bleeding </a:t>
            </a:r>
            <a:r>
              <a:rPr lang="en-GB" sz="1200" b="0" i="0" u="none" strike="noStrike" baseline="0" dirty="0">
                <a:solidFill>
                  <a:srgbClr val="282828"/>
                </a:solidFill>
                <a:latin typeface="Lato-Regular"/>
              </a:rPr>
              <a:t>(which should be reported because it may require investigation) </a:t>
            </a:r>
            <a:r>
              <a:rPr lang="en-GB" sz="1200" b="1" i="0" u="none" strike="noStrike" baseline="0" dirty="0">
                <a:solidFill>
                  <a:srgbClr val="282828"/>
                </a:solidFill>
                <a:latin typeface="Lato-Regular"/>
              </a:rPr>
              <a:t>NNH=5</a:t>
            </a:r>
          </a:p>
          <a:p>
            <a:pPr marL="171450" indent="-171450" algn="l">
              <a:buFont typeface="Arial" panose="020B0604020202020204" pitchFamily="34" charset="0"/>
              <a:buChar char="•"/>
            </a:pPr>
            <a:r>
              <a:rPr lang="en-GB" sz="1200" b="0" i="0" u="none" strike="noStrike" baseline="0" dirty="0">
                <a:solidFill>
                  <a:srgbClr val="282828"/>
                </a:solidFill>
                <a:latin typeface="Lato-Regular"/>
              </a:rPr>
              <a:t>the uncertainty of endometrial safety with long-term or repeated use</a:t>
            </a:r>
          </a:p>
          <a:p>
            <a:pPr marL="171450" indent="-171450" algn="l">
              <a:buFont typeface="Arial" panose="020B0604020202020204" pitchFamily="34" charset="0"/>
              <a:buChar char="•"/>
            </a:pPr>
            <a:r>
              <a:rPr lang="en-GB" sz="1200" b="1" i="0" u="none" strike="noStrike" baseline="0" dirty="0">
                <a:solidFill>
                  <a:srgbClr val="282828"/>
                </a:solidFill>
                <a:latin typeface="Lato-Regular"/>
              </a:rPr>
              <a:t>preferences</a:t>
            </a:r>
            <a:r>
              <a:rPr lang="en-GB" sz="1200" b="0" i="0" u="none" strike="noStrike" baseline="0" dirty="0">
                <a:solidFill>
                  <a:srgbClr val="282828"/>
                </a:solidFill>
                <a:latin typeface="Lato-Regular"/>
              </a:rPr>
              <a:t> of the woman for treatment with vaginal oestrogen.</a:t>
            </a:r>
          </a:p>
          <a:p>
            <a:pPr algn="l"/>
            <a:r>
              <a:rPr lang="en-GB" sz="1200" b="0" i="0" u="none" strike="noStrike" baseline="0" dirty="0">
                <a:solidFill>
                  <a:srgbClr val="282828"/>
                </a:solidFill>
                <a:latin typeface="Lato-Regular"/>
              </a:rPr>
              <a:t>Review treatment within 12 months, or earlier if agreed with the woman.</a:t>
            </a:r>
          </a:p>
          <a:p>
            <a:pPr algn="l"/>
            <a:r>
              <a:rPr lang="en-GB" sz="1000" b="0" i="0" u="none" strike="noStrike" baseline="0" dirty="0">
                <a:solidFill>
                  <a:srgbClr val="282828"/>
                </a:solidFill>
                <a:latin typeface="Lato-Regular"/>
              </a:rPr>
              <a:t>1.1.6 </a:t>
            </a:r>
            <a:r>
              <a:rPr lang="en-GB" sz="1200" b="0" i="0" u="none" strike="noStrike" baseline="0" dirty="0">
                <a:solidFill>
                  <a:srgbClr val="282828"/>
                </a:solidFill>
                <a:latin typeface="Lato-Regular"/>
              </a:rPr>
              <a:t>Do not offer </a:t>
            </a:r>
            <a:r>
              <a:rPr lang="en-GB" sz="1200" b="1" i="0" u="none" strike="noStrike" baseline="0" dirty="0">
                <a:solidFill>
                  <a:srgbClr val="282828"/>
                </a:solidFill>
                <a:latin typeface="Lato-Regular"/>
              </a:rPr>
              <a:t>oral </a:t>
            </a:r>
            <a:r>
              <a:rPr lang="en-GB" sz="1200" b="0" i="0" u="none" strike="noStrike" baseline="0" dirty="0">
                <a:solidFill>
                  <a:srgbClr val="282828"/>
                </a:solidFill>
                <a:latin typeface="Lato-Regular"/>
              </a:rPr>
              <a:t>oestrogens (hormone replacement therapy) specifically to</a:t>
            </a:r>
          </a:p>
          <a:p>
            <a:pPr algn="l"/>
            <a:r>
              <a:rPr lang="en-GB" sz="1200" b="0" i="0" u="none" strike="noStrike" baseline="0" dirty="0">
                <a:solidFill>
                  <a:srgbClr val="282828"/>
                </a:solidFill>
                <a:latin typeface="Lato-Regular"/>
              </a:rPr>
              <a:t>reduce the risk of recurrent UTI in postmenopausal women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282828"/>
                </a:solidFill>
                <a:latin typeface="Lato-Regular"/>
              </a:rPr>
              <a:t>			[</a:t>
            </a:r>
            <a:r>
              <a:rPr lang="en-GB" sz="1200" dirty="0">
                <a:solidFill>
                  <a:srgbClr val="006666"/>
                </a:solidFill>
              </a:rPr>
              <a:t>Urinary tract infection (recurrent): antimicrobial prescribing (NG112)]</a:t>
            </a:r>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23</a:t>
            </a:fld>
            <a:endParaRPr lang="en-GB"/>
          </a:p>
        </p:txBody>
      </p:sp>
    </p:spTree>
    <p:extLst>
      <p:ext uri="{BB962C8B-B14F-4D97-AF65-F5344CB8AC3E}">
        <p14:creationId xmlns:p14="http://schemas.microsoft.com/office/powerpoint/2010/main" val="1211344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Home visit request sheet, D/N request . Patient’s urine dipped and it’s off the scale”</a:t>
            </a:r>
          </a:p>
          <a:p>
            <a:r>
              <a:rPr lang="en-GB" dirty="0"/>
              <a:t>87 yr.-old man has moderate cognitive impairment, &amp;  history of benign prostatic hypertrophy, a long-term indwelling catheter, (on urologist advise)  The D/N request a home visit because he is more confused than normal . </a:t>
            </a:r>
          </a:p>
        </p:txBody>
      </p:sp>
      <p:sp>
        <p:nvSpPr>
          <p:cNvPr id="4" name="Slide Number Placeholder 3"/>
          <p:cNvSpPr>
            <a:spLocks noGrp="1"/>
          </p:cNvSpPr>
          <p:nvPr>
            <p:ph type="sldNum" sz="quarter" idx="5"/>
          </p:nvPr>
        </p:nvSpPr>
        <p:spPr/>
        <p:txBody>
          <a:bodyPr/>
          <a:lstStyle/>
          <a:p>
            <a:fld id="{2C7B3F6E-A7FB-4D04-B53B-B8C15CB4CB14}" type="slidenum">
              <a:rPr lang="en-GB" smtClean="0"/>
              <a:t>24</a:t>
            </a:fld>
            <a:endParaRPr lang="en-GB"/>
          </a:p>
        </p:txBody>
      </p:sp>
    </p:spTree>
    <p:extLst>
      <p:ext uri="{BB962C8B-B14F-4D97-AF65-F5344CB8AC3E}">
        <p14:creationId xmlns:p14="http://schemas.microsoft.com/office/powerpoint/2010/main" val="4135815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Statement 2. </a:t>
            </a:r>
            <a:r>
              <a:rPr lang="en-GB" dirty="0">
                <a:solidFill>
                  <a:prstClr val="black"/>
                </a:solidFill>
              </a:rPr>
              <a:t>Healthcare professionals do not use dipstick testing to diagnose UTIs in adults with urinary catheters. [QS90]</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26</a:t>
            </a:fld>
            <a:endParaRPr lang="en-GB"/>
          </a:p>
        </p:txBody>
      </p:sp>
    </p:spTree>
    <p:extLst>
      <p:ext uri="{BB962C8B-B14F-4D97-AF65-F5344CB8AC3E}">
        <p14:creationId xmlns:p14="http://schemas.microsoft.com/office/powerpoint/2010/main" val="1632052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PHE Diagnostic flow charts for older adults (over 65yrs) includes this reminder to consider other causes for confusion and delirium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27</a:t>
            </a:fld>
            <a:endParaRPr lang="en-GB"/>
          </a:p>
        </p:txBody>
      </p:sp>
    </p:spTree>
    <p:extLst>
      <p:ext uri="{BB962C8B-B14F-4D97-AF65-F5344CB8AC3E}">
        <p14:creationId xmlns:p14="http://schemas.microsoft.com/office/powerpoint/2010/main" val="3167868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following slides assess back-up prescribing, consider leaving out if time is short or not of interest to the group.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29</a:t>
            </a:fld>
            <a:endParaRPr lang="en-GB"/>
          </a:p>
        </p:txBody>
      </p:sp>
    </p:spTree>
    <p:extLst>
      <p:ext uri="{BB962C8B-B14F-4D97-AF65-F5344CB8AC3E}">
        <p14:creationId xmlns:p14="http://schemas.microsoft.com/office/powerpoint/2010/main" val="193465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Evidence = women with mild- moderate symptoms , &amp; woman not needing immediate antibiotics</a:t>
            </a:r>
          </a:p>
          <a:p>
            <a:endParaRPr lang="en-GB" b="1" dirty="0"/>
          </a:p>
          <a:p>
            <a:r>
              <a:rPr lang="en-GB" b="1" dirty="0"/>
              <a:t>Offer an immediate antibiotic</a:t>
            </a:r>
          </a:p>
          <a:p>
            <a:r>
              <a:rPr lang="en-GB" sz="1200" b="0" i="0" u="none" strike="noStrike" kern="1200" baseline="0" dirty="0">
                <a:solidFill>
                  <a:schemeClr val="tx1"/>
                </a:solidFill>
                <a:latin typeface="+mn-lt"/>
                <a:ea typeface="+mn-ea"/>
                <a:cs typeface="+mn-cs"/>
              </a:rPr>
              <a:t>Offer an immediate antibiotic prescription…to pregnant women and men with lower UTI. [NG 109 1.1.5]</a:t>
            </a:r>
          </a:p>
          <a:p>
            <a:r>
              <a:rPr lang="en-GB" sz="1200" b="0" i="0" u="none" strike="noStrike" kern="1200" baseline="0" dirty="0">
                <a:solidFill>
                  <a:schemeClr val="tx1"/>
                </a:solidFill>
                <a:latin typeface="+mn-lt"/>
                <a:ea typeface="+mn-ea"/>
                <a:cs typeface="+mn-cs"/>
              </a:rPr>
              <a:t>Offer an immediate antibiotic prescription for children and young people under 16 years with lower UTI.</a:t>
            </a:r>
            <a:r>
              <a:rPr lang="en-GB" sz="1200" dirty="0">
                <a:effectLst/>
                <a:latin typeface="Arial" panose="020B0604020202020204" pitchFamily="34" charset="0"/>
                <a:ea typeface="Times New Roman" panose="02020603050405020304" pitchFamily="18" charset="0"/>
              </a:rPr>
              <a:t> [NG109 1.1.11]</a:t>
            </a:r>
            <a:endParaRPr lang="en-GB" b="1" dirty="0"/>
          </a:p>
          <a:p>
            <a:r>
              <a:rPr lang="en-GB" sz="1200" b="0" i="0" u="none" strike="noStrike" kern="1200" baseline="0" dirty="0">
                <a:solidFill>
                  <a:schemeClr val="tx1"/>
                </a:solidFill>
                <a:latin typeface="+mn-lt"/>
                <a:ea typeface="+mn-ea"/>
                <a:cs typeface="+mn-cs"/>
              </a:rPr>
              <a:t>Offer an [immediate] antibiotic to people with acute pyelonephritis. [NG 111 1.1.5]</a:t>
            </a:r>
          </a:p>
          <a:p>
            <a:endParaRPr lang="en-GB" b="1" dirty="0"/>
          </a:p>
        </p:txBody>
      </p:sp>
      <p:sp>
        <p:nvSpPr>
          <p:cNvPr id="4" name="Slide Number Placeholder 3"/>
          <p:cNvSpPr>
            <a:spLocks noGrp="1"/>
          </p:cNvSpPr>
          <p:nvPr>
            <p:ph type="sldNum" sz="quarter" idx="5"/>
          </p:nvPr>
        </p:nvSpPr>
        <p:spPr/>
        <p:txBody>
          <a:bodyPr/>
          <a:lstStyle/>
          <a:p>
            <a:fld id="{2C7B3F6E-A7FB-4D04-B53B-B8C15CB4CB14}" type="slidenum">
              <a:rPr lang="en-GB" smtClean="0"/>
              <a:t>30</a:t>
            </a:fld>
            <a:endParaRPr lang="en-GB"/>
          </a:p>
        </p:txBody>
      </p:sp>
    </p:spTree>
    <p:extLst>
      <p:ext uri="{BB962C8B-B14F-4D97-AF65-F5344CB8AC3E}">
        <p14:creationId xmlns:p14="http://schemas.microsoft.com/office/powerpoint/2010/main" val="1172820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review background – Little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UK Natural history study n=843  Little et al. 2009</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women with suspected cystitis and moderately severe symptoms </a:t>
            </a:r>
          </a:p>
          <a:p>
            <a:pPr marL="990575" marR="0" lvl="1" indent="-380990" algn="l" defTabSz="609585" rtl="0" eaLnBrk="1" fontAlgn="auto" latinLnBrk="0" hangingPunct="1">
              <a:lnSpc>
                <a:spcPct val="100000"/>
              </a:lnSpc>
              <a:spcBef>
                <a:spcPct val="20000"/>
              </a:spcBef>
              <a:spcAft>
                <a:spcPts val="0"/>
              </a:spcAft>
              <a:buClrTx/>
              <a:buSzTx/>
              <a:buFont typeface="Arial"/>
              <a:buChar char="–"/>
              <a:tabLst/>
              <a:defRPr/>
            </a:pPr>
            <a:r>
              <a:rPr kumimoji="0" lang="en-US" sz="1500" b="0" i="0" u="none" strike="noStrike" kern="1200" cap="none" spc="0" normalizeH="0" baseline="0" noProof="0" dirty="0">
                <a:ln>
                  <a:noFill/>
                </a:ln>
                <a:solidFill>
                  <a:prstClr val="black"/>
                </a:solidFill>
                <a:effectLst/>
                <a:uLnTx/>
                <a:uFillTx/>
                <a:latin typeface="+mn-lt"/>
                <a:ea typeface="+mn-ea"/>
                <a:cs typeface="+mn-cs"/>
              </a:rPr>
              <a:t>3.3 days in women treated with an antibiotic to which the pathogen was sensitive</a:t>
            </a:r>
          </a:p>
          <a:p>
            <a:pPr marL="990575" marR="0" lvl="1" indent="-380990" algn="l" defTabSz="609585" rtl="0" eaLnBrk="1" fontAlgn="auto" latinLnBrk="0" hangingPunct="1">
              <a:lnSpc>
                <a:spcPct val="100000"/>
              </a:lnSpc>
              <a:spcBef>
                <a:spcPct val="20000"/>
              </a:spcBef>
              <a:spcAft>
                <a:spcPts val="0"/>
              </a:spcAft>
              <a:buClrTx/>
              <a:buSzTx/>
              <a:buFont typeface="Arial"/>
              <a:buChar char="–"/>
              <a:tabLst/>
              <a:defRPr/>
            </a:pPr>
            <a:r>
              <a:rPr kumimoji="0" lang="en-US" sz="1500" b="0" i="0" u="none" strike="noStrike" kern="1200" cap="none" spc="0" normalizeH="0" baseline="0" noProof="0" dirty="0">
                <a:ln>
                  <a:noFill/>
                </a:ln>
                <a:solidFill>
                  <a:prstClr val="black"/>
                </a:solidFill>
                <a:effectLst/>
                <a:uLnTx/>
                <a:uFillTx/>
                <a:latin typeface="+mn-lt"/>
                <a:ea typeface="+mn-ea"/>
                <a:cs typeface="+mn-cs"/>
              </a:rPr>
              <a:t>4.7 days in women treated with an antibiotic to which the pathogen was resistant</a:t>
            </a:r>
          </a:p>
          <a:p>
            <a:pPr marL="990575" marR="0" lvl="1" indent="-380990" algn="l" defTabSz="609585" rtl="0" eaLnBrk="1" fontAlgn="auto" latinLnBrk="0" hangingPunct="1">
              <a:lnSpc>
                <a:spcPct val="100000"/>
              </a:lnSpc>
              <a:spcBef>
                <a:spcPct val="20000"/>
              </a:spcBef>
              <a:spcAft>
                <a:spcPts val="0"/>
              </a:spcAft>
              <a:buClrTx/>
              <a:buSzTx/>
              <a:buFont typeface="Arial"/>
              <a:buChar char="–"/>
              <a:tabLst/>
              <a:defRPr/>
            </a:pPr>
            <a:r>
              <a:rPr kumimoji="0" lang="en-US" sz="1500" b="0" i="0" u="none" strike="noStrike" kern="1200" cap="none" spc="0" normalizeH="0" baseline="0" noProof="0" dirty="0">
                <a:ln>
                  <a:noFill/>
                </a:ln>
                <a:solidFill>
                  <a:prstClr val="black"/>
                </a:solidFill>
                <a:effectLst/>
                <a:uLnTx/>
                <a:uFillTx/>
                <a:latin typeface="+mn-lt"/>
                <a:ea typeface="+mn-ea"/>
                <a:cs typeface="+mn-cs"/>
              </a:rPr>
              <a:t>4.9 days in women with infection not treated with an antibiotic.</a:t>
            </a:r>
          </a:p>
          <a:p>
            <a:pPr marL="990575" marR="0" lvl="1" indent="-380990" algn="l" defTabSz="609585" rtl="0" eaLnBrk="1" fontAlgn="auto" latinLnBrk="0" hangingPunct="1">
              <a:lnSpc>
                <a:spcPct val="100000"/>
              </a:lnSpc>
              <a:spcBef>
                <a:spcPct val="20000"/>
              </a:spcBef>
              <a:spcAft>
                <a:spcPts val="0"/>
              </a:spcAft>
              <a:buClrTx/>
              <a:buSzTx/>
              <a:buFont typeface="Arial"/>
              <a:buChar char="–"/>
              <a:tabLst/>
              <a:defRPr/>
            </a:pPr>
            <a:r>
              <a:rPr kumimoji="0" lang="en-US" sz="1500" b="0" i="0" u="none" strike="noStrike" kern="1200" cap="none" spc="0" normalizeH="0" baseline="0" noProof="0" dirty="0">
                <a:ln>
                  <a:noFill/>
                </a:ln>
                <a:solidFill>
                  <a:prstClr val="black"/>
                </a:solidFill>
                <a:effectLst/>
                <a:uLnTx/>
                <a:uFillTx/>
                <a:latin typeface="+mn-lt"/>
                <a:ea typeface="+mn-ea"/>
                <a:cs typeface="+mn-cs"/>
              </a:rPr>
              <a:t>No adverse outcomes in these groups</a:t>
            </a:r>
          </a:p>
          <a:p>
            <a:pPr marL="990575" marR="0" lvl="1" indent="-380990" algn="l" defTabSz="609585" rtl="0" eaLnBrk="1" fontAlgn="auto" latinLnBrk="0" hangingPunct="1">
              <a:lnSpc>
                <a:spcPct val="100000"/>
              </a:lnSpc>
              <a:spcBef>
                <a:spcPct val="20000"/>
              </a:spcBef>
              <a:spcAft>
                <a:spcPts val="0"/>
              </a:spcAft>
              <a:buClrTx/>
              <a:buSzTx/>
              <a:buFont typeface="Arial"/>
              <a:buChar char="–"/>
              <a:tabLst/>
              <a:defRPr/>
            </a:pPr>
            <a:r>
              <a:rPr kumimoji="0" lang="en-US" sz="1500" b="0" i="0" u="none" strike="noStrike" kern="1200" cap="none" spc="0" normalizeH="0" baseline="0" noProof="0" dirty="0">
                <a:ln>
                  <a:noFill/>
                </a:ln>
                <a:solidFill>
                  <a:prstClr val="black"/>
                </a:solidFill>
                <a:effectLst/>
                <a:uLnTx/>
                <a:uFillTx/>
                <a:latin typeface="+mn-lt"/>
                <a:ea typeface="+mn-ea"/>
                <a:cs typeface="+mn-cs"/>
              </a:rPr>
              <a:t>[NNT to prevent progression to Bloodstream infection &gt;200]</a:t>
            </a:r>
            <a:endParaRPr lang="en-US" dirty="0"/>
          </a:p>
          <a:p>
            <a:r>
              <a:rPr lang="en-GB" sz="1200" b="0" i="0" u="none" strike="noStrike" kern="1200" baseline="0" dirty="0">
                <a:solidFill>
                  <a:schemeClr val="tx1"/>
                </a:solidFill>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31</a:t>
            </a:fld>
            <a:endParaRPr lang="en-GB"/>
          </a:p>
        </p:txBody>
      </p:sp>
    </p:spTree>
    <p:extLst>
      <p:ext uri="{BB962C8B-B14F-4D97-AF65-F5344CB8AC3E}">
        <p14:creationId xmlns:p14="http://schemas.microsoft.com/office/powerpoint/2010/main" val="2258013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review 3.3.3 </a:t>
            </a:r>
          </a:p>
          <a:p>
            <a:r>
              <a:rPr lang="en-GB" sz="1200" b="0" i="0" u="none" strike="noStrike" kern="1200" baseline="0" dirty="0">
                <a:solidFill>
                  <a:schemeClr val="tx1"/>
                </a:solidFill>
                <a:latin typeface="+mn-lt"/>
                <a:ea typeface="+mn-ea"/>
                <a:cs typeface="+mn-cs"/>
              </a:rPr>
              <a:t>A systematic review (</a:t>
            </a:r>
            <a:r>
              <a:rPr lang="en-GB" sz="1200" b="0" i="0" u="none" strike="noStrike" kern="1200" baseline="0" dirty="0" err="1">
                <a:solidFill>
                  <a:schemeClr val="tx1"/>
                </a:solidFill>
                <a:latin typeface="+mn-lt"/>
                <a:ea typeface="+mn-ea"/>
                <a:cs typeface="+mn-cs"/>
              </a:rPr>
              <a:t>Falagas</a:t>
            </a:r>
            <a:r>
              <a:rPr lang="en-GB" sz="1200" b="0" i="0" u="none" strike="noStrike" kern="1200" baseline="0" dirty="0">
                <a:solidFill>
                  <a:schemeClr val="tx1"/>
                </a:solidFill>
                <a:latin typeface="+mn-lt"/>
                <a:ea typeface="+mn-ea"/>
                <a:cs typeface="+mn-cs"/>
              </a:rPr>
              <a:t> et al. 2009; 5 RCTs, n=1,407) assessed the effectiveness of antibiotics in managing symptoms of uncomplicated lower UTI in non-pregnant women with uncomplicated cystitis, compared with placebo. The age of the included women varied across the studies, ranging from 15 to 75 years. Most women were reported to have mild to moderate symptoms. Only studies which confirmed the presence of a UTI (either with a positive dipstick or positive culture) were included in the review.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32</a:t>
            </a:fld>
            <a:endParaRPr lang="en-GB"/>
          </a:p>
        </p:txBody>
      </p:sp>
    </p:spTree>
    <p:extLst>
      <p:ext uri="{BB962C8B-B14F-4D97-AF65-F5344CB8AC3E}">
        <p14:creationId xmlns:p14="http://schemas.microsoft.com/office/powerpoint/2010/main" val="343451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E. coli </a:t>
            </a:r>
            <a:r>
              <a:rPr lang="en-GB" sz="1200" dirty="0"/>
              <a:t>isolates from </a:t>
            </a:r>
            <a:r>
              <a:rPr lang="en-GB" sz="1200" b="1" dirty="0"/>
              <a:t>blood </a:t>
            </a:r>
            <a:r>
              <a:rPr lang="en-GB" sz="1200" dirty="0"/>
              <a:t>resistant to co-amoxiclav, England 2014-2018 </a:t>
            </a:r>
            <a:r>
              <a:rPr lang="en-GB" b="1" dirty="0"/>
              <a:t>43%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err="1">
                <a:ln>
                  <a:noFill/>
                </a:ln>
                <a:solidFill>
                  <a:srgbClr val="006666"/>
                </a:solidFill>
                <a:effectLst/>
                <a:uLnTx/>
                <a:uFillTx/>
                <a:latin typeface="+mn-lt"/>
                <a:ea typeface="+mn-ea"/>
                <a:cs typeface="+mn-cs"/>
              </a:rPr>
              <a:t>E.Coli</a:t>
            </a:r>
            <a:r>
              <a:rPr kumimoji="0" lang="en-GB" sz="2800" b="0" i="1" u="none" strike="noStrike" kern="1200" cap="none" spc="0" normalizeH="0" baseline="0" noProof="0" dirty="0">
                <a:ln>
                  <a:noFill/>
                </a:ln>
                <a:solidFill>
                  <a:srgbClr val="006666"/>
                </a:solidFill>
                <a:effectLst/>
                <a:uLnTx/>
                <a:uFillTx/>
                <a:latin typeface="+mn-lt"/>
                <a:ea typeface="+mn-ea"/>
                <a:cs typeface="+mn-cs"/>
              </a:rPr>
              <a:t> </a:t>
            </a:r>
            <a:r>
              <a:rPr kumimoji="0" lang="en-GB" sz="2800" b="0" i="0" u="none" strike="noStrike" kern="1200" cap="none" spc="0" normalizeH="0" baseline="0" noProof="0" dirty="0">
                <a:ln>
                  <a:noFill/>
                </a:ln>
                <a:solidFill>
                  <a:srgbClr val="006666"/>
                </a:solidFill>
                <a:effectLst/>
                <a:uLnTx/>
                <a:uFillTx/>
                <a:latin typeface="+mn-lt"/>
                <a:ea typeface="+mn-ea"/>
                <a:cs typeface="+mn-cs"/>
              </a:rPr>
              <a:t>Resistance </a:t>
            </a:r>
            <a:r>
              <a:rPr kumimoji="0" lang="en-GB" sz="2000" b="1" i="0" u="none" strike="noStrike" kern="1200" cap="none" spc="0" normalizeH="0" baseline="0" noProof="0" dirty="0">
                <a:ln>
                  <a:noFill/>
                </a:ln>
                <a:solidFill>
                  <a:srgbClr val="006666"/>
                </a:solidFill>
                <a:effectLst/>
                <a:uLnTx/>
                <a:uFillTx/>
                <a:latin typeface="+mn-lt"/>
                <a:ea typeface="+mn-ea"/>
                <a:cs typeface="+mn-cs"/>
              </a:rPr>
              <a:t>Lab-MSU</a:t>
            </a:r>
            <a:r>
              <a:rPr kumimoji="0" lang="en-GB" sz="2800" b="0" i="0" u="none" strike="noStrike" kern="1200" cap="none" spc="0" normalizeH="0" baseline="0" noProof="0" dirty="0">
                <a:ln>
                  <a:noFill/>
                </a:ln>
                <a:solidFill>
                  <a:srgbClr val="006666"/>
                </a:solidFill>
                <a:effectLst/>
                <a:uLnTx/>
                <a:uFillTx/>
                <a:latin typeface="+mn-lt"/>
                <a:ea typeface="+mn-ea"/>
                <a:cs typeface="+mn-cs"/>
              </a:rPr>
              <a:t>  20 % (</a:t>
            </a:r>
            <a:r>
              <a:rPr kumimoji="0" lang="en-GB" sz="2000" b="0" i="0" u="none" strike="noStrike" kern="1200" cap="none" spc="0" normalizeH="0" baseline="0" noProof="0" dirty="0">
                <a:ln>
                  <a:noFill/>
                </a:ln>
                <a:solidFill>
                  <a:srgbClr val="006666"/>
                </a:solidFill>
                <a:effectLst/>
                <a:uLnTx/>
                <a:uFillTx/>
                <a:latin typeface="+mn-lt"/>
                <a:ea typeface="+mn-ea"/>
                <a:cs typeface="+mn-cs"/>
              </a:rPr>
              <a:t>varies by area </a:t>
            </a:r>
            <a:r>
              <a:rPr kumimoji="0" lang="en-GB" sz="2800" b="0" i="0" u="none" strike="noStrike" kern="1200" cap="none" spc="0" normalizeH="0" baseline="0" noProof="0" dirty="0">
                <a:ln>
                  <a:noFill/>
                </a:ln>
                <a:solidFill>
                  <a:srgbClr val="006666"/>
                </a:solidFill>
                <a:effectLst/>
                <a:uLnTx/>
                <a:uFillTx/>
                <a:latin typeface="+mn-lt"/>
                <a:ea typeface="+mn-ea"/>
                <a:cs typeface="+mn-cs"/>
              </a:rPr>
              <a:t>10.8 - 30.7%)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666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Nationally for England, resistance of E. coli (the main causative organism of acute pyelonephritis) in laboratory-processed urine specimens to the following antibiotics 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cefalexin: 9.9% (varies by area from 8.1 to 11.4%)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ciprofloxacin: 10.6% (varies by area from 7.8 to 13.7%)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co-amoxiclav: 19.8% (varies by area from 10.8 to 30.7%)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trimethoprim: 30.3% (varies by area from 27.1 to 33.4%).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(Public Health England. Antimicrobial resistance quarterly surveillance: March: </a:t>
            </a:r>
            <a:r>
              <a:rPr kumimoji="0" lang="en-GB" sz="1200" b="1" i="1" u="none" strike="noStrike" kern="1200" cap="none" spc="0" normalizeH="0" baseline="0" noProof="0" dirty="0">
                <a:ln>
                  <a:noFill/>
                </a:ln>
                <a:solidFill>
                  <a:prstClr val="black"/>
                </a:solidFill>
                <a:effectLst/>
                <a:uLnTx/>
                <a:uFillTx/>
                <a:latin typeface="+mn-lt"/>
                <a:ea typeface="+mn-ea"/>
                <a:cs typeface="+mn-cs"/>
              </a:rPr>
              <a:t>March 2018</a:t>
            </a:r>
            <a:r>
              <a:rPr kumimoji="0" lang="en-GB" sz="1200" b="0" i="1" u="none" strike="noStrike" kern="1200" cap="none" spc="0" normalizeH="0" baseline="0" noProof="0" dirty="0">
                <a:ln>
                  <a:noFill/>
                </a:ln>
                <a:solidFill>
                  <a:prstClr val="black"/>
                </a:solidFill>
                <a:effectLst/>
                <a:uLnTx/>
                <a:uFillTx/>
                <a:latin typeface="+mn-lt"/>
                <a:ea typeface="+mn-ea"/>
                <a:cs typeface="+mn-cs"/>
              </a:rPr>
              <a:t>)</a:t>
            </a:r>
          </a:p>
        </p:txBody>
      </p:sp>
      <p:sp>
        <p:nvSpPr>
          <p:cNvPr id="4" name="Slide Number Placeholder 3"/>
          <p:cNvSpPr>
            <a:spLocks noGrp="1"/>
          </p:cNvSpPr>
          <p:nvPr>
            <p:ph type="sldNum" sz="quarter" idx="5"/>
          </p:nvPr>
        </p:nvSpPr>
        <p:spPr/>
        <p:txBody>
          <a:bodyPr/>
          <a:lstStyle/>
          <a:p>
            <a:fld id="{2C7B3F6E-A7FB-4D04-B53B-B8C15CB4CB14}" type="slidenum">
              <a:rPr lang="en-GB" smtClean="0"/>
              <a:t>4</a:t>
            </a:fld>
            <a:endParaRPr lang="en-GB"/>
          </a:p>
        </p:txBody>
      </p:sp>
    </p:spTree>
    <p:extLst>
      <p:ext uri="{BB962C8B-B14F-4D97-AF65-F5344CB8AC3E}">
        <p14:creationId xmlns:p14="http://schemas.microsoft.com/office/powerpoint/2010/main" val="3258523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tx1"/>
                </a:solidFill>
                <a:latin typeface="+mn-lt"/>
                <a:ea typeface="+mn-ea"/>
                <a:cs typeface="+mn-cs"/>
              </a:rPr>
              <a:t>Guideline &amp; Evidence review NG109</a:t>
            </a:r>
          </a:p>
          <a:p>
            <a:pPr marL="0" marR="0" lvl="0" indent="0" algn="l" defTabSz="609585" rtl="0" eaLnBrk="1" fontAlgn="auto" latinLnBrk="0" hangingPunct="1">
              <a:lnSpc>
                <a:spcPct val="107000"/>
              </a:lnSpc>
              <a:spcBef>
                <a:spcPct val="20000"/>
              </a:spcBef>
              <a:spcAft>
                <a:spcPts val="80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One RCT (Little et al. 2010) assessed various antibiotic prescribing strategies </a:t>
            </a:r>
          </a:p>
          <a:p>
            <a:pPr marL="0" marR="0" lvl="0" indent="0" algn="l" defTabSz="609585" rtl="0" eaLnBrk="1" fontAlgn="auto" latinLnBrk="0" hangingPunct="1">
              <a:lnSpc>
                <a:spcPct val="107000"/>
              </a:lnSpc>
              <a:spcBef>
                <a:spcPct val="20000"/>
              </a:spcBef>
              <a:spcAft>
                <a:spcPts val="80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Population: non-pregnant women with acute </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uncomplicated</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lower UTI,  where </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immediate antibiotic treatment was not necessary</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women included in the study had a </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mean age of 39 to 45 years </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Moderate symptoms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(mean score of 1.7 to 1.8, on a scale of 0=no problem, 1=mild problem, 2=moderately bad problem, 3=severe problem) at baseline. </a:t>
            </a:r>
          </a:p>
          <a:p>
            <a:pPr marL="0" marR="0" lvl="0" indent="0" algn="l" defTabSz="609585" rtl="0" eaLnBrk="1" fontAlgn="auto" latinLnBrk="0" hangingPunct="1">
              <a:lnSpc>
                <a:spcPct val="107000"/>
              </a:lnSpc>
              <a:spcBef>
                <a:spcPct val="20000"/>
              </a:spcBef>
              <a:spcAft>
                <a:spcPts val="80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Strategies</a:t>
            </a:r>
          </a:p>
          <a:p>
            <a:pPr marL="0" marR="0" lvl="0" indent="0" algn="l" defTabSz="609585" rtl="0" eaLnBrk="1" fontAlgn="auto" latinLnBrk="0" hangingPunct="1">
              <a:lnSpc>
                <a:spcPct val="107000"/>
              </a:lnSpc>
              <a:spcBef>
                <a:spcPct val="20000"/>
              </a:spcBef>
              <a:spcAft>
                <a:spcPts val="80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5 different antibiotic prescribing strategies (immediate antibiotics, back-up antibiotics and 3 targeted antibiotics groups), </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Immediate antibiotics (trimethoprim 200 mg twice a day for 3 days; cefaclor or cefalexin if allergic to trimethoprim).</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Empirical back-up antibiotics (women were advised to drink plenty, and offered a back-up antibiotic prescription if symptoms did not improve after 48 hours; women could either pick up the prescription from the front desk or take away a prescription).</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Targeted antibiotics based on a positive result on midstream urine analysis (women were offered symptomatic treatment until results of the analysis were available).</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Targeted antibiotics based on positive dipstick result (if nitrite or both leucocytes and a trace of blood were present, women were offered antibiotics immediately).</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Targeted antibiotics based on a symptom score (two or more of urine cloudiness, urine smell, nocturia, or dysuria). </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09585" rtl="0" eaLnBrk="1" fontAlgn="auto" latinLnBrk="0" hangingPunct="1">
              <a:lnSpc>
                <a:spcPct val="107000"/>
              </a:lnSpc>
              <a:spcBef>
                <a:spcPct val="20000"/>
              </a:spcBef>
              <a:spcAft>
                <a:spcPts val="800"/>
              </a:spcAft>
              <a:buClrTx/>
              <a:buSzTx/>
              <a:buFont typeface="Arial"/>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Outcomes </a:t>
            </a:r>
          </a:p>
          <a:p>
            <a:pPr marL="171450" marR="0" lvl="0" indent="-171450" algn="l" defTabSz="609585"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 difference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between the different prescribing strategies in </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severity or duration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of symptoms or </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time to </a:t>
            </a:r>
            <a:r>
              <a:rPr kumimoji="0" lang="en-GB" sz="1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reconsultation</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(low to very low quality evidence).</a:t>
            </a:r>
          </a:p>
          <a:p>
            <a:pPr marL="171450" marR="0" lvl="0" indent="-171450" algn="l" defTabSz="609585"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cs typeface="Times New Roman" panose="02020603050405020304" pitchFamily="18" charset="0"/>
              </a:rPr>
              <a:t>A</a:t>
            </a:r>
            <a:r>
              <a:rPr lang="en-GB" sz="1200" b="0" i="0" u="none" strike="noStrike" baseline="0" dirty="0">
                <a:solidFill>
                  <a:srgbClr val="282828"/>
                </a:solidFill>
                <a:latin typeface="Lato-Regular"/>
              </a:rPr>
              <a:t> </a:t>
            </a:r>
            <a:r>
              <a:rPr lang="en-GB" sz="1200" b="1" i="0" u="none" strike="noStrike" baseline="0" dirty="0">
                <a:solidFill>
                  <a:srgbClr val="282828"/>
                </a:solidFill>
                <a:latin typeface="Lato-Regular"/>
              </a:rPr>
              <a:t>delay of more than 48 hours </a:t>
            </a:r>
            <a:r>
              <a:rPr lang="en-GB" sz="1200" b="0" i="0" u="none" strike="noStrike" baseline="0" dirty="0">
                <a:solidFill>
                  <a:srgbClr val="282828"/>
                </a:solidFill>
                <a:latin typeface="Lato-Regular"/>
              </a:rPr>
              <a:t>was associated with a longer duration of moderately bad symptoms (very low quality evidence). [Note recommendation to use back-up antibiotic if symptoms do not start to improve within 48 hours or worsen at any time]</a:t>
            </a:r>
            <a:endParaRPr lang="en-GB" sz="1200" dirty="0"/>
          </a:p>
          <a:p>
            <a:pPr marL="171450" marR="0" lvl="0" indent="-171450" algn="l" defTabSz="609585"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lang="en-GB" sz="1200" b="0" i="0" u="none" strike="noStrike" baseline="0" dirty="0">
                <a:solidFill>
                  <a:srgbClr val="282828"/>
                </a:solidFill>
                <a:latin typeface="Lato-Regular"/>
              </a:rPr>
              <a:t>significantly more women who were prescribed immediate antibiotics used them, compared with all other prescribing strategy groups, except immediate antibiotics based on symptom severity scoring (very low quality evidence).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Guideline discussion </a:t>
            </a:r>
            <a:r>
              <a:rPr kumimoji="0" lang="en-GB" sz="1200" b="0" i="1" u="none" strike="noStrike" kern="1200" cap="none" spc="0" normalizeH="0" baseline="0" noProof="0" dirty="0">
                <a:ln>
                  <a:noFill/>
                </a:ln>
                <a:solidFill>
                  <a:prstClr val="black"/>
                </a:solidFill>
                <a:effectLst/>
                <a:uLnTx/>
                <a:uFillTx/>
                <a:latin typeface="+mn-lt"/>
                <a:ea typeface="+mn-ea"/>
                <a:cs typeface="+mn-cs"/>
              </a:rPr>
              <a:t>Decisions around prescribing strategies should be individualised, taking account of the severity of symptoms, the risk of developing</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complications or having treatment failure, and preference for back-up or immediate antibiotics, or awaiting the results of urine culture.</a:t>
            </a:r>
            <a:endParaRPr kumimoji="0" lang="en-GB"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33</a:t>
            </a:fld>
            <a:endParaRPr lang="en-GB"/>
          </a:p>
        </p:txBody>
      </p:sp>
    </p:spTree>
    <p:extLst>
      <p:ext uri="{BB962C8B-B14F-4D97-AF65-F5344CB8AC3E}">
        <p14:creationId xmlns:p14="http://schemas.microsoft.com/office/powerpoint/2010/main" val="883783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Guideline &amp; Evidence review NG109</a:t>
            </a:r>
          </a:p>
          <a:p>
            <a:pPr marL="0" marR="0" lvl="0" indent="0" algn="l" defTabSz="609585" rtl="0" eaLnBrk="1" fontAlgn="auto" latinLnBrk="0" hangingPunct="1">
              <a:lnSpc>
                <a:spcPct val="107000"/>
              </a:lnSpc>
              <a:spcBef>
                <a:spcPct val="20000"/>
              </a:spcBef>
              <a:spcAft>
                <a:spcPts val="80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One RCT (Little et al. 2010) assessed various antibiotic prescribing strategies </a:t>
            </a:r>
          </a:p>
          <a:p>
            <a:pPr marL="0" marR="0" lvl="0" indent="0" algn="l" defTabSz="609585" rtl="0" eaLnBrk="1" fontAlgn="auto" latinLnBrk="0" hangingPunct="1">
              <a:lnSpc>
                <a:spcPct val="107000"/>
              </a:lnSpc>
              <a:spcBef>
                <a:spcPct val="20000"/>
              </a:spcBef>
              <a:spcAft>
                <a:spcPts val="80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Population: non-pregnant women with acute </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uncomplicated</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lower UTI,  where </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immediate antibiotic treatment was not necessary</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women included in the study had a </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mean age of 39 to 45 years </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Moderate symptoms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(mean score of 1.7 to 1.8, on a scale of 0=no problem, 1=mild problem, 2=moderately bad problem, 3=severe problem) at baseline. </a:t>
            </a:r>
          </a:p>
          <a:p>
            <a:pPr marL="0" marR="0" lvl="0" indent="0" algn="l" defTabSz="609585" rtl="0" eaLnBrk="1" fontAlgn="auto" latinLnBrk="0" hangingPunct="1">
              <a:lnSpc>
                <a:spcPct val="107000"/>
              </a:lnSpc>
              <a:spcBef>
                <a:spcPct val="20000"/>
              </a:spcBef>
              <a:spcAft>
                <a:spcPts val="80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Strategies</a:t>
            </a:r>
          </a:p>
          <a:p>
            <a:pPr marL="0" marR="0" lvl="0" indent="0" algn="l" defTabSz="609585" rtl="0" eaLnBrk="1" fontAlgn="auto" latinLnBrk="0" hangingPunct="1">
              <a:lnSpc>
                <a:spcPct val="107000"/>
              </a:lnSpc>
              <a:spcBef>
                <a:spcPct val="20000"/>
              </a:spcBef>
              <a:spcAft>
                <a:spcPts val="80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5 different antibiotic prescribing strategies (immediate antibiotics, back-up antibiotics and 3 targeted antibiotics groups), </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Immediate antibiotics (trimethoprim 200 mg twice a day for 3 days; cefaclor or cefalexin if allergic to trimethoprim).</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Empirical back-up antibiotics (women were advised to drink plenty, and offered a back-up antibiotic prescription if symptoms did not improve after 48 hours; women could either pick up the prescription from the front desk or take away a prescription).</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Targeted antibiotics based on a positive result on midstream urine analysis (women were offered symptomatic treatment until results of the analysis were available).</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Targeted antibiotics based on positive dipstick result (if nitrite or both leucocytes and a trace of blood were present, women were offered antibiotics immediately).</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Targeted antibiotics based on a symptom score (two or more of urine cloudiness, urine smell, nocturia, or dysuria). </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09585" rtl="0" eaLnBrk="1" fontAlgn="auto" latinLnBrk="0" hangingPunct="1">
              <a:lnSpc>
                <a:spcPct val="107000"/>
              </a:lnSpc>
              <a:spcBef>
                <a:spcPct val="20000"/>
              </a:spcBef>
              <a:spcAft>
                <a:spcPts val="800"/>
              </a:spcAft>
              <a:buClrTx/>
              <a:buSzTx/>
              <a:buFont typeface="Arial"/>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Outcomes </a:t>
            </a:r>
          </a:p>
          <a:p>
            <a:pPr marL="171450" marR="0" lvl="0" indent="-171450" algn="l" defTabSz="609585"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 difference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between the different prescribing strategies in </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severity or duration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of symptoms or </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time to </a:t>
            </a:r>
            <a:r>
              <a:rPr kumimoji="0" lang="en-GB" sz="1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reconsultation</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(low to very low quality evidence).</a:t>
            </a:r>
          </a:p>
          <a:p>
            <a:pPr marL="171450" marR="0" lvl="0" indent="-171450" algn="l" defTabSz="609585"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a:t>
            </a:r>
            <a:r>
              <a:rPr kumimoji="0" lang="en-GB" sz="1200" b="0" i="0" u="none" strike="noStrike" kern="1200" cap="none" spc="0" normalizeH="0" baseline="0" noProof="0" dirty="0">
                <a:ln>
                  <a:noFill/>
                </a:ln>
                <a:solidFill>
                  <a:srgbClr val="282828"/>
                </a:solidFill>
                <a:effectLst/>
                <a:uLnTx/>
                <a:uFillTx/>
                <a:latin typeface="Lato-Regular"/>
                <a:ea typeface="+mn-ea"/>
                <a:cs typeface="+mn-cs"/>
              </a:rPr>
              <a:t> </a:t>
            </a:r>
            <a:r>
              <a:rPr kumimoji="0" lang="en-GB" sz="1200" b="1" i="0" u="none" strike="noStrike" kern="1200" cap="none" spc="0" normalizeH="0" baseline="0" noProof="0" dirty="0">
                <a:ln>
                  <a:noFill/>
                </a:ln>
                <a:solidFill>
                  <a:srgbClr val="282828"/>
                </a:solidFill>
                <a:effectLst/>
                <a:uLnTx/>
                <a:uFillTx/>
                <a:latin typeface="Lato-Regular"/>
                <a:ea typeface="+mn-ea"/>
                <a:cs typeface="+mn-cs"/>
              </a:rPr>
              <a:t>delay of more than 48 hours </a:t>
            </a:r>
            <a:r>
              <a:rPr kumimoji="0" lang="en-GB" sz="1200" b="0" i="0" u="none" strike="noStrike" kern="1200" cap="none" spc="0" normalizeH="0" baseline="0" noProof="0" dirty="0">
                <a:ln>
                  <a:noFill/>
                </a:ln>
                <a:solidFill>
                  <a:srgbClr val="282828"/>
                </a:solidFill>
                <a:effectLst/>
                <a:uLnTx/>
                <a:uFillTx/>
                <a:latin typeface="Lato-Regular"/>
                <a:ea typeface="+mn-ea"/>
                <a:cs typeface="+mn-cs"/>
              </a:rPr>
              <a:t>was associated with a longer duration of moderately bad symptoms (very low quality evidence). [Note recommendation to use back-up antibiotic if symptoms do not start to improve within 48 hours or worsen at any time]</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609585"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82828"/>
                </a:solidFill>
                <a:effectLst/>
                <a:uLnTx/>
                <a:uFillTx/>
                <a:latin typeface="Lato-Regular"/>
                <a:ea typeface="+mn-ea"/>
                <a:cs typeface="+mn-cs"/>
              </a:rPr>
              <a:t>significantly more women who were prescribed immediate antibiotics used them, compared with all other prescribing strategy groups, except immediate antibiotics based on symptom severity scoring (very low quality evidence).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Guideline discussion </a:t>
            </a:r>
            <a:r>
              <a:rPr kumimoji="0" lang="en-GB" sz="1200" b="0" i="1" u="none" strike="noStrike" kern="1200" cap="none" spc="0" normalizeH="0" baseline="0" noProof="0" dirty="0">
                <a:ln>
                  <a:noFill/>
                </a:ln>
                <a:solidFill>
                  <a:prstClr val="black"/>
                </a:solidFill>
                <a:effectLst/>
                <a:uLnTx/>
                <a:uFillTx/>
                <a:latin typeface="+mn-lt"/>
                <a:ea typeface="+mn-ea"/>
                <a:cs typeface="+mn-cs"/>
              </a:rPr>
              <a:t>Decisions around prescribing strategies should be individualised, taking account of the severity of symptoms, the risk of developing</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complications or having treatment failure, and preference for back-up or immediate antibiotics, or awaiting the results of urine culture.</a:t>
            </a:r>
            <a:endParaRPr kumimoji="0" lang="en-GB"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34</a:t>
            </a:fld>
            <a:endParaRPr lang="en-GB"/>
          </a:p>
        </p:txBody>
      </p:sp>
    </p:spTree>
    <p:extLst>
      <p:ext uri="{BB962C8B-B14F-4D97-AF65-F5344CB8AC3E}">
        <p14:creationId xmlns:p14="http://schemas.microsoft.com/office/powerpoint/2010/main" val="1764918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Resources </a:t>
            </a:r>
          </a:p>
          <a:p>
            <a:pPr marL="0" indent="0">
              <a:buNone/>
            </a:pPr>
            <a:r>
              <a:rPr lang="en-GB" dirty="0"/>
              <a:t>1. </a:t>
            </a:r>
            <a:r>
              <a:rPr lang="en-GB" b="1" dirty="0"/>
              <a:t>Decision aids </a:t>
            </a:r>
            <a:r>
              <a:rPr lang="en-GB" dirty="0"/>
              <a:t>are available on the NICE </a:t>
            </a:r>
            <a:r>
              <a:rPr lang="en-GB" dirty="0">
                <a:highlight>
                  <a:srgbClr val="FFFF00"/>
                </a:highlight>
              </a:rPr>
              <a:t>website, see individual guideline tab </a:t>
            </a:r>
            <a:r>
              <a:rPr lang="en-GB" i="1" dirty="0">
                <a:highlight>
                  <a:srgbClr val="FFFF00"/>
                </a:highlight>
              </a:rPr>
              <a:t>tools and resources –decision aids</a:t>
            </a:r>
          </a:p>
          <a:p>
            <a:pPr marL="171450" indent="-171450">
              <a:buFont typeface="Arial" panose="020B0604020202020204" pitchFamily="34" charset="0"/>
              <a:buChar char="•"/>
            </a:pPr>
            <a:r>
              <a:rPr lang="en-GB" dirty="0">
                <a:highlight>
                  <a:srgbClr val="FFFF00"/>
                </a:highlight>
              </a:rPr>
              <a:t>Cystitis - </a:t>
            </a:r>
            <a:r>
              <a:rPr lang="en-GB" dirty="0"/>
              <a:t>Information to help women who are not pregnant discuss the options with their healthcare professionals NG109 </a:t>
            </a:r>
            <a:r>
              <a:rPr lang="en-GB" dirty="0">
                <a:highlight>
                  <a:srgbClr val="FFFF00"/>
                </a:highlight>
              </a:rPr>
              <a:t> </a:t>
            </a:r>
            <a:r>
              <a:rPr lang="en-GB" dirty="0">
                <a:hlinkClick r:id="rId3"/>
              </a:rPr>
              <a:t>https://www.nice.org.uk/guidance/ng109/resources/decision-aid-cystitis-taking-an-antibiotic-pdf-6600949165</a:t>
            </a:r>
            <a:endParaRPr lang="en-GB" dirty="0">
              <a:highlight>
                <a:srgbClr val="FFFF00"/>
              </a:highlight>
            </a:endParaRPr>
          </a:p>
          <a:p>
            <a:pPr marL="171450" indent="-171450">
              <a:buFont typeface="Arial" panose="020B0604020202020204" pitchFamily="34" charset="0"/>
              <a:buChar char="•"/>
            </a:pPr>
            <a:r>
              <a:rPr lang="en-GB" dirty="0"/>
              <a:t>Reducing the chance of recurrent urinary tract infection (UTI) in postmenopausal women </a:t>
            </a:r>
            <a:endParaRPr lang="en-GB" dirty="0">
              <a:highlight>
                <a:srgbClr val="FFFF00"/>
              </a:highlight>
              <a:hlinkClick r:id="rId4"/>
            </a:endParaRPr>
          </a:p>
          <a:p>
            <a:pPr marL="0" indent="0">
              <a:buNone/>
            </a:pPr>
            <a:r>
              <a:rPr lang="en-GB" dirty="0">
                <a:hlinkClick r:id="rId5"/>
              </a:rPr>
              <a:t>https://www.nice.org.uk/guidance/ng112/resources/decision-aid-reducing-the-chance-of-recurrent-urinary-tract-infection-uti-in-postmenopausal-women-pdf-6600984158</a:t>
            </a:r>
            <a:endParaRPr lang="en-GB" dirty="0">
              <a:highlight>
                <a:srgbClr val="FFFF00"/>
              </a:highlight>
            </a:endParaRPr>
          </a:p>
          <a:p>
            <a:r>
              <a:rPr lang="en-GB" sz="1200" kern="1200" dirty="0">
                <a:solidFill>
                  <a:srgbClr val="006666"/>
                </a:solidFill>
                <a:highlight>
                  <a:srgbClr val="FFFF00"/>
                </a:highlight>
                <a:latin typeface="Calibri Light" panose="020F0302020204030204"/>
                <a:ea typeface="+mn-ea"/>
                <a:cs typeface="+mn-cs"/>
              </a:rPr>
              <a:t>2. </a:t>
            </a:r>
            <a:r>
              <a:rPr lang="en-GB" sz="1200" b="1" kern="1200" dirty="0">
                <a:solidFill>
                  <a:srgbClr val="006666"/>
                </a:solidFill>
                <a:highlight>
                  <a:srgbClr val="FFFF00"/>
                </a:highlight>
                <a:latin typeface="Calibri Light" panose="020F0302020204030204"/>
                <a:ea typeface="+mn-ea"/>
                <a:cs typeface="+mn-cs"/>
              </a:rPr>
              <a:t>NICE endorsed UTI Resource : Wales QI -  UTI </a:t>
            </a:r>
            <a:r>
              <a:rPr lang="en-GB" sz="1100" kern="1200" dirty="0">
                <a:solidFill>
                  <a:srgbClr val="006666"/>
                </a:solidFill>
                <a:highlight>
                  <a:srgbClr val="FFFF00"/>
                </a:highlight>
                <a:latin typeface="Calibri Light" panose="020F0302020204030204"/>
                <a:ea typeface="+mn-ea"/>
                <a:cs typeface="+mn-cs"/>
              </a:rPr>
              <a:t>(GMS 2019/20) </a:t>
            </a:r>
            <a:r>
              <a:rPr lang="en-GB" sz="1100" dirty="0">
                <a:hlinkClick r:id="rId6"/>
              </a:rPr>
              <a:t>https://phw.nhs.wales/services-and-teams/harp/urinary-tract-infection-uti-resources-and-tools/uti-accordian/audit-quality-improvement-tools/</a:t>
            </a:r>
            <a:endParaRPr lang="en-GB" sz="1100" kern="1200" dirty="0">
              <a:solidFill>
                <a:srgbClr val="006666"/>
              </a:solidFill>
              <a:highlight>
                <a:srgbClr val="FFFF00"/>
              </a:highlight>
              <a:latin typeface="Calibri Light" panose="020F0302020204030204"/>
              <a:ea typeface="+mn-ea"/>
              <a:cs typeface="+mn-cs"/>
            </a:endParaRPr>
          </a:p>
          <a:p>
            <a:pPr lvl="1"/>
            <a:r>
              <a:rPr lang="en-GB" sz="1200" kern="1200" dirty="0">
                <a:solidFill>
                  <a:prstClr val="black"/>
                </a:solidFill>
                <a:highlight>
                  <a:srgbClr val="FFFF00"/>
                </a:highlight>
                <a:latin typeface="+mn-lt"/>
                <a:ea typeface="+mn-ea"/>
                <a:cs typeface="+mn-cs"/>
              </a:rPr>
              <a:t>4 Mini-audits available : </a:t>
            </a:r>
            <a:endParaRPr lang="en-GB" sz="1200" b="1" kern="1200" dirty="0">
              <a:solidFill>
                <a:prstClr val="black"/>
              </a:solidFill>
              <a:highlight>
                <a:srgbClr val="FFFF00"/>
              </a:highlight>
              <a:latin typeface="+mn-lt"/>
              <a:ea typeface="+mn-ea"/>
              <a:cs typeface="+mn-cs"/>
            </a:endParaRPr>
          </a:p>
          <a:p>
            <a:pPr lvl="1" defTabSz="685800">
              <a:buClrTx/>
              <a:defRPr/>
            </a:pPr>
            <a:r>
              <a:rPr lang="en-GB" sz="1200" kern="1200" dirty="0">
                <a:solidFill>
                  <a:prstClr val="black"/>
                </a:solidFill>
                <a:highlight>
                  <a:srgbClr val="FFFF00"/>
                </a:highlight>
                <a:latin typeface="+mn-lt"/>
                <a:ea typeface="+mn-ea"/>
                <a:cs typeface="+mn-cs"/>
              </a:rPr>
              <a:t>1. Healthcare professionals do not use </a:t>
            </a:r>
            <a:r>
              <a:rPr lang="en-GB" sz="1200" b="1" kern="1200" dirty="0">
                <a:solidFill>
                  <a:prstClr val="black"/>
                </a:solidFill>
                <a:highlight>
                  <a:srgbClr val="FFFF00"/>
                </a:highlight>
                <a:latin typeface="+mn-lt"/>
                <a:ea typeface="+mn-ea"/>
                <a:cs typeface="+mn-cs"/>
              </a:rPr>
              <a:t>dipstick</a:t>
            </a:r>
            <a:r>
              <a:rPr lang="en-GB" sz="1200" kern="1200" dirty="0">
                <a:solidFill>
                  <a:prstClr val="black"/>
                </a:solidFill>
                <a:highlight>
                  <a:srgbClr val="FFFF00"/>
                </a:highlight>
                <a:latin typeface="+mn-lt"/>
                <a:ea typeface="+mn-ea"/>
                <a:cs typeface="+mn-cs"/>
              </a:rPr>
              <a:t> testing to diagnose UTI in adults with urinary catheters </a:t>
            </a:r>
            <a:r>
              <a:rPr lang="en-GB" sz="1000" kern="1200" dirty="0">
                <a:solidFill>
                  <a:prstClr val="black"/>
                </a:solidFill>
                <a:highlight>
                  <a:srgbClr val="FFFF00"/>
                </a:highlight>
                <a:latin typeface="+mn-lt"/>
                <a:ea typeface="+mn-ea"/>
                <a:cs typeface="+mn-cs"/>
              </a:rPr>
              <a:t>[NICE QS 90] </a:t>
            </a:r>
          </a:p>
          <a:p>
            <a:pPr lvl="1" defTabSz="685800">
              <a:buClrTx/>
              <a:defRPr/>
            </a:pPr>
            <a:r>
              <a:rPr lang="en-GB" sz="1200" kern="1200" dirty="0">
                <a:solidFill>
                  <a:prstClr val="black"/>
                </a:solidFill>
                <a:highlight>
                  <a:srgbClr val="FFFF00"/>
                </a:highlight>
                <a:latin typeface="+mn-lt"/>
                <a:ea typeface="+mn-ea"/>
                <a:cs typeface="+mn-cs"/>
              </a:rPr>
              <a:t>2. People prescribed an antimicrobial for UTI,      have the </a:t>
            </a:r>
            <a:r>
              <a:rPr lang="en-GB" sz="1200" b="1" kern="1200" dirty="0">
                <a:solidFill>
                  <a:prstClr val="black"/>
                </a:solidFill>
                <a:highlight>
                  <a:srgbClr val="FFFF00"/>
                </a:highlight>
                <a:latin typeface="+mn-lt"/>
                <a:ea typeface="+mn-ea"/>
                <a:cs typeface="+mn-cs"/>
              </a:rPr>
              <a:t>clinical indication documented </a:t>
            </a:r>
            <a:r>
              <a:rPr lang="en-GB" sz="1200" kern="1200" dirty="0">
                <a:solidFill>
                  <a:prstClr val="black"/>
                </a:solidFill>
                <a:highlight>
                  <a:srgbClr val="FFFF00"/>
                </a:highlight>
                <a:latin typeface="+mn-lt"/>
                <a:ea typeface="+mn-ea"/>
                <a:cs typeface="+mn-cs"/>
              </a:rPr>
              <a:t>in their clinical record.  </a:t>
            </a:r>
            <a:r>
              <a:rPr lang="en-GB" sz="1000" kern="1200" dirty="0">
                <a:solidFill>
                  <a:prstClr val="black"/>
                </a:solidFill>
                <a:highlight>
                  <a:srgbClr val="FFFF00"/>
                </a:highlight>
                <a:latin typeface="+mn-lt"/>
                <a:ea typeface="+mn-ea"/>
                <a:cs typeface="+mn-cs"/>
              </a:rPr>
              <a:t>[NICE QS 120, WHC 18/20, UK plan]</a:t>
            </a:r>
          </a:p>
          <a:p>
            <a:pPr lvl="1" defTabSz="685800">
              <a:buClrTx/>
              <a:defRPr/>
            </a:pPr>
            <a:r>
              <a:rPr lang="en-GB" sz="1200" kern="1200" dirty="0">
                <a:solidFill>
                  <a:prstClr val="black"/>
                </a:solidFill>
                <a:highlight>
                  <a:srgbClr val="FFFF00"/>
                </a:highlight>
                <a:latin typeface="+mn-lt"/>
                <a:ea typeface="+mn-ea"/>
                <a:cs typeface="+mn-cs"/>
              </a:rPr>
              <a:t>3. Review of </a:t>
            </a:r>
            <a:r>
              <a:rPr lang="en-GB" sz="1200" b="1" kern="1200" dirty="0">
                <a:solidFill>
                  <a:prstClr val="black"/>
                </a:solidFill>
                <a:highlight>
                  <a:srgbClr val="FFFF00"/>
                </a:highlight>
                <a:latin typeface="+mn-lt"/>
                <a:ea typeface="+mn-ea"/>
                <a:cs typeface="+mn-cs"/>
              </a:rPr>
              <a:t>urinary prophylaxis </a:t>
            </a:r>
            <a:r>
              <a:rPr lang="en-GB" sz="1000" kern="1200" dirty="0">
                <a:solidFill>
                  <a:prstClr val="black"/>
                </a:solidFill>
                <a:highlight>
                  <a:srgbClr val="FFFF00"/>
                </a:highlight>
                <a:latin typeface="+mn-lt"/>
                <a:ea typeface="+mn-ea"/>
                <a:cs typeface="+mn-cs"/>
              </a:rPr>
              <a:t>  [PHW UTI standards, NICE] </a:t>
            </a:r>
          </a:p>
          <a:p>
            <a:pPr lvl="1" defTabSz="685800">
              <a:buClrTx/>
              <a:defRPr/>
            </a:pPr>
            <a:r>
              <a:rPr lang="en-GB" sz="1200" kern="1200" dirty="0">
                <a:solidFill>
                  <a:prstClr val="black"/>
                </a:solidFill>
                <a:highlight>
                  <a:srgbClr val="FFFF00"/>
                </a:highlight>
                <a:latin typeface="+mn-lt"/>
                <a:ea typeface="+mn-ea"/>
                <a:cs typeface="+mn-cs"/>
              </a:rPr>
              <a:t>4. Adults with a UTI not responding to initial antibiotic treatment have a </a:t>
            </a:r>
            <a:r>
              <a:rPr lang="en-GB" sz="1200" b="1" kern="1200" dirty="0">
                <a:solidFill>
                  <a:prstClr val="black"/>
                </a:solidFill>
                <a:highlight>
                  <a:srgbClr val="FFFF00"/>
                </a:highlight>
                <a:latin typeface="+mn-lt"/>
                <a:ea typeface="+mn-ea"/>
                <a:cs typeface="+mn-cs"/>
              </a:rPr>
              <a:t>urine culture </a:t>
            </a:r>
            <a:r>
              <a:rPr lang="en-GB" sz="1000" kern="1200" dirty="0">
                <a:solidFill>
                  <a:prstClr val="black"/>
                </a:solidFill>
                <a:highlight>
                  <a:srgbClr val="FFFF00"/>
                </a:highlight>
                <a:latin typeface="+mn-lt"/>
                <a:ea typeface="+mn-ea"/>
                <a:cs typeface="+mn-cs"/>
              </a:rPr>
              <a:t>[NICE QS 90]</a:t>
            </a:r>
            <a:endParaRPr lang="en-GB" dirty="0"/>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35</a:t>
            </a:fld>
            <a:endParaRPr lang="en-GB"/>
          </a:p>
        </p:txBody>
      </p:sp>
    </p:spTree>
    <p:extLst>
      <p:ext uri="{BB962C8B-B14F-4D97-AF65-F5344CB8AC3E}">
        <p14:creationId xmlns:p14="http://schemas.microsoft.com/office/powerpoint/2010/main" val="353041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Evaluation sheet below if needed.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consider sharing the collated feedback from your session to help the development of future resources (email to tessa.lewis1@btinternet.com)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UPDATE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Prescribing Guidance: UTI (NICE)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Evaluation Form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Insert date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Location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Presenter</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Role: GP / Pharmacist / other __________________________________________________________</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Your feedback is very important. Please use this questionnaire to let us know your thoughts about the session.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Please rate by circling the most appropriate response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Which UTI slide sets were used (</a:t>
            </a:r>
            <a:r>
              <a:rPr kumimoji="0" lang="en-GB" sz="12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Quiz  (ii) Evolving case study  (iii)Features of UTI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UTI  update session overall	5	4	3	2	1</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Opportunity to share ideas or issues about 5 	4	3	2	1</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management of UTI</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 This session improved my knowledge about5	4	3	2	1</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management of UTI </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4. For a future update session on NICE prescribing guidelines, please state the level of detail that is useful</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More detail			About the same				Less detail</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Tx/>
              <a:buSzTx/>
              <a:buFont typeface="+mj-lt"/>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 As a result of this session I will change my practice	Yes		No</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Please note any proposed changes to practice</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Tx/>
              <a:buSzTx/>
              <a:buFont typeface="+mj-lt"/>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6. Any other feedback</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Many thanks for taking the time to complete this evaluation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val="tx"/>
                    </a:ext>
                  </a:extLst>
                </a:hlinkClick>
              </a:rPr>
              <a:t>tessa.lewis1@btinternet.com</a:t>
            </a:r>
            <a:r>
              <a:rPr kumimoji="0" lang="en-GB" sz="2800" b="0" i="1" u="none" strike="noStrike" kern="1200" cap="none" spc="0" normalizeH="0" baseline="0" noProof="0" dirty="0">
                <a:ln>
                  <a:noFill/>
                </a:ln>
                <a:solidFill>
                  <a:prstClr val="black"/>
                </a:solidFill>
                <a:effectLst/>
                <a:uLnTx/>
                <a:uFillTx/>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2C7B3F6E-A7FB-4D04-B53B-B8C15CB4CB14}" type="slidenum">
              <a:rPr lang="en-GB" smtClean="0"/>
              <a:t>36</a:t>
            </a:fld>
            <a:endParaRPr lang="en-GB"/>
          </a:p>
        </p:txBody>
      </p:sp>
    </p:spTree>
    <p:extLst>
      <p:ext uri="{BB962C8B-B14F-4D97-AF65-F5344CB8AC3E}">
        <p14:creationId xmlns:p14="http://schemas.microsoft.com/office/powerpoint/2010/main" val="4039281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UTI V1.13 June 2020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37</a:t>
            </a:fld>
            <a:endParaRPr lang="en-GB"/>
          </a:p>
        </p:txBody>
      </p:sp>
    </p:spTree>
    <p:extLst>
      <p:ext uri="{BB962C8B-B14F-4D97-AF65-F5344CB8AC3E}">
        <p14:creationId xmlns:p14="http://schemas.microsoft.com/office/powerpoint/2010/main" val="1310117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Slide = English Surveillance Programme for Antimicrobial Utilisation and Resistance (</a:t>
            </a:r>
            <a:r>
              <a:rPr lang="en-GB" dirty="0"/>
              <a:t>ESPAUR) 2019</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According to ESPAUR 2018: “</a:t>
            </a:r>
            <a:r>
              <a:rPr lang="en-GB" sz="1200" b="0" i="0" u="none" strike="noStrike" kern="1200" baseline="0" dirty="0">
                <a:solidFill>
                  <a:schemeClr val="tx1"/>
                </a:solidFill>
                <a:latin typeface="+mn-lt"/>
                <a:ea typeface="+mn-ea"/>
                <a:cs typeface="+mn-cs"/>
              </a:rPr>
              <a:t>burden of antibiotic-resistant bloodstream infections is particularly marked for those caused by Enterobacteriaceae, particularly E. coli, as they are the infections with the highest incidence, comprising 84.4% of the </a:t>
            </a:r>
            <a:r>
              <a:rPr lang="en-GB" sz="1200" b="0" i="0" u="none" strike="noStrike" kern="1200" baseline="0">
                <a:solidFill>
                  <a:schemeClr val="tx1"/>
                </a:solidFill>
                <a:latin typeface="+mn-lt"/>
                <a:ea typeface="+mn-ea"/>
                <a:cs typeface="+mn-cs"/>
              </a:rPr>
              <a:t>total.”</a:t>
            </a:r>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C7B3F6E-A7FB-4D04-B53B-B8C15CB4CB14}" type="slidenum">
              <a:rPr lang="en-GB" smtClean="0"/>
              <a:t>5</a:t>
            </a:fld>
            <a:endParaRPr lang="en-GB"/>
          </a:p>
        </p:txBody>
      </p:sp>
    </p:spTree>
    <p:extLst>
      <p:ext uri="{BB962C8B-B14F-4D97-AF65-F5344CB8AC3E}">
        <p14:creationId xmlns:p14="http://schemas.microsoft.com/office/powerpoint/2010/main" val="4084572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Encourage discussion of the answers for each question before moving onto the answer slides</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6</a:t>
            </a:fld>
            <a:endParaRPr lang="en-GB"/>
          </a:p>
        </p:txBody>
      </p:sp>
    </p:spTree>
    <p:extLst>
      <p:ext uri="{BB962C8B-B14F-4D97-AF65-F5344CB8AC3E}">
        <p14:creationId xmlns:p14="http://schemas.microsoft.com/office/powerpoint/2010/main" val="196138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Urinary tract infection (lower): antimicrobial prescribing (NG109) Rec 1.2 Managing asymptomatic bacteriuria</a:t>
            </a:r>
          </a:p>
        </p:txBody>
      </p:sp>
      <p:sp>
        <p:nvSpPr>
          <p:cNvPr id="4" name="Slide Number Placeholder 3"/>
          <p:cNvSpPr>
            <a:spLocks noGrp="1"/>
          </p:cNvSpPr>
          <p:nvPr>
            <p:ph type="sldNum" sz="quarter" idx="5"/>
          </p:nvPr>
        </p:nvSpPr>
        <p:spPr/>
        <p:txBody>
          <a:bodyPr/>
          <a:lstStyle/>
          <a:p>
            <a:fld id="{2C7B3F6E-A7FB-4D04-B53B-B8C15CB4CB14}" type="slidenum">
              <a:rPr lang="en-GB" smtClean="0"/>
              <a:t>7</a:t>
            </a:fld>
            <a:endParaRPr lang="en-GB"/>
          </a:p>
        </p:txBody>
      </p:sp>
    </p:spTree>
    <p:extLst>
      <p:ext uri="{BB962C8B-B14F-4D97-AF65-F5344CB8AC3E}">
        <p14:creationId xmlns:p14="http://schemas.microsoft.com/office/powerpoint/2010/main" val="328159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Urinary tract infection (catheter associated):Be aware that:</a:t>
            </a:r>
          </a:p>
          <a:p>
            <a:pPr lvl="0"/>
            <a:r>
              <a:rPr lang="en-GB" sz="1200" kern="1200" dirty="0">
                <a:solidFill>
                  <a:schemeClr val="tx1"/>
                </a:solidFill>
                <a:effectLst/>
                <a:latin typeface="+mn-lt"/>
                <a:ea typeface="+mn-ea"/>
                <a:cs typeface="+mn-cs"/>
              </a:rPr>
              <a:t>a </a:t>
            </a:r>
            <a:r>
              <a:rPr lang="en-GB" sz="1200" u="sng" kern="1200" dirty="0">
                <a:solidFill>
                  <a:schemeClr val="tx1"/>
                </a:solidFill>
                <a:effectLst/>
                <a:latin typeface="+mn-lt"/>
                <a:ea typeface="+mn-ea"/>
                <a:cs typeface="+mn-cs"/>
                <a:hlinkClick r:id="rId3"/>
              </a:rPr>
              <a:t>catheter-associated urinary tract infection (UTI)</a:t>
            </a:r>
            <a:r>
              <a:rPr lang="en-GB" sz="1200" kern="1200" dirty="0">
                <a:solidFill>
                  <a:schemeClr val="tx1"/>
                </a:solidFill>
                <a:effectLst/>
                <a:latin typeface="+mn-lt"/>
                <a:ea typeface="+mn-ea"/>
                <a:cs typeface="+mn-cs"/>
              </a:rPr>
              <a:t> is a symptomatic infection of the bladder or kidneys in a person with a urinary catheter the longer a catheter is in place, the more likely bacteria will be found in the urine; </a:t>
            </a:r>
            <a:r>
              <a:rPr lang="en-GB" sz="1200" b="1" kern="1200" dirty="0">
                <a:solidFill>
                  <a:schemeClr val="tx1"/>
                </a:solidFill>
                <a:effectLst/>
                <a:latin typeface="+mn-lt"/>
                <a:ea typeface="+mn-ea"/>
                <a:cs typeface="+mn-cs"/>
              </a:rPr>
              <a:t>after 1 month nearly all people have bacteriuria [</a:t>
            </a:r>
            <a:r>
              <a:rPr lang="en-GB" sz="1200" kern="1200" dirty="0">
                <a:solidFill>
                  <a:schemeClr val="tx1"/>
                </a:solidFill>
                <a:effectLst/>
                <a:latin typeface="+mn-lt"/>
                <a:ea typeface="+mn-ea"/>
                <a:cs typeface="+mn-cs"/>
              </a:rPr>
              <a:t>NG113 1.1.1] </a:t>
            </a: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NICE QS 90</a:t>
            </a:r>
          </a:p>
          <a:p>
            <a:pPr algn="l"/>
            <a:r>
              <a:rPr lang="en-GB" b="1" i="0" dirty="0">
                <a:solidFill>
                  <a:srgbClr val="0E0E0E"/>
                </a:solidFill>
                <a:effectLst/>
                <a:latin typeface="Lato"/>
              </a:rPr>
              <a:t>Quality statement: </a:t>
            </a:r>
            <a:r>
              <a:rPr lang="en-GB" b="0" i="0" dirty="0">
                <a:solidFill>
                  <a:srgbClr val="0E0E0E"/>
                </a:solidFill>
                <a:effectLst/>
                <a:latin typeface="Lato"/>
              </a:rPr>
              <a:t>Healthcare professionals do not use dipstick testing to diagnose urinary tract infections in adults with urinary catheters</a:t>
            </a:r>
          </a:p>
          <a:p>
            <a:pPr lvl="0"/>
            <a:r>
              <a:rPr lang="en-GB" sz="1200" b="1" kern="1200" dirty="0">
                <a:solidFill>
                  <a:schemeClr val="tx1"/>
                </a:solidFill>
                <a:effectLst/>
                <a:latin typeface="+mn-lt"/>
                <a:ea typeface="+mn-ea"/>
                <a:cs typeface="+mn-cs"/>
              </a:rPr>
              <a:t>Resource: QI-UTI mini audit available     </a:t>
            </a:r>
            <a:r>
              <a:rPr lang="en-GB" dirty="0">
                <a:hlinkClick r:id="rId4"/>
              </a:rPr>
              <a:t>https://www.nice.org.uk/guidance/ng113/resources</a:t>
            </a:r>
            <a:endParaRPr lang="en-GB" dirty="0"/>
          </a:p>
          <a:p>
            <a:pPr lvl="0"/>
            <a:r>
              <a:rPr lang="en-GB" sz="1200" b="1" kern="1200" dirty="0">
                <a:solidFill>
                  <a:schemeClr val="tx1"/>
                </a:solidFill>
                <a:effectLst/>
                <a:latin typeface="+mn-lt"/>
                <a:ea typeface="+mn-ea"/>
                <a:cs typeface="+mn-cs"/>
              </a:rPr>
              <a:t>   </a:t>
            </a:r>
            <a:endParaRPr lang="en-GB" b="1" dirty="0"/>
          </a:p>
          <a:p>
            <a:r>
              <a:rPr lang="en-GB" b="1" dirty="0"/>
              <a:t>Routine preoperative tests for elective surgery (NG45) </a:t>
            </a:r>
          </a:p>
          <a:p>
            <a:r>
              <a:rPr lang="en-GB" dirty="0"/>
              <a:t>1.7 Urine tests</a:t>
            </a:r>
          </a:p>
          <a:p>
            <a:r>
              <a:rPr lang="en-GB" dirty="0"/>
              <a:t>1.7.1 Do not routinely offer urine dipstick tests before surgery.</a:t>
            </a:r>
          </a:p>
          <a:p>
            <a:r>
              <a:rPr lang="en-GB" dirty="0"/>
              <a:t>1.7.2 Consider microscopy and culture of midstream urine sample before surgery if</a:t>
            </a:r>
          </a:p>
          <a:p>
            <a:r>
              <a:rPr lang="en-GB" dirty="0"/>
              <a:t>The presence of a urinary tract infection would influence the decision to operate.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Urinary tract infection (lower): antimicrobial prescribing (NG109)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Evidence review background  states </a:t>
            </a:r>
            <a:r>
              <a:rPr lang="en-GB" sz="1200" b="1" i="1" u="none" strike="noStrike" kern="1200" baseline="0" dirty="0">
                <a:solidFill>
                  <a:schemeClr val="tx1"/>
                </a:solidFill>
                <a:latin typeface="+mn-lt"/>
                <a:ea typeface="+mn-ea"/>
                <a:cs typeface="+mn-cs"/>
              </a:rPr>
              <a:t>Asymptomatic bacteriuria is not an infection but a commensal colonisation, which should not be treated and therefore should not be screened for, except if it is considered a risk factor in clearly defined situations, such as in pregnant women and prior to urological procedures breaching the mucosa (European Association of Urology guidelines on urological infections 2017). </a:t>
            </a:r>
          </a:p>
        </p:txBody>
      </p:sp>
      <p:sp>
        <p:nvSpPr>
          <p:cNvPr id="4" name="Slide Number Placeholder 3"/>
          <p:cNvSpPr>
            <a:spLocks noGrp="1"/>
          </p:cNvSpPr>
          <p:nvPr>
            <p:ph type="sldNum" sz="quarter" idx="5"/>
          </p:nvPr>
        </p:nvSpPr>
        <p:spPr/>
        <p:txBody>
          <a:bodyPr/>
          <a:lstStyle/>
          <a:p>
            <a:fld id="{2C7B3F6E-A7FB-4D04-B53B-B8C15CB4CB14}" type="slidenum">
              <a:rPr lang="en-GB" smtClean="0"/>
              <a:t>8</a:t>
            </a:fld>
            <a:endParaRPr lang="en-GB"/>
          </a:p>
        </p:txBody>
      </p:sp>
    </p:spTree>
    <p:extLst>
      <p:ext uri="{BB962C8B-B14F-4D97-AF65-F5344CB8AC3E}">
        <p14:creationId xmlns:p14="http://schemas.microsoft.com/office/powerpoint/2010/main" val="2736438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9</a:t>
            </a:fld>
            <a:endParaRPr lang="en-GB"/>
          </a:p>
        </p:txBody>
      </p:sp>
    </p:spTree>
    <p:extLst>
      <p:ext uri="{BB962C8B-B14F-4D97-AF65-F5344CB8AC3E}">
        <p14:creationId xmlns:p14="http://schemas.microsoft.com/office/powerpoint/2010/main" val="3968002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10</a:t>
            </a:fld>
            <a:endParaRPr lang="en-GB"/>
          </a:p>
        </p:txBody>
      </p:sp>
    </p:spTree>
    <p:extLst>
      <p:ext uri="{BB962C8B-B14F-4D97-AF65-F5344CB8AC3E}">
        <p14:creationId xmlns:p14="http://schemas.microsoft.com/office/powerpoint/2010/main" val="20060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US"/>
              <a:t>UTI V1.12 June 2020</a:t>
            </a:r>
            <a:endParaRPr lang="en-GB" dirty="0"/>
          </a:p>
        </p:txBody>
      </p:sp>
      <p:sp>
        <p:nvSpPr>
          <p:cNvPr id="5" name="Footer Placeholder 4"/>
          <p:cNvSpPr>
            <a:spLocks noGrp="1"/>
          </p:cNvSpPr>
          <p:nvPr>
            <p:ph type="ftr" sz="quarter" idx="11"/>
          </p:nvPr>
        </p:nvSpPr>
        <p:spPr>
          <a:xfrm>
            <a:off x="6057900" y="6356350"/>
            <a:ext cx="3086100" cy="365125"/>
          </a:xfrm>
        </p:spPr>
        <p:txBody>
          <a:bodyPr/>
          <a:lstStyle/>
          <a:p>
            <a:pPr algn="r"/>
            <a:r>
              <a:rPr lang="en-GB" dirty="0"/>
              <a:t>rcgp.org.uk/</a:t>
            </a:r>
            <a:r>
              <a:rPr lang="en-GB" dirty="0" err="1"/>
              <a:t>TARGETantibiotics</a:t>
            </a:r>
            <a:endParaRPr lang="en-GB" dirty="0"/>
          </a:p>
        </p:txBody>
      </p:sp>
      <p:sp>
        <p:nvSpPr>
          <p:cNvPr id="6" name="Slide Number Placeholder 5"/>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a:t>
            </a:fld>
            <a:endParaRPr lang="en-GB" dirty="0"/>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UTI V1.12 June 2020</a:t>
            </a:r>
            <a:endParaRPr lang="en-GB"/>
          </a:p>
        </p:txBody>
      </p:sp>
      <p:sp>
        <p:nvSpPr>
          <p:cNvPr id="5" name="Footer Placeholder 4"/>
          <p:cNvSpPr>
            <a:spLocks noGrp="1"/>
          </p:cNvSpPr>
          <p:nvPr>
            <p:ph type="ftr" sz="quarter" idx="11"/>
          </p:nvPr>
        </p:nvSpPr>
        <p:spPr/>
        <p:txBody>
          <a:bodyPr/>
          <a:lstStyle/>
          <a:p>
            <a:r>
              <a:rPr lang="en-GB"/>
              <a:t>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UTI V1.12 June 2020</a:t>
            </a:r>
            <a:endParaRPr lang="en-GB"/>
          </a:p>
        </p:txBody>
      </p:sp>
      <p:sp>
        <p:nvSpPr>
          <p:cNvPr id="5" name="Footer Placeholder 4"/>
          <p:cNvSpPr>
            <a:spLocks noGrp="1"/>
          </p:cNvSpPr>
          <p:nvPr>
            <p:ph type="ftr" sz="quarter" idx="11"/>
          </p:nvPr>
        </p:nvSpPr>
        <p:spPr/>
        <p:txBody>
          <a:bodyPr/>
          <a:lstStyle/>
          <a:p>
            <a:r>
              <a:rPr lang="en-GB"/>
              <a:t>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12480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UTI V1.12 June 2020</a:t>
            </a:r>
            <a:endParaRPr lang="en-GB"/>
          </a:p>
        </p:txBody>
      </p:sp>
      <p:sp>
        <p:nvSpPr>
          <p:cNvPr id="5" name="Footer Placeholder 4"/>
          <p:cNvSpPr>
            <a:spLocks noGrp="1"/>
          </p:cNvSpPr>
          <p:nvPr>
            <p:ph type="ftr" sz="quarter" idx="11"/>
          </p:nvPr>
        </p:nvSpPr>
        <p:spPr/>
        <p:txBody>
          <a:bodyPr/>
          <a:lstStyle/>
          <a:p>
            <a:r>
              <a:rPr lang="en-GB"/>
              <a:t>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19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UTI V1.12 June 2020</a:t>
            </a:r>
            <a:endParaRPr lang="en-GB"/>
          </a:p>
        </p:txBody>
      </p:sp>
      <p:sp>
        <p:nvSpPr>
          <p:cNvPr id="5" name="Footer Placeholder 4"/>
          <p:cNvSpPr>
            <a:spLocks noGrp="1"/>
          </p:cNvSpPr>
          <p:nvPr>
            <p:ph type="ftr" sz="quarter" idx="11"/>
          </p:nvPr>
        </p:nvSpPr>
        <p:spPr/>
        <p:txBody>
          <a:bodyPr/>
          <a:lstStyle/>
          <a:p>
            <a:r>
              <a:rPr lang="en-GB"/>
              <a:t>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4271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rgbClr val="FFFFFF"/>
                </a:solidFill>
              </a:defRPr>
            </a:lvl1pPr>
          </a:lstStyle>
          <a:p>
            <a:r>
              <a:rPr lang="en-US"/>
              <a:t>UTI V1.12 June 2020</a:t>
            </a:r>
            <a:endParaRPr lang="en-GB"/>
          </a:p>
        </p:txBody>
      </p:sp>
      <p:sp>
        <p:nvSpPr>
          <p:cNvPr id="6" name="Footer Placeholder 5"/>
          <p:cNvSpPr>
            <a:spLocks noGrp="1"/>
          </p:cNvSpPr>
          <p:nvPr>
            <p:ph type="ftr" sz="quarter" idx="11"/>
          </p:nvPr>
        </p:nvSpPr>
        <p:spPr/>
        <p:txBody>
          <a:bodyPr/>
          <a:lstStyle>
            <a:lvl1pPr>
              <a:defRPr>
                <a:solidFill>
                  <a:srgbClr val="FFFFFF"/>
                </a:solidFill>
              </a:defRPr>
            </a:lvl1pPr>
          </a:lstStyle>
          <a:p>
            <a:r>
              <a:rPr lang="en-GB"/>
              <a:t>rcgp.org.uk/TARGETantibiotics</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UTI V1.12 June 2020</a:t>
            </a:r>
            <a:endParaRPr lang="en-GB"/>
          </a:p>
        </p:txBody>
      </p:sp>
      <p:sp>
        <p:nvSpPr>
          <p:cNvPr id="8" name="Footer Placeholder 7"/>
          <p:cNvSpPr>
            <a:spLocks noGrp="1"/>
          </p:cNvSpPr>
          <p:nvPr>
            <p:ph type="ftr" sz="quarter" idx="11"/>
          </p:nvPr>
        </p:nvSpPr>
        <p:spPr/>
        <p:txBody>
          <a:bodyPr/>
          <a:lstStyle/>
          <a:p>
            <a:r>
              <a:rPr lang="en-GB"/>
              <a:t>rcgp.org.uk/TARGETantibiotics</a:t>
            </a:r>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UTI V1.12 June 2020</a:t>
            </a:r>
            <a:endParaRPr lang="en-GB"/>
          </a:p>
        </p:txBody>
      </p:sp>
      <p:sp>
        <p:nvSpPr>
          <p:cNvPr id="4" name="Footer Placeholder 3"/>
          <p:cNvSpPr>
            <a:spLocks noGrp="1"/>
          </p:cNvSpPr>
          <p:nvPr>
            <p:ph type="ftr" sz="quarter" idx="11"/>
          </p:nvPr>
        </p:nvSpPr>
        <p:spPr/>
        <p:txBody>
          <a:bodyPr/>
          <a:lstStyle/>
          <a:p>
            <a:r>
              <a:rPr lang="en-GB"/>
              <a:t>rcgp.org.uk/TARGETantibiotics</a:t>
            </a:r>
          </a:p>
        </p:txBody>
      </p:sp>
      <p:sp>
        <p:nvSpPr>
          <p:cNvPr id="5" name="Slide Number Placeholder 4"/>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UTI V1.12 June 2020</a:t>
            </a:r>
            <a:endParaRPr lang="en-GB"/>
          </a:p>
        </p:txBody>
      </p:sp>
      <p:sp>
        <p:nvSpPr>
          <p:cNvPr id="3" name="Footer Placeholder 2"/>
          <p:cNvSpPr>
            <a:spLocks noGrp="1"/>
          </p:cNvSpPr>
          <p:nvPr>
            <p:ph type="ftr" sz="quarter" idx="11"/>
          </p:nvPr>
        </p:nvSpPr>
        <p:spPr/>
        <p:txBody>
          <a:bodyPr/>
          <a:lstStyle/>
          <a:p>
            <a:r>
              <a:rPr lang="en-GB"/>
              <a:t>rcgp.org.uk/TARGETantibiotics</a:t>
            </a:r>
          </a:p>
        </p:txBody>
      </p:sp>
      <p:sp>
        <p:nvSpPr>
          <p:cNvPr id="4" name="Slide Number Placeholder 3"/>
          <p:cNvSpPr>
            <a:spLocks noGrp="1"/>
          </p:cNvSpPr>
          <p:nvPr>
            <p:ph type="sldNum" sz="quarter" idx="12"/>
          </p:nvPr>
        </p:nvSpPr>
        <p:spPr/>
        <p:txBody>
          <a:bodyPr/>
          <a:lstStyle/>
          <a:p>
            <a:fld id="{EE1385C2-C24A-4E88-87F7-2016927FAD7D}" type="slidenum">
              <a:rPr lang="en-GB" smtClean="0"/>
              <a:t>‹#›</a:t>
            </a:fld>
            <a:endParaRPr lang="en-GB"/>
          </a:p>
        </p:txBody>
      </p:sp>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UTI V1.12 June 2020</a:t>
            </a:r>
            <a:endParaRPr lang="en-GB"/>
          </a:p>
        </p:txBody>
      </p:sp>
      <p:sp>
        <p:nvSpPr>
          <p:cNvPr id="6" name="Footer Placeholder 5"/>
          <p:cNvSpPr>
            <a:spLocks noGrp="1"/>
          </p:cNvSpPr>
          <p:nvPr>
            <p:ph type="ftr" sz="quarter" idx="11"/>
          </p:nvPr>
        </p:nvSpPr>
        <p:spPr/>
        <p:txBody>
          <a:bodyPr/>
          <a:lstStyle/>
          <a:p>
            <a:r>
              <a:rPr lang="en-GB"/>
              <a:t>rcgp.org.uk/TARGETantibiotics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UTI V1.12 June 2020</a:t>
            </a:r>
            <a:endParaRPr lang="en-GB"/>
          </a:p>
        </p:txBody>
      </p:sp>
      <p:sp>
        <p:nvSpPr>
          <p:cNvPr id="6" name="Footer Placeholder 5"/>
          <p:cNvSpPr>
            <a:spLocks noGrp="1"/>
          </p:cNvSpPr>
          <p:nvPr>
            <p:ph type="ftr" sz="quarter" idx="11"/>
          </p:nvPr>
        </p:nvSpPr>
        <p:spPr/>
        <p:txBody>
          <a:bodyPr/>
          <a:lstStyle/>
          <a:p>
            <a:r>
              <a:rPr lang="en-GB"/>
              <a:t>rcgp.org.uk/TARGETantibiotics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solidFill>
              </a:defRPr>
            </a:lvl1pPr>
          </a:lstStyle>
          <a:p>
            <a:r>
              <a:rPr lang="en-US"/>
              <a:t>UTI V1.12 June 2020</a:t>
            </a:r>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GB"/>
              <a:t>rcgp.org.uk/TARGETantibiotics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EE1385C2-C24A-4E88-87F7-2016927FAD7D}" type="slidenum">
              <a:rPr lang="en-GB" smtClean="0"/>
              <a:pPr/>
              <a:t>‹#›</a:t>
            </a:fld>
            <a:endParaRPr lang="en-GB"/>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guidance/ng109" TargetMode="External"/><Relationship Id="rId7" Type="http://schemas.openxmlformats.org/officeDocument/2006/relationships/hyperlink" Target="https://www.nice.org.uk/guidance/qs9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nice.org.uk/guidance/ng111" TargetMode="External"/><Relationship Id="rId5" Type="http://schemas.openxmlformats.org/officeDocument/2006/relationships/hyperlink" Target="https://www.nice.org.uk/Guidance/CG54" TargetMode="External"/><Relationship Id="rId4" Type="http://schemas.openxmlformats.org/officeDocument/2006/relationships/hyperlink" Target="https://www.nice.org.uk/guidance/ng112"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nice.org.uk/guidance/ng11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nice.org.uk/guidance/ng111/"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nice.org.uk/guidance/qs9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nice.org.uk/guidance/ng109/"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nice.org.uk/guidance/ng11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nice.org.uk/guidance/ng10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nice.org.uk/guidance/ng10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uroweb.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ice.org.uk/guidance/ng109/"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3310/hta1319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doi.org/10.1016/j.jinf.2008.12.009"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136/bmj.c199"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136/bmj.c199"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www.nice.org.uk/guidance/ng109/resources/decision-aid-cystitis-taking-an-antibiotic-pdf-6600949165" TargetMode="External"/><Relationship Id="rId3" Type="http://schemas.openxmlformats.org/officeDocument/2006/relationships/image" Target="../media/image18.emf"/><Relationship Id="rId7" Type="http://schemas.openxmlformats.org/officeDocument/2006/relationships/image" Target="../media/image22.sv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gov.uk/government/publication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ice.org.uk/guidance/ng10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38C349-B4D5-4D90-87F2-A2988573CE6C}"/>
              </a:ext>
            </a:extLst>
          </p:cNvPr>
          <p:cNvSpPr>
            <a:spLocks noGrp="1"/>
          </p:cNvSpPr>
          <p:nvPr>
            <p:ph type="ctrTitle"/>
          </p:nvPr>
        </p:nvSpPr>
        <p:spPr>
          <a:xfrm>
            <a:off x="-770637" y="1224488"/>
            <a:ext cx="10877181" cy="2387600"/>
          </a:xfrm>
        </p:spPr>
        <p:txBody>
          <a:bodyPr>
            <a:normAutofit/>
          </a:bodyPr>
          <a:lstStyle/>
          <a:p>
            <a:r>
              <a:rPr lang="en-GB" sz="5400" dirty="0"/>
              <a:t>Rapid Update Quiz</a:t>
            </a:r>
            <a:br>
              <a:rPr lang="en-GB" sz="5400" dirty="0"/>
            </a:br>
            <a:r>
              <a:rPr lang="en-GB" sz="5400" b="0" dirty="0"/>
              <a:t>Urinary Tract Infection (UTI)</a:t>
            </a:r>
            <a:br>
              <a:rPr lang="en-GB" sz="5400" dirty="0"/>
            </a:br>
            <a:endParaRPr lang="en-GB" sz="5400" dirty="0"/>
          </a:p>
        </p:txBody>
      </p:sp>
      <p:sp>
        <p:nvSpPr>
          <p:cNvPr id="8" name="Subtitle 7">
            <a:extLst>
              <a:ext uri="{FF2B5EF4-FFF2-40B4-BE49-F238E27FC236}">
                <a16:creationId xmlns:a16="http://schemas.microsoft.com/office/drawing/2014/main" id="{F57AD179-3E17-418B-A5C3-CA6191F1E846}"/>
              </a:ext>
            </a:extLst>
          </p:cNvPr>
          <p:cNvSpPr>
            <a:spLocks noGrp="1"/>
          </p:cNvSpPr>
          <p:nvPr>
            <p:ph type="subTitle" idx="1"/>
          </p:nvPr>
        </p:nvSpPr>
        <p:spPr>
          <a:xfrm>
            <a:off x="485421" y="3580189"/>
            <a:ext cx="8365067" cy="2156533"/>
          </a:xfrm>
        </p:spPr>
        <p:txBody>
          <a:bodyPr>
            <a:noAutofit/>
          </a:bodyPr>
          <a:lstStyle/>
          <a:p>
            <a:pPr algn="l">
              <a:lnSpc>
                <a:spcPct val="120000"/>
              </a:lnSpc>
            </a:pPr>
            <a:r>
              <a:rPr lang="en-GB" sz="2000" b="1" dirty="0"/>
              <a:t>NICE endorsement (E228):</a:t>
            </a:r>
          </a:p>
          <a:p>
            <a:pPr algn="l">
              <a:lnSpc>
                <a:spcPct val="120000"/>
              </a:lnSpc>
            </a:pPr>
            <a:r>
              <a:rPr lang="en-GB" sz="2000" dirty="0"/>
              <a:t>This quiz accurately reflects recommendation</a:t>
            </a:r>
            <a:r>
              <a:rPr lang="en-GB" sz="2000" dirty="0">
                <a:solidFill>
                  <a:schemeClr val="accent5">
                    <a:lumMod val="10000"/>
                  </a:schemeClr>
                </a:solidFill>
              </a:rPr>
              <a:t>s in the NICE guidance on </a:t>
            </a:r>
            <a:r>
              <a:rPr lang="en-GB" sz="2000" dirty="0">
                <a:solidFill>
                  <a:schemeClr val="accent5">
                    <a:lumMod val="10000"/>
                  </a:schemeClr>
                </a:solidFill>
                <a:hlinkClick r:id="rId3">
                  <a:extLst>
                    <a:ext uri="{A12FA001-AC4F-418D-AE19-62706E023703}">
                      <ahyp:hlinkClr xmlns:ahyp="http://schemas.microsoft.com/office/drawing/2018/hyperlinkcolor" val="tx"/>
                    </a:ext>
                  </a:extLst>
                </a:hlinkClick>
              </a:rPr>
              <a:t>urinary tract infection (lower)</a:t>
            </a:r>
            <a:r>
              <a:rPr lang="en-GB" sz="2000" dirty="0">
                <a:solidFill>
                  <a:schemeClr val="accent5">
                    <a:lumMod val="10000"/>
                  </a:schemeClr>
                </a:solidFill>
              </a:rPr>
              <a:t>, </a:t>
            </a:r>
            <a:r>
              <a:rPr lang="en-GB" sz="2000" dirty="0">
                <a:solidFill>
                  <a:schemeClr val="accent5">
                    <a:lumMod val="10000"/>
                  </a:schemeClr>
                </a:solidFill>
                <a:hlinkClick r:id="rId4">
                  <a:extLst>
                    <a:ext uri="{A12FA001-AC4F-418D-AE19-62706E023703}">
                      <ahyp:hlinkClr xmlns:ahyp="http://schemas.microsoft.com/office/drawing/2018/hyperlinkcolor" val="tx"/>
                    </a:ext>
                  </a:extLst>
                </a:hlinkClick>
              </a:rPr>
              <a:t>urinary tract infection (recurrent)</a:t>
            </a:r>
            <a:r>
              <a:rPr lang="en-GB" sz="2000" dirty="0"/>
              <a:t>, </a:t>
            </a:r>
            <a:r>
              <a:rPr lang="en-GB" sz="2000" dirty="0">
                <a:solidFill>
                  <a:schemeClr val="accent5">
                    <a:lumMod val="10000"/>
                  </a:schemeClr>
                </a:solidFill>
                <a:hlinkClick r:id="rId5">
                  <a:extLst>
                    <a:ext uri="{A12FA001-AC4F-418D-AE19-62706E023703}">
                      <ahyp:hlinkClr xmlns:ahyp="http://schemas.microsoft.com/office/drawing/2018/hyperlinkcolor" val="tx"/>
                    </a:ext>
                  </a:extLst>
                </a:hlinkClick>
              </a:rPr>
              <a:t>urinary tract infection under 16s </a:t>
            </a:r>
            <a:r>
              <a:rPr lang="en-GB" sz="2000" dirty="0"/>
              <a:t>and </a:t>
            </a:r>
            <a:r>
              <a:rPr lang="en-GB" sz="2000" dirty="0">
                <a:solidFill>
                  <a:schemeClr val="accent5">
                    <a:lumMod val="10000"/>
                  </a:schemeClr>
                </a:solidFill>
                <a:hlinkClick r:id="rId6">
                  <a:extLst>
                    <a:ext uri="{A12FA001-AC4F-418D-AE19-62706E023703}">
                      <ahyp:hlinkClr xmlns:ahyp="http://schemas.microsoft.com/office/drawing/2018/hyperlinkcolor" val="tx"/>
                    </a:ext>
                  </a:extLst>
                </a:hlinkClick>
              </a:rPr>
              <a:t>pyelonephritis (acute)</a:t>
            </a:r>
            <a:r>
              <a:rPr lang="en-GB" sz="2000" dirty="0"/>
              <a:t>. It also supports statements 2 and 4 in the NICE quality standard for </a:t>
            </a:r>
            <a:r>
              <a:rPr lang="en-GB" sz="2000" dirty="0">
                <a:solidFill>
                  <a:schemeClr val="accent5">
                    <a:lumMod val="10000"/>
                  </a:schemeClr>
                </a:solidFill>
                <a:hlinkClick r:id="rId7">
                  <a:extLst>
                    <a:ext uri="{A12FA001-AC4F-418D-AE19-62706E023703}">
                      <ahyp:hlinkClr xmlns:ahyp="http://schemas.microsoft.com/office/drawing/2018/hyperlinkcolor" val="tx"/>
                    </a:ext>
                  </a:extLst>
                </a:hlinkClick>
              </a:rPr>
              <a:t>urinary tract infections in adults</a:t>
            </a:r>
            <a:r>
              <a:rPr lang="en-GB" sz="2000" dirty="0"/>
              <a:t>.  </a:t>
            </a:r>
          </a:p>
          <a:p>
            <a:pPr algn="l">
              <a:lnSpc>
                <a:spcPct val="120000"/>
              </a:lnSpc>
            </a:pPr>
            <a:r>
              <a:rPr lang="en-GB" sz="2000" dirty="0"/>
              <a:t>National Institute for Health and Care Excellence, March 2020.</a:t>
            </a:r>
          </a:p>
        </p:txBody>
      </p:sp>
      <p:sp>
        <p:nvSpPr>
          <p:cNvPr id="4" name="Date Placeholder 3">
            <a:extLst>
              <a:ext uri="{FF2B5EF4-FFF2-40B4-BE49-F238E27FC236}">
                <a16:creationId xmlns:a16="http://schemas.microsoft.com/office/drawing/2014/main" id="{F5CFE2FF-1E27-40A9-B058-BFAE95F9F0F4}"/>
              </a:ext>
            </a:extLst>
          </p:cNvPr>
          <p:cNvSpPr>
            <a:spLocks noGrp="1"/>
          </p:cNvSpPr>
          <p:nvPr>
            <p:ph type="dt" sz="half" idx="10"/>
          </p:nvPr>
        </p:nvSpPr>
        <p:spPr/>
        <p:txBody>
          <a:bodyPr/>
          <a:lstStyle/>
          <a:p>
            <a:r>
              <a:rPr lang="en-US" dirty="0"/>
              <a:t>UTI V1.13 June 2020</a:t>
            </a:r>
            <a:endParaRPr lang="en-GB" dirty="0"/>
          </a:p>
        </p:txBody>
      </p:sp>
      <p:sp>
        <p:nvSpPr>
          <p:cNvPr id="5" name="Footer Placeholder 4">
            <a:extLst>
              <a:ext uri="{FF2B5EF4-FFF2-40B4-BE49-F238E27FC236}">
                <a16:creationId xmlns:a16="http://schemas.microsoft.com/office/drawing/2014/main" id="{5CB77F9E-89E4-45C5-B0DA-A5EAA0A5F420}"/>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6" name="Slide Number Placeholder 5">
            <a:extLst>
              <a:ext uri="{FF2B5EF4-FFF2-40B4-BE49-F238E27FC236}">
                <a16:creationId xmlns:a16="http://schemas.microsoft.com/office/drawing/2014/main" id="{F445424F-4ECC-406A-B22A-7DF8B829A2BA}"/>
              </a:ext>
            </a:extLst>
          </p:cNvPr>
          <p:cNvSpPr>
            <a:spLocks noGrp="1"/>
          </p:cNvSpPr>
          <p:nvPr>
            <p:ph type="sldNum" sz="quarter" idx="12"/>
          </p:nvPr>
        </p:nvSpPr>
        <p:spPr/>
        <p:txBody>
          <a:bodyPr/>
          <a:lstStyle/>
          <a:p>
            <a:pPr algn="ctr"/>
            <a:fld id="{EE1385C2-C24A-4E88-87F7-2016927FAD7D}" type="slidenum">
              <a:rPr lang="en-GB" smtClean="0"/>
              <a:pPr algn="ctr"/>
              <a:t>1</a:t>
            </a:fld>
            <a:endParaRPr lang="en-GB" dirty="0"/>
          </a:p>
        </p:txBody>
      </p:sp>
    </p:spTree>
    <p:extLst>
      <p:ext uri="{BB962C8B-B14F-4D97-AF65-F5344CB8AC3E}">
        <p14:creationId xmlns:p14="http://schemas.microsoft.com/office/powerpoint/2010/main" val="4128143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E03BA0C-5721-41C7-8568-4152A36CA220}"/>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10</a:t>
            </a:fld>
            <a:endParaRPr lang="en-GB" dirty="0"/>
          </a:p>
        </p:txBody>
      </p:sp>
      <p:sp>
        <p:nvSpPr>
          <p:cNvPr id="3" name="Rectangle 2">
            <a:extLst>
              <a:ext uri="{FF2B5EF4-FFF2-40B4-BE49-F238E27FC236}">
                <a16:creationId xmlns:a16="http://schemas.microsoft.com/office/drawing/2014/main" id="{37184355-5FE2-40EC-B1F0-82A2DC96BF8D}"/>
              </a:ext>
            </a:extLst>
          </p:cNvPr>
          <p:cNvSpPr/>
          <p:nvPr/>
        </p:nvSpPr>
        <p:spPr>
          <a:xfrm>
            <a:off x="2928551" y="4448667"/>
            <a:ext cx="5855659" cy="1200329"/>
          </a:xfrm>
          <a:prstGeom prst="rect">
            <a:avLst/>
          </a:prstGeom>
          <a:solidFill>
            <a:schemeClr val="accent4">
              <a:lumMod val="40000"/>
              <a:lumOff val="60000"/>
            </a:schemeClr>
          </a:solidFill>
        </p:spPr>
        <p:txBody>
          <a:bodyPr wrap="square">
            <a:spAutoFit/>
          </a:bodyPr>
          <a:lstStyle/>
          <a:p>
            <a:pPr algn="ctr">
              <a:spcBef>
                <a:spcPts val="1000"/>
              </a:spcBef>
            </a:pPr>
            <a:r>
              <a:rPr lang="en-GB" sz="2400" dirty="0">
                <a:solidFill>
                  <a:schemeClr val="tx2">
                    <a:lumMod val="10000"/>
                  </a:schemeClr>
                </a:solidFill>
              </a:rPr>
              <a:t>Antibiotics that don't achieve adequate levels in renal tissue e.g. nitrofurantoin, </a:t>
            </a:r>
            <a:r>
              <a:rPr lang="en-GB" sz="2400" dirty="0" err="1">
                <a:solidFill>
                  <a:schemeClr val="tx2">
                    <a:lumMod val="10000"/>
                  </a:schemeClr>
                </a:solidFill>
              </a:rPr>
              <a:t>fosfomycin</a:t>
            </a:r>
            <a:r>
              <a:rPr lang="en-GB" sz="2400" dirty="0">
                <a:solidFill>
                  <a:schemeClr val="tx2">
                    <a:lumMod val="10000"/>
                  </a:schemeClr>
                </a:solidFill>
              </a:rPr>
              <a:t> &amp; </a:t>
            </a:r>
            <a:r>
              <a:rPr lang="en-GB" sz="2400" dirty="0" err="1">
                <a:solidFill>
                  <a:schemeClr val="tx2">
                    <a:lumMod val="10000"/>
                  </a:schemeClr>
                </a:solidFill>
              </a:rPr>
              <a:t>pivmecillinam</a:t>
            </a:r>
            <a:r>
              <a:rPr lang="en-GB" sz="2400" dirty="0">
                <a:solidFill>
                  <a:schemeClr val="tx2">
                    <a:lumMod val="10000"/>
                  </a:schemeClr>
                </a:solidFill>
              </a:rPr>
              <a:t>, are to be avoided [NG111].</a:t>
            </a:r>
          </a:p>
        </p:txBody>
      </p:sp>
      <p:sp>
        <p:nvSpPr>
          <p:cNvPr id="10" name="Title 1">
            <a:extLst>
              <a:ext uri="{FF2B5EF4-FFF2-40B4-BE49-F238E27FC236}">
                <a16:creationId xmlns:a16="http://schemas.microsoft.com/office/drawing/2014/main" id="{8C268589-0B13-4802-9E76-2804A9A14E7C}"/>
              </a:ext>
            </a:extLst>
          </p:cNvPr>
          <p:cNvSpPr>
            <a:spLocks noGrp="1"/>
          </p:cNvSpPr>
          <p:nvPr>
            <p:ph type="title"/>
          </p:nvPr>
        </p:nvSpPr>
        <p:spPr>
          <a:xfrm>
            <a:off x="1591056" y="591752"/>
            <a:ext cx="6924294" cy="648128"/>
          </a:xfrm>
        </p:spPr>
        <p:txBody>
          <a:bodyPr>
            <a:normAutofit/>
          </a:bodyPr>
          <a:lstStyle/>
          <a:p>
            <a:r>
              <a:rPr lang="en-GB" sz="3200" dirty="0"/>
              <a:t>Q3: Answer &amp; Rationale</a:t>
            </a:r>
          </a:p>
        </p:txBody>
      </p:sp>
      <p:sp>
        <p:nvSpPr>
          <p:cNvPr id="12" name="Footer Placeholder 4">
            <a:extLst>
              <a:ext uri="{FF2B5EF4-FFF2-40B4-BE49-F238E27FC236}">
                <a16:creationId xmlns:a16="http://schemas.microsoft.com/office/drawing/2014/main" id="{07AA9398-F6D7-4652-956A-6F4CBDB45B25}"/>
              </a:ext>
            </a:extLst>
          </p:cNvPr>
          <p:cNvSpPr>
            <a:spLocks noGrp="1"/>
          </p:cNvSpPr>
          <p:nvPr>
            <p:ph type="ftr" sz="quarter" idx="11"/>
          </p:nvPr>
        </p:nvSpPr>
        <p:spPr>
          <a:xfrm>
            <a:off x="5006340" y="6392332"/>
            <a:ext cx="4137660" cy="329142"/>
          </a:xfrm>
        </p:spPr>
        <p:txBody>
          <a:bodyPr/>
          <a:lstStyle/>
          <a:p>
            <a:pPr algn="r"/>
            <a:r>
              <a:rPr lang="en-GB" dirty="0"/>
              <a:t>National Institute for Health and Care Excellence (NICE). (2018). </a:t>
            </a:r>
            <a:r>
              <a:rPr lang="en-GB" i="1" dirty="0"/>
              <a:t>Pyelonephritis (acute): antimicrobial prescribing [NG111]. </a:t>
            </a:r>
            <a:r>
              <a:rPr lang="en-GB" dirty="0">
                <a:hlinkClick r:id="rId3">
                  <a:extLst>
                    <a:ext uri="{A12FA001-AC4F-418D-AE19-62706E023703}">
                      <ahyp:hlinkClr xmlns:ahyp="http://schemas.microsoft.com/office/drawing/2018/hyperlinkcolor" val="tx"/>
                    </a:ext>
                  </a:extLst>
                </a:hlinkClick>
              </a:rPr>
              <a:t>www.nice.org.uk/guidance/ng111/</a:t>
            </a:r>
            <a:r>
              <a:rPr lang="en-GB" dirty="0"/>
              <a:t> </a:t>
            </a:r>
          </a:p>
        </p:txBody>
      </p:sp>
      <p:sp>
        <p:nvSpPr>
          <p:cNvPr id="13" name="Subtitle 2">
            <a:extLst>
              <a:ext uri="{FF2B5EF4-FFF2-40B4-BE49-F238E27FC236}">
                <a16:creationId xmlns:a16="http://schemas.microsoft.com/office/drawing/2014/main" id="{A314AD33-5F33-431B-BDF8-85EC1004D6A1}"/>
              </a:ext>
            </a:extLst>
          </p:cNvPr>
          <p:cNvSpPr txBox="1">
            <a:spLocks/>
          </p:cNvSpPr>
          <p:nvPr/>
        </p:nvSpPr>
        <p:spPr>
          <a:xfrm>
            <a:off x="161148" y="1826616"/>
            <a:ext cx="885928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dirty="0"/>
              <a:t>Which of the following would </a:t>
            </a:r>
            <a:r>
              <a:rPr lang="en-GB" sz="2400" b="1" dirty="0"/>
              <a:t>NOT</a:t>
            </a:r>
            <a:r>
              <a:rPr lang="en-GB" sz="2400" dirty="0"/>
              <a:t> be suitable to treat pyelonephritis? </a:t>
            </a:r>
          </a:p>
          <a:p>
            <a:pPr marL="0" indent="0">
              <a:lnSpc>
                <a:spcPct val="100000"/>
              </a:lnSpc>
              <a:buNone/>
            </a:pPr>
            <a:r>
              <a:rPr lang="en-GB" sz="2400" i="1" dirty="0"/>
              <a:t>Select all that apply</a:t>
            </a:r>
          </a:p>
          <a:p>
            <a:pPr marL="0" indent="0">
              <a:lnSpc>
                <a:spcPct val="100000"/>
              </a:lnSpc>
              <a:buNone/>
            </a:pPr>
            <a:endParaRPr lang="en-GB" sz="2400" i="1" dirty="0"/>
          </a:p>
          <a:p>
            <a:pPr marL="514350" indent="-514350">
              <a:lnSpc>
                <a:spcPct val="100000"/>
              </a:lnSpc>
              <a:buFont typeface="+mj-lt"/>
              <a:buAutoNum type="alphaLcParenR"/>
            </a:pPr>
            <a:r>
              <a:rPr lang="en-GB" sz="2400" dirty="0"/>
              <a:t>Trimethoprim (known sensitivity)</a:t>
            </a:r>
          </a:p>
          <a:p>
            <a:pPr marL="514350" indent="-514350">
              <a:lnSpc>
                <a:spcPct val="100000"/>
              </a:lnSpc>
              <a:buAutoNum type="alphaLcParenR"/>
            </a:pPr>
            <a:r>
              <a:rPr lang="en-GB" sz="2400" dirty="0"/>
              <a:t>Cefalexin</a:t>
            </a:r>
          </a:p>
          <a:p>
            <a:pPr marL="514350" indent="-514350">
              <a:lnSpc>
                <a:spcPct val="100000"/>
              </a:lnSpc>
              <a:buAutoNum type="alphaLcParenR"/>
            </a:pPr>
            <a:r>
              <a:rPr lang="en-GB" sz="2400" dirty="0">
                <a:solidFill>
                  <a:srgbClr val="C00000"/>
                </a:solidFill>
              </a:rPr>
              <a:t>Nitrofurantoin </a:t>
            </a:r>
          </a:p>
          <a:p>
            <a:pPr marL="514350" indent="-514350">
              <a:lnSpc>
                <a:spcPct val="100000"/>
              </a:lnSpc>
              <a:buAutoNum type="alphaLcParenR"/>
            </a:pPr>
            <a:r>
              <a:rPr lang="en-GB" sz="2400" dirty="0">
                <a:solidFill>
                  <a:srgbClr val="C00000"/>
                </a:solidFill>
              </a:rPr>
              <a:t>Fosfomycin</a:t>
            </a:r>
          </a:p>
          <a:p>
            <a:pPr marL="514350" indent="-514350">
              <a:lnSpc>
                <a:spcPct val="100000"/>
              </a:lnSpc>
              <a:buAutoNum type="alphaLcParenR"/>
            </a:pPr>
            <a:r>
              <a:rPr lang="en-GB" sz="2400" dirty="0" err="1">
                <a:solidFill>
                  <a:srgbClr val="C00000"/>
                </a:solidFill>
              </a:rPr>
              <a:t>Pivmecillinam</a:t>
            </a:r>
            <a:endParaRPr lang="en-GB" sz="2400" dirty="0">
              <a:solidFill>
                <a:srgbClr val="C00000"/>
              </a:solidFill>
            </a:endParaRPr>
          </a:p>
        </p:txBody>
      </p:sp>
      <p:sp>
        <p:nvSpPr>
          <p:cNvPr id="8" name="Date Placeholder 3">
            <a:extLst>
              <a:ext uri="{FF2B5EF4-FFF2-40B4-BE49-F238E27FC236}">
                <a16:creationId xmlns:a16="http://schemas.microsoft.com/office/drawing/2014/main" id="{34350C38-39D1-47CB-947E-D847390BBCF4}"/>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365473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7B5F84-6324-4E44-A2CA-D7F6DADB0EDB}"/>
              </a:ext>
            </a:extLst>
          </p:cNvPr>
          <p:cNvPicPr>
            <a:picLocks noChangeAspect="1"/>
          </p:cNvPicPr>
          <p:nvPr/>
        </p:nvPicPr>
        <p:blipFill>
          <a:blip r:embed="rId3"/>
          <a:stretch>
            <a:fillRect/>
          </a:stretch>
        </p:blipFill>
        <p:spPr>
          <a:xfrm>
            <a:off x="570956" y="2049764"/>
            <a:ext cx="7944394" cy="2788989"/>
          </a:xfrm>
          <a:prstGeom prst="rect">
            <a:avLst/>
          </a:prstGeom>
        </p:spPr>
      </p:pic>
      <p:sp>
        <p:nvSpPr>
          <p:cNvPr id="15" name="Content Placeholder 2">
            <a:extLst>
              <a:ext uri="{FF2B5EF4-FFF2-40B4-BE49-F238E27FC236}">
                <a16:creationId xmlns:a16="http://schemas.microsoft.com/office/drawing/2014/main" id="{40172D8E-F0DE-4608-96E3-AE2C9BAB02EB}"/>
              </a:ext>
            </a:extLst>
          </p:cNvPr>
          <p:cNvSpPr txBox="1">
            <a:spLocks/>
          </p:cNvSpPr>
          <p:nvPr/>
        </p:nvSpPr>
        <p:spPr>
          <a:xfrm>
            <a:off x="1591056" y="1635007"/>
            <a:ext cx="5961888" cy="4870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i="1" dirty="0"/>
          </a:p>
        </p:txBody>
      </p:sp>
      <p:sp>
        <p:nvSpPr>
          <p:cNvPr id="2" name="TextBox 1">
            <a:extLst>
              <a:ext uri="{FF2B5EF4-FFF2-40B4-BE49-F238E27FC236}">
                <a16:creationId xmlns:a16="http://schemas.microsoft.com/office/drawing/2014/main" id="{D0BAD73A-32D3-41FF-BF53-1A5EE554BA44}"/>
              </a:ext>
            </a:extLst>
          </p:cNvPr>
          <p:cNvSpPr txBox="1"/>
          <p:nvPr/>
        </p:nvSpPr>
        <p:spPr>
          <a:xfrm>
            <a:off x="2497784" y="1664466"/>
            <a:ext cx="4090737" cy="400110"/>
          </a:xfrm>
          <a:prstGeom prst="rect">
            <a:avLst/>
          </a:prstGeom>
          <a:noFill/>
        </p:spPr>
        <p:txBody>
          <a:bodyPr wrap="square" rtlCol="0">
            <a:spAutoFit/>
          </a:bodyPr>
          <a:lstStyle/>
          <a:p>
            <a:pPr algn="ctr"/>
            <a:r>
              <a:rPr lang="en-GB" sz="2000" b="1" dirty="0">
                <a:solidFill>
                  <a:schemeClr val="accent6">
                    <a:lumMod val="10000"/>
                  </a:schemeClr>
                </a:solidFill>
              </a:rPr>
              <a:t>Non-pregnant women &amp; men</a:t>
            </a:r>
          </a:p>
        </p:txBody>
      </p:sp>
      <p:sp>
        <p:nvSpPr>
          <p:cNvPr id="12" name="Footer Placeholder 4">
            <a:extLst>
              <a:ext uri="{FF2B5EF4-FFF2-40B4-BE49-F238E27FC236}">
                <a16:creationId xmlns:a16="http://schemas.microsoft.com/office/drawing/2014/main" id="{A0E7DA26-F8D4-4C0D-ACFA-4EF617338161}"/>
              </a:ext>
            </a:extLst>
          </p:cNvPr>
          <p:cNvSpPr>
            <a:spLocks noGrp="1"/>
          </p:cNvSpPr>
          <p:nvPr>
            <p:ph type="ftr" sz="quarter" idx="11"/>
          </p:nvPr>
        </p:nvSpPr>
        <p:spPr>
          <a:xfrm>
            <a:off x="5006340" y="6392332"/>
            <a:ext cx="4137660" cy="329142"/>
          </a:xfrm>
        </p:spPr>
        <p:txBody>
          <a:bodyPr/>
          <a:lstStyle/>
          <a:p>
            <a:pPr algn="r"/>
            <a:r>
              <a:rPr lang="en-GB" dirty="0"/>
              <a:t>National Institute for Health and Care Excellence (NICE). (2018). </a:t>
            </a:r>
            <a:r>
              <a:rPr lang="en-GB" i="1" dirty="0"/>
              <a:t>Pyelonephritis (acute): antimicrobial prescribing [NG111]. </a:t>
            </a:r>
            <a:r>
              <a:rPr lang="en-GB" dirty="0">
                <a:hlinkClick r:id="rId4">
                  <a:extLst>
                    <a:ext uri="{A12FA001-AC4F-418D-AE19-62706E023703}">
                      <ahyp:hlinkClr xmlns:ahyp="http://schemas.microsoft.com/office/drawing/2018/hyperlinkcolor" val="tx"/>
                    </a:ext>
                  </a:extLst>
                </a:hlinkClick>
              </a:rPr>
              <a:t>www.nice.org.uk/guidance/ng111/</a:t>
            </a:r>
            <a:r>
              <a:rPr lang="en-GB" dirty="0"/>
              <a:t> </a:t>
            </a:r>
          </a:p>
        </p:txBody>
      </p:sp>
      <p:sp>
        <p:nvSpPr>
          <p:cNvPr id="13" name="Slide Number Placeholder 5">
            <a:extLst>
              <a:ext uri="{FF2B5EF4-FFF2-40B4-BE49-F238E27FC236}">
                <a16:creationId xmlns:a16="http://schemas.microsoft.com/office/drawing/2014/main" id="{8F0AEE94-1E92-4664-A4ED-975921C1D95C}"/>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11</a:t>
            </a:fld>
            <a:endParaRPr lang="en-GB" dirty="0"/>
          </a:p>
        </p:txBody>
      </p:sp>
      <p:sp>
        <p:nvSpPr>
          <p:cNvPr id="14" name="Title 1">
            <a:extLst>
              <a:ext uri="{FF2B5EF4-FFF2-40B4-BE49-F238E27FC236}">
                <a16:creationId xmlns:a16="http://schemas.microsoft.com/office/drawing/2014/main" id="{A0034A79-029B-4E34-BB36-46142CA28950}"/>
              </a:ext>
            </a:extLst>
          </p:cNvPr>
          <p:cNvSpPr>
            <a:spLocks noGrp="1"/>
          </p:cNvSpPr>
          <p:nvPr>
            <p:ph type="title"/>
          </p:nvPr>
        </p:nvSpPr>
        <p:spPr>
          <a:xfrm>
            <a:off x="1591056" y="591752"/>
            <a:ext cx="6924294" cy="648128"/>
          </a:xfrm>
        </p:spPr>
        <p:txBody>
          <a:bodyPr>
            <a:normAutofit/>
          </a:bodyPr>
          <a:lstStyle/>
          <a:p>
            <a:r>
              <a:rPr lang="en-GB" sz="3200" dirty="0"/>
              <a:t>Q3: Rationale</a:t>
            </a:r>
          </a:p>
        </p:txBody>
      </p:sp>
      <p:sp>
        <p:nvSpPr>
          <p:cNvPr id="16" name="Rectangle 15">
            <a:extLst>
              <a:ext uri="{FF2B5EF4-FFF2-40B4-BE49-F238E27FC236}">
                <a16:creationId xmlns:a16="http://schemas.microsoft.com/office/drawing/2014/main" id="{505CFFFD-CFF5-42A2-B50C-8CA3D4D9C03B}"/>
              </a:ext>
            </a:extLst>
          </p:cNvPr>
          <p:cNvSpPr/>
          <p:nvPr/>
        </p:nvSpPr>
        <p:spPr>
          <a:xfrm>
            <a:off x="1591056" y="1043821"/>
            <a:ext cx="6239657" cy="830997"/>
          </a:xfrm>
          <a:prstGeom prst="rect">
            <a:avLst/>
          </a:prstGeom>
        </p:spPr>
        <p:txBody>
          <a:bodyPr wrap="none">
            <a:spAutoFit/>
          </a:bodyPr>
          <a:lstStyle/>
          <a:p>
            <a:r>
              <a:rPr lang="en-GB" sz="2400" dirty="0"/>
              <a:t>Pyelonephritis (acute): antimicrobial prescribing </a:t>
            </a:r>
            <a:endParaRPr lang="en-GB" sz="2400" i="1" dirty="0"/>
          </a:p>
          <a:p>
            <a:endParaRPr lang="en-GB" sz="2400" dirty="0">
              <a:solidFill>
                <a:srgbClr val="AD0016"/>
              </a:solidFill>
            </a:endParaRPr>
          </a:p>
        </p:txBody>
      </p:sp>
      <p:sp>
        <p:nvSpPr>
          <p:cNvPr id="17" name="Rectangle 16">
            <a:extLst>
              <a:ext uri="{FF2B5EF4-FFF2-40B4-BE49-F238E27FC236}">
                <a16:creationId xmlns:a16="http://schemas.microsoft.com/office/drawing/2014/main" id="{C7D10A26-DBE4-455E-BAD2-9D8736D9D6F4}"/>
              </a:ext>
            </a:extLst>
          </p:cNvPr>
          <p:cNvSpPr/>
          <p:nvPr/>
        </p:nvSpPr>
        <p:spPr>
          <a:xfrm>
            <a:off x="1653772" y="4954681"/>
            <a:ext cx="5836456" cy="1200329"/>
          </a:xfrm>
          <a:prstGeom prst="rect">
            <a:avLst/>
          </a:prstGeom>
          <a:solidFill>
            <a:schemeClr val="accent4">
              <a:lumMod val="40000"/>
              <a:lumOff val="60000"/>
            </a:schemeClr>
          </a:solidFill>
        </p:spPr>
        <p:txBody>
          <a:bodyPr wrap="square">
            <a:spAutoFit/>
          </a:bodyPr>
          <a:lstStyle/>
          <a:p>
            <a:pPr algn="ctr">
              <a:spcBef>
                <a:spcPts val="1000"/>
              </a:spcBef>
            </a:pPr>
            <a:r>
              <a:rPr lang="en-GB" sz="2400" dirty="0">
                <a:solidFill>
                  <a:schemeClr val="tx2">
                    <a:lumMod val="10000"/>
                  </a:schemeClr>
                </a:solidFill>
              </a:rPr>
              <a:t>Antibiotics that don't achieve adequate levels in renal tissue e.g. nitrofurantoin, </a:t>
            </a:r>
            <a:r>
              <a:rPr lang="en-GB" sz="2400" dirty="0" err="1">
                <a:solidFill>
                  <a:schemeClr val="tx2">
                    <a:lumMod val="10000"/>
                  </a:schemeClr>
                </a:solidFill>
              </a:rPr>
              <a:t>fosfomycin</a:t>
            </a:r>
            <a:r>
              <a:rPr lang="en-GB" sz="2400" dirty="0">
                <a:solidFill>
                  <a:schemeClr val="tx2">
                    <a:lumMod val="10000"/>
                  </a:schemeClr>
                </a:solidFill>
              </a:rPr>
              <a:t> &amp; </a:t>
            </a:r>
            <a:r>
              <a:rPr lang="en-GB" sz="2400" dirty="0" err="1">
                <a:solidFill>
                  <a:schemeClr val="tx2">
                    <a:lumMod val="10000"/>
                  </a:schemeClr>
                </a:solidFill>
              </a:rPr>
              <a:t>pivmecillinam</a:t>
            </a:r>
            <a:r>
              <a:rPr lang="en-GB" sz="2400" dirty="0">
                <a:solidFill>
                  <a:schemeClr val="tx2">
                    <a:lumMod val="10000"/>
                  </a:schemeClr>
                </a:solidFill>
              </a:rPr>
              <a:t>, are to be avoided [NG111].</a:t>
            </a:r>
          </a:p>
        </p:txBody>
      </p:sp>
      <p:sp>
        <p:nvSpPr>
          <p:cNvPr id="11" name="Date Placeholder 3">
            <a:extLst>
              <a:ext uri="{FF2B5EF4-FFF2-40B4-BE49-F238E27FC236}">
                <a16:creationId xmlns:a16="http://schemas.microsoft.com/office/drawing/2014/main" id="{9009E1F4-56D9-4B29-89D9-D0CF3E145FCB}"/>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39186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E113B75C-79B1-42D2-8372-FE1F4B04C0CD}"/>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11" name="Slide Number Placeholder 5">
            <a:extLst>
              <a:ext uri="{FF2B5EF4-FFF2-40B4-BE49-F238E27FC236}">
                <a16:creationId xmlns:a16="http://schemas.microsoft.com/office/drawing/2014/main" id="{5C04BABE-AF08-43B9-999E-32FE82DC36F2}"/>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12</a:t>
            </a:fld>
            <a:endParaRPr lang="en-GB" dirty="0"/>
          </a:p>
        </p:txBody>
      </p:sp>
      <p:sp>
        <p:nvSpPr>
          <p:cNvPr id="12" name="Title 1">
            <a:extLst>
              <a:ext uri="{FF2B5EF4-FFF2-40B4-BE49-F238E27FC236}">
                <a16:creationId xmlns:a16="http://schemas.microsoft.com/office/drawing/2014/main" id="{B662E240-9FDF-4742-81A5-D47ABC753C06}"/>
              </a:ext>
            </a:extLst>
          </p:cNvPr>
          <p:cNvSpPr txBox="1">
            <a:spLocks/>
          </p:cNvSpPr>
          <p:nvPr/>
        </p:nvSpPr>
        <p:spPr>
          <a:xfrm>
            <a:off x="1591056" y="591752"/>
            <a:ext cx="6924294"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Question 4</a:t>
            </a:r>
          </a:p>
        </p:txBody>
      </p:sp>
      <p:sp>
        <p:nvSpPr>
          <p:cNvPr id="15" name="Rectangle 14">
            <a:extLst>
              <a:ext uri="{FF2B5EF4-FFF2-40B4-BE49-F238E27FC236}">
                <a16:creationId xmlns:a16="http://schemas.microsoft.com/office/drawing/2014/main" id="{E6A8FE98-F18B-4349-80DA-F42B0C2630AB}"/>
              </a:ext>
            </a:extLst>
          </p:cNvPr>
          <p:cNvSpPr/>
          <p:nvPr/>
        </p:nvSpPr>
        <p:spPr>
          <a:xfrm>
            <a:off x="284207" y="4170438"/>
            <a:ext cx="5098447" cy="461665"/>
          </a:xfrm>
          <a:prstGeom prst="rect">
            <a:avLst/>
          </a:prstGeom>
        </p:spPr>
        <p:txBody>
          <a:bodyPr wrap="none">
            <a:spAutoFit/>
          </a:bodyPr>
          <a:lstStyle/>
          <a:p>
            <a:r>
              <a:rPr lang="en-GB" sz="2400" dirty="0">
                <a:solidFill>
                  <a:schemeClr val="tx2">
                    <a:lumMod val="10000"/>
                  </a:schemeClr>
                </a:solidFill>
              </a:rPr>
              <a:t>What do you do? </a:t>
            </a:r>
            <a:r>
              <a:rPr lang="en-GB" sz="2400" i="1" dirty="0">
                <a:solidFill>
                  <a:schemeClr val="tx2">
                    <a:lumMod val="10000"/>
                  </a:schemeClr>
                </a:solidFill>
              </a:rPr>
              <a:t>Vote for all that apply</a:t>
            </a:r>
          </a:p>
        </p:txBody>
      </p:sp>
      <p:graphicFrame>
        <p:nvGraphicFramePr>
          <p:cNvPr id="2" name="Table 1">
            <a:extLst>
              <a:ext uri="{FF2B5EF4-FFF2-40B4-BE49-F238E27FC236}">
                <a16:creationId xmlns:a16="http://schemas.microsoft.com/office/drawing/2014/main" id="{2C602AB1-0A56-4215-8155-5CC43C3EBA8A}"/>
              </a:ext>
            </a:extLst>
          </p:cNvPr>
          <p:cNvGraphicFramePr>
            <a:graphicFrameLocks noGrp="1"/>
          </p:cNvGraphicFramePr>
          <p:nvPr>
            <p:extLst>
              <p:ext uri="{D42A27DB-BD31-4B8C-83A1-F6EECF244321}">
                <p14:modId xmlns:p14="http://schemas.microsoft.com/office/powerpoint/2010/main" val="1758466485"/>
              </p:ext>
            </p:extLst>
          </p:nvPr>
        </p:nvGraphicFramePr>
        <p:xfrm>
          <a:off x="284207" y="1601330"/>
          <a:ext cx="8637860" cy="2468880"/>
        </p:xfrm>
        <a:graphic>
          <a:graphicData uri="http://schemas.openxmlformats.org/drawingml/2006/table">
            <a:tbl>
              <a:tblPr firstRow="1" bandRow="1">
                <a:tableStyleId>{5C22544A-7EE6-4342-B048-85BDC9FD1C3A}</a:tableStyleId>
              </a:tblPr>
              <a:tblGrid>
                <a:gridCol w="3723618">
                  <a:extLst>
                    <a:ext uri="{9D8B030D-6E8A-4147-A177-3AD203B41FA5}">
                      <a16:colId xmlns:a16="http://schemas.microsoft.com/office/drawing/2014/main" val="2033243727"/>
                    </a:ext>
                  </a:extLst>
                </a:gridCol>
                <a:gridCol w="4914242">
                  <a:extLst>
                    <a:ext uri="{9D8B030D-6E8A-4147-A177-3AD203B41FA5}">
                      <a16:colId xmlns:a16="http://schemas.microsoft.com/office/drawing/2014/main" val="1892091618"/>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accent5">
                              <a:lumMod val="10000"/>
                            </a:schemeClr>
                          </a:solidFill>
                        </a:rPr>
                        <a:t>Sarah 29yrs has an appointment to review her cystitis symptoms which didn’t get better with nitrofurantoin prescribed 5 days ago.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hMerge="1">
                  <a:txBody>
                    <a:bodyPr/>
                    <a:lstStyle/>
                    <a:p>
                      <a:endParaRPr lang="en-GB" dirty="0"/>
                    </a:p>
                  </a:txBody>
                  <a:tcPr/>
                </a:tc>
                <a:extLst>
                  <a:ext uri="{0D108BD9-81ED-4DB2-BD59-A6C34878D82A}">
                    <a16:rowId xmlns:a16="http://schemas.microsoft.com/office/drawing/2014/main" val="3481010372"/>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a:solidFill>
                            <a:schemeClr val="accent5">
                              <a:lumMod val="10000"/>
                            </a:schemeClr>
                          </a:solidFill>
                        </a:rPr>
                        <a:t>No vaginal discharge.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a:solidFill>
                            <a:schemeClr val="accent5">
                              <a:lumMod val="10000"/>
                            </a:schemeClr>
                          </a:solidFill>
                        </a:rPr>
                        <a:t>Dipstick test shows nitrite &amp; blood.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67323061"/>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a:solidFill>
                            <a:schemeClr val="accent5">
                              <a:lumMod val="10000"/>
                            </a:schemeClr>
                          </a:solidFill>
                        </a:rPr>
                        <a:t>Has penicillin allergy, trimethoprim prescribed 2 months ago.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a:solidFill>
                            <a:schemeClr val="accent5">
                              <a:lumMod val="10000"/>
                            </a:schemeClr>
                          </a:solidFill>
                        </a:rPr>
                        <a:t>You suspect persisting lower UTI &amp; agree to treat immediately.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983785641"/>
                  </a:ext>
                </a:extLst>
              </a:tr>
            </a:tbl>
          </a:graphicData>
        </a:graphic>
      </p:graphicFrame>
      <p:graphicFrame>
        <p:nvGraphicFramePr>
          <p:cNvPr id="13" name="Table 12">
            <a:extLst>
              <a:ext uri="{FF2B5EF4-FFF2-40B4-BE49-F238E27FC236}">
                <a16:creationId xmlns:a16="http://schemas.microsoft.com/office/drawing/2014/main" id="{A0C42316-DBCA-42BC-BCAF-61F818BEC063}"/>
              </a:ext>
            </a:extLst>
          </p:cNvPr>
          <p:cNvGraphicFramePr>
            <a:graphicFrameLocks noGrp="1"/>
          </p:cNvGraphicFramePr>
          <p:nvPr>
            <p:extLst>
              <p:ext uri="{D42A27DB-BD31-4B8C-83A1-F6EECF244321}">
                <p14:modId xmlns:p14="http://schemas.microsoft.com/office/powerpoint/2010/main" val="1593933834"/>
              </p:ext>
            </p:extLst>
          </p:nvPr>
        </p:nvGraphicFramePr>
        <p:xfrm>
          <a:off x="284208" y="4776641"/>
          <a:ext cx="8637859" cy="1371600"/>
        </p:xfrm>
        <a:graphic>
          <a:graphicData uri="http://schemas.openxmlformats.org/drawingml/2006/table">
            <a:tbl>
              <a:tblPr firstRow="1" bandRow="1">
                <a:tableStyleId>{5C22544A-7EE6-4342-B048-85BDC9FD1C3A}</a:tableStyleId>
              </a:tblPr>
              <a:tblGrid>
                <a:gridCol w="3690892">
                  <a:extLst>
                    <a:ext uri="{9D8B030D-6E8A-4147-A177-3AD203B41FA5}">
                      <a16:colId xmlns:a16="http://schemas.microsoft.com/office/drawing/2014/main" val="194836405"/>
                    </a:ext>
                  </a:extLst>
                </a:gridCol>
                <a:gridCol w="4946967">
                  <a:extLst>
                    <a:ext uri="{9D8B030D-6E8A-4147-A177-3AD203B41FA5}">
                      <a16:colId xmlns:a16="http://schemas.microsoft.com/office/drawing/2014/main" val="2134475193"/>
                    </a:ext>
                  </a:extLst>
                </a:gridCol>
              </a:tblGrid>
              <a:tr h="370840">
                <a:tc>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2400" b="0" i="0" dirty="0">
                          <a:solidFill>
                            <a:schemeClr val="tx2">
                              <a:lumMod val="10000"/>
                            </a:schemeClr>
                          </a:solidFill>
                        </a:rPr>
                        <a:t>a) Send MSU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2400" b="0" dirty="0">
                          <a:solidFill>
                            <a:schemeClr val="tx2">
                              <a:lumMod val="10000"/>
                            </a:schemeClr>
                          </a:solidFill>
                        </a:rPr>
                        <a:t>b)</a:t>
                      </a:r>
                      <a:r>
                        <a:rPr lang="en-GB" sz="2400" b="0" i="0" dirty="0">
                          <a:solidFill>
                            <a:schemeClr val="tx2">
                              <a:lumMod val="10000"/>
                            </a:schemeClr>
                          </a:solidFill>
                        </a:rPr>
                        <a:t> Prescribe trimethoprim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0292200"/>
                  </a:ext>
                </a:extLst>
              </a:tr>
              <a:tr h="370840">
                <a:tc>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2400" b="0" dirty="0">
                          <a:solidFill>
                            <a:schemeClr val="tx2">
                              <a:lumMod val="10000"/>
                            </a:schemeClr>
                          </a:solidFill>
                        </a:rPr>
                        <a:t>c) Prescribe cefalexin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2400" b="0" i="0" dirty="0">
                          <a:solidFill>
                            <a:schemeClr val="tx2">
                              <a:lumMod val="10000"/>
                            </a:schemeClr>
                          </a:solidFill>
                        </a:rPr>
                        <a:t>d) Prescribe </a:t>
                      </a:r>
                      <a:r>
                        <a:rPr lang="en-GB" sz="2400" b="0" i="0" dirty="0" err="1">
                          <a:solidFill>
                            <a:schemeClr val="tx2">
                              <a:lumMod val="10000"/>
                            </a:schemeClr>
                          </a:solidFill>
                        </a:rPr>
                        <a:t>fosfomycin</a:t>
                      </a:r>
                      <a:r>
                        <a:rPr lang="en-GB" sz="2400" b="0" i="0" dirty="0">
                          <a:solidFill>
                            <a:schemeClr val="tx2">
                              <a:lumMod val="10000"/>
                            </a:schemeClr>
                          </a:solidFill>
                        </a:rPr>
                        <a:t>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5021715"/>
                  </a:ext>
                </a:extLst>
              </a:tr>
              <a:tr h="370840">
                <a:tc>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2400" b="0" dirty="0">
                          <a:solidFill>
                            <a:schemeClr val="tx2">
                              <a:lumMod val="10000"/>
                            </a:schemeClr>
                          </a:solidFill>
                        </a:rPr>
                        <a:t>e) Prescribe </a:t>
                      </a:r>
                      <a:r>
                        <a:rPr lang="en-GB" sz="2400" b="0" dirty="0" err="1">
                          <a:solidFill>
                            <a:schemeClr val="tx2">
                              <a:lumMod val="10000"/>
                            </a:schemeClr>
                          </a:solidFill>
                        </a:rPr>
                        <a:t>pivmecillinam</a:t>
                      </a:r>
                      <a:endParaRPr lang="en-GB" sz="2400" b="0" i="1" dirty="0">
                        <a:solidFill>
                          <a:schemeClr val="tx2">
                            <a:lumMod val="1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1000"/>
                        </a:spcBef>
                      </a:pPr>
                      <a:endParaRPr lang="en-GB" sz="2400" b="0" dirty="0">
                        <a:solidFill>
                          <a:schemeClr val="tx2">
                            <a:lumMod val="1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5304570"/>
                  </a:ext>
                </a:extLst>
              </a:tr>
            </a:tbl>
          </a:graphicData>
        </a:graphic>
      </p:graphicFrame>
      <p:sp>
        <p:nvSpPr>
          <p:cNvPr id="9" name="Date Placeholder 3">
            <a:extLst>
              <a:ext uri="{FF2B5EF4-FFF2-40B4-BE49-F238E27FC236}">
                <a16:creationId xmlns:a16="http://schemas.microsoft.com/office/drawing/2014/main" id="{80F8DDD5-8EF4-4CED-A6FC-B712E8EA0665}"/>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429107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4DA2BA1E-8CFD-4C10-80AB-83DCD2824617}"/>
              </a:ext>
            </a:extLst>
          </p:cNvPr>
          <p:cNvSpPr>
            <a:spLocks noGrp="1"/>
          </p:cNvSpPr>
          <p:nvPr>
            <p:ph type="ftr" sz="quarter" idx="11"/>
          </p:nvPr>
        </p:nvSpPr>
        <p:spPr>
          <a:xfrm>
            <a:off x="5463540" y="6247462"/>
            <a:ext cx="3680460" cy="651478"/>
          </a:xfrm>
        </p:spPr>
        <p:txBody>
          <a:bodyPr/>
          <a:lstStyle/>
          <a:p>
            <a:pPr algn="r"/>
            <a:r>
              <a:rPr lang="en-GB" dirty="0"/>
              <a:t>National Institute for Health and Care Excellence (NICE). (2015). </a:t>
            </a:r>
            <a:r>
              <a:rPr lang="en-GB" i="1" dirty="0"/>
              <a:t>Urinary tract infections in adults [QS90]. Statement 4. </a:t>
            </a:r>
            <a:r>
              <a:rPr lang="en-GB" dirty="0">
                <a:solidFill>
                  <a:srgbClr val="AD0016"/>
                </a:solidFill>
                <a:hlinkClick r:id="rId3">
                  <a:extLst>
                    <a:ext uri="{A12FA001-AC4F-418D-AE19-62706E023703}">
                      <ahyp:hlinkClr xmlns:ahyp="http://schemas.microsoft.com/office/drawing/2018/hyperlinkcolor" val="tx"/>
                    </a:ext>
                  </a:extLst>
                </a:hlinkClick>
              </a:rPr>
              <a:t>www.nice.org.uk/guidance/qs90/</a:t>
            </a:r>
            <a:r>
              <a:rPr lang="en-GB" dirty="0">
                <a:solidFill>
                  <a:srgbClr val="AD0016"/>
                </a:solidFill>
              </a:rPr>
              <a:t> </a:t>
            </a:r>
          </a:p>
        </p:txBody>
      </p:sp>
      <p:sp>
        <p:nvSpPr>
          <p:cNvPr id="13" name="Slide Number Placeholder 5">
            <a:extLst>
              <a:ext uri="{FF2B5EF4-FFF2-40B4-BE49-F238E27FC236}">
                <a16:creationId xmlns:a16="http://schemas.microsoft.com/office/drawing/2014/main" id="{DCC4CF78-6C80-43DA-B0BA-89ABD01FD27D}"/>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13</a:t>
            </a:fld>
            <a:endParaRPr lang="en-GB" dirty="0"/>
          </a:p>
        </p:txBody>
      </p:sp>
      <p:sp>
        <p:nvSpPr>
          <p:cNvPr id="10" name="Title 1">
            <a:extLst>
              <a:ext uri="{FF2B5EF4-FFF2-40B4-BE49-F238E27FC236}">
                <a16:creationId xmlns:a16="http://schemas.microsoft.com/office/drawing/2014/main" id="{DD8052A4-9A81-41F2-B6B9-F413C6484769}"/>
              </a:ext>
            </a:extLst>
          </p:cNvPr>
          <p:cNvSpPr txBox="1">
            <a:spLocks/>
          </p:cNvSpPr>
          <p:nvPr/>
        </p:nvSpPr>
        <p:spPr>
          <a:xfrm>
            <a:off x="1591056" y="591752"/>
            <a:ext cx="6924294"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Q4: Answer &amp; Rationale</a:t>
            </a:r>
          </a:p>
        </p:txBody>
      </p:sp>
      <p:sp>
        <p:nvSpPr>
          <p:cNvPr id="8" name="Rectangle 7">
            <a:extLst>
              <a:ext uri="{FF2B5EF4-FFF2-40B4-BE49-F238E27FC236}">
                <a16:creationId xmlns:a16="http://schemas.microsoft.com/office/drawing/2014/main" id="{CF81E858-A0D1-4AC8-ABEB-BAFD768158A3}"/>
              </a:ext>
            </a:extLst>
          </p:cNvPr>
          <p:cNvSpPr/>
          <p:nvPr/>
        </p:nvSpPr>
        <p:spPr>
          <a:xfrm>
            <a:off x="284207" y="5066215"/>
            <a:ext cx="8679932" cy="830997"/>
          </a:xfrm>
          <a:prstGeom prst="rect">
            <a:avLst/>
          </a:prstGeom>
          <a:solidFill>
            <a:schemeClr val="accent4">
              <a:lumMod val="40000"/>
              <a:lumOff val="60000"/>
            </a:schemeClr>
          </a:solidFill>
        </p:spPr>
        <p:txBody>
          <a:bodyPr wrap="square">
            <a:spAutoFit/>
          </a:bodyPr>
          <a:lstStyle/>
          <a:p>
            <a:pPr algn="ctr">
              <a:spcBef>
                <a:spcPts val="1000"/>
              </a:spcBef>
            </a:pPr>
            <a:r>
              <a:rPr lang="en-GB" sz="2400" dirty="0">
                <a:solidFill>
                  <a:schemeClr val="tx2">
                    <a:lumMod val="10000"/>
                  </a:schemeClr>
                </a:solidFill>
              </a:rPr>
              <a:t>If symptoms &amp; signs are mild you may suggest awaiting culture before prescribing. </a:t>
            </a:r>
          </a:p>
        </p:txBody>
      </p:sp>
      <p:sp>
        <p:nvSpPr>
          <p:cNvPr id="19" name="Rectangle 18">
            <a:extLst>
              <a:ext uri="{FF2B5EF4-FFF2-40B4-BE49-F238E27FC236}">
                <a16:creationId xmlns:a16="http://schemas.microsoft.com/office/drawing/2014/main" id="{7CA709DA-BC18-4A35-AD82-7CF9DB4524F5}"/>
              </a:ext>
            </a:extLst>
          </p:cNvPr>
          <p:cNvSpPr/>
          <p:nvPr/>
        </p:nvSpPr>
        <p:spPr>
          <a:xfrm>
            <a:off x="242135" y="4358595"/>
            <a:ext cx="8413650" cy="461665"/>
          </a:xfrm>
          <a:prstGeom prst="rect">
            <a:avLst/>
          </a:prstGeom>
        </p:spPr>
        <p:txBody>
          <a:bodyPr wrap="none">
            <a:spAutoFit/>
          </a:bodyPr>
          <a:lstStyle/>
          <a:p>
            <a:pPr>
              <a:spcBef>
                <a:spcPts val="400"/>
              </a:spcBef>
            </a:pPr>
            <a:r>
              <a:rPr lang="en-GB" sz="2400" dirty="0">
                <a:solidFill>
                  <a:schemeClr val="accent4">
                    <a:lumMod val="50000"/>
                  </a:schemeClr>
                </a:solidFill>
              </a:rPr>
              <a:t>a) Send MSU: </a:t>
            </a:r>
            <a:r>
              <a:rPr lang="en-GB" sz="2400" dirty="0">
                <a:solidFill>
                  <a:srgbClr val="AD0016"/>
                </a:solidFill>
              </a:rPr>
              <a:t>Yes, always following initial treatment failure [QS90]</a:t>
            </a:r>
            <a:endParaRPr lang="en-GB" sz="2400" dirty="0">
              <a:solidFill>
                <a:schemeClr val="tx2">
                  <a:lumMod val="10000"/>
                </a:schemeClr>
              </a:solidFill>
            </a:endParaRPr>
          </a:p>
        </p:txBody>
      </p:sp>
      <p:graphicFrame>
        <p:nvGraphicFramePr>
          <p:cNvPr id="15" name="Table 14">
            <a:extLst>
              <a:ext uri="{FF2B5EF4-FFF2-40B4-BE49-F238E27FC236}">
                <a16:creationId xmlns:a16="http://schemas.microsoft.com/office/drawing/2014/main" id="{24493AE1-3B52-4D86-BF5F-D9AD4BA299F8}"/>
              </a:ext>
            </a:extLst>
          </p:cNvPr>
          <p:cNvGraphicFramePr>
            <a:graphicFrameLocks noGrp="1"/>
          </p:cNvGraphicFramePr>
          <p:nvPr>
            <p:extLst>
              <p:ext uri="{D42A27DB-BD31-4B8C-83A1-F6EECF244321}">
                <p14:modId xmlns:p14="http://schemas.microsoft.com/office/powerpoint/2010/main" val="1431130860"/>
              </p:ext>
            </p:extLst>
          </p:nvPr>
        </p:nvGraphicFramePr>
        <p:xfrm>
          <a:off x="284207" y="1614030"/>
          <a:ext cx="8637860" cy="2468880"/>
        </p:xfrm>
        <a:graphic>
          <a:graphicData uri="http://schemas.openxmlformats.org/drawingml/2006/table">
            <a:tbl>
              <a:tblPr firstRow="1" bandRow="1">
                <a:tableStyleId>{5C22544A-7EE6-4342-B048-85BDC9FD1C3A}</a:tableStyleId>
              </a:tblPr>
              <a:tblGrid>
                <a:gridCol w="3723618">
                  <a:extLst>
                    <a:ext uri="{9D8B030D-6E8A-4147-A177-3AD203B41FA5}">
                      <a16:colId xmlns:a16="http://schemas.microsoft.com/office/drawing/2014/main" val="2033243727"/>
                    </a:ext>
                  </a:extLst>
                </a:gridCol>
                <a:gridCol w="4914242">
                  <a:extLst>
                    <a:ext uri="{9D8B030D-6E8A-4147-A177-3AD203B41FA5}">
                      <a16:colId xmlns:a16="http://schemas.microsoft.com/office/drawing/2014/main" val="1892091618"/>
                    </a:ext>
                  </a:extLst>
                </a:gridCol>
              </a:tblGrid>
              <a:tr h="370840">
                <a:tc gridSpan="2">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2400" b="0" dirty="0">
                          <a:solidFill>
                            <a:schemeClr val="accent4">
                              <a:lumMod val="50000"/>
                            </a:schemeClr>
                          </a:solidFill>
                        </a:rPr>
                        <a:t>Sarah 29yrs has an appointment to review her cystitis symptoms which didn’t get better with nitrofurantoin prescribed 5 days ago.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hMerge="1">
                  <a:txBody>
                    <a:bodyPr/>
                    <a:lstStyle/>
                    <a:p>
                      <a:endParaRPr lang="en-GB" dirty="0"/>
                    </a:p>
                  </a:txBody>
                  <a:tcPr/>
                </a:tc>
                <a:extLst>
                  <a:ext uri="{0D108BD9-81ED-4DB2-BD59-A6C34878D82A}">
                    <a16:rowId xmlns:a16="http://schemas.microsoft.com/office/drawing/2014/main" val="3481010372"/>
                  </a:ext>
                </a:extLst>
              </a:tr>
              <a:tr h="370840">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b="0" dirty="0">
                          <a:solidFill>
                            <a:schemeClr val="accent4">
                              <a:lumMod val="50000"/>
                            </a:schemeClr>
                          </a:solidFill>
                        </a:rPr>
                        <a:t>No vaginal discharge.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b="0" dirty="0">
                          <a:solidFill>
                            <a:schemeClr val="accent4">
                              <a:lumMod val="50000"/>
                            </a:schemeClr>
                          </a:solidFill>
                        </a:rPr>
                        <a:t>Dipstick test shows nitrite &amp; blood.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67323061"/>
                  </a:ext>
                </a:extLst>
              </a:tr>
              <a:tr h="370840">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b="0" dirty="0">
                          <a:solidFill>
                            <a:schemeClr val="accent4">
                              <a:lumMod val="50000"/>
                            </a:schemeClr>
                          </a:solidFill>
                        </a:rPr>
                        <a:t>Has penicillin allergy, trimethoprim prescribed 2 </a:t>
                      </a:r>
                      <a:r>
                        <a:rPr lang="en-GB" sz="2400" b="0" dirty="0" err="1">
                          <a:solidFill>
                            <a:schemeClr val="accent4">
                              <a:lumMod val="50000"/>
                            </a:schemeClr>
                          </a:solidFill>
                        </a:rPr>
                        <a:t>mths</a:t>
                      </a:r>
                      <a:r>
                        <a:rPr lang="en-GB" sz="2400" b="0" dirty="0">
                          <a:solidFill>
                            <a:schemeClr val="accent4">
                              <a:lumMod val="50000"/>
                            </a:schemeClr>
                          </a:solidFill>
                        </a:rPr>
                        <a:t> ago.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b="0" dirty="0">
                          <a:solidFill>
                            <a:schemeClr val="accent4">
                              <a:lumMod val="50000"/>
                            </a:schemeClr>
                          </a:solidFill>
                        </a:rPr>
                        <a:t>You suspect persisting lower UTI &amp; agree to treat immediately.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983785641"/>
                  </a:ext>
                </a:extLst>
              </a:tr>
            </a:tbl>
          </a:graphicData>
        </a:graphic>
      </p:graphicFrame>
      <p:sp>
        <p:nvSpPr>
          <p:cNvPr id="9" name="Date Placeholder 3">
            <a:extLst>
              <a:ext uri="{FF2B5EF4-FFF2-40B4-BE49-F238E27FC236}">
                <a16:creationId xmlns:a16="http://schemas.microsoft.com/office/drawing/2014/main" id="{C93BE3C6-BAF7-48A4-B5F1-76B07C9B3CD3}"/>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093008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355DAA-E451-42D5-BAD6-9DB9AC378C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5895" y="3119198"/>
            <a:ext cx="607028" cy="1616936"/>
          </a:xfrm>
          <a:prstGeom prst="rect">
            <a:avLst/>
          </a:prstGeom>
        </p:spPr>
      </p:pic>
      <p:sp>
        <p:nvSpPr>
          <p:cNvPr id="6" name="TextBox 5">
            <a:extLst>
              <a:ext uri="{FF2B5EF4-FFF2-40B4-BE49-F238E27FC236}">
                <a16:creationId xmlns:a16="http://schemas.microsoft.com/office/drawing/2014/main" id="{40068753-49B7-4005-85D2-0BB40D72F631}"/>
              </a:ext>
            </a:extLst>
          </p:cNvPr>
          <p:cNvSpPr txBox="1"/>
          <p:nvPr/>
        </p:nvSpPr>
        <p:spPr>
          <a:xfrm>
            <a:off x="151077" y="4946078"/>
            <a:ext cx="8841846" cy="1200329"/>
          </a:xfrm>
          <a:prstGeom prst="rect">
            <a:avLst/>
          </a:prstGeom>
          <a:solidFill>
            <a:schemeClr val="accent4">
              <a:lumMod val="40000"/>
              <a:lumOff val="60000"/>
            </a:schemeClr>
          </a:solidFill>
        </p:spPr>
        <p:txBody>
          <a:bodyPr wrap="square" rtlCol="0">
            <a:spAutoFit/>
          </a:bodyPr>
          <a:lstStyle/>
          <a:p>
            <a:pPr algn="ctr">
              <a:spcBef>
                <a:spcPts val="1000"/>
              </a:spcBef>
            </a:pPr>
            <a:r>
              <a:rPr lang="en-GB" sz="2400" dirty="0">
                <a:solidFill>
                  <a:schemeClr val="tx2">
                    <a:lumMod val="10000"/>
                  </a:schemeClr>
                </a:solidFill>
              </a:rPr>
              <a:t>Change antibiotic according to susceptibility results if bacteria are resistant &amp; symptoms are not already improving, using a narrow-spectrum antibiotic where possible [NG109].</a:t>
            </a:r>
          </a:p>
        </p:txBody>
      </p:sp>
      <p:sp>
        <p:nvSpPr>
          <p:cNvPr id="10" name="Footer Placeholder 4">
            <a:extLst>
              <a:ext uri="{FF2B5EF4-FFF2-40B4-BE49-F238E27FC236}">
                <a16:creationId xmlns:a16="http://schemas.microsoft.com/office/drawing/2014/main" id="{7295157A-C9BF-4D93-9B1E-DCCC282F42FA}"/>
              </a:ext>
            </a:extLst>
          </p:cNvPr>
          <p:cNvSpPr>
            <a:spLocks noGrp="1"/>
          </p:cNvSpPr>
          <p:nvPr>
            <p:ph type="ftr" sz="quarter" idx="11"/>
          </p:nvPr>
        </p:nvSpPr>
        <p:spPr>
          <a:xfrm>
            <a:off x="5394960" y="6258892"/>
            <a:ext cx="3749040" cy="651478"/>
          </a:xfrm>
        </p:spPr>
        <p:txBody>
          <a:bodyPr/>
          <a:lstStyle/>
          <a:p>
            <a:pPr algn="r"/>
            <a:r>
              <a:rPr lang="en-GB" dirty="0"/>
              <a:t>National Institute for Health and Care Excellence (NICE). (2018). </a:t>
            </a:r>
            <a:r>
              <a:rPr lang="en-GB" i="1" dirty="0"/>
              <a:t>Urinary </a:t>
            </a:r>
            <a:r>
              <a:rPr lang="en-GB" i="1" dirty="0">
                <a:solidFill>
                  <a:srgbClr val="AD0016"/>
                </a:solidFill>
              </a:rPr>
              <a:t>tract infection (lower): antimicrobial prescribing [NG109]. </a:t>
            </a:r>
            <a:r>
              <a:rPr lang="en-GB" i="1" dirty="0">
                <a:solidFill>
                  <a:srgbClr val="AD0016"/>
                </a:solidFill>
                <a:hlinkClick r:id="rId4">
                  <a:extLst>
                    <a:ext uri="{A12FA001-AC4F-418D-AE19-62706E023703}">
                      <ahyp:hlinkClr xmlns:ahyp="http://schemas.microsoft.com/office/drawing/2018/hyperlinkcolor" val="tx"/>
                    </a:ext>
                  </a:extLst>
                </a:hlinkClick>
              </a:rPr>
              <a:t>www.nice.org.uk/guidance/ng109/</a:t>
            </a:r>
            <a:endParaRPr lang="en-GB" dirty="0">
              <a:solidFill>
                <a:srgbClr val="AD0016"/>
              </a:solidFill>
            </a:endParaRPr>
          </a:p>
        </p:txBody>
      </p:sp>
      <p:sp>
        <p:nvSpPr>
          <p:cNvPr id="9" name="Slide Number Placeholder 5">
            <a:extLst>
              <a:ext uri="{FF2B5EF4-FFF2-40B4-BE49-F238E27FC236}">
                <a16:creationId xmlns:a16="http://schemas.microsoft.com/office/drawing/2014/main" id="{21A3C327-3638-4AE8-8BA0-104C0E7B8575}"/>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14</a:t>
            </a:fld>
            <a:endParaRPr lang="en-GB" dirty="0"/>
          </a:p>
        </p:txBody>
      </p:sp>
      <p:sp>
        <p:nvSpPr>
          <p:cNvPr id="11" name="Title 1">
            <a:extLst>
              <a:ext uri="{FF2B5EF4-FFF2-40B4-BE49-F238E27FC236}">
                <a16:creationId xmlns:a16="http://schemas.microsoft.com/office/drawing/2014/main" id="{A4B00B8C-F1E8-4518-8D36-EAD687F3BE28}"/>
              </a:ext>
            </a:extLst>
          </p:cNvPr>
          <p:cNvSpPr txBox="1">
            <a:spLocks/>
          </p:cNvSpPr>
          <p:nvPr/>
        </p:nvSpPr>
        <p:spPr>
          <a:xfrm>
            <a:off x="1540256" y="591930"/>
            <a:ext cx="6924294"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Q4: Answer &amp; Rationale</a:t>
            </a:r>
          </a:p>
        </p:txBody>
      </p:sp>
      <p:sp>
        <p:nvSpPr>
          <p:cNvPr id="12" name="Rectangle 11">
            <a:extLst>
              <a:ext uri="{FF2B5EF4-FFF2-40B4-BE49-F238E27FC236}">
                <a16:creationId xmlns:a16="http://schemas.microsoft.com/office/drawing/2014/main" id="{67064BEA-94D5-4541-A68E-E600809F13FC}"/>
              </a:ext>
            </a:extLst>
          </p:cNvPr>
          <p:cNvSpPr/>
          <p:nvPr/>
        </p:nvSpPr>
        <p:spPr>
          <a:xfrm>
            <a:off x="1540256" y="1043821"/>
            <a:ext cx="6072560" cy="830997"/>
          </a:xfrm>
          <a:prstGeom prst="rect">
            <a:avLst/>
          </a:prstGeom>
        </p:spPr>
        <p:txBody>
          <a:bodyPr wrap="none">
            <a:spAutoFit/>
          </a:bodyPr>
          <a:lstStyle/>
          <a:p>
            <a:r>
              <a:rPr lang="en-GB" sz="2400" dirty="0"/>
              <a:t>Suspected UTI: when to send a urine sample? </a:t>
            </a:r>
            <a:endParaRPr lang="en-GB" sz="2400" i="1" dirty="0"/>
          </a:p>
          <a:p>
            <a:endParaRPr lang="en-GB" sz="2400" dirty="0">
              <a:solidFill>
                <a:srgbClr val="AD0016"/>
              </a:solidFill>
            </a:endParaRPr>
          </a:p>
        </p:txBody>
      </p:sp>
      <p:graphicFrame>
        <p:nvGraphicFramePr>
          <p:cNvPr id="2" name="Table 1">
            <a:extLst>
              <a:ext uri="{FF2B5EF4-FFF2-40B4-BE49-F238E27FC236}">
                <a16:creationId xmlns:a16="http://schemas.microsoft.com/office/drawing/2014/main" id="{49BD36D7-A6CD-473A-B784-198F8EF33C7B}"/>
              </a:ext>
            </a:extLst>
          </p:cNvPr>
          <p:cNvGraphicFramePr>
            <a:graphicFrameLocks noGrp="1"/>
          </p:cNvGraphicFramePr>
          <p:nvPr>
            <p:extLst>
              <p:ext uri="{D42A27DB-BD31-4B8C-83A1-F6EECF244321}">
                <p14:modId xmlns:p14="http://schemas.microsoft.com/office/powerpoint/2010/main" val="1689640112"/>
              </p:ext>
            </p:extLst>
          </p:nvPr>
        </p:nvGraphicFramePr>
        <p:xfrm>
          <a:off x="151077" y="1616720"/>
          <a:ext cx="8841846" cy="3566160"/>
        </p:xfrm>
        <a:graphic>
          <a:graphicData uri="http://schemas.openxmlformats.org/drawingml/2006/table">
            <a:tbl>
              <a:tblPr firstRow="1" bandRow="1">
                <a:tableStyleId>{5C22544A-7EE6-4342-B048-85BDC9FD1C3A}</a:tableStyleId>
              </a:tblPr>
              <a:tblGrid>
                <a:gridCol w="4202003">
                  <a:extLst>
                    <a:ext uri="{9D8B030D-6E8A-4147-A177-3AD203B41FA5}">
                      <a16:colId xmlns:a16="http://schemas.microsoft.com/office/drawing/2014/main" val="2559082758"/>
                    </a:ext>
                  </a:extLst>
                </a:gridCol>
                <a:gridCol w="4639843">
                  <a:extLst>
                    <a:ext uri="{9D8B030D-6E8A-4147-A177-3AD203B41FA5}">
                      <a16:colId xmlns:a16="http://schemas.microsoft.com/office/drawing/2014/main" val="1927434887"/>
                    </a:ext>
                  </a:extLst>
                </a:gridCol>
              </a:tblGrid>
              <a:tr h="387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accent5">
                              <a:lumMod val="10000"/>
                            </a:schemeClr>
                          </a:solidFill>
                        </a:rPr>
                        <a:t>Send MSU includes: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2400" b="0" dirty="0">
                        <a:solidFill>
                          <a:schemeClr val="accent5">
                            <a:lumMod val="1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786751"/>
                  </a:ext>
                </a:extLst>
              </a:tr>
              <a:tr h="69699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chemeClr val="accent5">
                              <a:lumMod val="10000"/>
                            </a:schemeClr>
                          </a:solidFill>
                        </a:rPr>
                        <a:t>All men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accent5">
                              <a:lumMod val="10000"/>
                            </a:schemeClr>
                          </a:solidFill>
                        </a:rPr>
                        <a:t>Pregnant women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accent5">
                              <a:lumMod val="10000"/>
                            </a:schemeClr>
                          </a:solidFill>
                        </a:rPr>
                        <a:t> Suspected acute pyelonephritis or sepsis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8231119"/>
                  </a:ext>
                </a:extLst>
              </a:tr>
              <a:tr h="2245857">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accent5">
                              <a:lumMod val="10000"/>
                            </a:schemeClr>
                          </a:solidFill>
                        </a:rPr>
                        <a:t>Children if unexplained temp &gt;38,  Symptoms &amp; signs suggestive of UTI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accent5">
                              <a:lumMod val="10000"/>
                            </a:schemeClr>
                          </a:solidFill>
                        </a:rPr>
                        <a:t>Women who present with atypical symptoms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chemeClr val="accent5">
                            <a:lumMod val="1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accent5">
                              <a:lumMod val="10000"/>
                            </a:schemeClr>
                          </a:solidFill>
                        </a:rPr>
                        <a:t>Treatment failure, symptoms worsen or do not improve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accent5">
                              <a:lumMod val="10000"/>
                            </a:schemeClr>
                          </a:solidFill>
                        </a:rPr>
                        <a:t>Recurrent UTI or high risk of resistance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chemeClr val="accent5">
                            <a:lumMod val="1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4734591"/>
                  </a:ext>
                </a:extLst>
              </a:tr>
            </a:tbl>
          </a:graphicData>
        </a:graphic>
      </p:graphicFrame>
      <p:sp>
        <p:nvSpPr>
          <p:cNvPr id="13" name="Date Placeholder 3">
            <a:extLst>
              <a:ext uri="{FF2B5EF4-FFF2-40B4-BE49-F238E27FC236}">
                <a16:creationId xmlns:a16="http://schemas.microsoft.com/office/drawing/2014/main" id="{E2849877-9F0C-4A88-87BF-DC20107F4FA8}"/>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896421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3E7B4B-9820-4B13-861B-F1285CF767AB}"/>
              </a:ext>
            </a:extLst>
          </p:cNvPr>
          <p:cNvSpPr/>
          <p:nvPr/>
        </p:nvSpPr>
        <p:spPr>
          <a:xfrm>
            <a:off x="5463540" y="6250928"/>
            <a:ext cx="3680460" cy="646331"/>
          </a:xfrm>
          <a:prstGeom prst="rect">
            <a:avLst/>
          </a:prstGeom>
        </p:spPr>
        <p:txBody>
          <a:bodyPr wrap="square">
            <a:spAutoFit/>
          </a:bodyPr>
          <a:lstStyle/>
          <a:p>
            <a:pPr algn="r"/>
            <a:r>
              <a:rPr lang="en-GB" sz="1200" dirty="0"/>
              <a:t>National Institute for Health and Care Excellence (NICE). (2018). </a:t>
            </a:r>
            <a:r>
              <a:rPr lang="en-GB" sz="1200" i="1" dirty="0"/>
              <a:t>Pyelonephritis (acute): antimicrobial prescribing [NG111]. </a:t>
            </a:r>
            <a:r>
              <a:rPr lang="en-GB" sz="1200" dirty="0">
                <a:hlinkClick r:id="rId3">
                  <a:extLst>
                    <a:ext uri="{A12FA001-AC4F-418D-AE19-62706E023703}">
                      <ahyp:hlinkClr xmlns:ahyp="http://schemas.microsoft.com/office/drawing/2018/hyperlinkcolor" val="tx"/>
                    </a:ext>
                  </a:extLst>
                </a:hlinkClick>
              </a:rPr>
              <a:t>www.nice.org.uk/guidance/ng111/</a:t>
            </a:r>
            <a:r>
              <a:rPr lang="en-GB" sz="1200" dirty="0"/>
              <a:t> </a:t>
            </a:r>
          </a:p>
        </p:txBody>
      </p:sp>
      <p:sp>
        <p:nvSpPr>
          <p:cNvPr id="8" name="Slide Number Placeholder 5">
            <a:extLst>
              <a:ext uri="{FF2B5EF4-FFF2-40B4-BE49-F238E27FC236}">
                <a16:creationId xmlns:a16="http://schemas.microsoft.com/office/drawing/2014/main" id="{486D3C6E-3174-45B6-AC3D-B41B85866133}"/>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15</a:t>
            </a:fld>
            <a:endParaRPr lang="en-GB" dirty="0"/>
          </a:p>
        </p:txBody>
      </p:sp>
      <p:sp>
        <p:nvSpPr>
          <p:cNvPr id="10" name="Title 1">
            <a:extLst>
              <a:ext uri="{FF2B5EF4-FFF2-40B4-BE49-F238E27FC236}">
                <a16:creationId xmlns:a16="http://schemas.microsoft.com/office/drawing/2014/main" id="{E2BA689E-7D52-46D4-B8A7-4DB7311137F2}"/>
              </a:ext>
            </a:extLst>
          </p:cNvPr>
          <p:cNvSpPr txBox="1">
            <a:spLocks/>
          </p:cNvSpPr>
          <p:nvPr/>
        </p:nvSpPr>
        <p:spPr>
          <a:xfrm>
            <a:off x="1540256" y="591930"/>
            <a:ext cx="6924294"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Q4: Answer &amp; Rationale</a:t>
            </a:r>
          </a:p>
        </p:txBody>
      </p:sp>
      <p:sp>
        <p:nvSpPr>
          <p:cNvPr id="21" name="Rectangle 20">
            <a:extLst>
              <a:ext uri="{FF2B5EF4-FFF2-40B4-BE49-F238E27FC236}">
                <a16:creationId xmlns:a16="http://schemas.microsoft.com/office/drawing/2014/main" id="{8807B15F-AB6B-4EB8-B288-5F4E57FE4D39}"/>
              </a:ext>
            </a:extLst>
          </p:cNvPr>
          <p:cNvSpPr/>
          <p:nvPr/>
        </p:nvSpPr>
        <p:spPr>
          <a:xfrm>
            <a:off x="210064" y="3430572"/>
            <a:ext cx="8637859" cy="2882840"/>
          </a:xfrm>
          <a:prstGeom prst="rect">
            <a:avLst/>
          </a:prstGeom>
        </p:spPr>
        <p:txBody>
          <a:bodyPr wrap="square">
            <a:spAutoFit/>
          </a:bodyPr>
          <a:lstStyle/>
          <a:p>
            <a:pPr marL="457200" indent="-457200">
              <a:spcBef>
                <a:spcPts val="400"/>
              </a:spcBef>
              <a:buFont typeface="+mj-lt"/>
              <a:buAutoNum type="alphaLcParenR"/>
            </a:pPr>
            <a:r>
              <a:rPr lang="en-GB" sz="2400" dirty="0">
                <a:solidFill>
                  <a:schemeClr val="accent4">
                    <a:lumMod val="50000"/>
                  </a:schemeClr>
                </a:solidFill>
              </a:rPr>
              <a:t>Send MSU: </a:t>
            </a:r>
            <a:r>
              <a:rPr lang="en-GB" sz="2400" i="1" dirty="0">
                <a:solidFill>
                  <a:srgbClr val="AD0016"/>
                </a:solidFill>
              </a:rPr>
              <a:t>Yes</a:t>
            </a:r>
            <a:r>
              <a:rPr lang="en-GB" sz="2400" i="1" dirty="0">
                <a:solidFill>
                  <a:schemeClr val="accent5">
                    <a:lumMod val="10000"/>
                  </a:schemeClr>
                </a:solidFill>
              </a:rPr>
              <a:t>, always following initial treatment failure </a:t>
            </a:r>
            <a:r>
              <a:rPr lang="en-GB" sz="2400" dirty="0">
                <a:solidFill>
                  <a:schemeClr val="accent5">
                    <a:lumMod val="10000"/>
                  </a:schemeClr>
                </a:solidFill>
              </a:rPr>
              <a:t>[QS90]</a:t>
            </a:r>
          </a:p>
          <a:p>
            <a:pPr marL="457200" indent="-457200">
              <a:spcBef>
                <a:spcPts val="400"/>
              </a:spcBef>
              <a:buFont typeface="+mj-lt"/>
              <a:buAutoNum type="alphaLcParenR"/>
            </a:pPr>
            <a:r>
              <a:rPr lang="en-GB" sz="2400" dirty="0">
                <a:solidFill>
                  <a:schemeClr val="accent4">
                    <a:lumMod val="50000"/>
                  </a:schemeClr>
                </a:solidFill>
              </a:rPr>
              <a:t>Prescribe trimethoprim: </a:t>
            </a:r>
            <a:r>
              <a:rPr lang="en-GB" sz="2400" i="1" dirty="0">
                <a:solidFill>
                  <a:srgbClr val="AD0016"/>
                </a:solidFill>
              </a:rPr>
              <a:t>No</a:t>
            </a:r>
            <a:r>
              <a:rPr lang="en-GB" sz="2400" i="1" dirty="0">
                <a:solidFill>
                  <a:schemeClr val="accent5">
                    <a:lumMod val="10000"/>
                  </a:schemeClr>
                </a:solidFill>
              </a:rPr>
              <a:t>,</a:t>
            </a:r>
            <a:r>
              <a:rPr lang="en-GB" sz="2400" i="1" dirty="0">
                <a:solidFill>
                  <a:srgbClr val="AD0016"/>
                </a:solidFill>
              </a:rPr>
              <a:t> </a:t>
            </a:r>
            <a:r>
              <a:rPr lang="en-GB" sz="2400" i="1" dirty="0">
                <a:solidFill>
                  <a:schemeClr val="accent5">
                    <a:lumMod val="10000"/>
                  </a:schemeClr>
                </a:solidFill>
              </a:rPr>
              <a:t>high risk of resistance if issued                										less than 3 months ago</a:t>
            </a:r>
          </a:p>
          <a:p>
            <a:pPr marL="457200" indent="-457200">
              <a:spcBef>
                <a:spcPts val="400"/>
              </a:spcBef>
              <a:buFont typeface="+mj-lt"/>
              <a:buAutoNum type="alphaLcParenR"/>
            </a:pPr>
            <a:r>
              <a:rPr lang="en-GB" sz="2400" dirty="0">
                <a:solidFill>
                  <a:schemeClr val="accent4">
                    <a:lumMod val="50000"/>
                  </a:schemeClr>
                </a:solidFill>
              </a:rPr>
              <a:t>Prescribe cefalexin: </a:t>
            </a:r>
            <a:r>
              <a:rPr lang="en-GB" sz="2400" i="1" dirty="0">
                <a:solidFill>
                  <a:srgbClr val="AD0016"/>
                </a:solidFill>
              </a:rPr>
              <a:t>Preferably not</a:t>
            </a:r>
            <a:r>
              <a:rPr lang="en-GB" sz="2400" i="1" dirty="0">
                <a:solidFill>
                  <a:schemeClr val="accent5">
                    <a:lumMod val="10000"/>
                  </a:schemeClr>
                </a:solidFill>
              </a:rPr>
              <a:t>, n</a:t>
            </a:r>
            <a:r>
              <a:rPr lang="en-GB" sz="2400" i="1" spc="-40" dirty="0">
                <a:solidFill>
                  <a:schemeClr val="accent5">
                    <a:lumMod val="10000"/>
                  </a:schemeClr>
                </a:solidFill>
              </a:rPr>
              <a:t>ot recommended             				uncomplicated lower UTI, reserve e.g. for pyelonephritis</a:t>
            </a:r>
          </a:p>
          <a:p>
            <a:pPr marL="457200" indent="-457200">
              <a:spcBef>
                <a:spcPts val="400"/>
              </a:spcBef>
              <a:buFont typeface="+mj-lt"/>
              <a:buAutoNum type="alphaLcParenR"/>
            </a:pPr>
            <a:r>
              <a:rPr lang="en-GB" sz="2400" dirty="0">
                <a:solidFill>
                  <a:schemeClr val="accent4">
                    <a:lumMod val="50000"/>
                  </a:schemeClr>
                </a:solidFill>
              </a:rPr>
              <a:t>Prescribe Fosfomycin: </a:t>
            </a:r>
            <a:r>
              <a:rPr lang="en-GB" sz="2400" i="1" dirty="0">
                <a:solidFill>
                  <a:srgbClr val="AD0016"/>
                </a:solidFill>
              </a:rPr>
              <a:t>Yes, </a:t>
            </a:r>
            <a:r>
              <a:rPr lang="en-GB" sz="2400" i="1" dirty="0">
                <a:solidFill>
                  <a:schemeClr val="accent5">
                    <a:lumMod val="10000"/>
                  </a:schemeClr>
                </a:solidFill>
              </a:rPr>
              <a:t>this is an option (NICE/PHE 2</a:t>
            </a:r>
            <a:r>
              <a:rPr lang="en-GB" sz="2400" i="1" baseline="30000" dirty="0">
                <a:solidFill>
                  <a:schemeClr val="accent5">
                    <a:lumMod val="10000"/>
                  </a:schemeClr>
                </a:solidFill>
              </a:rPr>
              <a:t>nd</a:t>
            </a:r>
            <a:r>
              <a:rPr lang="en-GB" sz="2400" i="1" dirty="0">
                <a:solidFill>
                  <a:schemeClr val="accent5">
                    <a:lumMod val="10000"/>
                  </a:schemeClr>
                </a:solidFill>
              </a:rPr>
              <a:t> line) </a:t>
            </a:r>
          </a:p>
          <a:p>
            <a:pPr marL="457200" indent="-457200">
              <a:spcBef>
                <a:spcPts val="400"/>
              </a:spcBef>
              <a:buFont typeface="+mj-lt"/>
              <a:buAutoNum type="alphaLcParenR"/>
            </a:pPr>
            <a:r>
              <a:rPr lang="en-GB" sz="2400" dirty="0">
                <a:solidFill>
                  <a:schemeClr val="accent4">
                    <a:lumMod val="50000"/>
                  </a:schemeClr>
                </a:solidFill>
              </a:rPr>
              <a:t>Prescribe </a:t>
            </a:r>
            <a:r>
              <a:rPr lang="en-GB" sz="2400" dirty="0" err="1">
                <a:solidFill>
                  <a:schemeClr val="accent4">
                    <a:lumMod val="50000"/>
                  </a:schemeClr>
                </a:solidFill>
              </a:rPr>
              <a:t>pivmecillinam</a:t>
            </a:r>
            <a:r>
              <a:rPr lang="en-GB" sz="2400" dirty="0">
                <a:solidFill>
                  <a:schemeClr val="accent4">
                    <a:lumMod val="50000"/>
                  </a:schemeClr>
                </a:solidFill>
              </a:rPr>
              <a:t>: </a:t>
            </a:r>
            <a:r>
              <a:rPr lang="en-GB" sz="2400" i="1" dirty="0">
                <a:solidFill>
                  <a:srgbClr val="AD0016"/>
                </a:solidFill>
              </a:rPr>
              <a:t>No, </a:t>
            </a:r>
            <a:r>
              <a:rPr lang="en-GB" sz="2400" i="1" dirty="0">
                <a:solidFill>
                  <a:schemeClr val="accent5">
                    <a:lumMod val="10000"/>
                  </a:schemeClr>
                </a:solidFill>
              </a:rPr>
              <a:t>it is a penicillin &amp; she is allergic</a:t>
            </a:r>
          </a:p>
        </p:txBody>
      </p:sp>
      <p:graphicFrame>
        <p:nvGraphicFramePr>
          <p:cNvPr id="12" name="Table 11">
            <a:extLst>
              <a:ext uri="{FF2B5EF4-FFF2-40B4-BE49-F238E27FC236}">
                <a16:creationId xmlns:a16="http://schemas.microsoft.com/office/drawing/2014/main" id="{D23D6C7F-4CC0-45EE-82BF-6CAF625ACE4F}"/>
              </a:ext>
            </a:extLst>
          </p:cNvPr>
          <p:cNvGraphicFramePr>
            <a:graphicFrameLocks noGrp="1"/>
          </p:cNvGraphicFramePr>
          <p:nvPr>
            <p:extLst>
              <p:ext uri="{D42A27DB-BD31-4B8C-83A1-F6EECF244321}">
                <p14:modId xmlns:p14="http://schemas.microsoft.com/office/powerpoint/2010/main" val="1081887066"/>
              </p:ext>
            </p:extLst>
          </p:nvPr>
        </p:nvGraphicFramePr>
        <p:xfrm>
          <a:off x="210064" y="1614716"/>
          <a:ext cx="8730735" cy="1798320"/>
        </p:xfrm>
        <a:graphic>
          <a:graphicData uri="http://schemas.openxmlformats.org/drawingml/2006/table">
            <a:tbl>
              <a:tblPr firstRow="1" bandRow="1">
                <a:tableStyleId>{5C22544A-7EE6-4342-B048-85BDC9FD1C3A}</a:tableStyleId>
              </a:tblPr>
              <a:tblGrid>
                <a:gridCol w="4349236">
                  <a:extLst>
                    <a:ext uri="{9D8B030D-6E8A-4147-A177-3AD203B41FA5}">
                      <a16:colId xmlns:a16="http://schemas.microsoft.com/office/drawing/2014/main" val="2033243727"/>
                    </a:ext>
                  </a:extLst>
                </a:gridCol>
                <a:gridCol w="4381499">
                  <a:extLst>
                    <a:ext uri="{9D8B030D-6E8A-4147-A177-3AD203B41FA5}">
                      <a16:colId xmlns:a16="http://schemas.microsoft.com/office/drawing/2014/main" val="1892091618"/>
                    </a:ext>
                  </a:extLst>
                </a:gridCol>
              </a:tblGrid>
              <a:tr h="370840">
                <a:tc gridSpan="2">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2000" b="0" dirty="0">
                          <a:solidFill>
                            <a:schemeClr val="accent4">
                              <a:lumMod val="50000"/>
                            </a:schemeClr>
                          </a:solidFill>
                        </a:rPr>
                        <a:t>Sarah 29yrs has an appointment to review her cystitis symptoms which didn’t get better with nitrofurantoin prescribed 5 days ago.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hMerge="1">
                  <a:txBody>
                    <a:bodyPr/>
                    <a:lstStyle/>
                    <a:p>
                      <a:endParaRPr lang="en-GB" dirty="0"/>
                    </a:p>
                  </a:txBody>
                  <a:tcPr/>
                </a:tc>
                <a:extLst>
                  <a:ext uri="{0D108BD9-81ED-4DB2-BD59-A6C34878D82A}">
                    <a16:rowId xmlns:a16="http://schemas.microsoft.com/office/drawing/2014/main" val="3481010372"/>
                  </a:ext>
                </a:extLst>
              </a:tr>
              <a:tr h="370840">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000" b="0" dirty="0">
                          <a:solidFill>
                            <a:schemeClr val="accent4">
                              <a:lumMod val="50000"/>
                            </a:schemeClr>
                          </a:solidFill>
                        </a:rPr>
                        <a:t>No vaginal discharge.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000" b="0" dirty="0">
                          <a:solidFill>
                            <a:schemeClr val="accent4">
                              <a:lumMod val="50000"/>
                            </a:schemeClr>
                          </a:solidFill>
                        </a:rPr>
                        <a:t>Dipstick test shows nitrite &amp; blood.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67323061"/>
                  </a:ext>
                </a:extLst>
              </a:tr>
              <a:tr h="370840">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000" b="0" dirty="0">
                          <a:solidFill>
                            <a:schemeClr val="accent4">
                              <a:lumMod val="50000"/>
                            </a:schemeClr>
                          </a:solidFill>
                        </a:rPr>
                        <a:t>Has penicillin allergy, trimethoprim prescribed 2 </a:t>
                      </a:r>
                      <a:r>
                        <a:rPr lang="en-GB" sz="2000" b="0" dirty="0" err="1">
                          <a:solidFill>
                            <a:schemeClr val="accent4">
                              <a:lumMod val="50000"/>
                            </a:schemeClr>
                          </a:solidFill>
                        </a:rPr>
                        <a:t>mths</a:t>
                      </a:r>
                      <a:r>
                        <a:rPr lang="en-GB" sz="2000" b="0" dirty="0">
                          <a:solidFill>
                            <a:schemeClr val="accent4">
                              <a:lumMod val="50000"/>
                            </a:schemeClr>
                          </a:solidFill>
                        </a:rPr>
                        <a:t> ago.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000" b="0" dirty="0">
                          <a:solidFill>
                            <a:schemeClr val="accent4">
                              <a:lumMod val="50000"/>
                            </a:schemeClr>
                          </a:solidFill>
                        </a:rPr>
                        <a:t>You suspect persisting lower UTI &amp; agree to treat immediately.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983785641"/>
                  </a:ext>
                </a:extLst>
              </a:tr>
            </a:tbl>
          </a:graphicData>
        </a:graphic>
      </p:graphicFrame>
      <p:sp>
        <p:nvSpPr>
          <p:cNvPr id="11" name="Date Placeholder 3">
            <a:extLst>
              <a:ext uri="{FF2B5EF4-FFF2-40B4-BE49-F238E27FC236}">
                <a16:creationId xmlns:a16="http://schemas.microsoft.com/office/drawing/2014/main" id="{E4DA12E9-3960-4045-967C-881067BA9519}"/>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366909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1BDDE4-18A0-4A03-BDD6-0DB24B466694}"/>
              </a:ext>
            </a:extLst>
          </p:cNvPr>
          <p:cNvSpPr txBox="1"/>
          <p:nvPr/>
        </p:nvSpPr>
        <p:spPr>
          <a:xfrm>
            <a:off x="290925" y="1664345"/>
            <a:ext cx="3398751" cy="2821285"/>
          </a:xfrm>
          <a:prstGeom prst="rect">
            <a:avLst/>
          </a:prstGeom>
          <a:noFill/>
        </p:spPr>
        <p:txBody>
          <a:bodyPr wrap="square" rtlCol="0">
            <a:spAutoFit/>
          </a:bodyPr>
          <a:lstStyle/>
          <a:p>
            <a:pPr>
              <a:spcBef>
                <a:spcPts val="1000"/>
              </a:spcBef>
            </a:pPr>
            <a:r>
              <a:rPr lang="en-GB" sz="2400" b="1" dirty="0">
                <a:solidFill>
                  <a:schemeClr val="tx2">
                    <a:lumMod val="10000"/>
                  </a:schemeClr>
                </a:solidFill>
              </a:rPr>
              <a:t>Lower risk</a:t>
            </a:r>
            <a:r>
              <a:rPr lang="en-GB" sz="2400" dirty="0">
                <a:solidFill>
                  <a:schemeClr val="tx2">
                    <a:lumMod val="10000"/>
                  </a:schemeClr>
                </a:solidFill>
              </a:rPr>
              <a:t>:</a:t>
            </a:r>
          </a:p>
          <a:p>
            <a:pPr marL="285750" indent="-285750">
              <a:spcBef>
                <a:spcPts val="1000"/>
              </a:spcBef>
              <a:buFont typeface="Arial" panose="020B0604020202020204" pitchFamily="34" charset="0"/>
              <a:buChar char="•"/>
            </a:pPr>
            <a:r>
              <a:rPr lang="en-GB" sz="2400" dirty="0">
                <a:solidFill>
                  <a:schemeClr val="accent6">
                    <a:lumMod val="10000"/>
                  </a:schemeClr>
                </a:solidFill>
              </a:rPr>
              <a:t>not used past 3 months</a:t>
            </a:r>
          </a:p>
          <a:p>
            <a:pPr marL="285750" indent="-285750">
              <a:spcBef>
                <a:spcPts val="1000"/>
              </a:spcBef>
              <a:buFont typeface="Arial" panose="020B0604020202020204" pitchFamily="34" charset="0"/>
              <a:buChar char="•"/>
            </a:pPr>
            <a:r>
              <a:rPr lang="en-GB" sz="2400" dirty="0">
                <a:solidFill>
                  <a:schemeClr val="accent6">
                    <a:lumMod val="10000"/>
                  </a:schemeClr>
                </a:solidFill>
              </a:rPr>
              <a:t> previous MSU sensitive (&amp; not used)</a:t>
            </a:r>
          </a:p>
          <a:p>
            <a:pPr marL="285750" indent="-285750">
              <a:spcBef>
                <a:spcPts val="1000"/>
              </a:spcBef>
              <a:buFont typeface="Arial" panose="020B0604020202020204" pitchFamily="34" charset="0"/>
              <a:buChar char="•"/>
            </a:pPr>
            <a:r>
              <a:rPr lang="en-GB" sz="2400" dirty="0">
                <a:solidFill>
                  <a:schemeClr val="accent6">
                    <a:lumMod val="10000"/>
                  </a:schemeClr>
                </a:solidFill>
              </a:rPr>
              <a:t>younger people where</a:t>
            </a:r>
          </a:p>
          <a:p>
            <a:pPr>
              <a:spcBef>
                <a:spcPts val="1000"/>
              </a:spcBef>
            </a:pPr>
            <a:r>
              <a:rPr lang="en-GB" sz="2400" dirty="0">
                <a:solidFill>
                  <a:schemeClr val="accent6">
                    <a:lumMod val="10000"/>
                  </a:schemeClr>
                </a:solidFill>
              </a:rPr>
              <a:t>      local resistance is low</a:t>
            </a:r>
          </a:p>
        </p:txBody>
      </p:sp>
      <p:pic>
        <p:nvPicPr>
          <p:cNvPr id="5" name="Picture 4">
            <a:extLst>
              <a:ext uri="{FF2B5EF4-FFF2-40B4-BE49-F238E27FC236}">
                <a16:creationId xmlns:a16="http://schemas.microsoft.com/office/drawing/2014/main" id="{FED301D0-8C8D-447B-9D35-4FF603BBE017}"/>
              </a:ext>
            </a:extLst>
          </p:cNvPr>
          <p:cNvPicPr>
            <a:picLocks noChangeAspect="1"/>
          </p:cNvPicPr>
          <p:nvPr/>
        </p:nvPicPr>
        <p:blipFill rotWithShape="1">
          <a:blip r:embed="rId3"/>
          <a:srcRect t="5418"/>
          <a:stretch/>
        </p:blipFill>
        <p:spPr>
          <a:xfrm>
            <a:off x="4073743" y="2426565"/>
            <a:ext cx="4963101" cy="2947002"/>
          </a:xfrm>
          <a:prstGeom prst="rect">
            <a:avLst/>
          </a:prstGeom>
        </p:spPr>
      </p:pic>
      <p:sp>
        <p:nvSpPr>
          <p:cNvPr id="9" name="TextBox 8">
            <a:extLst>
              <a:ext uri="{FF2B5EF4-FFF2-40B4-BE49-F238E27FC236}">
                <a16:creationId xmlns:a16="http://schemas.microsoft.com/office/drawing/2014/main" id="{7F6E02C0-274A-4A8E-AC2D-356C633C00BD}"/>
              </a:ext>
            </a:extLst>
          </p:cNvPr>
          <p:cNvSpPr txBox="1"/>
          <p:nvPr/>
        </p:nvSpPr>
        <p:spPr>
          <a:xfrm>
            <a:off x="3775365" y="5554834"/>
            <a:ext cx="1319584" cy="461665"/>
          </a:xfrm>
          <a:prstGeom prst="rect">
            <a:avLst/>
          </a:prstGeom>
          <a:noFill/>
        </p:spPr>
        <p:txBody>
          <a:bodyPr wrap="square" rtlCol="0">
            <a:spAutoFit/>
          </a:bodyPr>
          <a:lstStyle/>
          <a:p>
            <a:pPr algn="ctr"/>
            <a:r>
              <a:rPr lang="en-GB" sz="2400" b="1" dirty="0">
                <a:solidFill>
                  <a:schemeClr val="tx2">
                    <a:lumMod val="10000"/>
                  </a:schemeClr>
                </a:solidFill>
              </a:rPr>
              <a:t>DOSING</a:t>
            </a:r>
          </a:p>
        </p:txBody>
      </p:sp>
      <p:sp>
        <p:nvSpPr>
          <p:cNvPr id="12" name="Footer Placeholder 4">
            <a:extLst>
              <a:ext uri="{FF2B5EF4-FFF2-40B4-BE49-F238E27FC236}">
                <a16:creationId xmlns:a16="http://schemas.microsoft.com/office/drawing/2014/main" id="{45EE26CA-FA04-42F0-BCD5-EDE572DADE59}"/>
              </a:ext>
            </a:extLst>
          </p:cNvPr>
          <p:cNvSpPr txBox="1">
            <a:spLocks/>
          </p:cNvSpPr>
          <p:nvPr/>
        </p:nvSpPr>
        <p:spPr>
          <a:xfrm>
            <a:off x="5407844" y="6247462"/>
            <a:ext cx="3736156" cy="65147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National Institute for Health and Care Excellence (NICE). (2018). </a:t>
            </a:r>
            <a:r>
              <a:rPr lang="en-GB" i="1" dirty="0"/>
              <a:t>Urinary </a:t>
            </a:r>
            <a:r>
              <a:rPr lang="en-GB" i="1" dirty="0">
                <a:solidFill>
                  <a:srgbClr val="AD0016"/>
                </a:solidFill>
              </a:rPr>
              <a:t>tract infection (lower): antimicrobial prescribing [NG109]. </a:t>
            </a:r>
            <a:r>
              <a:rPr lang="en-GB" i="1" dirty="0">
                <a:solidFill>
                  <a:srgbClr val="AD0016"/>
                </a:solidFill>
                <a:hlinkClick r:id="rId4">
                  <a:extLst>
                    <a:ext uri="{A12FA001-AC4F-418D-AE19-62706E023703}">
                      <ahyp:hlinkClr xmlns:ahyp="http://schemas.microsoft.com/office/drawing/2018/hyperlinkcolor" val="tx"/>
                    </a:ext>
                  </a:extLst>
                </a:hlinkClick>
              </a:rPr>
              <a:t>www.nice.org.uk/guidance/ng109/</a:t>
            </a:r>
            <a:endParaRPr lang="en-GB" dirty="0">
              <a:solidFill>
                <a:srgbClr val="AD0016"/>
              </a:solidFill>
            </a:endParaRPr>
          </a:p>
        </p:txBody>
      </p:sp>
      <p:sp>
        <p:nvSpPr>
          <p:cNvPr id="13" name="Arrow: Down 12">
            <a:extLst>
              <a:ext uri="{FF2B5EF4-FFF2-40B4-BE49-F238E27FC236}">
                <a16:creationId xmlns:a16="http://schemas.microsoft.com/office/drawing/2014/main" id="{919118CC-A58C-4576-8275-18B20D5208E9}"/>
              </a:ext>
            </a:extLst>
          </p:cNvPr>
          <p:cNvSpPr/>
          <p:nvPr/>
        </p:nvSpPr>
        <p:spPr>
          <a:xfrm rot="13799240">
            <a:off x="3708951" y="3605373"/>
            <a:ext cx="437467" cy="957917"/>
          </a:xfrm>
          <a:prstGeom prst="down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Slide Number Placeholder 5">
            <a:extLst>
              <a:ext uri="{FF2B5EF4-FFF2-40B4-BE49-F238E27FC236}">
                <a16:creationId xmlns:a16="http://schemas.microsoft.com/office/drawing/2014/main" id="{0609721B-8FDA-47AB-A0E7-4FAAC6F3C5A3}"/>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16</a:t>
            </a:fld>
            <a:endParaRPr lang="en-GB" dirty="0"/>
          </a:p>
        </p:txBody>
      </p:sp>
      <p:sp>
        <p:nvSpPr>
          <p:cNvPr id="16" name="Title 1">
            <a:extLst>
              <a:ext uri="{FF2B5EF4-FFF2-40B4-BE49-F238E27FC236}">
                <a16:creationId xmlns:a16="http://schemas.microsoft.com/office/drawing/2014/main" id="{05EE6396-2272-4B75-8A66-9F86F73CA519}"/>
              </a:ext>
            </a:extLst>
          </p:cNvPr>
          <p:cNvSpPr txBox="1">
            <a:spLocks/>
          </p:cNvSpPr>
          <p:nvPr/>
        </p:nvSpPr>
        <p:spPr>
          <a:xfrm>
            <a:off x="1540256" y="591930"/>
            <a:ext cx="6924294"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Q4: Rationale</a:t>
            </a:r>
          </a:p>
        </p:txBody>
      </p:sp>
      <p:sp>
        <p:nvSpPr>
          <p:cNvPr id="17" name="Rectangle 16">
            <a:extLst>
              <a:ext uri="{FF2B5EF4-FFF2-40B4-BE49-F238E27FC236}">
                <a16:creationId xmlns:a16="http://schemas.microsoft.com/office/drawing/2014/main" id="{BB03F3DF-1024-4F61-B7EA-B1AE25AAF495}"/>
              </a:ext>
            </a:extLst>
          </p:cNvPr>
          <p:cNvSpPr/>
          <p:nvPr/>
        </p:nvSpPr>
        <p:spPr>
          <a:xfrm>
            <a:off x="1540256" y="1043821"/>
            <a:ext cx="4739567" cy="461665"/>
          </a:xfrm>
          <a:prstGeom prst="rect">
            <a:avLst/>
          </a:prstGeom>
        </p:spPr>
        <p:txBody>
          <a:bodyPr wrap="none">
            <a:spAutoFit/>
          </a:bodyPr>
          <a:lstStyle/>
          <a:p>
            <a:r>
              <a:rPr lang="en-GB" sz="2400" dirty="0">
                <a:solidFill>
                  <a:srgbClr val="AD0016"/>
                </a:solidFill>
              </a:rPr>
              <a:t>UTI (lower): trimethoprim resistance</a:t>
            </a:r>
          </a:p>
        </p:txBody>
      </p:sp>
      <p:sp>
        <p:nvSpPr>
          <p:cNvPr id="18" name="TextBox 17">
            <a:extLst>
              <a:ext uri="{FF2B5EF4-FFF2-40B4-BE49-F238E27FC236}">
                <a16:creationId xmlns:a16="http://schemas.microsoft.com/office/drawing/2014/main" id="{576EF58A-8B06-4DCC-ABE8-5FE53BF9D948}"/>
              </a:ext>
            </a:extLst>
          </p:cNvPr>
          <p:cNvSpPr txBox="1"/>
          <p:nvPr/>
        </p:nvSpPr>
        <p:spPr>
          <a:xfrm>
            <a:off x="4061152" y="2079142"/>
            <a:ext cx="4560107" cy="409127"/>
          </a:xfrm>
          <a:prstGeom prst="rect">
            <a:avLst/>
          </a:prstGeom>
          <a:noFill/>
        </p:spPr>
        <p:txBody>
          <a:bodyPr wrap="square" rtlCol="0">
            <a:spAutoFit/>
          </a:bodyPr>
          <a:lstStyle/>
          <a:p>
            <a:r>
              <a:rPr lang="en-GB" sz="2000" b="1" dirty="0">
                <a:solidFill>
                  <a:schemeClr val="accent6">
                    <a:lumMod val="10000"/>
                  </a:schemeClr>
                </a:solidFill>
              </a:rPr>
              <a:t>Non-pregnant women aged 16 and over</a:t>
            </a:r>
          </a:p>
        </p:txBody>
      </p:sp>
      <p:sp>
        <p:nvSpPr>
          <p:cNvPr id="10" name="Rectangle 9">
            <a:extLst>
              <a:ext uri="{FF2B5EF4-FFF2-40B4-BE49-F238E27FC236}">
                <a16:creationId xmlns:a16="http://schemas.microsoft.com/office/drawing/2014/main" id="{932C0EFF-5EDF-4579-9413-0A0F668E5844}"/>
              </a:ext>
            </a:extLst>
          </p:cNvPr>
          <p:cNvSpPr/>
          <p:nvPr/>
        </p:nvSpPr>
        <p:spPr>
          <a:xfrm>
            <a:off x="290925" y="4505660"/>
            <a:ext cx="3011439" cy="1826141"/>
          </a:xfrm>
          <a:prstGeom prst="rect">
            <a:avLst/>
          </a:prstGeom>
        </p:spPr>
        <p:txBody>
          <a:bodyPr wrap="square">
            <a:spAutoFit/>
          </a:bodyPr>
          <a:lstStyle/>
          <a:p>
            <a:pPr>
              <a:spcBef>
                <a:spcPts val="1000"/>
              </a:spcBef>
            </a:pPr>
            <a:r>
              <a:rPr lang="en-GB" sz="2400" b="1" dirty="0">
                <a:solidFill>
                  <a:schemeClr val="tx2">
                    <a:lumMod val="10000"/>
                  </a:schemeClr>
                </a:solidFill>
              </a:rPr>
              <a:t>Higher risk</a:t>
            </a:r>
            <a:r>
              <a:rPr lang="en-GB" sz="2400" dirty="0">
                <a:solidFill>
                  <a:schemeClr val="tx2">
                    <a:lumMod val="10000"/>
                  </a:schemeClr>
                </a:solidFill>
              </a:rPr>
              <a:t>:</a:t>
            </a:r>
          </a:p>
          <a:p>
            <a:pPr marL="342900" indent="-342900">
              <a:spcBef>
                <a:spcPts val="1000"/>
              </a:spcBef>
              <a:buFont typeface="Arial" panose="020B0604020202020204" pitchFamily="34" charset="0"/>
              <a:buChar char="•"/>
            </a:pPr>
            <a:r>
              <a:rPr lang="en-GB" sz="2400" dirty="0">
                <a:solidFill>
                  <a:schemeClr val="accent6">
                    <a:lumMod val="10000"/>
                  </a:schemeClr>
                </a:solidFill>
              </a:rPr>
              <a:t>recent use </a:t>
            </a:r>
          </a:p>
          <a:p>
            <a:pPr marL="342900" indent="-342900">
              <a:spcBef>
                <a:spcPts val="1000"/>
              </a:spcBef>
              <a:buFont typeface="Arial" panose="020B0604020202020204" pitchFamily="34" charset="0"/>
              <a:buChar char="•"/>
            </a:pPr>
            <a:r>
              <a:rPr lang="en-GB" sz="2400" dirty="0">
                <a:solidFill>
                  <a:schemeClr val="accent6">
                    <a:lumMod val="10000"/>
                  </a:schemeClr>
                </a:solidFill>
              </a:rPr>
              <a:t>older people in residential facilities</a:t>
            </a:r>
          </a:p>
        </p:txBody>
      </p:sp>
      <p:sp>
        <p:nvSpPr>
          <p:cNvPr id="19" name="Arrow: Down 18">
            <a:extLst>
              <a:ext uri="{FF2B5EF4-FFF2-40B4-BE49-F238E27FC236}">
                <a16:creationId xmlns:a16="http://schemas.microsoft.com/office/drawing/2014/main" id="{260E80D1-231E-4ECE-9B06-F1D5CF854C1D}"/>
              </a:ext>
            </a:extLst>
          </p:cNvPr>
          <p:cNvSpPr/>
          <p:nvPr/>
        </p:nvSpPr>
        <p:spPr>
          <a:xfrm rot="13799240">
            <a:off x="5159898" y="4859742"/>
            <a:ext cx="437467" cy="957917"/>
          </a:xfrm>
          <a:prstGeom prst="down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Date Placeholder 3">
            <a:extLst>
              <a:ext uri="{FF2B5EF4-FFF2-40B4-BE49-F238E27FC236}">
                <a16:creationId xmlns:a16="http://schemas.microsoft.com/office/drawing/2014/main" id="{627E57DB-9D8B-411F-B4A1-250EA6F97D35}"/>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167125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3" grpId="0" animBg="1"/>
      <p:bldP spid="10"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4C852CF-932D-4A98-A004-CCE82E6523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568" t="8243"/>
          <a:stretch/>
        </p:blipFill>
        <p:spPr>
          <a:xfrm>
            <a:off x="4729577" y="2021275"/>
            <a:ext cx="4233586" cy="2450918"/>
          </a:xfrm>
          <a:prstGeom prst="rect">
            <a:avLst/>
          </a:prstGeom>
        </p:spPr>
      </p:pic>
      <p:sp>
        <p:nvSpPr>
          <p:cNvPr id="5" name="TextBox 4">
            <a:extLst>
              <a:ext uri="{FF2B5EF4-FFF2-40B4-BE49-F238E27FC236}">
                <a16:creationId xmlns:a16="http://schemas.microsoft.com/office/drawing/2014/main" id="{BFAF8BF0-8CB8-43BF-A379-C10490F44FA7}"/>
              </a:ext>
            </a:extLst>
          </p:cNvPr>
          <p:cNvSpPr txBox="1"/>
          <p:nvPr/>
        </p:nvSpPr>
        <p:spPr>
          <a:xfrm>
            <a:off x="279910" y="3190993"/>
            <a:ext cx="4233586" cy="3062377"/>
          </a:xfrm>
          <a:prstGeom prst="rect">
            <a:avLst/>
          </a:prstGeom>
          <a:noFill/>
        </p:spPr>
        <p:txBody>
          <a:bodyPr wrap="square" rtlCol="0">
            <a:spAutoFit/>
          </a:bodyPr>
          <a:lstStyle/>
          <a:p>
            <a:pPr defTabSz="685800">
              <a:spcBef>
                <a:spcPts val="1000"/>
              </a:spcBef>
            </a:pPr>
            <a:r>
              <a:rPr lang="en-GB" sz="2400" b="1" dirty="0">
                <a:solidFill>
                  <a:schemeClr val="accent5">
                    <a:lumMod val="10000"/>
                  </a:schemeClr>
                </a:solidFill>
                <a:latin typeface="Calibri" panose="020F0502020204030204"/>
              </a:rPr>
              <a:t>Complicated</a:t>
            </a:r>
            <a:r>
              <a:rPr lang="en-GB" sz="2400" dirty="0">
                <a:solidFill>
                  <a:prstClr val="black"/>
                </a:solidFill>
                <a:latin typeface="Calibri" panose="020F0502020204030204"/>
              </a:rPr>
              <a:t> includes: </a:t>
            </a:r>
          </a:p>
          <a:p>
            <a:pPr marL="342900" indent="-342900" defTabSz="685800">
              <a:spcBef>
                <a:spcPts val="1000"/>
              </a:spcBef>
              <a:buFont typeface="Arial" panose="020B0604020202020204" pitchFamily="34" charset="0"/>
              <a:buChar char="•"/>
            </a:pPr>
            <a:r>
              <a:rPr lang="en-GB" sz="2400" dirty="0">
                <a:solidFill>
                  <a:prstClr val="black"/>
                </a:solidFill>
                <a:latin typeface="Calibri" panose="020F0502020204030204"/>
              </a:rPr>
              <a:t>structural/functional abnormality</a:t>
            </a:r>
          </a:p>
          <a:p>
            <a:pPr marL="342900" indent="-342900" defTabSz="685800">
              <a:spcBef>
                <a:spcPts val="1000"/>
              </a:spcBef>
              <a:buFont typeface="Arial" panose="020B0604020202020204" pitchFamily="34" charset="0"/>
              <a:buChar char="•"/>
            </a:pPr>
            <a:r>
              <a:rPr lang="en-GB" sz="2400" dirty="0">
                <a:solidFill>
                  <a:prstClr val="black"/>
                </a:solidFill>
                <a:latin typeface="Calibri" panose="020F0502020204030204"/>
              </a:rPr>
              <a:t>underlying disease, which increases risk of more serious outcome/ treatment failure</a:t>
            </a:r>
          </a:p>
          <a:p>
            <a:pPr defTabSz="685800">
              <a:spcBef>
                <a:spcPts val="1000"/>
              </a:spcBef>
            </a:pPr>
            <a:r>
              <a:rPr lang="en-GB" sz="2400" i="1" dirty="0">
                <a:solidFill>
                  <a:prstClr val="black"/>
                </a:solidFill>
                <a:latin typeface="Calibri" panose="020F0502020204030204"/>
              </a:rPr>
              <a:t>*See pyelonephritis guideline</a:t>
            </a:r>
          </a:p>
        </p:txBody>
      </p:sp>
      <p:sp>
        <p:nvSpPr>
          <p:cNvPr id="10" name="Footer Placeholder 4">
            <a:extLst>
              <a:ext uri="{FF2B5EF4-FFF2-40B4-BE49-F238E27FC236}">
                <a16:creationId xmlns:a16="http://schemas.microsoft.com/office/drawing/2014/main" id="{3199C7DF-423C-4EFC-B712-9560FF99007D}"/>
              </a:ext>
            </a:extLst>
          </p:cNvPr>
          <p:cNvSpPr txBox="1">
            <a:spLocks/>
          </p:cNvSpPr>
          <p:nvPr/>
        </p:nvSpPr>
        <p:spPr>
          <a:xfrm>
            <a:off x="5098385" y="6253083"/>
            <a:ext cx="4045615" cy="65147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National Institute for Health and Care Excellence (NICE). (2018). </a:t>
            </a:r>
            <a:r>
              <a:rPr lang="en-GB" i="1" dirty="0"/>
              <a:t>Urinary </a:t>
            </a:r>
            <a:r>
              <a:rPr lang="en-GB" i="1" dirty="0">
                <a:solidFill>
                  <a:srgbClr val="AD0016"/>
                </a:solidFill>
              </a:rPr>
              <a:t>tract infection (lower): antimicrobial prescribing [NG109]. </a:t>
            </a:r>
            <a:r>
              <a:rPr lang="en-GB" i="1" dirty="0">
                <a:solidFill>
                  <a:srgbClr val="AD0016"/>
                </a:solidFill>
                <a:hlinkClick r:id="rId4">
                  <a:extLst>
                    <a:ext uri="{A12FA001-AC4F-418D-AE19-62706E023703}">
                      <ahyp:hlinkClr xmlns:ahyp="http://schemas.microsoft.com/office/drawing/2018/hyperlinkcolor" val="tx"/>
                    </a:ext>
                  </a:extLst>
                </a:hlinkClick>
              </a:rPr>
              <a:t>www.nice.org.uk/guidance/ng109/</a:t>
            </a:r>
            <a:endParaRPr lang="en-GB" dirty="0">
              <a:solidFill>
                <a:srgbClr val="AD0016"/>
              </a:solidFill>
            </a:endParaRPr>
          </a:p>
        </p:txBody>
      </p:sp>
      <p:sp>
        <p:nvSpPr>
          <p:cNvPr id="11" name="Slide Number Placeholder 5">
            <a:extLst>
              <a:ext uri="{FF2B5EF4-FFF2-40B4-BE49-F238E27FC236}">
                <a16:creationId xmlns:a16="http://schemas.microsoft.com/office/drawing/2014/main" id="{B553EA89-881E-4569-8120-CDB01A030319}"/>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17</a:t>
            </a:fld>
            <a:endParaRPr lang="en-GB" dirty="0"/>
          </a:p>
        </p:txBody>
      </p:sp>
      <p:sp>
        <p:nvSpPr>
          <p:cNvPr id="8" name="Title 1">
            <a:extLst>
              <a:ext uri="{FF2B5EF4-FFF2-40B4-BE49-F238E27FC236}">
                <a16:creationId xmlns:a16="http://schemas.microsoft.com/office/drawing/2014/main" id="{512B629A-9764-4CC3-9539-3E2DE31D9691}"/>
              </a:ext>
            </a:extLst>
          </p:cNvPr>
          <p:cNvSpPr txBox="1">
            <a:spLocks/>
          </p:cNvSpPr>
          <p:nvPr/>
        </p:nvSpPr>
        <p:spPr>
          <a:xfrm>
            <a:off x="1540256" y="591930"/>
            <a:ext cx="6924294"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Q4: Rationale</a:t>
            </a:r>
          </a:p>
        </p:txBody>
      </p:sp>
      <p:sp>
        <p:nvSpPr>
          <p:cNvPr id="9" name="Rectangle 8">
            <a:extLst>
              <a:ext uri="{FF2B5EF4-FFF2-40B4-BE49-F238E27FC236}">
                <a16:creationId xmlns:a16="http://schemas.microsoft.com/office/drawing/2014/main" id="{5DBF9487-B52F-4517-87C0-C2A3F4992D5B}"/>
              </a:ext>
            </a:extLst>
          </p:cNvPr>
          <p:cNvSpPr/>
          <p:nvPr/>
        </p:nvSpPr>
        <p:spPr>
          <a:xfrm>
            <a:off x="1540256" y="1043821"/>
            <a:ext cx="4453014" cy="461665"/>
          </a:xfrm>
          <a:prstGeom prst="rect">
            <a:avLst/>
          </a:prstGeom>
        </p:spPr>
        <p:txBody>
          <a:bodyPr wrap="none">
            <a:spAutoFit/>
          </a:bodyPr>
          <a:lstStyle/>
          <a:p>
            <a:r>
              <a:rPr lang="en-GB" sz="2400" dirty="0">
                <a:solidFill>
                  <a:srgbClr val="AD0016"/>
                </a:solidFill>
              </a:rPr>
              <a:t>UTI (lower): duration of treatment</a:t>
            </a:r>
          </a:p>
        </p:txBody>
      </p:sp>
      <p:sp>
        <p:nvSpPr>
          <p:cNvPr id="12" name="TextBox 11">
            <a:extLst>
              <a:ext uri="{FF2B5EF4-FFF2-40B4-BE49-F238E27FC236}">
                <a16:creationId xmlns:a16="http://schemas.microsoft.com/office/drawing/2014/main" id="{B194C299-4B26-49EE-AB60-6FB2B280CE60}"/>
              </a:ext>
            </a:extLst>
          </p:cNvPr>
          <p:cNvSpPr txBox="1"/>
          <p:nvPr/>
        </p:nvSpPr>
        <p:spPr>
          <a:xfrm>
            <a:off x="4704177" y="1646565"/>
            <a:ext cx="5246624" cy="400110"/>
          </a:xfrm>
          <a:prstGeom prst="rect">
            <a:avLst/>
          </a:prstGeom>
          <a:noFill/>
        </p:spPr>
        <p:txBody>
          <a:bodyPr wrap="square" rtlCol="0">
            <a:spAutoFit/>
          </a:bodyPr>
          <a:lstStyle/>
          <a:p>
            <a:r>
              <a:rPr lang="en-GB" sz="2000" b="1" dirty="0">
                <a:solidFill>
                  <a:schemeClr val="accent6">
                    <a:lumMod val="10000"/>
                  </a:schemeClr>
                </a:solidFill>
              </a:rPr>
              <a:t>Non-pregnant women aged 16 and over</a:t>
            </a:r>
          </a:p>
        </p:txBody>
      </p:sp>
      <p:sp>
        <p:nvSpPr>
          <p:cNvPr id="13" name="Rectangle 12">
            <a:extLst>
              <a:ext uri="{FF2B5EF4-FFF2-40B4-BE49-F238E27FC236}">
                <a16:creationId xmlns:a16="http://schemas.microsoft.com/office/drawing/2014/main" id="{61EA6BA8-17A3-4E5A-82EA-FE371D6C24AA}"/>
              </a:ext>
            </a:extLst>
          </p:cNvPr>
          <p:cNvSpPr/>
          <p:nvPr/>
        </p:nvSpPr>
        <p:spPr>
          <a:xfrm>
            <a:off x="279911" y="1695212"/>
            <a:ext cx="3263390" cy="1456809"/>
          </a:xfrm>
          <a:prstGeom prst="rect">
            <a:avLst/>
          </a:prstGeom>
          <a:solidFill>
            <a:schemeClr val="accent4">
              <a:lumMod val="40000"/>
              <a:lumOff val="60000"/>
            </a:schemeClr>
          </a:solidFill>
        </p:spPr>
        <p:txBody>
          <a:bodyPr wrap="square">
            <a:spAutoFit/>
          </a:bodyPr>
          <a:lstStyle/>
          <a:p>
            <a:pPr defTabSz="685800">
              <a:spcBef>
                <a:spcPts val="1000"/>
              </a:spcBef>
            </a:pPr>
            <a:r>
              <a:rPr lang="en-GB" sz="2400" dirty="0">
                <a:solidFill>
                  <a:schemeClr val="tx2">
                    <a:lumMod val="10000"/>
                  </a:schemeClr>
                </a:solidFill>
              </a:rPr>
              <a:t>3 days: </a:t>
            </a:r>
          </a:p>
          <a:p>
            <a:pPr defTabSz="685800">
              <a:spcBef>
                <a:spcPts val="1000"/>
              </a:spcBef>
            </a:pPr>
            <a:r>
              <a:rPr lang="en-GB" sz="2400" dirty="0">
                <a:solidFill>
                  <a:schemeClr val="tx2">
                    <a:lumMod val="10000"/>
                  </a:schemeClr>
                </a:solidFill>
              </a:rPr>
              <a:t>Women (non-pregnant), </a:t>
            </a:r>
          </a:p>
          <a:p>
            <a:pPr defTabSz="685800">
              <a:spcBef>
                <a:spcPts val="1000"/>
              </a:spcBef>
            </a:pPr>
            <a:r>
              <a:rPr lang="en-GB" sz="2400" b="1" dirty="0">
                <a:solidFill>
                  <a:schemeClr val="tx2">
                    <a:lumMod val="10000"/>
                  </a:schemeClr>
                </a:solidFill>
              </a:rPr>
              <a:t>if uncomplicated</a:t>
            </a:r>
          </a:p>
        </p:txBody>
      </p:sp>
      <p:sp>
        <p:nvSpPr>
          <p:cNvPr id="14" name="Date Placeholder 3">
            <a:extLst>
              <a:ext uri="{FF2B5EF4-FFF2-40B4-BE49-F238E27FC236}">
                <a16:creationId xmlns:a16="http://schemas.microsoft.com/office/drawing/2014/main" id="{BDB5A0AD-189D-4F2C-B1F8-D873C2F07C8B}"/>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15596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2DF49A-C7E4-4672-A438-964954F340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9117" y="1892276"/>
            <a:ext cx="2132327" cy="3512844"/>
          </a:xfrm>
          <a:prstGeom prst="rect">
            <a:avLst/>
          </a:prstGeom>
        </p:spPr>
      </p:pic>
      <p:sp>
        <p:nvSpPr>
          <p:cNvPr id="6" name="TextBox 5">
            <a:extLst>
              <a:ext uri="{FF2B5EF4-FFF2-40B4-BE49-F238E27FC236}">
                <a16:creationId xmlns:a16="http://schemas.microsoft.com/office/drawing/2014/main" id="{4D538DBF-6036-4869-81BD-5BE96048E735}"/>
              </a:ext>
            </a:extLst>
          </p:cNvPr>
          <p:cNvSpPr txBox="1"/>
          <p:nvPr/>
        </p:nvSpPr>
        <p:spPr>
          <a:xfrm>
            <a:off x="282555" y="5282007"/>
            <a:ext cx="5864414" cy="830997"/>
          </a:xfrm>
          <a:prstGeom prst="rect">
            <a:avLst/>
          </a:prstGeom>
          <a:noFill/>
        </p:spPr>
        <p:txBody>
          <a:bodyPr wrap="square" rtlCol="0">
            <a:spAutoFit/>
          </a:bodyPr>
          <a:lstStyle/>
          <a:p>
            <a:r>
              <a:rPr lang="en-GB" sz="2400" dirty="0">
                <a:solidFill>
                  <a:schemeClr val="tx2">
                    <a:lumMod val="10000"/>
                  </a:schemeClr>
                </a:solidFill>
              </a:rPr>
              <a:t>*Recurrent UTI in adults = 2+ last 6 months</a:t>
            </a:r>
          </a:p>
          <a:p>
            <a:r>
              <a:rPr lang="en-GB" sz="2400" dirty="0">
                <a:solidFill>
                  <a:schemeClr val="tx2">
                    <a:lumMod val="10000"/>
                  </a:schemeClr>
                </a:solidFill>
              </a:rPr>
              <a:t>                                           or 3+ last 12 months </a:t>
            </a:r>
          </a:p>
        </p:txBody>
      </p:sp>
      <p:sp>
        <p:nvSpPr>
          <p:cNvPr id="8" name="Footer Placeholder 4">
            <a:extLst>
              <a:ext uri="{FF2B5EF4-FFF2-40B4-BE49-F238E27FC236}">
                <a16:creationId xmlns:a16="http://schemas.microsoft.com/office/drawing/2014/main" id="{D930F32D-2FDE-4F9A-9E72-F589F5E98E64}"/>
              </a:ext>
            </a:extLst>
          </p:cNvPr>
          <p:cNvSpPr>
            <a:spLocks noGrp="1"/>
          </p:cNvSpPr>
          <p:nvPr>
            <p:ph type="ftr" sz="quarter" idx="11"/>
          </p:nvPr>
        </p:nvSpPr>
        <p:spPr>
          <a:xfrm>
            <a:off x="5378959" y="6381375"/>
            <a:ext cx="3765041" cy="365125"/>
          </a:xfrm>
        </p:spPr>
        <p:txBody>
          <a:bodyPr/>
          <a:lstStyle/>
          <a:p>
            <a:pPr algn="r"/>
            <a:r>
              <a:rPr lang="en-GB" dirty="0"/>
              <a:t>European Association of Urology (EAU). (2017). EAU Guidelines on </a:t>
            </a:r>
            <a:r>
              <a:rPr lang="en-GB" dirty="0">
                <a:solidFill>
                  <a:srgbClr val="AD0016"/>
                </a:solidFill>
              </a:rPr>
              <a:t>Urological Infections. </a:t>
            </a:r>
            <a:r>
              <a:rPr lang="en-GB" dirty="0">
                <a:solidFill>
                  <a:srgbClr val="AD0016"/>
                </a:solidFill>
                <a:hlinkClick r:id="rId4">
                  <a:extLst>
                    <a:ext uri="{A12FA001-AC4F-418D-AE19-62706E023703}">
                      <ahyp:hlinkClr xmlns:ahyp="http://schemas.microsoft.com/office/drawing/2018/hyperlinkcolor" val="tx"/>
                    </a:ext>
                  </a:extLst>
                </a:hlinkClick>
              </a:rPr>
              <a:t>https://uroweb.org/</a:t>
            </a:r>
            <a:endParaRPr lang="en-GB" dirty="0">
              <a:solidFill>
                <a:srgbClr val="AD0016"/>
              </a:solidFill>
            </a:endParaRPr>
          </a:p>
        </p:txBody>
      </p:sp>
      <p:sp>
        <p:nvSpPr>
          <p:cNvPr id="11" name="Slide Number Placeholder 5">
            <a:extLst>
              <a:ext uri="{FF2B5EF4-FFF2-40B4-BE49-F238E27FC236}">
                <a16:creationId xmlns:a16="http://schemas.microsoft.com/office/drawing/2014/main" id="{06540F09-3CD6-4A31-9FAC-BEB57546CF05}"/>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18</a:t>
            </a:fld>
            <a:endParaRPr lang="en-GB" dirty="0"/>
          </a:p>
        </p:txBody>
      </p:sp>
      <p:sp>
        <p:nvSpPr>
          <p:cNvPr id="13" name="Title 1">
            <a:extLst>
              <a:ext uri="{FF2B5EF4-FFF2-40B4-BE49-F238E27FC236}">
                <a16:creationId xmlns:a16="http://schemas.microsoft.com/office/drawing/2014/main" id="{CAE3FE8F-78CD-46D2-A0C5-D1524F5874A2}"/>
              </a:ext>
            </a:extLst>
          </p:cNvPr>
          <p:cNvSpPr txBox="1">
            <a:spLocks/>
          </p:cNvSpPr>
          <p:nvPr/>
        </p:nvSpPr>
        <p:spPr>
          <a:xfrm>
            <a:off x="1540256" y="591930"/>
            <a:ext cx="6924294"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Question 5</a:t>
            </a:r>
          </a:p>
        </p:txBody>
      </p:sp>
      <p:sp>
        <p:nvSpPr>
          <p:cNvPr id="15" name="Rectangle 14">
            <a:extLst>
              <a:ext uri="{FF2B5EF4-FFF2-40B4-BE49-F238E27FC236}">
                <a16:creationId xmlns:a16="http://schemas.microsoft.com/office/drawing/2014/main" id="{4F0CDAA7-A9EB-4BA1-8FDB-F01A0BB00776}"/>
              </a:ext>
            </a:extLst>
          </p:cNvPr>
          <p:cNvSpPr/>
          <p:nvPr/>
        </p:nvSpPr>
        <p:spPr>
          <a:xfrm>
            <a:off x="1540256" y="1043821"/>
            <a:ext cx="6342762" cy="461665"/>
          </a:xfrm>
          <a:prstGeom prst="rect">
            <a:avLst/>
          </a:prstGeom>
        </p:spPr>
        <p:txBody>
          <a:bodyPr wrap="none">
            <a:spAutoFit/>
          </a:bodyPr>
          <a:lstStyle/>
          <a:p>
            <a:r>
              <a:rPr lang="en-GB" sz="2400" dirty="0"/>
              <a:t>Recurrent UTI: review of prophylactic antibiotics</a:t>
            </a:r>
          </a:p>
        </p:txBody>
      </p:sp>
      <p:sp>
        <p:nvSpPr>
          <p:cNvPr id="16" name="Content Placeholder 2">
            <a:extLst>
              <a:ext uri="{FF2B5EF4-FFF2-40B4-BE49-F238E27FC236}">
                <a16:creationId xmlns:a16="http://schemas.microsoft.com/office/drawing/2014/main" id="{1EE4B888-5BCC-4492-A153-2BF08DBEE45B}"/>
              </a:ext>
            </a:extLst>
          </p:cNvPr>
          <p:cNvSpPr>
            <a:spLocks noGrp="1"/>
          </p:cNvSpPr>
          <p:nvPr>
            <p:ph idx="1"/>
          </p:nvPr>
        </p:nvSpPr>
        <p:spPr>
          <a:xfrm>
            <a:off x="282556" y="1892276"/>
            <a:ext cx="5864415" cy="1220310"/>
          </a:xfrm>
          <a:solidFill>
            <a:schemeClr val="accent6"/>
          </a:solidFill>
        </p:spPr>
        <p:txBody>
          <a:bodyPr>
            <a:normAutofit/>
          </a:bodyPr>
          <a:lstStyle/>
          <a:p>
            <a:pPr marL="0" indent="0">
              <a:lnSpc>
                <a:spcPct val="100000"/>
              </a:lnSpc>
              <a:buNone/>
            </a:pPr>
            <a:r>
              <a:rPr lang="en-GB" sz="2400" dirty="0">
                <a:solidFill>
                  <a:schemeClr val="accent5">
                    <a:lumMod val="10000"/>
                  </a:schemeClr>
                </a:solidFill>
              </a:rPr>
              <a:t>Ms S is 59yrs attends for medication review. She has been taking antibiotics for 15 months  for recurrent UTIs*. </a:t>
            </a:r>
          </a:p>
        </p:txBody>
      </p:sp>
      <p:sp>
        <p:nvSpPr>
          <p:cNvPr id="17" name="Rectangle 16">
            <a:extLst>
              <a:ext uri="{FF2B5EF4-FFF2-40B4-BE49-F238E27FC236}">
                <a16:creationId xmlns:a16="http://schemas.microsoft.com/office/drawing/2014/main" id="{6492997C-F8EE-4365-B5BC-E5155EBB387D}"/>
              </a:ext>
            </a:extLst>
          </p:cNvPr>
          <p:cNvSpPr/>
          <p:nvPr/>
        </p:nvSpPr>
        <p:spPr>
          <a:xfrm>
            <a:off x="282555" y="3242316"/>
            <a:ext cx="6342762" cy="461665"/>
          </a:xfrm>
          <a:prstGeom prst="rect">
            <a:avLst/>
          </a:prstGeom>
        </p:spPr>
        <p:txBody>
          <a:bodyPr wrap="square">
            <a:spAutoFit/>
          </a:bodyPr>
          <a:lstStyle/>
          <a:p>
            <a:r>
              <a:rPr lang="en-GB" sz="2400" dirty="0">
                <a:solidFill>
                  <a:schemeClr val="tx2">
                    <a:lumMod val="10000"/>
                  </a:schemeClr>
                </a:solidFill>
              </a:rPr>
              <a:t>What do you want to consider during the review?  </a:t>
            </a:r>
          </a:p>
        </p:txBody>
      </p:sp>
      <p:sp>
        <p:nvSpPr>
          <p:cNvPr id="12" name="Date Placeholder 3">
            <a:extLst>
              <a:ext uri="{FF2B5EF4-FFF2-40B4-BE49-F238E27FC236}">
                <a16:creationId xmlns:a16="http://schemas.microsoft.com/office/drawing/2014/main" id="{0E62A0F5-2F70-4949-A157-05113F4189E1}"/>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1208882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9C13DE-2F2F-4B43-A743-F3DFBB04CB68}"/>
              </a:ext>
            </a:extLst>
          </p:cNvPr>
          <p:cNvSpPr>
            <a:spLocks noGrp="1"/>
          </p:cNvSpPr>
          <p:nvPr>
            <p:ph idx="1"/>
          </p:nvPr>
        </p:nvSpPr>
        <p:spPr>
          <a:xfrm>
            <a:off x="282556" y="3420709"/>
            <a:ext cx="7600462" cy="3118781"/>
          </a:xfrm>
        </p:spPr>
        <p:txBody>
          <a:bodyPr>
            <a:normAutofit/>
          </a:bodyPr>
          <a:lstStyle/>
          <a:p>
            <a:pPr>
              <a:lnSpc>
                <a:spcPct val="100000"/>
              </a:lnSpc>
            </a:pPr>
            <a:r>
              <a:rPr lang="en-GB" sz="2400" dirty="0"/>
              <a:t>Has she had investigation for underlying cause?</a:t>
            </a:r>
          </a:p>
          <a:p>
            <a:pPr>
              <a:lnSpc>
                <a:spcPct val="100000"/>
              </a:lnSpc>
            </a:pPr>
            <a:r>
              <a:rPr lang="en-GB" sz="2400" dirty="0"/>
              <a:t>Discussing whether to continue, stop or change antibiotic</a:t>
            </a:r>
          </a:p>
          <a:p>
            <a:pPr>
              <a:lnSpc>
                <a:spcPct val="100000"/>
              </a:lnSpc>
            </a:pPr>
            <a:r>
              <a:rPr lang="en-GB" sz="2400" dirty="0"/>
              <a:t>Any breakthrough (acute) UTIs?</a:t>
            </a:r>
          </a:p>
          <a:p>
            <a:pPr>
              <a:lnSpc>
                <a:spcPct val="100000"/>
              </a:lnSpc>
            </a:pPr>
            <a:r>
              <a:rPr lang="en-GB" sz="2400" dirty="0"/>
              <a:t>Reminders about self care</a:t>
            </a:r>
            <a:r>
              <a:rPr lang="en-GB" sz="2400" dirty="0">
                <a:solidFill>
                  <a:srgbClr val="7030A0"/>
                </a:solidFill>
              </a:rPr>
              <a:t>, </a:t>
            </a:r>
            <a:r>
              <a:rPr lang="en-GB" sz="2400" dirty="0"/>
              <a:t>behavioural &amp; personal hygiene measures</a:t>
            </a:r>
          </a:p>
          <a:p>
            <a:pPr>
              <a:lnSpc>
                <a:spcPct val="100000"/>
              </a:lnSpc>
            </a:pPr>
            <a:r>
              <a:rPr lang="en-GB" sz="2400" dirty="0"/>
              <a:t>Recent MSU – does this alter prophylactic choice? </a:t>
            </a:r>
          </a:p>
          <a:p>
            <a:endParaRPr lang="en-GB" dirty="0"/>
          </a:p>
        </p:txBody>
      </p:sp>
      <p:sp>
        <p:nvSpPr>
          <p:cNvPr id="16" name="Slide Number Placeholder 5">
            <a:extLst>
              <a:ext uri="{FF2B5EF4-FFF2-40B4-BE49-F238E27FC236}">
                <a16:creationId xmlns:a16="http://schemas.microsoft.com/office/drawing/2014/main" id="{5F8ABE14-519D-4978-B028-FD46AF7FBB10}"/>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19</a:t>
            </a:fld>
            <a:endParaRPr lang="en-GB" dirty="0"/>
          </a:p>
        </p:txBody>
      </p:sp>
      <p:sp>
        <p:nvSpPr>
          <p:cNvPr id="17" name="Footer Placeholder 4">
            <a:extLst>
              <a:ext uri="{FF2B5EF4-FFF2-40B4-BE49-F238E27FC236}">
                <a16:creationId xmlns:a16="http://schemas.microsoft.com/office/drawing/2014/main" id="{D4F5A823-6769-4A3E-BD03-9E89D730ACA4}"/>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15" name="Title 1">
            <a:extLst>
              <a:ext uri="{FF2B5EF4-FFF2-40B4-BE49-F238E27FC236}">
                <a16:creationId xmlns:a16="http://schemas.microsoft.com/office/drawing/2014/main" id="{46327B44-BE27-4F7F-838B-F346B77B182E}"/>
              </a:ext>
            </a:extLst>
          </p:cNvPr>
          <p:cNvSpPr txBox="1">
            <a:spLocks/>
          </p:cNvSpPr>
          <p:nvPr/>
        </p:nvSpPr>
        <p:spPr>
          <a:xfrm>
            <a:off x="1540256" y="591930"/>
            <a:ext cx="6924294"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Q5: Answer &amp; Rationale</a:t>
            </a:r>
          </a:p>
        </p:txBody>
      </p:sp>
      <p:sp>
        <p:nvSpPr>
          <p:cNvPr id="23" name="Rectangle 22">
            <a:extLst>
              <a:ext uri="{FF2B5EF4-FFF2-40B4-BE49-F238E27FC236}">
                <a16:creationId xmlns:a16="http://schemas.microsoft.com/office/drawing/2014/main" id="{72F3F32C-0F65-4C30-94A9-45651B024711}"/>
              </a:ext>
            </a:extLst>
          </p:cNvPr>
          <p:cNvSpPr/>
          <p:nvPr/>
        </p:nvSpPr>
        <p:spPr>
          <a:xfrm>
            <a:off x="282556" y="2784370"/>
            <a:ext cx="5864415" cy="461665"/>
          </a:xfrm>
          <a:prstGeom prst="rect">
            <a:avLst/>
          </a:prstGeom>
        </p:spPr>
        <p:txBody>
          <a:bodyPr wrap="square">
            <a:spAutoFit/>
          </a:bodyPr>
          <a:lstStyle/>
          <a:p>
            <a:r>
              <a:rPr lang="en-GB" sz="2400" dirty="0">
                <a:solidFill>
                  <a:schemeClr val="accent5">
                    <a:lumMod val="10000"/>
                  </a:schemeClr>
                </a:solidFill>
              </a:rPr>
              <a:t>Considerations:</a:t>
            </a:r>
          </a:p>
        </p:txBody>
      </p:sp>
      <p:sp>
        <p:nvSpPr>
          <p:cNvPr id="26" name="Rectangle 25">
            <a:extLst>
              <a:ext uri="{FF2B5EF4-FFF2-40B4-BE49-F238E27FC236}">
                <a16:creationId xmlns:a16="http://schemas.microsoft.com/office/drawing/2014/main" id="{093007B5-641B-436E-9137-52BCAEED3E03}"/>
              </a:ext>
            </a:extLst>
          </p:cNvPr>
          <p:cNvSpPr/>
          <p:nvPr/>
        </p:nvSpPr>
        <p:spPr>
          <a:xfrm>
            <a:off x="1540256" y="1043821"/>
            <a:ext cx="6342762" cy="461665"/>
          </a:xfrm>
          <a:prstGeom prst="rect">
            <a:avLst/>
          </a:prstGeom>
        </p:spPr>
        <p:txBody>
          <a:bodyPr wrap="none">
            <a:spAutoFit/>
          </a:bodyPr>
          <a:lstStyle/>
          <a:p>
            <a:r>
              <a:rPr lang="en-GB" sz="2400" dirty="0">
                <a:solidFill>
                  <a:schemeClr val="accent4">
                    <a:lumMod val="50000"/>
                  </a:schemeClr>
                </a:solidFill>
              </a:rPr>
              <a:t>Recurrent UTI: review of prophylactic antibiotics</a:t>
            </a:r>
          </a:p>
        </p:txBody>
      </p:sp>
      <p:sp>
        <p:nvSpPr>
          <p:cNvPr id="10" name="Content Placeholder 2">
            <a:extLst>
              <a:ext uri="{FF2B5EF4-FFF2-40B4-BE49-F238E27FC236}">
                <a16:creationId xmlns:a16="http://schemas.microsoft.com/office/drawing/2014/main" id="{1A66E49D-862A-4BC0-8A7A-7207C85543E9}"/>
              </a:ext>
            </a:extLst>
          </p:cNvPr>
          <p:cNvSpPr txBox="1">
            <a:spLocks/>
          </p:cNvSpPr>
          <p:nvPr/>
        </p:nvSpPr>
        <p:spPr>
          <a:xfrm>
            <a:off x="282556" y="1892276"/>
            <a:ext cx="8578888" cy="892094"/>
          </a:xfrm>
          <a:prstGeom prst="rect">
            <a:avLst/>
          </a:prstGeom>
          <a:solidFill>
            <a:schemeClr val="accent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dirty="0">
                <a:solidFill>
                  <a:schemeClr val="accent4">
                    <a:lumMod val="50000"/>
                  </a:schemeClr>
                </a:solidFill>
              </a:rPr>
              <a:t>Ms S is 59yrs attends for medication review. She has been taking antibiotics for 15 months for recurrent UTIs. </a:t>
            </a:r>
          </a:p>
        </p:txBody>
      </p:sp>
      <p:pic>
        <p:nvPicPr>
          <p:cNvPr id="11" name="Picture 10">
            <a:extLst>
              <a:ext uri="{FF2B5EF4-FFF2-40B4-BE49-F238E27FC236}">
                <a16:creationId xmlns:a16="http://schemas.microsoft.com/office/drawing/2014/main" id="{52E40FB6-1A3C-4F8F-947E-FDE910DE80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8618" y="3617915"/>
            <a:ext cx="1072826" cy="1767398"/>
          </a:xfrm>
          <a:prstGeom prst="rect">
            <a:avLst/>
          </a:prstGeom>
        </p:spPr>
      </p:pic>
      <p:sp>
        <p:nvSpPr>
          <p:cNvPr id="12" name="Date Placeholder 3">
            <a:extLst>
              <a:ext uri="{FF2B5EF4-FFF2-40B4-BE49-F238E27FC236}">
                <a16:creationId xmlns:a16="http://schemas.microsoft.com/office/drawing/2014/main" id="{54678A40-ED2E-4ACD-92BA-39BF99E4B802}"/>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12158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54292CA-407C-4149-9E42-5AE88DE9C010}"/>
              </a:ext>
            </a:extLst>
          </p:cNvPr>
          <p:cNvSpPr>
            <a:spLocks noGrp="1"/>
          </p:cNvSpPr>
          <p:nvPr>
            <p:ph type="title"/>
          </p:nvPr>
        </p:nvSpPr>
        <p:spPr>
          <a:xfrm>
            <a:off x="1591056" y="278627"/>
            <a:ext cx="6924294" cy="1325563"/>
          </a:xfrm>
        </p:spPr>
        <p:txBody>
          <a:bodyPr>
            <a:normAutofit/>
          </a:bodyPr>
          <a:lstStyle/>
          <a:p>
            <a:r>
              <a:rPr lang="en-GB" sz="3200" dirty="0"/>
              <a:t>UTI Rapid Update Quiz</a:t>
            </a:r>
          </a:p>
        </p:txBody>
      </p:sp>
      <p:sp>
        <p:nvSpPr>
          <p:cNvPr id="3" name="Subtitle 2">
            <a:extLst>
              <a:ext uri="{FF2B5EF4-FFF2-40B4-BE49-F238E27FC236}">
                <a16:creationId xmlns:a16="http://schemas.microsoft.com/office/drawing/2014/main" id="{D2E16695-B589-4540-90DC-FC187F96A41E}"/>
              </a:ext>
            </a:extLst>
          </p:cNvPr>
          <p:cNvSpPr>
            <a:spLocks noGrp="1"/>
          </p:cNvSpPr>
          <p:nvPr>
            <p:ph idx="1"/>
          </p:nvPr>
        </p:nvSpPr>
        <p:spPr>
          <a:xfrm>
            <a:off x="542148" y="1604190"/>
            <a:ext cx="8416502" cy="4573764"/>
          </a:xfrm>
        </p:spPr>
        <p:txBody>
          <a:bodyPr>
            <a:noAutofit/>
          </a:bodyPr>
          <a:lstStyle/>
          <a:p>
            <a:pPr marL="0" indent="0" algn="l">
              <a:lnSpc>
                <a:spcPct val="100000"/>
              </a:lnSpc>
              <a:buNone/>
            </a:pPr>
            <a:r>
              <a:rPr lang="en-GB" sz="2400" b="1" dirty="0"/>
              <a:t>Who is this quiz for? </a:t>
            </a:r>
            <a:r>
              <a:rPr lang="en-GB" sz="2400" dirty="0"/>
              <a:t>Prescribers and health professionals managing people with suspected UTI</a:t>
            </a:r>
          </a:p>
          <a:p>
            <a:pPr marL="0" indent="0" algn="l">
              <a:lnSpc>
                <a:spcPct val="100000"/>
              </a:lnSpc>
              <a:buNone/>
            </a:pPr>
            <a:endParaRPr lang="en-GB" sz="2400" dirty="0"/>
          </a:p>
          <a:p>
            <a:pPr marL="0" indent="0" algn="l">
              <a:lnSpc>
                <a:spcPct val="100000"/>
              </a:lnSpc>
              <a:buNone/>
            </a:pPr>
            <a:r>
              <a:rPr lang="en-GB" sz="2400" b="1" dirty="0"/>
              <a:t>Why do this quiz? </a:t>
            </a:r>
            <a:r>
              <a:rPr lang="en-GB" sz="2400" dirty="0"/>
              <a:t>To highlight key points and NICE recommendations which are a change to current practice.</a:t>
            </a:r>
          </a:p>
          <a:p>
            <a:pPr marL="0" indent="0" algn="l">
              <a:lnSpc>
                <a:spcPct val="100000"/>
              </a:lnSpc>
              <a:buNone/>
            </a:pPr>
            <a:endParaRPr lang="en-GB" sz="2400" dirty="0"/>
          </a:p>
          <a:p>
            <a:pPr marL="0" indent="0" algn="l">
              <a:lnSpc>
                <a:spcPct val="100000"/>
              </a:lnSpc>
              <a:buNone/>
            </a:pPr>
            <a:r>
              <a:rPr lang="en-GB" sz="2400" b="1" dirty="0"/>
              <a:t>Quiz notes: </a:t>
            </a:r>
            <a:r>
              <a:rPr lang="en-GB" sz="2400" dirty="0"/>
              <a:t>Extra information to explain the answers &amp; rationale can be found in the notes section of each slide</a:t>
            </a:r>
          </a:p>
          <a:p>
            <a:pPr marL="0" indent="0" algn="l">
              <a:lnSpc>
                <a:spcPct val="100000"/>
              </a:lnSpc>
              <a:buNone/>
            </a:pPr>
            <a:endParaRPr lang="en-GB" sz="2400" dirty="0"/>
          </a:p>
          <a:p>
            <a:pPr marL="0" indent="0" algn="l">
              <a:lnSpc>
                <a:spcPct val="100000"/>
              </a:lnSpc>
              <a:buNone/>
            </a:pPr>
            <a:r>
              <a:rPr lang="en-GB" sz="2400" b="1" dirty="0"/>
              <a:t>Source: </a:t>
            </a:r>
            <a:r>
              <a:rPr lang="en-GB" sz="2400" dirty="0">
                <a:solidFill>
                  <a:schemeClr val="tx2">
                    <a:lumMod val="10000"/>
                  </a:schemeClr>
                </a:solidFill>
              </a:rPr>
              <a:t>Guidance NICE/PHE</a:t>
            </a:r>
            <a:endParaRPr lang="en-GB" sz="2400" dirty="0"/>
          </a:p>
        </p:txBody>
      </p:sp>
      <p:sp>
        <p:nvSpPr>
          <p:cNvPr id="7" name="Slide Number Placeholder 5">
            <a:extLst>
              <a:ext uri="{FF2B5EF4-FFF2-40B4-BE49-F238E27FC236}">
                <a16:creationId xmlns:a16="http://schemas.microsoft.com/office/drawing/2014/main" id="{9704F418-00FE-4D07-92B5-0B0569A00C28}"/>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2</a:t>
            </a:fld>
            <a:endParaRPr lang="en-GB" dirty="0"/>
          </a:p>
        </p:txBody>
      </p:sp>
      <p:sp>
        <p:nvSpPr>
          <p:cNvPr id="8" name="Footer Placeholder 4">
            <a:extLst>
              <a:ext uri="{FF2B5EF4-FFF2-40B4-BE49-F238E27FC236}">
                <a16:creationId xmlns:a16="http://schemas.microsoft.com/office/drawing/2014/main" id="{F34D373E-A5DC-41C1-9E5A-1D584214DA45}"/>
              </a:ext>
            </a:extLst>
          </p:cNvPr>
          <p:cNvSpPr>
            <a:spLocks noGrp="1"/>
          </p:cNvSpPr>
          <p:nvPr>
            <p:ph type="ftr" sz="quarter" idx="11"/>
          </p:nvPr>
        </p:nvSpPr>
        <p:spPr>
          <a:xfrm>
            <a:off x="5847644" y="6356349"/>
            <a:ext cx="3296356" cy="365125"/>
          </a:xfrm>
        </p:spPr>
        <p:txBody>
          <a:bodyPr/>
          <a:lstStyle/>
          <a:p>
            <a:pPr algn="r"/>
            <a:r>
              <a:rPr lang="en-GB" dirty="0"/>
              <a:t>https://www.nice.org.uk/about/what-we-do/our-programmes/nice-guidance/antimicrobial-prescribing-guidelines</a:t>
            </a:r>
          </a:p>
        </p:txBody>
      </p:sp>
      <p:sp>
        <p:nvSpPr>
          <p:cNvPr id="9" name="Date Placeholder 3">
            <a:extLst>
              <a:ext uri="{FF2B5EF4-FFF2-40B4-BE49-F238E27FC236}">
                <a16:creationId xmlns:a16="http://schemas.microsoft.com/office/drawing/2014/main" id="{B12E9F20-B264-4B07-BC81-FF9245524DB5}"/>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827867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152B01-F7E7-4A4C-999E-84F229E69FF4}"/>
              </a:ext>
            </a:extLst>
          </p:cNvPr>
          <p:cNvSpPr txBox="1">
            <a:spLocks noGrp="1"/>
          </p:cNvSpPr>
          <p:nvPr>
            <p:ph idx="1"/>
          </p:nvPr>
        </p:nvSpPr>
        <p:spPr>
          <a:xfrm>
            <a:off x="352904" y="1891601"/>
            <a:ext cx="3019444" cy="1569660"/>
          </a:xfrm>
          <a:prstGeom prst="rect">
            <a:avLst/>
          </a:prstGeom>
          <a:solidFill>
            <a:schemeClr val="accent4">
              <a:lumMod val="40000"/>
              <a:lumOff val="60000"/>
            </a:schemeClr>
          </a:solidFill>
          <a:ln>
            <a:noFill/>
          </a:ln>
        </p:spPr>
        <p:txBody>
          <a:bodyPr wrap="square" rtlCol="0">
            <a:spAutoFit/>
          </a:bodyPr>
          <a:lstStyle/>
          <a:p>
            <a:pPr marL="0" indent="0">
              <a:lnSpc>
                <a:spcPct val="100000"/>
              </a:lnSpc>
              <a:buNone/>
            </a:pPr>
            <a:r>
              <a:rPr lang="en-GB" sz="2400" dirty="0"/>
              <a:t>1.1.16 Review antibiotic prophylaxis for recurrent UTI at least every 6 months.</a:t>
            </a:r>
          </a:p>
        </p:txBody>
      </p:sp>
      <p:sp>
        <p:nvSpPr>
          <p:cNvPr id="6" name="TextBox 5">
            <a:extLst>
              <a:ext uri="{FF2B5EF4-FFF2-40B4-BE49-F238E27FC236}">
                <a16:creationId xmlns:a16="http://schemas.microsoft.com/office/drawing/2014/main" id="{FB9C5BE3-4628-4ECA-BA88-2009B4BED035}"/>
              </a:ext>
            </a:extLst>
          </p:cNvPr>
          <p:cNvSpPr txBox="1"/>
          <p:nvPr/>
        </p:nvSpPr>
        <p:spPr>
          <a:xfrm>
            <a:off x="352904" y="3750822"/>
            <a:ext cx="3019444" cy="2308324"/>
          </a:xfrm>
          <a:prstGeom prst="rect">
            <a:avLst/>
          </a:prstGeom>
          <a:solidFill>
            <a:schemeClr val="accent4">
              <a:lumMod val="40000"/>
              <a:lumOff val="60000"/>
            </a:schemeClr>
          </a:solidFill>
          <a:ln>
            <a:noFill/>
          </a:ln>
        </p:spPr>
        <p:txBody>
          <a:bodyPr wrap="square" rtlCol="0">
            <a:spAutoFit/>
          </a:bodyPr>
          <a:lstStyle/>
          <a:p>
            <a:r>
              <a:rPr lang="en-GB" sz="2400" dirty="0">
                <a:solidFill>
                  <a:schemeClr val="accent6">
                    <a:lumMod val="10000"/>
                  </a:schemeClr>
                </a:solidFill>
              </a:rPr>
              <a:t>If antibiotic prophylaxis is stopped, ensure that people have rapid access to treatment if they have an acute UTI.</a:t>
            </a:r>
          </a:p>
        </p:txBody>
      </p:sp>
      <p:sp>
        <p:nvSpPr>
          <p:cNvPr id="15" name="Rectangle 14">
            <a:extLst>
              <a:ext uri="{FF2B5EF4-FFF2-40B4-BE49-F238E27FC236}">
                <a16:creationId xmlns:a16="http://schemas.microsoft.com/office/drawing/2014/main" id="{9603D641-92DE-4BFC-A7DF-95415F2A7560}"/>
              </a:ext>
            </a:extLst>
          </p:cNvPr>
          <p:cNvSpPr/>
          <p:nvPr/>
        </p:nvSpPr>
        <p:spPr>
          <a:xfrm>
            <a:off x="5463540" y="6250928"/>
            <a:ext cx="3680460" cy="646331"/>
          </a:xfrm>
          <a:prstGeom prst="rect">
            <a:avLst/>
          </a:prstGeom>
        </p:spPr>
        <p:txBody>
          <a:bodyPr wrap="square">
            <a:spAutoFit/>
          </a:bodyPr>
          <a:lstStyle/>
          <a:p>
            <a:pPr algn="r"/>
            <a:r>
              <a:rPr lang="en-GB" sz="1200" dirty="0"/>
              <a:t>National Institute for Health and Care Excellence (NICE).</a:t>
            </a:r>
            <a:r>
              <a:rPr lang="en-GB" sz="1200" dirty="0">
                <a:solidFill>
                  <a:srgbClr val="AD0016"/>
                </a:solidFill>
              </a:rPr>
              <a:t> Urinary tract infection (recurrent): antimicrobial prescribing [NG112]. www.nice.org.uk/guidance/ng112</a:t>
            </a:r>
          </a:p>
        </p:txBody>
      </p:sp>
      <p:sp>
        <p:nvSpPr>
          <p:cNvPr id="16" name="Slide Number Placeholder 5">
            <a:extLst>
              <a:ext uri="{FF2B5EF4-FFF2-40B4-BE49-F238E27FC236}">
                <a16:creationId xmlns:a16="http://schemas.microsoft.com/office/drawing/2014/main" id="{308BAAC8-103B-4445-A765-85E26A86E72D}"/>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20</a:t>
            </a:fld>
            <a:endParaRPr lang="en-GB" dirty="0"/>
          </a:p>
        </p:txBody>
      </p:sp>
      <p:sp>
        <p:nvSpPr>
          <p:cNvPr id="12" name="Title 1">
            <a:extLst>
              <a:ext uri="{FF2B5EF4-FFF2-40B4-BE49-F238E27FC236}">
                <a16:creationId xmlns:a16="http://schemas.microsoft.com/office/drawing/2014/main" id="{B458D415-F9D9-491F-AC77-CA05C22EEF2D}"/>
              </a:ext>
            </a:extLst>
          </p:cNvPr>
          <p:cNvSpPr txBox="1">
            <a:spLocks/>
          </p:cNvSpPr>
          <p:nvPr/>
        </p:nvSpPr>
        <p:spPr>
          <a:xfrm>
            <a:off x="1540256" y="591930"/>
            <a:ext cx="6924294"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Q5: Answer &amp; Rationale</a:t>
            </a:r>
          </a:p>
        </p:txBody>
      </p:sp>
      <p:sp>
        <p:nvSpPr>
          <p:cNvPr id="17" name="Content Placeholder 2">
            <a:extLst>
              <a:ext uri="{FF2B5EF4-FFF2-40B4-BE49-F238E27FC236}">
                <a16:creationId xmlns:a16="http://schemas.microsoft.com/office/drawing/2014/main" id="{65E19255-9A74-4624-B624-F6C8461870C8}"/>
              </a:ext>
            </a:extLst>
          </p:cNvPr>
          <p:cNvSpPr txBox="1">
            <a:spLocks/>
          </p:cNvSpPr>
          <p:nvPr/>
        </p:nvSpPr>
        <p:spPr>
          <a:xfrm>
            <a:off x="3610532" y="1815401"/>
            <a:ext cx="5425360" cy="4169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solidFill>
                  <a:schemeClr val="accent4">
                    <a:lumMod val="50000"/>
                  </a:schemeClr>
                </a:solidFill>
              </a:rPr>
              <a:t>Has she had</a:t>
            </a:r>
            <a:r>
              <a:rPr lang="en-GB" sz="2400" b="1" dirty="0">
                <a:solidFill>
                  <a:schemeClr val="accent4">
                    <a:lumMod val="50000"/>
                  </a:schemeClr>
                </a:solidFill>
              </a:rPr>
              <a:t> investigation </a:t>
            </a:r>
            <a:r>
              <a:rPr lang="en-GB" sz="2400" dirty="0">
                <a:solidFill>
                  <a:schemeClr val="accent4">
                    <a:lumMod val="50000"/>
                  </a:schemeClr>
                </a:solidFill>
              </a:rPr>
              <a:t>for underlying cause? </a:t>
            </a:r>
            <a:r>
              <a:rPr lang="en-GB" sz="2400" dirty="0">
                <a:solidFill>
                  <a:srgbClr val="AD0016"/>
                </a:solidFill>
              </a:rPr>
              <a:t>Referral criteria?</a:t>
            </a:r>
          </a:p>
          <a:p>
            <a:pPr>
              <a:lnSpc>
                <a:spcPct val="100000"/>
              </a:lnSpc>
            </a:pPr>
            <a:r>
              <a:rPr lang="en-GB" sz="2400" dirty="0">
                <a:solidFill>
                  <a:schemeClr val="accent4">
                    <a:lumMod val="50000"/>
                  </a:schemeClr>
                </a:solidFill>
              </a:rPr>
              <a:t>Discussing whether to continue, stop or change antibiotic </a:t>
            </a:r>
            <a:r>
              <a:rPr lang="en-GB" sz="2400" dirty="0">
                <a:solidFill>
                  <a:srgbClr val="AD0016"/>
                </a:solidFill>
              </a:rPr>
              <a:t>incl. risk of resistance?</a:t>
            </a:r>
          </a:p>
          <a:p>
            <a:pPr>
              <a:lnSpc>
                <a:spcPct val="100000"/>
              </a:lnSpc>
            </a:pPr>
            <a:r>
              <a:rPr lang="en-GB" sz="2400" dirty="0">
                <a:solidFill>
                  <a:schemeClr val="accent4">
                    <a:lumMod val="50000"/>
                  </a:schemeClr>
                </a:solidFill>
              </a:rPr>
              <a:t>Any </a:t>
            </a:r>
            <a:r>
              <a:rPr lang="en-GB" sz="2400" b="1" dirty="0">
                <a:solidFill>
                  <a:schemeClr val="accent4">
                    <a:lumMod val="50000"/>
                  </a:schemeClr>
                </a:solidFill>
              </a:rPr>
              <a:t>breakthrough</a:t>
            </a:r>
            <a:r>
              <a:rPr lang="en-GB" sz="2400" dirty="0">
                <a:solidFill>
                  <a:schemeClr val="accent4">
                    <a:lumMod val="50000"/>
                  </a:schemeClr>
                </a:solidFill>
              </a:rPr>
              <a:t> (acute) UTIs?</a:t>
            </a:r>
          </a:p>
          <a:p>
            <a:pPr>
              <a:lnSpc>
                <a:spcPct val="100000"/>
              </a:lnSpc>
            </a:pPr>
            <a:r>
              <a:rPr lang="en-GB" sz="2400" b="1" dirty="0">
                <a:solidFill>
                  <a:schemeClr val="accent4">
                    <a:lumMod val="50000"/>
                  </a:schemeClr>
                </a:solidFill>
              </a:rPr>
              <a:t>Reminders</a:t>
            </a:r>
            <a:r>
              <a:rPr lang="en-GB" sz="2400" dirty="0"/>
              <a:t>*</a:t>
            </a:r>
            <a:r>
              <a:rPr lang="en-GB" sz="2400" dirty="0">
                <a:solidFill>
                  <a:schemeClr val="accent4">
                    <a:lumMod val="75000"/>
                  </a:schemeClr>
                </a:solidFill>
              </a:rPr>
              <a:t> </a:t>
            </a:r>
            <a:r>
              <a:rPr lang="en-GB" sz="2400" dirty="0">
                <a:solidFill>
                  <a:schemeClr val="accent4">
                    <a:lumMod val="50000"/>
                  </a:schemeClr>
                </a:solidFill>
              </a:rPr>
              <a:t>about self care, behavioural &amp; personal hygiene measures</a:t>
            </a:r>
          </a:p>
          <a:p>
            <a:pPr>
              <a:lnSpc>
                <a:spcPct val="100000"/>
              </a:lnSpc>
            </a:pPr>
            <a:r>
              <a:rPr lang="en-GB" sz="2400" b="1" dirty="0">
                <a:solidFill>
                  <a:schemeClr val="accent4">
                    <a:lumMod val="50000"/>
                  </a:schemeClr>
                </a:solidFill>
              </a:rPr>
              <a:t>Recent MSU </a:t>
            </a:r>
            <a:r>
              <a:rPr lang="en-GB" sz="2400" dirty="0">
                <a:solidFill>
                  <a:schemeClr val="accent4">
                    <a:lumMod val="50000"/>
                  </a:schemeClr>
                </a:solidFill>
              </a:rPr>
              <a:t>– does this alter prophylactic choice? </a:t>
            </a:r>
          </a:p>
        </p:txBody>
      </p:sp>
      <p:sp>
        <p:nvSpPr>
          <p:cNvPr id="19" name="Rectangle 18">
            <a:extLst>
              <a:ext uri="{FF2B5EF4-FFF2-40B4-BE49-F238E27FC236}">
                <a16:creationId xmlns:a16="http://schemas.microsoft.com/office/drawing/2014/main" id="{F1A8AA24-3C56-4C38-BC3B-40B9219CAB36}"/>
              </a:ext>
            </a:extLst>
          </p:cNvPr>
          <p:cNvSpPr/>
          <p:nvPr/>
        </p:nvSpPr>
        <p:spPr>
          <a:xfrm>
            <a:off x="3610532" y="5761952"/>
            <a:ext cx="5864415" cy="461665"/>
          </a:xfrm>
          <a:prstGeom prst="rect">
            <a:avLst/>
          </a:prstGeom>
        </p:spPr>
        <p:txBody>
          <a:bodyPr wrap="square">
            <a:spAutoFit/>
          </a:bodyPr>
          <a:lstStyle/>
          <a:p>
            <a:r>
              <a:rPr lang="en-GB" sz="2400" dirty="0">
                <a:solidFill>
                  <a:srgbClr val="AD0016"/>
                </a:solidFill>
              </a:rPr>
              <a:t>*What advice?  </a:t>
            </a:r>
          </a:p>
        </p:txBody>
      </p:sp>
      <p:sp>
        <p:nvSpPr>
          <p:cNvPr id="20" name="Rectangle 19">
            <a:extLst>
              <a:ext uri="{FF2B5EF4-FFF2-40B4-BE49-F238E27FC236}">
                <a16:creationId xmlns:a16="http://schemas.microsoft.com/office/drawing/2014/main" id="{5C5C2056-2C21-4080-B129-0D842736A6A2}"/>
              </a:ext>
            </a:extLst>
          </p:cNvPr>
          <p:cNvSpPr/>
          <p:nvPr/>
        </p:nvSpPr>
        <p:spPr>
          <a:xfrm>
            <a:off x="1540256" y="1043821"/>
            <a:ext cx="6342762" cy="461665"/>
          </a:xfrm>
          <a:prstGeom prst="rect">
            <a:avLst/>
          </a:prstGeom>
        </p:spPr>
        <p:txBody>
          <a:bodyPr wrap="none">
            <a:spAutoFit/>
          </a:bodyPr>
          <a:lstStyle/>
          <a:p>
            <a:r>
              <a:rPr lang="en-GB" sz="2400" dirty="0">
                <a:solidFill>
                  <a:schemeClr val="accent4">
                    <a:lumMod val="50000"/>
                  </a:schemeClr>
                </a:solidFill>
              </a:rPr>
              <a:t>Recurrent UTI: review of prophylactic antibiotics</a:t>
            </a:r>
          </a:p>
        </p:txBody>
      </p:sp>
      <p:sp>
        <p:nvSpPr>
          <p:cNvPr id="11" name="Date Placeholder 3">
            <a:extLst>
              <a:ext uri="{FF2B5EF4-FFF2-40B4-BE49-F238E27FC236}">
                <a16:creationId xmlns:a16="http://schemas.microsoft.com/office/drawing/2014/main" id="{D32FED06-D9C8-423C-8C89-1692C0323020}"/>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618945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0D457C-D734-416A-AFCA-C079334A5AEF}"/>
              </a:ext>
            </a:extLst>
          </p:cNvPr>
          <p:cNvSpPr/>
          <p:nvPr/>
        </p:nvSpPr>
        <p:spPr>
          <a:xfrm>
            <a:off x="334329" y="3674095"/>
            <a:ext cx="8410278" cy="243026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15">
            <a:extLst>
              <a:ext uri="{FF2B5EF4-FFF2-40B4-BE49-F238E27FC236}">
                <a16:creationId xmlns:a16="http://schemas.microsoft.com/office/drawing/2014/main" id="{CC2061E9-9270-4AB6-B21A-DC7FA25831A1}"/>
              </a:ext>
            </a:extLst>
          </p:cNvPr>
          <p:cNvPicPr>
            <a:picLocks noChangeAspect="1"/>
          </p:cNvPicPr>
          <p:nvPr/>
        </p:nvPicPr>
        <p:blipFill>
          <a:blip r:embed="rId3"/>
          <a:stretch>
            <a:fillRect/>
          </a:stretch>
        </p:blipFill>
        <p:spPr>
          <a:xfrm>
            <a:off x="323819" y="1670262"/>
            <a:ext cx="2178081" cy="2011467"/>
          </a:xfrm>
          <a:prstGeom prst="rect">
            <a:avLst/>
          </a:prstGeom>
        </p:spPr>
      </p:pic>
      <p:sp>
        <p:nvSpPr>
          <p:cNvPr id="10" name="Slide Number Placeholder 5">
            <a:extLst>
              <a:ext uri="{FF2B5EF4-FFF2-40B4-BE49-F238E27FC236}">
                <a16:creationId xmlns:a16="http://schemas.microsoft.com/office/drawing/2014/main" id="{CBFC4D6E-D366-43B2-AD7D-5AC1C31C6133}"/>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21</a:t>
            </a:fld>
            <a:endParaRPr lang="en-GB" dirty="0"/>
          </a:p>
        </p:txBody>
      </p:sp>
      <p:sp>
        <p:nvSpPr>
          <p:cNvPr id="11" name="Rectangle 10">
            <a:extLst>
              <a:ext uri="{FF2B5EF4-FFF2-40B4-BE49-F238E27FC236}">
                <a16:creationId xmlns:a16="http://schemas.microsoft.com/office/drawing/2014/main" id="{52144189-B5D6-42D9-98CB-DF9FB6B7925C}"/>
              </a:ext>
            </a:extLst>
          </p:cNvPr>
          <p:cNvSpPr/>
          <p:nvPr/>
        </p:nvSpPr>
        <p:spPr>
          <a:xfrm>
            <a:off x="5052060" y="6250928"/>
            <a:ext cx="4091940" cy="646331"/>
          </a:xfrm>
          <a:prstGeom prst="rect">
            <a:avLst/>
          </a:prstGeom>
        </p:spPr>
        <p:txBody>
          <a:bodyPr wrap="square">
            <a:spAutoFit/>
          </a:bodyPr>
          <a:lstStyle/>
          <a:p>
            <a:pPr algn="r"/>
            <a:r>
              <a:rPr lang="en-GB" sz="1200" dirty="0"/>
              <a:t>National Institute for Health and Care Excellence (NICE).</a:t>
            </a:r>
            <a:r>
              <a:rPr lang="en-GB" sz="1200" dirty="0">
                <a:solidFill>
                  <a:srgbClr val="AD0016"/>
                </a:solidFill>
              </a:rPr>
              <a:t> Urinary tract infection (recurrent): antimicrobial prescribing [NG112 1.1.4]. www.nice.org.uk/guidance/ng112</a:t>
            </a:r>
          </a:p>
        </p:txBody>
      </p:sp>
      <p:sp>
        <p:nvSpPr>
          <p:cNvPr id="9" name="Title 1">
            <a:extLst>
              <a:ext uri="{FF2B5EF4-FFF2-40B4-BE49-F238E27FC236}">
                <a16:creationId xmlns:a16="http://schemas.microsoft.com/office/drawing/2014/main" id="{88C5320D-D079-4EAB-97E8-E568F858B7AE}"/>
              </a:ext>
            </a:extLst>
          </p:cNvPr>
          <p:cNvSpPr txBox="1">
            <a:spLocks/>
          </p:cNvSpPr>
          <p:nvPr/>
        </p:nvSpPr>
        <p:spPr>
          <a:xfrm>
            <a:off x="1540256" y="591930"/>
            <a:ext cx="6924294"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Q5: Rationale</a:t>
            </a:r>
          </a:p>
        </p:txBody>
      </p:sp>
      <p:sp>
        <p:nvSpPr>
          <p:cNvPr id="12" name="Rectangle 11">
            <a:extLst>
              <a:ext uri="{FF2B5EF4-FFF2-40B4-BE49-F238E27FC236}">
                <a16:creationId xmlns:a16="http://schemas.microsoft.com/office/drawing/2014/main" id="{519F6AE8-3956-4437-8E7C-733A6353AB39}"/>
              </a:ext>
            </a:extLst>
          </p:cNvPr>
          <p:cNvSpPr/>
          <p:nvPr/>
        </p:nvSpPr>
        <p:spPr>
          <a:xfrm>
            <a:off x="1540256" y="1043821"/>
            <a:ext cx="6342762" cy="461665"/>
          </a:xfrm>
          <a:prstGeom prst="rect">
            <a:avLst/>
          </a:prstGeom>
        </p:spPr>
        <p:txBody>
          <a:bodyPr wrap="none">
            <a:spAutoFit/>
          </a:bodyPr>
          <a:lstStyle/>
          <a:p>
            <a:r>
              <a:rPr lang="en-GB" sz="2400" dirty="0">
                <a:solidFill>
                  <a:schemeClr val="accent4">
                    <a:lumMod val="50000"/>
                  </a:schemeClr>
                </a:solidFill>
              </a:rPr>
              <a:t>Recurrent UTI: review of prophylactic antibiotics</a:t>
            </a:r>
          </a:p>
        </p:txBody>
      </p:sp>
      <p:graphicFrame>
        <p:nvGraphicFramePr>
          <p:cNvPr id="14" name="Table 13">
            <a:extLst>
              <a:ext uri="{FF2B5EF4-FFF2-40B4-BE49-F238E27FC236}">
                <a16:creationId xmlns:a16="http://schemas.microsoft.com/office/drawing/2014/main" id="{8CDF2AA3-4CAC-44FF-846F-E3E21391BDCC}"/>
              </a:ext>
            </a:extLst>
          </p:cNvPr>
          <p:cNvGraphicFramePr>
            <a:graphicFrameLocks noGrp="1"/>
          </p:cNvGraphicFramePr>
          <p:nvPr>
            <p:extLst>
              <p:ext uri="{D42A27DB-BD31-4B8C-83A1-F6EECF244321}">
                <p14:modId xmlns:p14="http://schemas.microsoft.com/office/powerpoint/2010/main" val="1172554818"/>
              </p:ext>
            </p:extLst>
          </p:nvPr>
        </p:nvGraphicFramePr>
        <p:xfrm>
          <a:off x="323819" y="3582144"/>
          <a:ext cx="8496362" cy="2560320"/>
        </p:xfrm>
        <a:graphic>
          <a:graphicData uri="http://schemas.openxmlformats.org/drawingml/2006/table">
            <a:tbl>
              <a:tblPr firstRow="1" bandRow="1">
                <a:tableStyleId>{5C22544A-7EE6-4342-B048-85BDC9FD1C3A}</a:tableStyleId>
              </a:tblPr>
              <a:tblGrid>
                <a:gridCol w="1083564">
                  <a:extLst>
                    <a:ext uri="{9D8B030D-6E8A-4147-A177-3AD203B41FA5}">
                      <a16:colId xmlns:a16="http://schemas.microsoft.com/office/drawing/2014/main" val="1777819905"/>
                    </a:ext>
                  </a:extLst>
                </a:gridCol>
                <a:gridCol w="7412798">
                  <a:extLst>
                    <a:ext uri="{9D8B030D-6E8A-4147-A177-3AD203B41FA5}">
                      <a16:colId xmlns:a16="http://schemas.microsoft.com/office/drawing/2014/main" val="3981448414"/>
                    </a:ext>
                  </a:extLst>
                </a:gridCol>
              </a:tblGrid>
              <a:tr h="417874">
                <a:tc gridSpan="2">
                  <a:txBody>
                    <a:bodyPr/>
                    <a:lstStyle/>
                    <a:p>
                      <a:pPr>
                        <a:lnSpc>
                          <a:spcPct val="100000"/>
                        </a:lnSpc>
                      </a:pPr>
                      <a:r>
                        <a:rPr lang="en-GB" sz="2400" b="1" dirty="0">
                          <a:solidFill>
                            <a:schemeClr val="tx2">
                              <a:lumMod val="10000"/>
                            </a:schemeClr>
                          </a:solidFill>
                        </a:rPr>
                        <a:t>Suspected cancer [NG12]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2666599453"/>
                  </a:ext>
                </a:extLst>
              </a:tr>
              <a:tr h="752173">
                <a:tc>
                  <a:txBody>
                    <a:bodyPr/>
                    <a:lstStyle/>
                    <a:p>
                      <a:pPr>
                        <a:lnSpc>
                          <a:spcPct val="100000"/>
                        </a:lnSpc>
                      </a:pPr>
                      <a:r>
                        <a:rPr lang="en-GB" sz="2400" b="0" dirty="0">
                          <a:solidFill>
                            <a:schemeClr val="accent5">
                              <a:lumMod val="10000"/>
                            </a:schemeClr>
                          </a:solidFill>
                        </a:rPr>
                        <a:t>45yrs+: </a:t>
                      </a:r>
                      <a:endParaRPr lang="en-GB" sz="24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nSpc>
                          <a:spcPct val="100000"/>
                        </a:lnSpc>
                        <a:buFont typeface="Arial" panose="020B0604020202020204" pitchFamily="34" charset="0"/>
                        <a:buNone/>
                      </a:pPr>
                      <a:r>
                        <a:rPr lang="en-GB" sz="2400" dirty="0">
                          <a:solidFill>
                            <a:schemeClr val="accent5">
                              <a:lumMod val="10000"/>
                            </a:schemeClr>
                          </a:solidFill>
                        </a:rPr>
                        <a:t>unexplained visible haematuria, no UTI</a:t>
                      </a:r>
                    </a:p>
                    <a:p>
                      <a:pPr marL="0" indent="0">
                        <a:lnSpc>
                          <a:spcPct val="100000"/>
                        </a:lnSpc>
                        <a:buFont typeface="Arial" panose="020B0604020202020204" pitchFamily="34" charset="0"/>
                        <a:buNone/>
                      </a:pPr>
                      <a:r>
                        <a:rPr lang="en-GB" sz="2400" dirty="0">
                          <a:solidFill>
                            <a:schemeClr val="accent5">
                              <a:lumMod val="10000"/>
                            </a:schemeClr>
                          </a:solidFill>
                        </a:rPr>
                        <a:t>visible haematuria recurs after successful treatment UTI</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4575133"/>
                  </a:ext>
                </a:extLst>
              </a:tr>
              <a:tr h="752173">
                <a:tc>
                  <a:txBody>
                    <a:bodyPr/>
                    <a:lstStyle/>
                    <a:p>
                      <a:pPr>
                        <a:lnSpc>
                          <a:spcPct val="100000"/>
                        </a:lnSpc>
                      </a:pPr>
                      <a:r>
                        <a:rPr lang="en-GB" sz="2400" b="0" dirty="0">
                          <a:solidFill>
                            <a:schemeClr val="accent5">
                              <a:lumMod val="10000"/>
                            </a:schemeClr>
                          </a:solidFill>
                        </a:rPr>
                        <a:t>60yrs+: </a:t>
                      </a:r>
                      <a:endParaRPr lang="en-GB" sz="2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dirty="0">
                          <a:solidFill>
                            <a:schemeClr val="accent5">
                              <a:lumMod val="10000"/>
                            </a:schemeClr>
                          </a:solidFill>
                        </a:rPr>
                        <a:t>unexplained non-visible haematuria &amp; either dysuria or raised WCC (blood)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1484062"/>
                  </a:ext>
                </a:extLst>
              </a:tr>
              <a:tr h="417874">
                <a:tc>
                  <a:txBody>
                    <a:bodyPr/>
                    <a:lstStyle/>
                    <a:p>
                      <a:pPr>
                        <a:lnSpc>
                          <a:spcPct val="100000"/>
                        </a:lnSpc>
                      </a:pPr>
                      <a:r>
                        <a:rPr lang="en-GB" sz="2400" b="0" dirty="0">
                          <a:solidFill>
                            <a:schemeClr val="accent5">
                              <a:lumMod val="10000"/>
                            </a:schemeClr>
                          </a:solidFill>
                        </a:rPr>
                        <a:t>60yrs+: </a:t>
                      </a:r>
                      <a:endParaRPr lang="en-GB" sz="2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nSpc>
                          <a:spcPct val="100000"/>
                        </a:lnSpc>
                        <a:buFont typeface="Arial" panose="020B0604020202020204" pitchFamily="34" charset="0"/>
                        <a:buNone/>
                      </a:pPr>
                      <a:r>
                        <a:rPr lang="en-GB" sz="2400" dirty="0">
                          <a:solidFill>
                            <a:schemeClr val="accent5">
                              <a:lumMod val="10000"/>
                            </a:schemeClr>
                          </a:solidFill>
                        </a:rPr>
                        <a:t>(non-urgent) recurrent or persistent unexplained UTI</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9405327"/>
                  </a:ext>
                </a:extLst>
              </a:tr>
            </a:tbl>
          </a:graphicData>
        </a:graphic>
      </p:graphicFrame>
      <p:graphicFrame>
        <p:nvGraphicFramePr>
          <p:cNvPr id="2" name="Table 1">
            <a:extLst>
              <a:ext uri="{FF2B5EF4-FFF2-40B4-BE49-F238E27FC236}">
                <a16:creationId xmlns:a16="http://schemas.microsoft.com/office/drawing/2014/main" id="{31B9335E-776E-4824-8E4C-E18B0D336FFB}"/>
              </a:ext>
            </a:extLst>
          </p:cNvPr>
          <p:cNvGraphicFramePr>
            <a:graphicFrameLocks noGrp="1"/>
          </p:cNvGraphicFramePr>
          <p:nvPr>
            <p:extLst>
              <p:ext uri="{D42A27DB-BD31-4B8C-83A1-F6EECF244321}">
                <p14:modId xmlns:p14="http://schemas.microsoft.com/office/powerpoint/2010/main" val="2085160332"/>
              </p:ext>
            </p:extLst>
          </p:nvPr>
        </p:nvGraphicFramePr>
        <p:xfrm>
          <a:off x="2482850" y="1473960"/>
          <a:ext cx="7836471" cy="2194560"/>
        </p:xfrm>
        <a:graphic>
          <a:graphicData uri="http://schemas.openxmlformats.org/drawingml/2006/table">
            <a:tbl>
              <a:tblPr firstRow="1" bandRow="1">
                <a:tableStyleId>{5C22544A-7EE6-4342-B048-85BDC9FD1C3A}</a:tableStyleId>
              </a:tblPr>
              <a:tblGrid>
                <a:gridCol w="3090465">
                  <a:extLst>
                    <a:ext uri="{9D8B030D-6E8A-4147-A177-3AD203B41FA5}">
                      <a16:colId xmlns:a16="http://schemas.microsoft.com/office/drawing/2014/main" val="1692649165"/>
                    </a:ext>
                  </a:extLst>
                </a:gridCol>
                <a:gridCol w="4746006">
                  <a:extLst>
                    <a:ext uri="{9D8B030D-6E8A-4147-A177-3AD203B41FA5}">
                      <a16:colId xmlns:a16="http://schemas.microsoft.com/office/drawing/2014/main" val="1930487680"/>
                    </a:ext>
                  </a:extLst>
                </a:gridCol>
              </a:tblGrid>
              <a:tr h="312828">
                <a:tc gridSpan="2">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2400" b="0" dirty="0">
                          <a:solidFill>
                            <a:schemeClr val="tx2">
                              <a:lumMod val="10000"/>
                            </a:schemeClr>
                          </a:solidFill>
                        </a:rPr>
                        <a:t>Seek specialist advice for: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3652305539"/>
                  </a:ext>
                </a:extLst>
              </a:tr>
              <a:tr h="370840">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b="0" dirty="0">
                          <a:solidFill>
                            <a:schemeClr val="tx2">
                              <a:lumMod val="10000"/>
                            </a:schemeClr>
                          </a:solidFill>
                        </a:rPr>
                        <a:t>men 16+ </a:t>
                      </a:r>
                      <a:r>
                        <a:rPr lang="en-GB" sz="2400" b="0" dirty="0" err="1">
                          <a:solidFill>
                            <a:schemeClr val="tx2">
                              <a:lumMod val="10000"/>
                            </a:schemeClr>
                          </a:solidFill>
                        </a:rPr>
                        <a:t>yrs</a:t>
                      </a:r>
                      <a:endParaRPr lang="en-GB" sz="2400" b="0" dirty="0">
                        <a:solidFill>
                          <a:schemeClr val="tx2">
                            <a:lumMod val="10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b="0" dirty="0">
                          <a:solidFill>
                            <a:schemeClr val="tx2">
                              <a:lumMod val="10000"/>
                            </a:schemeClr>
                          </a:solidFill>
                        </a:rPr>
                        <a:t>pregnant women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3026132"/>
                  </a:ext>
                </a:extLst>
              </a:tr>
              <a:tr h="370840">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b="0" dirty="0">
                          <a:solidFill>
                            <a:schemeClr val="tx2">
                              <a:lumMod val="10000"/>
                            </a:schemeClr>
                          </a:solidFill>
                        </a:rPr>
                        <a:t>recurrent upper UTI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b="0" dirty="0">
                          <a:solidFill>
                            <a:schemeClr val="tx2">
                              <a:lumMod val="10000"/>
                            </a:schemeClr>
                          </a:solidFill>
                        </a:rPr>
                        <a:t>under 16 </a:t>
                      </a:r>
                      <a:r>
                        <a:rPr lang="en-GB" sz="2400" b="0" dirty="0" err="1">
                          <a:solidFill>
                            <a:schemeClr val="tx2">
                              <a:lumMod val="10000"/>
                            </a:schemeClr>
                          </a:solidFill>
                        </a:rPr>
                        <a:t>yrs</a:t>
                      </a:r>
                      <a:r>
                        <a:rPr lang="en-GB" sz="2400" b="0" dirty="0">
                          <a:solidFill>
                            <a:schemeClr val="tx2">
                              <a:lumMod val="10000"/>
                            </a:schemeClr>
                          </a:solidFill>
                        </a:rPr>
                        <a:t> see CG54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2633497"/>
                  </a:ext>
                </a:extLst>
              </a:tr>
              <a:tr h="370840">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b="0" dirty="0">
                          <a:solidFill>
                            <a:schemeClr val="tx2">
                              <a:lumMod val="10000"/>
                            </a:schemeClr>
                          </a:solidFill>
                        </a:rPr>
                        <a:t>recurrent lower UTI, cause unknown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b="1" dirty="0">
                          <a:solidFill>
                            <a:schemeClr val="tx2">
                              <a:lumMod val="10000"/>
                            </a:schemeClr>
                          </a:solidFill>
                        </a:rPr>
                        <a:t>suspected cancer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267565"/>
                  </a:ext>
                </a:extLst>
              </a:tr>
            </a:tbl>
          </a:graphicData>
        </a:graphic>
      </p:graphicFrame>
      <p:sp>
        <p:nvSpPr>
          <p:cNvPr id="13" name="Date Placeholder 3">
            <a:extLst>
              <a:ext uri="{FF2B5EF4-FFF2-40B4-BE49-F238E27FC236}">
                <a16:creationId xmlns:a16="http://schemas.microsoft.com/office/drawing/2014/main" id="{E47FDA8E-B57B-4639-B26D-6C1380DD13E9}"/>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96308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574686-15FA-48AC-A86B-66B8DD544DBE}"/>
              </a:ext>
            </a:extLst>
          </p:cNvPr>
          <p:cNvSpPr>
            <a:spLocks noGrp="1"/>
          </p:cNvSpPr>
          <p:nvPr>
            <p:ph idx="1"/>
          </p:nvPr>
        </p:nvSpPr>
        <p:spPr>
          <a:xfrm>
            <a:off x="5003817" y="1980074"/>
            <a:ext cx="3986001" cy="4178163"/>
          </a:xfrm>
        </p:spPr>
        <p:txBody>
          <a:bodyPr>
            <a:normAutofit fontScale="92500"/>
          </a:bodyPr>
          <a:lstStyle/>
          <a:p>
            <a:pPr>
              <a:lnSpc>
                <a:spcPct val="100000"/>
              </a:lnSpc>
            </a:pPr>
            <a:r>
              <a:rPr lang="en-GB" sz="2600" b="1" dirty="0">
                <a:solidFill>
                  <a:schemeClr val="accent5">
                    <a:lumMod val="10000"/>
                  </a:schemeClr>
                </a:solidFill>
              </a:rPr>
              <a:t>Wipe</a:t>
            </a:r>
            <a:r>
              <a:rPr lang="en-GB" sz="2600" dirty="0">
                <a:solidFill>
                  <a:schemeClr val="accent5">
                    <a:lumMod val="10000"/>
                  </a:schemeClr>
                </a:solidFill>
              </a:rPr>
              <a:t> from front (vagina) to back (bottom). </a:t>
            </a:r>
          </a:p>
          <a:p>
            <a:pPr>
              <a:lnSpc>
                <a:spcPct val="100000"/>
              </a:lnSpc>
            </a:pPr>
            <a:r>
              <a:rPr lang="en-GB" sz="2600" b="1" dirty="0">
                <a:solidFill>
                  <a:schemeClr val="accent5">
                    <a:lumMod val="10000"/>
                  </a:schemeClr>
                </a:solidFill>
              </a:rPr>
              <a:t>Avoid waiting </a:t>
            </a:r>
            <a:r>
              <a:rPr lang="en-GB" sz="2600" dirty="0">
                <a:solidFill>
                  <a:schemeClr val="accent5">
                    <a:lumMod val="10000"/>
                  </a:schemeClr>
                </a:solidFill>
              </a:rPr>
              <a:t>to pass urine.</a:t>
            </a:r>
          </a:p>
          <a:p>
            <a:pPr>
              <a:lnSpc>
                <a:spcPct val="100000"/>
              </a:lnSpc>
            </a:pPr>
            <a:r>
              <a:rPr lang="en-GB" sz="2600" b="1" dirty="0">
                <a:solidFill>
                  <a:schemeClr val="accent5">
                    <a:lumMod val="10000"/>
                  </a:schemeClr>
                </a:solidFill>
              </a:rPr>
              <a:t>Wee after having sex.</a:t>
            </a:r>
          </a:p>
          <a:p>
            <a:pPr>
              <a:lnSpc>
                <a:spcPct val="100000"/>
              </a:lnSpc>
            </a:pPr>
            <a:r>
              <a:rPr lang="en-GB" sz="2600" b="1" dirty="0">
                <a:solidFill>
                  <a:schemeClr val="accent5">
                    <a:lumMod val="10000"/>
                  </a:schemeClr>
                </a:solidFill>
              </a:rPr>
              <a:t>Wash</a:t>
            </a:r>
            <a:r>
              <a:rPr lang="en-GB" sz="2600" dirty="0">
                <a:solidFill>
                  <a:schemeClr val="accent5">
                    <a:lumMod val="10000"/>
                  </a:schemeClr>
                </a:solidFill>
              </a:rPr>
              <a:t> the external vagina area with water before and after sex. </a:t>
            </a:r>
          </a:p>
          <a:p>
            <a:pPr>
              <a:lnSpc>
                <a:spcPct val="100000"/>
              </a:lnSpc>
            </a:pPr>
            <a:r>
              <a:rPr lang="en-GB" sz="2600" dirty="0">
                <a:solidFill>
                  <a:schemeClr val="accent5">
                    <a:lumMod val="10000"/>
                  </a:schemeClr>
                </a:solidFill>
              </a:rPr>
              <a:t>Drink enough fluids to make sure you </a:t>
            </a:r>
            <a:r>
              <a:rPr lang="en-GB" sz="2600" b="1" dirty="0">
                <a:solidFill>
                  <a:schemeClr val="accent5">
                    <a:lumMod val="10000"/>
                  </a:schemeClr>
                </a:solidFill>
              </a:rPr>
              <a:t>wee regularly</a:t>
            </a:r>
            <a:r>
              <a:rPr lang="en-GB" sz="2600" dirty="0">
                <a:solidFill>
                  <a:schemeClr val="accent5">
                    <a:lumMod val="10000"/>
                  </a:schemeClr>
                </a:solidFill>
              </a:rPr>
              <a:t>. </a:t>
            </a:r>
          </a:p>
          <a:p>
            <a:endParaRPr lang="en-GB" sz="2400" dirty="0"/>
          </a:p>
        </p:txBody>
      </p:sp>
      <p:pic>
        <p:nvPicPr>
          <p:cNvPr id="4" name="Content Placeholder 6">
            <a:extLst>
              <a:ext uri="{FF2B5EF4-FFF2-40B4-BE49-F238E27FC236}">
                <a16:creationId xmlns:a16="http://schemas.microsoft.com/office/drawing/2014/main" id="{E2213B08-0776-4EA8-A787-CA9E77430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364" y="2593216"/>
            <a:ext cx="4707365" cy="3288545"/>
          </a:xfrm>
          <a:prstGeom prst="rect">
            <a:avLst/>
          </a:prstGeom>
        </p:spPr>
      </p:pic>
      <p:sp>
        <p:nvSpPr>
          <p:cNvPr id="9" name="Slide Number Placeholder 5">
            <a:extLst>
              <a:ext uri="{FF2B5EF4-FFF2-40B4-BE49-F238E27FC236}">
                <a16:creationId xmlns:a16="http://schemas.microsoft.com/office/drawing/2014/main" id="{63022434-6681-4A0E-8484-62E457E57D0B}"/>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22</a:t>
            </a:fld>
            <a:endParaRPr lang="en-GB" dirty="0"/>
          </a:p>
        </p:txBody>
      </p:sp>
      <p:sp>
        <p:nvSpPr>
          <p:cNvPr id="10" name="Footer Placeholder 4">
            <a:extLst>
              <a:ext uri="{FF2B5EF4-FFF2-40B4-BE49-F238E27FC236}">
                <a16:creationId xmlns:a16="http://schemas.microsoft.com/office/drawing/2014/main" id="{64EEB573-C119-4C98-BA6D-9B8001DC01B5}"/>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8" name="Title 1">
            <a:extLst>
              <a:ext uri="{FF2B5EF4-FFF2-40B4-BE49-F238E27FC236}">
                <a16:creationId xmlns:a16="http://schemas.microsoft.com/office/drawing/2014/main" id="{D37ABEBA-276E-437C-9EFD-3E8C41A7537C}"/>
              </a:ext>
            </a:extLst>
          </p:cNvPr>
          <p:cNvSpPr txBox="1">
            <a:spLocks/>
          </p:cNvSpPr>
          <p:nvPr/>
        </p:nvSpPr>
        <p:spPr>
          <a:xfrm>
            <a:off x="1540255" y="591930"/>
            <a:ext cx="7257755"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Patient ‘Treating Your Infection’ UTI leaflet</a:t>
            </a:r>
          </a:p>
        </p:txBody>
      </p:sp>
      <p:sp>
        <p:nvSpPr>
          <p:cNvPr id="11" name="Rectangle 10">
            <a:extLst>
              <a:ext uri="{FF2B5EF4-FFF2-40B4-BE49-F238E27FC236}">
                <a16:creationId xmlns:a16="http://schemas.microsoft.com/office/drawing/2014/main" id="{EA266B3D-DDEB-4760-BABF-F7BC84B230C4}"/>
              </a:ext>
            </a:extLst>
          </p:cNvPr>
          <p:cNvSpPr/>
          <p:nvPr/>
        </p:nvSpPr>
        <p:spPr>
          <a:xfrm>
            <a:off x="1540256" y="1043821"/>
            <a:ext cx="4827027" cy="461665"/>
          </a:xfrm>
          <a:prstGeom prst="rect">
            <a:avLst/>
          </a:prstGeom>
        </p:spPr>
        <p:txBody>
          <a:bodyPr wrap="none">
            <a:spAutoFit/>
          </a:bodyPr>
          <a:lstStyle/>
          <a:p>
            <a:r>
              <a:rPr lang="en-GB" sz="2400" dirty="0">
                <a:solidFill>
                  <a:srgbClr val="C00000"/>
                </a:solidFill>
              </a:rPr>
              <a:t>For women with suspected lower UTI</a:t>
            </a:r>
          </a:p>
        </p:txBody>
      </p:sp>
      <p:sp>
        <p:nvSpPr>
          <p:cNvPr id="12" name="TextBox 11">
            <a:extLst>
              <a:ext uri="{FF2B5EF4-FFF2-40B4-BE49-F238E27FC236}">
                <a16:creationId xmlns:a16="http://schemas.microsoft.com/office/drawing/2014/main" id="{B1AD31CB-FCC6-4401-8E28-1B18BC97AB07}"/>
              </a:ext>
            </a:extLst>
          </p:cNvPr>
          <p:cNvSpPr txBox="1"/>
          <p:nvPr/>
        </p:nvSpPr>
        <p:spPr>
          <a:xfrm>
            <a:off x="243936" y="1916668"/>
            <a:ext cx="4575199" cy="707886"/>
          </a:xfrm>
          <a:prstGeom prst="rect">
            <a:avLst/>
          </a:prstGeom>
          <a:noFill/>
        </p:spPr>
        <p:txBody>
          <a:bodyPr wrap="square" rtlCol="0">
            <a:spAutoFit/>
          </a:bodyPr>
          <a:lstStyle/>
          <a:p>
            <a:r>
              <a:rPr lang="en-GB" sz="2000" b="1" dirty="0">
                <a:solidFill>
                  <a:schemeClr val="accent6">
                    <a:lumMod val="10000"/>
                  </a:schemeClr>
                </a:solidFill>
              </a:rPr>
              <a:t>For women under 65 with suspected lower UTI or lower recurrent UTI</a:t>
            </a:r>
          </a:p>
        </p:txBody>
      </p:sp>
      <p:sp>
        <p:nvSpPr>
          <p:cNvPr id="13" name="Date Placeholder 3">
            <a:extLst>
              <a:ext uri="{FF2B5EF4-FFF2-40B4-BE49-F238E27FC236}">
                <a16:creationId xmlns:a16="http://schemas.microsoft.com/office/drawing/2014/main" id="{25A26BC8-833E-4741-9065-F412FF0DB658}"/>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162357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CC98-5C7A-48E5-831D-13DCFA067B76}"/>
              </a:ext>
            </a:extLst>
          </p:cNvPr>
          <p:cNvSpPr>
            <a:spLocks noGrp="1"/>
          </p:cNvSpPr>
          <p:nvPr>
            <p:ph type="title"/>
          </p:nvPr>
        </p:nvSpPr>
        <p:spPr>
          <a:xfrm>
            <a:off x="1470736" y="232775"/>
            <a:ext cx="7552944" cy="1325563"/>
          </a:xfrm>
        </p:spPr>
        <p:txBody>
          <a:bodyPr>
            <a:normAutofit/>
          </a:bodyPr>
          <a:lstStyle/>
          <a:p>
            <a:r>
              <a:rPr lang="en-GB" sz="3200" dirty="0"/>
              <a:t>Recurrent UTI: antimicrobial prescribing</a:t>
            </a:r>
          </a:p>
        </p:txBody>
      </p:sp>
      <p:pic>
        <p:nvPicPr>
          <p:cNvPr id="4" name="Picture 3">
            <a:extLst>
              <a:ext uri="{FF2B5EF4-FFF2-40B4-BE49-F238E27FC236}">
                <a16:creationId xmlns:a16="http://schemas.microsoft.com/office/drawing/2014/main" id="{B28F498B-20B3-4C13-9DC4-FB1FDF690B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8577"/>
          <a:stretch/>
        </p:blipFill>
        <p:spPr>
          <a:xfrm>
            <a:off x="99612" y="2677252"/>
            <a:ext cx="3115476" cy="1996810"/>
          </a:xfrm>
          <a:prstGeom prst="rect">
            <a:avLst/>
          </a:prstGeom>
          <a:solidFill>
            <a:srgbClr val="006666"/>
          </a:solidFill>
        </p:spPr>
      </p:pic>
      <p:sp>
        <p:nvSpPr>
          <p:cNvPr id="5" name="Oval 4">
            <a:extLst>
              <a:ext uri="{FF2B5EF4-FFF2-40B4-BE49-F238E27FC236}">
                <a16:creationId xmlns:a16="http://schemas.microsoft.com/office/drawing/2014/main" id="{CB56FF8C-29DB-48A3-A7F1-9CD0CB7A48EF}"/>
              </a:ext>
            </a:extLst>
          </p:cNvPr>
          <p:cNvSpPr/>
          <p:nvPr/>
        </p:nvSpPr>
        <p:spPr>
          <a:xfrm>
            <a:off x="665721" y="2503782"/>
            <a:ext cx="1280352" cy="24095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7" name="TextBox 6">
            <a:extLst>
              <a:ext uri="{FF2B5EF4-FFF2-40B4-BE49-F238E27FC236}">
                <a16:creationId xmlns:a16="http://schemas.microsoft.com/office/drawing/2014/main" id="{65B2D721-DA45-4D3C-854D-7A0313DFC792}"/>
              </a:ext>
            </a:extLst>
          </p:cNvPr>
          <p:cNvSpPr txBox="1"/>
          <p:nvPr/>
        </p:nvSpPr>
        <p:spPr>
          <a:xfrm>
            <a:off x="3484182" y="1671153"/>
            <a:ext cx="5329618" cy="4370427"/>
          </a:xfrm>
          <a:prstGeom prst="rect">
            <a:avLst/>
          </a:prstGeom>
          <a:solidFill>
            <a:schemeClr val="accent4">
              <a:lumMod val="40000"/>
              <a:lumOff val="60000"/>
            </a:schemeClr>
          </a:solidFill>
        </p:spPr>
        <p:txBody>
          <a:bodyPr wrap="square" rtlCol="0">
            <a:spAutoFit/>
          </a:bodyPr>
          <a:lstStyle/>
          <a:p>
            <a:pPr>
              <a:spcBef>
                <a:spcPts val="1000"/>
              </a:spcBef>
            </a:pPr>
            <a:r>
              <a:rPr lang="en-GB" sz="2400" dirty="0">
                <a:solidFill>
                  <a:schemeClr val="accent6">
                    <a:lumMod val="10000"/>
                  </a:schemeClr>
                </a:solidFill>
              </a:rPr>
              <a:t>Vaginal (not oral) oestrogen</a:t>
            </a:r>
          </a:p>
          <a:p>
            <a:pPr>
              <a:spcBef>
                <a:spcPts val="1000"/>
              </a:spcBef>
            </a:pPr>
            <a:endParaRPr lang="en-GB" sz="2000" dirty="0">
              <a:solidFill>
                <a:schemeClr val="accent6">
                  <a:lumMod val="10000"/>
                </a:schemeClr>
              </a:solidFill>
            </a:endParaRPr>
          </a:p>
          <a:p>
            <a:pPr>
              <a:spcBef>
                <a:spcPts val="1000"/>
              </a:spcBef>
            </a:pPr>
            <a:r>
              <a:rPr lang="en-GB" sz="2400" dirty="0">
                <a:solidFill>
                  <a:schemeClr val="accent6">
                    <a:lumMod val="10000"/>
                  </a:schemeClr>
                </a:solidFill>
              </a:rPr>
              <a:t>Single dose antibiotic prophylaxis for identifiable trigger </a:t>
            </a:r>
          </a:p>
          <a:p>
            <a:pPr>
              <a:spcBef>
                <a:spcPts val="1000"/>
              </a:spcBef>
            </a:pPr>
            <a:endParaRPr lang="en-GB" sz="2000" dirty="0">
              <a:solidFill>
                <a:schemeClr val="accent6">
                  <a:lumMod val="10000"/>
                </a:schemeClr>
              </a:solidFill>
            </a:endParaRPr>
          </a:p>
          <a:p>
            <a:pPr>
              <a:spcBef>
                <a:spcPts val="1000"/>
              </a:spcBef>
            </a:pPr>
            <a:r>
              <a:rPr lang="en-GB" sz="2400" dirty="0">
                <a:solidFill>
                  <a:schemeClr val="accent6">
                    <a:lumMod val="10000"/>
                  </a:schemeClr>
                </a:solidFill>
              </a:rPr>
              <a:t>Underlying cause? </a:t>
            </a:r>
          </a:p>
          <a:p>
            <a:pPr>
              <a:spcBef>
                <a:spcPts val="1000"/>
              </a:spcBef>
            </a:pPr>
            <a:endParaRPr lang="en-GB" sz="2000" dirty="0">
              <a:solidFill>
                <a:schemeClr val="accent6">
                  <a:lumMod val="10000"/>
                </a:schemeClr>
              </a:solidFill>
            </a:endParaRPr>
          </a:p>
          <a:p>
            <a:pPr>
              <a:spcBef>
                <a:spcPts val="1000"/>
              </a:spcBef>
            </a:pPr>
            <a:r>
              <a:rPr lang="en-GB" sz="2400" dirty="0">
                <a:solidFill>
                  <a:schemeClr val="accent6">
                    <a:lumMod val="10000"/>
                  </a:schemeClr>
                </a:solidFill>
              </a:rPr>
              <a:t>If no improvement after behavioural &amp; personal hygiene measures consider trial of daily prophylaxis with specialist advice</a:t>
            </a:r>
          </a:p>
        </p:txBody>
      </p:sp>
      <p:cxnSp>
        <p:nvCxnSpPr>
          <p:cNvPr id="12" name="Straight Arrow Connector 11">
            <a:extLst>
              <a:ext uri="{FF2B5EF4-FFF2-40B4-BE49-F238E27FC236}">
                <a16:creationId xmlns:a16="http://schemas.microsoft.com/office/drawing/2014/main" id="{766A728B-4C20-4895-B21F-5665D83CDAFB}"/>
              </a:ext>
            </a:extLst>
          </p:cNvPr>
          <p:cNvCxnSpPr>
            <a:cxnSpLocks/>
          </p:cNvCxnSpPr>
          <p:nvPr/>
        </p:nvCxnSpPr>
        <p:spPr>
          <a:xfrm>
            <a:off x="4002522" y="2104737"/>
            <a:ext cx="0" cy="534415"/>
          </a:xfrm>
          <a:prstGeom prst="straightConnector1">
            <a:avLst/>
          </a:prstGeom>
          <a:ln w="57150">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3609542B-A82B-4FE2-9C6A-BE57F93C1822}"/>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23</a:t>
            </a:fld>
            <a:endParaRPr lang="en-GB" dirty="0"/>
          </a:p>
        </p:txBody>
      </p:sp>
      <p:sp>
        <p:nvSpPr>
          <p:cNvPr id="17" name="Rectangle 16">
            <a:extLst>
              <a:ext uri="{FF2B5EF4-FFF2-40B4-BE49-F238E27FC236}">
                <a16:creationId xmlns:a16="http://schemas.microsoft.com/office/drawing/2014/main" id="{CB9900BA-1E3C-4DF2-A026-D30BD78C5472}"/>
              </a:ext>
            </a:extLst>
          </p:cNvPr>
          <p:cNvSpPr/>
          <p:nvPr/>
        </p:nvSpPr>
        <p:spPr>
          <a:xfrm>
            <a:off x="5463540" y="6250928"/>
            <a:ext cx="3680460" cy="646331"/>
          </a:xfrm>
          <a:prstGeom prst="rect">
            <a:avLst/>
          </a:prstGeom>
        </p:spPr>
        <p:txBody>
          <a:bodyPr wrap="square">
            <a:spAutoFit/>
          </a:bodyPr>
          <a:lstStyle/>
          <a:p>
            <a:pPr algn="r"/>
            <a:r>
              <a:rPr lang="en-GB" sz="1200" dirty="0"/>
              <a:t>National Institute for Health and Care Excellence (NICE).</a:t>
            </a:r>
            <a:r>
              <a:rPr lang="en-GB" sz="1200" dirty="0">
                <a:solidFill>
                  <a:srgbClr val="AD0016"/>
                </a:solidFill>
              </a:rPr>
              <a:t> Urinary tract infection (recurrent): antimicrobial prescribing [NG112]. www.nice.org.uk/guidance/ng112</a:t>
            </a:r>
          </a:p>
        </p:txBody>
      </p:sp>
      <p:cxnSp>
        <p:nvCxnSpPr>
          <p:cNvPr id="14" name="Straight Arrow Connector 13">
            <a:extLst>
              <a:ext uri="{FF2B5EF4-FFF2-40B4-BE49-F238E27FC236}">
                <a16:creationId xmlns:a16="http://schemas.microsoft.com/office/drawing/2014/main" id="{08990A71-04BE-4EAF-A9EF-FAF409488EF0}"/>
              </a:ext>
            </a:extLst>
          </p:cNvPr>
          <p:cNvCxnSpPr>
            <a:cxnSpLocks/>
          </p:cNvCxnSpPr>
          <p:nvPr/>
        </p:nvCxnSpPr>
        <p:spPr>
          <a:xfrm>
            <a:off x="4006566" y="3390900"/>
            <a:ext cx="0" cy="534415"/>
          </a:xfrm>
          <a:prstGeom prst="straightConnector1">
            <a:avLst/>
          </a:prstGeom>
          <a:ln w="57150">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7149DB3-C65A-444D-80A8-FBE581E1754B}"/>
              </a:ext>
            </a:extLst>
          </p:cNvPr>
          <p:cNvCxnSpPr>
            <a:cxnSpLocks/>
          </p:cNvCxnSpPr>
          <p:nvPr/>
        </p:nvCxnSpPr>
        <p:spPr>
          <a:xfrm>
            <a:off x="4002522" y="4340835"/>
            <a:ext cx="0" cy="534415"/>
          </a:xfrm>
          <a:prstGeom prst="straightConnector1">
            <a:avLst/>
          </a:prstGeom>
          <a:ln w="57150">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8E6BEB0E-B9DE-4833-9D00-4087EFA47E41}"/>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818492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0EEFA2-62E6-446B-B1A9-14BC68B63BF5}"/>
              </a:ext>
            </a:extLst>
          </p:cNvPr>
          <p:cNvPicPr>
            <a:picLocks noChangeAspect="1"/>
          </p:cNvPicPr>
          <p:nvPr/>
        </p:nvPicPr>
        <p:blipFill rotWithShape="1">
          <a:blip r:embed="rId3">
            <a:extLst>
              <a:ext uri="{28A0092B-C50C-407E-A947-70E740481C1C}">
                <a14:useLocalDpi xmlns:a14="http://schemas.microsoft.com/office/drawing/2010/main"/>
              </a:ext>
            </a:extLst>
          </a:blip>
          <a:srcRect l="4623" t="-558" r="12164" b="1"/>
          <a:stretch/>
        </p:blipFill>
        <p:spPr>
          <a:xfrm>
            <a:off x="1389268" y="1052505"/>
            <a:ext cx="6565489" cy="4462850"/>
          </a:xfrm>
          <a:prstGeom prst="rect">
            <a:avLst/>
          </a:prstGeom>
        </p:spPr>
      </p:pic>
      <p:sp>
        <p:nvSpPr>
          <p:cNvPr id="8" name="Slide Number Placeholder 5">
            <a:extLst>
              <a:ext uri="{FF2B5EF4-FFF2-40B4-BE49-F238E27FC236}">
                <a16:creationId xmlns:a16="http://schemas.microsoft.com/office/drawing/2014/main" id="{EE14974D-52C6-48BF-8F4E-82265E58E90F}"/>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24</a:t>
            </a:fld>
            <a:endParaRPr lang="en-GB" dirty="0"/>
          </a:p>
        </p:txBody>
      </p:sp>
      <p:sp>
        <p:nvSpPr>
          <p:cNvPr id="9" name="Footer Placeholder 4">
            <a:extLst>
              <a:ext uri="{FF2B5EF4-FFF2-40B4-BE49-F238E27FC236}">
                <a16:creationId xmlns:a16="http://schemas.microsoft.com/office/drawing/2014/main" id="{E596D896-4003-410A-93A1-C8EB3350ECA4}"/>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2" name="TextBox 1">
            <a:extLst>
              <a:ext uri="{FF2B5EF4-FFF2-40B4-BE49-F238E27FC236}">
                <a16:creationId xmlns:a16="http://schemas.microsoft.com/office/drawing/2014/main" id="{0F6870A7-C2F2-4841-B15A-2D5460D0B9BF}"/>
              </a:ext>
            </a:extLst>
          </p:cNvPr>
          <p:cNvSpPr txBox="1"/>
          <p:nvPr/>
        </p:nvSpPr>
        <p:spPr>
          <a:xfrm>
            <a:off x="2927870" y="5039827"/>
            <a:ext cx="3488284" cy="475528"/>
          </a:xfrm>
          <a:prstGeom prst="rect">
            <a:avLst/>
          </a:prstGeom>
          <a:solidFill>
            <a:schemeClr val="accent6"/>
          </a:solidFill>
        </p:spPr>
        <p:txBody>
          <a:bodyPr wrap="square" rtlCol="0">
            <a:spAutoFit/>
          </a:bodyPr>
          <a:lstStyle/>
          <a:p>
            <a:pPr algn="ctr"/>
            <a:r>
              <a:rPr lang="en-GB" sz="2400" dirty="0">
                <a:solidFill>
                  <a:schemeClr val="accent6">
                    <a:lumMod val="10000"/>
                  </a:schemeClr>
                </a:solidFill>
              </a:rPr>
              <a:t>What do you want to ask?</a:t>
            </a:r>
          </a:p>
        </p:txBody>
      </p:sp>
      <p:sp>
        <p:nvSpPr>
          <p:cNvPr id="11" name="Date Placeholder 3">
            <a:extLst>
              <a:ext uri="{FF2B5EF4-FFF2-40B4-BE49-F238E27FC236}">
                <a16:creationId xmlns:a16="http://schemas.microsoft.com/office/drawing/2014/main" id="{0C69CDE8-B22A-452A-B2BE-551F3F98FFE6}"/>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29794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4A12C1-1687-4277-A93F-ABF7F5CBED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556" y="3118308"/>
            <a:ext cx="2987480" cy="2232579"/>
          </a:xfrm>
          <a:prstGeom prst="rect">
            <a:avLst/>
          </a:prstGeom>
        </p:spPr>
      </p:pic>
      <p:sp>
        <p:nvSpPr>
          <p:cNvPr id="6" name="Rectangle 5">
            <a:extLst>
              <a:ext uri="{FF2B5EF4-FFF2-40B4-BE49-F238E27FC236}">
                <a16:creationId xmlns:a16="http://schemas.microsoft.com/office/drawing/2014/main" id="{898E516B-22AB-4834-82B9-54A51519BA30}"/>
              </a:ext>
            </a:extLst>
          </p:cNvPr>
          <p:cNvSpPr/>
          <p:nvPr/>
        </p:nvSpPr>
        <p:spPr>
          <a:xfrm>
            <a:off x="3587966" y="2920597"/>
            <a:ext cx="4572000" cy="2323713"/>
          </a:xfrm>
          <a:prstGeom prst="rect">
            <a:avLst/>
          </a:prstGeom>
        </p:spPr>
        <p:txBody>
          <a:bodyPr>
            <a:spAutoFit/>
          </a:bodyPr>
          <a:lstStyle/>
          <a:p>
            <a:pPr marL="285750" lvl="0" indent="-285750">
              <a:spcBef>
                <a:spcPts val="1000"/>
              </a:spcBef>
              <a:buFont typeface="Arial" panose="020B0604020202020204" pitchFamily="34" charset="0"/>
              <a:buChar char="•"/>
            </a:pPr>
            <a:r>
              <a:rPr lang="en-GB" sz="2400" dirty="0">
                <a:solidFill>
                  <a:prstClr val="black"/>
                </a:solidFill>
              </a:rPr>
              <a:t>Fever?</a:t>
            </a:r>
          </a:p>
          <a:p>
            <a:pPr marL="285750" lvl="0" indent="-285750">
              <a:spcBef>
                <a:spcPts val="1000"/>
              </a:spcBef>
              <a:buFont typeface="Arial" panose="020B0604020202020204" pitchFamily="34" charset="0"/>
              <a:buChar char="•"/>
            </a:pPr>
            <a:r>
              <a:rPr lang="en-GB" sz="2400" dirty="0">
                <a:solidFill>
                  <a:prstClr val="black"/>
                </a:solidFill>
              </a:rPr>
              <a:t>Pelvic discomfort, flank pain? </a:t>
            </a:r>
          </a:p>
          <a:p>
            <a:pPr marL="285750" lvl="0" indent="-285750">
              <a:spcBef>
                <a:spcPts val="1000"/>
              </a:spcBef>
              <a:buFont typeface="Arial" panose="020B0604020202020204" pitchFamily="34" charset="0"/>
              <a:buChar char="•"/>
            </a:pPr>
            <a:r>
              <a:rPr lang="en-GB" sz="2400" dirty="0">
                <a:solidFill>
                  <a:prstClr val="black"/>
                </a:solidFill>
              </a:rPr>
              <a:t>Confusion: Duration &amp; details, other causes? </a:t>
            </a:r>
          </a:p>
          <a:p>
            <a:pPr lvl="0">
              <a:spcBef>
                <a:spcPts val="1000"/>
              </a:spcBef>
            </a:pPr>
            <a:r>
              <a:rPr lang="en-GB" sz="2400" dirty="0">
                <a:solidFill>
                  <a:prstClr val="black"/>
                </a:solidFill>
              </a:rPr>
              <a:t>    </a:t>
            </a:r>
            <a:r>
              <a:rPr lang="en-GB" sz="2400" dirty="0">
                <a:solidFill>
                  <a:srgbClr val="AD0016"/>
                </a:solidFill>
              </a:rPr>
              <a:t>PINCH ME (next slide)</a:t>
            </a:r>
          </a:p>
        </p:txBody>
      </p:sp>
      <p:sp>
        <p:nvSpPr>
          <p:cNvPr id="9" name="Slide Number Placeholder 5">
            <a:extLst>
              <a:ext uri="{FF2B5EF4-FFF2-40B4-BE49-F238E27FC236}">
                <a16:creationId xmlns:a16="http://schemas.microsoft.com/office/drawing/2014/main" id="{05F367CD-7357-4879-895D-63D2935A5B18}"/>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25</a:t>
            </a:fld>
            <a:endParaRPr lang="en-GB" dirty="0"/>
          </a:p>
        </p:txBody>
      </p:sp>
      <p:sp>
        <p:nvSpPr>
          <p:cNvPr id="10" name="Footer Placeholder 4">
            <a:extLst>
              <a:ext uri="{FF2B5EF4-FFF2-40B4-BE49-F238E27FC236}">
                <a16:creationId xmlns:a16="http://schemas.microsoft.com/office/drawing/2014/main" id="{36CAAB03-F979-445E-B2F3-FA0D23987153}"/>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12" name="Title 1">
            <a:extLst>
              <a:ext uri="{FF2B5EF4-FFF2-40B4-BE49-F238E27FC236}">
                <a16:creationId xmlns:a16="http://schemas.microsoft.com/office/drawing/2014/main" id="{9D36CE93-F72F-404E-8D0A-E9BD46D4F81F}"/>
              </a:ext>
            </a:extLst>
          </p:cNvPr>
          <p:cNvSpPr>
            <a:spLocks noGrp="1"/>
          </p:cNvSpPr>
          <p:nvPr>
            <p:ph type="title"/>
          </p:nvPr>
        </p:nvSpPr>
        <p:spPr>
          <a:xfrm>
            <a:off x="1470736" y="232775"/>
            <a:ext cx="7552944" cy="1325563"/>
          </a:xfrm>
        </p:spPr>
        <p:txBody>
          <a:bodyPr>
            <a:normAutofit/>
          </a:bodyPr>
          <a:lstStyle/>
          <a:p>
            <a:r>
              <a:rPr lang="en-GB" sz="3200" dirty="0"/>
              <a:t>Catheter UTI</a:t>
            </a:r>
          </a:p>
        </p:txBody>
      </p:sp>
      <p:sp>
        <p:nvSpPr>
          <p:cNvPr id="13" name="Content Placeholder 2">
            <a:extLst>
              <a:ext uri="{FF2B5EF4-FFF2-40B4-BE49-F238E27FC236}">
                <a16:creationId xmlns:a16="http://schemas.microsoft.com/office/drawing/2014/main" id="{404E4EC7-4CE3-4751-89EF-CE9369CD3094}"/>
              </a:ext>
            </a:extLst>
          </p:cNvPr>
          <p:cNvSpPr txBox="1">
            <a:spLocks/>
          </p:cNvSpPr>
          <p:nvPr/>
        </p:nvSpPr>
        <p:spPr>
          <a:xfrm>
            <a:off x="282556" y="1892276"/>
            <a:ext cx="8578888" cy="892094"/>
          </a:xfrm>
          <a:prstGeom prst="rect">
            <a:avLst/>
          </a:prstGeom>
          <a:solidFill>
            <a:schemeClr val="accent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dirty="0">
                <a:solidFill>
                  <a:prstClr val="black"/>
                </a:solidFill>
              </a:rPr>
              <a:t>87 </a:t>
            </a:r>
            <a:r>
              <a:rPr lang="en-GB" sz="2400" dirty="0" err="1">
                <a:solidFill>
                  <a:prstClr val="black"/>
                </a:solidFill>
              </a:rPr>
              <a:t>yr</a:t>
            </a:r>
            <a:r>
              <a:rPr lang="en-GB" sz="2400" dirty="0">
                <a:solidFill>
                  <a:prstClr val="black"/>
                </a:solidFill>
              </a:rPr>
              <a:t>-old man, cognitive impairment, long-term indwelling catheter. HV request, more confused, +</a:t>
            </a:r>
            <a:r>
              <a:rPr lang="en-GB" sz="2400" dirty="0" err="1">
                <a:solidFill>
                  <a:prstClr val="black"/>
                </a:solidFill>
              </a:rPr>
              <a:t>ve</a:t>
            </a:r>
            <a:r>
              <a:rPr lang="en-GB" sz="2400" dirty="0">
                <a:solidFill>
                  <a:prstClr val="black"/>
                </a:solidFill>
              </a:rPr>
              <a:t> dip</a:t>
            </a:r>
          </a:p>
        </p:txBody>
      </p:sp>
      <p:sp>
        <p:nvSpPr>
          <p:cNvPr id="3" name="Rectangle 2">
            <a:extLst>
              <a:ext uri="{FF2B5EF4-FFF2-40B4-BE49-F238E27FC236}">
                <a16:creationId xmlns:a16="http://schemas.microsoft.com/office/drawing/2014/main" id="{3221806E-A113-4478-A01E-BBDA3083E6CD}"/>
              </a:ext>
            </a:extLst>
          </p:cNvPr>
          <p:cNvSpPr/>
          <p:nvPr/>
        </p:nvSpPr>
        <p:spPr>
          <a:xfrm>
            <a:off x="3858246" y="5205579"/>
            <a:ext cx="1838067" cy="461665"/>
          </a:xfrm>
          <a:prstGeom prst="rect">
            <a:avLst/>
          </a:prstGeom>
        </p:spPr>
        <p:txBody>
          <a:bodyPr wrap="none">
            <a:spAutoFit/>
          </a:bodyPr>
          <a:lstStyle/>
          <a:p>
            <a:pPr>
              <a:spcBef>
                <a:spcPts val="1000"/>
              </a:spcBef>
            </a:pPr>
            <a:r>
              <a:rPr lang="en-GB" sz="2400" dirty="0">
                <a:solidFill>
                  <a:prstClr val="black"/>
                </a:solidFill>
              </a:rPr>
              <a:t>Why dipped?</a:t>
            </a:r>
            <a:endParaRPr lang="en-GB" sz="2400" dirty="0"/>
          </a:p>
        </p:txBody>
      </p:sp>
      <p:sp>
        <p:nvSpPr>
          <p:cNvPr id="11" name="Date Placeholder 3">
            <a:extLst>
              <a:ext uri="{FF2B5EF4-FFF2-40B4-BE49-F238E27FC236}">
                <a16:creationId xmlns:a16="http://schemas.microsoft.com/office/drawing/2014/main" id="{A06771D8-6826-45AF-A784-CDC86AA85310}"/>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304996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a:extLst>
              <a:ext uri="{FF2B5EF4-FFF2-40B4-BE49-F238E27FC236}">
                <a16:creationId xmlns:a16="http://schemas.microsoft.com/office/drawing/2014/main" id="{A48AFD90-0593-436C-B845-9A80E04560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171" y="4206551"/>
            <a:ext cx="2662357" cy="1991400"/>
          </a:xfrm>
          <a:prstGeom prst="rect">
            <a:avLst/>
          </a:prstGeom>
        </p:spPr>
      </p:pic>
      <p:sp>
        <p:nvSpPr>
          <p:cNvPr id="5" name="TextBox 4">
            <a:extLst>
              <a:ext uri="{FF2B5EF4-FFF2-40B4-BE49-F238E27FC236}">
                <a16:creationId xmlns:a16="http://schemas.microsoft.com/office/drawing/2014/main" id="{C20C560D-6B1A-4785-9860-F7D06243173B}"/>
              </a:ext>
            </a:extLst>
          </p:cNvPr>
          <p:cNvSpPr txBox="1"/>
          <p:nvPr/>
        </p:nvSpPr>
        <p:spPr>
          <a:xfrm>
            <a:off x="2010699" y="2438401"/>
            <a:ext cx="2738599" cy="3785419"/>
          </a:xfrm>
          <a:prstGeom prst="rect">
            <a:avLst/>
          </a:prstGeom>
        </p:spPr>
        <p:txBody>
          <a:bodyPr vert="horz" lIns="91440" tIns="45720" rIns="91440" bIns="45720" rtlCol="0">
            <a:normAutofit/>
          </a:bodyPr>
          <a:lstStyle/>
          <a:p>
            <a:pPr marL="0" marR="0" lvl="0" indent="-2286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endPar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64F80AB-0EFB-40C2-9582-4657CE0D21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2495" y="1800151"/>
            <a:ext cx="1622407" cy="2163208"/>
          </a:xfrm>
          <a:prstGeom prst="rect">
            <a:avLst/>
          </a:prstGeom>
        </p:spPr>
      </p:pic>
      <p:cxnSp>
        <p:nvCxnSpPr>
          <p:cNvPr id="7" name="Straight Connector 6">
            <a:extLst>
              <a:ext uri="{FF2B5EF4-FFF2-40B4-BE49-F238E27FC236}">
                <a16:creationId xmlns:a16="http://schemas.microsoft.com/office/drawing/2014/main" id="{0B1AE791-F18B-4AC7-B30E-655E87564823}"/>
              </a:ext>
            </a:extLst>
          </p:cNvPr>
          <p:cNvCxnSpPr>
            <a:cxnSpLocks/>
          </p:cNvCxnSpPr>
          <p:nvPr/>
        </p:nvCxnSpPr>
        <p:spPr>
          <a:xfrm>
            <a:off x="569749" y="1877744"/>
            <a:ext cx="2227897" cy="1991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547AB67-DA3A-4765-8E71-E7DFAB5227F5}"/>
              </a:ext>
            </a:extLst>
          </p:cNvPr>
          <p:cNvCxnSpPr>
            <a:cxnSpLocks/>
          </p:cNvCxnSpPr>
          <p:nvPr/>
        </p:nvCxnSpPr>
        <p:spPr>
          <a:xfrm flipH="1">
            <a:off x="560664" y="4530853"/>
            <a:ext cx="2193370" cy="15368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F5DBBFA6-D7CA-4A5F-BE63-18101C1F29D8}"/>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26</a:t>
            </a:fld>
            <a:endParaRPr lang="en-GB" dirty="0"/>
          </a:p>
        </p:txBody>
      </p:sp>
      <p:sp>
        <p:nvSpPr>
          <p:cNvPr id="13" name="Footer Placeholder 4">
            <a:extLst>
              <a:ext uri="{FF2B5EF4-FFF2-40B4-BE49-F238E27FC236}">
                <a16:creationId xmlns:a16="http://schemas.microsoft.com/office/drawing/2014/main" id="{6A026DCE-78B8-442F-B528-CA81C19B3394}"/>
              </a:ext>
            </a:extLst>
          </p:cNvPr>
          <p:cNvSpPr txBox="1">
            <a:spLocks/>
          </p:cNvSpPr>
          <p:nvPr/>
        </p:nvSpPr>
        <p:spPr>
          <a:xfrm>
            <a:off x="5257799" y="6368381"/>
            <a:ext cx="388620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NICE. (2015). </a:t>
            </a:r>
            <a:r>
              <a:rPr lang="en-GB" i="1" dirty="0"/>
              <a:t>UTI in adults [QS90].</a:t>
            </a:r>
          </a:p>
          <a:p>
            <a:pPr algn="r"/>
            <a:r>
              <a:rPr lang="en-GB" dirty="0"/>
              <a:t>NICE. (2012). </a:t>
            </a:r>
            <a:r>
              <a:rPr lang="en-GB" i="1" dirty="0"/>
              <a:t>Healthcare-associated infections: prevention and control in primary and community care [CG139]. </a:t>
            </a:r>
          </a:p>
        </p:txBody>
      </p:sp>
      <p:sp>
        <p:nvSpPr>
          <p:cNvPr id="14" name="Title 1">
            <a:extLst>
              <a:ext uri="{FF2B5EF4-FFF2-40B4-BE49-F238E27FC236}">
                <a16:creationId xmlns:a16="http://schemas.microsoft.com/office/drawing/2014/main" id="{FCE06E38-2A57-4368-934B-A101BB939AA3}"/>
              </a:ext>
            </a:extLst>
          </p:cNvPr>
          <p:cNvSpPr>
            <a:spLocks noGrp="1"/>
          </p:cNvSpPr>
          <p:nvPr>
            <p:ph type="title"/>
          </p:nvPr>
        </p:nvSpPr>
        <p:spPr>
          <a:xfrm>
            <a:off x="1470736" y="232775"/>
            <a:ext cx="7552944" cy="1325563"/>
          </a:xfrm>
        </p:spPr>
        <p:txBody>
          <a:bodyPr>
            <a:normAutofit/>
          </a:bodyPr>
          <a:lstStyle/>
          <a:p>
            <a:r>
              <a:rPr lang="en-GB" sz="3200" dirty="0"/>
              <a:t>UTI in adults</a:t>
            </a:r>
          </a:p>
        </p:txBody>
      </p:sp>
      <p:sp>
        <p:nvSpPr>
          <p:cNvPr id="15" name="Rectangle 14">
            <a:extLst>
              <a:ext uri="{FF2B5EF4-FFF2-40B4-BE49-F238E27FC236}">
                <a16:creationId xmlns:a16="http://schemas.microsoft.com/office/drawing/2014/main" id="{729D754F-D35B-465E-976C-9E25839C0961}"/>
              </a:ext>
            </a:extLst>
          </p:cNvPr>
          <p:cNvSpPr/>
          <p:nvPr/>
        </p:nvSpPr>
        <p:spPr>
          <a:xfrm>
            <a:off x="3337166" y="4417421"/>
            <a:ext cx="4941861" cy="1569660"/>
          </a:xfrm>
          <a:prstGeom prst="rect">
            <a:avLst/>
          </a:prstGeom>
          <a:solidFill>
            <a:schemeClr val="accent4">
              <a:lumMod val="40000"/>
              <a:lumOff val="60000"/>
            </a:schemeClr>
          </a:solidFill>
        </p:spPr>
        <p:txBody>
          <a:bodyPr wrap="square">
            <a:spAutoFit/>
          </a:bodyPr>
          <a:lstStyle/>
          <a:p>
            <a:pPr>
              <a:spcBef>
                <a:spcPts val="1000"/>
              </a:spcBef>
            </a:pPr>
            <a:r>
              <a:rPr lang="en-GB" sz="2400" dirty="0">
                <a:solidFill>
                  <a:schemeClr val="accent6">
                    <a:lumMod val="10000"/>
                  </a:schemeClr>
                </a:solidFill>
              </a:rPr>
              <a:t>The patient's clinical need for catheterisation should be reviewed regularly and the urinary catheter removed as soon as possible [CG139].</a:t>
            </a:r>
          </a:p>
        </p:txBody>
      </p:sp>
      <p:sp>
        <p:nvSpPr>
          <p:cNvPr id="2" name="Rectangle 1">
            <a:extLst>
              <a:ext uri="{FF2B5EF4-FFF2-40B4-BE49-F238E27FC236}">
                <a16:creationId xmlns:a16="http://schemas.microsoft.com/office/drawing/2014/main" id="{226F734B-C700-4808-B28E-3ACF27F30AC1}"/>
              </a:ext>
            </a:extLst>
          </p:cNvPr>
          <p:cNvSpPr/>
          <p:nvPr/>
        </p:nvSpPr>
        <p:spPr>
          <a:xfrm>
            <a:off x="3337166" y="1800151"/>
            <a:ext cx="4941860" cy="1200329"/>
          </a:xfrm>
          <a:prstGeom prst="rect">
            <a:avLst/>
          </a:prstGeom>
          <a:solidFill>
            <a:schemeClr val="accent3">
              <a:lumMod val="40000"/>
              <a:lumOff val="60000"/>
            </a:schemeClr>
          </a:solidFill>
        </p:spPr>
        <p:txBody>
          <a:bodyPr wrap="square">
            <a:spAutoFit/>
          </a:bodyPr>
          <a:lstStyle/>
          <a:p>
            <a:r>
              <a:rPr lang="en-GB" sz="2400" dirty="0">
                <a:solidFill>
                  <a:schemeClr val="accent6">
                    <a:lumMod val="10000"/>
                  </a:schemeClr>
                </a:solidFill>
              </a:rPr>
              <a:t>Healthcare professionals do not use dipstick testing to diagnose UTIs in adults with urinary catheters [QS90].</a:t>
            </a:r>
          </a:p>
        </p:txBody>
      </p:sp>
      <p:sp>
        <p:nvSpPr>
          <p:cNvPr id="16" name="Date Placeholder 3">
            <a:extLst>
              <a:ext uri="{FF2B5EF4-FFF2-40B4-BE49-F238E27FC236}">
                <a16:creationId xmlns:a16="http://schemas.microsoft.com/office/drawing/2014/main" id="{1A4A17CD-0780-4351-A674-74AE7F9683B3}"/>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1490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EA119A-127E-49F4-BCB5-AE05CF976C2D}"/>
              </a:ext>
            </a:extLst>
          </p:cNvPr>
          <p:cNvSpPr>
            <a:spLocks noGrp="1"/>
          </p:cNvSpPr>
          <p:nvPr>
            <p:ph idx="1"/>
          </p:nvPr>
        </p:nvSpPr>
        <p:spPr>
          <a:xfrm>
            <a:off x="589562" y="2568779"/>
            <a:ext cx="3089680" cy="2963571"/>
          </a:xfrm>
        </p:spPr>
        <p:txBody>
          <a:bodyPr>
            <a:normAutofit/>
          </a:bodyPr>
          <a:lstStyle/>
          <a:p>
            <a:pPr marL="0" indent="0">
              <a:lnSpc>
                <a:spcPct val="100000"/>
              </a:lnSpc>
              <a:buNone/>
            </a:pPr>
            <a:r>
              <a:rPr lang="en-GB" sz="2400" dirty="0">
                <a:solidFill>
                  <a:schemeClr val="tx1"/>
                </a:solidFill>
              </a:rPr>
              <a:t>P</a:t>
            </a:r>
            <a:r>
              <a:rPr lang="en-GB" sz="2400" dirty="0"/>
              <a:t>: Pain</a:t>
            </a:r>
          </a:p>
          <a:p>
            <a:pPr marL="0" indent="0">
              <a:lnSpc>
                <a:spcPct val="100000"/>
              </a:lnSpc>
              <a:buNone/>
            </a:pPr>
            <a:r>
              <a:rPr lang="en-GB" sz="2400" dirty="0">
                <a:solidFill>
                  <a:schemeClr val="tx1"/>
                </a:solidFill>
              </a:rPr>
              <a:t>I</a:t>
            </a:r>
            <a:r>
              <a:rPr lang="en-GB" sz="2400" dirty="0"/>
              <a:t>: other Infection</a:t>
            </a:r>
          </a:p>
          <a:p>
            <a:pPr marL="0" indent="0">
              <a:lnSpc>
                <a:spcPct val="100000"/>
              </a:lnSpc>
              <a:buNone/>
            </a:pPr>
            <a:r>
              <a:rPr lang="en-GB" sz="2400" dirty="0">
                <a:solidFill>
                  <a:schemeClr val="tx1"/>
                </a:solidFill>
              </a:rPr>
              <a:t>N</a:t>
            </a:r>
            <a:r>
              <a:rPr lang="en-GB" sz="2400" dirty="0"/>
              <a:t>: poor Nutrition</a:t>
            </a:r>
          </a:p>
          <a:p>
            <a:pPr marL="0" indent="0">
              <a:lnSpc>
                <a:spcPct val="100000"/>
              </a:lnSpc>
              <a:buNone/>
            </a:pPr>
            <a:r>
              <a:rPr lang="en-GB" sz="2400" dirty="0">
                <a:solidFill>
                  <a:schemeClr val="tx1"/>
                </a:solidFill>
              </a:rPr>
              <a:t>C</a:t>
            </a:r>
            <a:r>
              <a:rPr lang="en-GB" sz="2400" dirty="0"/>
              <a:t>: Constipation</a:t>
            </a:r>
          </a:p>
          <a:p>
            <a:pPr marL="0" indent="0">
              <a:lnSpc>
                <a:spcPct val="100000"/>
              </a:lnSpc>
              <a:buNone/>
            </a:pPr>
            <a:r>
              <a:rPr lang="en-GB" sz="2400" dirty="0">
                <a:solidFill>
                  <a:schemeClr val="tx1"/>
                </a:solidFill>
              </a:rPr>
              <a:t>H</a:t>
            </a:r>
            <a:r>
              <a:rPr lang="en-GB" sz="2400" dirty="0"/>
              <a:t>: poor Hydration</a:t>
            </a:r>
          </a:p>
        </p:txBody>
      </p:sp>
      <p:pic>
        <p:nvPicPr>
          <p:cNvPr id="4" name="Content Placeholder 6">
            <a:extLst>
              <a:ext uri="{FF2B5EF4-FFF2-40B4-BE49-F238E27FC236}">
                <a16:creationId xmlns:a16="http://schemas.microsoft.com/office/drawing/2014/main" id="{8720A4D2-F582-417F-9646-7A972911AD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147" b="3556"/>
          <a:stretch/>
        </p:blipFill>
        <p:spPr>
          <a:xfrm>
            <a:off x="5209900" y="2292066"/>
            <a:ext cx="2973620" cy="3948499"/>
          </a:xfrm>
          <a:prstGeom prst="rect">
            <a:avLst/>
          </a:prstGeom>
        </p:spPr>
      </p:pic>
      <p:sp>
        <p:nvSpPr>
          <p:cNvPr id="5" name="Oval 4">
            <a:extLst>
              <a:ext uri="{FF2B5EF4-FFF2-40B4-BE49-F238E27FC236}">
                <a16:creationId xmlns:a16="http://schemas.microsoft.com/office/drawing/2014/main" id="{11CACF93-A076-436B-BC7C-3029C87FC90B}"/>
              </a:ext>
            </a:extLst>
          </p:cNvPr>
          <p:cNvSpPr/>
          <p:nvPr/>
        </p:nvSpPr>
        <p:spPr>
          <a:xfrm>
            <a:off x="5136162" y="4849934"/>
            <a:ext cx="1639015"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57150">
                <a:solidFill>
                  <a:schemeClr val="tx1"/>
                </a:solidFill>
              </a:ln>
            </a:endParaRPr>
          </a:p>
        </p:txBody>
      </p:sp>
      <p:sp>
        <p:nvSpPr>
          <p:cNvPr id="9" name="Slide Number Placeholder 5">
            <a:extLst>
              <a:ext uri="{FF2B5EF4-FFF2-40B4-BE49-F238E27FC236}">
                <a16:creationId xmlns:a16="http://schemas.microsoft.com/office/drawing/2014/main" id="{B2F73D78-77D4-40D1-8C26-AB1ECF32E88F}"/>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27</a:t>
            </a:fld>
            <a:endParaRPr lang="en-GB" dirty="0"/>
          </a:p>
        </p:txBody>
      </p:sp>
      <p:sp>
        <p:nvSpPr>
          <p:cNvPr id="10" name="Footer Placeholder 4">
            <a:extLst>
              <a:ext uri="{FF2B5EF4-FFF2-40B4-BE49-F238E27FC236}">
                <a16:creationId xmlns:a16="http://schemas.microsoft.com/office/drawing/2014/main" id="{92E38E10-E20E-4FBE-AD87-47CC6254ADBE}"/>
              </a:ext>
            </a:extLst>
          </p:cNvPr>
          <p:cNvSpPr txBox="1">
            <a:spLocks/>
          </p:cNvSpPr>
          <p:nvPr/>
        </p:nvSpPr>
        <p:spPr>
          <a:xfrm>
            <a:off x="5086351" y="6368381"/>
            <a:ext cx="4057650" cy="35309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Public Health England (PHE). (2019). </a:t>
            </a:r>
            <a:r>
              <a:rPr lang="en-GB" i="1" dirty="0"/>
              <a:t>Flowchart for adults over 65 years with suspected UTI. www.rcgp.org.uk/TARGET-QRT </a:t>
            </a:r>
          </a:p>
        </p:txBody>
      </p:sp>
      <p:sp>
        <p:nvSpPr>
          <p:cNvPr id="11" name="Title 1">
            <a:extLst>
              <a:ext uri="{FF2B5EF4-FFF2-40B4-BE49-F238E27FC236}">
                <a16:creationId xmlns:a16="http://schemas.microsoft.com/office/drawing/2014/main" id="{D30984B2-8921-41E7-B482-C71CD383FD34}"/>
              </a:ext>
            </a:extLst>
          </p:cNvPr>
          <p:cNvSpPr txBox="1">
            <a:spLocks/>
          </p:cNvSpPr>
          <p:nvPr/>
        </p:nvSpPr>
        <p:spPr>
          <a:xfrm>
            <a:off x="1470736" y="232775"/>
            <a:ext cx="75529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PINCH ME</a:t>
            </a:r>
          </a:p>
        </p:txBody>
      </p:sp>
      <p:sp>
        <p:nvSpPr>
          <p:cNvPr id="7" name="Rectangle 6">
            <a:extLst>
              <a:ext uri="{FF2B5EF4-FFF2-40B4-BE49-F238E27FC236}">
                <a16:creationId xmlns:a16="http://schemas.microsoft.com/office/drawing/2014/main" id="{AF57D153-C708-4B59-97BB-40FCD0723A13}"/>
              </a:ext>
            </a:extLst>
          </p:cNvPr>
          <p:cNvSpPr/>
          <p:nvPr/>
        </p:nvSpPr>
        <p:spPr>
          <a:xfrm>
            <a:off x="589562" y="1652139"/>
            <a:ext cx="4457702" cy="830997"/>
          </a:xfrm>
          <a:prstGeom prst="rect">
            <a:avLst/>
          </a:prstGeom>
        </p:spPr>
        <p:txBody>
          <a:bodyPr wrap="square">
            <a:spAutoFit/>
          </a:bodyPr>
          <a:lstStyle/>
          <a:p>
            <a:r>
              <a:rPr lang="en-GB" sz="2400" dirty="0">
                <a:solidFill>
                  <a:schemeClr val="tx2">
                    <a:lumMod val="10000"/>
                  </a:schemeClr>
                </a:solidFill>
              </a:rPr>
              <a:t>Check for other causes of delirium if relevant</a:t>
            </a:r>
            <a:endParaRPr lang="en-GB" sz="2400" dirty="0"/>
          </a:p>
        </p:txBody>
      </p:sp>
      <p:sp>
        <p:nvSpPr>
          <p:cNvPr id="13" name="Rectangle 12">
            <a:extLst>
              <a:ext uri="{FF2B5EF4-FFF2-40B4-BE49-F238E27FC236}">
                <a16:creationId xmlns:a16="http://schemas.microsoft.com/office/drawing/2014/main" id="{E7A3038F-0738-4314-ADC5-4D38DC5019C7}"/>
              </a:ext>
            </a:extLst>
          </p:cNvPr>
          <p:cNvSpPr/>
          <p:nvPr/>
        </p:nvSpPr>
        <p:spPr>
          <a:xfrm>
            <a:off x="5209900" y="1641423"/>
            <a:ext cx="3274997" cy="707886"/>
          </a:xfrm>
          <a:prstGeom prst="rect">
            <a:avLst/>
          </a:prstGeom>
        </p:spPr>
        <p:txBody>
          <a:bodyPr wrap="square">
            <a:spAutoFit/>
          </a:bodyPr>
          <a:lstStyle/>
          <a:p>
            <a:r>
              <a:rPr lang="en-GB" sz="2000" b="1" dirty="0">
                <a:solidFill>
                  <a:schemeClr val="tx2">
                    <a:lumMod val="10000"/>
                  </a:schemeClr>
                </a:solidFill>
              </a:rPr>
              <a:t>Flowchart for adults over 65 with suspected UTI</a:t>
            </a:r>
            <a:endParaRPr lang="en-GB" sz="2000" b="1" dirty="0"/>
          </a:p>
        </p:txBody>
      </p:sp>
      <p:sp>
        <p:nvSpPr>
          <p:cNvPr id="14" name="Rectangle 13">
            <a:extLst>
              <a:ext uri="{FF2B5EF4-FFF2-40B4-BE49-F238E27FC236}">
                <a16:creationId xmlns:a16="http://schemas.microsoft.com/office/drawing/2014/main" id="{886DCF84-2121-4E9C-BB30-CF62366FA5CD}"/>
              </a:ext>
            </a:extLst>
          </p:cNvPr>
          <p:cNvSpPr/>
          <p:nvPr/>
        </p:nvSpPr>
        <p:spPr>
          <a:xfrm>
            <a:off x="589562" y="5127481"/>
            <a:ext cx="4572000" cy="959237"/>
          </a:xfrm>
          <a:prstGeom prst="rect">
            <a:avLst/>
          </a:prstGeom>
        </p:spPr>
        <p:txBody>
          <a:bodyPr>
            <a:spAutoFit/>
          </a:bodyPr>
          <a:lstStyle/>
          <a:p>
            <a:pPr>
              <a:spcBef>
                <a:spcPts val="1000"/>
              </a:spcBef>
            </a:pPr>
            <a:r>
              <a:rPr lang="en-GB" sz="2400" dirty="0"/>
              <a:t>M</a:t>
            </a:r>
            <a:r>
              <a:rPr lang="en-GB" sz="2400" dirty="0">
                <a:solidFill>
                  <a:schemeClr val="accent6">
                    <a:lumMod val="10000"/>
                  </a:schemeClr>
                </a:solidFill>
              </a:rPr>
              <a:t>: other Medication</a:t>
            </a:r>
          </a:p>
          <a:p>
            <a:pPr>
              <a:spcBef>
                <a:spcPts val="1000"/>
              </a:spcBef>
            </a:pPr>
            <a:r>
              <a:rPr lang="en-GB" sz="2400" dirty="0"/>
              <a:t>E</a:t>
            </a:r>
            <a:r>
              <a:rPr lang="en-GB" sz="2400" dirty="0">
                <a:solidFill>
                  <a:schemeClr val="accent6">
                    <a:lumMod val="10000"/>
                  </a:schemeClr>
                </a:solidFill>
              </a:rPr>
              <a:t>: Environment change</a:t>
            </a:r>
          </a:p>
        </p:txBody>
      </p:sp>
      <p:sp>
        <p:nvSpPr>
          <p:cNvPr id="12" name="Date Placeholder 3">
            <a:extLst>
              <a:ext uri="{FF2B5EF4-FFF2-40B4-BE49-F238E27FC236}">
                <a16:creationId xmlns:a16="http://schemas.microsoft.com/office/drawing/2014/main" id="{59A7FC0D-B1A0-437F-8B81-E88A9DBC6DE4}"/>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478100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48CB22-F30B-4617-AA84-B300FDCF0284}"/>
              </a:ext>
            </a:extLst>
          </p:cNvPr>
          <p:cNvSpPr>
            <a:spLocks noGrp="1"/>
          </p:cNvSpPr>
          <p:nvPr>
            <p:ph idx="1"/>
          </p:nvPr>
        </p:nvSpPr>
        <p:spPr>
          <a:xfrm>
            <a:off x="297711" y="2853531"/>
            <a:ext cx="8548577" cy="1150938"/>
          </a:xfrm>
        </p:spPr>
        <p:txBody>
          <a:bodyPr/>
          <a:lstStyle/>
          <a:p>
            <a:pPr marL="0" indent="0" algn="ctr">
              <a:lnSpc>
                <a:spcPct val="100000"/>
              </a:lnSpc>
              <a:buNone/>
            </a:pPr>
            <a:r>
              <a:rPr lang="en-GB" dirty="0"/>
              <a:t>The following slides assess back-up prescribing, consider leaving out if time is short or not of interest to the group. </a:t>
            </a:r>
          </a:p>
          <a:p>
            <a:pPr algn="ctr"/>
            <a:endParaRPr lang="en-GB" dirty="0"/>
          </a:p>
        </p:txBody>
      </p:sp>
      <p:sp>
        <p:nvSpPr>
          <p:cNvPr id="7" name="Slide Number Placeholder 5">
            <a:extLst>
              <a:ext uri="{FF2B5EF4-FFF2-40B4-BE49-F238E27FC236}">
                <a16:creationId xmlns:a16="http://schemas.microsoft.com/office/drawing/2014/main" id="{AD3AEB20-EF49-495A-B9BA-D7F51F85B981}"/>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28</a:t>
            </a:fld>
            <a:endParaRPr lang="en-GB" dirty="0"/>
          </a:p>
        </p:txBody>
      </p:sp>
      <p:sp>
        <p:nvSpPr>
          <p:cNvPr id="8" name="Footer Placeholder 4">
            <a:extLst>
              <a:ext uri="{FF2B5EF4-FFF2-40B4-BE49-F238E27FC236}">
                <a16:creationId xmlns:a16="http://schemas.microsoft.com/office/drawing/2014/main" id="{73839008-3871-4604-9F18-FC48B0CDBC64}"/>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6" name="Date Placeholder 3">
            <a:extLst>
              <a:ext uri="{FF2B5EF4-FFF2-40B4-BE49-F238E27FC236}">
                <a16:creationId xmlns:a16="http://schemas.microsoft.com/office/drawing/2014/main" id="{A2EE15F7-57CF-4E9E-90B2-64FC6BA9BF1D}"/>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858990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40FC383-A14A-4124-89FD-5901B851FC8D}"/>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29</a:t>
            </a:fld>
            <a:endParaRPr lang="en-GB" dirty="0"/>
          </a:p>
        </p:txBody>
      </p:sp>
      <p:sp>
        <p:nvSpPr>
          <p:cNvPr id="8" name="Footer Placeholder 4">
            <a:extLst>
              <a:ext uri="{FF2B5EF4-FFF2-40B4-BE49-F238E27FC236}">
                <a16:creationId xmlns:a16="http://schemas.microsoft.com/office/drawing/2014/main" id="{A06D6D67-8FAC-4EC5-8DB4-AADC9B5991AF}"/>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9" name="Title 1">
            <a:extLst>
              <a:ext uri="{FF2B5EF4-FFF2-40B4-BE49-F238E27FC236}">
                <a16:creationId xmlns:a16="http://schemas.microsoft.com/office/drawing/2014/main" id="{DD095D0A-EF07-4442-A11A-776A93090E9C}"/>
              </a:ext>
            </a:extLst>
          </p:cNvPr>
          <p:cNvSpPr>
            <a:spLocks noGrp="1"/>
          </p:cNvSpPr>
          <p:nvPr>
            <p:ph type="title"/>
          </p:nvPr>
        </p:nvSpPr>
        <p:spPr>
          <a:xfrm>
            <a:off x="1470736" y="232775"/>
            <a:ext cx="7552944" cy="1325563"/>
          </a:xfrm>
        </p:spPr>
        <p:txBody>
          <a:bodyPr>
            <a:normAutofit/>
          </a:bodyPr>
          <a:lstStyle/>
          <a:p>
            <a:r>
              <a:rPr lang="en-GB" sz="3200" dirty="0"/>
              <a:t>Question 6</a:t>
            </a:r>
          </a:p>
        </p:txBody>
      </p:sp>
      <p:sp>
        <p:nvSpPr>
          <p:cNvPr id="10" name="Rectangle 9">
            <a:extLst>
              <a:ext uri="{FF2B5EF4-FFF2-40B4-BE49-F238E27FC236}">
                <a16:creationId xmlns:a16="http://schemas.microsoft.com/office/drawing/2014/main" id="{2E5F6776-13E9-471B-825D-07CAC1081C18}"/>
              </a:ext>
            </a:extLst>
          </p:cNvPr>
          <p:cNvSpPr/>
          <p:nvPr/>
        </p:nvSpPr>
        <p:spPr>
          <a:xfrm>
            <a:off x="186540" y="1582639"/>
            <a:ext cx="8728860" cy="1456809"/>
          </a:xfrm>
          <a:prstGeom prst="rect">
            <a:avLst/>
          </a:prstGeom>
        </p:spPr>
        <p:txBody>
          <a:bodyPr wrap="square">
            <a:spAutoFit/>
          </a:bodyPr>
          <a:lstStyle/>
          <a:p>
            <a:pPr>
              <a:spcBef>
                <a:spcPts val="1000"/>
              </a:spcBef>
            </a:pPr>
            <a:r>
              <a:rPr lang="en-GB" sz="2400" dirty="0">
                <a:solidFill>
                  <a:schemeClr val="accent6">
                    <a:lumMod val="10000"/>
                  </a:schemeClr>
                </a:solidFill>
              </a:rPr>
              <a:t>In which of the following may back-up antibiotic prescribing </a:t>
            </a:r>
          </a:p>
          <a:p>
            <a:pPr>
              <a:spcBef>
                <a:spcPts val="1000"/>
              </a:spcBef>
            </a:pPr>
            <a:r>
              <a:rPr lang="en-GB" sz="2400" dirty="0">
                <a:solidFill>
                  <a:schemeClr val="accent6">
                    <a:lumMod val="10000"/>
                  </a:schemeClr>
                </a:solidFill>
              </a:rPr>
              <a:t>be appropriate? </a:t>
            </a:r>
          </a:p>
          <a:p>
            <a:pPr>
              <a:spcBef>
                <a:spcPts val="1000"/>
              </a:spcBef>
            </a:pPr>
            <a:r>
              <a:rPr lang="en-GB" sz="2400" i="1" dirty="0">
                <a:solidFill>
                  <a:schemeClr val="accent6">
                    <a:lumMod val="10000"/>
                  </a:schemeClr>
                </a:solidFill>
              </a:rPr>
              <a:t>Vote for all that apply</a:t>
            </a:r>
          </a:p>
        </p:txBody>
      </p:sp>
      <p:sp>
        <p:nvSpPr>
          <p:cNvPr id="12" name="Rectangle 11">
            <a:extLst>
              <a:ext uri="{FF2B5EF4-FFF2-40B4-BE49-F238E27FC236}">
                <a16:creationId xmlns:a16="http://schemas.microsoft.com/office/drawing/2014/main" id="{72A97660-68D4-42F5-909C-602B46305E7B}"/>
              </a:ext>
            </a:extLst>
          </p:cNvPr>
          <p:cNvSpPr/>
          <p:nvPr/>
        </p:nvSpPr>
        <p:spPr>
          <a:xfrm>
            <a:off x="186540" y="3223487"/>
            <a:ext cx="8837140" cy="3062377"/>
          </a:xfrm>
          <a:prstGeom prst="rect">
            <a:avLst/>
          </a:prstGeom>
        </p:spPr>
        <p:txBody>
          <a:bodyPr wrap="square">
            <a:spAutoFit/>
          </a:bodyPr>
          <a:lstStyle/>
          <a:p>
            <a:pPr marL="514350" indent="-514350">
              <a:spcBef>
                <a:spcPts val="1000"/>
              </a:spcBef>
              <a:buFont typeface="+mj-lt"/>
              <a:buAutoNum type="alphaLcParenR"/>
            </a:pPr>
            <a:r>
              <a:rPr lang="en-GB" sz="2400" dirty="0">
                <a:solidFill>
                  <a:schemeClr val="accent5">
                    <a:lumMod val="10000"/>
                  </a:schemeClr>
                </a:solidFill>
              </a:rPr>
              <a:t>5 </a:t>
            </a:r>
            <a:r>
              <a:rPr lang="en-GB" sz="2400" dirty="0" err="1">
                <a:solidFill>
                  <a:schemeClr val="accent5">
                    <a:lumMod val="10000"/>
                  </a:schemeClr>
                </a:solidFill>
              </a:rPr>
              <a:t>yr</a:t>
            </a:r>
            <a:r>
              <a:rPr lang="en-GB" sz="2400" dirty="0">
                <a:solidFill>
                  <a:schemeClr val="accent5">
                    <a:lumMod val="10000"/>
                  </a:schemeClr>
                </a:solidFill>
              </a:rPr>
              <a:t> old girl with suspected UTI   </a:t>
            </a:r>
          </a:p>
          <a:p>
            <a:pPr marL="514350" indent="-514350">
              <a:spcBef>
                <a:spcPts val="1000"/>
              </a:spcBef>
              <a:buFont typeface="+mj-lt"/>
              <a:buAutoNum type="alphaLcParenR"/>
            </a:pPr>
            <a:r>
              <a:rPr lang="en-GB" sz="2400" dirty="0">
                <a:solidFill>
                  <a:schemeClr val="accent5">
                    <a:lumMod val="10000"/>
                  </a:schemeClr>
                </a:solidFill>
              </a:rPr>
              <a:t>26 </a:t>
            </a:r>
            <a:r>
              <a:rPr lang="en-GB" sz="2400" dirty="0" err="1">
                <a:solidFill>
                  <a:schemeClr val="accent5">
                    <a:lumMod val="10000"/>
                  </a:schemeClr>
                </a:solidFill>
              </a:rPr>
              <a:t>yr</a:t>
            </a:r>
            <a:r>
              <a:rPr lang="en-GB" sz="2400" dirty="0">
                <a:solidFill>
                  <a:schemeClr val="accent5">
                    <a:lumMod val="10000"/>
                  </a:schemeClr>
                </a:solidFill>
              </a:rPr>
              <a:t>-old woman with symptoms of cystitis, to use within 5d if symptoms not improving </a:t>
            </a:r>
          </a:p>
          <a:p>
            <a:pPr marL="514350" indent="-514350">
              <a:spcBef>
                <a:spcPts val="1000"/>
              </a:spcBef>
              <a:buFont typeface="+mj-lt"/>
              <a:buAutoNum type="alphaLcParenR"/>
            </a:pPr>
            <a:r>
              <a:rPr lang="en-GB" sz="2400" dirty="0">
                <a:solidFill>
                  <a:schemeClr val="accent5">
                    <a:lumMod val="10000"/>
                  </a:schemeClr>
                </a:solidFill>
              </a:rPr>
              <a:t>40 </a:t>
            </a:r>
            <a:r>
              <a:rPr lang="en-GB" sz="2400" dirty="0" err="1">
                <a:solidFill>
                  <a:schemeClr val="accent5">
                    <a:lumMod val="10000"/>
                  </a:schemeClr>
                </a:solidFill>
              </a:rPr>
              <a:t>yr</a:t>
            </a:r>
            <a:r>
              <a:rPr lang="en-GB" sz="2400" dirty="0">
                <a:solidFill>
                  <a:schemeClr val="accent5">
                    <a:lumMod val="10000"/>
                  </a:schemeClr>
                </a:solidFill>
              </a:rPr>
              <a:t>-old woman with symptoms of cystitis, to use within 2d if symptoms not improving</a:t>
            </a:r>
          </a:p>
          <a:p>
            <a:pPr marL="457200" indent="-457200">
              <a:spcBef>
                <a:spcPts val="1000"/>
              </a:spcBef>
              <a:buFont typeface="+mj-lt"/>
              <a:buAutoNum type="alphaLcParenR"/>
            </a:pPr>
            <a:r>
              <a:rPr lang="en-GB" sz="2400" dirty="0">
                <a:solidFill>
                  <a:schemeClr val="accent5">
                    <a:lumMod val="10000"/>
                  </a:schemeClr>
                </a:solidFill>
              </a:rPr>
              <a:t>52 </a:t>
            </a:r>
            <a:r>
              <a:rPr lang="en-GB" sz="2400" dirty="0" err="1">
                <a:solidFill>
                  <a:schemeClr val="accent5">
                    <a:lumMod val="10000"/>
                  </a:schemeClr>
                </a:solidFill>
              </a:rPr>
              <a:t>yr</a:t>
            </a:r>
            <a:r>
              <a:rPr lang="en-GB" sz="2400" dirty="0">
                <a:solidFill>
                  <a:schemeClr val="accent5">
                    <a:lumMod val="10000"/>
                  </a:schemeClr>
                </a:solidFill>
              </a:rPr>
              <a:t>-old woman had 3 courses of antibiotics in last 12 </a:t>
            </a:r>
            <a:r>
              <a:rPr lang="en-GB" sz="2400" dirty="0" err="1">
                <a:solidFill>
                  <a:schemeClr val="accent5">
                    <a:lumMod val="10000"/>
                  </a:schemeClr>
                </a:solidFill>
              </a:rPr>
              <a:t>mths</a:t>
            </a:r>
            <a:r>
              <a:rPr lang="en-GB" sz="2400" dirty="0">
                <a:solidFill>
                  <a:schemeClr val="accent5">
                    <a:lumMod val="10000"/>
                  </a:schemeClr>
                </a:solidFill>
              </a:rPr>
              <a:t>, with symptoms of cystitis, to use within 2d if symptoms not improving </a:t>
            </a:r>
          </a:p>
        </p:txBody>
      </p:sp>
      <p:sp>
        <p:nvSpPr>
          <p:cNvPr id="11" name="Date Placeholder 3">
            <a:extLst>
              <a:ext uri="{FF2B5EF4-FFF2-40B4-BE49-F238E27FC236}">
                <a16:creationId xmlns:a16="http://schemas.microsoft.com/office/drawing/2014/main" id="{C125CBEF-2095-49F8-B5C8-5092619A3753}"/>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13803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9214A-B08F-4C8C-96F4-3DC437C62111}"/>
              </a:ext>
            </a:extLst>
          </p:cNvPr>
          <p:cNvSpPr>
            <a:spLocks noGrp="1"/>
          </p:cNvSpPr>
          <p:nvPr>
            <p:ph type="title"/>
          </p:nvPr>
        </p:nvSpPr>
        <p:spPr>
          <a:xfrm>
            <a:off x="1591056" y="604109"/>
            <a:ext cx="6924294" cy="648128"/>
          </a:xfrm>
        </p:spPr>
        <p:txBody>
          <a:bodyPr>
            <a:normAutofit/>
          </a:bodyPr>
          <a:lstStyle/>
          <a:p>
            <a:r>
              <a:rPr lang="en-GB" sz="3200" dirty="0"/>
              <a:t>Question 1</a:t>
            </a:r>
          </a:p>
        </p:txBody>
      </p:sp>
      <p:sp>
        <p:nvSpPr>
          <p:cNvPr id="3" name="Content Placeholder 2">
            <a:extLst>
              <a:ext uri="{FF2B5EF4-FFF2-40B4-BE49-F238E27FC236}">
                <a16:creationId xmlns:a16="http://schemas.microsoft.com/office/drawing/2014/main" id="{D55A49B7-9136-45D2-9617-727D0FC85CDD}"/>
              </a:ext>
            </a:extLst>
          </p:cNvPr>
          <p:cNvSpPr>
            <a:spLocks noGrp="1"/>
          </p:cNvSpPr>
          <p:nvPr>
            <p:ph idx="1"/>
          </p:nvPr>
        </p:nvSpPr>
        <p:spPr>
          <a:xfrm>
            <a:off x="546178" y="1828411"/>
            <a:ext cx="7886700" cy="4351338"/>
          </a:xfrm>
        </p:spPr>
        <p:txBody>
          <a:bodyPr>
            <a:normAutofit/>
          </a:bodyPr>
          <a:lstStyle/>
          <a:p>
            <a:pPr marL="0" indent="0">
              <a:lnSpc>
                <a:spcPct val="100000"/>
              </a:lnSpc>
              <a:buNone/>
            </a:pPr>
            <a:r>
              <a:rPr lang="en-GB" sz="2400" dirty="0">
                <a:solidFill>
                  <a:schemeClr val="tx2">
                    <a:lumMod val="10000"/>
                  </a:schemeClr>
                </a:solidFill>
              </a:rPr>
              <a:t>Estimate the rate of </a:t>
            </a:r>
            <a:r>
              <a:rPr lang="en-GB" sz="2400" i="1" dirty="0">
                <a:solidFill>
                  <a:schemeClr val="tx2">
                    <a:lumMod val="10000"/>
                  </a:schemeClr>
                </a:solidFill>
              </a:rPr>
              <a:t>E.coli</a:t>
            </a:r>
            <a:r>
              <a:rPr lang="en-GB" sz="2400" dirty="0">
                <a:solidFill>
                  <a:schemeClr val="tx2">
                    <a:lumMod val="10000"/>
                  </a:schemeClr>
                </a:solidFill>
              </a:rPr>
              <a:t> </a:t>
            </a:r>
            <a:r>
              <a:rPr lang="en-GB" sz="2400" b="1" dirty="0">
                <a:solidFill>
                  <a:schemeClr val="tx2">
                    <a:lumMod val="10000"/>
                  </a:schemeClr>
                </a:solidFill>
              </a:rPr>
              <a:t>blood stream </a:t>
            </a:r>
            <a:r>
              <a:rPr lang="en-GB" sz="2400" dirty="0">
                <a:solidFill>
                  <a:schemeClr val="tx2">
                    <a:lumMod val="10000"/>
                  </a:schemeClr>
                </a:solidFill>
              </a:rPr>
              <a:t>infections, which are resistant to co-amoxiclav</a:t>
            </a:r>
          </a:p>
          <a:p>
            <a:pPr marL="0" indent="0">
              <a:lnSpc>
                <a:spcPct val="100000"/>
              </a:lnSpc>
              <a:buNone/>
            </a:pPr>
            <a:endParaRPr lang="en-GB" sz="2400" dirty="0">
              <a:solidFill>
                <a:schemeClr val="tx2">
                  <a:lumMod val="10000"/>
                </a:schemeClr>
              </a:solidFill>
            </a:endParaRPr>
          </a:p>
          <a:p>
            <a:pPr marL="514350" indent="-514350">
              <a:lnSpc>
                <a:spcPct val="100000"/>
              </a:lnSpc>
              <a:buFont typeface="+mj-lt"/>
              <a:buAutoNum type="alphaLcParenR"/>
            </a:pPr>
            <a:r>
              <a:rPr lang="en-GB" sz="2400" dirty="0">
                <a:solidFill>
                  <a:schemeClr val="tx2">
                    <a:lumMod val="10000"/>
                  </a:schemeClr>
                </a:solidFill>
              </a:rPr>
              <a:t>0-10%</a:t>
            </a:r>
          </a:p>
          <a:p>
            <a:pPr marL="514350" indent="-514350">
              <a:lnSpc>
                <a:spcPct val="100000"/>
              </a:lnSpc>
              <a:buFont typeface="+mj-lt"/>
              <a:buAutoNum type="alphaLcParenR"/>
            </a:pPr>
            <a:r>
              <a:rPr lang="en-GB" sz="2400" dirty="0">
                <a:solidFill>
                  <a:schemeClr val="tx2">
                    <a:lumMod val="10000"/>
                  </a:schemeClr>
                </a:solidFill>
              </a:rPr>
              <a:t>11-20%</a:t>
            </a:r>
          </a:p>
          <a:p>
            <a:pPr marL="514350" indent="-514350">
              <a:lnSpc>
                <a:spcPct val="100000"/>
              </a:lnSpc>
              <a:buFont typeface="+mj-lt"/>
              <a:buAutoNum type="alphaLcParenR"/>
            </a:pPr>
            <a:r>
              <a:rPr lang="en-GB" sz="2400" dirty="0">
                <a:solidFill>
                  <a:schemeClr val="tx2">
                    <a:lumMod val="10000"/>
                  </a:schemeClr>
                </a:solidFill>
              </a:rPr>
              <a:t>21-30%</a:t>
            </a:r>
          </a:p>
          <a:p>
            <a:pPr marL="514350" indent="-514350">
              <a:lnSpc>
                <a:spcPct val="100000"/>
              </a:lnSpc>
              <a:buFont typeface="+mj-lt"/>
              <a:buAutoNum type="alphaLcParenR"/>
            </a:pPr>
            <a:r>
              <a:rPr lang="en-GB" sz="2400" dirty="0">
                <a:solidFill>
                  <a:schemeClr val="tx2">
                    <a:lumMod val="10000"/>
                  </a:schemeClr>
                </a:solidFill>
              </a:rPr>
              <a:t>31-40%</a:t>
            </a:r>
          </a:p>
          <a:p>
            <a:pPr marL="514350" indent="-514350">
              <a:lnSpc>
                <a:spcPct val="100000"/>
              </a:lnSpc>
              <a:buFont typeface="+mj-lt"/>
              <a:buAutoNum type="alphaLcParenR"/>
            </a:pPr>
            <a:r>
              <a:rPr lang="en-GB" sz="2400" dirty="0">
                <a:solidFill>
                  <a:schemeClr val="tx2">
                    <a:lumMod val="10000"/>
                  </a:schemeClr>
                </a:solidFill>
              </a:rPr>
              <a:t>Over 40% </a:t>
            </a:r>
          </a:p>
          <a:p>
            <a:pPr marL="0" indent="0">
              <a:buNone/>
            </a:pPr>
            <a:endParaRPr lang="en-GB" sz="2400" dirty="0"/>
          </a:p>
        </p:txBody>
      </p:sp>
      <p:sp>
        <p:nvSpPr>
          <p:cNvPr id="7" name="Slide Number Placeholder 5">
            <a:extLst>
              <a:ext uri="{FF2B5EF4-FFF2-40B4-BE49-F238E27FC236}">
                <a16:creationId xmlns:a16="http://schemas.microsoft.com/office/drawing/2014/main" id="{98A787C3-ED30-4C23-A43E-8F5750F23AD2}"/>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3</a:t>
            </a:fld>
            <a:endParaRPr lang="en-GB" dirty="0"/>
          </a:p>
        </p:txBody>
      </p:sp>
      <p:sp>
        <p:nvSpPr>
          <p:cNvPr id="8" name="Footer Placeholder 4">
            <a:extLst>
              <a:ext uri="{FF2B5EF4-FFF2-40B4-BE49-F238E27FC236}">
                <a16:creationId xmlns:a16="http://schemas.microsoft.com/office/drawing/2014/main" id="{AD9F5874-4D98-4A53-A594-436C5D08F238}"/>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9" name="Date Placeholder 3">
            <a:extLst>
              <a:ext uri="{FF2B5EF4-FFF2-40B4-BE49-F238E27FC236}">
                <a16:creationId xmlns:a16="http://schemas.microsoft.com/office/drawing/2014/main" id="{43EA644D-2586-429F-9995-449CC77D8CAE}"/>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1694377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1D39DB9-1BF7-48E8-9900-F01E8F01D360}"/>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30</a:t>
            </a:fld>
            <a:endParaRPr lang="en-GB" dirty="0"/>
          </a:p>
        </p:txBody>
      </p:sp>
      <p:sp>
        <p:nvSpPr>
          <p:cNvPr id="12" name="Footer Placeholder 4">
            <a:extLst>
              <a:ext uri="{FF2B5EF4-FFF2-40B4-BE49-F238E27FC236}">
                <a16:creationId xmlns:a16="http://schemas.microsoft.com/office/drawing/2014/main" id="{77B0313E-5FA5-4E16-8795-A3F343032580}"/>
              </a:ext>
            </a:extLst>
          </p:cNvPr>
          <p:cNvSpPr txBox="1">
            <a:spLocks/>
          </p:cNvSpPr>
          <p:nvPr/>
        </p:nvSpPr>
        <p:spPr>
          <a:xfrm>
            <a:off x="5098385" y="6253083"/>
            <a:ext cx="4045615" cy="65147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National Institute for Health and Care Excellence (NICE). (2018). </a:t>
            </a:r>
            <a:r>
              <a:rPr lang="en-GB" i="1" dirty="0"/>
              <a:t>Urinary </a:t>
            </a:r>
            <a:r>
              <a:rPr lang="en-GB" i="1" dirty="0">
                <a:solidFill>
                  <a:srgbClr val="AD0016"/>
                </a:solidFill>
              </a:rPr>
              <a:t>tract infection (lower): antimicrobial prescribing [NG109]. </a:t>
            </a:r>
            <a:r>
              <a:rPr lang="en-GB" i="1" dirty="0">
                <a:solidFill>
                  <a:srgbClr val="AD0016"/>
                </a:solidFill>
                <a:hlinkClick r:id="rId3">
                  <a:extLst>
                    <a:ext uri="{A12FA001-AC4F-418D-AE19-62706E023703}">
                      <ahyp:hlinkClr xmlns:ahyp="http://schemas.microsoft.com/office/drawing/2018/hyperlinkcolor" val="tx"/>
                    </a:ext>
                  </a:extLst>
                </a:hlinkClick>
              </a:rPr>
              <a:t>www.nice.org.uk/guidance/ng109/</a:t>
            </a:r>
            <a:endParaRPr lang="en-GB" dirty="0">
              <a:solidFill>
                <a:srgbClr val="AD0016"/>
              </a:solidFill>
            </a:endParaRPr>
          </a:p>
        </p:txBody>
      </p:sp>
      <p:sp>
        <p:nvSpPr>
          <p:cNvPr id="11" name="Title 1">
            <a:extLst>
              <a:ext uri="{FF2B5EF4-FFF2-40B4-BE49-F238E27FC236}">
                <a16:creationId xmlns:a16="http://schemas.microsoft.com/office/drawing/2014/main" id="{116B5CC2-A769-4F20-BC05-321BED6DDF66}"/>
              </a:ext>
            </a:extLst>
          </p:cNvPr>
          <p:cNvSpPr>
            <a:spLocks noGrp="1"/>
          </p:cNvSpPr>
          <p:nvPr>
            <p:ph type="title"/>
          </p:nvPr>
        </p:nvSpPr>
        <p:spPr>
          <a:xfrm>
            <a:off x="1470736" y="232775"/>
            <a:ext cx="7552944" cy="1325563"/>
          </a:xfrm>
        </p:spPr>
        <p:txBody>
          <a:bodyPr>
            <a:normAutofit/>
          </a:bodyPr>
          <a:lstStyle/>
          <a:p>
            <a:r>
              <a:rPr lang="en-GB" sz="3200" dirty="0"/>
              <a:t>Q6: Answer &amp; Rationale</a:t>
            </a:r>
          </a:p>
        </p:txBody>
      </p:sp>
      <p:sp>
        <p:nvSpPr>
          <p:cNvPr id="16" name="Rectangle 15">
            <a:extLst>
              <a:ext uri="{FF2B5EF4-FFF2-40B4-BE49-F238E27FC236}">
                <a16:creationId xmlns:a16="http://schemas.microsoft.com/office/drawing/2014/main" id="{D4559FA8-CD9C-48EC-9AC2-A907FB8B46E1}"/>
              </a:ext>
            </a:extLst>
          </p:cNvPr>
          <p:cNvSpPr/>
          <p:nvPr/>
        </p:nvSpPr>
        <p:spPr>
          <a:xfrm>
            <a:off x="1540256" y="1043821"/>
            <a:ext cx="3887090" cy="461665"/>
          </a:xfrm>
          <a:prstGeom prst="rect">
            <a:avLst/>
          </a:prstGeom>
        </p:spPr>
        <p:txBody>
          <a:bodyPr wrap="none">
            <a:spAutoFit/>
          </a:bodyPr>
          <a:lstStyle/>
          <a:p>
            <a:r>
              <a:rPr lang="en-GB" sz="2400" dirty="0"/>
              <a:t>Back-up antibiotic prescribing</a:t>
            </a:r>
          </a:p>
        </p:txBody>
      </p:sp>
      <p:sp>
        <p:nvSpPr>
          <p:cNvPr id="7" name="Rectangle 6">
            <a:extLst>
              <a:ext uri="{FF2B5EF4-FFF2-40B4-BE49-F238E27FC236}">
                <a16:creationId xmlns:a16="http://schemas.microsoft.com/office/drawing/2014/main" id="{E90221D8-3CB3-41DE-A689-23EF8F6CE4C2}"/>
              </a:ext>
            </a:extLst>
          </p:cNvPr>
          <p:cNvSpPr/>
          <p:nvPr/>
        </p:nvSpPr>
        <p:spPr>
          <a:xfrm>
            <a:off x="266700" y="4936395"/>
            <a:ext cx="8610600" cy="1200329"/>
          </a:xfrm>
          <a:prstGeom prst="rect">
            <a:avLst/>
          </a:prstGeom>
          <a:solidFill>
            <a:schemeClr val="accent4">
              <a:lumMod val="40000"/>
              <a:lumOff val="60000"/>
            </a:schemeClr>
          </a:solidFill>
        </p:spPr>
        <p:txBody>
          <a:bodyPr wrap="square">
            <a:spAutoFit/>
          </a:bodyPr>
          <a:lstStyle/>
          <a:p>
            <a:r>
              <a:rPr lang="en-GB" sz="2400" i="1" dirty="0">
                <a:solidFill>
                  <a:srgbClr val="AD0016"/>
                </a:solidFill>
              </a:rPr>
              <a:t>Consider</a:t>
            </a:r>
            <a:r>
              <a:rPr lang="en-GB" sz="2400" i="1" dirty="0">
                <a:solidFill>
                  <a:schemeClr val="accent6">
                    <a:lumMod val="10000"/>
                  </a:schemeClr>
                </a:solidFill>
              </a:rPr>
              <a:t> back-up </a:t>
            </a:r>
            <a:r>
              <a:rPr lang="en-GB" sz="2400" i="1" dirty="0" err="1">
                <a:solidFill>
                  <a:schemeClr val="accent6">
                    <a:lumMod val="10000"/>
                  </a:schemeClr>
                </a:solidFill>
              </a:rPr>
              <a:t>presc</a:t>
            </a:r>
            <a:r>
              <a:rPr lang="en-GB" sz="2400" i="1" dirty="0">
                <a:solidFill>
                  <a:schemeClr val="accent6">
                    <a:lumMod val="10000"/>
                  </a:schemeClr>
                </a:solidFill>
              </a:rPr>
              <a:t>. (use if symptoms do not start to improve </a:t>
            </a:r>
            <a:r>
              <a:rPr lang="en-GB" sz="2400" b="1" i="1" dirty="0">
                <a:solidFill>
                  <a:schemeClr val="accent6">
                    <a:lumMod val="10000"/>
                  </a:schemeClr>
                </a:solidFill>
              </a:rPr>
              <a:t>within 48 hrs </a:t>
            </a:r>
            <a:r>
              <a:rPr lang="en-GB" sz="2400" i="1" dirty="0">
                <a:solidFill>
                  <a:schemeClr val="accent6">
                    <a:lumMod val="10000"/>
                  </a:schemeClr>
                </a:solidFill>
              </a:rPr>
              <a:t>or worsen) or immediate antibiotic. Evidence was from [adult] </a:t>
            </a:r>
            <a:r>
              <a:rPr lang="en-GB" sz="2400" b="1" i="1" dirty="0">
                <a:solidFill>
                  <a:schemeClr val="accent6">
                    <a:lumMod val="10000"/>
                  </a:schemeClr>
                </a:solidFill>
              </a:rPr>
              <a:t>women not needing immediate treatment </a:t>
            </a:r>
            <a:r>
              <a:rPr lang="en-GB" sz="2400" i="1" dirty="0">
                <a:solidFill>
                  <a:schemeClr val="accent6">
                    <a:lumMod val="10000"/>
                  </a:schemeClr>
                </a:solidFill>
              </a:rPr>
              <a:t>[NG109].</a:t>
            </a:r>
          </a:p>
        </p:txBody>
      </p:sp>
      <p:sp>
        <p:nvSpPr>
          <p:cNvPr id="3" name="TextBox 2">
            <a:extLst>
              <a:ext uri="{FF2B5EF4-FFF2-40B4-BE49-F238E27FC236}">
                <a16:creationId xmlns:a16="http://schemas.microsoft.com/office/drawing/2014/main" id="{050781CC-CF2D-4815-9D2B-D7912FBEE91F}"/>
              </a:ext>
            </a:extLst>
          </p:cNvPr>
          <p:cNvSpPr txBox="1"/>
          <p:nvPr/>
        </p:nvSpPr>
        <p:spPr>
          <a:xfrm>
            <a:off x="266700" y="1609138"/>
            <a:ext cx="8610600" cy="461665"/>
          </a:xfrm>
          <a:prstGeom prst="rect">
            <a:avLst/>
          </a:prstGeom>
          <a:noFill/>
        </p:spPr>
        <p:txBody>
          <a:bodyPr wrap="square" rtlCol="0">
            <a:spAutoFit/>
          </a:bodyPr>
          <a:lstStyle/>
          <a:p>
            <a:pPr lvl="0" defTabSz="914400">
              <a:spcBef>
                <a:spcPts val="1000"/>
              </a:spcBef>
              <a:defRPr/>
            </a:pPr>
            <a:r>
              <a:rPr lang="en-GB" sz="2400" dirty="0">
                <a:solidFill>
                  <a:schemeClr val="accent4">
                    <a:lumMod val="50000"/>
                  </a:schemeClr>
                </a:solidFill>
              </a:rPr>
              <a:t>a) 5 </a:t>
            </a:r>
            <a:r>
              <a:rPr lang="en-GB" sz="2400" dirty="0" err="1">
                <a:solidFill>
                  <a:schemeClr val="accent4">
                    <a:lumMod val="50000"/>
                  </a:schemeClr>
                </a:solidFill>
              </a:rPr>
              <a:t>yr</a:t>
            </a:r>
            <a:r>
              <a:rPr lang="en-GB" sz="2400" dirty="0">
                <a:solidFill>
                  <a:schemeClr val="accent4">
                    <a:lumMod val="50000"/>
                  </a:schemeClr>
                </a:solidFill>
              </a:rPr>
              <a:t> old girl with suspected UTI </a:t>
            </a:r>
            <a:r>
              <a:rPr lang="en-GB" sz="2400" i="1" dirty="0">
                <a:solidFill>
                  <a:srgbClr val="AD0016"/>
                </a:solidFill>
              </a:rPr>
              <a:t>No</a:t>
            </a:r>
            <a:r>
              <a:rPr lang="en-GB" sz="2400" i="1" dirty="0">
                <a:solidFill>
                  <a:schemeClr val="accent5">
                    <a:lumMod val="10000"/>
                  </a:schemeClr>
                </a:solidFill>
              </a:rPr>
              <a:t>, children treat immediately</a:t>
            </a:r>
          </a:p>
        </p:txBody>
      </p:sp>
      <p:sp>
        <p:nvSpPr>
          <p:cNvPr id="13" name="TextBox 12">
            <a:extLst>
              <a:ext uri="{FF2B5EF4-FFF2-40B4-BE49-F238E27FC236}">
                <a16:creationId xmlns:a16="http://schemas.microsoft.com/office/drawing/2014/main" id="{0B4728DF-234B-4857-A122-A2953ED1ADAB}"/>
              </a:ext>
            </a:extLst>
          </p:cNvPr>
          <p:cNvSpPr txBox="1"/>
          <p:nvPr/>
        </p:nvSpPr>
        <p:spPr>
          <a:xfrm>
            <a:off x="266700" y="2075950"/>
            <a:ext cx="8610600" cy="830997"/>
          </a:xfrm>
          <a:prstGeom prst="rect">
            <a:avLst/>
          </a:prstGeom>
          <a:noFill/>
        </p:spPr>
        <p:txBody>
          <a:bodyPr wrap="square" rtlCol="0">
            <a:spAutoFit/>
          </a:bodyPr>
          <a:lstStyle/>
          <a:p>
            <a:pPr lvl="0" defTabSz="914400">
              <a:spcBef>
                <a:spcPts val="1000"/>
              </a:spcBef>
              <a:defRPr/>
            </a:pPr>
            <a:r>
              <a:rPr lang="en-GB" sz="2400" dirty="0">
                <a:solidFill>
                  <a:schemeClr val="accent4">
                    <a:lumMod val="50000"/>
                  </a:schemeClr>
                </a:solidFill>
              </a:rPr>
              <a:t>b) 26 </a:t>
            </a:r>
            <a:r>
              <a:rPr lang="en-GB" sz="2400" dirty="0" err="1">
                <a:solidFill>
                  <a:schemeClr val="accent4">
                    <a:lumMod val="50000"/>
                  </a:schemeClr>
                </a:solidFill>
              </a:rPr>
              <a:t>yr</a:t>
            </a:r>
            <a:r>
              <a:rPr lang="en-GB" sz="2400" dirty="0">
                <a:solidFill>
                  <a:schemeClr val="accent4">
                    <a:lumMod val="50000"/>
                  </a:schemeClr>
                </a:solidFill>
              </a:rPr>
              <a:t>-old woman with symptoms of cystitis, to use within 5d if symptoms not improving </a:t>
            </a:r>
            <a:r>
              <a:rPr lang="en-GB" sz="2400" i="1" dirty="0">
                <a:solidFill>
                  <a:srgbClr val="AD0016"/>
                </a:solidFill>
              </a:rPr>
              <a:t>No</a:t>
            </a:r>
            <a:r>
              <a:rPr lang="en-GB" sz="2400" i="1" dirty="0">
                <a:solidFill>
                  <a:schemeClr val="accent5">
                    <a:lumMod val="10000"/>
                  </a:schemeClr>
                </a:solidFill>
              </a:rPr>
              <a:t>, worse outcome if delayed 48+hrs</a:t>
            </a:r>
            <a:endParaRPr lang="en-GB" sz="2400" i="1" dirty="0">
              <a:solidFill>
                <a:schemeClr val="accent4">
                  <a:lumMod val="50000"/>
                </a:schemeClr>
              </a:solidFill>
            </a:endParaRPr>
          </a:p>
        </p:txBody>
      </p:sp>
      <p:sp>
        <p:nvSpPr>
          <p:cNvPr id="5" name="Rectangle 4">
            <a:extLst>
              <a:ext uri="{FF2B5EF4-FFF2-40B4-BE49-F238E27FC236}">
                <a16:creationId xmlns:a16="http://schemas.microsoft.com/office/drawing/2014/main" id="{7998E8A2-4CBF-4610-B50C-273BDFBA46A1}"/>
              </a:ext>
            </a:extLst>
          </p:cNvPr>
          <p:cNvSpPr/>
          <p:nvPr/>
        </p:nvSpPr>
        <p:spPr>
          <a:xfrm>
            <a:off x="266700" y="2932347"/>
            <a:ext cx="8610600" cy="830997"/>
          </a:xfrm>
          <a:prstGeom prst="rect">
            <a:avLst/>
          </a:prstGeom>
        </p:spPr>
        <p:txBody>
          <a:bodyPr wrap="square">
            <a:spAutoFit/>
          </a:bodyPr>
          <a:lstStyle/>
          <a:p>
            <a:pPr lvl="0" defTabSz="914400">
              <a:spcBef>
                <a:spcPts val="1000"/>
              </a:spcBef>
              <a:defRPr/>
            </a:pPr>
            <a:r>
              <a:rPr lang="en-GB" sz="2400" dirty="0">
                <a:solidFill>
                  <a:schemeClr val="accent4">
                    <a:lumMod val="50000"/>
                  </a:schemeClr>
                </a:solidFill>
              </a:rPr>
              <a:t>c) 40 </a:t>
            </a:r>
            <a:r>
              <a:rPr lang="en-GB" sz="2400" dirty="0" err="1">
                <a:solidFill>
                  <a:schemeClr val="accent4">
                    <a:lumMod val="50000"/>
                  </a:schemeClr>
                </a:solidFill>
              </a:rPr>
              <a:t>yr</a:t>
            </a:r>
            <a:r>
              <a:rPr lang="en-GB" sz="2400" dirty="0">
                <a:solidFill>
                  <a:schemeClr val="accent4">
                    <a:lumMod val="50000"/>
                  </a:schemeClr>
                </a:solidFill>
              </a:rPr>
              <a:t>-old woman with cystitis symptoms, to use within 2d if symptoms not improving </a:t>
            </a:r>
            <a:r>
              <a:rPr lang="en-GB" sz="2400" i="1" dirty="0">
                <a:solidFill>
                  <a:srgbClr val="AD0016"/>
                </a:solidFill>
              </a:rPr>
              <a:t>Consider</a:t>
            </a:r>
          </a:p>
        </p:txBody>
      </p:sp>
      <p:sp>
        <p:nvSpPr>
          <p:cNvPr id="6" name="Rectangle 5">
            <a:extLst>
              <a:ext uri="{FF2B5EF4-FFF2-40B4-BE49-F238E27FC236}">
                <a16:creationId xmlns:a16="http://schemas.microsoft.com/office/drawing/2014/main" id="{9FBFA1AD-6FF9-4D00-A4DE-E999A9A61C45}"/>
              </a:ext>
            </a:extLst>
          </p:cNvPr>
          <p:cNvSpPr/>
          <p:nvPr/>
        </p:nvSpPr>
        <p:spPr>
          <a:xfrm>
            <a:off x="266700" y="3743443"/>
            <a:ext cx="8610600" cy="1200329"/>
          </a:xfrm>
          <a:prstGeom prst="rect">
            <a:avLst/>
          </a:prstGeom>
        </p:spPr>
        <p:txBody>
          <a:bodyPr wrap="square">
            <a:spAutoFit/>
          </a:bodyPr>
          <a:lstStyle/>
          <a:p>
            <a:pPr lvl="0" defTabSz="914400">
              <a:spcBef>
                <a:spcPts val="1000"/>
              </a:spcBef>
              <a:defRPr/>
            </a:pPr>
            <a:r>
              <a:rPr lang="en-GB" sz="2400" dirty="0">
                <a:solidFill>
                  <a:schemeClr val="accent4">
                    <a:lumMod val="50000"/>
                  </a:schemeClr>
                </a:solidFill>
              </a:rPr>
              <a:t>d) 52 </a:t>
            </a:r>
            <a:r>
              <a:rPr lang="en-GB" sz="2400" dirty="0" err="1">
                <a:solidFill>
                  <a:schemeClr val="accent4">
                    <a:lumMod val="50000"/>
                  </a:schemeClr>
                </a:solidFill>
              </a:rPr>
              <a:t>yr</a:t>
            </a:r>
            <a:r>
              <a:rPr lang="en-GB" sz="2400" dirty="0">
                <a:solidFill>
                  <a:schemeClr val="accent4">
                    <a:lumMod val="50000"/>
                  </a:schemeClr>
                </a:solidFill>
              </a:rPr>
              <a:t>-old woman had 3 courses of antibiotics in last 12 </a:t>
            </a:r>
            <a:r>
              <a:rPr lang="en-GB" sz="2400" dirty="0" err="1">
                <a:solidFill>
                  <a:schemeClr val="accent4">
                    <a:lumMod val="50000"/>
                  </a:schemeClr>
                </a:solidFill>
              </a:rPr>
              <a:t>mths</a:t>
            </a:r>
            <a:r>
              <a:rPr lang="en-GB" sz="2400" dirty="0">
                <a:solidFill>
                  <a:schemeClr val="accent4">
                    <a:lumMod val="50000"/>
                  </a:schemeClr>
                </a:solidFill>
              </a:rPr>
              <a:t>, with symptoms of cystitis, to use within 2d if symptoms not improving </a:t>
            </a:r>
            <a:r>
              <a:rPr lang="en-GB" sz="2400" i="1" dirty="0">
                <a:solidFill>
                  <a:srgbClr val="AD0016"/>
                </a:solidFill>
              </a:rPr>
              <a:t>Consider</a:t>
            </a:r>
          </a:p>
        </p:txBody>
      </p:sp>
      <p:sp>
        <p:nvSpPr>
          <p:cNvPr id="14" name="Date Placeholder 3">
            <a:extLst>
              <a:ext uri="{FF2B5EF4-FFF2-40B4-BE49-F238E27FC236}">
                <a16:creationId xmlns:a16="http://schemas.microsoft.com/office/drawing/2014/main" id="{D4497008-258F-4022-A832-FCFEA90016AF}"/>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389581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154EC8-A1FD-41F5-8182-73A1A145C4B0}"/>
              </a:ext>
            </a:extLst>
          </p:cNvPr>
          <p:cNvSpPr>
            <a:spLocks noGrp="1"/>
          </p:cNvSpPr>
          <p:nvPr>
            <p:ph idx="1"/>
          </p:nvPr>
        </p:nvSpPr>
        <p:spPr/>
        <p:txBody>
          <a:bodyPr>
            <a:normAutofit/>
          </a:bodyPr>
          <a:lstStyle/>
          <a:p>
            <a:pPr marL="0" indent="0">
              <a:buNone/>
            </a:pPr>
            <a:r>
              <a:rPr lang="en-US" sz="2400" dirty="0"/>
              <a:t>UK natural history study, n=843  (Little et al. 2009)</a:t>
            </a:r>
          </a:p>
          <a:p>
            <a:pPr marL="0" indent="0">
              <a:buNone/>
            </a:pPr>
            <a:endParaRPr lang="en-US" dirty="0"/>
          </a:p>
          <a:p>
            <a:endParaRPr lang="en-GB" dirty="0"/>
          </a:p>
        </p:txBody>
      </p:sp>
      <p:sp>
        <p:nvSpPr>
          <p:cNvPr id="8" name="Slide Number Placeholder 5">
            <a:extLst>
              <a:ext uri="{FF2B5EF4-FFF2-40B4-BE49-F238E27FC236}">
                <a16:creationId xmlns:a16="http://schemas.microsoft.com/office/drawing/2014/main" id="{499FD3A5-D74E-4062-AC66-96F00D0A438A}"/>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31</a:t>
            </a:fld>
            <a:endParaRPr lang="en-GB" dirty="0"/>
          </a:p>
        </p:txBody>
      </p:sp>
      <p:sp>
        <p:nvSpPr>
          <p:cNvPr id="9" name="Footer Placeholder 4">
            <a:extLst>
              <a:ext uri="{FF2B5EF4-FFF2-40B4-BE49-F238E27FC236}">
                <a16:creationId xmlns:a16="http://schemas.microsoft.com/office/drawing/2014/main" id="{8C30C46F-6B97-47FA-A74E-7719B9296619}"/>
              </a:ext>
            </a:extLst>
          </p:cNvPr>
          <p:cNvSpPr txBox="1">
            <a:spLocks/>
          </p:cNvSpPr>
          <p:nvPr/>
        </p:nvSpPr>
        <p:spPr>
          <a:xfrm>
            <a:off x="5098385" y="6253083"/>
            <a:ext cx="4045615" cy="65147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solidFill>
                  <a:srgbClr val="AD0016"/>
                </a:solidFill>
              </a:rPr>
              <a:t>Little et al. (2009). </a:t>
            </a:r>
            <a:r>
              <a:rPr lang="en-GB" dirty="0"/>
              <a:t>DOI</a:t>
            </a:r>
            <a:r>
              <a:rPr lang="en-GB" dirty="0">
                <a:solidFill>
                  <a:srgbClr val="AD0016"/>
                </a:solidFill>
              </a:rPr>
              <a:t>: </a:t>
            </a:r>
            <a:r>
              <a:rPr lang="en-GB" dirty="0">
                <a:solidFill>
                  <a:srgbClr val="AD0016"/>
                </a:solidFill>
                <a:hlinkClick r:id="rId3">
                  <a:extLst>
                    <a:ext uri="{A12FA001-AC4F-418D-AE19-62706E023703}">
                      <ahyp:hlinkClr xmlns:ahyp="http://schemas.microsoft.com/office/drawing/2018/hyperlinkcolor" val="tx"/>
                    </a:ext>
                  </a:extLst>
                </a:hlinkClick>
              </a:rPr>
              <a:t>10.3310/hta13190</a:t>
            </a:r>
            <a:r>
              <a:rPr lang="en-GB" dirty="0">
                <a:solidFill>
                  <a:srgbClr val="AD0016"/>
                </a:solidFill>
              </a:rPr>
              <a:t>  </a:t>
            </a:r>
          </a:p>
        </p:txBody>
      </p:sp>
      <p:sp>
        <p:nvSpPr>
          <p:cNvPr id="10" name="Title 1">
            <a:extLst>
              <a:ext uri="{FF2B5EF4-FFF2-40B4-BE49-F238E27FC236}">
                <a16:creationId xmlns:a16="http://schemas.microsoft.com/office/drawing/2014/main" id="{EF6EDC43-DE13-4A64-898A-E9737CA4531B}"/>
              </a:ext>
            </a:extLst>
          </p:cNvPr>
          <p:cNvSpPr txBox="1">
            <a:spLocks/>
          </p:cNvSpPr>
          <p:nvPr/>
        </p:nvSpPr>
        <p:spPr>
          <a:xfrm>
            <a:off x="1470736" y="232775"/>
            <a:ext cx="75529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Q6: Rationale</a:t>
            </a:r>
          </a:p>
        </p:txBody>
      </p:sp>
      <p:sp>
        <p:nvSpPr>
          <p:cNvPr id="11" name="Rectangle 10">
            <a:extLst>
              <a:ext uri="{FF2B5EF4-FFF2-40B4-BE49-F238E27FC236}">
                <a16:creationId xmlns:a16="http://schemas.microsoft.com/office/drawing/2014/main" id="{C07F0DB8-8202-4305-9A23-E1148299F557}"/>
              </a:ext>
            </a:extLst>
          </p:cNvPr>
          <p:cNvSpPr/>
          <p:nvPr/>
        </p:nvSpPr>
        <p:spPr>
          <a:xfrm>
            <a:off x="1540256" y="1043821"/>
            <a:ext cx="3820085" cy="461665"/>
          </a:xfrm>
          <a:prstGeom prst="rect">
            <a:avLst/>
          </a:prstGeom>
        </p:spPr>
        <p:txBody>
          <a:bodyPr wrap="none">
            <a:spAutoFit/>
          </a:bodyPr>
          <a:lstStyle/>
          <a:p>
            <a:r>
              <a:rPr lang="en-GB" sz="2400" dirty="0"/>
              <a:t>Acute, uncomplicated cystitis</a:t>
            </a:r>
          </a:p>
        </p:txBody>
      </p:sp>
      <p:sp>
        <p:nvSpPr>
          <p:cNvPr id="6" name="Rectangle 5">
            <a:extLst>
              <a:ext uri="{FF2B5EF4-FFF2-40B4-BE49-F238E27FC236}">
                <a16:creationId xmlns:a16="http://schemas.microsoft.com/office/drawing/2014/main" id="{53840A50-0B5D-47C0-BAFE-A019B276F322}"/>
              </a:ext>
            </a:extLst>
          </p:cNvPr>
          <p:cNvSpPr/>
          <p:nvPr/>
        </p:nvSpPr>
        <p:spPr>
          <a:xfrm>
            <a:off x="628651" y="2457839"/>
            <a:ext cx="7886699" cy="3062377"/>
          </a:xfrm>
          <a:prstGeom prst="rect">
            <a:avLst/>
          </a:prstGeom>
          <a:solidFill>
            <a:schemeClr val="accent6"/>
          </a:solidFill>
        </p:spPr>
        <p:txBody>
          <a:bodyPr wrap="square">
            <a:spAutoFit/>
          </a:bodyPr>
          <a:lstStyle/>
          <a:p>
            <a:pPr>
              <a:spcBef>
                <a:spcPts val="1000"/>
              </a:spcBef>
            </a:pPr>
            <a:r>
              <a:rPr lang="en-US" sz="2400" dirty="0">
                <a:solidFill>
                  <a:schemeClr val="accent6">
                    <a:lumMod val="10000"/>
                  </a:schemeClr>
                </a:solidFill>
              </a:rPr>
              <a:t>Women with suspected cystitis and moderately severe symptoms: </a:t>
            </a:r>
          </a:p>
          <a:p>
            <a:pPr marL="342900" indent="-342900">
              <a:spcBef>
                <a:spcPts val="1000"/>
              </a:spcBef>
              <a:buFont typeface="Arial" panose="020B0604020202020204" pitchFamily="34" charset="0"/>
              <a:buChar char="•"/>
            </a:pPr>
            <a:r>
              <a:rPr lang="en-US" sz="2400" dirty="0">
                <a:solidFill>
                  <a:schemeClr val="accent6">
                    <a:lumMod val="10000"/>
                  </a:schemeClr>
                </a:solidFill>
              </a:rPr>
              <a:t>3.3 days in women treated with an antibiotic to which the pathogen was sensitive</a:t>
            </a:r>
          </a:p>
          <a:p>
            <a:pPr marL="342900" indent="-342900">
              <a:spcBef>
                <a:spcPts val="1000"/>
              </a:spcBef>
              <a:buFont typeface="Arial" panose="020B0604020202020204" pitchFamily="34" charset="0"/>
              <a:buChar char="•"/>
            </a:pPr>
            <a:r>
              <a:rPr lang="en-US" sz="2400" dirty="0">
                <a:solidFill>
                  <a:schemeClr val="accent6">
                    <a:lumMod val="10000"/>
                  </a:schemeClr>
                </a:solidFill>
              </a:rPr>
              <a:t>4.9 days in women with infection not treated with an antibiotic</a:t>
            </a:r>
          </a:p>
          <a:p>
            <a:pPr marL="342900" indent="-342900">
              <a:spcBef>
                <a:spcPts val="1000"/>
              </a:spcBef>
              <a:buFont typeface="Arial" panose="020B0604020202020204" pitchFamily="34" charset="0"/>
              <a:buChar char="•"/>
            </a:pPr>
            <a:r>
              <a:rPr lang="en-US" sz="2400" dirty="0">
                <a:solidFill>
                  <a:schemeClr val="accent6">
                    <a:lumMod val="10000"/>
                  </a:schemeClr>
                </a:solidFill>
              </a:rPr>
              <a:t>No adverse outcomes in these groups</a:t>
            </a:r>
          </a:p>
        </p:txBody>
      </p:sp>
      <p:sp>
        <p:nvSpPr>
          <p:cNvPr id="12" name="Date Placeholder 3">
            <a:extLst>
              <a:ext uri="{FF2B5EF4-FFF2-40B4-BE49-F238E27FC236}">
                <a16:creationId xmlns:a16="http://schemas.microsoft.com/office/drawing/2014/main" id="{BA9BEE73-8A37-494D-9286-FE7F6A2659DD}"/>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3264037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7317C1-5BF9-4A9D-8777-0706CE887FCC}"/>
              </a:ext>
            </a:extLst>
          </p:cNvPr>
          <p:cNvSpPr>
            <a:spLocks noGrp="1"/>
          </p:cNvSpPr>
          <p:nvPr>
            <p:ph idx="1"/>
          </p:nvPr>
        </p:nvSpPr>
        <p:spPr>
          <a:xfrm>
            <a:off x="398855" y="1745281"/>
            <a:ext cx="8346290" cy="1110881"/>
          </a:xfrm>
        </p:spPr>
        <p:txBody>
          <a:bodyPr>
            <a:normAutofit/>
          </a:bodyPr>
          <a:lstStyle/>
          <a:p>
            <a:pPr marL="0" indent="0">
              <a:lnSpc>
                <a:spcPct val="100000"/>
              </a:lnSpc>
              <a:buNone/>
            </a:pPr>
            <a:r>
              <a:rPr lang="en-GB" sz="2400" b="1" dirty="0"/>
              <a:t>Antibiotics compared with placebo</a:t>
            </a:r>
          </a:p>
          <a:p>
            <a:pPr marL="0" indent="0">
              <a:lnSpc>
                <a:spcPct val="100000"/>
              </a:lnSpc>
              <a:buNone/>
            </a:pPr>
            <a:r>
              <a:rPr lang="en-GB" sz="2400" dirty="0"/>
              <a:t>Systematic review (</a:t>
            </a:r>
            <a:r>
              <a:rPr lang="en-GB" sz="2400" dirty="0" err="1"/>
              <a:t>Falagas</a:t>
            </a:r>
            <a:r>
              <a:rPr lang="en-GB" sz="2400" dirty="0"/>
              <a:t> et al. 2009) </a:t>
            </a:r>
          </a:p>
        </p:txBody>
      </p:sp>
      <p:pic>
        <p:nvPicPr>
          <p:cNvPr id="4" name="Picture 3">
            <a:extLst>
              <a:ext uri="{FF2B5EF4-FFF2-40B4-BE49-F238E27FC236}">
                <a16:creationId xmlns:a16="http://schemas.microsoft.com/office/drawing/2014/main" id="{D75A7ABB-4195-40DA-AE92-36E93C5B7EE2}"/>
              </a:ext>
            </a:extLst>
          </p:cNvPr>
          <p:cNvPicPr>
            <a:picLocks noChangeAspect="1"/>
          </p:cNvPicPr>
          <p:nvPr/>
        </p:nvPicPr>
        <p:blipFill>
          <a:blip r:embed="rId3"/>
          <a:stretch>
            <a:fillRect/>
          </a:stretch>
        </p:blipFill>
        <p:spPr>
          <a:xfrm>
            <a:off x="7603744" y="388165"/>
            <a:ext cx="1216794" cy="1241605"/>
          </a:xfrm>
          <a:prstGeom prst="rect">
            <a:avLst/>
          </a:prstGeom>
        </p:spPr>
      </p:pic>
      <p:sp>
        <p:nvSpPr>
          <p:cNvPr id="12" name="Slide Number Placeholder 5">
            <a:extLst>
              <a:ext uri="{FF2B5EF4-FFF2-40B4-BE49-F238E27FC236}">
                <a16:creationId xmlns:a16="http://schemas.microsoft.com/office/drawing/2014/main" id="{47296BB5-99DC-4F9F-86CF-FEC3472441D4}"/>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32</a:t>
            </a:fld>
            <a:endParaRPr lang="en-GB" dirty="0"/>
          </a:p>
        </p:txBody>
      </p:sp>
      <p:sp>
        <p:nvSpPr>
          <p:cNvPr id="13" name="Footer Placeholder 4">
            <a:extLst>
              <a:ext uri="{FF2B5EF4-FFF2-40B4-BE49-F238E27FC236}">
                <a16:creationId xmlns:a16="http://schemas.microsoft.com/office/drawing/2014/main" id="{AAAADBBB-4CA8-4C97-95F7-9FB4594EE616}"/>
              </a:ext>
            </a:extLst>
          </p:cNvPr>
          <p:cNvSpPr txBox="1">
            <a:spLocks/>
          </p:cNvSpPr>
          <p:nvPr/>
        </p:nvSpPr>
        <p:spPr>
          <a:xfrm>
            <a:off x="4704347" y="6253083"/>
            <a:ext cx="4439653" cy="65147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err="1">
                <a:solidFill>
                  <a:srgbClr val="AD0016"/>
                </a:solidFill>
              </a:rPr>
              <a:t>Falagas</a:t>
            </a:r>
            <a:r>
              <a:rPr lang="en-GB" dirty="0">
                <a:solidFill>
                  <a:srgbClr val="AD0016"/>
                </a:solidFill>
              </a:rPr>
              <a:t> et al. (2009).</a:t>
            </a:r>
            <a:r>
              <a:rPr lang="en-GB" b="1" dirty="0"/>
              <a:t> </a:t>
            </a:r>
            <a:r>
              <a:rPr lang="pt-BR" dirty="0"/>
              <a:t>DOI: </a:t>
            </a:r>
            <a:r>
              <a:rPr lang="pt-BR" dirty="0">
                <a:solidFill>
                  <a:srgbClr val="AD0016"/>
                </a:solidFill>
                <a:hlinkClick r:id="rId4">
                  <a:extLst>
                    <a:ext uri="{A12FA001-AC4F-418D-AE19-62706E023703}">
                      <ahyp:hlinkClr xmlns:ahyp="http://schemas.microsoft.com/office/drawing/2018/hyperlinkcolor" val="tx"/>
                    </a:ext>
                  </a:extLst>
                </a:hlinkClick>
              </a:rPr>
              <a:t>10.1016/j.jinf.2008.12.009 </a:t>
            </a:r>
            <a:r>
              <a:rPr lang="en-GB" i="1" dirty="0">
                <a:solidFill>
                  <a:srgbClr val="AD0016"/>
                </a:solidFill>
              </a:rPr>
              <a:t> </a:t>
            </a:r>
          </a:p>
        </p:txBody>
      </p:sp>
      <p:sp>
        <p:nvSpPr>
          <p:cNvPr id="8" name="Title 1">
            <a:extLst>
              <a:ext uri="{FF2B5EF4-FFF2-40B4-BE49-F238E27FC236}">
                <a16:creationId xmlns:a16="http://schemas.microsoft.com/office/drawing/2014/main" id="{97B63D54-D82F-44DA-9B5F-B88064DD5672}"/>
              </a:ext>
            </a:extLst>
          </p:cNvPr>
          <p:cNvSpPr txBox="1">
            <a:spLocks/>
          </p:cNvSpPr>
          <p:nvPr/>
        </p:nvSpPr>
        <p:spPr>
          <a:xfrm>
            <a:off x="1470736" y="232775"/>
            <a:ext cx="75529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Q6: Rationale</a:t>
            </a:r>
          </a:p>
        </p:txBody>
      </p:sp>
      <p:sp>
        <p:nvSpPr>
          <p:cNvPr id="9" name="Rectangle 8">
            <a:extLst>
              <a:ext uri="{FF2B5EF4-FFF2-40B4-BE49-F238E27FC236}">
                <a16:creationId xmlns:a16="http://schemas.microsoft.com/office/drawing/2014/main" id="{B1601052-4A40-4192-8808-9609CFB89286}"/>
              </a:ext>
            </a:extLst>
          </p:cNvPr>
          <p:cNvSpPr/>
          <p:nvPr/>
        </p:nvSpPr>
        <p:spPr>
          <a:xfrm>
            <a:off x="1540256" y="1043821"/>
            <a:ext cx="3820085" cy="461665"/>
          </a:xfrm>
          <a:prstGeom prst="rect">
            <a:avLst/>
          </a:prstGeom>
        </p:spPr>
        <p:txBody>
          <a:bodyPr wrap="none">
            <a:spAutoFit/>
          </a:bodyPr>
          <a:lstStyle/>
          <a:p>
            <a:r>
              <a:rPr lang="en-GB" sz="2400" dirty="0">
                <a:solidFill>
                  <a:schemeClr val="accent4">
                    <a:lumMod val="75000"/>
                  </a:schemeClr>
                </a:solidFill>
              </a:rPr>
              <a:t>Acute, uncomplicated cystitis</a:t>
            </a:r>
          </a:p>
        </p:txBody>
      </p:sp>
      <p:sp>
        <p:nvSpPr>
          <p:cNvPr id="6" name="Rectangle 5">
            <a:extLst>
              <a:ext uri="{FF2B5EF4-FFF2-40B4-BE49-F238E27FC236}">
                <a16:creationId xmlns:a16="http://schemas.microsoft.com/office/drawing/2014/main" id="{957E59D8-C96D-41A3-94E3-42077672618F}"/>
              </a:ext>
            </a:extLst>
          </p:cNvPr>
          <p:cNvSpPr/>
          <p:nvPr/>
        </p:nvSpPr>
        <p:spPr>
          <a:xfrm>
            <a:off x="398855" y="2719443"/>
            <a:ext cx="8116495" cy="3431709"/>
          </a:xfrm>
          <a:prstGeom prst="rect">
            <a:avLst/>
          </a:prstGeom>
          <a:solidFill>
            <a:schemeClr val="accent6"/>
          </a:solidFill>
        </p:spPr>
        <p:txBody>
          <a:bodyPr wrap="square">
            <a:spAutoFit/>
          </a:bodyPr>
          <a:lstStyle/>
          <a:p>
            <a:pPr marL="342900" indent="-342900">
              <a:spcBef>
                <a:spcPts val="1000"/>
              </a:spcBef>
              <a:buFont typeface="Arial" panose="020B0604020202020204" pitchFamily="34" charset="0"/>
              <a:buChar char="•"/>
            </a:pPr>
            <a:r>
              <a:rPr lang="en-US" sz="2400" dirty="0">
                <a:solidFill>
                  <a:schemeClr val="accent5">
                    <a:lumMod val="10000"/>
                  </a:schemeClr>
                </a:solidFill>
              </a:rPr>
              <a:t>Antibiotics significantly increased the proportion of women having complete symptom resolution after treatment for a lower UTI, compared with placebo </a:t>
            </a:r>
          </a:p>
          <a:p>
            <a:pPr marL="342900" indent="-342900">
              <a:spcBef>
                <a:spcPts val="1000"/>
              </a:spcBef>
              <a:buFont typeface="Arial" panose="020B0604020202020204" pitchFamily="34" charset="0"/>
              <a:buChar char="•"/>
            </a:pPr>
            <a:r>
              <a:rPr lang="en-US" sz="2400" dirty="0">
                <a:solidFill>
                  <a:schemeClr val="accent5">
                    <a:lumMod val="10000"/>
                  </a:schemeClr>
                </a:solidFill>
              </a:rPr>
              <a:t>4 RCTs, n= 1,062; 62% vs. 26%; RR 2.26 95% CI 1.79 to 2.86</a:t>
            </a:r>
          </a:p>
          <a:p>
            <a:pPr marL="342900" indent="-342900">
              <a:spcBef>
                <a:spcPts val="1000"/>
              </a:spcBef>
              <a:buFont typeface="Arial" panose="020B0604020202020204" pitchFamily="34" charset="0"/>
              <a:buChar char="•"/>
            </a:pPr>
            <a:r>
              <a:rPr lang="en-US" sz="2400" dirty="0">
                <a:solidFill>
                  <a:schemeClr val="accent5">
                    <a:lumMod val="10000"/>
                  </a:schemeClr>
                </a:solidFill>
              </a:rPr>
              <a:t>NNT 3; high quality evidence</a:t>
            </a:r>
          </a:p>
          <a:p>
            <a:pPr marL="342900" indent="-342900">
              <a:spcBef>
                <a:spcPts val="1000"/>
              </a:spcBef>
              <a:buFont typeface="Arial" panose="020B0604020202020204" pitchFamily="34" charset="0"/>
              <a:buChar char="•"/>
            </a:pPr>
            <a:r>
              <a:rPr lang="en-GB" sz="2400" dirty="0">
                <a:solidFill>
                  <a:schemeClr val="accent5">
                    <a:lumMod val="10000"/>
                  </a:schemeClr>
                </a:solidFill>
              </a:rPr>
              <a:t>The incidence of pyelonephritis did not differ significantly between those who received antibiotics or placebo (2 RCTs, n= 742; adequate Power?)</a:t>
            </a:r>
            <a:endParaRPr lang="en-US" sz="2400" dirty="0">
              <a:solidFill>
                <a:schemeClr val="accent5">
                  <a:lumMod val="10000"/>
                </a:schemeClr>
              </a:solidFill>
            </a:endParaRPr>
          </a:p>
        </p:txBody>
      </p:sp>
      <p:sp>
        <p:nvSpPr>
          <p:cNvPr id="10" name="Date Placeholder 3">
            <a:extLst>
              <a:ext uri="{FF2B5EF4-FFF2-40B4-BE49-F238E27FC236}">
                <a16:creationId xmlns:a16="http://schemas.microsoft.com/office/drawing/2014/main" id="{686D889F-06A0-43BA-BB3B-77129E30A691}"/>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021769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A5F396F-C514-48DD-B850-B7BE29785376}"/>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33</a:t>
            </a:fld>
            <a:endParaRPr lang="en-GB" dirty="0"/>
          </a:p>
        </p:txBody>
      </p:sp>
      <p:sp>
        <p:nvSpPr>
          <p:cNvPr id="8" name="Footer Placeholder 4">
            <a:extLst>
              <a:ext uri="{FF2B5EF4-FFF2-40B4-BE49-F238E27FC236}">
                <a16:creationId xmlns:a16="http://schemas.microsoft.com/office/drawing/2014/main" id="{9F9C4FB3-62E9-43FE-94F2-10FAC2B21432}"/>
              </a:ext>
            </a:extLst>
          </p:cNvPr>
          <p:cNvSpPr txBox="1">
            <a:spLocks/>
          </p:cNvSpPr>
          <p:nvPr/>
        </p:nvSpPr>
        <p:spPr>
          <a:xfrm>
            <a:off x="4704347" y="6253083"/>
            <a:ext cx="4439653" cy="65147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solidFill>
                  <a:srgbClr val="AD0016"/>
                </a:solidFill>
              </a:rPr>
              <a:t>Little et al. (2010).</a:t>
            </a:r>
            <a:r>
              <a:rPr lang="en-GB" b="1" dirty="0"/>
              <a:t> </a:t>
            </a:r>
            <a:r>
              <a:rPr lang="en-GB" dirty="0"/>
              <a:t>DOI</a:t>
            </a:r>
            <a:r>
              <a:rPr lang="en-GB" dirty="0">
                <a:solidFill>
                  <a:srgbClr val="AD0016"/>
                </a:solidFill>
              </a:rPr>
              <a:t>: </a:t>
            </a:r>
            <a:r>
              <a:rPr lang="en-GB" dirty="0">
                <a:solidFill>
                  <a:srgbClr val="AD0016"/>
                </a:solidFill>
                <a:hlinkClick r:id="rId3">
                  <a:extLst>
                    <a:ext uri="{A12FA001-AC4F-418D-AE19-62706E023703}">
                      <ahyp:hlinkClr xmlns:ahyp="http://schemas.microsoft.com/office/drawing/2018/hyperlinkcolor" val="tx"/>
                    </a:ext>
                  </a:extLst>
                </a:hlinkClick>
              </a:rPr>
              <a:t>10.1136/bmj.c199 </a:t>
            </a:r>
            <a:endParaRPr lang="en-GB" i="1" dirty="0">
              <a:solidFill>
                <a:srgbClr val="AD0016"/>
              </a:solidFill>
            </a:endParaRPr>
          </a:p>
        </p:txBody>
      </p:sp>
      <p:sp>
        <p:nvSpPr>
          <p:cNvPr id="9" name="Title 1">
            <a:extLst>
              <a:ext uri="{FF2B5EF4-FFF2-40B4-BE49-F238E27FC236}">
                <a16:creationId xmlns:a16="http://schemas.microsoft.com/office/drawing/2014/main" id="{38ACF757-6BDB-4F16-9FB6-FDA9684E3DA4}"/>
              </a:ext>
            </a:extLst>
          </p:cNvPr>
          <p:cNvSpPr txBox="1">
            <a:spLocks/>
          </p:cNvSpPr>
          <p:nvPr/>
        </p:nvSpPr>
        <p:spPr>
          <a:xfrm>
            <a:off x="1470736" y="232775"/>
            <a:ext cx="75529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Q6: Rationale</a:t>
            </a:r>
          </a:p>
        </p:txBody>
      </p:sp>
      <p:sp>
        <p:nvSpPr>
          <p:cNvPr id="10" name="Rectangle 9">
            <a:extLst>
              <a:ext uri="{FF2B5EF4-FFF2-40B4-BE49-F238E27FC236}">
                <a16:creationId xmlns:a16="http://schemas.microsoft.com/office/drawing/2014/main" id="{F667AD3C-7D2C-4FD3-AE41-4BA270D59EBC}"/>
              </a:ext>
            </a:extLst>
          </p:cNvPr>
          <p:cNvSpPr/>
          <p:nvPr/>
        </p:nvSpPr>
        <p:spPr>
          <a:xfrm>
            <a:off x="1540256" y="1043821"/>
            <a:ext cx="6422527" cy="461665"/>
          </a:xfrm>
          <a:prstGeom prst="rect">
            <a:avLst/>
          </a:prstGeom>
        </p:spPr>
        <p:txBody>
          <a:bodyPr wrap="none">
            <a:spAutoFit/>
          </a:bodyPr>
          <a:lstStyle/>
          <a:p>
            <a:r>
              <a:rPr lang="en-GB" sz="2400" dirty="0"/>
              <a:t>Acute, uncomplicated cystitis: back-up prescribing</a:t>
            </a:r>
          </a:p>
        </p:txBody>
      </p:sp>
      <p:sp>
        <p:nvSpPr>
          <p:cNvPr id="11" name="Content Placeholder 2">
            <a:extLst>
              <a:ext uri="{FF2B5EF4-FFF2-40B4-BE49-F238E27FC236}">
                <a16:creationId xmlns:a16="http://schemas.microsoft.com/office/drawing/2014/main" id="{C88D4F60-C2C1-4A32-8A99-867A4B045593}"/>
              </a:ext>
            </a:extLst>
          </p:cNvPr>
          <p:cNvSpPr txBox="1">
            <a:spLocks/>
          </p:cNvSpPr>
          <p:nvPr/>
        </p:nvSpPr>
        <p:spPr>
          <a:xfrm>
            <a:off x="349250" y="1609344"/>
            <a:ext cx="832618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RCT (Little et al. 2010)</a:t>
            </a:r>
          </a:p>
          <a:p>
            <a:pPr marL="0" indent="0">
              <a:buFont typeface="Arial" panose="020B0604020202020204" pitchFamily="34" charset="0"/>
              <a:buNone/>
            </a:pPr>
            <a:endParaRPr lang="en-US" sz="2400" dirty="0"/>
          </a:p>
          <a:p>
            <a:pPr marL="0" indent="0">
              <a:buFont typeface="Arial" panose="020B0604020202020204" pitchFamily="34" charset="0"/>
              <a:buNone/>
            </a:pPr>
            <a:endParaRPr lang="en-US" dirty="0"/>
          </a:p>
          <a:p>
            <a:endParaRPr lang="en-GB" dirty="0"/>
          </a:p>
        </p:txBody>
      </p:sp>
      <p:sp>
        <p:nvSpPr>
          <p:cNvPr id="12" name="Rectangle 11">
            <a:extLst>
              <a:ext uri="{FF2B5EF4-FFF2-40B4-BE49-F238E27FC236}">
                <a16:creationId xmlns:a16="http://schemas.microsoft.com/office/drawing/2014/main" id="{A9B4D875-689E-4B83-85FE-453D92BD5329}"/>
              </a:ext>
            </a:extLst>
          </p:cNvPr>
          <p:cNvSpPr/>
          <p:nvPr/>
        </p:nvSpPr>
        <p:spPr>
          <a:xfrm>
            <a:off x="349250" y="4328134"/>
            <a:ext cx="8326188" cy="1860702"/>
          </a:xfrm>
          <a:prstGeom prst="rect">
            <a:avLst/>
          </a:prstGeom>
          <a:solidFill>
            <a:schemeClr val="accent6"/>
          </a:solidFill>
        </p:spPr>
        <p:txBody>
          <a:bodyPr wrap="square">
            <a:spAutoFit/>
          </a:bodyPr>
          <a:lstStyle/>
          <a:p>
            <a:pPr>
              <a:lnSpc>
                <a:spcPct val="107000"/>
              </a:lnSpc>
              <a:spcAft>
                <a:spcPts val="800"/>
              </a:spcAft>
            </a:pPr>
            <a:r>
              <a:rPr lang="en-GB" sz="240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Strategies: </a:t>
            </a:r>
          </a:p>
          <a:p>
            <a:pPr marL="342900" indent="-342900">
              <a:lnSpc>
                <a:spcPct val="107000"/>
              </a:lnSpc>
              <a:spcAft>
                <a:spcPts val="800"/>
              </a:spcAft>
              <a:buFont typeface="Arial" panose="020B0604020202020204" pitchFamily="34" charset="0"/>
              <a:buChar char="•"/>
            </a:pPr>
            <a:r>
              <a:rPr lang="en-GB" sz="240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Immediate vs back-up (delayed by 48 hrs) empirical antibiotics</a:t>
            </a:r>
          </a:p>
          <a:p>
            <a:pPr marL="342900" indent="-342900">
              <a:lnSpc>
                <a:spcPct val="107000"/>
              </a:lnSpc>
              <a:spcAft>
                <a:spcPts val="800"/>
              </a:spcAft>
              <a:buFont typeface="Arial" panose="020B0604020202020204" pitchFamily="34" charset="0"/>
              <a:buChar char="•"/>
            </a:pPr>
            <a:r>
              <a:rPr lang="en-GB" sz="240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Immediate antibiotics based on either symptom severity score &gt;2, positive dipstick test, or midstream urine culture result. </a:t>
            </a:r>
          </a:p>
        </p:txBody>
      </p:sp>
      <p:graphicFrame>
        <p:nvGraphicFramePr>
          <p:cNvPr id="15" name="Table 14">
            <a:extLst>
              <a:ext uri="{FF2B5EF4-FFF2-40B4-BE49-F238E27FC236}">
                <a16:creationId xmlns:a16="http://schemas.microsoft.com/office/drawing/2014/main" id="{76765CF1-EC30-4B1D-AB34-19F6B2A79D97}"/>
              </a:ext>
            </a:extLst>
          </p:cNvPr>
          <p:cNvGraphicFramePr>
            <a:graphicFrameLocks noGrp="1"/>
          </p:cNvGraphicFramePr>
          <p:nvPr>
            <p:extLst>
              <p:ext uri="{D42A27DB-BD31-4B8C-83A1-F6EECF244321}">
                <p14:modId xmlns:p14="http://schemas.microsoft.com/office/powerpoint/2010/main" val="3431984134"/>
              </p:ext>
            </p:extLst>
          </p:nvPr>
        </p:nvGraphicFramePr>
        <p:xfrm>
          <a:off x="349250" y="2394521"/>
          <a:ext cx="8326188" cy="2011680"/>
        </p:xfrm>
        <a:graphic>
          <a:graphicData uri="http://schemas.openxmlformats.org/drawingml/2006/table">
            <a:tbl>
              <a:tblPr firstRow="1" bandRow="1">
                <a:tableStyleId>{5C22544A-7EE6-4342-B048-85BDC9FD1C3A}</a:tableStyleId>
              </a:tblPr>
              <a:tblGrid>
                <a:gridCol w="4163094">
                  <a:extLst>
                    <a:ext uri="{9D8B030D-6E8A-4147-A177-3AD203B41FA5}">
                      <a16:colId xmlns:a16="http://schemas.microsoft.com/office/drawing/2014/main" val="2574469225"/>
                    </a:ext>
                  </a:extLst>
                </a:gridCol>
                <a:gridCol w="4163094">
                  <a:extLst>
                    <a:ext uri="{9D8B030D-6E8A-4147-A177-3AD203B41FA5}">
                      <a16:colId xmlns:a16="http://schemas.microsoft.com/office/drawing/2014/main" val="400420005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accent6">
                              <a:lumMod val="10000"/>
                            </a:schemeClr>
                          </a:solidFill>
                        </a:rPr>
                        <a:t>Population: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nSpc>
                          <a:spcPct val="100000"/>
                        </a:lnSpc>
                      </a:pPr>
                      <a:endParaRPr lang="en-GB" sz="24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71474161"/>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a:solidFill>
                            <a:schemeClr val="accent6">
                              <a:lumMod val="10000"/>
                            </a:schemeClr>
                          </a:solidFill>
                        </a:rPr>
                        <a:t>Non-pregnant women with acute </a:t>
                      </a:r>
                      <a:r>
                        <a:rPr lang="en-GB" sz="2400" b="1" dirty="0">
                          <a:solidFill>
                            <a:schemeClr val="accent6">
                              <a:lumMod val="10000"/>
                            </a:schemeClr>
                          </a:solidFill>
                        </a:rPr>
                        <a:t>uncomplicated</a:t>
                      </a:r>
                      <a:r>
                        <a:rPr lang="en-GB" sz="2400" b="0" dirty="0">
                          <a:solidFill>
                            <a:schemeClr val="accent6">
                              <a:lumMod val="10000"/>
                            </a:schemeClr>
                          </a:solidFill>
                        </a:rPr>
                        <a:t> lower UTI, </a:t>
                      </a:r>
                      <a:r>
                        <a:rPr lang="en-GB" sz="2400" b="1" dirty="0">
                          <a:solidFill>
                            <a:schemeClr val="accent6">
                              <a:lumMod val="10000"/>
                            </a:schemeClr>
                          </a:solidFill>
                        </a:rPr>
                        <a:t>immediate antibiotic treatment not necessary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a:solidFill>
                            <a:schemeClr val="accent6">
                              <a:lumMod val="10000"/>
                            </a:schemeClr>
                          </a:solidFill>
                        </a:rPr>
                        <a:t>N= 309,  Mean age  39-45 </a:t>
                      </a:r>
                      <a:r>
                        <a:rPr lang="en-GB" sz="2400" b="0" dirty="0" err="1">
                          <a:solidFill>
                            <a:schemeClr val="accent6">
                              <a:lumMod val="10000"/>
                            </a:schemeClr>
                          </a:solidFill>
                        </a:rPr>
                        <a:t>yrs</a:t>
                      </a:r>
                      <a:endParaRPr lang="en-GB" sz="2400" b="0" dirty="0">
                        <a:solidFill>
                          <a:schemeClr val="accent6">
                            <a:lumMod val="10000"/>
                          </a:schemeClr>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a:solidFill>
                            <a:schemeClr val="accent6">
                              <a:lumMod val="10000"/>
                            </a:schemeClr>
                          </a:solidFill>
                        </a:rPr>
                        <a:t>Moderate symptoms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374728134"/>
                  </a:ext>
                </a:extLst>
              </a:tr>
            </a:tbl>
          </a:graphicData>
        </a:graphic>
      </p:graphicFrame>
      <p:sp>
        <p:nvSpPr>
          <p:cNvPr id="18" name="Rectangle 17">
            <a:extLst>
              <a:ext uri="{FF2B5EF4-FFF2-40B4-BE49-F238E27FC236}">
                <a16:creationId xmlns:a16="http://schemas.microsoft.com/office/drawing/2014/main" id="{972E7520-699C-45F2-BA04-DAEFC597CB73}"/>
              </a:ext>
            </a:extLst>
          </p:cNvPr>
          <p:cNvSpPr/>
          <p:nvPr/>
        </p:nvSpPr>
        <p:spPr>
          <a:xfrm>
            <a:off x="349250" y="1978603"/>
            <a:ext cx="8326188" cy="461665"/>
          </a:xfrm>
          <a:prstGeom prst="rect">
            <a:avLst/>
          </a:prstGeom>
          <a:solidFill>
            <a:schemeClr val="accent6"/>
          </a:solidFill>
        </p:spPr>
        <p:txBody>
          <a:bodyPr wrap="square">
            <a:spAutoFit/>
          </a:bodyPr>
          <a:lstStyle/>
          <a:p>
            <a:r>
              <a:rPr lang="en-GB" sz="2400" dirty="0">
                <a:solidFill>
                  <a:schemeClr val="accent5">
                    <a:lumMod val="10000"/>
                  </a:schemeClr>
                </a:solidFill>
              </a:rPr>
              <a:t>Assessed various antibiotic prescribing strategies </a:t>
            </a:r>
          </a:p>
        </p:txBody>
      </p:sp>
      <p:sp>
        <p:nvSpPr>
          <p:cNvPr id="13" name="Date Placeholder 3">
            <a:extLst>
              <a:ext uri="{FF2B5EF4-FFF2-40B4-BE49-F238E27FC236}">
                <a16:creationId xmlns:a16="http://schemas.microsoft.com/office/drawing/2014/main" id="{DEF2D050-A9E5-43D0-80C0-F0D080DE6118}"/>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332409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BFE1F8E7-2C18-4F22-8F37-0C03040B9BC7}"/>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34</a:t>
            </a:fld>
            <a:endParaRPr lang="en-GB" dirty="0"/>
          </a:p>
        </p:txBody>
      </p:sp>
      <p:sp>
        <p:nvSpPr>
          <p:cNvPr id="12" name="Footer Placeholder 4">
            <a:extLst>
              <a:ext uri="{FF2B5EF4-FFF2-40B4-BE49-F238E27FC236}">
                <a16:creationId xmlns:a16="http://schemas.microsoft.com/office/drawing/2014/main" id="{0EBE8CA3-6D9D-4328-B9BB-9861BAF9B085}"/>
              </a:ext>
            </a:extLst>
          </p:cNvPr>
          <p:cNvSpPr txBox="1">
            <a:spLocks/>
          </p:cNvSpPr>
          <p:nvPr/>
        </p:nvSpPr>
        <p:spPr>
          <a:xfrm>
            <a:off x="4704347" y="6253083"/>
            <a:ext cx="4439653" cy="65147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solidFill>
                  <a:srgbClr val="AD0016"/>
                </a:solidFill>
              </a:rPr>
              <a:t>Little et al. (2010).</a:t>
            </a:r>
            <a:r>
              <a:rPr lang="en-GB" b="1" dirty="0"/>
              <a:t> </a:t>
            </a:r>
            <a:r>
              <a:rPr lang="en-GB" dirty="0"/>
              <a:t>DOI</a:t>
            </a:r>
            <a:r>
              <a:rPr lang="en-GB" dirty="0">
                <a:solidFill>
                  <a:srgbClr val="AD0016"/>
                </a:solidFill>
              </a:rPr>
              <a:t>: </a:t>
            </a:r>
            <a:r>
              <a:rPr lang="en-GB" dirty="0">
                <a:solidFill>
                  <a:srgbClr val="AD0016"/>
                </a:solidFill>
                <a:hlinkClick r:id="rId3">
                  <a:extLst>
                    <a:ext uri="{A12FA001-AC4F-418D-AE19-62706E023703}">
                      <ahyp:hlinkClr xmlns:ahyp="http://schemas.microsoft.com/office/drawing/2018/hyperlinkcolor" val="tx"/>
                    </a:ext>
                  </a:extLst>
                </a:hlinkClick>
              </a:rPr>
              <a:t>10.1136/bmj.c199 </a:t>
            </a:r>
            <a:endParaRPr lang="en-GB" i="1" dirty="0">
              <a:solidFill>
                <a:srgbClr val="AD0016"/>
              </a:solidFill>
            </a:endParaRPr>
          </a:p>
        </p:txBody>
      </p:sp>
      <p:sp>
        <p:nvSpPr>
          <p:cNvPr id="7" name="Title 1">
            <a:extLst>
              <a:ext uri="{FF2B5EF4-FFF2-40B4-BE49-F238E27FC236}">
                <a16:creationId xmlns:a16="http://schemas.microsoft.com/office/drawing/2014/main" id="{B102BE05-7A6F-4F70-99EF-350D954E9778}"/>
              </a:ext>
            </a:extLst>
          </p:cNvPr>
          <p:cNvSpPr txBox="1">
            <a:spLocks/>
          </p:cNvSpPr>
          <p:nvPr/>
        </p:nvSpPr>
        <p:spPr>
          <a:xfrm>
            <a:off x="1470736" y="232775"/>
            <a:ext cx="75529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Q6: Rationale</a:t>
            </a:r>
          </a:p>
        </p:txBody>
      </p:sp>
      <p:sp>
        <p:nvSpPr>
          <p:cNvPr id="8" name="Rectangle 7">
            <a:extLst>
              <a:ext uri="{FF2B5EF4-FFF2-40B4-BE49-F238E27FC236}">
                <a16:creationId xmlns:a16="http://schemas.microsoft.com/office/drawing/2014/main" id="{D658FB0C-9316-4AF4-8532-A2901AD85F0C}"/>
              </a:ext>
            </a:extLst>
          </p:cNvPr>
          <p:cNvSpPr/>
          <p:nvPr/>
        </p:nvSpPr>
        <p:spPr>
          <a:xfrm>
            <a:off x="1540256" y="1043821"/>
            <a:ext cx="6422527" cy="461665"/>
          </a:xfrm>
          <a:prstGeom prst="rect">
            <a:avLst/>
          </a:prstGeom>
        </p:spPr>
        <p:txBody>
          <a:bodyPr wrap="none">
            <a:spAutoFit/>
          </a:bodyPr>
          <a:lstStyle/>
          <a:p>
            <a:r>
              <a:rPr lang="en-GB" sz="2400" dirty="0">
                <a:solidFill>
                  <a:schemeClr val="accent4">
                    <a:lumMod val="75000"/>
                  </a:schemeClr>
                </a:solidFill>
              </a:rPr>
              <a:t>Acute, uncomplicated cystitis: back-up prescribing</a:t>
            </a:r>
          </a:p>
        </p:txBody>
      </p:sp>
      <p:sp>
        <p:nvSpPr>
          <p:cNvPr id="9" name="Content Placeholder 2">
            <a:extLst>
              <a:ext uri="{FF2B5EF4-FFF2-40B4-BE49-F238E27FC236}">
                <a16:creationId xmlns:a16="http://schemas.microsoft.com/office/drawing/2014/main" id="{2480F4A6-4456-4106-A885-86A17938E1E2}"/>
              </a:ext>
            </a:extLst>
          </p:cNvPr>
          <p:cNvSpPr txBox="1">
            <a:spLocks/>
          </p:cNvSpPr>
          <p:nvPr/>
        </p:nvSpPr>
        <p:spPr>
          <a:xfrm>
            <a:off x="349250" y="1609344"/>
            <a:ext cx="8326188" cy="15663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accent4">
                    <a:lumMod val="75000"/>
                  </a:schemeClr>
                </a:solidFill>
              </a:rPr>
              <a:t>RCT (Little et al. 2010)</a:t>
            </a:r>
          </a:p>
          <a:p>
            <a:pPr marL="0" indent="0">
              <a:buFont typeface="Arial" panose="020B0604020202020204" pitchFamily="34" charset="0"/>
              <a:buNone/>
            </a:pPr>
            <a:endParaRPr lang="en-US" dirty="0"/>
          </a:p>
          <a:p>
            <a:endParaRPr lang="en-GB" dirty="0"/>
          </a:p>
        </p:txBody>
      </p:sp>
      <p:sp>
        <p:nvSpPr>
          <p:cNvPr id="6" name="Rectangle 5">
            <a:extLst>
              <a:ext uri="{FF2B5EF4-FFF2-40B4-BE49-F238E27FC236}">
                <a16:creationId xmlns:a16="http://schemas.microsoft.com/office/drawing/2014/main" id="{2B069868-4392-42AB-9D9C-A5F6BF192570}"/>
              </a:ext>
            </a:extLst>
          </p:cNvPr>
          <p:cNvSpPr/>
          <p:nvPr/>
        </p:nvSpPr>
        <p:spPr>
          <a:xfrm>
            <a:off x="349250" y="1928363"/>
            <a:ext cx="8553450" cy="2651047"/>
          </a:xfrm>
          <a:prstGeom prst="rect">
            <a:avLst/>
          </a:prstGeom>
        </p:spPr>
        <p:txBody>
          <a:bodyPr wrap="square">
            <a:spAutoFit/>
          </a:bodyPr>
          <a:lstStyle/>
          <a:p>
            <a:pPr>
              <a:spcBef>
                <a:spcPts val="1000"/>
              </a:spcBef>
            </a:pPr>
            <a:r>
              <a:rPr lang="en-GB" sz="240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Outcomes:</a:t>
            </a:r>
          </a:p>
          <a:p>
            <a:pPr marL="342900" indent="-342900">
              <a:spcBef>
                <a:spcPts val="1000"/>
              </a:spcBef>
              <a:buFont typeface="Arial" panose="020B0604020202020204" pitchFamily="34" charset="0"/>
              <a:buChar char="•"/>
            </a:pPr>
            <a:r>
              <a:rPr lang="en-GB" sz="240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Only two-thirds of women randomised to receive antibiotics based on a midstream urine result had a positive urine culture.</a:t>
            </a:r>
          </a:p>
          <a:p>
            <a:pPr marL="342900" indent="-342900">
              <a:spcBef>
                <a:spcPts val="1000"/>
              </a:spcBef>
              <a:buFont typeface="Arial" panose="020B0604020202020204" pitchFamily="34" charset="0"/>
              <a:buChar char="•"/>
            </a:pPr>
            <a:r>
              <a:rPr lang="en-GB" sz="240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No difference between different prescribing strategies in  severity or duration of symptoms or time to re-consultation (low to very low quality evidence)</a:t>
            </a:r>
          </a:p>
        </p:txBody>
      </p:sp>
      <p:sp>
        <p:nvSpPr>
          <p:cNvPr id="13" name="Rectangle 12">
            <a:extLst>
              <a:ext uri="{FF2B5EF4-FFF2-40B4-BE49-F238E27FC236}">
                <a16:creationId xmlns:a16="http://schemas.microsoft.com/office/drawing/2014/main" id="{7233F516-BADE-41DB-A49E-B17C73A18352}"/>
              </a:ext>
            </a:extLst>
          </p:cNvPr>
          <p:cNvSpPr/>
          <p:nvPr/>
        </p:nvSpPr>
        <p:spPr>
          <a:xfrm>
            <a:off x="174625" y="4552726"/>
            <a:ext cx="8794750" cy="1569660"/>
          </a:xfrm>
          <a:prstGeom prst="rect">
            <a:avLst/>
          </a:prstGeom>
          <a:solidFill>
            <a:schemeClr val="accent4">
              <a:lumMod val="40000"/>
              <a:lumOff val="60000"/>
            </a:schemeClr>
          </a:solidFill>
        </p:spPr>
        <p:txBody>
          <a:bodyPr wrap="square">
            <a:spAutoFit/>
          </a:bodyPr>
          <a:lstStyle/>
          <a:p>
            <a:pPr>
              <a:spcBef>
                <a:spcPts val="1000"/>
              </a:spcBef>
            </a:pPr>
            <a:r>
              <a:rPr lang="en-GB" sz="240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Guideline discussion: </a:t>
            </a:r>
            <a:r>
              <a:rPr lang="en-GB" sz="2400" dirty="0">
                <a:solidFill>
                  <a:schemeClr val="tx2">
                    <a:lumMod val="10000"/>
                  </a:schemeClr>
                </a:solidFill>
              </a:rPr>
              <a:t>Decisions around prescribing strategies should be individualised, taking account of symptom severity, risk of developing complications or treatment failure, &amp; preference for back-up or immediate antibiotics, or awaiting results of urine culture.</a:t>
            </a:r>
            <a:endParaRPr lang="en-GB" sz="240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Date Placeholder 3">
            <a:extLst>
              <a:ext uri="{FF2B5EF4-FFF2-40B4-BE49-F238E27FC236}">
                <a16:creationId xmlns:a16="http://schemas.microsoft.com/office/drawing/2014/main" id="{240BAF00-620D-4BEA-AA8C-C7F77F647E72}"/>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875349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C13316-D699-4571-A9D1-85848CAA61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73" b="47308"/>
          <a:stretch/>
        </p:blipFill>
        <p:spPr>
          <a:xfrm>
            <a:off x="1345362" y="1790986"/>
            <a:ext cx="6453274" cy="1500507"/>
          </a:xfrm>
          <a:prstGeom prst="rect">
            <a:avLst/>
          </a:prstGeom>
        </p:spPr>
      </p:pic>
      <p:pic>
        <p:nvPicPr>
          <p:cNvPr id="5" name="Graphic 4" descr="Female Profile">
            <a:extLst>
              <a:ext uri="{FF2B5EF4-FFF2-40B4-BE49-F238E27FC236}">
                <a16:creationId xmlns:a16="http://schemas.microsoft.com/office/drawing/2014/main" id="{8484D806-C36D-4731-9D01-07C01DD8AA2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80205" y="3355324"/>
            <a:ext cx="3183587" cy="3183587"/>
          </a:xfrm>
          <a:prstGeom prst="rect">
            <a:avLst/>
          </a:prstGeom>
        </p:spPr>
      </p:pic>
      <p:pic>
        <p:nvPicPr>
          <p:cNvPr id="6" name="Graphic 5" descr="Head with gears">
            <a:extLst>
              <a:ext uri="{FF2B5EF4-FFF2-40B4-BE49-F238E27FC236}">
                <a16:creationId xmlns:a16="http://schemas.microsoft.com/office/drawing/2014/main" id="{63C5EEDD-7425-45A3-B113-77AC547BD45A}"/>
              </a:ext>
            </a:extLst>
          </p:cNvPr>
          <p:cNvPicPr>
            <a:picLocks noChangeAspect="1"/>
          </p:cNvPicPr>
          <p:nvPr/>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15436" t="13555" r="31938" b="41792"/>
          <a:stretch/>
        </p:blipFill>
        <p:spPr>
          <a:xfrm>
            <a:off x="5498432" y="3338373"/>
            <a:ext cx="874643" cy="742122"/>
          </a:xfrm>
          <a:prstGeom prst="rect">
            <a:avLst/>
          </a:prstGeom>
        </p:spPr>
      </p:pic>
      <p:sp>
        <p:nvSpPr>
          <p:cNvPr id="9" name="Slide Number Placeholder 5">
            <a:extLst>
              <a:ext uri="{FF2B5EF4-FFF2-40B4-BE49-F238E27FC236}">
                <a16:creationId xmlns:a16="http://schemas.microsoft.com/office/drawing/2014/main" id="{A74825F9-456D-438A-BD7E-8F05E506DC3B}"/>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35</a:t>
            </a:fld>
            <a:endParaRPr lang="en-GB" dirty="0"/>
          </a:p>
        </p:txBody>
      </p:sp>
      <p:sp>
        <p:nvSpPr>
          <p:cNvPr id="10" name="Footer Placeholder 4">
            <a:extLst>
              <a:ext uri="{FF2B5EF4-FFF2-40B4-BE49-F238E27FC236}">
                <a16:creationId xmlns:a16="http://schemas.microsoft.com/office/drawing/2014/main" id="{CF4E2D17-04B5-4C62-92E0-C36A593B71ED}"/>
              </a:ext>
            </a:extLst>
          </p:cNvPr>
          <p:cNvSpPr txBox="1">
            <a:spLocks/>
          </p:cNvSpPr>
          <p:nvPr/>
        </p:nvSpPr>
        <p:spPr>
          <a:xfrm>
            <a:off x="5498432" y="6253083"/>
            <a:ext cx="3645568" cy="65147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solidFill>
                  <a:srgbClr val="AD0016"/>
                </a:solidFill>
              </a:rPr>
              <a:t>National Institute for Health and Care Excellence (NICE). (2018). </a:t>
            </a:r>
            <a:r>
              <a:rPr lang="en-GB" i="1" dirty="0">
                <a:solidFill>
                  <a:srgbClr val="AD0016"/>
                </a:solidFill>
              </a:rPr>
              <a:t>Decision aid. Cystitis: taking an antibiotic.</a:t>
            </a:r>
            <a:r>
              <a:rPr lang="en-GB" i="1" dirty="0">
                <a:solidFill>
                  <a:srgbClr val="AD0016"/>
                </a:solidFill>
                <a:hlinkClick r:id="rId8">
                  <a:extLst>
                    <a:ext uri="{A12FA001-AC4F-418D-AE19-62706E023703}">
                      <ahyp:hlinkClr xmlns:ahyp="http://schemas.microsoft.com/office/drawing/2018/hyperlinkcolor" val="tx"/>
                    </a:ext>
                  </a:extLst>
                </a:hlinkClick>
              </a:rPr>
              <a:t> </a:t>
            </a:r>
            <a:r>
              <a:rPr lang="en-GB" dirty="0">
                <a:solidFill>
                  <a:srgbClr val="AD0016"/>
                </a:solidFill>
                <a:hlinkClick r:id="rId8">
                  <a:extLst>
                    <a:ext uri="{A12FA001-AC4F-418D-AE19-62706E023703}">
                      <ahyp:hlinkClr xmlns:ahyp="http://schemas.microsoft.com/office/drawing/2018/hyperlinkcolor" val="tx"/>
                    </a:ext>
                  </a:extLst>
                </a:hlinkClick>
              </a:rPr>
              <a:t>www.nice.org.uk/guidance/ng109/resources/</a:t>
            </a:r>
            <a:r>
              <a:rPr lang="en-GB" dirty="0">
                <a:solidFill>
                  <a:srgbClr val="AD0016"/>
                </a:solidFill>
              </a:rPr>
              <a:t> </a:t>
            </a:r>
            <a:endParaRPr lang="en-GB" i="1" dirty="0">
              <a:solidFill>
                <a:srgbClr val="AD0016"/>
              </a:solidFill>
            </a:endParaRPr>
          </a:p>
        </p:txBody>
      </p:sp>
      <p:sp>
        <p:nvSpPr>
          <p:cNvPr id="11" name="Title 1">
            <a:extLst>
              <a:ext uri="{FF2B5EF4-FFF2-40B4-BE49-F238E27FC236}">
                <a16:creationId xmlns:a16="http://schemas.microsoft.com/office/drawing/2014/main" id="{BA1C0DBA-623A-4A91-ACD6-624286FDA041}"/>
              </a:ext>
            </a:extLst>
          </p:cNvPr>
          <p:cNvSpPr txBox="1">
            <a:spLocks/>
          </p:cNvSpPr>
          <p:nvPr/>
        </p:nvSpPr>
        <p:spPr>
          <a:xfrm>
            <a:off x="1470736" y="232775"/>
            <a:ext cx="75529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NICE decision aids</a:t>
            </a:r>
          </a:p>
        </p:txBody>
      </p:sp>
      <p:sp>
        <p:nvSpPr>
          <p:cNvPr id="12" name="Date Placeholder 3">
            <a:extLst>
              <a:ext uri="{FF2B5EF4-FFF2-40B4-BE49-F238E27FC236}">
                <a16:creationId xmlns:a16="http://schemas.microsoft.com/office/drawing/2014/main" id="{7CAD2B2D-AA90-4749-B3E5-5EFF9864C6FD}"/>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610254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054D2-5648-406F-8D87-B54743BD7D20}"/>
              </a:ext>
            </a:extLst>
          </p:cNvPr>
          <p:cNvSpPr>
            <a:spLocks noGrp="1"/>
          </p:cNvSpPr>
          <p:nvPr>
            <p:ph type="title"/>
          </p:nvPr>
        </p:nvSpPr>
        <p:spPr/>
        <p:txBody>
          <a:bodyPr>
            <a:normAutofit/>
          </a:bodyPr>
          <a:lstStyle/>
          <a:p>
            <a:r>
              <a:rPr lang="en-GB" sz="3200" dirty="0"/>
              <a:t>UTI Rapid Update Quiz</a:t>
            </a:r>
          </a:p>
        </p:txBody>
      </p:sp>
      <p:sp>
        <p:nvSpPr>
          <p:cNvPr id="3" name="Content Placeholder 2">
            <a:extLst>
              <a:ext uri="{FF2B5EF4-FFF2-40B4-BE49-F238E27FC236}">
                <a16:creationId xmlns:a16="http://schemas.microsoft.com/office/drawing/2014/main" id="{36105E9A-0B96-4615-BA04-743403C707D7}"/>
              </a:ext>
            </a:extLst>
          </p:cNvPr>
          <p:cNvSpPr>
            <a:spLocks noGrp="1"/>
          </p:cNvSpPr>
          <p:nvPr>
            <p:ph idx="1"/>
          </p:nvPr>
        </p:nvSpPr>
        <p:spPr>
          <a:xfrm>
            <a:off x="628650" y="3149203"/>
            <a:ext cx="7886700" cy="559593"/>
          </a:xfrm>
        </p:spPr>
        <p:txBody>
          <a:bodyPr/>
          <a:lstStyle/>
          <a:p>
            <a:pPr marL="0" indent="0" algn="ctr">
              <a:buNone/>
            </a:pPr>
            <a:r>
              <a:rPr lang="en-GB" sz="2400" dirty="0"/>
              <a:t>What will you do differently? </a:t>
            </a:r>
          </a:p>
          <a:p>
            <a:endParaRPr lang="en-GB" dirty="0"/>
          </a:p>
        </p:txBody>
      </p:sp>
      <p:pic>
        <p:nvPicPr>
          <p:cNvPr id="4" name="Graphic 3" descr="Repeat">
            <a:extLst>
              <a:ext uri="{FF2B5EF4-FFF2-40B4-BE49-F238E27FC236}">
                <a16:creationId xmlns:a16="http://schemas.microsoft.com/office/drawing/2014/main" id="{202B3A2D-FF05-468D-86A2-7FD46E60D9C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1293" y="570707"/>
            <a:ext cx="914400" cy="914400"/>
          </a:xfrm>
          <a:prstGeom prst="rect">
            <a:avLst/>
          </a:prstGeom>
        </p:spPr>
      </p:pic>
      <p:sp>
        <p:nvSpPr>
          <p:cNvPr id="8" name="Slide Number Placeholder 5">
            <a:extLst>
              <a:ext uri="{FF2B5EF4-FFF2-40B4-BE49-F238E27FC236}">
                <a16:creationId xmlns:a16="http://schemas.microsoft.com/office/drawing/2014/main" id="{8828FC50-CCB1-4D9D-8408-BFC9CBF551EA}"/>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36</a:t>
            </a:fld>
            <a:endParaRPr lang="en-GB" dirty="0"/>
          </a:p>
        </p:txBody>
      </p:sp>
      <p:sp>
        <p:nvSpPr>
          <p:cNvPr id="9" name="Footer Placeholder 4">
            <a:extLst>
              <a:ext uri="{FF2B5EF4-FFF2-40B4-BE49-F238E27FC236}">
                <a16:creationId xmlns:a16="http://schemas.microsoft.com/office/drawing/2014/main" id="{4AAE5D12-C342-420E-9496-7DA73A719BDE}"/>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10" name="Date Placeholder 3">
            <a:extLst>
              <a:ext uri="{FF2B5EF4-FFF2-40B4-BE49-F238E27FC236}">
                <a16:creationId xmlns:a16="http://schemas.microsoft.com/office/drawing/2014/main" id="{821F4AB5-6CC5-40DD-A981-0944715B77B1}"/>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633481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82A58-DD20-4230-93AA-4F494940A897}"/>
              </a:ext>
            </a:extLst>
          </p:cNvPr>
          <p:cNvSpPr>
            <a:spLocks noGrp="1"/>
          </p:cNvSpPr>
          <p:nvPr>
            <p:ph type="title"/>
          </p:nvPr>
        </p:nvSpPr>
        <p:spPr/>
        <p:txBody>
          <a:bodyPr>
            <a:normAutofit/>
          </a:bodyPr>
          <a:lstStyle/>
          <a:p>
            <a:r>
              <a:rPr lang="en-GB" sz="3200" dirty="0"/>
              <a:t>Acknowledgements</a:t>
            </a:r>
          </a:p>
        </p:txBody>
      </p:sp>
      <p:sp>
        <p:nvSpPr>
          <p:cNvPr id="3" name="Content Placeholder 2">
            <a:extLst>
              <a:ext uri="{FF2B5EF4-FFF2-40B4-BE49-F238E27FC236}">
                <a16:creationId xmlns:a16="http://schemas.microsoft.com/office/drawing/2014/main" id="{FDDC738E-8B21-4A55-81B0-812193573C3A}"/>
              </a:ext>
            </a:extLst>
          </p:cNvPr>
          <p:cNvSpPr>
            <a:spLocks noGrp="1"/>
          </p:cNvSpPr>
          <p:nvPr>
            <p:ph idx="1"/>
          </p:nvPr>
        </p:nvSpPr>
        <p:spPr>
          <a:xfrm>
            <a:off x="279734" y="1662839"/>
            <a:ext cx="8521366" cy="5183144"/>
          </a:xfrm>
        </p:spPr>
        <p:txBody>
          <a:bodyPr>
            <a:noAutofit/>
          </a:bodyPr>
          <a:lstStyle/>
          <a:p>
            <a:pPr marL="0" indent="0">
              <a:lnSpc>
                <a:spcPct val="100000"/>
              </a:lnSpc>
              <a:buNone/>
            </a:pPr>
            <a:r>
              <a:rPr lang="en-GB" sz="2000" dirty="0"/>
              <a:t>This resource has been developed by a common infections working group and is not produced or maintained by NICE or PHE. Members are volunteers from the NICE Managing Common Infections prescribing guideline committee and include lay members, GPs, pharmacists, Public Health clinicians.</a:t>
            </a:r>
          </a:p>
          <a:p>
            <a:pPr marL="0" indent="0">
              <a:lnSpc>
                <a:spcPct val="100000"/>
              </a:lnSpc>
              <a:buNone/>
            </a:pPr>
            <a:r>
              <a:rPr lang="en-GB" sz="2000" dirty="0"/>
              <a:t>The contributors are grateful to NICE &amp; TARGET for endorsing and hosting this UTI rapid update slide set. </a:t>
            </a:r>
            <a:endParaRPr lang="en-GB" sz="2000" i="1" dirty="0"/>
          </a:p>
          <a:p>
            <a:pPr marL="0" indent="0">
              <a:lnSpc>
                <a:spcPct val="100000"/>
              </a:lnSpc>
              <a:buNone/>
            </a:pPr>
            <a:r>
              <a:rPr lang="en-GB" sz="2000" b="1" dirty="0"/>
              <a:t>Thanks to Ian Hill-Smith, John Morris, </a:t>
            </a:r>
            <a:r>
              <a:rPr lang="en-GB" sz="2000" b="1" dirty="0" err="1"/>
              <a:t>Cliodna</a:t>
            </a:r>
            <a:r>
              <a:rPr lang="en-GB" sz="2000" b="1" dirty="0"/>
              <a:t> McNulty, Carole </a:t>
            </a:r>
            <a:r>
              <a:rPr lang="en-GB" sz="2000" b="1" dirty="0" err="1"/>
              <a:t>Pitkeathley</a:t>
            </a:r>
            <a:r>
              <a:rPr lang="en-GB" sz="2000" b="1" dirty="0"/>
              <a:t>, Avril Tucker, Caroline Ward, Alastair Hayes, Elizabeth Beech, Tessa Lewis (lead) </a:t>
            </a:r>
          </a:p>
          <a:p>
            <a:pPr marL="0" indent="0">
              <a:lnSpc>
                <a:spcPct val="100000"/>
              </a:lnSpc>
              <a:buNone/>
            </a:pPr>
            <a:r>
              <a:rPr lang="en-GB" sz="2000" dirty="0">
                <a:solidFill>
                  <a:schemeClr val="accent5">
                    <a:lumMod val="10000"/>
                  </a:schemeClr>
                </a:solidFill>
                <a:latin typeface="Calibri "/>
              </a:rPr>
              <a:t>For comment on whether this was helpful or advice for future slide sets please email: </a:t>
            </a:r>
            <a:r>
              <a:rPr lang="en-GB" sz="2000" u="sng" dirty="0">
                <a:solidFill>
                  <a:schemeClr val="accent5">
                    <a:lumMod val="10000"/>
                  </a:schemeClr>
                </a:solidFill>
                <a:latin typeface="Calibri "/>
              </a:rPr>
              <a:t>tessa.lewis1@btinternet.com</a:t>
            </a:r>
            <a:endParaRPr lang="en-GB" sz="2000" dirty="0">
              <a:solidFill>
                <a:schemeClr val="accent5">
                  <a:lumMod val="10000"/>
                </a:schemeClr>
              </a:solidFill>
              <a:latin typeface="Calibri "/>
              <a:cs typeface="Arial" panose="020B0604020202020204" pitchFamily="34" charset="0"/>
            </a:endParaRPr>
          </a:p>
        </p:txBody>
      </p:sp>
      <p:sp>
        <p:nvSpPr>
          <p:cNvPr id="7" name="Slide Number Placeholder 5">
            <a:extLst>
              <a:ext uri="{FF2B5EF4-FFF2-40B4-BE49-F238E27FC236}">
                <a16:creationId xmlns:a16="http://schemas.microsoft.com/office/drawing/2014/main" id="{4E9B9B00-FE84-4FAD-A425-A75D8B1FF8C1}"/>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37</a:t>
            </a:fld>
            <a:endParaRPr lang="en-GB" dirty="0"/>
          </a:p>
        </p:txBody>
      </p:sp>
      <p:sp>
        <p:nvSpPr>
          <p:cNvPr id="8" name="Footer Placeholder 4">
            <a:extLst>
              <a:ext uri="{FF2B5EF4-FFF2-40B4-BE49-F238E27FC236}">
                <a16:creationId xmlns:a16="http://schemas.microsoft.com/office/drawing/2014/main" id="{91435FD5-1459-4181-A415-DA636FAC7907}"/>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9" name="Date Placeholder 3">
            <a:extLst>
              <a:ext uri="{FF2B5EF4-FFF2-40B4-BE49-F238E27FC236}">
                <a16:creationId xmlns:a16="http://schemas.microsoft.com/office/drawing/2014/main" id="{99E49103-BB16-432D-B771-AB27F8A7AB00}"/>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42378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C6EC6C7F-2EF7-4F96-9CA6-3F809564D3C6}"/>
              </a:ext>
            </a:extLst>
          </p:cNvPr>
          <p:cNvSpPr txBox="1">
            <a:spLocks/>
          </p:cNvSpPr>
          <p:nvPr/>
        </p:nvSpPr>
        <p:spPr>
          <a:xfrm>
            <a:off x="5806440" y="6348871"/>
            <a:ext cx="3337560" cy="46202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solidFill>
                  <a:srgbClr val="AD0016"/>
                </a:solidFill>
              </a:rPr>
              <a:t>Public Health England (PHE). (2018). </a:t>
            </a:r>
            <a:r>
              <a:rPr lang="en-GB" i="1" dirty="0">
                <a:solidFill>
                  <a:srgbClr val="AD0016"/>
                </a:solidFill>
              </a:rPr>
              <a:t>Antimicrobial resistance quarterly surveillance: March 2018.</a:t>
            </a:r>
            <a:r>
              <a:rPr lang="en-GB" dirty="0">
                <a:solidFill>
                  <a:srgbClr val="AD0016"/>
                </a:solidFill>
              </a:rPr>
              <a:t> </a:t>
            </a:r>
            <a:endParaRPr lang="en-GB" i="1" dirty="0"/>
          </a:p>
        </p:txBody>
      </p:sp>
      <p:sp>
        <p:nvSpPr>
          <p:cNvPr id="11" name="Slide Number Placeholder 5">
            <a:extLst>
              <a:ext uri="{FF2B5EF4-FFF2-40B4-BE49-F238E27FC236}">
                <a16:creationId xmlns:a16="http://schemas.microsoft.com/office/drawing/2014/main" id="{7F205DFE-979F-40CF-BD8C-5AE057A28BF8}"/>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4</a:t>
            </a:fld>
            <a:endParaRPr lang="en-GB" dirty="0"/>
          </a:p>
        </p:txBody>
      </p:sp>
      <p:pic>
        <p:nvPicPr>
          <p:cNvPr id="6" name="Picture 5">
            <a:extLst>
              <a:ext uri="{FF2B5EF4-FFF2-40B4-BE49-F238E27FC236}">
                <a16:creationId xmlns:a16="http://schemas.microsoft.com/office/drawing/2014/main" id="{E24DE233-EABF-4C2B-B017-B5E96F38A4CA}"/>
              </a:ext>
            </a:extLst>
          </p:cNvPr>
          <p:cNvPicPr>
            <a:picLocks noChangeAspect="1"/>
          </p:cNvPicPr>
          <p:nvPr/>
        </p:nvPicPr>
        <p:blipFill rotWithShape="1">
          <a:blip r:embed="rId3"/>
          <a:srcRect l="1855"/>
          <a:stretch/>
        </p:blipFill>
        <p:spPr>
          <a:xfrm>
            <a:off x="2006600" y="2913809"/>
            <a:ext cx="7137400" cy="3336161"/>
          </a:xfrm>
          <a:prstGeom prst="rect">
            <a:avLst/>
          </a:prstGeom>
        </p:spPr>
      </p:pic>
      <p:sp>
        <p:nvSpPr>
          <p:cNvPr id="17" name="Rectangle 16">
            <a:extLst>
              <a:ext uri="{FF2B5EF4-FFF2-40B4-BE49-F238E27FC236}">
                <a16:creationId xmlns:a16="http://schemas.microsoft.com/office/drawing/2014/main" id="{4D7346A5-6D1F-4A72-A90C-5D816FA25006}"/>
              </a:ext>
            </a:extLst>
          </p:cNvPr>
          <p:cNvSpPr/>
          <p:nvPr/>
        </p:nvSpPr>
        <p:spPr>
          <a:xfrm>
            <a:off x="441515" y="1636150"/>
            <a:ext cx="4479399" cy="4185761"/>
          </a:xfrm>
          <a:prstGeom prst="rect">
            <a:avLst/>
          </a:prstGeom>
          <a:solidFill>
            <a:srgbClr val="FFFFFF"/>
          </a:solidFill>
        </p:spPr>
        <p:txBody>
          <a:bodyPr wrap="square">
            <a:spAutoFit/>
          </a:bodyPr>
          <a:lstStyle/>
          <a:p>
            <a:pPr>
              <a:spcBef>
                <a:spcPts val="1000"/>
              </a:spcBef>
            </a:pPr>
            <a:r>
              <a:rPr lang="en-GB" sz="2400" dirty="0">
                <a:solidFill>
                  <a:schemeClr val="accent4">
                    <a:lumMod val="50000"/>
                  </a:schemeClr>
                </a:solidFill>
              </a:rPr>
              <a:t>Estimate the rate of </a:t>
            </a:r>
            <a:r>
              <a:rPr lang="en-GB" sz="2400" i="1" dirty="0">
                <a:solidFill>
                  <a:schemeClr val="accent4">
                    <a:lumMod val="50000"/>
                  </a:schemeClr>
                </a:solidFill>
              </a:rPr>
              <a:t>E.coli</a:t>
            </a:r>
            <a:r>
              <a:rPr lang="en-GB" sz="2400" dirty="0">
                <a:solidFill>
                  <a:schemeClr val="accent4">
                    <a:lumMod val="50000"/>
                  </a:schemeClr>
                </a:solidFill>
              </a:rPr>
              <a:t> </a:t>
            </a:r>
            <a:r>
              <a:rPr lang="en-GB" sz="2400" b="1" dirty="0">
                <a:solidFill>
                  <a:schemeClr val="accent4">
                    <a:lumMod val="50000"/>
                  </a:schemeClr>
                </a:solidFill>
              </a:rPr>
              <a:t>blood stream </a:t>
            </a:r>
            <a:r>
              <a:rPr lang="en-GB" sz="2400" dirty="0">
                <a:solidFill>
                  <a:schemeClr val="accent4">
                    <a:lumMod val="50000"/>
                  </a:schemeClr>
                </a:solidFill>
              </a:rPr>
              <a:t>infections, which are resistant to co-amoxiclav</a:t>
            </a:r>
          </a:p>
          <a:p>
            <a:pPr>
              <a:spcBef>
                <a:spcPts val="1000"/>
              </a:spcBef>
            </a:pPr>
            <a:endParaRPr lang="en-GB" sz="2400" dirty="0">
              <a:solidFill>
                <a:schemeClr val="accent4">
                  <a:lumMod val="75000"/>
                </a:schemeClr>
              </a:solidFill>
            </a:endParaRPr>
          </a:p>
          <a:p>
            <a:pPr marL="514350" indent="-514350">
              <a:spcBef>
                <a:spcPts val="1000"/>
              </a:spcBef>
              <a:buFont typeface="+mj-lt"/>
              <a:buAutoNum type="alphaLcParenR"/>
            </a:pPr>
            <a:r>
              <a:rPr lang="en-GB" sz="2400" dirty="0">
                <a:solidFill>
                  <a:schemeClr val="accent4">
                    <a:lumMod val="75000"/>
                  </a:schemeClr>
                </a:solidFill>
              </a:rPr>
              <a:t>0-10%</a:t>
            </a:r>
          </a:p>
          <a:p>
            <a:pPr marL="514350" indent="-514350">
              <a:spcBef>
                <a:spcPts val="1000"/>
              </a:spcBef>
              <a:buFont typeface="+mj-lt"/>
              <a:buAutoNum type="alphaLcParenR"/>
            </a:pPr>
            <a:r>
              <a:rPr lang="en-GB" sz="2400" dirty="0">
                <a:solidFill>
                  <a:schemeClr val="accent4">
                    <a:lumMod val="75000"/>
                  </a:schemeClr>
                </a:solidFill>
              </a:rPr>
              <a:t>11-20%</a:t>
            </a:r>
          </a:p>
          <a:p>
            <a:pPr marL="514350" indent="-514350">
              <a:spcBef>
                <a:spcPts val="1000"/>
              </a:spcBef>
              <a:buFont typeface="+mj-lt"/>
              <a:buAutoNum type="alphaLcParenR"/>
            </a:pPr>
            <a:r>
              <a:rPr lang="en-GB" sz="2400" dirty="0">
                <a:solidFill>
                  <a:schemeClr val="accent4">
                    <a:lumMod val="75000"/>
                  </a:schemeClr>
                </a:solidFill>
              </a:rPr>
              <a:t>21-30%</a:t>
            </a:r>
          </a:p>
          <a:p>
            <a:pPr marL="514350" indent="-514350">
              <a:spcBef>
                <a:spcPts val="1000"/>
              </a:spcBef>
              <a:buFont typeface="+mj-lt"/>
              <a:buAutoNum type="alphaLcParenR"/>
            </a:pPr>
            <a:r>
              <a:rPr lang="en-GB" sz="2400" dirty="0">
                <a:solidFill>
                  <a:schemeClr val="accent4">
                    <a:lumMod val="75000"/>
                  </a:schemeClr>
                </a:solidFill>
              </a:rPr>
              <a:t>31-40%</a:t>
            </a:r>
          </a:p>
          <a:p>
            <a:pPr marL="514350" indent="-514350">
              <a:spcBef>
                <a:spcPts val="1000"/>
              </a:spcBef>
              <a:buFont typeface="+mj-lt"/>
              <a:buAutoNum type="alphaLcParenR"/>
            </a:pPr>
            <a:r>
              <a:rPr lang="en-GB" sz="2400" dirty="0">
                <a:solidFill>
                  <a:srgbClr val="AD0016"/>
                </a:solidFill>
              </a:rPr>
              <a:t>Over 40% </a:t>
            </a:r>
          </a:p>
        </p:txBody>
      </p:sp>
      <p:sp>
        <p:nvSpPr>
          <p:cNvPr id="13" name="Title 1">
            <a:extLst>
              <a:ext uri="{FF2B5EF4-FFF2-40B4-BE49-F238E27FC236}">
                <a16:creationId xmlns:a16="http://schemas.microsoft.com/office/drawing/2014/main" id="{7C1F48E7-044C-44B8-804B-B277D9134E41}"/>
              </a:ext>
            </a:extLst>
          </p:cNvPr>
          <p:cNvSpPr>
            <a:spLocks noGrp="1"/>
          </p:cNvSpPr>
          <p:nvPr>
            <p:ph type="title"/>
          </p:nvPr>
        </p:nvSpPr>
        <p:spPr>
          <a:xfrm>
            <a:off x="1591056" y="591752"/>
            <a:ext cx="6924294" cy="648128"/>
          </a:xfrm>
        </p:spPr>
        <p:txBody>
          <a:bodyPr>
            <a:normAutofit/>
          </a:bodyPr>
          <a:lstStyle/>
          <a:p>
            <a:r>
              <a:rPr lang="en-GB" sz="3200" dirty="0"/>
              <a:t>Q1: Answer &amp; Rationale</a:t>
            </a:r>
          </a:p>
        </p:txBody>
      </p:sp>
      <p:sp>
        <p:nvSpPr>
          <p:cNvPr id="5" name="TextBox 4">
            <a:extLst>
              <a:ext uri="{FF2B5EF4-FFF2-40B4-BE49-F238E27FC236}">
                <a16:creationId xmlns:a16="http://schemas.microsoft.com/office/drawing/2014/main" id="{0181574F-70FE-48B0-9970-FF9C6B547102}"/>
              </a:ext>
            </a:extLst>
          </p:cNvPr>
          <p:cNvSpPr txBox="1"/>
          <p:nvPr/>
        </p:nvSpPr>
        <p:spPr>
          <a:xfrm>
            <a:off x="2540707" y="5183108"/>
            <a:ext cx="1311443" cy="707886"/>
          </a:xfrm>
          <a:prstGeom prst="rect">
            <a:avLst/>
          </a:prstGeom>
          <a:noFill/>
        </p:spPr>
        <p:txBody>
          <a:bodyPr wrap="square" rtlCol="0">
            <a:spAutoFit/>
          </a:bodyPr>
          <a:lstStyle/>
          <a:p>
            <a:r>
              <a:rPr lang="en-GB" sz="4000" dirty="0"/>
              <a:t>43%</a:t>
            </a:r>
          </a:p>
        </p:txBody>
      </p:sp>
      <p:sp>
        <p:nvSpPr>
          <p:cNvPr id="7" name="Rectangle 6">
            <a:extLst>
              <a:ext uri="{FF2B5EF4-FFF2-40B4-BE49-F238E27FC236}">
                <a16:creationId xmlns:a16="http://schemas.microsoft.com/office/drawing/2014/main" id="{F80D0D25-A628-4A45-B361-C76A42BC774D}"/>
              </a:ext>
            </a:extLst>
          </p:cNvPr>
          <p:cNvSpPr/>
          <p:nvPr/>
        </p:nvSpPr>
        <p:spPr>
          <a:xfrm>
            <a:off x="3753294" y="2677498"/>
            <a:ext cx="4298950" cy="707886"/>
          </a:xfrm>
          <a:prstGeom prst="rect">
            <a:avLst/>
          </a:prstGeom>
        </p:spPr>
        <p:txBody>
          <a:bodyPr wrap="square">
            <a:spAutoFit/>
          </a:bodyPr>
          <a:lstStyle/>
          <a:p>
            <a:pPr algn="r"/>
            <a:r>
              <a:rPr lang="en-US" sz="2000" b="1" i="1" kern="0" dirty="0">
                <a:solidFill>
                  <a:schemeClr val="tx2">
                    <a:lumMod val="10000"/>
                  </a:schemeClr>
                </a:solidFill>
                <a:sym typeface="Arial"/>
              </a:rPr>
              <a:t>E. coli</a:t>
            </a:r>
            <a:r>
              <a:rPr lang="en-US" sz="2000" b="1" kern="0" dirty="0">
                <a:solidFill>
                  <a:schemeClr val="tx2">
                    <a:lumMod val="10000"/>
                  </a:schemeClr>
                </a:solidFill>
                <a:sym typeface="Arial"/>
              </a:rPr>
              <a:t> isolates from blood resistant to co-amoxiclav, England, 2014-2018</a:t>
            </a:r>
            <a:endParaRPr lang="en-GB" sz="2000" b="1" dirty="0"/>
          </a:p>
        </p:txBody>
      </p:sp>
      <p:sp>
        <p:nvSpPr>
          <p:cNvPr id="10" name="Date Placeholder 3">
            <a:extLst>
              <a:ext uri="{FF2B5EF4-FFF2-40B4-BE49-F238E27FC236}">
                <a16:creationId xmlns:a16="http://schemas.microsoft.com/office/drawing/2014/main" id="{180AD22B-F49F-4939-9296-62C9F3AC3EDD}"/>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175266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4FC3DE52-A6D5-4DA8-9925-6E08A1805D5B}"/>
              </a:ext>
            </a:extLst>
          </p:cNvPr>
          <p:cNvPicPr>
            <a:picLocks noChangeAspect="1"/>
          </p:cNvPicPr>
          <p:nvPr/>
        </p:nvPicPr>
        <p:blipFill rotWithShape="1">
          <a:blip r:embed="rId3"/>
          <a:srcRect l="5345" t="18411"/>
          <a:stretch/>
        </p:blipFill>
        <p:spPr>
          <a:xfrm>
            <a:off x="1488989" y="2402408"/>
            <a:ext cx="6166022" cy="3863840"/>
          </a:xfrm>
          <a:prstGeom prst="rect">
            <a:avLst/>
          </a:prstGeom>
        </p:spPr>
      </p:pic>
      <p:sp>
        <p:nvSpPr>
          <p:cNvPr id="6" name="Footer Placeholder 4">
            <a:extLst>
              <a:ext uri="{FF2B5EF4-FFF2-40B4-BE49-F238E27FC236}">
                <a16:creationId xmlns:a16="http://schemas.microsoft.com/office/drawing/2014/main" id="{8FAD029C-686F-41F3-B8CB-B87D612DCA11}"/>
              </a:ext>
            </a:extLst>
          </p:cNvPr>
          <p:cNvSpPr>
            <a:spLocks noGrp="1"/>
          </p:cNvSpPr>
          <p:nvPr>
            <p:ph type="ftr" sz="quarter" idx="11"/>
          </p:nvPr>
        </p:nvSpPr>
        <p:spPr>
          <a:xfrm>
            <a:off x="5052060" y="6428751"/>
            <a:ext cx="4091940" cy="232092"/>
          </a:xfrm>
        </p:spPr>
        <p:txBody>
          <a:bodyPr/>
          <a:lstStyle/>
          <a:p>
            <a:pPr algn="r"/>
            <a:r>
              <a:rPr lang="en-GB" dirty="0"/>
              <a:t>Public Health England (PHE). (2019). </a:t>
            </a:r>
            <a:r>
              <a:rPr lang="en-GB" i="1" dirty="0"/>
              <a:t>English Surveillance Programme for Antimicrobial Utilisation and Resistance (ESPAUR).</a:t>
            </a:r>
            <a:r>
              <a:rPr lang="en-GB" dirty="0">
                <a:solidFill>
                  <a:srgbClr val="AD0016"/>
                </a:solidFill>
              </a:rPr>
              <a:t> </a:t>
            </a:r>
            <a:r>
              <a:rPr lang="en-GB" dirty="0">
                <a:solidFill>
                  <a:srgbClr val="AD0016"/>
                </a:solidFill>
                <a:hlinkClick r:id="rId4">
                  <a:extLst>
                    <a:ext uri="{A12FA001-AC4F-418D-AE19-62706E023703}">
                      <ahyp:hlinkClr xmlns:ahyp="http://schemas.microsoft.com/office/drawing/2018/hyperlinkcolor" val="tx"/>
                    </a:ext>
                  </a:extLst>
                </a:hlinkClick>
              </a:rPr>
              <a:t>www.gov.uk/government/publications/</a:t>
            </a:r>
            <a:r>
              <a:rPr lang="en-GB" dirty="0">
                <a:solidFill>
                  <a:srgbClr val="AD0016"/>
                </a:solidFill>
              </a:rPr>
              <a:t> </a:t>
            </a:r>
          </a:p>
        </p:txBody>
      </p:sp>
      <p:sp>
        <p:nvSpPr>
          <p:cNvPr id="9" name="Slide Number Placeholder 5">
            <a:extLst>
              <a:ext uri="{FF2B5EF4-FFF2-40B4-BE49-F238E27FC236}">
                <a16:creationId xmlns:a16="http://schemas.microsoft.com/office/drawing/2014/main" id="{893EFF13-0416-480E-A1EE-35051A624135}"/>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5</a:t>
            </a:fld>
            <a:endParaRPr lang="en-GB" dirty="0"/>
          </a:p>
        </p:txBody>
      </p:sp>
      <p:sp>
        <p:nvSpPr>
          <p:cNvPr id="10" name="Title 1">
            <a:extLst>
              <a:ext uri="{FF2B5EF4-FFF2-40B4-BE49-F238E27FC236}">
                <a16:creationId xmlns:a16="http://schemas.microsoft.com/office/drawing/2014/main" id="{D60E77C7-A7C4-4AE7-985B-8DC9E455B7B9}"/>
              </a:ext>
            </a:extLst>
          </p:cNvPr>
          <p:cNvSpPr>
            <a:spLocks noGrp="1"/>
          </p:cNvSpPr>
          <p:nvPr>
            <p:ph type="title"/>
          </p:nvPr>
        </p:nvSpPr>
        <p:spPr>
          <a:xfrm>
            <a:off x="1591056" y="591752"/>
            <a:ext cx="6924294" cy="648128"/>
          </a:xfrm>
        </p:spPr>
        <p:txBody>
          <a:bodyPr>
            <a:normAutofit/>
          </a:bodyPr>
          <a:lstStyle/>
          <a:p>
            <a:r>
              <a:rPr lang="en-GB" sz="3200" dirty="0"/>
              <a:t>Q1: Rationale</a:t>
            </a:r>
          </a:p>
        </p:txBody>
      </p:sp>
      <p:sp>
        <p:nvSpPr>
          <p:cNvPr id="8" name="TextBox 7">
            <a:extLst>
              <a:ext uri="{FF2B5EF4-FFF2-40B4-BE49-F238E27FC236}">
                <a16:creationId xmlns:a16="http://schemas.microsoft.com/office/drawing/2014/main" id="{0293F79B-59E1-47DD-B1CE-F7CE2BA7E25A}"/>
              </a:ext>
            </a:extLst>
          </p:cNvPr>
          <p:cNvSpPr txBox="1"/>
          <p:nvPr/>
        </p:nvSpPr>
        <p:spPr>
          <a:xfrm>
            <a:off x="2251108" y="1848891"/>
            <a:ext cx="4641783" cy="707886"/>
          </a:xfrm>
          <a:prstGeom prst="rect">
            <a:avLst/>
          </a:prstGeom>
          <a:noFill/>
        </p:spPr>
        <p:txBody>
          <a:bodyPr wrap="square" rtlCol="0">
            <a:spAutoFit/>
          </a:bodyPr>
          <a:lstStyle/>
          <a:p>
            <a:pPr algn="ctr"/>
            <a:r>
              <a:rPr lang="en-GB" sz="2000" b="1" dirty="0">
                <a:solidFill>
                  <a:schemeClr val="tx2">
                    <a:lumMod val="10000"/>
                  </a:schemeClr>
                </a:solidFill>
              </a:rPr>
              <a:t>Increasing burden of infection and antibiotic-resistant infection 2014-2018</a:t>
            </a:r>
          </a:p>
        </p:txBody>
      </p:sp>
      <p:sp>
        <p:nvSpPr>
          <p:cNvPr id="11" name="Date Placeholder 3">
            <a:extLst>
              <a:ext uri="{FF2B5EF4-FFF2-40B4-BE49-F238E27FC236}">
                <a16:creationId xmlns:a16="http://schemas.microsoft.com/office/drawing/2014/main" id="{53F049BC-C406-435C-990B-A286910BE44B}"/>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130846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8B9E21C4-BC1E-443D-A7A1-CBB81AE95704}"/>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8" name="Slide Number Placeholder 5">
            <a:extLst>
              <a:ext uri="{FF2B5EF4-FFF2-40B4-BE49-F238E27FC236}">
                <a16:creationId xmlns:a16="http://schemas.microsoft.com/office/drawing/2014/main" id="{B6AE7CE4-531E-4B0E-98AF-38E620AA16F0}"/>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6</a:t>
            </a:fld>
            <a:endParaRPr lang="en-GB" dirty="0"/>
          </a:p>
        </p:txBody>
      </p:sp>
      <p:sp>
        <p:nvSpPr>
          <p:cNvPr id="9" name="Title 1">
            <a:extLst>
              <a:ext uri="{FF2B5EF4-FFF2-40B4-BE49-F238E27FC236}">
                <a16:creationId xmlns:a16="http://schemas.microsoft.com/office/drawing/2014/main" id="{3DD0F733-21EC-4D7A-A99F-1340A9F90E88}"/>
              </a:ext>
            </a:extLst>
          </p:cNvPr>
          <p:cNvSpPr>
            <a:spLocks noGrp="1"/>
          </p:cNvSpPr>
          <p:nvPr>
            <p:ph type="title"/>
          </p:nvPr>
        </p:nvSpPr>
        <p:spPr>
          <a:xfrm>
            <a:off x="1591056" y="591752"/>
            <a:ext cx="6924294" cy="648128"/>
          </a:xfrm>
        </p:spPr>
        <p:txBody>
          <a:bodyPr>
            <a:normAutofit/>
          </a:bodyPr>
          <a:lstStyle/>
          <a:p>
            <a:r>
              <a:rPr lang="en-GB" sz="3200" dirty="0"/>
              <a:t>Question 2</a:t>
            </a:r>
          </a:p>
        </p:txBody>
      </p:sp>
      <p:sp>
        <p:nvSpPr>
          <p:cNvPr id="11" name="Subtitle 2">
            <a:extLst>
              <a:ext uri="{FF2B5EF4-FFF2-40B4-BE49-F238E27FC236}">
                <a16:creationId xmlns:a16="http://schemas.microsoft.com/office/drawing/2014/main" id="{0FE201A2-156F-459A-9A91-6EB254F5625F}"/>
              </a:ext>
            </a:extLst>
          </p:cNvPr>
          <p:cNvSpPr txBox="1">
            <a:spLocks/>
          </p:cNvSpPr>
          <p:nvPr/>
        </p:nvSpPr>
        <p:spPr>
          <a:xfrm>
            <a:off x="542148" y="1826616"/>
            <a:ext cx="8416502"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dirty="0"/>
              <a:t>When should asymptomatic bacteriuria be treated?</a:t>
            </a:r>
          </a:p>
          <a:p>
            <a:pPr marL="0" lvl="0" indent="0">
              <a:lnSpc>
                <a:spcPct val="100000"/>
              </a:lnSpc>
              <a:buNone/>
            </a:pPr>
            <a:r>
              <a:rPr lang="en-GB" sz="2400" i="1" dirty="0">
                <a:solidFill>
                  <a:prstClr val="black"/>
                </a:solidFill>
              </a:rPr>
              <a:t>Select all that apply</a:t>
            </a:r>
          </a:p>
          <a:p>
            <a:pPr marL="0" lvl="0" indent="0">
              <a:lnSpc>
                <a:spcPct val="100000"/>
              </a:lnSpc>
              <a:buNone/>
            </a:pPr>
            <a:endParaRPr lang="en-GB" sz="2400" i="1" dirty="0">
              <a:solidFill>
                <a:prstClr val="black"/>
              </a:solidFill>
            </a:endParaRPr>
          </a:p>
          <a:p>
            <a:pPr marL="514350" indent="-514350">
              <a:lnSpc>
                <a:spcPct val="100000"/>
              </a:lnSpc>
              <a:buFont typeface="+mj-lt"/>
              <a:buAutoNum type="alphaLcParenR"/>
            </a:pPr>
            <a:r>
              <a:rPr lang="en-GB" sz="2400" dirty="0"/>
              <a:t>Prior to orthopaedic operation </a:t>
            </a:r>
          </a:p>
          <a:p>
            <a:pPr marL="514350" indent="-514350">
              <a:lnSpc>
                <a:spcPct val="100000"/>
              </a:lnSpc>
              <a:buFont typeface="+mj-lt"/>
              <a:buAutoNum type="alphaLcParenR"/>
            </a:pPr>
            <a:r>
              <a:rPr lang="en-GB" sz="2400" dirty="0"/>
              <a:t>People with indwelling urinary catheters</a:t>
            </a:r>
          </a:p>
          <a:p>
            <a:pPr marL="514350" indent="-514350">
              <a:lnSpc>
                <a:spcPct val="100000"/>
              </a:lnSpc>
              <a:buFont typeface="+mj-lt"/>
              <a:buAutoNum type="alphaLcParenR"/>
            </a:pPr>
            <a:r>
              <a:rPr lang="en-GB" sz="2400" dirty="0"/>
              <a:t>Children </a:t>
            </a:r>
          </a:p>
          <a:p>
            <a:pPr marL="514350" indent="-514350">
              <a:lnSpc>
                <a:spcPct val="100000"/>
              </a:lnSpc>
              <a:buFont typeface="+mj-lt"/>
              <a:buAutoNum type="alphaLcParenR"/>
            </a:pPr>
            <a:r>
              <a:rPr lang="en-GB" sz="2400" dirty="0"/>
              <a:t>Pregnancy</a:t>
            </a:r>
          </a:p>
          <a:p>
            <a:pPr marL="514350" indent="-514350">
              <a:lnSpc>
                <a:spcPct val="100000"/>
              </a:lnSpc>
              <a:buFont typeface="+mj-lt"/>
              <a:buAutoNum type="alphaLcParenR"/>
            </a:pPr>
            <a:r>
              <a:rPr lang="en-GB" sz="2400" dirty="0"/>
              <a:t>None of the above</a:t>
            </a:r>
          </a:p>
        </p:txBody>
      </p:sp>
      <p:sp>
        <p:nvSpPr>
          <p:cNvPr id="10" name="Date Placeholder 3">
            <a:extLst>
              <a:ext uri="{FF2B5EF4-FFF2-40B4-BE49-F238E27FC236}">
                <a16:creationId xmlns:a16="http://schemas.microsoft.com/office/drawing/2014/main" id="{63CA379D-4DA3-4E4A-AD5F-E03B99897D24}"/>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3167069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D4618799-27F5-4B00-BAC8-667938B1F6A8}"/>
              </a:ext>
            </a:extLst>
          </p:cNvPr>
          <p:cNvSpPr>
            <a:spLocks noGrp="1"/>
          </p:cNvSpPr>
          <p:nvPr>
            <p:ph type="ftr" sz="quarter" idx="11"/>
          </p:nvPr>
        </p:nvSpPr>
        <p:spPr>
          <a:xfrm>
            <a:off x="5362222" y="6356349"/>
            <a:ext cx="3781778" cy="585002"/>
          </a:xfrm>
        </p:spPr>
        <p:txBody>
          <a:bodyPr/>
          <a:lstStyle/>
          <a:p>
            <a:pPr algn="r"/>
            <a:r>
              <a:rPr lang="en-GB" dirty="0"/>
              <a:t>NICE. (2018). </a:t>
            </a:r>
            <a:r>
              <a:rPr lang="en-GB" i="1" dirty="0"/>
              <a:t>Urinary tract infection (lower): antimicrobial prescribing [NG109]. </a:t>
            </a:r>
            <a:r>
              <a:rPr lang="en-GB" dirty="0"/>
              <a:t>Rec </a:t>
            </a:r>
            <a:r>
              <a:rPr lang="en-GB" dirty="0">
                <a:solidFill>
                  <a:srgbClr val="AD0016"/>
                </a:solidFill>
              </a:rPr>
              <a:t>1.2 Managing asymptomatic bacteriuria. </a:t>
            </a:r>
            <a:r>
              <a:rPr lang="en-GB" dirty="0">
                <a:solidFill>
                  <a:srgbClr val="AD0016"/>
                </a:solidFill>
                <a:hlinkClick r:id="rId3">
                  <a:extLst>
                    <a:ext uri="{A12FA001-AC4F-418D-AE19-62706E023703}">
                      <ahyp:hlinkClr xmlns:ahyp="http://schemas.microsoft.com/office/drawing/2018/hyperlinkcolor" val="tx"/>
                    </a:ext>
                  </a:extLst>
                </a:hlinkClick>
              </a:rPr>
              <a:t>www.nice.org.uk/guidance/ng109/</a:t>
            </a:r>
            <a:r>
              <a:rPr lang="en-GB" dirty="0">
                <a:solidFill>
                  <a:srgbClr val="AD0016"/>
                </a:solidFill>
              </a:rPr>
              <a:t> </a:t>
            </a:r>
          </a:p>
          <a:p>
            <a:endParaRPr lang="en-GB" dirty="0"/>
          </a:p>
        </p:txBody>
      </p:sp>
      <p:sp>
        <p:nvSpPr>
          <p:cNvPr id="7" name="Slide Number Placeholder 5">
            <a:extLst>
              <a:ext uri="{FF2B5EF4-FFF2-40B4-BE49-F238E27FC236}">
                <a16:creationId xmlns:a16="http://schemas.microsoft.com/office/drawing/2014/main" id="{EBB77298-4791-40B1-81E8-F2AFE217E991}"/>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7</a:t>
            </a:fld>
            <a:endParaRPr lang="en-GB" dirty="0"/>
          </a:p>
        </p:txBody>
      </p:sp>
      <p:sp>
        <p:nvSpPr>
          <p:cNvPr id="5" name="Rectangle 4">
            <a:extLst>
              <a:ext uri="{FF2B5EF4-FFF2-40B4-BE49-F238E27FC236}">
                <a16:creationId xmlns:a16="http://schemas.microsoft.com/office/drawing/2014/main" id="{1B4F5597-3D3E-45F8-9BC3-CA509F716DA1}"/>
              </a:ext>
            </a:extLst>
          </p:cNvPr>
          <p:cNvSpPr/>
          <p:nvPr/>
        </p:nvSpPr>
        <p:spPr>
          <a:xfrm>
            <a:off x="1591056" y="1043821"/>
            <a:ext cx="4795352" cy="461665"/>
          </a:xfrm>
          <a:prstGeom prst="rect">
            <a:avLst/>
          </a:prstGeom>
        </p:spPr>
        <p:txBody>
          <a:bodyPr wrap="none">
            <a:spAutoFit/>
          </a:bodyPr>
          <a:lstStyle/>
          <a:p>
            <a:r>
              <a:rPr lang="en-GB" sz="2400" dirty="0">
                <a:solidFill>
                  <a:srgbClr val="AD0016"/>
                </a:solidFill>
              </a:rPr>
              <a:t>Managing asymptomatic bacteriuria</a:t>
            </a:r>
          </a:p>
        </p:txBody>
      </p:sp>
      <p:sp>
        <p:nvSpPr>
          <p:cNvPr id="11" name="Title 1">
            <a:extLst>
              <a:ext uri="{FF2B5EF4-FFF2-40B4-BE49-F238E27FC236}">
                <a16:creationId xmlns:a16="http://schemas.microsoft.com/office/drawing/2014/main" id="{67F192A9-FD20-4DD4-811E-690E78983D72}"/>
              </a:ext>
            </a:extLst>
          </p:cNvPr>
          <p:cNvSpPr>
            <a:spLocks noGrp="1"/>
          </p:cNvSpPr>
          <p:nvPr>
            <p:ph type="title"/>
          </p:nvPr>
        </p:nvSpPr>
        <p:spPr>
          <a:xfrm>
            <a:off x="1591056" y="591752"/>
            <a:ext cx="6924294" cy="648128"/>
          </a:xfrm>
        </p:spPr>
        <p:txBody>
          <a:bodyPr>
            <a:normAutofit/>
          </a:bodyPr>
          <a:lstStyle/>
          <a:p>
            <a:r>
              <a:rPr lang="en-GB" sz="3200" dirty="0"/>
              <a:t>Q2</a:t>
            </a:r>
          </a:p>
        </p:txBody>
      </p:sp>
      <p:sp>
        <p:nvSpPr>
          <p:cNvPr id="12" name="Rectangle 11">
            <a:extLst>
              <a:ext uri="{FF2B5EF4-FFF2-40B4-BE49-F238E27FC236}">
                <a16:creationId xmlns:a16="http://schemas.microsoft.com/office/drawing/2014/main" id="{22D5D300-DCC5-4C76-AE8B-159EA885902C}"/>
              </a:ext>
            </a:extLst>
          </p:cNvPr>
          <p:cNvSpPr/>
          <p:nvPr/>
        </p:nvSpPr>
        <p:spPr>
          <a:xfrm>
            <a:off x="542148" y="3776668"/>
            <a:ext cx="8034147" cy="1200329"/>
          </a:xfrm>
          <a:prstGeom prst="rect">
            <a:avLst/>
          </a:prstGeom>
          <a:solidFill>
            <a:schemeClr val="accent4">
              <a:lumMod val="40000"/>
              <a:lumOff val="60000"/>
            </a:schemeClr>
          </a:solidFill>
        </p:spPr>
        <p:txBody>
          <a:bodyPr wrap="square">
            <a:spAutoFit/>
          </a:bodyPr>
          <a:lstStyle/>
          <a:p>
            <a:pPr marL="285750" indent="-285750">
              <a:spcBef>
                <a:spcPts val="1000"/>
              </a:spcBef>
              <a:buFont typeface="Arial" panose="020B0604020202020204" pitchFamily="34" charset="0"/>
              <a:buChar char="•"/>
            </a:pPr>
            <a:r>
              <a:rPr lang="en-GB" sz="2400" dirty="0">
                <a:solidFill>
                  <a:schemeClr val="tx2">
                    <a:lumMod val="10000"/>
                  </a:schemeClr>
                </a:solidFill>
              </a:rPr>
              <a:t>is routinely screened for, and treated with antibiotics, in pregnant women because it is a risk factor for pyelonephritis and premature delivery [NG109].</a:t>
            </a:r>
          </a:p>
        </p:txBody>
      </p:sp>
      <p:sp>
        <p:nvSpPr>
          <p:cNvPr id="10" name="Subtitle 2">
            <a:extLst>
              <a:ext uri="{FF2B5EF4-FFF2-40B4-BE49-F238E27FC236}">
                <a16:creationId xmlns:a16="http://schemas.microsoft.com/office/drawing/2014/main" id="{F2B43869-9000-4BF3-8AF2-8A0D73E0FC47}"/>
              </a:ext>
            </a:extLst>
          </p:cNvPr>
          <p:cNvSpPr txBox="1">
            <a:spLocks/>
          </p:cNvSpPr>
          <p:nvPr/>
        </p:nvSpPr>
        <p:spPr>
          <a:xfrm>
            <a:off x="542148" y="1826616"/>
            <a:ext cx="8416502"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dirty="0"/>
              <a:t>Be aware that asymptomatic bacteriuria:</a:t>
            </a:r>
          </a:p>
          <a:p>
            <a:pPr>
              <a:lnSpc>
                <a:spcPct val="100000"/>
              </a:lnSpc>
            </a:pPr>
            <a:r>
              <a:rPr lang="en-GB" sz="2400" dirty="0"/>
              <a:t>is significant levels of bacteria in urine, no symptoms of UTI</a:t>
            </a:r>
          </a:p>
          <a:p>
            <a:pPr>
              <a:lnSpc>
                <a:spcPct val="100000"/>
              </a:lnSpc>
            </a:pPr>
            <a:r>
              <a:rPr lang="en-GB" sz="2400" dirty="0"/>
              <a:t>is not routinely screened for, or treated, in women who are not pregnant, men, young people and children</a:t>
            </a:r>
          </a:p>
        </p:txBody>
      </p:sp>
      <p:sp>
        <p:nvSpPr>
          <p:cNvPr id="13" name="Date Placeholder 3">
            <a:extLst>
              <a:ext uri="{FF2B5EF4-FFF2-40B4-BE49-F238E27FC236}">
                <a16:creationId xmlns:a16="http://schemas.microsoft.com/office/drawing/2014/main" id="{B64D45D7-822A-4B65-B4B0-6F18DDFE2946}"/>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783455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9425018-C59B-409E-8B05-0C3861D2D6C7}"/>
              </a:ext>
            </a:extLst>
          </p:cNvPr>
          <p:cNvGraphicFramePr>
            <a:graphicFrameLocks noGrp="1"/>
          </p:cNvGraphicFramePr>
          <p:nvPr>
            <p:extLst>
              <p:ext uri="{D42A27DB-BD31-4B8C-83A1-F6EECF244321}">
                <p14:modId xmlns:p14="http://schemas.microsoft.com/office/powerpoint/2010/main" val="3550067256"/>
              </p:ext>
            </p:extLst>
          </p:nvPr>
        </p:nvGraphicFramePr>
        <p:xfrm>
          <a:off x="542148" y="3098800"/>
          <a:ext cx="7566660" cy="2286000"/>
        </p:xfrm>
        <a:graphic>
          <a:graphicData uri="http://schemas.openxmlformats.org/drawingml/2006/table">
            <a:tbl>
              <a:tblPr firstRow="1" bandRow="1">
                <a:tableStyleId>{5C22544A-7EE6-4342-B048-85BDC9FD1C3A}</a:tableStyleId>
              </a:tblPr>
              <a:tblGrid>
                <a:gridCol w="6347883">
                  <a:extLst>
                    <a:ext uri="{9D8B030D-6E8A-4147-A177-3AD203B41FA5}">
                      <a16:colId xmlns:a16="http://schemas.microsoft.com/office/drawing/2014/main" val="3649339515"/>
                    </a:ext>
                  </a:extLst>
                </a:gridCol>
                <a:gridCol w="1218777">
                  <a:extLst>
                    <a:ext uri="{9D8B030D-6E8A-4147-A177-3AD203B41FA5}">
                      <a16:colId xmlns:a16="http://schemas.microsoft.com/office/drawing/2014/main" val="2661914169"/>
                    </a:ext>
                  </a:extLst>
                </a:gridCol>
              </a:tblGrid>
              <a:tr h="370840">
                <a:tc>
                  <a:txBody>
                    <a:bodyPr/>
                    <a:lstStyle/>
                    <a:p>
                      <a:pPr algn="l">
                        <a:lnSpc>
                          <a:spcPct val="100000"/>
                        </a:lnSpc>
                        <a:spcBef>
                          <a:spcPts val="1000"/>
                        </a:spcBef>
                      </a:pPr>
                      <a:r>
                        <a:rPr lang="en-GB" sz="2400" b="0" kern="1200" dirty="0">
                          <a:solidFill>
                            <a:schemeClr val="accent4">
                              <a:lumMod val="50000"/>
                            </a:schemeClr>
                          </a:solidFill>
                          <a:latin typeface="+mn-lt"/>
                          <a:ea typeface="+mn-ea"/>
                          <a:cs typeface="+mn-cs"/>
                        </a:rPr>
                        <a:t>a) Prior to orthopaedic operation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1000"/>
                        </a:spcBef>
                      </a:pPr>
                      <a:r>
                        <a:rPr lang="en-GB" sz="2400" b="0" kern="1200" dirty="0">
                          <a:solidFill>
                            <a:schemeClr val="accent4">
                              <a:lumMod val="50000"/>
                            </a:schemeClr>
                          </a:solidFill>
                          <a:latin typeface="+mn-lt"/>
                          <a:ea typeface="+mn-ea"/>
                          <a:cs typeface="+mn-cs"/>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6609302"/>
                  </a:ext>
                </a:extLst>
              </a:tr>
              <a:tr h="370840">
                <a:tc>
                  <a:txBody>
                    <a:bodyPr/>
                    <a:lstStyle/>
                    <a:p>
                      <a:pPr algn="l">
                        <a:lnSpc>
                          <a:spcPct val="100000"/>
                        </a:lnSpc>
                        <a:spcBef>
                          <a:spcPts val="1000"/>
                        </a:spcBef>
                      </a:pPr>
                      <a:r>
                        <a:rPr lang="en-GB" sz="2400" b="0" kern="1200" dirty="0">
                          <a:solidFill>
                            <a:schemeClr val="accent4">
                              <a:lumMod val="50000"/>
                            </a:schemeClr>
                          </a:solidFill>
                          <a:latin typeface="+mn-lt"/>
                          <a:ea typeface="+mn-ea"/>
                          <a:cs typeface="+mn-cs"/>
                        </a:rPr>
                        <a:t>b) People with indwelling urinary catheters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1000"/>
                        </a:spcBef>
                      </a:pPr>
                      <a:r>
                        <a:rPr lang="en-GB" sz="2400" b="0" kern="1200" dirty="0">
                          <a:solidFill>
                            <a:schemeClr val="accent4">
                              <a:lumMod val="50000"/>
                            </a:schemeClr>
                          </a:solidFill>
                          <a:latin typeface="+mn-lt"/>
                          <a:ea typeface="+mn-ea"/>
                          <a:cs typeface="+mn-cs"/>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7671221"/>
                  </a:ext>
                </a:extLst>
              </a:tr>
              <a:tr h="370840">
                <a:tc>
                  <a:txBody>
                    <a:bodyPr/>
                    <a:lstStyle/>
                    <a:p>
                      <a:pPr algn="l">
                        <a:lnSpc>
                          <a:spcPct val="100000"/>
                        </a:lnSpc>
                        <a:spcBef>
                          <a:spcPts val="1000"/>
                        </a:spcBef>
                      </a:pPr>
                      <a:r>
                        <a:rPr lang="en-GB" sz="2400" b="0" kern="1200" dirty="0">
                          <a:solidFill>
                            <a:schemeClr val="accent4">
                              <a:lumMod val="50000"/>
                            </a:schemeClr>
                          </a:solidFill>
                          <a:latin typeface="+mn-lt"/>
                          <a:ea typeface="+mn-ea"/>
                          <a:cs typeface="+mn-cs"/>
                        </a:rPr>
                        <a:t>c) Children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1000"/>
                        </a:spcBef>
                      </a:pPr>
                      <a:r>
                        <a:rPr lang="en-GB" sz="2400" b="0" kern="1200" dirty="0">
                          <a:solidFill>
                            <a:schemeClr val="accent4">
                              <a:lumMod val="50000"/>
                            </a:schemeClr>
                          </a:solidFill>
                          <a:latin typeface="+mn-lt"/>
                          <a:ea typeface="+mn-ea"/>
                          <a:cs typeface="+mn-cs"/>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6056900"/>
                  </a:ext>
                </a:extLst>
              </a:tr>
              <a:tr h="370840">
                <a:tc>
                  <a:txBody>
                    <a:bodyPr/>
                    <a:lstStyle/>
                    <a:p>
                      <a:pPr algn="l">
                        <a:lnSpc>
                          <a:spcPct val="100000"/>
                        </a:lnSpc>
                        <a:spcBef>
                          <a:spcPts val="1000"/>
                        </a:spcBef>
                      </a:pPr>
                      <a:r>
                        <a:rPr lang="en-GB" sz="2400" b="0" kern="1200" dirty="0">
                          <a:solidFill>
                            <a:srgbClr val="AD0016"/>
                          </a:solidFill>
                          <a:latin typeface="+mn-lt"/>
                          <a:ea typeface="+mn-ea"/>
                          <a:cs typeface="+mn-cs"/>
                        </a:rPr>
                        <a:t>d) Pregnancy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1000"/>
                        </a:spcBef>
                      </a:pPr>
                      <a:r>
                        <a:rPr lang="en-GB" sz="2400" b="0" kern="1200" dirty="0">
                          <a:solidFill>
                            <a:srgbClr val="AD0016"/>
                          </a:solidFill>
                          <a:latin typeface="+mn-lt"/>
                          <a:ea typeface="+mn-ea"/>
                          <a:cs typeface="+mn-cs"/>
                        </a:rPr>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0301550"/>
                  </a:ext>
                </a:extLst>
              </a:tr>
              <a:tr h="0">
                <a:tc>
                  <a:txBody>
                    <a:bodyPr/>
                    <a:lstStyle/>
                    <a:p>
                      <a:pPr algn="l">
                        <a:lnSpc>
                          <a:spcPct val="100000"/>
                        </a:lnSpc>
                        <a:spcBef>
                          <a:spcPts val="1000"/>
                        </a:spcBef>
                      </a:pPr>
                      <a:r>
                        <a:rPr lang="en-GB" sz="2400" b="0" kern="1200" dirty="0">
                          <a:solidFill>
                            <a:schemeClr val="accent4">
                              <a:lumMod val="50000"/>
                            </a:schemeClr>
                          </a:solidFill>
                          <a:latin typeface="+mn-lt"/>
                          <a:ea typeface="+mn-ea"/>
                          <a:cs typeface="+mn-cs"/>
                        </a:rPr>
                        <a:t>e) None of the above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1000"/>
                        </a:spcBef>
                      </a:pPr>
                      <a:r>
                        <a:rPr lang="en-GB" sz="2400" b="0" kern="1200" dirty="0">
                          <a:solidFill>
                            <a:schemeClr val="accent4">
                              <a:lumMod val="50000"/>
                            </a:schemeClr>
                          </a:solidFill>
                          <a:latin typeface="+mn-lt"/>
                          <a:ea typeface="+mn-ea"/>
                          <a:cs typeface="+mn-cs"/>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1758350"/>
                  </a:ext>
                </a:extLst>
              </a:tr>
            </a:tbl>
          </a:graphicData>
        </a:graphic>
      </p:graphicFrame>
      <p:sp>
        <p:nvSpPr>
          <p:cNvPr id="10" name="Footer Placeholder 4">
            <a:extLst>
              <a:ext uri="{FF2B5EF4-FFF2-40B4-BE49-F238E27FC236}">
                <a16:creationId xmlns:a16="http://schemas.microsoft.com/office/drawing/2014/main" id="{5AA5ADF5-D3A8-41F2-A180-FC4EDA320E65}"/>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11" name="Slide Number Placeholder 5">
            <a:extLst>
              <a:ext uri="{FF2B5EF4-FFF2-40B4-BE49-F238E27FC236}">
                <a16:creationId xmlns:a16="http://schemas.microsoft.com/office/drawing/2014/main" id="{023BDD72-97C6-4F30-B050-6E4788536DA5}"/>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8</a:t>
            </a:fld>
            <a:endParaRPr lang="en-GB" dirty="0"/>
          </a:p>
        </p:txBody>
      </p:sp>
      <p:sp>
        <p:nvSpPr>
          <p:cNvPr id="13" name="Title 1">
            <a:extLst>
              <a:ext uri="{FF2B5EF4-FFF2-40B4-BE49-F238E27FC236}">
                <a16:creationId xmlns:a16="http://schemas.microsoft.com/office/drawing/2014/main" id="{855BE48D-E68F-4010-B285-2EBD6F9DE6DF}"/>
              </a:ext>
            </a:extLst>
          </p:cNvPr>
          <p:cNvSpPr>
            <a:spLocks noGrp="1"/>
          </p:cNvSpPr>
          <p:nvPr>
            <p:ph type="title"/>
          </p:nvPr>
        </p:nvSpPr>
        <p:spPr>
          <a:xfrm>
            <a:off x="1591056" y="591752"/>
            <a:ext cx="6924294" cy="648128"/>
          </a:xfrm>
        </p:spPr>
        <p:txBody>
          <a:bodyPr>
            <a:normAutofit/>
          </a:bodyPr>
          <a:lstStyle/>
          <a:p>
            <a:r>
              <a:rPr lang="en-GB" sz="3200" dirty="0"/>
              <a:t>Q2: Answer</a:t>
            </a:r>
          </a:p>
        </p:txBody>
      </p:sp>
      <p:sp>
        <p:nvSpPr>
          <p:cNvPr id="8" name="Subtitle 2">
            <a:extLst>
              <a:ext uri="{FF2B5EF4-FFF2-40B4-BE49-F238E27FC236}">
                <a16:creationId xmlns:a16="http://schemas.microsoft.com/office/drawing/2014/main" id="{582470A3-8995-4685-93F7-D27553027199}"/>
              </a:ext>
            </a:extLst>
          </p:cNvPr>
          <p:cNvSpPr txBox="1">
            <a:spLocks/>
          </p:cNvSpPr>
          <p:nvPr/>
        </p:nvSpPr>
        <p:spPr>
          <a:xfrm>
            <a:off x="542148" y="1826616"/>
            <a:ext cx="8416502"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dirty="0">
                <a:solidFill>
                  <a:schemeClr val="accent4">
                    <a:lumMod val="50000"/>
                  </a:schemeClr>
                </a:solidFill>
              </a:rPr>
              <a:t>When should asymptomatic bacteriuria be treated?</a:t>
            </a:r>
          </a:p>
          <a:p>
            <a:pPr marL="0" lvl="0" indent="0">
              <a:lnSpc>
                <a:spcPct val="100000"/>
              </a:lnSpc>
              <a:buNone/>
            </a:pPr>
            <a:r>
              <a:rPr lang="en-GB" sz="2400" i="1" dirty="0">
                <a:solidFill>
                  <a:schemeClr val="accent4">
                    <a:lumMod val="50000"/>
                  </a:schemeClr>
                </a:solidFill>
              </a:rPr>
              <a:t>Select all that apply</a:t>
            </a:r>
          </a:p>
        </p:txBody>
      </p:sp>
      <p:sp>
        <p:nvSpPr>
          <p:cNvPr id="9" name="Date Placeholder 3">
            <a:extLst>
              <a:ext uri="{FF2B5EF4-FFF2-40B4-BE49-F238E27FC236}">
                <a16:creationId xmlns:a16="http://schemas.microsoft.com/office/drawing/2014/main" id="{282722FF-9943-468E-8DE7-1C30FF9AE662}"/>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1733386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E03BA0C-5721-41C7-8568-4152A36CA220}"/>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9</a:t>
            </a:fld>
            <a:endParaRPr lang="en-GB" dirty="0"/>
          </a:p>
        </p:txBody>
      </p:sp>
      <p:sp>
        <p:nvSpPr>
          <p:cNvPr id="10" name="Title 1">
            <a:extLst>
              <a:ext uri="{FF2B5EF4-FFF2-40B4-BE49-F238E27FC236}">
                <a16:creationId xmlns:a16="http://schemas.microsoft.com/office/drawing/2014/main" id="{8C268589-0B13-4802-9E76-2804A9A14E7C}"/>
              </a:ext>
            </a:extLst>
          </p:cNvPr>
          <p:cNvSpPr>
            <a:spLocks noGrp="1"/>
          </p:cNvSpPr>
          <p:nvPr>
            <p:ph type="title"/>
          </p:nvPr>
        </p:nvSpPr>
        <p:spPr>
          <a:xfrm>
            <a:off x="1591056" y="591752"/>
            <a:ext cx="6924294" cy="648128"/>
          </a:xfrm>
        </p:spPr>
        <p:txBody>
          <a:bodyPr>
            <a:normAutofit/>
          </a:bodyPr>
          <a:lstStyle/>
          <a:p>
            <a:r>
              <a:rPr lang="en-GB" sz="3200" dirty="0"/>
              <a:t>Question 3</a:t>
            </a:r>
          </a:p>
        </p:txBody>
      </p:sp>
      <p:sp>
        <p:nvSpPr>
          <p:cNvPr id="13" name="Subtitle 2">
            <a:extLst>
              <a:ext uri="{FF2B5EF4-FFF2-40B4-BE49-F238E27FC236}">
                <a16:creationId xmlns:a16="http://schemas.microsoft.com/office/drawing/2014/main" id="{A314AD33-5F33-431B-BDF8-85EC1004D6A1}"/>
              </a:ext>
            </a:extLst>
          </p:cNvPr>
          <p:cNvSpPr txBox="1">
            <a:spLocks/>
          </p:cNvSpPr>
          <p:nvPr/>
        </p:nvSpPr>
        <p:spPr>
          <a:xfrm>
            <a:off x="161148" y="1826616"/>
            <a:ext cx="8868552"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dirty="0"/>
              <a:t>Which of the following would </a:t>
            </a:r>
            <a:r>
              <a:rPr lang="en-GB" sz="2400" b="1" dirty="0"/>
              <a:t>NOT</a:t>
            </a:r>
            <a:r>
              <a:rPr lang="en-GB" sz="2400" dirty="0"/>
              <a:t> be suitable to treat pyelonephritis? </a:t>
            </a:r>
          </a:p>
          <a:p>
            <a:pPr marL="0" indent="0">
              <a:lnSpc>
                <a:spcPct val="100000"/>
              </a:lnSpc>
              <a:buNone/>
            </a:pPr>
            <a:r>
              <a:rPr lang="en-GB" sz="2400" i="1" dirty="0"/>
              <a:t>Select all that apply</a:t>
            </a:r>
          </a:p>
          <a:p>
            <a:pPr marL="0" indent="0">
              <a:lnSpc>
                <a:spcPct val="100000"/>
              </a:lnSpc>
              <a:buNone/>
            </a:pPr>
            <a:endParaRPr lang="en-GB" sz="2400" i="1" dirty="0"/>
          </a:p>
          <a:p>
            <a:pPr marL="514350" indent="-514350">
              <a:lnSpc>
                <a:spcPct val="100000"/>
              </a:lnSpc>
              <a:buFont typeface="+mj-lt"/>
              <a:buAutoNum type="alphaLcParenR"/>
            </a:pPr>
            <a:r>
              <a:rPr lang="en-GB" sz="2400" dirty="0"/>
              <a:t>Trimethoprim (known sensitivity)</a:t>
            </a:r>
          </a:p>
          <a:p>
            <a:pPr marL="514350" indent="-514350">
              <a:lnSpc>
                <a:spcPct val="100000"/>
              </a:lnSpc>
              <a:buAutoNum type="alphaLcParenR"/>
            </a:pPr>
            <a:r>
              <a:rPr lang="en-GB" sz="2400" dirty="0"/>
              <a:t>Cefalexin</a:t>
            </a:r>
          </a:p>
          <a:p>
            <a:pPr marL="514350" indent="-514350">
              <a:lnSpc>
                <a:spcPct val="100000"/>
              </a:lnSpc>
              <a:buAutoNum type="alphaLcParenR"/>
            </a:pPr>
            <a:r>
              <a:rPr lang="en-GB" sz="2400" dirty="0">
                <a:solidFill>
                  <a:schemeClr val="accent5">
                    <a:lumMod val="10000"/>
                  </a:schemeClr>
                </a:solidFill>
              </a:rPr>
              <a:t>Nitrofurantoin </a:t>
            </a:r>
          </a:p>
          <a:p>
            <a:pPr marL="514350" indent="-514350">
              <a:lnSpc>
                <a:spcPct val="100000"/>
              </a:lnSpc>
              <a:buAutoNum type="alphaLcParenR"/>
            </a:pPr>
            <a:r>
              <a:rPr lang="en-GB" sz="2400" dirty="0">
                <a:solidFill>
                  <a:schemeClr val="accent5">
                    <a:lumMod val="10000"/>
                  </a:schemeClr>
                </a:solidFill>
              </a:rPr>
              <a:t>Fosfomycin</a:t>
            </a:r>
          </a:p>
          <a:p>
            <a:pPr marL="514350" indent="-514350">
              <a:lnSpc>
                <a:spcPct val="100000"/>
              </a:lnSpc>
              <a:buAutoNum type="alphaLcParenR"/>
            </a:pPr>
            <a:r>
              <a:rPr lang="en-GB" sz="2400" dirty="0" err="1">
                <a:solidFill>
                  <a:schemeClr val="accent5">
                    <a:lumMod val="10000"/>
                  </a:schemeClr>
                </a:solidFill>
              </a:rPr>
              <a:t>Pivmecillinam</a:t>
            </a:r>
            <a:endParaRPr lang="en-GB" sz="2400" dirty="0">
              <a:solidFill>
                <a:schemeClr val="accent5">
                  <a:lumMod val="10000"/>
                </a:schemeClr>
              </a:solidFill>
            </a:endParaRPr>
          </a:p>
        </p:txBody>
      </p:sp>
      <p:sp>
        <p:nvSpPr>
          <p:cNvPr id="6" name="Date Placeholder 3">
            <a:extLst>
              <a:ext uri="{FF2B5EF4-FFF2-40B4-BE49-F238E27FC236}">
                <a16:creationId xmlns:a16="http://schemas.microsoft.com/office/drawing/2014/main" id="{6E89210D-C24E-4E2A-B4BA-A4E7ECBA69FA}"/>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508002850"/>
      </p:ext>
    </p:extLst>
  </p:cSld>
  <p:clrMapOvr>
    <a:masterClrMapping/>
  </p:clrMapOvr>
</p:sld>
</file>

<file path=ppt/theme/theme1.xml><?xml version="1.0" encoding="utf-8"?>
<a:theme xmlns:a="http://schemas.openxmlformats.org/drawingml/2006/main" name="Office Theme">
  <a:themeElements>
    <a:clrScheme name="Custom 2">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6037</TotalTime>
  <Words>7646</Words>
  <Application>Microsoft Office PowerPoint</Application>
  <PresentationFormat>On-screen Show (4:3)</PresentationFormat>
  <Paragraphs>708</Paragraphs>
  <Slides>37</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Calibri </vt:lpstr>
      <vt:lpstr>Calibri Light</vt:lpstr>
      <vt:lpstr>Lato</vt:lpstr>
      <vt:lpstr>Lato-Italic</vt:lpstr>
      <vt:lpstr>Lato-Regular</vt:lpstr>
      <vt:lpstr>Symbol</vt:lpstr>
      <vt:lpstr>Office Theme</vt:lpstr>
      <vt:lpstr>Rapid Update Quiz Urinary Tract Infection (UTI) </vt:lpstr>
      <vt:lpstr>UTI Rapid Update Quiz</vt:lpstr>
      <vt:lpstr>Question 1</vt:lpstr>
      <vt:lpstr>Q1: Answer &amp; Rationale</vt:lpstr>
      <vt:lpstr>Q1: Rationale</vt:lpstr>
      <vt:lpstr>Question 2</vt:lpstr>
      <vt:lpstr>Q2</vt:lpstr>
      <vt:lpstr>Q2: Answer</vt:lpstr>
      <vt:lpstr>Question 3</vt:lpstr>
      <vt:lpstr>Q3: Answer &amp; Rationale</vt:lpstr>
      <vt:lpstr>Q3: Rationale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Recurrent UTI: antimicrobial prescribing</vt:lpstr>
      <vt:lpstr>PowerPoint Presentation</vt:lpstr>
      <vt:lpstr>Catheter UTI</vt:lpstr>
      <vt:lpstr>UTI in adults</vt:lpstr>
      <vt:lpstr>PowerPoint Presentation</vt:lpstr>
      <vt:lpstr>PowerPoint Presentation</vt:lpstr>
      <vt:lpstr>Question 6</vt:lpstr>
      <vt:lpstr>Q6: Answer &amp; Rationale</vt:lpstr>
      <vt:lpstr>PowerPoint Presentation</vt:lpstr>
      <vt:lpstr>PowerPoint Presentation</vt:lpstr>
      <vt:lpstr>PowerPoint Presentation</vt:lpstr>
      <vt:lpstr>PowerPoint Presentation</vt:lpstr>
      <vt:lpstr>PowerPoint Presentation</vt:lpstr>
      <vt:lpstr>UTI Rapid Update Quiz</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Eirwen Sides</cp:lastModifiedBy>
  <cp:revision>196</cp:revision>
  <dcterms:created xsi:type="dcterms:W3CDTF">2019-09-25T13:02:32Z</dcterms:created>
  <dcterms:modified xsi:type="dcterms:W3CDTF">2021-04-12T12:23:50Z</dcterms:modified>
</cp:coreProperties>
</file>