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0" r:id="rId5"/>
    <p:sldId id="261" r:id="rId6"/>
    <p:sldId id="259" r:id="rId7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188" y="-2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935DC-4BB4-461A-B66C-22ADEA112EBE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CBC05-34A8-43A3-8978-BBD2B57548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243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60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881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879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6150" y="274638"/>
            <a:ext cx="8915400" cy="882650"/>
          </a:xfrm>
          <a:prstGeom prst="rect">
            <a:avLst/>
          </a:prstGeom>
        </p:spPr>
        <p:txBody>
          <a:bodyPr/>
          <a:lstStyle>
            <a:lvl1pPr>
              <a:defRPr sz="6000" b="0">
                <a:solidFill>
                  <a:srgbClr val="8C0D7E"/>
                </a:solidFill>
                <a:latin typeface="Franklin Gothic Demi" panose="020B0703020102020204" pitchFamily="34" charset="0"/>
              </a:defRPr>
            </a:lvl1pPr>
          </a:lstStyle>
          <a:p>
            <a:r>
              <a:rPr lang="en-US"/>
              <a:t>Resource Title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86197" y="1157289"/>
            <a:ext cx="8915400" cy="4533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8C0D7E"/>
                </a:solidFill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/>
              <a:t>Resource Aim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86197" y="1611314"/>
            <a:ext cx="8915400" cy="4554537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438910D-567E-BB4F-86FE-28C9568A0B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779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97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71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380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042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31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34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32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57BA9-B6CC-47E2-933D-2E59E7951FEF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C8EB2-A50C-4BAE-9E90-F4BC4345B92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4"/>
          <a:srcRect l="18959"/>
          <a:stretch/>
        </p:blipFill>
        <p:spPr>
          <a:xfrm>
            <a:off x="9615" y="0"/>
            <a:ext cx="9880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86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416496" y="677962"/>
            <a:ext cx="9190201" cy="5397984"/>
            <a:chOff x="416496" y="677962"/>
            <a:chExt cx="9190201" cy="5397984"/>
          </a:xfrm>
        </p:grpSpPr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 rot="5400000">
              <a:off x="7415394" y="2860549"/>
              <a:ext cx="3234646" cy="1147961"/>
            </a:xfrm>
            <a:prstGeom prst="triangle">
              <a:avLst>
                <a:gd name="adj" fmla="val 50329"/>
              </a:avLst>
            </a:prstGeom>
            <a:solidFill>
              <a:srgbClr val="B366B3"/>
            </a:solidFill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416496" y="677962"/>
              <a:ext cx="8064000" cy="5397984"/>
              <a:chOff x="416496" y="677962"/>
              <a:chExt cx="8064000" cy="5397984"/>
            </a:xfrm>
          </p:grpSpPr>
          <p:cxnSp>
            <p:nvCxnSpPr>
              <p:cNvPr id="7" name="Straight Connector 6"/>
              <p:cNvCxnSpPr/>
              <p:nvPr/>
            </p:nvCxnSpPr>
            <p:spPr>
              <a:xfrm flipV="1">
                <a:off x="416496" y="3442309"/>
                <a:ext cx="8064000" cy="1587"/>
              </a:xfrm>
              <a:prstGeom prst="line">
                <a:avLst/>
              </a:prstGeom>
              <a:ln>
                <a:solidFill>
                  <a:srgbClr val="B366B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AutoShape 13"/>
              <p:cNvCxnSpPr>
                <a:cxnSpLocks noChangeShapeType="1"/>
              </p:cNvCxnSpPr>
              <p:nvPr/>
            </p:nvCxnSpPr>
            <p:spPr bwMode="auto">
              <a:xfrm>
                <a:off x="488504" y="692656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9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488504" y="3443896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2" name="AutoShape 13"/>
              <p:cNvCxnSpPr>
                <a:cxnSpLocks noChangeShapeType="1"/>
              </p:cNvCxnSpPr>
              <p:nvPr/>
            </p:nvCxnSpPr>
            <p:spPr bwMode="auto">
              <a:xfrm>
                <a:off x="2063796" y="692656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3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2063796" y="3443896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AutoShape 13"/>
              <p:cNvCxnSpPr>
                <a:cxnSpLocks noChangeShapeType="1"/>
              </p:cNvCxnSpPr>
              <p:nvPr/>
            </p:nvCxnSpPr>
            <p:spPr bwMode="auto">
              <a:xfrm>
                <a:off x="3619131" y="685602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3619131" y="3436842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" name="AutoShape 13"/>
              <p:cNvCxnSpPr>
                <a:cxnSpLocks noChangeShapeType="1"/>
              </p:cNvCxnSpPr>
              <p:nvPr/>
            </p:nvCxnSpPr>
            <p:spPr bwMode="auto">
              <a:xfrm>
                <a:off x="5275435" y="678698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5275435" y="3429938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8" name="AutoShape 13"/>
              <p:cNvCxnSpPr>
                <a:cxnSpLocks noChangeShapeType="1"/>
              </p:cNvCxnSpPr>
              <p:nvPr/>
            </p:nvCxnSpPr>
            <p:spPr bwMode="auto">
              <a:xfrm>
                <a:off x="6931619" y="677962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9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6931619" y="3429202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8458738" y="2667579"/>
            <a:ext cx="1147961" cy="21240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PROBLEM: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43"/>
          <p:cNvSpPr txBox="1">
            <a:spLocks noChangeArrowheads="1"/>
          </p:cNvSpPr>
          <p:nvPr/>
        </p:nvSpPr>
        <p:spPr bwMode="auto">
          <a:xfrm>
            <a:off x="659154" y="94311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43"/>
          <p:cNvSpPr txBox="1">
            <a:spLocks noChangeArrowheads="1"/>
          </p:cNvSpPr>
          <p:nvPr/>
        </p:nvSpPr>
        <p:spPr bwMode="auto">
          <a:xfrm>
            <a:off x="803170" y="139390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43"/>
          <p:cNvSpPr txBox="1">
            <a:spLocks noChangeArrowheads="1"/>
          </p:cNvSpPr>
          <p:nvPr/>
        </p:nvSpPr>
        <p:spPr bwMode="auto">
          <a:xfrm>
            <a:off x="922087" y="182632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1057225" y="231126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43"/>
          <p:cNvSpPr txBox="1">
            <a:spLocks noChangeArrowheads="1"/>
          </p:cNvSpPr>
          <p:nvPr/>
        </p:nvSpPr>
        <p:spPr bwMode="auto">
          <a:xfrm>
            <a:off x="1218997" y="280854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2254968" y="93609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2372059" y="1386880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2490976" y="1819303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43"/>
          <p:cNvSpPr txBox="1">
            <a:spLocks noChangeArrowheads="1"/>
          </p:cNvSpPr>
          <p:nvPr/>
        </p:nvSpPr>
        <p:spPr bwMode="auto">
          <a:xfrm>
            <a:off x="2626114" y="230424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43"/>
          <p:cNvSpPr txBox="1">
            <a:spLocks noChangeArrowheads="1"/>
          </p:cNvSpPr>
          <p:nvPr/>
        </p:nvSpPr>
        <p:spPr bwMode="auto">
          <a:xfrm>
            <a:off x="2787886" y="28015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43"/>
          <p:cNvSpPr txBox="1">
            <a:spLocks noChangeArrowheads="1"/>
          </p:cNvSpPr>
          <p:nvPr/>
        </p:nvSpPr>
        <p:spPr bwMode="auto">
          <a:xfrm>
            <a:off x="3817935" y="94423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 Box 43"/>
          <p:cNvSpPr txBox="1">
            <a:spLocks noChangeArrowheads="1"/>
          </p:cNvSpPr>
          <p:nvPr/>
        </p:nvSpPr>
        <p:spPr bwMode="auto">
          <a:xfrm>
            <a:off x="3935026" y="1395020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4053943" y="1827443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4189081" y="231238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 Box 43"/>
          <p:cNvSpPr txBox="1">
            <a:spLocks noChangeArrowheads="1"/>
          </p:cNvSpPr>
          <p:nvPr/>
        </p:nvSpPr>
        <p:spPr bwMode="auto">
          <a:xfrm>
            <a:off x="4350853" y="280966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 Box 43"/>
          <p:cNvSpPr txBox="1">
            <a:spLocks noChangeArrowheads="1"/>
          </p:cNvSpPr>
          <p:nvPr/>
        </p:nvSpPr>
        <p:spPr bwMode="auto">
          <a:xfrm>
            <a:off x="5474119" y="94423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 Box 43"/>
          <p:cNvSpPr txBox="1">
            <a:spLocks noChangeArrowheads="1"/>
          </p:cNvSpPr>
          <p:nvPr/>
        </p:nvSpPr>
        <p:spPr bwMode="auto">
          <a:xfrm>
            <a:off x="5591210" y="1395020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 Box 43"/>
          <p:cNvSpPr txBox="1">
            <a:spLocks noChangeArrowheads="1"/>
          </p:cNvSpPr>
          <p:nvPr/>
        </p:nvSpPr>
        <p:spPr bwMode="auto">
          <a:xfrm>
            <a:off x="5710127" y="1827443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 Box 43"/>
          <p:cNvSpPr txBox="1">
            <a:spLocks noChangeArrowheads="1"/>
          </p:cNvSpPr>
          <p:nvPr/>
        </p:nvSpPr>
        <p:spPr bwMode="auto">
          <a:xfrm>
            <a:off x="5845265" y="231238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 Box 43"/>
          <p:cNvSpPr txBox="1">
            <a:spLocks noChangeArrowheads="1"/>
          </p:cNvSpPr>
          <p:nvPr/>
        </p:nvSpPr>
        <p:spPr bwMode="auto">
          <a:xfrm>
            <a:off x="6007037" y="280966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 Box 43"/>
          <p:cNvSpPr txBox="1">
            <a:spLocks noChangeArrowheads="1"/>
          </p:cNvSpPr>
          <p:nvPr/>
        </p:nvSpPr>
        <p:spPr bwMode="auto">
          <a:xfrm>
            <a:off x="7113240" y="94423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43"/>
          <p:cNvSpPr txBox="1">
            <a:spLocks noChangeArrowheads="1"/>
          </p:cNvSpPr>
          <p:nvPr/>
        </p:nvSpPr>
        <p:spPr bwMode="auto">
          <a:xfrm>
            <a:off x="7274721" y="1395020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 Box 43"/>
          <p:cNvSpPr txBox="1">
            <a:spLocks noChangeArrowheads="1"/>
          </p:cNvSpPr>
          <p:nvPr/>
        </p:nvSpPr>
        <p:spPr bwMode="auto">
          <a:xfrm>
            <a:off x="7393638" y="1827443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43"/>
          <p:cNvSpPr txBox="1">
            <a:spLocks noChangeArrowheads="1"/>
          </p:cNvSpPr>
          <p:nvPr/>
        </p:nvSpPr>
        <p:spPr bwMode="auto">
          <a:xfrm>
            <a:off x="7528776" y="231238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43"/>
          <p:cNvSpPr txBox="1">
            <a:spLocks noChangeArrowheads="1"/>
          </p:cNvSpPr>
          <p:nvPr/>
        </p:nvSpPr>
        <p:spPr bwMode="auto">
          <a:xfrm>
            <a:off x="7690548" y="280966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43"/>
          <p:cNvSpPr txBox="1">
            <a:spLocks noChangeArrowheads="1"/>
          </p:cNvSpPr>
          <p:nvPr/>
        </p:nvSpPr>
        <p:spPr bwMode="auto">
          <a:xfrm>
            <a:off x="1208584" y="36450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43"/>
          <p:cNvSpPr txBox="1">
            <a:spLocks noChangeArrowheads="1"/>
          </p:cNvSpPr>
          <p:nvPr/>
        </p:nvSpPr>
        <p:spPr bwMode="auto">
          <a:xfrm>
            <a:off x="1108958" y="409581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 Box 43"/>
          <p:cNvSpPr txBox="1">
            <a:spLocks noChangeArrowheads="1"/>
          </p:cNvSpPr>
          <p:nvPr/>
        </p:nvSpPr>
        <p:spPr bwMode="auto">
          <a:xfrm>
            <a:off x="978713" y="452823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 Box 43"/>
          <p:cNvSpPr txBox="1">
            <a:spLocks noChangeArrowheads="1"/>
          </p:cNvSpPr>
          <p:nvPr/>
        </p:nvSpPr>
        <p:spPr bwMode="auto">
          <a:xfrm>
            <a:off x="820877" y="5019347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 Box 43"/>
          <p:cNvSpPr txBox="1">
            <a:spLocks noChangeArrowheads="1"/>
          </p:cNvSpPr>
          <p:nvPr/>
        </p:nvSpPr>
        <p:spPr bwMode="auto">
          <a:xfrm>
            <a:off x="676910" y="551045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 Box 43"/>
          <p:cNvSpPr txBox="1">
            <a:spLocks noChangeArrowheads="1"/>
          </p:cNvSpPr>
          <p:nvPr/>
        </p:nvSpPr>
        <p:spPr bwMode="auto">
          <a:xfrm>
            <a:off x="2838685" y="36450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 Box 43"/>
          <p:cNvSpPr txBox="1">
            <a:spLocks noChangeArrowheads="1"/>
          </p:cNvSpPr>
          <p:nvPr/>
        </p:nvSpPr>
        <p:spPr bwMode="auto">
          <a:xfrm>
            <a:off x="2739059" y="409581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 Box 43"/>
          <p:cNvSpPr txBox="1">
            <a:spLocks noChangeArrowheads="1"/>
          </p:cNvSpPr>
          <p:nvPr/>
        </p:nvSpPr>
        <p:spPr bwMode="auto">
          <a:xfrm>
            <a:off x="2608814" y="452823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 Box 43"/>
          <p:cNvSpPr txBox="1">
            <a:spLocks noChangeArrowheads="1"/>
          </p:cNvSpPr>
          <p:nvPr/>
        </p:nvSpPr>
        <p:spPr bwMode="auto">
          <a:xfrm>
            <a:off x="2450978" y="5019347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 Box 43"/>
          <p:cNvSpPr txBox="1">
            <a:spLocks noChangeArrowheads="1"/>
          </p:cNvSpPr>
          <p:nvPr/>
        </p:nvSpPr>
        <p:spPr bwMode="auto">
          <a:xfrm>
            <a:off x="2307011" y="551045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 Box 43"/>
          <p:cNvSpPr txBox="1">
            <a:spLocks noChangeArrowheads="1"/>
          </p:cNvSpPr>
          <p:nvPr/>
        </p:nvSpPr>
        <p:spPr bwMode="auto">
          <a:xfrm>
            <a:off x="4386365" y="36450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 Box 43"/>
          <p:cNvSpPr txBox="1">
            <a:spLocks noChangeArrowheads="1"/>
          </p:cNvSpPr>
          <p:nvPr/>
        </p:nvSpPr>
        <p:spPr bwMode="auto">
          <a:xfrm>
            <a:off x="4286739" y="409581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 Box 43"/>
          <p:cNvSpPr txBox="1">
            <a:spLocks noChangeArrowheads="1"/>
          </p:cNvSpPr>
          <p:nvPr/>
        </p:nvSpPr>
        <p:spPr bwMode="auto">
          <a:xfrm>
            <a:off x="4156494" y="452823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 Box 43"/>
          <p:cNvSpPr txBox="1">
            <a:spLocks noChangeArrowheads="1"/>
          </p:cNvSpPr>
          <p:nvPr/>
        </p:nvSpPr>
        <p:spPr bwMode="auto">
          <a:xfrm>
            <a:off x="3998658" y="5019347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 Box 43"/>
          <p:cNvSpPr txBox="1">
            <a:spLocks noChangeArrowheads="1"/>
          </p:cNvSpPr>
          <p:nvPr/>
        </p:nvSpPr>
        <p:spPr bwMode="auto">
          <a:xfrm>
            <a:off x="3854691" y="551045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 Box 43"/>
          <p:cNvSpPr txBox="1">
            <a:spLocks noChangeArrowheads="1"/>
          </p:cNvSpPr>
          <p:nvPr/>
        </p:nvSpPr>
        <p:spPr bwMode="auto">
          <a:xfrm>
            <a:off x="6007037" y="36450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 Box 43"/>
          <p:cNvSpPr txBox="1">
            <a:spLocks noChangeArrowheads="1"/>
          </p:cNvSpPr>
          <p:nvPr/>
        </p:nvSpPr>
        <p:spPr bwMode="auto">
          <a:xfrm>
            <a:off x="5907411" y="409581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 Box 43"/>
          <p:cNvSpPr txBox="1">
            <a:spLocks noChangeArrowheads="1"/>
          </p:cNvSpPr>
          <p:nvPr/>
        </p:nvSpPr>
        <p:spPr bwMode="auto">
          <a:xfrm>
            <a:off x="5777166" y="452823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43"/>
          <p:cNvSpPr txBox="1">
            <a:spLocks noChangeArrowheads="1"/>
          </p:cNvSpPr>
          <p:nvPr/>
        </p:nvSpPr>
        <p:spPr bwMode="auto">
          <a:xfrm>
            <a:off x="5619330" y="5019347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43"/>
          <p:cNvSpPr txBox="1">
            <a:spLocks noChangeArrowheads="1"/>
          </p:cNvSpPr>
          <p:nvPr/>
        </p:nvSpPr>
        <p:spPr bwMode="auto">
          <a:xfrm>
            <a:off x="5475363" y="551045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 Box 43"/>
          <p:cNvSpPr txBox="1">
            <a:spLocks noChangeArrowheads="1"/>
          </p:cNvSpPr>
          <p:nvPr/>
        </p:nvSpPr>
        <p:spPr bwMode="auto">
          <a:xfrm>
            <a:off x="7689304" y="36450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 Box 43"/>
          <p:cNvSpPr txBox="1">
            <a:spLocks noChangeArrowheads="1"/>
          </p:cNvSpPr>
          <p:nvPr/>
        </p:nvSpPr>
        <p:spPr bwMode="auto">
          <a:xfrm>
            <a:off x="7589678" y="409581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 Box 43"/>
          <p:cNvSpPr txBox="1">
            <a:spLocks noChangeArrowheads="1"/>
          </p:cNvSpPr>
          <p:nvPr/>
        </p:nvSpPr>
        <p:spPr bwMode="auto">
          <a:xfrm>
            <a:off x="7459433" y="452823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 Box 43"/>
          <p:cNvSpPr txBox="1">
            <a:spLocks noChangeArrowheads="1"/>
          </p:cNvSpPr>
          <p:nvPr/>
        </p:nvSpPr>
        <p:spPr bwMode="auto">
          <a:xfrm>
            <a:off x="7301597" y="5019347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 Box 43"/>
          <p:cNvSpPr txBox="1">
            <a:spLocks noChangeArrowheads="1"/>
          </p:cNvSpPr>
          <p:nvPr/>
        </p:nvSpPr>
        <p:spPr bwMode="auto">
          <a:xfrm>
            <a:off x="7157630" y="551045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272480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784648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3368824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5025128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6681312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272480" y="332656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>
            <a:off x="1784648" y="332656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3368824" y="332656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AutoShape 8"/>
          <p:cNvSpPr>
            <a:spLocks noChangeArrowheads="1"/>
          </p:cNvSpPr>
          <p:nvPr/>
        </p:nvSpPr>
        <p:spPr bwMode="auto">
          <a:xfrm>
            <a:off x="5025128" y="332656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6681312" y="332656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748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416496" y="677962"/>
            <a:ext cx="9190201" cy="5397984"/>
            <a:chOff x="416496" y="677962"/>
            <a:chExt cx="9190201" cy="5397984"/>
          </a:xfrm>
        </p:grpSpPr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 rot="5400000">
              <a:off x="7415394" y="2860549"/>
              <a:ext cx="3234646" cy="1147961"/>
            </a:xfrm>
            <a:prstGeom prst="triangle">
              <a:avLst>
                <a:gd name="adj" fmla="val 50329"/>
              </a:avLst>
            </a:prstGeom>
            <a:solidFill>
              <a:srgbClr val="B366B3"/>
            </a:solidFill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416496" y="677962"/>
              <a:ext cx="8064000" cy="5397984"/>
              <a:chOff x="416496" y="677962"/>
              <a:chExt cx="8064000" cy="5397984"/>
            </a:xfrm>
          </p:grpSpPr>
          <p:cxnSp>
            <p:nvCxnSpPr>
              <p:cNvPr id="7" name="Straight Connector 6"/>
              <p:cNvCxnSpPr/>
              <p:nvPr/>
            </p:nvCxnSpPr>
            <p:spPr>
              <a:xfrm flipV="1">
                <a:off x="416496" y="3442309"/>
                <a:ext cx="8064000" cy="1587"/>
              </a:xfrm>
              <a:prstGeom prst="line">
                <a:avLst/>
              </a:prstGeom>
              <a:ln>
                <a:solidFill>
                  <a:srgbClr val="B366B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AutoShape 13"/>
              <p:cNvCxnSpPr>
                <a:cxnSpLocks noChangeShapeType="1"/>
              </p:cNvCxnSpPr>
              <p:nvPr/>
            </p:nvCxnSpPr>
            <p:spPr bwMode="auto">
              <a:xfrm>
                <a:off x="488504" y="692656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9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488504" y="3443896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2" name="AutoShape 13"/>
              <p:cNvCxnSpPr>
                <a:cxnSpLocks noChangeShapeType="1"/>
              </p:cNvCxnSpPr>
              <p:nvPr/>
            </p:nvCxnSpPr>
            <p:spPr bwMode="auto">
              <a:xfrm>
                <a:off x="2063796" y="692656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3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2063796" y="3443896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AutoShape 13"/>
              <p:cNvCxnSpPr>
                <a:cxnSpLocks noChangeShapeType="1"/>
              </p:cNvCxnSpPr>
              <p:nvPr/>
            </p:nvCxnSpPr>
            <p:spPr bwMode="auto">
              <a:xfrm>
                <a:off x="3619131" y="685602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3619131" y="3436842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" name="AutoShape 13"/>
              <p:cNvCxnSpPr>
                <a:cxnSpLocks noChangeShapeType="1"/>
              </p:cNvCxnSpPr>
              <p:nvPr/>
            </p:nvCxnSpPr>
            <p:spPr bwMode="auto">
              <a:xfrm>
                <a:off x="5275435" y="678698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5275435" y="3429938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8" name="AutoShape 13"/>
              <p:cNvCxnSpPr>
                <a:cxnSpLocks noChangeShapeType="1"/>
              </p:cNvCxnSpPr>
              <p:nvPr/>
            </p:nvCxnSpPr>
            <p:spPr bwMode="auto">
              <a:xfrm>
                <a:off x="6931619" y="677962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9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6931619" y="3429202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8458738" y="2667579"/>
            <a:ext cx="1147961" cy="21240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PROBLEM:</a:t>
            </a: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Continuity is difficult to achieve or establish, and maintain</a:t>
            </a: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2" name="Text Box 43"/>
          <p:cNvSpPr txBox="1">
            <a:spLocks noChangeArrowheads="1"/>
          </p:cNvSpPr>
          <p:nvPr/>
        </p:nvSpPr>
        <p:spPr bwMode="auto">
          <a:xfrm>
            <a:off x="659154" y="94311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43"/>
          <p:cNvSpPr txBox="1">
            <a:spLocks noChangeArrowheads="1"/>
          </p:cNvSpPr>
          <p:nvPr/>
        </p:nvSpPr>
        <p:spPr bwMode="auto">
          <a:xfrm>
            <a:off x="803170" y="139390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43"/>
          <p:cNvSpPr txBox="1">
            <a:spLocks noChangeArrowheads="1"/>
          </p:cNvSpPr>
          <p:nvPr/>
        </p:nvSpPr>
        <p:spPr bwMode="auto">
          <a:xfrm>
            <a:off x="922087" y="182632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1057225" y="231126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43"/>
          <p:cNvSpPr txBox="1">
            <a:spLocks noChangeArrowheads="1"/>
          </p:cNvSpPr>
          <p:nvPr/>
        </p:nvSpPr>
        <p:spPr bwMode="auto">
          <a:xfrm>
            <a:off x="1218997" y="280854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2254968" y="93609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2372059" y="1386880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2490976" y="1819303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43"/>
          <p:cNvSpPr txBox="1">
            <a:spLocks noChangeArrowheads="1"/>
          </p:cNvSpPr>
          <p:nvPr/>
        </p:nvSpPr>
        <p:spPr bwMode="auto">
          <a:xfrm>
            <a:off x="2626114" y="230424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43"/>
          <p:cNvSpPr txBox="1">
            <a:spLocks noChangeArrowheads="1"/>
          </p:cNvSpPr>
          <p:nvPr/>
        </p:nvSpPr>
        <p:spPr bwMode="auto">
          <a:xfrm>
            <a:off x="2787886" y="28015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43"/>
          <p:cNvSpPr txBox="1">
            <a:spLocks noChangeArrowheads="1"/>
          </p:cNvSpPr>
          <p:nvPr/>
        </p:nvSpPr>
        <p:spPr bwMode="auto">
          <a:xfrm>
            <a:off x="3817935" y="94423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 Box 43"/>
          <p:cNvSpPr txBox="1">
            <a:spLocks noChangeArrowheads="1"/>
          </p:cNvSpPr>
          <p:nvPr/>
        </p:nvSpPr>
        <p:spPr bwMode="auto">
          <a:xfrm>
            <a:off x="3935026" y="1395020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4053943" y="1827443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4189081" y="231238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 Box 43"/>
          <p:cNvSpPr txBox="1">
            <a:spLocks noChangeArrowheads="1"/>
          </p:cNvSpPr>
          <p:nvPr/>
        </p:nvSpPr>
        <p:spPr bwMode="auto">
          <a:xfrm>
            <a:off x="4350853" y="280966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 Box 43"/>
          <p:cNvSpPr txBox="1">
            <a:spLocks noChangeArrowheads="1"/>
          </p:cNvSpPr>
          <p:nvPr/>
        </p:nvSpPr>
        <p:spPr bwMode="auto">
          <a:xfrm>
            <a:off x="5474119" y="94423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 Box 43"/>
          <p:cNvSpPr txBox="1">
            <a:spLocks noChangeArrowheads="1"/>
          </p:cNvSpPr>
          <p:nvPr/>
        </p:nvSpPr>
        <p:spPr bwMode="auto">
          <a:xfrm>
            <a:off x="5591210" y="1395020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 Box 43"/>
          <p:cNvSpPr txBox="1">
            <a:spLocks noChangeArrowheads="1"/>
          </p:cNvSpPr>
          <p:nvPr/>
        </p:nvSpPr>
        <p:spPr bwMode="auto">
          <a:xfrm>
            <a:off x="5710127" y="1827443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 Box 43"/>
          <p:cNvSpPr txBox="1">
            <a:spLocks noChangeArrowheads="1"/>
          </p:cNvSpPr>
          <p:nvPr/>
        </p:nvSpPr>
        <p:spPr bwMode="auto">
          <a:xfrm>
            <a:off x="5845265" y="231238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 Box 43"/>
          <p:cNvSpPr txBox="1">
            <a:spLocks noChangeArrowheads="1"/>
          </p:cNvSpPr>
          <p:nvPr/>
        </p:nvSpPr>
        <p:spPr bwMode="auto">
          <a:xfrm>
            <a:off x="6007037" y="280966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 Box 43"/>
          <p:cNvSpPr txBox="1">
            <a:spLocks noChangeArrowheads="1"/>
          </p:cNvSpPr>
          <p:nvPr/>
        </p:nvSpPr>
        <p:spPr bwMode="auto">
          <a:xfrm>
            <a:off x="7113240" y="94423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43"/>
          <p:cNvSpPr txBox="1">
            <a:spLocks noChangeArrowheads="1"/>
          </p:cNvSpPr>
          <p:nvPr/>
        </p:nvSpPr>
        <p:spPr bwMode="auto">
          <a:xfrm>
            <a:off x="7274721" y="1395020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 Box 43"/>
          <p:cNvSpPr txBox="1">
            <a:spLocks noChangeArrowheads="1"/>
          </p:cNvSpPr>
          <p:nvPr/>
        </p:nvSpPr>
        <p:spPr bwMode="auto">
          <a:xfrm>
            <a:off x="7393638" y="1827443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43"/>
          <p:cNvSpPr txBox="1">
            <a:spLocks noChangeArrowheads="1"/>
          </p:cNvSpPr>
          <p:nvPr/>
        </p:nvSpPr>
        <p:spPr bwMode="auto">
          <a:xfrm>
            <a:off x="7528776" y="231238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43"/>
          <p:cNvSpPr txBox="1">
            <a:spLocks noChangeArrowheads="1"/>
          </p:cNvSpPr>
          <p:nvPr/>
        </p:nvSpPr>
        <p:spPr bwMode="auto">
          <a:xfrm>
            <a:off x="7690548" y="280966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43"/>
          <p:cNvSpPr txBox="1">
            <a:spLocks noChangeArrowheads="1"/>
          </p:cNvSpPr>
          <p:nvPr/>
        </p:nvSpPr>
        <p:spPr bwMode="auto">
          <a:xfrm>
            <a:off x="1208584" y="36450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43"/>
          <p:cNvSpPr txBox="1">
            <a:spLocks noChangeArrowheads="1"/>
          </p:cNvSpPr>
          <p:nvPr/>
        </p:nvSpPr>
        <p:spPr bwMode="auto">
          <a:xfrm>
            <a:off x="1108958" y="409581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 Box 43"/>
          <p:cNvSpPr txBox="1">
            <a:spLocks noChangeArrowheads="1"/>
          </p:cNvSpPr>
          <p:nvPr/>
        </p:nvSpPr>
        <p:spPr bwMode="auto">
          <a:xfrm>
            <a:off x="978713" y="452823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 Box 43"/>
          <p:cNvSpPr txBox="1">
            <a:spLocks noChangeArrowheads="1"/>
          </p:cNvSpPr>
          <p:nvPr/>
        </p:nvSpPr>
        <p:spPr bwMode="auto">
          <a:xfrm>
            <a:off x="820877" y="5019347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 Box 43"/>
          <p:cNvSpPr txBox="1">
            <a:spLocks noChangeArrowheads="1"/>
          </p:cNvSpPr>
          <p:nvPr/>
        </p:nvSpPr>
        <p:spPr bwMode="auto">
          <a:xfrm>
            <a:off x="676910" y="551045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 Box 43"/>
          <p:cNvSpPr txBox="1">
            <a:spLocks noChangeArrowheads="1"/>
          </p:cNvSpPr>
          <p:nvPr/>
        </p:nvSpPr>
        <p:spPr bwMode="auto">
          <a:xfrm>
            <a:off x="2838685" y="36450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 Box 43"/>
          <p:cNvSpPr txBox="1">
            <a:spLocks noChangeArrowheads="1"/>
          </p:cNvSpPr>
          <p:nvPr/>
        </p:nvSpPr>
        <p:spPr bwMode="auto">
          <a:xfrm>
            <a:off x="2739059" y="409581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 Box 43"/>
          <p:cNvSpPr txBox="1">
            <a:spLocks noChangeArrowheads="1"/>
          </p:cNvSpPr>
          <p:nvPr/>
        </p:nvSpPr>
        <p:spPr bwMode="auto">
          <a:xfrm>
            <a:off x="2608814" y="452823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 Box 43"/>
          <p:cNvSpPr txBox="1">
            <a:spLocks noChangeArrowheads="1"/>
          </p:cNvSpPr>
          <p:nvPr/>
        </p:nvSpPr>
        <p:spPr bwMode="auto">
          <a:xfrm>
            <a:off x="2450978" y="5019347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 Box 43"/>
          <p:cNvSpPr txBox="1">
            <a:spLocks noChangeArrowheads="1"/>
          </p:cNvSpPr>
          <p:nvPr/>
        </p:nvSpPr>
        <p:spPr bwMode="auto">
          <a:xfrm>
            <a:off x="2307011" y="551045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 Box 43"/>
          <p:cNvSpPr txBox="1">
            <a:spLocks noChangeArrowheads="1"/>
          </p:cNvSpPr>
          <p:nvPr/>
        </p:nvSpPr>
        <p:spPr bwMode="auto">
          <a:xfrm>
            <a:off x="4386365" y="36450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 Box 43"/>
          <p:cNvSpPr txBox="1">
            <a:spLocks noChangeArrowheads="1"/>
          </p:cNvSpPr>
          <p:nvPr/>
        </p:nvSpPr>
        <p:spPr bwMode="auto">
          <a:xfrm>
            <a:off x="4286739" y="409581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 Box 43"/>
          <p:cNvSpPr txBox="1">
            <a:spLocks noChangeArrowheads="1"/>
          </p:cNvSpPr>
          <p:nvPr/>
        </p:nvSpPr>
        <p:spPr bwMode="auto">
          <a:xfrm>
            <a:off x="4156494" y="452823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 Box 43"/>
          <p:cNvSpPr txBox="1">
            <a:spLocks noChangeArrowheads="1"/>
          </p:cNvSpPr>
          <p:nvPr/>
        </p:nvSpPr>
        <p:spPr bwMode="auto">
          <a:xfrm>
            <a:off x="3998658" y="5019347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 Box 43"/>
          <p:cNvSpPr txBox="1">
            <a:spLocks noChangeArrowheads="1"/>
          </p:cNvSpPr>
          <p:nvPr/>
        </p:nvSpPr>
        <p:spPr bwMode="auto">
          <a:xfrm>
            <a:off x="3854691" y="551045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 Box 43"/>
          <p:cNvSpPr txBox="1">
            <a:spLocks noChangeArrowheads="1"/>
          </p:cNvSpPr>
          <p:nvPr/>
        </p:nvSpPr>
        <p:spPr bwMode="auto">
          <a:xfrm>
            <a:off x="6007037" y="36450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 Box 43"/>
          <p:cNvSpPr txBox="1">
            <a:spLocks noChangeArrowheads="1"/>
          </p:cNvSpPr>
          <p:nvPr/>
        </p:nvSpPr>
        <p:spPr bwMode="auto">
          <a:xfrm>
            <a:off x="5907411" y="409581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 Box 43"/>
          <p:cNvSpPr txBox="1">
            <a:spLocks noChangeArrowheads="1"/>
          </p:cNvSpPr>
          <p:nvPr/>
        </p:nvSpPr>
        <p:spPr bwMode="auto">
          <a:xfrm>
            <a:off x="5777166" y="452823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43"/>
          <p:cNvSpPr txBox="1">
            <a:spLocks noChangeArrowheads="1"/>
          </p:cNvSpPr>
          <p:nvPr/>
        </p:nvSpPr>
        <p:spPr bwMode="auto">
          <a:xfrm>
            <a:off x="5619330" y="5019347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43"/>
          <p:cNvSpPr txBox="1">
            <a:spLocks noChangeArrowheads="1"/>
          </p:cNvSpPr>
          <p:nvPr/>
        </p:nvSpPr>
        <p:spPr bwMode="auto">
          <a:xfrm>
            <a:off x="5475363" y="551045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 Box 43"/>
          <p:cNvSpPr txBox="1">
            <a:spLocks noChangeArrowheads="1"/>
          </p:cNvSpPr>
          <p:nvPr/>
        </p:nvSpPr>
        <p:spPr bwMode="auto">
          <a:xfrm>
            <a:off x="7689304" y="3645024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 Box 43"/>
          <p:cNvSpPr txBox="1">
            <a:spLocks noChangeArrowheads="1"/>
          </p:cNvSpPr>
          <p:nvPr/>
        </p:nvSpPr>
        <p:spPr bwMode="auto">
          <a:xfrm>
            <a:off x="7589678" y="4095812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 Box 43"/>
          <p:cNvSpPr txBox="1">
            <a:spLocks noChangeArrowheads="1"/>
          </p:cNvSpPr>
          <p:nvPr/>
        </p:nvSpPr>
        <p:spPr bwMode="auto">
          <a:xfrm>
            <a:off x="7459433" y="452823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 Box 43"/>
          <p:cNvSpPr txBox="1">
            <a:spLocks noChangeArrowheads="1"/>
          </p:cNvSpPr>
          <p:nvPr/>
        </p:nvSpPr>
        <p:spPr bwMode="auto">
          <a:xfrm>
            <a:off x="7301597" y="5019347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 Box 43"/>
          <p:cNvSpPr txBox="1">
            <a:spLocks noChangeArrowheads="1"/>
          </p:cNvSpPr>
          <p:nvPr/>
        </p:nvSpPr>
        <p:spPr bwMode="auto">
          <a:xfrm>
            <a:off x="7157630" y="5510456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…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272480" y="332656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Demand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>
            <a:off x="1784648" y="332656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GP Views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3233923" y="332656"/>
            <a:ext cx="1389843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Advance Booking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AutoShape 8"/>
          <p:cNvSpPr>
            <a:spLocks noChangeArrowheads="1"/>
          </p:cNvSpPr>
          <p:nvPr/>
        </p:nvSpPr>
        <p:spPr bwMode="auto">
          <a:xfrm>
            <a:off x="4827410" y="317962"/>
            <a:ext cx="1705109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2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Non-active selection of Usual GP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6681312" y="332656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Reduced</a:t>
            </a:r>
            <a:r>
              <a:rPr kumimoji="0" lang="en-GB" alt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GP Sessions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272480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Change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784648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Patient Views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3251223" y="6065684"/>
            <a:ext cx="1308911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Informational continuity demand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5025128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Access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6681312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Temporary</a:t>
            </a:r>
            <a:r>
              <a:rPr kumimoji="0" lang="en-GB" alt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GPs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550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416496" y="677962"/>
            <a:ext cx="9190201" cy="5397984"/>
            <a:chOff x="416496" y="677962"/>
            <a:chExt cx="9190201" cy="5397984"/>
          </a:xfrm>
        </p:grpSpPr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 rot="5400000">
              <a:off x="7415394" y="2860549"/>
              <a:ext cx="3234646" cy="1147961"/>
            </a:xfrm>
            <a:prstGeom prst="triangle">
              <a:avLst>
                <a:gd name="adj" fmla="val 50329"/>
              </a:avLst>
            </a:prstGeom>
            <a:solidFill>
              <a:srgbClr val="B366B3"/>
            </a:solidFill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416496" y="677962"/>
              <a:ext cx="8064000" cy="5397984"/>
              <a:chOff x="416496" y="677962"/>
              <a:chExt cx="8064000" cy="5397984"/>
            </a:xfrm>
          </p:grpSpPr>
          <p:cxnSp>
            <p:nvCxnSpPr>
              <p:cNvPr id="7" name="Straight Connector 6"/>
              <p:cNvCxnSpPr/>
              <p:nvPr/>
            </p:nvCxnSpPr>
            <p:spPr>
              <a:xfrm flipV="1">
                <a:off x="416496" y="3442309"/>
                <a:ext cx="8064000" cy="1587"/>
              </a:xfrm>
              <a:prstGeom prst="line">
                <a:avLst/>
              </a:prstGeom>
              <a:ln>
                <a:solidFill>
                  <a:srgbClr val="B366B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AutoShape 13"/>
              <p:cNvCxnSpPr>
                <a:cxnSpLocks noChangeShapeType="1"/>
              </p:cNvCxnSpPr>
              <p:nvPr/>
            </p:nvCxnSpPr>
            <p:spPr bwMode="auto">
              <a:xfrm>
                <a:off x="488504" y="692656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9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488504" y="3443896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2" name="AutoShape 13"/>
              <p:cNvCxnSpPr>
                <a:cxnSpLocks noChangeShapeType="1"/>
              </p:cNvCxnSpPr>
              <p:nvPr/>
            </p:nvCxnSpPr>
            <p:spPr bwMode="auto">
              <a:xfrm>
                <a:off x="2063796" y="692656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3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2063796" y="3443896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AutoShape 13"/>
              <p:cNvCxnSpPr>
                <a:cxnSpLocks noChangeShapeType="1"/>
              </p:cNvCxnSpPr>
              <p:nvPr/>
            </p:nvCxnSpPr>
            <p:spPr bwMode="auto">
              <a:xfrm>
                <a:off x="3619131" y="685602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3619131" y="3436842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" name="AutoShape 13"/>
              <p:cNvCxnSpPr>
                <a:cxnSpLocks noChangeShapeType="1"/>
              </p:cNvCxnSpPr>
              <p:nvPr/>
            </p:nvCxnSpPr>
            <p:spPr bwMode="auto">
              <a:xfrm>
                <a:off x="5275435" y="678698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5275435" y="3429938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8" name="AutoShape 13"/>
              <p:cNvCxnSpPr>
                <a:cxnSpLocks noChangeShapeType="1"/>
              </p:cNvCxnSpPr>
              <p:nvPr/>
            </p:nvCxnSpPr>
            <p:spPr bwMode="auto">
              <a:xfrm>
                <a:off x="6931619" y="677962"/>
                <a:ext cx="829693" cy="275124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9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6931619" y="3429202"/>
                <a:ext cx="829693" cy="2632050"/>
              </a:xfrm>
              <a:prstGeom prst="straightConnector1">
                <a:avLst/>
              </a:prstGeom>
              <a:noFill/>
              <a:ln w="9525">
                <a:solidFill>
                  <a:srgbClr val="B366B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8458738" y="2667579"/>
            <a:ext cx="1147961" cy="21240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PROBLEM:</a:t>
            </a: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Continuity is difficult to achieve or establish, and maintain</a:t>
            </a: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32" name="Text Box 43"/>
          <p:cNvSpPr txBox="1">
            <a:spLocks noChangeArrowheads="1"/>
          </p:cNvSpPr>
          <p:nvPr/>
        </p:nvSpPr>
        <p:spPr bwMode="auto">
          <a:xfrm>
            <a:off x="659154" y="943114"/>
            <a:ext cx="1569778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Inappropriate appointments</a:t>
            </a:r>
            <a:endParaRPr lang="en-US" altLang="en-US" sz="10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43"/>
          <p:cNvSpPr txBox="1">
            <a:spLocks noChangeArrowheads="1"/>
          </p:cNvSpPr>
          <p:nvPr/>
        </p:nvSpPr>
        <p:spPr bwMode="auto">
          <a:xfrm>
            <a:off x="740040" y="1268760"/>
            <a:ext cx="1425762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Unnecessary follow ups</a:t>
            </a:r>
            <a:endParaRPr lang="en-US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43"/>
          <p:cNvSpPr txBox="1">
            <a:spLocks noChangeArrowheads="1"/>
          </p:cNvSpPr>
          <p:nvPr/>
        </p:nvSpPr>
        <p:spPr bwMode="auto">
          <a:xfrm>
            <a:off x="832323" y="1628800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Online bookings</a:t>
            </a:r>
            <a:endParaRPr lang="en-US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938308" y="1988465"/>
            <a:ext cx="1250219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Insufficient capacity</a:t>
            </a:r>
            <a:endParaRPr lang="en-US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43"/>
          <p:cNvSpPr txBox="1">
            <a:spLocks noChangeArrowheads="1"/>
          </p:cNvSpPr>
          <p:nvPr/>
        </p:nvSpPr>
        <p:spPr bwMode="auto">
          <a:xfrm>
            <a:off x="1044293" y="2393879"/>
            <a:ext cx="1452947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Increasing practice list size</a:t>
            </a:r>
            <a:endParaRPr lang="en-US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272480" y="332656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Demand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>
            <a:off x="1784648" y="332656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GP Views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3233923" y="332656"/>
            <a:ext cx="1389843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Advance Booking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AutoShape 8"/>
          <p:cNvSpPr>
            <a:spLocks noChangeArrowheads="1"/>
          </p:cNvSpPr>
          <p:nvPr/>
        </p:nvSpPr>
        <p:spPr bwMode="auto">
          <a:xfrm>
            <a:off x="4827410" y="317962"/>
            <a:ext cx="1705109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2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Non-active selection of Usual GP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6681312" y="332656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Reduced</a:t>
            </a:r>
            <a:r>
              <a:rPr kumimoji="0" lang="en-GB" alt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GP Sessions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272480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Change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784648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Patient Views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3251223" y="6065684"/>
            <a:ext cx="1308911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Informational continuity demand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5025128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Access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6681312" y="6065684"/>
            <a:ext cx="1080000" cy="468000"/>
          </a:xfrm>
          <a:prstGeom prst="roundRect">
            <a:avLst>
              <a:gd name="adj" fmla="val 16667"/>
            </a:avLst>
          </a:prstGeom>
          <a:solidFill>
            <a:srgbClr val="CF9DCF"/>
          </a:solidFill>
          <a:ln w="9525" algn="in">
            <a:noFill/>
            <a:round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Temporary</a:t>
            </a:r>
            <a:r>
              <a:rPr kumimoji="0" lang="en-GB" alt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GPs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 Box 46"/>
          <p:cNvSpPr txBox="1">
            <a:spLocks noChangeArrowheads="1"/>
          </p:cNvSpPr>
          <p:nvPr/>
        </p:nvSpPr>
        <p:spPr bwMode="auto">
          <a:xfrm>
            <a:off x="1224860" y="2798175"/>
            <a:ext cx="1503235" cy="36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Individual GP patient list size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 Box 48"/>
          <p:cNvSpPr txBox="1">
            <a:spLocks noChangeArrowheads="1"/>
          </p:cNvSpPr>
          <p:nvPr/>
        </p:nvSpPr>
        <p:spPr bwMode="auto">
          <a:xfrm>
            <a:off x="-337778" y="2370084"/>
            <a:ext cx="1251148" cy="359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 Box 63"/>
          <p:cNvSpPr txBox="1">
            <a:spLocks noChangeArrowheads="1"/>
          </p:cNvSpPr>
          <p:nvPr/>
        </p:nvSpPr>
        <p:spPr bwMode="auto">
          <a:xfrm>
            <a:off x="1201618" y="3662780"/>
            <a:ext cx="1737419" cy="29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Resistance to change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 Box 64"/>
          <p:cNvSpPr txBox="1">
            <a:spLocks noChangeArrowheads="1"/>
          </p:cNvSpPr>
          <p:nvPr/>
        </p:nvSpPr>
        <p:spPr bwMode="auto">
          <a:xfrm>
            <a:off x="1082789" y="4076932"/>
            <a:ext cx="1737419" cy="29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Established processes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 Box 65"/>
          <p:cNvSpPr txBox="1">
            <a:spLocks noChangeArrowheads="1"/>
          </p:cNvSpPr>
          <p:nvPr/>
        </p:nvSpPr>
        <p:spPr bwMode="auto">
          <a:xfrm>
            <a:off x="971675" y="4505534"/>
            <a:ext cx="1737419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In a period of change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 Box 66"/>
          <p:cNvSpPr txBox="1">
            <a:spLocks noChangeArrowheads="1"/>
          </p:cNvSpPr>
          <p:nvPr/>
        </p:nvSpPr>
        <p:spPr bwMode="auto">
          <a:xfrm>
            <a:off x="803461" y="4976755"/>
            <a:ext cx="173742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Lack of leadership/vision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 Box 69"/>
          <p:cNvSpPr txBox="1">
            <a:spLocks noChangeArrowheads="1"/>
          </p:cNvSpPr>
          <p:nvPr/>
        </p:nvSpPr>
        <p:spPr bwMode="auto">
          <a:xfrm>
            <a:off x="639659" y="5489673"/>
            <a:ext cx="1737419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Finding the right change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ext Box 49"/>
          <p:cNvSpPr txBox="1">
            <a:spLocks noChangeArrowheads="1"/>
          </p:cNvSpPr>
          <p:nvPr/>
        </p:nvSpPr>
        <p:spPr bwMode="auto">
          <a:xfrm>
            <a:off x="7678290" y="3710907"/>
            <a:ext cx="1102817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Trainees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Text Box 50"/>
          <p:cNvSpPr txBox="1">
            <a:spLocks noChangeArrowheads="1"/>
          </p:cNvSpPr>
          <p:nvPr/>
        </p:nvSpPr>
        <p:spPr bwMode="auto">
          <a:xfrm>
            <a:off x="7562662" y="4153819"/>
            <a:ext cx="123438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Locums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Text Box 24"/>
          <p:cNvSpPr txBox="1">
            <a:spLocks noChangeArrowheads="1"/>
          </p:cNvSpPr>
          <p:nvPr/>
        </p:nvSpPr>
        <p:spPr bwMode="auto">
          <a:xfrm>
            <a:off x="7041232" y="869897"/>
            <a:ext cx="1737419" cy="29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Part-time working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 Box 25"/>
          <p:cNvSpPr txBox="1">
            <a:spLocks noChangeArrowheads="1"/>
          </p:cNvSpPr>
          <p:nvPr/>
        </p:nvSpPr>
        <p:spPr bwMode="auto">
          <a:xfrm>
            <a:off x="7148733" y="1180261"/>
            <a:ext cx="1737420" cy="29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Meetings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Text Box 26"/>
          <p:cNvSpPr txBox="1">
            <a:spLocks noChangeArrowheads="1"/>
          </p:cNvSpPr>
          <p:nvPr/>
        </p:nvSpPr>
        <p:spPr bwMode="auto">
          <a:xfrm>
            <a:off x="7245164" y="1475664"/>
            <a:ext cx="173742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Mentoring trainees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Text Box 27"/>
          <p:cNvSpPr txBox="1">
            <a:spLocks noChangeArrowheads="1"/>
          </p:cNvSpPr>
          <p:nvPr/>
        </p:nvSpPr>
        <p:spPr bwMode="auto">
          <a:xfrm>
            <a:off x="7620093" y="2780928"/>
            <a:ext cx="600993" cy="29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Holidays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Text Box 28"/>
          <p:cNvSpPr txBox="1">
            <a:spLocks noChangeArrowheads="1"/>
          </p:cNvSpPr>
          <p:nvPr/>
        </p:nvSpPr>
        <p:spPr bwMode="auto">
          <a:xfrm>
            <a:off x="7334621" y="1835653"/>
            <a:ext cx="1737419" cy="29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Specific Clinics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Text Box 29"/>
          <p:cNvSpPr txBox="1">
            <a:spLocks noChangeArrowheads="1"/>
          </p:cNvSpPr>
          <p:nvPr/>
        </p:nvSpPr>
        <p:spPr bwMode="auto">
          <a:xfrm>
            <a:off x="7461946" y="2199253"/>
            <a:ext cx="868710" cy="433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Daily roles e.g. Duty/Triage GP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 Box 56"/>
          <p:cNvSpPr txBox="1">
            <a:spLocks noChangeArrowheads="1"/>
          </p:cNvSpPr>
          <p:nvPr/>
        </p:nvSpPr>
        <p:spPr bwMode="auto">
          <a:xfrm>
            <a:off x="4356973" y="3684793"/>
            <a:ext cx="932401" cy="29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Medication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Text Box 57"/>
          <p:cNvSpPr txBox="1">
            <a:spLocks noChangeArrowheads="1"/>
          </p:cNvSpPr>
          <p:nvPr/>
        </p:nvSpPr>
        <p:spPr bwMode="auto">
          <a:xfrm>
            <a:off x="4236345" y="4141837"/>
            <a:ext cx="933093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Results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Text Box 58"/>
          <p:cNvSpPr txBox="1">
            <a:spLocks noChangeArrowheads="1"/>
          </p:cNvSpPr>
          <p:nvPr/>
        </p:nvSpPr>
        <p:spPr bwMode="auto">
          <a:xfrm>
            <a:off x="4088904" y="4544632"/>
            <a:ext cx="933094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Referrals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 Box 59"/>
          <p:cNvSpPr txBox="1">
            <a:spLocks noChangeArrowheads="1"/>
          </p:cNvSpPr>
          <p:nvPr/>
        </p:nvSpPr>
        <p:spPr bwMode="auto">
          <a:xfrm>
            <a:off x="3944888" y="5005933"/>
            <a:ext cx="933094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Letters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Text Box 60"/>
          <p:cNvSpPr txBox="1">
            <a:spLocks noChangeArrowheads="1"/>
          </p:cNvSpPr>
          <p:nvPr/>
        </p:nvSpPr>
        <p:spPr bwMode="auto">
          <a:xfrm>
            <a:off x="3800872" y="5500127"/>
            <a:ext cx="933093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Communication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Text Box 36"/>
          <p:cNvSpPr txBox="1">
            <a:spLocks noChangeArrowheads="1"/>
          </p:cNvSpPr>
          <p:nvPr/>
        </p:nvSpPr>
        <p:spPr bwMode="auto">
          <a:xfrm>
            <a:off x="3821517" y="973886"/>
            <a:ext cx="1404388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GPs not booking follow up at consultation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Text Box 37"/>
          <p:cNvSpPr txBox="1">
            <a:spLocks noChangeArrowheads="1"/>
          </p:cNvSpPr>
          <p:nvPr/>
        </p:nvSpPr>
        <p:spPr bwMode="auto">
          <a:xfrm>
            <a:off x="4062905" y="1720676"/>
            <a:ext cx="1466159" cy="48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Patient not booking follow ups immediately post consultation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Text Box 51"/>
          <p:cNvSpPr txBox="1">
            <a:spLocks noChangeArrowheads="1"/>
          </p:cNvSpPr>
          <p:nvPr/>
        </p:nvSpPr>
        <p:spPr bwMode="auto">
          <a:xfrm>
            <a:off x="6006617" y="3653796"/>
            <a:ext cx="1556427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Allocation of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urgent/triage 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appointment slots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Text Box 52"/>
          <p:cNvSpPr txBox="1">
            <a:spLocks noChangeArrowheads="1"/>
          </p:cNvSpPr>
          <p:nvPr/>
        </p:nvSpPr>
        <p:spPr bwMode="auto">
          <a:xfrm>
            <a:off x="5864225" y="4091152"/>
            <a:ext cx="1492657" cy="30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Allocation of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triage calls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 Box 53"/>
          <p:cNvSpPr txBox="1">
            <a:spLocks noChangeArrowheads="1"/>
          </p:cNvSpPr>
          <p:nvPr/>
        </p:nvSpPr>
        <p:spPr bwMode="auto">
          <a:xfrm>
            <a:off x="5745584" y="4476399"/>
            <a:ext cx="1636827" cy="48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Embargo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same </a:t>
            </a:r>
            <a:r>
              <a:rPr lang="en-GB" altLang="en-US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ay 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appointment slots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Text Box 54"/>
          <p:cNvSpPr txBox="1">
            <a:spLocks noChangeArrowheads="1"/>
          </p:cNvSpPr>
          <p:nvPr/>
        </p:nvSpPr>
        <p:spPr bwMode="auto">
          <a:xfrm>
            <a:off x="5592727" y="4915983"/>
            <a:ext cx="1529406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Waits for Usual GP &amp; harder to find appointments for continuity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Text Box 55"/>
          <p:cNvSpPr txBox="1">
            <a:spLocks noChangeArrowheads="1"/>
          </p:cNvSpPr>
          <p:nvPr/>
        </p:nvSpPr>
        <p:spPr bwMode="auto">
          <a:xfrm>
            <a:off x="5411682" y="5543866"/>
            <a:ext cx="1803956" cy="430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Reduced routine appointment slots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Text Box 30"/>
          <p:cNvSpPr txBox="1">
            <a:spLocks noChangeArrowheads="1"/>
          </p:cNvSpPr>
          <p:nvPr/>
        </p:nvSpPr>
        <p:spPr bwMode="auto">
          <a:xfrm>
            <a:off x="5378844" y="893240"/>
            <a:ext cx="1769666" cy="30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Patient not requesting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Text Box 31"/>
          <p:cNvSpPr txBox="1">
            <a:spLocks noChangeArrowheads="1"/>
          </p:cNvSpPr>
          <p:nvPr/>
        </p:nvSpPr>
        <p:spPr bwMode="auto">
          <a:xfrm>
            <a:off x="5475739" y="1184256"/>
            <a:ext cx="1803202" cy="29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Practice not promoting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Text Box 32"/>
          <p:cNvSpPr txBox="1">
            <a:spLocks noChangeArrowheads="1"/>
          </p:cNvSpPr>
          <p:nvPr/>
        </p:nvSpPr>
        <p:spPr bwMode="auto">
          <a:xfrm>
            <a:off x="5619463" y="1556182"/>
            <a:ext cx="1737419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Usual GP unknown/meaningless (i.e. patient never/rarely seen)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Text Box 33"/>
          <p:cNvSpPr txBox="1">
            <a:spLocks noChangeArrowheads="1"/>
          </p:cNvSpPr>
          <p:nvPr/>
        </p:nvSpPr>
        <p:spPr bwMode="auto">
          <a:xfrm>
            <a:off x="5901195" y="2673456"/>
            <a:ext cx="1813520" cy="29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Online booking isn’t conducive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Text Box 34"/>
          <p:cNvSpPr txBox="1">
            <a:spLocks noChangeArrowheads="1"/>
          </p:cNvSpPr>
          <p:nvPr/>
        </p:nvSpPr>
        <p:spPr bwMode="auto">
          <a:xfrm>
            <a:off x="5789478" y="2045596"/>
            <a:ext cx="1697203" cy="338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Usual GP in EMIS not reflective of who the patient has usually  </a:t>
            </a:r>
            <a:r>
              <a:rPr kumimoji="0" lang="en-GB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been seeing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Text Box 35"/>
          <p:cNvSpPr txBox="1">
            <a:spLocks noChangeArrowheads="1"/>
          </p:cNvSpPr>
          <p:nvPr/>
        </p:nvSpPr>
        <p:spPr bwMode="auto">
          <a:xfrm>
            <a:off x="6033120" y="3015903"/>
            <a:ext cx="1791593" cy="269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Limited opportunities to select/request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Text Box 61"/>
          <p:cNvSpPr txBox="1">
            <a:spLocks noChangeArrowheads="1"/>
          </p:cNvSpPr>
          <p:nvPr/>
        </p:nvSpPr>
        <p:spPr bwMode="auto">
          <a:xfrm>
            <a:off x="2788178" y="3645024"/>
            <a:ext cx="1663890" cy="50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Benefits of continuity not valued or known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Text Box 62"/>
          <p:cNvSpPr txBox="1">
            <a:spLocks noChangeArrowheads="1"/>
          </p:cNvSpPr>
          <p:nvPr/>
        </p:nvSpPr>
        <p:spPr bwMode="auto">
          <a:xfrm>
            <a:off x="2639866" y="4072491"/>
            <a:ext cx="1683768" cy="53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Access is more important for urgent (2-3 day)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Text Box 70"/>
          <p:cNvSpPr txBox="1">
            <a:spLocks noChangeArrowheads="1"/>
          </p:cNvSpPr>
          <p:nvPr/>
        </p:nvSpPr>
        <p:spPr bwMode="auto">
          <a:xfrm>
            <a:off x="2529554" y="4509120"/>
            <a:ext cx="1504424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Unreasonable wait for continuity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Text Box 71"/>
          <p:cNvSpPr txBox="1">
            <a:spLocks noChangeArrowheads="1"/>
          </p:cNvSpPr>
          <p:nvPr/>
        </p:nvSpPr>
        <p:spPr bwMode="auto">
          <a:xfrm>
            <a:off x="2371648" y="4976680"/>
            <a:ext cx="160425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Infrequent visits therefore no continuity perceived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Text Box 72"/>
          <p:cNvSpPr txBox="1">
            <a:spLocks noChangeArrowheads="1"/>
          </p:cNvSpPr>
          <p:nvPr/>
        </p:nvSpPr>
        <p:spPr bwMode="auto">
          <a:xfrm>
            <a:off x="2215712" y="5507552"/>
            <a:ext cx="1683768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Accepting lack of continuity, forgiving the NHS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Text Box 38"/>
          <p:cNvSpPr txBox="1">
            <a:spLocks noChangeArrowheads="1"/>
          </p:cNvSpPr>
          <p:nvPr/>
        </p:nvSpPr>
        <p:spPr bwMode="auto">
          <a:xfrm>
            <a:off x="2206834" y="908720"/>
            <a:ext cx="153126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Continuity importance limited to frequent users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Text Box 39"/>
          <p:cNvSpPr txBox="1">
            <a:spLocks noChangeArrowheads="1"/>
          </p:cNvSpPr>
          <p:nvPr/>
        </p:nvSpPr>
        <p:spPr bwMode="auto">
          <a:xfrm>
            <a:off x="2295763" y="1350360"/>
            <a:ext cx="1757300" cy="48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Continuity importance limited to Long Term Conditions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Text Box 40"/>
          <p:cNvSpPr txBox="1">
            <a:spLocks noChangeArrowheads="1"/>
          </p:cNvSpPr>
          <p:nvPr/>
        </p:nvSpPr>
        <p:spPr bwMode="auto">
          <a:xfrm>
            <a:off x="2395355" y="1763736"/>
            <a:ext cx="173742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Access is more important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Text Box 41"/>
          <p:cNvSpPr txBox="1">
            <a:spLocks noChangeArrowheads="1"/>
          </p:cNvSpPr>
          <p:nvPr/>
        </p:nvSpPr>
        <p:spPr bwMode="auto">
          <a:xfrm>
            <a:off x="2529998" y="2020235"/>
            <a:ext cx="1557247" cy="53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Want to share burden of heart sink patients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Text Box 42"/>
          <p:cNvSpPr txBox="1">
            <a:spLocks noChangeArrowheads="1"/>
          </p:cNvSpPr>
          <p:nvPr/>
        </p:nvSpPr>
        <p:spPr bwMode="auto">
          <a:xfrm>
            <a:off x="2747194" y="2758956"/>
            <a:ext cx="1845766" cy="48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Popular GPs will have a greater workload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Text Box 67"/>
          <p:cNvSpPr txBox="1">
            <a:spLocks noChangeArrowheads="1"/>
          </p:cNvSpPr>
          <p:nvPr/>
        </p:nvSpPr>
        <p:spPr bwMode="auto">
          <a:xfrm>
            <a:off x="2640890" y="2402148"/>
            <a:ext cx="1911548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Increase difficulty to share workload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Text Box 68"/>
          <p:cNvSpPr txBox="1">
            <a:spLocks noChangeArrowheads="1"/>
          </p:cNvSpPr>
          <p:nvPr/>
        </p:nvSpPr>
        <p:spPr bwMode="auto">
          <a:xfrm>
            <a:off x="2875857" y="3114735"/>
            <a:ext cx="166383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Patient reliance/dependence on GP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625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8b9d85-7192-425b-ac2c-2b556fe5fe9f">
      <Terms xmlns="http://schemas.microsoft.com/office/infopath/2007/PartnerControls"/>
    </lcf76f155ced4ddcb4097134ff3c332f>
    <TaxCatchAll xmlns="a20c1dae-a585-4ea0-8004-924b43e983b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F5FEE1ACB51A4CB259A23F8D1FC76E" ma:contentTypeVersion="18" ma:contentTypeDescription="Create a new document." ma:contentTypeScope="" ma:versionID="360f906232235a6970cc94b14e78714c">
  <xsd:schema xmlns:xsd="http://www.w3.org/2001/XMLSchema" xmlns:xs="http://www.w3.org/2001/XMLSchema" xmlns:p="http://schemas.microsoft.com/office/2006/metadata/properties" xmlns:ns2="3d8b9d85-7192-425b-ac2c-2b556fe5fe9f" xmlns:ns3="a20c1dae-a585-4ea0-8004-924b43e983b9" targetNamespace="http://schemas.microsoft.com/office/2006/metadata/properties" ma:root="true" ma:fieldsID="34ca59307fc42c5d8ce5538415ae4c61" ns2:_="" ns3:_="">
    <xsd:import namespace="3d8b9d85-7192-425b-ac2c-2b556fe5fe9f"/>
    <xsd:import namespace="a20c1dae-a585-4ea0-8004-924b43e983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8b9d85-7192-425b-ac2c-2b556fe5fe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f5156a5-ab19-4525-af57-dc6961067a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c1dae-a585-4ea0-8004-924b43e983b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573d0c9-d7da-4872-86cf-4cb7abba2697}" ma:internalName="TaxCatchAll" ma:showField="CatchAllData" ma:web="a20c1dae-a585-4ea0-8004-924b43e983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5E1D01-D1AE-400F-8DC2-7B075D5DAF8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AE00BC1-4FC4-47EE-92E0-01BEB0102D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C1932F-5529-414E-992F-2A40605D651A}"/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395</Words>
  <Application>Microsoft Office PowerPoint</Application>
  <PresentationFormat>A4 Paper (210x297 mm)</PresentationFormat>
  <Paragraphs>185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UHMB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Knight Jo (UHMB)</dc:creator>
  <cp:lastModifiedBy>Knight Jo (UHMB)</cp:lastModifiedBy>
  <cp:revision>12</cp:revision>
  <dcterms:created xsi:type="dcterms:W3CDTF">2021-02-16T17:10:33Z</dcterms:created>
  <dcterms:modified xsi:type="dcterms:W3CDTF">2021-07-07T10:24:05Z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0x010100A3F5FEE1ACB51A4CB259A23F8D1FC76E</vt:lpwstr>
  </property>
</Properties>
</file>