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60" r:id="rId3"/>
  </p:sldIdLst>
  <p:sldSz cx="12226925" cy="6859588"/>
  <p:notesSz cx="6858000" cy="9144000"/>
  <p:defaultTextStyle>
    <a:defPPr>
      <a:defRPr lang="en-US"/>
    </a:defPPr>
    <a:lvl1pPr marL="0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0522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1044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1567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2089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2611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3133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43655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64178" algn="l" defTabSz="10410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82" y="-78"/>
      </p:cViewPr>
      <p:guideLst>
        <p:guide orient="horz" pos="2161"/>
        <p:guide pos="38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935DC-4BB4-461A-B66C-22ADEA112EBE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685800"/>
            <a:ext cx="6111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CBC05-34A8-43A3-8978-BBD2B57548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4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522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044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567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2089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2611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3133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3655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4178" algn="l" defTabSz="10410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020" y="2130920"/>
            <a:ext cx="10392886" cy="1470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4039" y="3887100"/>
            <a:ext cx="8558848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1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2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3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60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8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3230" y="274703"/>
            <a:ext cx="2980314" cy="5852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2293" y="274703"/>
            <a:ext cx="8737157" cy="5852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79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6911" y="274702"/>
            <a:ext cx="11004233" cy="882854"/>
          </a:xfrm>
          <a:prstGeom prst="rect">
            <a:avLst/>
          </a:prstGeom>
        </p:spPr>
        <p:txBody>
          <a:bodyPr/>
          <a:lstStyle>
            <a:lvl1pPr>
              <a:defRPr sz="6800" b="0">
                <a:solidFill>
                  <a:srgbClr val="8C0D7E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/>
              <a:t>Resource 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46969" y="1157557"/>
            <a:ext cx="11004233" cy="4535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8C0D7E"/>
                </a:solidFill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Resource Aim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46969" y="1611687"/>
            <a:ext cx="11004233" cy="4555592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Franklin Gothic Book" panose="020B0503020102020204" pitchFamily="34" charset="0"/>
              </a:defRPr>
            </a:lvl1pPr>
            <a:lvl2pPr>
              <a:defRPr sz="23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38910D-567E-BB4F-86FE-28C9568A0B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79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8910D-567E-BB4F-86FE-28C9568A0B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31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6911" y="274702"/>
            <a:ext cx="11004233" cy="882854"/>
          </a:xfrm>
          <a:prstGeom prst="rect">
            <a:avLst/>
          </a:prstGeom>
        </p:spPr>
        <p:txBody>
          <a:bodyPr lIns="104104" tIns="52052" rIns="104104" bIns="52052"/>
          <a:lstStyle>
            <a:lvl1pPr>
              <a:defRPr sz="6800" b="0">
                <a:solidFill>
                  <a:srgbClr val="8C0D7E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/>
              <a:t>Resource Title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46969" y="1157557"/>
            <a:ext cx="11004233" cy="453503"/>
          </a:xfrm>
          <a:prstGeom prst="rect">
            <a:avLst/>
          </a:prstGeom>
        </p:spPr>
        <p:txBody>
          <a:bodyPr lIns="104104" tIns="52052" rIns="104104" bIns="52052"/>
          <a:lstStyle>
            <a:lvl1pPr marL="0" indent="0">
              <a:buNone/>
              <a:defRPr b="1">
                <a:solidFill>
                  <a:srgbClr val="8C0D7E"/>
                </a:solidFill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Resource Aim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46969" y="1611686"/>
            <a:ext cx="11004233" cy="4555592"/>
          </a:xfrm>
          <a:prstGeom prst="rect">
            <a:avLst/>
          </a:prstGeom>
        </p:spPr>
        <p:txBody>
          <a:bodyPr lIns="104104" tIns="52052" rIns="104104" bIns="52052"/>
          <a:lstStyle>
            <a:lvl1pPr>
              <a:defRPr sz="2700">
                <a:latin typeface="Franklin Gothic Book" panose="020B0503020102020204" pitchFamily="34" charset="0"/>
              </a:defRPr>
            </a:lvl1pPr>
            <a:lvl2pPr>
              <a:defRPr sz="23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438910D-567E-BB4F-86FE-28C9568A0B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4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843" y="4407922"/>
            <a:ext cx="10392886" cy="136239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843" y="2907387"/>
            <a:ext cx="10392886" cy="150053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5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10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5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20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6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31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36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41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9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292" y="1600572"/>
            <a:ext cx="5858735" cy="452701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4809" y="1600572"/>
            <a:ext cx="5858735" cy="452701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1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46" y="274701"/>
            <a:ext cx="11004233" cy="11432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346" y="1535469"/>
            <a:ext cx="5402348" cy="6399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522" indent="0">
              <a:buNone/>
              <a:defRPr sz="2300" b="1"/>
            </a:lvl2pPr>
            <a:lvl3pPr marL="1041044" indent="0">
              <a:buNone/>
              <a:defRPr sz="2000" b="1"/>
            </a:lvl3pPr>
            <a:lvl4pPr marL="1561567" indent="0">
              <a:buNone/>
              <a:defRPr sz="1800" b="1"/>
            </a:lvl4pPr>
            <a:lvl5pPr marL="2082089" indent="0">
              <a:buNone/>
              <a:defRPr sz="1800" b="1"/>
            </a:lvl5pPr>
            <a:lvl6pPr marL="2602611" indent="0">
              <a:buNone/>
              <a:defRPr sz="1800" b="1"/>
            </a:lvl6pPr>
            <a:lvl7pPr marL="3123133" indent="0">
              <a:buNone/>
              <a:defRPr sz="1800" b="1"/>
            </a:lvl7pPr>
            <a:lvl8pPr marL="3643655" indent="0">
              <a:buNone/>
              <a:defRPr sz="1800" b="1"/>
            </a:lvl8pPr>
            <a:lvl9pPr marL="416417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346" y="2175379"/>
            <a:ext cx="5402348" cy="395220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1109" y="1535469"/>
            <a:ext cx="5404471" cy="6399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522" indent="0">
              <a:buNone/>
              <a:defRPr sz="2300" b="1"/>
            </a:lvl2pPr>
            <a:lvl3pPr marL="1041044" indent="0">
              <a:buNone/>
              <a:defRPr sz="2000" b="1"/>
            </a:lvl3pPr>
            <a:lvl4pPr marL="1561567" indent="0">
              <a:buNone/>
              <a:defRPr sz="1800" b="1"/>
            </a:lvl4pPr>
            <a:lvl5pPr marL="2082089" indent="0">
              <a:buNone/>
              <a:defRPr sz="1800" b="1"/>
            </a:lvl5pPr>
            <a:lvl6pPr marL="2602611" indent="0">
              <a:buNone/>
              <a:defRPr sz="1800" b="1"/>
            </a:lvl6pPr>
            <a:lvl7pPr marL="3123133" indent="0">
              <a:buNone/>
              <a:defRPr sz="1800" b="1"/>
            </a:lvl7pPr>
            <a:lvl8pPr marL="3643655" indent="0">
              <a:buNone/>
              <a:defRPr sz="1800" b="1"/>
            </a:lvl8pPr>
            <a:lvl9pPr marL="416417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1109" y="2175379"/>
            <a:ext cx="5404471" cy="395220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38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04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83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46" y="273113"/>
            <a:ext cx="4022574" cy="116231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0389" y="273115"/>
            <a:ext cx="6835191" cy="585446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346" y="1435434"/>
            <a:ext cx="4022574" cy="4692149"/>
          </a:xfrm>
        </p:spPr>
        <p:txBody>
          <a:bodyPr/>
          <a:lstStyle>
            <a:lvl1pPr marL="0" indent="0">
              <a:buNone/>
              <a:defRPr sz="1600"/>
            </a:lvl1pPr>
            <a:lvl2pPr marL="520522" indent="0">
              <a:buNone/>
              <a:defRPr sz="1400"/>
            </a:lvl2pPr>
            <a:lvl3pPr marL="1041044" indent="0">
              <a:buNone/>
              <a:defRPr sz="1100"/>
            </a:lvl3pPr>
            <a:lvl4pPr marL="1561567" indent="0">
              <a:buNone/>
              <a:defRPr sz="1000"/>
            </a:lvl4pPr>
            <a:lvl5pPr marL="2082089" indent="0">
              <a:buNone/>
              <a:defRPr sz="1000"/>
            </a:lvl5pPr>
            <a:lvl6pPr marL="2602611" indent="0">
              <a:buNone/>
              <a:defRPr sz="1000"/>
            </a:lvl6pPr>
            <a:lvl7pPr marL="3123133" indent="0">
              <a:buNone/>
              <a:defRPr sz="1000"/>
            </a:lvl7pPr>
            <a:lvl8pPr marL="3643655" indent="0">
              <a:buNone/>
              <a:defRPr sz="1000"/>
            </a:lvl8pPr>
            <a:lvl9pPr marL="416417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562" y="4801712"/>
            <a:ext cx="7336155" cy="56686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6562" y="612917"/>
            <a:ext cx="7336155" cy="4115753"/>
          </a:xfrm>
        </p:spPr>
        <p:txBody>
          <a:bodyPr/>
          <a:lstStyle>
            <a:lvl1pPr marL="0" indent="0">
              <a:buNone/>
              <a:defRPr sz="3600"/>
            </a:lvl1pPr>
            <a:lvl2pPr marL="520522" indent="0">
              <a:buNone/>
              <a:defRPr sz="3200"/>
            </a:lvl2pPr>
            <a:lvl3pPr marL="1041044" indent="0">
              <a:buNone/>
              <a:defRPr sz="2700"/>
            </a:lvl3pPr>
            <a:lvl4pPr marL="1561567" indent="0">
              <a:buNone/>
              <a:defRPr sz="2300"/>
            </a:lvl4pPr>
            <a:lvl5pPr marL="2082089" indent="0">
              <a:buNone/>
              <a:defRPr sz="2300"/>
            </a:lvl5pPr>
            <a:lvl6pPr marL="2602611" indent="0">
              <a:buNone/>
              <a:defRPr sz="2300"/>
            </a:lvl6pPr>
            <a:lvl7pPr marL="3123133" indent="0">
              <a:buNone/>
              <a:defRPr sz="2300"/>
            </a:lvl7pPr>
            <a:lvl8pPr marL="3643655" indent="0">
              <a:buNone/>
              <a:defRPr sz="2300"/>
            </a:lvl8pPr>
            <a:lvl9pPr marL="4164178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6562" y="5368581"/>
            <a:ext cx="7336155" cy="805048"/>
          </a:xfrm>
        </p:spPr>
        <p:txBody>
          <a:bodyPr/>
          <a:lstStyle>
            <a:lvl1pPr marL="0" indent="0">
              <a:buNone/>
              <a:defRPr sz="1600"/>
            </a:lvl1pPr>
            <a:lvl2pPr marL="520522" indent="0">
              <a:buNone/>
              <a:defRPr sz="1400"/>
            </a:lvl2pPr>
            <a:lvl3pPr marL="1041044" indent="0">
              <a:buNone/>
              <a:defRPr sz="1100"/>
            </a:lvl3pPr>
            <a:lvl4pPr marL="1561567" indent="0">
              <a:buNone/>
              <a:defRPr sz="1000"/>
            </a:lvl4pPr>
            <a:lvl5pPr marL="2082089" indent="0">
              <a:buNone/>
              <a:defRPr sz="1000"/>
            </a:lvl5pPr>
            <a:lvl6pPr marL="2602611" indent="0">
              <a:buNone/>
              <a:defRPr sz="1000"/>
            </a:lvl6pPr>
            <a:lvl7pPr marL="3123133" indent="0">
              <a:buNone/>
              <a:defRPr sz="1000"/>
            </a:lvl7pPr>
            <a:lvl8pPr marL="3643655" indent="0">
              <a:buNone/>
              <a:defRPr sz="1000"/>
            </a:lvl8pPr>
            <a:lvl9pPr marL="416417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32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346" y="274701"/>
            <a:ext cx="11004233" cy="1143265"/>
          </a:xfrm>
          <a:prstGeom prst="rect">
            <a:avLst/>
          </a:prstGeom>
        </p:spPr>
        <p:txBody>
          <a:bodyPr vert="horz" lIns="104104" tIns="52052" rIns="104104" bIns="520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346" y="1600572"/>
            <a:ext cx="11004233" cy="4527011"/>
          </a:xfrm>
          <a:prstGeom prst="rect">
            <a:avLst/>
          </a:prstGeom>
        </p:spPr>
        <p:txBody>
          <a:bodyPr vert="horz" lIns="104104" tIns="52052" rIns="104104" bIns="520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346" y="6357823"/>
            <a:ext cx="2852949" cy="365210"/>
          </a:xfrm>
          <a:prstGeom prst="rect">
            <a:avLst/>
          </a:prstGeom>
        </p:spPr>
        <p:txBody>
          <a:bodyPr vert="horz" lIns="104104" tIns="52052" rIns="104104" bIns="520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7BA9-B6CC-47E2-933D-2E59E7951FEF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7533" y="6357823"/>
            <a:ext cx="3871860" cy="365210"/>
          </a:xfrm>
          <a:prstGeom prst="rect">
            <a:avLst/>
          </a:prstGeom>
        </p:spPr>
        <p:txBody>
          <a:bodyPr vert="horz" lIns="104104" tIns="52052" rIns="104104" bIns="520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2630" y="6357823"/>
            <a:ext cx="2852949" cy="365210"/>
          </a:xfrm>
          <a:prstGeom prst="rect">
            <a:avLst/>
          </a:prstGeom>
        </p:spPr>
        <p:txBody>
          <a:bodyPr vert="horz" lIns="104104" tIns="52052" rIns="104104" bIns="520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C8EB2-A50C-4BAE-9E90-F4BC4345B92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4"/>
          <a:srcRect l="18959"/>
          <a:stretch/>
        </p:blipFill>
        <p:spPr>
          <a:xfrm>
            <a:off x="1360934" y="0"/>
            <a:ext cx="10846508" cy="685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6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4104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392" indent="-390392" algn="l" defTabSz="10410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5849" indent="-325326" algn="l" defTabSz="1041044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306" indent="-260261" algn="l" defTabSz="10410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828" indent="-260261" algn="l" defTabSz="10410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2350" indent="-260261" algn="l" defTabSz="1041044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2872" indent="-260261" algn="l" defTabSz="10410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394" indent="-260261" algn="l" defTabSz="10410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917" indent="-260261" algn="l" defTabSz="10410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4439" indent="-260261" algn="l" defTabSz="10410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522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044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567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089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611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133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655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4178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EF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8519" b="100000" l="47708" r="1000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rcRect l="47709" t="48642"/>
          <a:stretch/>
        </p:blipFill>
        <p:spPr>
          <a:xfrm>
            <a:off x="8953261" y="5084678"/>
            <a:ext cx="3267507" cy="1800417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3289BBB-BE7E-4741-91CA-3DD0352E4DC2}"/>
              </a:ext>
            </a:extLst>
          </p:cNvPr>
          <p:cNvSpPr/>
          <p:nvPr/>
        </p:nvSpPr>
        <p:spPr>
          <a:xfrm>
            <a:off x="-3725" y="0"/>
            <a:ext cx="722063" cy="6859588"/>
          </a:xfrm>
          <a:prstGeom prst="rect">
            <a:avLst/>
          </a:prstGeom>
          <a:solidFill>
            <a:srgbClr val="D78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104" tIns="52052" rIns="104104" bIns="52052"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40713" y="6447052"/>
            <a:ext cx="806051" cy="365210"/>
          </a:xfrm>
          <a:prstGeom prst="rect">
            <a:avLst/>
          </a:prstGeom>
        </p:spPr>
        <p:txBody>
          <a:bodyPr vert="horz" lIns="104104" tIns="52052" rIns="104104" bIns="520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8910D-567E-BB4F-86FE-28C9568A0B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63" b="19112"/>
          <a:stretch/>
        </p:blipFill>
        <p:spPr bwMode="auto">
          <a:xfrm>
            <a:off x="131086" y="5076514"/>
            <a:ext cx="467929" cy="53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39" y="5697027"/>
            <a:ext cx="761713" cy="55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5" y="6233936"/>
            <a:ext cx="617203" cy="615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251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1041044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0261" indent="-260261" algn="l" defTabSz="1041044" rtl="0" eaLnBrk="1" latinLnBrk="0" hangingPunct="1">
        <a:lnSpc>
          <a:spcPct val="90000"/>
        </a:lnSpc>
        <a:spcBef>
          <a:spcPts val="1139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80783" indent="-260261" algn="l" defTabSz="1041044" rtl="0" eaLnBrk="1" latinLnBrk="0" hangingPunct="1">
        <a:lnSpc>
          <a:spcPct val="90000"/>
        </a:lnSpc>
        <a:spcBef>
          <a:spcPts val="569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306" indent="-260261" algn="l" defTabSz="1041044" rtl="0" eaLnBrk="1" latinLnBrk="0" hangingPunct="1">
        <a:lnSpc>
          <a:spcPct val="90000"/>
        </a:lnSpc>
        <a:spcBef>
          <a:spcPts val="569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828" indent="-260261" algn="l" defTabSz="1041044" rtl="0" eaLnBrk="1" latinLnBrk="0" hangingPunct="1">
        <a:lnSpc>
          <a:spcPct val="90000"/>
        </a:lnSpc>
        <a:spcBef>
          <a:spcPts val="569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42350" indent="-260261" algn="l" defTabSz="1041044" rtl="0" eaLnBrk="1" latinLnBrk="0" hangingPunct="1">
        <a:lnSpc>
          <a:spcPct val="90000"/>
        </a:lnSpc>
        <a:spcBef>
          <a:spcPts val="569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62872" indent="-260261" algn="l" defTabSz="1041044" rtl="0" eaLnBrk="1" latinLnBrk="0" hangingPunct="1">
        <a:lnSpc>
          <a:spcPct val="90000"/>
        </a:lnSpc>
        <a:spcBef>
          <a:spcPts val="569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394" indent="-260261" algn="l" defTabSz="1041044" rtl="0" eaLnBrk="1" latinLnBrk="0" hangingPunct="1">
        <a:lnSpc>
          <a:spcPct val="90000"/>
        </a:lnSpc>
        <a:spcBef>
          <a:spcPts val="569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917" indent="-260261" algn="l" defTabSz="1041044" rtl="0" eaLnBrk="1" latinLnBrk="0" hangingPunct="1">
        <a:lnSpc>
          <a:spcPct val="90000"/>
        </a:lnSpc>
        <a:spcBef>
          <a:spcPts val="569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24439" indent="-260261" algn="l" defTabSz="1041044" rtl="0" eaLnBrk="1" latinLnBrk="0" hangingPunct="1">
        <a:lnSpc>
          <a:spcPct val="90000"/>
        </a:lnSpc>
        <a:spcBef>
          <a:spcPts val="569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522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1044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567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2089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611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3133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655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4178" algn="l" defTabSz="10410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AutoShape 446"/>
          <p:cNvSpPr>
            <a:spLocks noChangeArrowheads="1"/>
          </p:cNvSpPr>
          <p:nvPr/>
        </p:nvSpPr>
        <p:spPr bwMode="auto">
          <a:xfrm>
            <a:off x="3533115" y="1459331"/>
            <a:ext cx="2598737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Which requires...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8" name="AutoShape 447"/>
          <p:cNvSpPr>
            <a:spLocks noChangeArrowheads="1"/>
          </p:cNvSpPr>
          <p:nvPr/>
        </p:nvSpPr>
        <p:spPr bwMode="auto">
          <a:xfrm>
            <a:off x="1885160" y="1459331"/>
            <a:ext cx="1666875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We need to ensure...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9" name="AutoShape 448"/>
          <p:cNvSpPr>
            <a:spLocks noChangeArrowheads="1"/>
          </p:cNvSpPr>
          <p:nvPr/>
        </p:nvSpPr>
        <p:spPr bwMode="auto">
          <a:xfrm>
            <a:off x="90514" y="1459331"/>
            <a:ext cx="2249488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 order to achieve this aim...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AutoShape 449"/>
          <p:cNvSpPr>
            <a:spLocks noChangeArrowheads="1"/>
          </p:cNvSpPr>
          <p:nvPr/>
        </p:nvSpPr>
        <p:spPr bwMode="auto">
          <a:xfrm>
            <a:off x="3727290" y="5035806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Improved patient flow within practices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1" name="AutoShape 450"/>
          <p:cNvSpPr>
            <a:spLocks noChangeArrowheads="1"/>
          </p:cNvSpPr>
          <p:nvPr/>
        </p:nvSpPr>
        <p:spPr bwMode="auto">
          <a:xfrm>
            <a:off x="3727290" y="4303097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Improved digital record in practices’ management systems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2" name="AutoShape 451"/>
          <p:cNvSpPr>
            <a:spLocks noChangeArrowheads="1"/>
          </p:cNvSpPr>
          <p:nvPr/>
        </p:nvSpPr>
        <p:spPr bwMode="auto">
          <a:xfrm>
            <a:off x="3727290" y="3838831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Increased staff understanding of benefits of COC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3" name="AutoShape 452"/>
          <p:cNvSpPr>
            <a:spLocks noChangeArrowheads="1"/>
          </p:cNvSpPr>
          <p:nvPr/>
        </p:nvSpPr>
        <p:spPr bwMode="auto">
          <a:xfrm>
            <a:off x="3727290" y="1712926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Increased patient understanding of the benefits of COC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4" name="AutoShape 453"/>
          <p:cNvSpPr>
            <a:spLocks noChangeArrowheads="1"/>
          </p:cNvSpPr>
          <p:nvPr/>
        </p:nvSpPr>
        <p:spPr bwMode="auto">
          <a:xfrm>
            <a:off x="3727290" y="2182161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Reducing the wait for continuity of care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5" name="AutoShape 454"/>
          <p:cNvSpPr>
            <a:spLocks noChangeArrowheads="1"/>
          </p:cNvSpPr>
          <p:nvPr/>
        </p:nvSpPr>
        <p:spPr bwMode="auto">
          <a:xfrm>
            <a:off x="6560927" y="4252048"/>
            <a:ext cx="2340000" cy="753269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Efficient booking processes (appointment/home visits/follow up/reviews) that promote continuity in place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AutoShape 455"/>
          <p:cNvSpPr>
            <a:spLocks noChangeArrowheads="1"/>
          </p:cNvSpPr>
          <p:nvPr/>
        </p:nvSpPr>
        <p:spPr bwMode="auto">
          <a:xfrm>
            <a:off x="1173316" y="1156540"/>
            <a:ext cx="532169" cy="337609"/>
          </a:xfrm>
          <a:prstGeom prst="roundRect">
            <a:avLst>
              <a:gd name="adj" fmla="val 9448"/>
            </a:avLst>
          </a:prstGeom>
          <a:solidFill>
            <a:srgbClr val="547BC8"/>
          </a:solidFill>
          <a:ln w="9525" algn="in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Aim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7" name="AutoShape 456"/>
          <p:cNvSpPr>
            <a:spLocks noChangeArrowheads="1"/>
          </p:cNvSpPr>
          <p:nvPr/>
        </p:nvSpPr>
        <p:spPr bwMode="auto">
          <a:xfrm>
            <a:off x="1965690" y="1156540"/>
            <a:ext cx="1439863" cy="358247"/>
          </a:xfrm>
          <a:prstGeom prst="roundRect">
            <a:avLst>
              <a:gd name="adj" fmla="val 16667"/>
            </a:avLst>
          </a:prstGeom>
          <a:solidFill>
            <a:srgbClr val="F1E3F1"/>
          </a:solidFill>
          <a:ln w="9525" algn="in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Primary Driver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AutoShape 457"/>
          <p:cNvSpPr>
            <a:spLocks noChangeArrowheads="1"/>
          </p:cNvSpPr>
          <p:nvPr/>
        </p:nvSpPr>
        <p:spPr bwMode="auto">
          <a:xfrm>
            <a:off x="3727290" y="1156540"/>
            <a:ext cx="2340000" cy="363559"/>
          </a:xfrm>
          <a:prstGeom prst="roundRect">
            <a:avLst>
              <a:gd name="adj" fmla="val 16667"/>
            </a:avLst>
          </a:prstGeom>
          <a:solidFill>
            <a:srgbClr val="E1C1E1"/>
          </a:solidFill>
          <a:ln w="9525" algn="in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Secondary Driver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AutoShape 458"/>
          <p:cNvSpPr>
            <a:spLocks noChangeArrowheads="1"/>
          </p:cNvSpPr>
          <p:nvPr/>
        </p:nvSpPr>
        <p:spPr bwMode="auto">
          <a:xfrm>
            <a:off x="6560927" y="1156540"/>
            <a:ext cx="2340000" cy="358247"/>
          </a:xfrm>
          <a:prstGeom prst="roundRect">
            <a:avLst>
              <a:gd name="adj" fmla="val 16667"/>
            </a:avLst>
          </a:prstGeom>
          <a:solidFill>
            <a:srgbClr val="CF9DCF"/>
          </a:solidFill>
          <a:ln w="9525" algn="in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Tertiary Driver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AutoShape 459"/>
          <p:cNvSpPr>
            <a:spLocks noChangeArrowheads="1"/>
          </p:cNvSpPr>
          <p:nvPr/>
        </p:nvSpPr>
        <p:spPr bwMode="auto">
          <a:xfrm>
            <a:off x="3727290" y="3375280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Increased opportunities within processes that staff follow for continuity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AutoShape 460"/>
          <p:cNvSpPr>
            <a:spLocks noChangeArrowheads="1"/>
          </p:cNvSpPr>
          <p:nvPr/>
        </p:nvSpPr>
        <p:spPr bwMode="auto">
          <a:xfrm>
            <a:off x="1951749" y="1955651"/>
            <a:ext cx="1428751" cy="701398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F1E3F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Increased number of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patients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choosing continuity of care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2" name="AutoShape 461"/>
          <p:cNvSpPr>
            <a:spLocks noChangeArrowheads="1"/>
          </p:cNvSpPr>
          <p:nvPr/>
        </p:nvSpPr>
        <p:spPr bwMode="auto">
          <a:xfrm>
            <a:off x="1951749" y="3089980"/>
            <a:ext cx="1428751" cy="1052513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F1E3F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Increased encouragement by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staff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for patients to receive continuity of care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AutoShape 462"/>
          <p:cNvSpPr>
            <a:spLocks noChangeArrowheads="1"/>
          </p:cNvSpPr>
          <p:nvPr/>
        </p:nvSpPr>
        <p:spPr bwMode="auto">
          <a:xfrm>
            <a:off x="1951749" y="4355111"/>
            <a:ext cx="1428751" cy="1017864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F1E3F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Improved efficiencies within 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practice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systems to support continuity of care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" name="AutoShape 463"/>
          <p:cNvSpPr>
            <a:spLocks noChangeArrowheads="1"/>
          </p:cNvSpPr>
          <p:nvPr/>
        </p:nvSpPr>
        <p:spPr bwMode="auto">
          <a:xfrm>
            <a:off x="3727290" y="5306508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Reduced variation in capacity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AutoShape 464"/>
          <p:cNvSpPr>
            <a:spLocks noChangeArrowheads="1"/>
          </p:cNvSpPr>
          <p:nvPr/>
        </p:nvSpPr>
        <p:spPr bwMode="auto">
          <a:xfrm>
            <a:off x="6560927" y="1764132"/>
            <a:ext cx="2340000" cy="549516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Increased and enhanced promotion of continuity of care (understanding the benefits for both patients and staff)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AutoShape 465"/>
          <p:cNvSpPr>
            <a:spLocks noChangeArrowheads="1"/>
          </p:cNvSpPr>
          <p:nvPr/>
        </p:nvSpPr>
        <p:spPr bwMode="auto">
          <a:xfrm rot="16200000">
            <a:off x="-1121673" y="3407203"/>
            <a:ext cx="3820158" cy="394798"/>
          </a:xfrm>
          <a:prstGeom prst="roundRect">
            <a:avLst>
              <a:gd name="adj" fmla="val 17857"/>
            </a:avLst>
          </a:prstGeom>
          <a:noFill/>
          <a:ln w="12700" algn="in">
            <a:solidFill>
              <a:srgbClr val="547B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Add your practice vision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AutoShape 466"/>
          <p:cNvSpPr>
            <a:spLocks noChangeArrowheads="1"/>
          </p:cNvSpPr>
          <p:nvPr/>
        </p:nvSpPr>
        <p:spPr bwMode="auto">
          <a:xfrm>
            <a:off x="3727290" y="2929193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Reasonable consultations lengths or frequency to build a relationship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AutoShape 467"/>
          <p:cNvSpPr>
            <a:spLocks noChangeArrowheads="1"/>
          </p:cNvSpPr>
          <p:nvPr/>
        </p:nvSpPr>
        <p:spPr bwMode="auto">
          <a:xfrm>
            <a:off x="3727290" y="4754372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Improved co-ordination of patient care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9" name="AutoShape 468"/>
          <p:cNvCxnSpPr>
            <a:cxnSpLocks noChangeShapeType="1"/>
          </p:cNvCxnSpPr>
          <p:nvPr/>
        </p:nvCxnSpPr>
        <p:spPr bwMode="auto">
          <a:xfrm flipH="1">
            <a:off x="3380500" y="2297772"/>
            <a:ext cx="144000" cy="0"/>
          </a:xfrm>
          <a:prstGeom prst="straightConnector1">
            <a:avLst/>
          </a:prstGeom>
          <a:noFill/>
          <a:ln w="9525">
            <a:solidFill>
              <a:srgbClr val="E1C1E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70" name="AutoShape 469"/>
          <p:cNvCxnSpPr>
            <a:cxnSpLocks noChangeShapeType="1"/>
          </p:cNvCxnSpPr>
          <p:nvPr/>
        </p:nvCxnSpPr>
        <p:spPr bwMode="auto">
          <a:xfrm flipH="1">
            <a:off x="3380500" y="4812372"/>
            <a:ext cx="144000" cy="0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71" name="AutoShape 470"/>
          <p:cNvCxnSpPr>
            <a:cxnSpLocks noChangeShapeType="1"/>
          </p:cNvCxnSpPr>
          <p:nvPr/>
        </p:nvCxnSpPr>
        <p:spPr bwMode="auto">
          <a:xfrm flipH="1">
            <a:off x="3390607" y="3682073"/>
            <a:ext cx="144000" cy="0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72" name="AutoShape 471"/>
          <p:cNvCxnSpPr>
            <a:cxnSpLocks noChangeShapeType="1"/>
            <a:stCxn id="262" idx="1"/>
            <a:endCxn id="275" idx="2"/>
          </p:cNvCxnSpPr>
          <p:nvPr/>
        </p:nvCxnSpPr>
        <p:spPr bwMode="auto">
          <a:xfrm flipH="1" flipV="1">
            <a:off x="1646682" y="3609759"/>
            <a:ext cx="305067" cy="6478"/>
          </a:xfrm>
          <a:prstGeom prst="straightConnector1">
            <a:avLst/>
          </a:prstGeom>
          <a:noFill/>
          <a:ln w="9525" algn="ctr">
            <a:solidFill>
              <a:srgbClr val="F1E3F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73" name="AutoShape 472"/>
          <p:cNvSpPr>
            <a:spLocks noChangeArrowheads="1"/>
          </p:cNvSpPr>
          <p:nvPr/>
        </p:nvSpPr>
        <p:spPr bwMode="auto">
          <a:xfrm>
            <a:off x="526468" y="1156540"/>
            <a:ext cx="517562" cy="345895"/>
          </a:xfrm>
          <a:prstGeom prst="roundRect">
            <a:avLst>
              <a:gd name="adj" fmla="val 16667"/>
            </a:avLst>
          </a:prstGeom>
          <a:solidFill>
            <a:srgbClr val="547BC8"/>
          </a:solidFill>
          <a:ln w="9525" algn="in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Vision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4" name="AutoShape 473"/>
          <p:cNvCxnSpPr>
            <a:cxnSpLocks noChangeShapeType="1"/>
          </p:cNvCxnSpPr>
          <p:nvPr/>
        </p:nvCxnSpPr>
        <p:spPr bwMode="auto">
          <a:xfrm flipH="1">
            <a:off x="970712" y="3601869"/>
            <a:ext cx="252000" cy="0"/>
          </a:xfrm>
          <a:prstGeom prst="straightConnector1">
            <a:avLst/>
          </a:prstGeom>
          <a:noFill/>
          <a:ln w="9525" algn="ctr">
            <a:solidFill>
              <a:srgbClr val="547BC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75" name="AutoShape 474"/>
          <p:cNvSpPr>
            <a:spLocks noChangeArrowheads="1"/>
          </p:cNvSpPr>
          <p:nvPr/>
        </p:nvSpPr>
        <p:spPr bwMode="auto">
          <a:xfrm rot="16200000">
            <a:off x="-474649" y="3403663"/>
            <a:ext cx="3830470" cy="412191"/>
          </a:xfrm>
          <a:prstGeom prst="roundRect">
            <a:avLst>
              <a:gd name="adj" fmla="val 16667"/>
            </a:avLst>
          </a:prstGeom>
          <a:noFill/>
          <a:ln w="12700" algn="in">
            <a:solidFill>
              <a:srgbClr val="547BC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Add your SMART aim including target group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" name="AutoShape 475"/>
          <p:cNvSpPr>
            <a:spLocks noChangeArrowheads="1"/>
          </p:cNvSpPr>
          <p:nvPr/>
        </p:nvSpPr>
        <p:spPr bwMode="auto">
          <a:xfrm>
            <a:off x="3727290" y="2479930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Increased clinical encouragement for continuity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7" name="AutoShape 476"/>
          <p:cNvSpPr>
            <a:spLocks noChangeArrowheads="1"/>
          </p:cNvSpPr>
          <p:nvPr/>
        </p:nvSpPr>
        <p:spPr bwMode="auto">
          <a:xfrm>
            <a:off x="6560927" y="2456406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Fair distribution of patients across the clinical team e.g. Usual GP, micro-team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8" name="AutoShape 477"/>
          <p:cNvSpPr>
            <a:spLocks noChangeArrowheads="1"/>
          </p:cNvSpPr>
          <p:nvPr/>
        </p:nvSpPr>
        <p:spPr bwMode="auto">
          <a:xfrm>
            <a:off x="6560927" y="5145072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Consistent data recording and review to support clinical shared care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9" name="AutoShape 478"/>
          <p:cNvSpPr>
            <a:spLocks noChangeArrowheads="1"/>
          </p:cNvSpPr>
          <p:nvPr/>
        </p:nvSpPr>
        <p:spPr bwMode="auto">
          <a:xfrm>
            <a:off x="9052970" y="1478381"/>
            <a:ext cx="2827338" cy="304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Ideas to ensure this happens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AutoShape 479"/>
          <p:cNvSpPr>
            <a:spLocks noChangeArrowheads="1"/>
          </p:cNvSpPr>
          <p:nvPr/>
        </p:nvSpPr>
        <p:spPr bwMode="auto">
          <a:xfrm>
            <a:off x="9258117" y="1156540"/>
            <a:ext cx="2340000" cy="363559"/>
          </a:xfrm>
          <a:prstGeom prst="roundRect">
            <a:avLst>
              <a:gd name="adj" fmla="val 16667"/>
            </a:avLst>
          </a:prstGeom>
          <a:solidFill>
            <a:srgbClr val="B366B3"/>
          </a:solidFill>
          <a:ln w="9525" algn="in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Possible Changes/Ideas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1" name="AutoShape 481"/>
          <p:cNvCxnSpPr>
            <a:cxnSpLocks noChangeShapeType="1"/>
            <a:stCxn id="261" idx="1"/>
            <a:endCxn id="263" idx="1"/>
          </p:cNvCxnSpPr>
          <p:nvPr/>
        </p:nvCxnSpPr>
        <p:spPr bwMode="auto">
          <a:xfrm rot="10800000" flipV="1">
            <a:off x="1951749" y="2306349"/>
            <a:ext cx="12700" cy="2557693"/>
          </a:xfrm>
          <a:prstGeom prst="bentConnector3">
            <a:avLst>
              <a:gd name="adj1" fmla="val 1800000"/>
            </a:avLst>
          </a:prstGeom>
          <a:noFill/>
          <a:ln w="9525">
            <a:solidFill>
              <a:srgbClr val="F1E3F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82" name="Oval 482"/>
          <p:cNvSpPr>
            <a:spLocks noChangeArrowheads="1"/>
          </p:cNvSpPr>
          <p:nvPr/>
        </p:nvSpPr>
        <p:spPr bwMode="auto">
          <a:xfrm>
            <a:off x="3487143" y="2269197"/>
            <a:ext cx="73025" cy="71438"/>
          </a:xfrm>
          <a:prstGeom prst="ellipse">
            <a:avLst/>
          </a:prstGeom>
          <a:solidFill>
            <a:srgbClr val="E1C1E1"/>
          </a:solidFill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cxnSp>
        <p:nvCxnSpPr>
          <p:cNvPr id="283" name="AutoShape 485"/>
          <p:cNvCxnSpPr>
            <a:cxnSpLocks noChangeShapeType="1"/>
            <a:endCxn id="282" idx="0"/>
          </p:cNvCxnSpPr>
          <p:nvPr/>
        </p:nvCxnSpPr>
        <p:spPr bwMode="auto">
          <a:xfrm flipH="1">
            <a:off x="3523656" y="1840841"/>
            <a:ext cx="196639" cy="428356"/>
          </a:xfrm>
          <a:prstGeom prst="straightConnector1">
            <a:avLst/>
          </a:prstGeom>
          <a:noFill/>
          <a:ln w="9525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84" name="AutoShape 486"/>
          <p:cNvCxnSpPr>
            <a:cxnSpLocks noChangeShapeType="1"/>
            <a:stCxn id="254" idx="1"/>
            <a:endCxn id="282" idx="6"/>
          </p:cNvCxnSpPr>
          <p:nvPr/>
        </p:nvCxnSpPr>
        <p:spPr bwMode="auto">
          <a:xfrm flipH="1">
            <a:off x="3560168" y="2290161"/>
            <a:ext cx="167122" cy="14755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85" name="AutoShape 487"/>
          <p:cNvCxnSpPr>
            <a:cxnSpLocks noChangeShapeType="1"/>
            <a:stCxn id="276" idx="1"/>
            <a:endCxn id="282" idx="6"/>
          </p:cNvCxnSpPr>
          <p:nvPr/>
        </p:nvCxnSpPr>
        <p:spPr bwMode="auto">
          <a:xfrm flipH="1" flipV="1">
            <a:off x="3560168" y="2304916"/>
            <a:ext cx="167122" cy="373014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86" name="AutoShape 488"/>
          <p:cNvCxnSpPr>
            <a:cxnSpLocks noChangeShapeType="1"/>
            <a:endCxn id="365" idx="6"/>
          </p:cNvCxnSpPr>
          <p:nvPr/>
        </p:nvCxnSpPr>
        <p:spPr bwMode="auto">
          <a:xfrm flipH="1">
            <a:off x="3568687" y="3281420"/>
            <a:ext cx="169524" cy="405416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87" name="AutoShape 489"/>
          <p:cNvCxnSpPr>
            <a:cxnSpLocks noChangeShapeType="1"/>
            <a:stCxn id="267" idx="1"/>
            <a:endCxn id="282" idx="5"/>
          </p:cNvCxnSpPr>
          <p:nvPr/>
        </p:nvCxnSpPr>
        <p:spPr bwMode="auto">
          <a:xfrm flipH="1" flipV="1">
            <a:off x="3549474" y="2330173"/>
            <a:ext cx="177816" cy="797020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88" name="AutoShape 490"/>
          <p:cNvCxnSpPr>
            <a:cxnSpLocks noChangeShapeType="1"/>
            <a:stCxn id="260" idx="1"/>
            <a:endCxn id="365" idx="6"/>
          </p:cNvCxnSpPr>
          <p:nvPr/>
        </p:nvCxnSpPr>
        <p:spPr bwMode="auto">
          <a:xfrm flipH="1">
            <a:off x="3568687" y="3573280"/>
            <a:ext cx="158603" cy="113556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89" name="AutoShape 491"/>
          <p:cNvCxnSpPr>
            <a:cxnSpLocks noChangeShapeType="1"/>
            <a:stCxn id="252" idx="1"/>
            <a:endCxn id="365" idx="5"/>
          </p:cNvCxnSpPr>
          <p:nvPr/>
        </p:nvCxnSpPr>
        <p:spPr bwMode="auto">
          <a:xfrm flipH="1" flipV="1">
            <a:off x="3558225" y="3712654"/>
            <a:ext cx="169065" cy="324177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90" name="AutoShape 492"/>
          <p:cNvCxnSpPr>
            <a:cxnSpLocks noChangeShapeType="1"/>
            <a:stCxn id="251" idx="1"/>
            <a:endCxn id="366" idx="1"/>
          </p:cNvCxnSpPr>
          <p:nvPr/>
        </p:nvCxnSpPr>
        <p:spPr bwMode="auto">
          <a:xfrm flipH="1">
            <a:off x="3523005" y="4501097"/>
            <a:ext cx="204285" cy="285225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91" name="AutoShape 493"/>
          <p:cNvCxnSpPr>
            <a:cxnSpLocks noChangeShapeType="1"/>
            <a:stCxn id="268" idx="1"/>
            <a:endCxn id="366" idx="1"/>
          </p:cNvCxnSpPr>
          <p:nvPr/>
        </p:nvCxnSpPr>
        <p:spPr bwMode="auto">
          <a:xfrm flipH="1" flipV="1">
            <a:off x="3523005" y="4786322"/>
            <a:ext cx="204285" cy="76050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92" name="AutoShape 494"/>
          <p:cNvCxnSpPr>
            <a:cxnSpLocks noChangeShapeType="1"/>
            <a:stCxn id="250" idx="1"/>
            <a:endCxn id="366" idx="1"/>
          </p:cNvCxnSpPr>
          <p:nvPr/>
        </p:nvCxnSpPr>
        <p:spPr bwMode="auto">
          <a:xfrm flipH="1" flipV="1">
            <a:off x="3523005" y="4786322"/>
            <a:ext cx="204285" cy="357484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93" name="AutoShape 495"/>
          <p:cNvCxnSpPr>
            <a:cxnSpLocks noChangeShapeType="1"/>
            <a:stCxn id="264" idx="1"/>
            <a:endCxn id="366" idx="1"/>
          </p:cNvCxnSpPr>
          <p:nvPr/>
        </p:nvCxnSpPr>
        <p:spPr bwMode="auto">
          <a:xfrm flipH="1" flipV="1">
            <a:off x="3523005" y="4786322"/>
            <a:ext cx="204285" cy="628186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94" name="AutoShape 496"/>
          <p:cNvCxnSpPr>
            <a:cxnSpLocks noChangeShapeType="1"/>
            <a:stCxn id="251" idx="1"/>
            <a:endCxn id="365" idx="5"/>
          </p:cNvCxnSpPr>
          <p:nvPr/>
        </p:nvCxnSpPr>
        <p:spPr bwMode="auto">
          <a:xfrm flipH="1" flipV="1">
            <a:off x="3558225" y="3712654"/>
            <a:ext cx="169065" cy="788443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95" name="AutoShape 497"/>
          <p:cNvCxnSpPr>
            <a:cxnSpLocks noChangeShapeType="1"/>
            <a:stCxn id="268" idx="1"/>
            <a:endCxn id="365" idx="6"/>
          </p:cNvCxnSpPr>
          <p:nvPr/>
        </p:nvCxnSpPr>
        <p:spPr bwMode="auto">
          <a:xfrm flipH="1" flipV="1">
            <a:off x="3568687" y="3686836"/>
            <a:ext cx="158603" cy="1175536"/>
          </a:xfrm>
          <a:prstGeom prst="straightConnector1">
            <a:avLst/>
          </a:prstGeom>
          <a:noFill/>
          <a:ln w="9525" algn="ctr">
            <a:solidFill>
              <a:srgbClr val="E1C1E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96" name="AutoShape 498"/>
          <p:cNvSpPr>
            <a:spLocks noChangeArrowheads="1"/>
          </p:cNvSpPr>
          <p:nvPr/>
        </p:nvSpPr>
        <p:spPr bwMode="auto">
          <a:xfrm>
            <a:off x="6560927" y="2996700"/>
            <a:ext cx="2340000" cy="605169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Increased understanding of practice and GP level continuity of care data and patient feedback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AutoShape 499"/>
          <p:cNvSpPr>
            <a:spLocks noChangeArrowheads="1"/>
          </p:cNvSpPr>
          <p:nvPr/>
        </p:nvSpPr>
        <p:spPr bwMode="auto">
          <a:xfrm>
            <a:off x="6560927" y="3736478"/>
            <a:ext cx="2340000" cy="39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Review and change of consultation approach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8" name="Group 297"/>
          <p:cNvGrpSpPr/>
          <p:nvPr/>
        </p:nvGrpSpPr>
        <p:grpSpPr>
          <a:xfrm>
            <a:off x="6062971" y="1886801"/>
            <a:ext cx="220662" cy="71438"/>
            <a:chOff x="6694078" y="2300119"/>
            <a:chExt cx="220662" cy="71438"/>
          </a:xfrm>
          <a:solidFill>
            <a:srgbClr val="CF9DCF"/>
          </a:solidFill>
        </p:grpSpPr>
        <p:cxnSp>
          <p:nvCxnSpPr>
            <p:cNvPr id="299" name="AutoShape 500"/>
            <p:cNvCxnSpPr>
              <a:cxnSpLocks noChangeShapeType="1"/>
            </p:cNvCxnSpPr>
            <p:nvPr/>
          </p:nvCxnSpPr>
          <p:spPr bwMode="auto">
            <a:xfrm flipH="1">
              <a:off x="6694078" y="2336632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00" name="Oval 501"/>
            <p:cNvSpPr>
              <a:spLocks noChangeArrowheads="1"/>
            </p:cNvSpPr>
            <p:nvPr/>
          </p:nvSpPr>
          <p:spPr bwMode="auto">
            <a:xfrm>
              <a:off x="6843303" y="2300119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cxnSp>
        <p:nvCxnSpPr>
          <p:cNvPr id="301" name="AutoShape 502"/>
          <p:cNvCxnSpPr>
            <a:cxnSpLocks noChangeShapeType="1"/>
            <a:stCxn id="265" idx="1"/>
          </p:cNvCxnSpPr>
          <p:nvPr/>
        </p:nvCxnSpPr>
        <p:spPr bwMode="auto">
          <a:xfrm flipH="1" flipV="1">
            <a:off x="6283633" y="1922520"/>
            <a:ext cx="277294" cy="116370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02" name="AutoShape 503"/>
          <p:cNvCxnSpPr>
            <a:cxnSpLocks noChangeShapeType="1"/>
            <a:stCxn id="265" idx="1"/>
          </p:cNvCxnSpPr>
          <p:nvPr/>
        </p:nvCxnSpPr>
        <p:spPr bwMode="auto">
          <a:xfrm flipH="1">
            <a:off x="6283633" y="2038890"/>
            <a:ext cx="277294" cy="646058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03" name="AutoShape 504"/>
          <p:cNvCxnSpPr>
            <a:cxnSpLocks noChangeShapeType="1"/>
            <a:stCxn id="277" idx="1"/>
          </p:cNvCxnSpPr>
          <p:nvPr/>
        </p:nvCxnSpPr>
        <p:spPr bwMode="auto">
          <a:xfrm flipH="1" flipV="1">
            <a:off x="6283633" y="2298161"/>
            <a:ext cx="277294" cy="356245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04" name="AutoShape 505"/>
          <p:cNvCxnSpPr>
            <a:cxnSpLocks noChangeShapeType="1"/>
            <a:endCxn id="265" idx="1"/>
          </p:cNvCxnSpPr>
          <p:nvPr/>
        </p:nvCxnSpPr>
        <p:spPr bwMode="auto">
          <a:xfrm flipV="1">
            <a:off x="6273171" y="2038890"/>
            <a:ext cx="287756" cy="2006798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05" name="AutoShape 524"/>
          <p:cNvCxnSpPr>
            <a:cxnSpLocks noChangeShapeType="1"/>
            <a:stCxn id="277" idx="1"/>
          </p:cNvCxnSpPr>
          <p:nvPr/>
        </p:nvCxnSpPr>
        <p:spPr bwMode="auto">
          <a:xfrm flipH="1">
            <a:off x="6222658" y="2654406"/>
            <a:ext cx="338269" cy="5285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06" name="AutoShape 525"/>
          <p:cNvCxnSpPr>
            <a:cxnSpLocks noChangeShapeType="1"/>
            <a:stCxn id="277" idx="1"/>
          </p:cNvCxnSpPr>
          <p:nvPr/>
        </p:nvCxnSpPr>
        <p:spPr bwMode="auto">
          <a:xfrm flipH="1">
            <a:off x="6273171" y="2654406"/>
            <a:ext cx="287756" cy="909732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07" name="AutoShape 526"/>
          <p:cNvCxnSpPr>
            <a:cxnSpLocks noChangeShapeType="1"/>
            <a:stCxn id="277" idx="1"/>
          </p:cNvCxnSpPr>
          <p:nvPr/>
        </p:nvCxnSpPr>
        <p:spPr bwMode="auto">
          <a:xfrm flipH="1">
            <a:off x="6273171" y="2654406"/>
            <a:ext cx="287756" cy="1838419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08" name="AutoShape 527"/>
          <p:cNvCxnSpPr>
            <a:cxnSpLocks noChangeShapeType="1"/>
            <a:stCxn id="277" idx="1"/>
          </p:cNvCxnSpPr>
          <p:nvPr/>
        </p:nvCxnSpPr>
        <p:spPr bwMode="auto">
          <a:xfrm flipH="1">
            <a:off x="6259733" y="2654406"/>
            <a:ext cx="301194" cy="2224471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09" name="AutoShape 528"/>
          <p:cNvCxnSpPr>
            <a:cxnSpLocks noChangeShapeType="1"/>
            <a:stCxn id="297" idx="1"/>
          </p:cNvCxnSpPr>
          <p:nvPr/>
        </p:nvCxnSpPr>
        <p:spPr bwMode="auto">
          <a:xfrm flipH="1">
            <a:off x="6252158" y="3934478"/>
            <a:ext cx="308769" cy="1215780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0" name="AutoShape 529"/>
          <p:cNvCxnSpPr>
            <a:cxnSpLocks noChangeShapeType="1"/>
            <a:stCxn id="277" idx="1"/>
          </p:cNvCxnSpPr>
          <p:nvPr/>
        </p:nvCxnSpPr>
        <p:spPr bwMode="auto">
          <a:xfrm flipH="1">
            <a:off x="6283633" y="2654406"/>
            <a:ext cx="277294" cy="2773349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1" name="AutoShape 530"/>
          <p:cNvCxnSpPr>
            <a:cxnSpLocks noChangeShapeType="1"/>
            <a:endCxn id="296" idx="1"/>
          </p:cNvCxnSpPr>
          <p:nvPr/>
        </p:nvCxnSpPr>
        <p:spPr bwMode="auto">
          <a:xfrm>
            <a:off x="6283633" y="2684948"/>
            <a:ext cx="277294" cy="614337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2" name="AutoShape 531"/>
          <p:cNvCxnSpPr>
            <a:cxnSpLocks noChangeShapeType="1"/>
            <a:stCxn id="255" idx="1"/>
          </p:cNvCxnSpPr>
          <p:nvPr/>
        </p:nvCxnSpPr>
        <p:spPr bwMode="auto">
          <a:xfrm flipH="1">
            <a:off x="6263646" y="4628683"/>
            <a:ext cx="297281" cy="243020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3" name="AutoShape 532"/>
          <p:cNvCxnSpPr>
            <a:cxnSpLocks noChangeShapeType="1"/>
            <a:stCxn id="297" idx="1"/>
          </p:cNvCxnSpPr>
          <p:nvPr/>
        </p:nvCxnSpPr>
        <p:spPr bwMode="auto">
          <a:xfrm flipH="1" flipV="1">
            <a:off x="6247915" y="3191558"/>
            <a:ext cx="313012" cy="742920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4" name="AutoShape 533"/>
          <p:cNvCxnSpPr>
            <a:cxnSpLocks noChangeShapeType="1"/>
            <a:stCxn id="277" idx="1"/>
          </p:cNvCxnSpPr>
          <p:nvPr/>
        </p:nvCxnSpPr>
        <p:spPr bwMode="auto">
          <a:xfrm flipH="1">
            <a:off x="6241400" y="2654406"/>
            <a:ext cx="319527" cy="2505510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5" name="AutoShape 534"/>
          <p:cNvCxnSpPr>
            <a:cxnSpLocks noChangeShapeType="1"/>
            <a:stCxn id="297" idx="1"/>
          </p:cNvCxnSpPr>
          <p:nvPr/>
        </p:nvCxnSpPr>
        <p:spPr bwMode="auto">
          <a:xfrm flipH="1">
            <a:off x="6283633" y="3934478"/>
            <a:ext cx="277294" cy="1493277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6" name="AutoShape 535"/>
          <p:cNvCxnSpPr>
            <a:cxnSpLocks noChangeShapeType="1"/>
            <a:endCxn id="255" idx="1"/>
          </p:cNvCxnSpPr>
          <p:nvPr/>
        </p:nvCxnSpPr>
        <p:spPr bwMode="auto">
          <a:xfrm>
            <a:off x="6273171" y="3614652"/>
            <a:ext cx="287756" cy="1014031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7" name="AutoShape 536"/>
          <p:cNvCxnSpPr>
            <a:cxnSpLocks noChangeShapeType="1"/>
            <a:stCxn id="255" idx="1"/>
          </p:cNvCxnSpPr>
          <p:nvPr/>
        </p:nvCxnSpPr>
        <p:spPr bwMode="auto">
          <a:xfrm flipH="1">
            <a:off x="6264584" y="4628683"/>
            <a:ext cx="296343" cy="510703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8" name="AutoShape 537"/>
          <p:cNvCxnSpPr>
            <a:cxnSpLocks noChangeShapeType="1"/>
            <a:stCxn id="296" idx="1"/>
          </p:cNvCxnSpPr>
          <p:nvPr/>
        </p:nvCxnSpPr>
        <p:spPr bwMode="auto">
          <a:xfrm flipH="1">
            <a:off x="6283633" y="3299285"/>
            <a:ext cx="277294" cy="1581932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19" name="AutoShape 538"/>
          <p:cNvCxnSpPr>
            <a:cxnSpLocks noChangeShapeType="1"/>
            <a:stCxn id="255" idx="1"/>
          </p:cNvCxnSpPr>
          <p:nvPr/>
        </p:nvCxnSpPr>
        <p:spPr bwMode="auto">
          <a:xfrm flipH="1">
            <a:off x="6273171" y="4628683"/>
            <a:ext cx="287756" cy="824329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20" name="AutoShape 539"/>
          <p:cNvCxnSpPr>
            <a:cxnSpLocks noChangeShapeType="1"/>
            <a:stCxn id="255" idx="1"/>
          </p:cNvCxnSpPr>
          <p:nvPr/>
        </p:nvCxnSpPr>
        <p:spPr bwMode="auto">
          <a:xfrm flipH="1" flipV="1">
            <a:off x="6283633" y="4518082"/>
            <a:ext cx="277294" cy="110601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21" name="AutoShape 540"/>
          <p:cNvCxnSpPr>
            <a:cxnSpLocks noChangeShapeType="1"/>
            <a:stCxn id="278" idx="1"/>
          </p:cNvCxnSpPr>
          <p:nvPr/>
        </p:nvCxnSpPr>
        <p:spPr bwMode="auto">
          <a:xfrm flipH="1" flipV="1">
            <a:off x="6273171" y="4543339"/>
            <a:ext cx="287756" cy="799733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22" name="AutoShape 541"/>
          <p:cNvCxnSpPr>
            <a:cxnSpLocks noChangeShapeType="1"/>
            <a:stCxn id="278" idx="1"/>
          </p:cNvCxnSpPr>
          <p:nvPr/>
        </p:nvCxnSpPr>
        <p:spPr bwMode="auto">
          <a:xfrm flipH="1" flipV="1">
            <a:off x="6273171" y="4899200"/>
            <a:ext cx="287756" cy="443872"/>
          </a:xfrm>
          <a:prstGeom prst="straightConnector1">
            <a:avLst/>
          </a:prstGeom>
          <a:noFill/>
          <a:ln w="9525" algn="ctr">
            <a:solidFill>
              <a:srgbClr val="CF9DC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grpSp>
        <p:nvGrpSpPr>
          <p:cNvPr id="323" name="Group 322"/>
          <p:cNvGrpSpPr/>
          <p:nvPr/>
        </p:nvGrpSpPr>
        <p:grpSpPr>
          <a:xfrm>
            <a:off x="8910452" y="2002377"/>
            <a:ext cx="210453" cy="73025"/>
            <a:chOff x="11918540" y="3458994"/>
            <a:chExt cx="210453" cy="73025"/>
          </a:xfrm>
          <a:solidFill>
            <a:srgbClr val="CF9DCF"/>
          </a:solidFill>
        </p:grpSpPr>
        <p:cxnSp>
          <p:nvCxnSpPr>
            <p:cNvPr id="324" name="AutoShape 543"/>
            <p:cNvCxnSpPr>
              <a:cxnSpLocks noChangeShapeType="1"/>
            </p:cNvCxnSpPr>
            <p:nvPr/>
          </p:nvCxnSpPr>
          <p:spPr bwMode="auto">
            <a:xfrm flipH="1">
              <a:off x="11918540" y="3497094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25" name="Oval 544"/>
            <p:cNvSpPr>
              <a:spLocks noChangeArrowheads="1"/>
            </p:cNvSpPr>
            <p:nvPr/>
          </p:nvSpPr>
          <p:spPr bwMode="auto">
            <a:xfrm>
              <a:off x="12057555" y="3458994"/>
              <a:ext cx="71438" cy="73025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cxnSp>
        <p:nvCxnSpPr>
          <p:cNvPr id="326" name="AutoShape 545"/>
          <p:cNvCxnSpPr>
            <a:cxnSpLocks noChangeShapeType="1"/>
          </p:cNvCxnSpPr>
          <p:nvPr/>
        </p:nvCxnSpPr>
        <p:spPr bwMode="auto">
          <a:xfrm flipH="1">
            <a:off x="9074585" y="1817847"/>
            <a:ext cx="183532" cy="219890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27" name="AutoShape 546"/>
          <p:cNvSpPr>
            <a:spLocks noChangeArrowheads="1"/>
          </p:cNvSpPr>
          <p:nvPr/>
        </p:nvSpPr>
        <p:spPr bwMode="auto">
          <a:xfrm>
            <a:off x="9258117" y="1956675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Generic promotion of continuity 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AutoShape 547"/>
          <p:cNvSpPr>
            <a:spLocks noChangeArrowheads="1"/>
          </p:cNvSpPr>
          <p:nvPr/>
        </p:nvSpPr>
        <p:spPr bwMode="auto">
          <a:xfrm>
            <a:off x="9258117" y="1709847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Own e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vidence of</a:t>
            </a:r>
            <a:r>
              <a:rPr kumimoji="0" lang="en-GB" altLang="en-US" sz="1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the benefits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9" name="AutoShape 548"/>
          <p:cNvSpPr>
            <a:spLocks noChangeArrowheads="1"/>
          </p:cNvSpPr>
          <p:nvPr/>
        </p:nvSpPr>
        <p:spPr bwMode="auto">
          <a:xfrm>
            <a:off x="9258117" y="2196856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Targeted patient promotion of continuity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AutoShape 549"/>
          <p:cNvSpPr>
            <a:spLocks noChangeArrowheads="1"/>
          </p:cNvSpPr>
          <p:nvPr/>
        </p:nvSpPr>
        <p:spPr bwMode="auto">
          <a:xfrm>
            <a:off x="9258117" y="2434641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Patients and Staff briefings/sessions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1" name="AutoShape 550"/>
          <p:cNvSpPr>
            <a:spLocks noChangeArrowheads="1"/>
          </p:cNvSpPr>
          <p:nvPr/>
        </p:nvSpPr>
        <p:spPr bwMode="auto">
          <a:xfrm>
            <a:off x="9258117" y="2680935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Usual GP re-allocation modelling tool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2" name="AutoShape 551"/>
          <p:cNvSpPr>
            <a:spLocks noChangeArrowheads="1"/>
          </p:cNvSpPr>
          <p:nvPr/>
        </p:nvSpPr>
        <p:spPr bwMode="auto">
          <a:xfrm>
            <a:off x="9258117" y="2928556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Team/Buddying Considerations/Guide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3" name="AutoShape 552"/>
          <p:cNvCxnSpPr>
            <a:cxnSpLocks noChangeShapeType="1"/>
            <a:stCxn id="327" idx="1"/>
          </p:cNvCxnSpPr>
          <p:nvPr/>
        </p:nvCxnSpPr>
        <p:spPr bwMode="auto">
          <a:xfrm flipH="1" flipV="1">
            <a:off x="9062524" y="2049622"/>
            <a:ext cx="195593" cy="15053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34" name="AutoShape 553"/>
          <p:cNvCxnSpPr>
            <a:cxnSpLocks noChangeShapeType="1"/>
            <a:stCxn id="329" idx="1"/>
            <a:endCxn id="325" idx="5"/>
          </p:cNvCxnSpPr>
          <p:nvPr/>
        </p:nvCxnSpPr>
        <p:spPr bwMode="auto">
          <a:xfrm flipH="1" flipV="1">
            <a:off x="9110443" y="2064708"/>
            <a:ext cx="147674" cy="240148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35" name="AutoShape 554"/>
          <p:cNvCxnSpPr>
            <a:cxnSpLocks noChangeShapeType="1"/>
            <a:stCxn id="325" idx="5"/>
            <a:endCxn id="330" idx="1"/>
          </p:cNvCxnSpPr>
          <p:nvPr/>
        </p:nvCxnSpPr>
        <p:spPr bwMode="auto">
          <a:xfrm>
            <a:off x="9110443" y="2064708"/>
            <a:ext cx="147674" cy="477933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36" name="AutoShape 557"/>
          <p:cNvCxnSpPr>
            <a:cxnSpLocks noChangeShapeType="1"/>
            <a:stCxn id="331" idx="1"/>
          </p:cNvCxnSpPr>
          <p:nvPr/>
        </p:nvCxnSpPr>
        <p:spPr bwMode="auto">
          <a:xfrm flipH="1" flipV="1">
            <a:off x="9042409" y="2772485"/>
            <a:ext cx="215708" cy="16450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37" name="AutoShape 558"/>
          <p:cNvCxnSpPr>
            <a:cxnSpLocks noChangeShapeType="1"/>
            <a:stCxn id="332" idx="1"/>
          </p:cNvCxnSpPr>
          <p:nvPr/>
        </p:nvCxnSpPr>
        <p:spPr bwMode="auto">
          <a:xfrm flipH="1" flipV="1">
            <a:off x="9084864" y="2807410"/>
            <a:ext cx="173253" cy="229146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38" name="AutoShape 559"/>
          <p:cNvSpPr>
            <a:spLocks noChangeArrowheads="1"/>
          </p:cNvSpPr>
          <p:nvPr/>
        </p:nvSpPr>
        <p:spPr bwMode="auto">
          <a:xfrm>
            <a:off x="9258117" y="3174726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Dashboards and Searches to analyse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9" name="AutoShape 560"/>
          <p:cNvSpPr>
            <a:spLocks noChangeArrowheads="1"/>
          </p:cNvSpPr>
          <p:nvPr/>
        </p:nvSpPr>
        <p:spPr bwMode="auto">
          <a:xfrm>
            <a:off x="9258117" y="3415703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External data sources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0" name="AutoShape 561"/>
          <p:cNvSpPr>
            <a:spLocks noChangeArrowheads="1"/>
          </p:cNvSpPr>
          <p:nvPr/>
        </p:nvSpPr>
        <p:spPr bwMode="auto">
          <a:xfrm>
            <a:off x="9258117" y="3658211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Patient and Staff feedback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1" name="AutoShape 564"/>
          <p:cNvCxnSpPr>
            <a:cxnSpLocks noChangeShapeType="1"/>
            <a:stCxn id="338" idx="1"/>
          </p:cNvCxnSpPr>
          <p:nvPr/>
        </p:nvCxnSpPr>
        <p:spPr bwMode="auto">
          <a:xfrm flipH="1" flipV="1">
            <a:off x="9120583" y="3276319"/>
            <a:ext cx="137534" cy="6407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42" name="AutoShape 565"/>
          <p:cNvCxnSpPr>
            <a:cxnSpLocks noChangeShapeType="1"/>
            <a:stCxn id="339" idx="1"/>
          </p:cNvCxnSpPr>
          <p:nvPr/>
        </p:nvCxnSpPr>
        <p:spPr bwMode="auto">
          <a:xfrm flipH="1" flipV="1">
            <a:off x="9110121" y="3302137"/>
            <a:ext cx="147996" cy="221566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43" name="AutoShape 566"/>
          <p:cNvCxnSpPr>
            <a:cxnSpLocks noChangeShapeType="1"/>
            <a:endCxn id="340" idx="1"/>
          </p:cNvCxnSpPr>
          <p:nvPr/>
        </p:nvCxnSpPr>
        <p:spPr bwMode="auto">
          <a:xfrm>
            <a:off x="9110121" y="3302137"/>
            <a:ext cx="147996" cy="464074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44" name="AutoShape 567"/>
          <p:cNvSpPr>
            <a:spLocks noChangeArrowheads="1"/>
          </p:cNvSpPr>
          <p:nvPr/>
        </p:nvSpPr>
        <p:spPr bwMode="auto">
          <a:xfrm>
            <a:off x="9258117" y="3902698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Digital Solutions for triage and consultation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5" name="AutoShape 568"/>
          <p:cNvSpPr>
            <a:spLocks noChangeArrowheads="1"/>
          </p:cNvSpPr>
          <p:nvPr/>
        </p:nvSpPr>
        <p:spPr bwMode="auto">
          <a:xfrm>
            <a:off x="9258117" y="4143161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Management of target groups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6" name="AutoShape 569"/>
          <p:cNvSpPr>
            <a:spLocks noChangeArrowheads="1"/>
          </p:cNvSpPr>
          <p:nvPr/>
        </p:nvSpPr>
        <p:spPr bwMode="auto">
          <a:xfrm>
            <a:off x="9258117" y="4390499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Length of consultation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7" name="AutoShape 572"/>
          <p:cNvCxnSpPr>
            <a:cxnSpLocks noChangeShapeType="1"/>
            <a:stCxn id="346" idx="1"/>
          </p:cNvCxnSpPr>
          <p:nvPr/>
        </p:nvCxnSpPr>
        <p:spPr bwMode="auto">
          <a:xfrm flipH="1" flipV="1">
            <a:off x="9103159" y="4048953"/>
            <a:ext cx="154958" cy="449546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48" name="AutoShape 573"/>
          <p:cNvCxnSpPr>
            <a:cxnSpLocks noChangeShapeType="1"/>
            <a:stCxn id="345" idx="1"/>
          </p:cNvCxnSpPr>
          <p:nvPr/>
        </p:nvCxnSpPr>
        <p:spPr bwMode="auto">
          <a:xfrm flipH="1" flipV="1">
            <a:off x="9103159" y="4048953"/>
            <a:ext cx="154958" cy="202208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49" name="AutoShape 574"/>
          <p:cNvCxnSpPr>
            <a:cxnSpLocks noChangeShapeType="1"/>
            <a:endCxn id="344" idx="1"/>
          </p:cNvCxnSpPr>
          <p:nvPr/>
        </p:nvCxnSpPr>
        <p:spPr bwMode="auto">
          <a:xfrm>
            <a:off x="9042408" y="4010698"/>
            <a:ext cx="215709" cy="0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50" name="AutoShape 575"/>
          <p:cNvSpPr>
            <a:spLocks noChangeArrowheads="1"/>
          </p:cNvSpPr>
          <p:nvPr/>
        </p:nvSpPr>
        <p:spPr bwMode="auto">
          <a:xfrm>
            <a:off x="9258117" y="4639550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Clinic diary set up and appointment types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1" name="AutoShape 576"/>
          <p:cNvSpPr>
            <a:spLocks noChangeArrowheads="1"/>
          </p:cNvSpPr>
          <p:nvPr/>
        </p:nvSpPr>
        <p:spPr bwMode="auto">
          <a:xfrm>
            <a:off x="9258117" y="4888786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Review booking process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2" name="AutoShape 577"/>
          <p:cNvSpPr>
            <a:spLocks noChangeArrowheads="1"/>
          </p:cNvSpPr>
          <p:nvPr/>
        </p:nvSpPr>
        <p:spPr bwMode="auto">
          <a:xfrm>
            <a:off x="9258117" y="5129861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EMIS coding, filters and alerts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3" name="AutoShape 580"/>
          <p:cNvCxnSpPr>
            <a:cxnSpLocks noChangeShapeType="1"/>
            <a:stCxn id="350" idx="1"/>
          </p:cNvCxnSpPr>
          <p:nvPr/>
        </p:nvCxnSpPr>
        <p:spPr bwMode="auto">
          <a:xfrm flipH="1">
            <a:off x="9052645" y="4747550"/>
            <a:ext cx="205472" cy="119085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54" name="AutoShape 581"/>
          <p:cNvCxnSpPr>
            <a:cxnSpLocks noChangeShapeType="1"/>
            <a:stCxn id="351" idx="1"/>
          </p:cNvCxnSpPr>
          <p:nvPr/>
        </p:nvCxnSpPr>
        <p:spPr bwMode="auto">
          <a:xfrm flipH="1" flipV="1">
            <a:off x="9050152" y="4844252"/>
            <a:ext cx="207965" cy="152534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55" name="AutoShape 582"/>
          <p:cNvCxnSpPr>
            <a:cxnSpLocks noChangeShapeType="1"/>
            <a:endCxn id="352" idx="1"/>
          </p:cNvCxnSpPr>
          <p:nvPr/>
        </p:nvCxnSpPr>
        <p:spPr bwMode="auto">
          <a:xfrm>
            <a:off x="9077902" y="4877329"/>
            <a:ext cx="180215" cy="360532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56" name="AutoShape 583"/>
          <p:cNvSpPr>
            <a:spLocks noChangeArrowheads="1"/>
          </p:cNvSpPr>
          <p:nvPr/>
        </p:nvSpPr>
        <p:spPr bwMode="auto">
          <a:xfrm>
            <a:off x="9258117" y="5372975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Reviewing and benchmarking data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7" name="AutoShape 584"/>
          <p:cNvSpPr>
            <a:spLocks noChangeArrowheads="1"/>
          </p:cNvSpPr>
          <p:nvPr/>
        </p:nvSpPr>
        <p:spPr bwMode="auto">
          <a:xfrm>
            <a:off x="9258117" y="5625005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Standardised recording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" name="AutoShape 585"/>
          <p:cNvSpPr>
            <a:spLocks noChangeArrowheads="1"/>
          </p:cNvSpPr>
          <p:nvPr/>
        </p:nvSpPr>
        <p:spPr bwMode="auto">
          <a:xfrm>
            <a:off x="9258117" y="5866737"/>
            <a:ext cx="2340000" cy="216000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Up-to-date ‘Usual GP’ field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9" name="AutoShape 588"/>
          <p:cNvCxnSpPr>
            <a:cxnSpLocks noChangeShapeType="1"/>
            <a:stCxn id="357" idx="1"/>
          </p:cNvCxnSpPr>
          <p:nvPr/>
        </p:nvCxnSpPr>
        <p:spPr bwMode="auto">
          <a:xfrm flipH="1" flipV="1">
            <a:off x="9113621" y="5447847"/>
            <a:ext cx="144496" cy="285158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60" name="AutoShape 589"/>
          <p:cNvCxnSpPr>
            <a:cxnSpLocks noChangeShapeType="1"/>
            <a:stCxn id="356" idx="1"/>
          </p:cNvCxnSpPr>
          <p:nvPr/>
        </p:nvCxnSpPr>
        <p:spPr bwMode="auto">
          <a:xfrm flipH="1" flipV="1">
            <a:off x="9113621" y="5447847"/>
            <a:ext cx="144496" cy="33128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61" name="AutoShape 590"/>
          <p:cNvCxnSpPr>
            <a:cxnSpLocks noChangeShapeType="1"/>
            <a:endCxn id="358" idx="1"/>
          </p:cNvCxnSpPr>
          <p:nvPr/>
        </p:nvCxnSpPr>
        <p:spPr bwMode="auto">
          <a:xfrm>
            <a:off x="9077902" y="5484359"/>
            <a:ext cx="180215" cy="490378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362" name="AutoShape 591"/>
          <p:cNvCxnSpPr>
            <a:cxnSpLocks noChangeShapeType="1"/>
            <a:stCxn id="350" idx="1"/>
          </p:cNvCxnSpPr>
          <p:nvPr/>
        </p:nvCxnSpPr>
        <p:spPr bwMode="auto">
          <a:xfrm flipH="1" flipV="1">
            <a:off x="9103159" y="4048954"/>
            <a:ext cx="154958" cy="698596"/>
          </a:xfrm>
          <a:prstGeom prst="straightConnector1">
            <a:avLst/>
          </a:prstGeom>
          <a:noFill/>
          <a:ln w="9525" algn="ctr">
            <a:solidFill>
              <a:srgbClr val="B366B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363" name="AutoShape 592"/>
          <p:cNvSpPr>
            <a:spLocks noChangeArrowheads="1"/>
          </p:cNvSpPr>
          <p:nvPr/>
        </p:nvSpPr>
        <p:spPr bwMode="auto">
          <a:xfrm>
            <a:off x="524007" y="5672561"/>
            <a:ext cx="6068564" cy="776397"/>
          </a:xfrm>
          <a:prstGeom prst="roundRect">
            <a:avLst>
              <a:gd name="adj" fmla="val 10652"/>
            </a:avLst>
          </a:prstGeom>
          <a:solidFill>
            <a:srgbClr val="D0DBF0"/>
          </a:solidFill>
          <a:ln w="9525" algn="in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Arial"/>
              <a:cs typeface="Arial"/>
            </a:endParaRPr>
          </a:p>
        </p:txBody>
      </p:sp>
      <p:sp>
        <p:nvSpPr>
          <p:cNvPr id="364" name="Text Box 593"/>
          <p:cNvSpPr txBox="1">
            <a:spLocks noChangeArrowheads="1"/>
          </p:cNvSpPr>
          <p:nvPr/>
        </p:nvSpPr>
        <p:spPr bwMode="auto">
          <a:xfrm>
            <a:off x="3771636" y="5834350"/>
            <a:ext cx="3361389" cy="763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Wingdings" panose="05000000000000000000" pitchFamily="2" charset="2"/>
              <a:buChar char="§"/>
              <a:tabLst>
                <a:tab pos="87313" algn="l"/>
              </a:tabLst>
            </a:pP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Increased clinician satisfaction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Wingdings" panose="05000000000000000000" pitchFamily="2" charset="2"/>
              <a:buChar char="§"/>
              <a:tabLst>
                <a:tab pos="87313" algn="l"/>
              </a:tabLst>
            </a:pP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Balanced GP workload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Wingdings" panose="05000000000000000000" pitchFamily="2" charset="2"/>
              <a:buChar char="§"/>
              <a:tabLst>
                <a:tab pos="87313" algn="l"/>
              </a:tabLst>
            </a:pPr>
            <a:r>
              <a:rPr kumimoji="0" lang="en-GB" altLang="en-US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ranklin Gothic Book" panose="020B0503020102020204" pitchFamily="34" charset="0"/>
                <a:cs typeface="Arial" pitchFamily="34" charset="0"/>
              </a:rPr>
              <a:t>Reduction in consultations for high attenders</a:t>
            </a:r>
            <a:endParaRPr lang="en-US" sz="1050" dirty="0">
              <a:solidFill>
                <a:prstClr val="black"/>
              </a:solidFill>
              <a:latin typeface="Franklin Gothic Book" panose="020B0503020102020204" pitchFamily="34" charset="0"/>
              <a:ea typeface="+mn-lt"/>
              <a:cs typeface="Calibri" panose="020F0502020204030204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Wingdings" panose="05000000000000000000" pitchFamily="2" charset="2"/>
              <a:buChar char="§"/>
              <a:tabLst>
                <a:tab pos="87313" algn="l"/>
              </a:tabLst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  <a:cs typeface="Arial" pitchFamily="34" charset="0"/>
            </a:endParaRPr>
          </a:p>
        </p:txBody>
      </p:sp>
      <p:sp>
        <p:nvSpPr>
          <p:cNvPr id="365" name="Oval 483"/>
          <p:cNvSpPr>
            <a:spLocks noChangeArrowheads="1"/>
          </p:cNvSpPr>
          <p:nvPr/>
        </p:nvSpPr>
        <p:spPr bwMode="auto">
          <a:xfrm>
            <a:off x="3497250" y="3650323"/>
            <a:ext cx="71437" cy="73025"/>
          </a:xfrm>
          <a:prstGeom prst="ellipse">
            <a:avLst/>
          </a:prstGeom>
          <a:solidFill>
            <a:srgbClr val="E1C1E1"/>
          </a:solidFill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6" name="Oval 484"/>
          <p:cNvSpPr>
            <a:spLocks noChangeArrowheads="1"/>
          </p:cNvSpPr>
          <p:nvPr/>
        </p:nvSpPr>
        <p:spPr bwMode="auto">
          <a:xfrm>
            <a:off x="3512543" y="4775860"/>
            <a:ext cx="71437" cy="71437"/>
          </a:xfrm>
          <a:prstGeom prst="ellipse">
            <a:avLst/>
          </a:prstGeom>
          <a:solidFill>
            <a:srgbClr val="E1C1E1"/>
          </a:solidFill>
          <a:ln w="9525" algn="in">
            <a:solidFill>
              <a:srgbClr val="E1C1E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67" name="AutoShape 446"/>
          <p:cNvSpPr>
            <a:spLocks noChangeArrowheads="1"/>
          </p:cNvSpPr>
          <p:nvPr/>
        </p:nvSpPr>
        <p:spPr bwMode="auto">
          <a:xfrm>
            <a:off x="6437135" y="1468856"/>
            <a:ext cx="2598737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Which requires...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8" name="Group 367"/>
          <p:cNvGrpSpPr/>
          <p:nvPr/>
        </p:nvGrpSpPr>
        <p:grpSpPr>
          <a:xfrm>
            <a:off x="6062971" y="2262442"/>
            <a:ext cx="220662" cy="71438"/>
            <a:chOff x="6703603" y="2694810"/>
            <a:chExt cx="220662" cy="71438"/>
          </a:xfrm>
          <a:solidFill>
            <a:srgbClr val="CF9DCF"/>
          </a:solidFill>
        </p:grpSpPr>
        <p:cxnSp>
          <p:nvCxnSpPr>
            <p:cNvPr id="369" name="AutoShape 500"/>
            <p:cNvCxnSpPr>
              <a:cxnSpLocks noChangeShapeType="1"/>
            </p:cNvCxnSpPr>
            <p:nvPr/>
          </p:nvCxnSpPr>
          <p:spPr bwMode="auto">
            <a:xfrm flipH="1">
              <a:off x="6703603" y="2731323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70" name="Oval 501"/>
            <p:cNvSpPr>
              <a:spLocks noChangeArrowheads="1"/>
            </p:cNvSpPr>
            <p:nvPr/>
          </p:nvSpPr>
          <p:spPr bwMode="auto">
            <a:xfrm>
              <a:off x="6852828" y="2694810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6062971" y="2649229"/>
            <a:ext cx="220662" cy="71438"/>
            <a:chOff x="6728874" y="3119697"/>
            <a:chExt cx="220662" cy="71438"/>
          </a:xfrm>
          <a:solidFill>
            <a:srgbClr val="CF9DCF"/>
          </a:solidFill>
        </p:grpSpPr>
        <p:cxnSp>
          <p:nvCxnSpPr>
            <p:cNvPr id="372" name="AutoShape 500"/>
            <p:cNvCxnSpPr>
              <a:cxnSpLocks noChangeShapeType="1"/>
            </p:cNvCxnSpPr>
            <p:nvPr/>
          </p:nvCxnSpPr>
          <p:spPr bwMode="auto">
            <a:xfrm flipH="1">
              <a:off x="6728874" y="3156210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73" name="Oval 501"/>
            <p:cNvSpPr>
              <a:spLocks noChangeArrowheads="1"/>
            </p:cNvSpPr>
            <p:nvPr/>
          </p:nvSpPr>
          <p:spPr bwMode="auto">
            <a:xfrm>
              <a:off x="6878099" y="3119697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74" name="Group 373"/>
          <p:cNvGrpSpPr/>
          <p:nvPr/>
        </p:nvGrpSpPr>
        <p:grpSpPr>
          <a:xfrm>
            <a:off x="6062971" y="3120120"/>
            <a:ext cx="220662" cy="71438"/>
            <a:chOff x="6709824" y="3628688"/>
            <a:chExt cx="220662" cy="71438"/>
          </a:xfrm>
          <a:solidFill>
            <a:srgbClr val="CF9DCF"/>
          </a:solidFill>
        </p:grpSpPr>
        <p:cxnSp>
          <p:nvCxnSpPr>
            <p:cNvPr id="375" name="AutoShape 500"/>
            <p:cNvCxnSpPr>
              <a:cxnSpLocks noChangeShapeType="1"/>
            </p:cNvCxnSpPr>
            <p:nvPr/>
          </p:nvCxnSpPr>
          <p:spPr bwMode="auto">
            <a:xfrm flipH="1">
              <a:off x="6709824" y="3665201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76" name="Oval 501"/>
            <p:cNvSpPr>
              <a:spLocks noChangeArrowheads="1"/>
            </p:cNvSpPr>
            <p:nvPr/>
          </p:nvSpPr>
          <p:spPr bwMode="auto">
            <a:xfrm>
              <a:off x="6859049" y="3628688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6062971" y="3553676"/>
            <a:ext cx="220662" cy="71438"/>
            <a:chOff x="6694078" y="2300119"/>
            <a:chExt cx="220662" cy="71438"/>
          </a:xfrm>
          <a:solidFill>
            <a:srgbClr val="CF9DCF"/>
          </a:solidFill>
        </p:grpSpPr>
        <p:cxnSp>
          <p:nvCxnSpPr>
            <p:cNvPr id="378" name="AutoShape 500"/>
            <p:cNvCxnSpPr>
              <a:cxnSpLocks noChangeShapeType="1"/>
            </p:cNvCxnSpPr>
            <p:nvPr/>
          </p:nvCxnSpPr>
          <p:spPr bwMode="auto">
            <a:xfrm flipH="1">
              <a:off x="6694078" y="2336632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79" name="Oval 501"/>
            <p:cNvSpPr>
              <a:spLocks noChangeArrowheads="1"/>
            </p:cNvSpPr>
            <p:nvPr/>
          </p:nvSpPr>
          <p:spPr bwMode="auto">
            <a:xfrm>
              <a:off x="6843303" y="2300119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80" name="Group 379"/>
          <p:cNvGrpSpPr/>
          <p:nvPr/>
        </p:nvGrpSpPr>
        <p:grpSpPr>
          <a:xfrm>
            <a:off x="6062971" y="3984712"/>
            <a:ext cx="220662" cy="71438"/>
            <a:chOff x="6703603" y="2694810"/>
            <a:chExt cx="220662" cy="71438"/>
          </a:xfrm>
          <a:solidFill>
            <a:srgbClr val="CF9DCF"/>
          </a:solidFill>
        </p:grpSpPr>
        <p:cxnSp>
          <p:nvCxnSpPr>
            <p:cNvPr id="381" name="AutoShape 500"/>
            <p:cNvCxnSpPr>
              <a:cxnSpLocks noChangeShapeType="1"/>
            </p:cNvCxnSpPr>
            <p:nvPr/>
          </p:nvCxnSpPr>
          <p:spPr bwMode="auto">
            <a:xfrm flipH="1">
              <a:off x="6703603" y="2731323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82" name="Oval 501"/>
            <p:cNvSpPr>
              <a:spLocks noChangeArrowheads="1"/>
            </p:cNvSpPr>
            <p:nvPr/>
          </p:nvSpPr>
          <p:spPr bwMode="auto">
            <a:xfrm>
              <a:off x="6852828" y="2694810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83" name="Group 382"/>
          <p:cNvGrpSpPr/>
          <p:nvPr/>
        </p:nvGrpSpPr>
        <p:grpSpPr>
          <a:xfrm>
            <a:off x="6062971" y="4838224"/>
            <a:ext cx="220662" cy="71438"/>
            <a:chOff x="6728874" y="3119697"/>
            <a:chExt cx="220662" cy="71438"/>
          </a:xfrm>
          <a:solidFill>
            <a:srgbClr val="CF9DCF"/>
          </a:solidFill>
        </p:grpSpPr>
        <p:cxnSp>
          <p:nvCxnSpPr>
            <p:cNvPr id="384" name="AutoShape 500"/>
            <p:cNvCxnSpPr>
              <a:cxnSpLocks noChangeShapeType="1"/>
            </p:cNvCxnSpPr>
            <p:nvPr/>
          </p:nvCxnSpPr>
          <p:spPr bwMode="auto">
            <a:xfrm flipH="1">
              <a:off x="6728874" y="3156210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85" name="Oval 501"/>
            <p:cNvSpPr>
              <a:spLocks noChangeArrowheads="1"/>
            </p:cNvSpPr>
            <p:nvPr/>
          </p:nvSpPr>
          <p:spPr bwMode="auto">
            <a:xfrm>
              <a:off x="6878099" y="3119697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86" name="Group 385"/>
          <p:cNvGrpSpPr/>
          <p:nvPr/>
        </p:nvGrpSpPr>
        <p:grpSpPr>
          <a:xfrm>
            <a:off x="6062971" y="5110024"/>
            <a:ext cx="220662" cy="71438"/>
            <a:chOff x="6703603" y="2694810"/>
            <a:chExt cx="220662" cy="71438"/>
          </a:xfrm>
          <a:solidFill>
            <a:srgbClr val="CF9DCF"/>
          </a:solidFill>
        </p:grpSpPr>
        <p:cxnSp>
          <p:nvCxnSpPr>
            <p:cNvPr id="387" name="AutoShape 500"/>
            <p:cNvCxnSpPr>
              <a:cxnSpLocks noChangeShapeType="1"/>
            </p:cNvCxnSpPr>
            <p:nvPr/>
          </p:nvCxnSpPr>
          <p:spPr bwMode="auto">
            <a:xfrm flipH="1">
              <a:off x="6703603" y="2731323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88" name="Oval 501"/>
            <p:cNvSpPr>
              <a:spLocks noChangeArrowheads="1"/>
            </p:cNvSpPr>
            <p:nvPr/>
          </p:nvSpPr>
          <p:spPr bwMode="auto">
            <a:xfrm>
              <a:off x="6852828" y="2694810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89" name="Group 388"/>
          <p:cNvGrpSpPr/>
          <p:nvPr/>
        </p:nvGrpSpPr>
        <p:grpSpPr>
          <a:xfrm>
            <a:off x="6062971" y="5392036"/>
            <a:ext cx="220662" cy="71438"/>
            <a:chOff x="6728874" y="3119697"/>
            <a:chExt cx="220662" cy="71438"/>
          </a:xfrm>
          <a:solidFill>
            <a:srgbClr val="CF9DCF"/>
          </a:solidFill>
        </p:grpSpPr>
        <p:cxnSp>
          <p:nvCxnSpPr>
            <p:cNvPr id="390" name="AutoShape 500"/>
            <p:cNvCxnSpPr>
              <a:cxnSpLocks noChangeShapeType="1"/>
            </p:cNvCxnSpPr>
            <p:nvPr/>
          </p:nvCxnSpPr>
          <p:spPr bwMode="auto">
            <a:xfrm flipH="1">
              <a:off x="6728874" y="3156210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91" name="Oval 501"/>
            <p:cNvSpPr>
              <a:spLocks noChangeArrowheads="1"/>
            </p:cNvSpPr>
            <p:nvPr/>
          </p:nvSpPr>
          <p:spPr bwMode="auto">
            <a:xfrm>
              <a:off x="6878099" y="3119697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92" name="Group 391"/>
          <p:cNvGrpSpPr/>
          <p:nvPr/>
        </p:nvGrpSpPr>
        <p:grpSpPr>
          <a:xfrm>
            <a:off x="6062971" y="4482363"/>
            <a:ext cx="220662" cy="71438"/>
            <a:chOff x="6709824" y="3628688"/>
            <a:chExt cx="220662" cy="71438"/>
          </a:xfrm>
          <a:solidFill>
            <a:srgbClr val="CF9DCF"/>
          </a:solidFill>
        </p:grpSpPr>
        <p:cxnSp>
          <p:nvCxnSpPr>
            <p:cNvPr id="393" name="AutoShape 500"/>
            <p:cNvCxnSpPr>
              <a:cxnSpLocks noChangeShapeType="1"/>
            </p:cNvCxnSpPr>
            <p:nvPr/>
          </p:nvCxnSpPr>
          <p:spPr bwMode="auto">
            <a:xfrm flipH="1">
              <a:off x="6709824" y="3665201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94" name="Oval 501"/>
            <p:cNvSpPr>
              <a:spLocks noChangeArrowheads="1"/>
            </p:cNvSpPr>
            <p:nvPr/>
          </p:nvSpPr>
          <p:spPr bwMode="auto">
            <a:xfrm>
              <a:off x="6859049" y="3628688"/>
              <a:ext cx="71437" cy="71438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8910130" y="2734385"/>
            <a:ext cx="210453" cy="73025"/>
            <a:chOff x="11918540" y="3458994"/>
            <a:chExt cx="210453" cy="73025"/>
          </a:xfrm>
          <a:solidFill>
            <a:srgbClr val="CF9DCF"/>
          </a:solidFill>
        </p:grpSpPr>
        <p:cxnSp>
          <p:nvCxnSpPr>
            <p:cNvPr id="396" name="AutoShape 543"/>
            <p:cNvCxnSpPr>
              <a:cxnSpLocks noChangeShapeType="1"/>
            </p:cNvCxnSpPr>
            <p:nvPr/>
          </p:nvCxnSpPr>
          <p:spPr bwMode="auto">
            <a:xfrm flipH="1">
              <a:off x="11918540" y="3497094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397" name="Oval 544"/>
            <p:cNvSpPr>
              <a:spLocks noChangeArrowheads="1"/>
            </p:cNvSpPr>
            <p:nvPr/>
          </p:nvSpPr>
          <p:spPr bwMode="auto">
            <a:xfrm>
              <a:off x="12057555" y="3458994"/>
              <a:ext cx="71438" cy="73025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8910130" y="3239806"/>
            <a:ext cx="210453" cy="73025"/>
            <a:chOff x="11918540" y="3458994"/>
            <a:chExt cx="210453" cy="73025"/>
          </a:xfrm>
          <a:solidFill>
            <a:srgbClr val="CF9DCF"/>
          </a:solidFill>
        </p:grpSpPr>
        <p:cxnSp>
          <p:nvCxnSpPr>
            <p:cNvPr id="399" name="AutoShape 543"/>
            <p:cNvCxnSpPr>
              <a:cxnSpLocks noChangeShapeType="1"/>
            </p:cNvCxnSpPr>
            <p:nvPr/>
          </p:nvCxnSpPr>
          <p:spPr bwMode="auto">
            <a:xfrm flipH="1">
              <a:off x="11918540" y="3497094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400" name="Oval 544"/>
            <p:cNvSpPr>
              <a:spLocks noChangeArrowheads="1"/>
            </p:cNvSpPr>
            <p:nvPr/>
          </p:nvSpPr>
          <p:spPr bwMode="auto">
            <a:xfrm>
              <a:off x="12057555" y="3458994"/>
              <a:ext cx="71438" cy="73025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8903168" y="3986622"/>
            <a:ext cx="210453" cy="73025"/>
            <a:chOff x="11918540" y="3458994"/>
            <a:chExt cx="210453" cy="73025"/>
          </a:xfrm>
          <a:solidFill>
            <a:srgbClr val="CF9DCF"/>
          </a:solidFill>
        </p:grpSpPr>
        <p:cxnSp>
          <p:nvCxnSpPr>
            <p:cNvPr id="402" name="AutoShape 543"/>
            <p:cNvCxnSpPr>
              <a:cxnSpLocks noChangeShapeType="1"/>
            </p:cNvCxnSpPr>
            <p:nvPr/>
          </p:nvCxnSpPr>
          <p:spPr bwMode="auto">
            <a:xfrm flipH="1">
              <a:off x="11918540" y="3497094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403" name="Oval 544"/>
            <p:cNvSpPr>
              <a:spLocks noChangeArrowheads="1"/>
            </p:cNvSpPr>
            <p:nvPr/>
          </p:nvSpPr>
          <p:spPr bwMode="auto">
            <a:xfrm>
              <a:off x="12057555" y="3458994"/>
              <a:ext cx="71438" cy="73025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8903168" y="4804304"/>
            <a:ext cx="210453" cy="73025"/>
            <a:chOff x="11918540" y="3458994"/>
            <a:chExt cx="210453" cy="73025"/>
          </a:xfrm>
          <a:solidFill>
            <a:srgbClr val="CF9DCF"/>
          </a:solidFill>
        </p:grpSpPr>
        <p:cxnSp>
          <p:nvCxnSpPr>
            <p:cNvPr id="405" name="AutoShape 543"/>
            <p:cNvCxnSpPr>
              <a:cxnSpLocks noChangeShapeType="1"/>
            </p:cNvCxnSpPr>
            <p:nvPr/>
          </p:nvCxnSpPr>
          <p:spPr bwMode="auto">
            <a:xfrm flipH="1">
              <a:off x="11918540" y="3497094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406" name="Oval 544"/>
            <p:cNvSpPr>
              <a:spLocks noChangeArrowheads="1"/>
            </p:cNvSpPr>
            <p:nvPr/>
          </p:nvSpPr>
          <p:spPr bwMode="auto">
            <a:xfrm>
              <a:off x="12057555" y="3458994"/>
              <a:ext cx="71438" cy="73025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8903168" y="5411334"/>
            <a:ext cx="210453" cy="73025"/>
            <a:chOff x="11918540" y="3458994"/>
            <a:chExt cx="210453" cy="73025"/>
          </a:xfrm>
          <a:solidFill>
            <a:srgbClr val="CF9DCF"/>
          </a:solidFill>
        </p:grpSpPr>
        <p:cxnSp>
          <p:nvCxnSpPr>
            <p:cNvPr id="408" name="AutoShape 543"/>
            <p:cNvCxnSpPr>
              <a:cxnSpLocks noChangeShapeType="1"/>
            </p:cNvCxnSpPr>
            <p:nvPr/>
          </p:nvCxnSpPr>
          <p:spPr bwMode="auto">
            <a:xfrm flipH="1">
              <a:off x="11918540" y="3497094"/>
              <a:ext cx="144000" cy="0"/>
            </a:xfrm>
            <a:prstGeom prst="straightConnector1">
              <a:avLst/>
            </a:prstGeom>
            <a:grpFill/>
            <a:ln w="9525" algn="ctr">
              <a:solidFill>
                <a:srgbClr val="CF9DCF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sp>
          <p:nvSpPr>
            <p:cNvPr id="409" name="Oval 544"/>
            <p:cNvSpPr>
              <a:spLocks noChangeArrowheads="1"/>
            </p:cNvSpPr>
            <p:nvPr/>
          </p:nvSpPr>
          <p:spPr bwMode="auto">
            <a:xfrm>
              <a:off x="12057555" y="3458994"/>
              <a:ext cx="71438" cy="73025"/>
            </a:xfrm>
            <a:prstGeom prst="ellipse">
              <a:avLst/>
            </a:prstGeom>
            <a:grpFill/>
            <a:ln w="9525" algn="in">
              <a:solidFill>
                <a:srgbClr val="CF9DC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410" name="TextBox 409">
            <a:extLst>
              <a:ext uri="{FF2B5EF4-FFF2-40B4-BE49-F238E27FC236}">
                <a16:creationId xmlns:a16="http://schemas.microsoft.com/office/drawing/2014/main" xmlns="" id="{23F624E6-6398-4C75-8AC1-09C467D519A6}"/>
              </a:ext>
            </a:extLst>
          </p:cNvPr>
          <p:cNvSpPr txBox="1"/>
          <p:nvPr/>
        </p:nvSpPr>
        <p:spPr>
          <a:xfrm>
            <a:off x="594020" y="5674551"/>
            <a:ext cx="4354643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latin typeface="Franklin Gothic Book" panose="020B0503020102020204" pitchFamily="34" charset="0"/>
              </a:rPr>
              <a:t>How will I know we’ve made a difference?</a:t>
            </a:r>
            <a:endParaRPr lang="en-US" sz="1100" dirty="0">
              <a:latin typeface="Franklin Gothic Book" panose="020B0503020102020204" pitchFamily="34" charset="0"/>
              <a:ea typeface="+mn-lt"/>
              <a:cs typeface="+mn-lt"/>
            </a:endParaRP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1050" dirty="0">
                <a:latin typeface="Franklin Gothic Book" panose="020B0503020102020204" pitchFamily="34" charset="0"/>
              </a:rPr>
              <a:t>Increased levels of continuity (UPC/COCi/SLICC)</a:t>
            </a:r>
            <a:endParaRPr lang="en-US" sz="1050" dirty="0">
              <a:latin typeface="Franklin Gothic Book" panose="020B0503020102020204" pitchFamily="34" charset="0"/>
              <a:ea typeface="+mn-lt"/>
              <a:cs typeface="+mn-lt"/>
            </a:endParaRP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1050" dirty="0">
                <a:latin typeface="Franklin Gothic Book" panose="020B0503020102020204" pitchFamily="34" charset="0"/>
              </a:rPr>
              <a:t>Increased patient satisfaction</a:t>
            </a:r>
            <a:endParaRPr lang="en-US" sz="1050" dirty="0">
              <a:latin typeface="Franklin Gothic Book" panose="020B0503020102020204" pitchFamily="34" charset="0"/>
              <a:ea typeface="+mn-lt"/>
              <a:cs typeface="+mn-lt"/>
            </a:endParaRP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GB" sz="1050" dirty="0">
                <a:latin typeface="Franklin Gothic Book" panose="020B0503020102020204" pitchFamily="34" charset="0"/>
              </a:rPr>
              <a:t>Increased staff satisfaction and efficient processes</a:t>
            </a:r>
            <a:endParaRPr lang="en-GB" sz="1050" dirty="0">
              <a:latin typeface="Franklin Gothic Book" panose="020B0503020102020204" pitchFamily="34" charset="0"/>
              <a:cs typeface="Calibri"/>
            </a:endParaRPr>
          </a:p>
        </p:txBody>
      </p:sp>
      <p:sp>
        <p:nvSpPr>
          <p:cNvPr id="414" name="Title 1"/>
          <p:cNvSpPr>
            <a:spLocks noGrp="1"/>
          </p:cNvSpPr>
          <p:nvPr>
            <p:ph type="title"/>
          </p:nvPr>
        </p:nvSpPr>
        <p:spPr>
          <a:xfrm>
            <a:off x="208806" y="189434"/>
            <a:ext cx="10972800" cy="882650"/>
          </a:xfrm>
        </p:spPr>
        <p:txBody>
          <a:bodyPr>
            <a:noAutofit/>
          </a:bodyPr>
          <a:lstStyle/>
          <a:p>
            <a:pPr algn="l"/>
            <a:r>
              <a:rPr lang="en-GB" sz="6000" dirty="0"/>
              <a:t>Continuity Driver Diagram</a:t>
            </a:r>
          </a:p>
        </p:txBody>
      </p:sp>
    </p:spTree>
    <p:extLst>
      <p:ext uri="{BB962C8B-B14F-4D97-AF65-F5344CB8AC3E}">
        <p14:creationId xmlns:p14="http://schemas.microsoft.com/office/powerpoint/2010/main" val="139474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sources Bod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983602A682BC4B85AAEC97ED7A213A" ma:contentTypeVersion="12" ma:contentTypeDescription="Create a new document." ma:contentTypeScope="" ma:versionID="02113cf347af5da4cda9348cd8f5daf2">
  <xsd:schema xmlns:xsd="http://www.w3.org/2001/XMLSchema" xmlns:xs="http://www.w3.org/2001/XMLSchema" xmlns:p="http://schemas.microsoft.com/office/2006/metadata/properties" xmlns:ns2="b2f522bf-5a60-44bf-b1c9-502145edce1d" xmlns:ns3="6c54bd8c-ca9d-4bb1-bb21-4e6fd6d684b1" targetNamespace="http://schemas.microsoft.com/office/2006/metadata/properties" ma:root="true" ma:fieldsID="5e198e94b692eadedb7b51b41956a115" ns2:_="" ns3:_="">
    <xsd:import namespace="b2f522bf-5a60-44bf-b1c9-502145edce1d"/>
    <xsd:import namespace="6c54bd8c-ca9d-4bb1-bb21-4e6fd6d684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522bf-5a60-44bf-b1c9-502145edce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4bd8c-ca9d-4bb1-bb21-4e6fd6d684b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CD3A3B-20BE-477C-9E9E-2E024127F69D}"/>
</file>

<file path=customXml/itemProps2.xml><?xml version="1.0" encoding="utf-8"?>
<ds:datastoreItem xmlns:ds="http://schemas.openxmlformats.org/officeDocument/2006/customXml" ds:itemID="{D2F56E93-AC98-4E9A-BE24-1D7876828BC3}"/>
</file>

<file path=customXml/itemProps3.xml><?xml version="1.0" encoding="utf-8"?>
<ds:datastoreItem xmlns:ds="http://schemas.openxmlformats.org/officeDocument/2006/customXml" ds:itemID="{D235B7BC-06AE-49E2-8B05-609CCEC04576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332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Resources Body</vt:lpstr>
      <vt:lpstr>Continuity Driver Diagram</vt:lpstr>
    </vt:vector>
  </TitlesOfParts>
  <Company>UHMB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Knight Jo (UHMB)</dc:creator>
  <cp:lastModifiedBy>Knight Jo (UHMB)</cp:lastModifiedBy>
  <cp:revision>11</cp:revision>
  <dcterms:created xsi:type="dcterms:W3CDTF">2021-02-16T17:10:33Z</dcterms:created>
  <dcterms:modified xsi:type="dcterms:W3CDTF">2021-06-25T08:52:51Z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0x010100CD983602A682BC4B85AAEC97ED7A213A</vt:lpwstr>
  </property>
</Properties>
</file>