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5"/>
  </p:notesMasterIdLst>
  <p:handoutMasterIdLst>
    <p:handoutMasterId r:id="rId16"/>
  </p:handoutMasterIdLst>
  <p:sldIdLst>
    <p:sldId id="278" r:id="rId8"/>
    <p:sldId id="281" r:id="rId9"/>
    <p:sldId id="282" r:id="rId10"/>
    <p:sldId id="285" r:id="rId11"/>
    <p:sldId id="286" r:id="rId12"/>
    <p:sldId id="284" r:id="rId13"/>
    <p:sldId id="265"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0BB"/>
    <a:srgbClr val="660066"/>
    <a:srgbClr val="F797EC"/>
    <a:srgbClr val="A1368F"/>
    <a:srgbClr val="32559E"/>
    <a:srgbClr val="DAB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82609" autoAdjust="0"/>
  </p:normalViewPr>
  <p:slideViewPr>
    <p:cSldViewPr snapToGrid="0" snapToObjects="1">
      <p:cViewPr varScale="1">
        <p:scale>
          <a:sx n="64" d="100"/>
          <a:sy n="64" d="100"/>
        </p:scale>
        <p:origin x="78" y="29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1CCEE574-1BEC-4E89-93F8-71AB7216E8CD}" type="datetimeFigureOut">
              <a:rPr lang="en-GB" smtClean="0"/>
              <a:t>08/07/2021</a:t>
            </a:fld>
            <a:endParaRPr lang="en-GB"/>
          </a:p>
        </p:txBody>
      </p:sp>
      <p:sp>
        <p:nvSpPr>
          <p:cNvPr id="4" name="Footer Placehold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02E669F-A92E-C74E-95D7-5672C2AE2B78}" type="datetimeFigureOut">
              <a:rPr lang="en-US" smtClean="0"/>
              <a:t>7/8/2021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3"/>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3"/>
            <a:ext cx="2945659" cy="49813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F38DEA-AF54-2F49-AC11-937C41778680}" type="slidenum">
              <a:rPr lang="en-US" smtClean="0"/>
              <a:t>2</a:t>
            </a:fld>
            <a:endParaRPr lang="en-US"/>
          </a:p>
        </p:txBody>
      </p:sp>
    </p:spTree>
    <p:extLst>
      <p:ext uri="{BB962C8B-B14F-4D97-AF65-F5344CB8AC3E}">
        <p14:creationId xmlns:p14="http://schemas.microsoft.com/office/powerpoint/2010/main" val="190010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0CF38DEA-AF54-2F49-AC11-937C41778680}" type="slidenum">
              <a:rPr lang="en-US" smtClean="0"/>
              <a:t>7</a:t>
            </a:fld>
            <a:endParaRPr lang="en-US"/>
          </a:p>
        </p:txBody>
      </p:sp>
    </p:spTree>
    <p:extLst>
      <p:ext uri="{BB962C8B-B14F-4D97-AF65-F5344CB8AC3E}">
        <p14:creationId xmlns:p14="http://schemas.microsoft.com/office/powerpoint/2010/main" val="40369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1626545"/>
            <a:ext cx="9160576" cy="2608146"/>
          </a:xfrm>
        </p:spPr>
        <p:txBody>
          <a:bodyPr>
            <a:noAutofit/>
          </a:bodyPr>
          <a:lstStyle/>
          <a:p>
            <a:pPr algn="l"/>
            <a:r>
              <a:rPr lang="en-GB" sz="4000" b="1" dirty="0"/>
              <a:t>What did we do?</a:t>
            </a:r>
            <a:br>
              <a:rPr lang="en-GB" sz="4000" b="1" dirty="0"/>
            </a:br>
            <a:r>
              <a:rPr lang="en-GB" sz="4000" b="1" dirty="0"/>
              <a:t>Grange Road Practice</a:t>
            </a:r>
            <a:br>
              <a:rPr lang="en-GB" sz="4000" dirty="0"/>
            </a:br>
            <a:r>
              <a:rPr lang="en-GB" sz="2800" dirty="0"/>
              <a:t>Dr Douglas Redpath</a:t>
            </a:r>
            <a:br>
              <a:rPr lang="en-GB" sz="2800" dirty="0"/>
            </a:br>
            <a:r>
              <a:rPr lang="en-GB" sz="2800" dirty="0"/>
              <a:t>Owen Thomas</a:t>
            </a:r>
            <a:br>
              <a:rPr lang="en-GB" sz="2800" dirty="0"/>
            </a:br>
            <a:r>
              <a:rPr lang="en-GB" sz="2800" dirty="0"/>
              <a:t>Emily Nichols</a:t>
            </a:r>
            <a:endParaRPr lang="en-GB" sz="1800" dirty="0"/>
          </a:p>
        </p:txBody>
      </p:sp>
      <p:sp>
        <p:nvSpPr>
          <p:cNvPr id="3" name="Rectangle 2">
            <a:extLst>
              <a:ext uri="{FF2B5EF4-FFF2-40B4-BE49-F238E27FC236}">
                <a16:creationId xmlns:a16="http://schemas.microsoft.com/office/drawing/2014/main" id="{B3FC30DE-845B-42AA-A4EF-1EDEB3F2CBC0}"/>
              </a:ext>
            </a:extLst>
          </p:cNvPr>
          <p:cNvSpPr/>
          <p:nvPr/>
        </p:nvSpPr>
        <p:spPr>
          <a:xfrm>
            <a:off x="261256" y="4234691"/>
            <a:ext cx="4803199" cy="2382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797EC"/>
                </a:solidFill>
                <a:latin typeface="Franklin Gothic Book" panose="020B0503020102020204" pitchFamily="34" charset="0"/>
              </a:rPr>
              <a:t>Practice Overview</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List size: c11,000 patients</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11 GPs</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City, deprived area</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Approach:  </a:t>
            </a:r>
          </a:p>
          <a:p>
            <a:r>
              <a:rPr lang="en-GB" dirty="0">
                <a:solidFill>
                  <a:srgbClr val="F797EC"/>
                </a:solidFill>
                <a:latin typeface="Franklin Gothic Book" panose="020B0503020102020204" pitchFamily="34" charset="0"/>
              </a:rPr>
              <a:t>	Update and maintain Usual GP field</a:t>
            </a:r>
          </a:p>
          <a:p>
            <a:r>
              <a:rPr lang="en-GB" dirty="0">
                <a:solidFill>
                  <a:srgbClr val="F797EC"/>
                </a:solidFill>
                <a:latin typeface="Franklin Gothic Book" panose="020B0503020102020204" pitchFamily="34" charset="0"/>
              </a:rPr>
              <a:t>	Focus: people who Attend Frequently</a:t>
            </a:r>
          </a:p>
          <a:p>
            <a:r>
              <a:rPr lang="en-GB" dirty="0">
                <a:solidFill>
                  <a:srgbClr val="F797EC"/>
                </a:solidFill>
                <a:latin typeface="Franklin Gothic Book" panose="020B0503020102020204" pitchFamily="34" charset="0"/>
              </a:rPr>
              <a:t>	Microteams</a:t>
            </a:r>
          </a:p>
        </p:txBody>
      </p:sp>
    </p:spTree>
    <p:extLst>
      <p:ext uri="{BB962C8B-B14F-4D97-AF65-F5344CB8AC3E}">
        <p14:creationId xmlns:p14="http://schemas.microsoft.com/office/powerpoint/2010/main" val="417087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F96C-DD9E-456A-8C05-D08B02CFC6FB}"/>
              </a:ext>
            </a:extLst>
          </p:cNvPr>
          <p:cNvSpPr>
            <a:spLocks noGrp="1"/>
          </p:cNvSpPr>
          <p:nvPr>
            <p:ph type="title"/>
          </p:nvPr>
        </p:nvSpPr>
        <p:spPr>
          <a:xfrm>
            <a:off x="268704" y="58196"/>
            <a:ext cx="9821268" cy="506952"/>
          </a:xfrm>
        </p:spPr>
        <p:txBody>
          <a:bodyPr>
            <a:normAutofit fontScale="90000"/>
          </a:bodyPr>
          <a:lstStyle/>
          <a:p>
            <a:r>
              <a:rPr lang="en-GB" dirty="0"/>
              <a:t>Grange Road</a:t>
            </a:r>
          </a:p>
        </p:txBody>
      </p:sp>
      <p:sp>
        <p:nvSpPr>
          <p:cNvPr id="4" name="Rectangle 3">
            <a:extLst>
              <a:ext uri="{FF2B5EF4-FFF2-40B4-BE49-F238E27FC236}">
                <a16:creationId xmlns:a16="http://schemas.microsoft.com/office/drawing/2014/main" id="{3D32CC1F-CE7A-4145-9009-4AC80FBA4018}"/>
              </a:ext>
            </a:extLst>
          </p:cNvPr>
          <p:cNvSpPr/>
          <p:nvPr/>
        </p:nvSpPr>
        <p:spPr>
          <a:xfrm>
            <a:off x="1323092" y="930896"/>
            <a:ext cx="3366812" cy="968400"/>
          </a:xfrm>
          <a:prstGeom prst="rect">
            <a:avLst/>
          </a:prstGeom>
          <a:solidFill>
            <a:srgbClr val="D210B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Ran the Usual GP Reallocation Tool. </a:t>
            </a:r>
          </a:p>
          <a:p>
            <a:r>
              <a:rPr lang="en-GB" sz="1200" dirty="0">
                <a:solidFill>
                  <a:schemeClr val="bg1"/>
                </a:solidFill>
                <a:latin typeface="MS Reference Sans Serif" panose="020B0604030504040204" pitchFamily="34" charset="0"/>
              </a:rPr>
              <a:t>Identified patients who had &gt;25 GP appointments in the previous 12 months.  This gave a cohort of 40 patients.</a:t>
            </a:r>
          </a:p>
        </p:txBody>
      </p:sp>
      <p:sp>
        <p:nvSpPr>
          <p:cNvPr id="12" name="Rectangle 11">
            <a:extLst>
              <a:ext uri="{FF2B5EF4-FFF2-40B4-BE49-F238E27FC236}">
                <a16:creationId xmlns:a16="http://schemas.microsoft.com/office/drawing/2014/main" id="{8F2CE739-840C-4B97-8A18-9C2A05B1015D}"/>
              </a:ext>
            </a:extLst>
          </p:cNvPr>
          <p:cNvSpPr/>
          <p:nvPr/>
        </p:nvSpPr>
        <p:spPr>
          <a:xfrm>
            <a:off x="4744991" y="930896"/>
            <a:ext cx="4666293" cy="968400"/>
          </a:xfrm>
          <a:prstGeom prst="rect">
            <a:avLst/>
          </a:prstGeom>
          <a:solidFill>
            <a:srgbClr val="D210B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Held Clinical Meeting to review cohort with our GP Team to decide who was suitable and who should be exempt from project.  Patients were split: people who attend frequently &amp; people with mental health challenges who attend frequently.</a:t>
            </a:r>
          </a:p>
        </p:txBody>
      </p:sp>
      <p:sp>
        <p:nvSpPr>
          <p:cNvPr id="13" name="Rectangle 12">
            <a:extLst>
              <a:ext uri="{FF2B5EF4-FFF2-40B4-BE49-F238E27FC236}">
                <a16:creationId xmlns:a16="http://schemas.microsoft.com/office/drawing/2014/main" id="{A2F4D39C-E7F7-4AFE-BFFE-0DDC3FBC0D99}"/>
              </a:ext>
            </a:extLst>
          </p:cNvPr>
          <p:cNvSpPr/>
          <p:nvPr/>
        </p:nvSpPr>
        <p:spPr>
          <a:xfrm>
            <a:off x="1323092" y="2082568"/>
            <a:ext cx="3616656" cy="1220676"/>
          </a:xfrm>
          <a:prstGeom prst="rect">
            <a:avLst/>
          </a:prstGeom>
          <a:solidFill>
            <a:srgbClr val="A136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Each GP was asked to decide on the action needed for their patients in the cohort.  The GP making the decision was the GP who had seen the patient the most over the past 12 months.  See ‘Resources’ for how this data was collected.</a:t>
            </a:r>
          </a:p>
        </p:txBody>
      </p:sp>
      <p:sp>
        <p:nvSpPr>
          <p:cNvPr id="15" name="Rectangle 14">
            <a:extLst>
              <a:ext uri="{FF2B5EF4-FFF2-40B4-BE49-F238E27FC236}">
                <a16:creationId xmlns:a16="http://schemas.microsoft.com/office/drawing/2014/main" id="{6FDB9B8D-58EF-4D0F-970C-75FB2A9F456A}"/>
              </a:ext>
            </a:extLst>
          </p:cNvPr>
          <p:cNvSpPr/>
          <p:nvPr/>
        </p:nvSpPr>
        <p:spPr>
          <a:xfrm>
            <a:off x="1323092" y="3492389"/>
            <a:ext cx="5940051" cy="968400"/>
          </a:xfrm>
          <a:prstGeom prst="rect">
            <a:avLst/>
          </a:prstGeom>
          <a:solidFill>
            <a:srgbClr val="32559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Patient Cohort – </a:t>
            </a:r>
          </a:p>
          <a:p>
            <a:r>
              <a:rPr lang="en-GB" sz="1200" dirty="0" err="1">
                <a:solidFill>
                  <a:schemeClr val="bg1"/>
                </a:solidFill>
                <a:latin typeface="MS Reference Sans Serif" panose="020B0604030504040204" pitchFamily="34" charset="0"/>
              </a:rPr>
              <a:t>CoC</a:t>
            </a:r>
            <a:r>
              <a:rPr lang="en-GB" sz="1200" dirty="0">
                <a:solidFill>
                  <a:schemeClr val="bg1"/>
                </a:solidFill>
                <a:latin typeface="MS Reference Sans Serif" panose="020B0604030504040204" pitchFamily="34" charset="0"/>
              </a:rPr>
              <a:t> of care added together with a Pop Up Reminders.  The pop up was added individually to each patient record in the cohort and gives GP recommendations for the patient so Reception know what to offer the patient.</a:t>
            </a:r>
          </a:p>
        </p:txBody>
      </p:sp>
      <p:sp>
        <p:nvSpPr>
          <p:cNvPr id="23" name="Rectangle 22">
            <a:extLst>
              <a:ext uri="{FF2B5EF4-FFF2-40B4-BE49-F238E27FC236}">
                <a16:creationId xmlns:a16="http://schemas.microsoft.com/office/drawing/2014/main" id="{447407C5-88E4-4862-B0D2-BA4EE4080CAD}"/>
              </a:ext>
            </a:extLst>
          </p:cNvPr>
          <p:cNvSpPr/>
          <p:nvPr/>
        </p:nvSpPr>
        <p:spPr>
          <a:xfrm>
            <a:off x="1323092" y="4687555"/>
            <a:ext cx="1688684" cy="1239549"/>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Introduction to Continuity of Care Project for whole practice team </a:t>
            </a:r>
            <a:r>
              <a:rPr lang="en-GB" sz="1200" i="1" dirty="0">
                <a:solidFill>
                  <a:schemeClr val="tx1"/>
                </a:solidFill>
                <a:latin typeface="MS Reference Sans Serif" panose="020B0604030504040204" pitchFamily="34" charset="0"/>
              </a:rPr>
              <a:t>(see Resource Toolkit)</a:t>
            </a:r>
            <a:r>
              <a:rPr lang="en-GB" sz="1200" dirty="0">
                <a:solidFill>
                  <a:schemeClr val="tx1"/>
                </a:solidFill>
                <a:latin typeface="MS Reference Sans Serif" panose="020B0604030504040204" pitchFamily="34" charset="0"/>
              </a:rPr>
              <a:t>.</a:t>
            </a:r>
          </a:p>
        </p:txBody>
      </p:sp>
      <p:sp>
        <p:nvSpPr>
          <p:cNvPr id="29" name="Rectangle 28">
            <a:extLst>
              <a:ext uri="{FF2B5EF4-FFF2-40B4-BE49-F238E27FC236}">
                <a16:creationId xmlns:a16="http://schemas.microsoft.com/office/drawing/2014/main" id="{A315110A-D24B-476B-81E3-0FEF9D0A6866}"/>
              </a:ext>
            </a:extLst>
          </p:cNvPr>
          <p:cNvSpPr/>
          <p:nvPr/>
        </p:nvSpPr>
        <p:spPr>
          <a:xfrm>
            <a:off x="5011804" y="2082568"/>
            <a:ext cx="6775522" cy="1215305"/>
          </a:xfrm>
          <a:prstGeom prst="rect">
            <a:avLst/>
          </a:prstGeom>
          <a:solidFill>
            <a:srgbClr val="A136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Microteams – the practice had established GP &amp; Buddy teams prior to this project.  There are 4 Microteams of Usual GP and GP Buddy and a fifth Microteam of Usual GP and 2 GP Buddies.  Information was shared through catch up at coffee breaks. Although there was a system in place, the project has given continuity much more of a push from all GPs to ensure going to usual GP then buddy is standard.</a:t>
            </a:r>
          </a:p>
        </p:txBody>
      </p:sp>
      <p:sp>
        <p:nvSpPr>
          <p:cNvPr id="30" name="TextBox 29">
            <a:extLst>
              <a:ext uri="{FF2B5EF4-FFF2-40B4-BE49-F238E27FC236}">
                <a16:creationId xmlns:a16="http://schemas.microsoft.com/office/drawing/2014/main" id="{C9EA7345-4679-46C6-AB00-124C93910F4C}"/>
              </a:ext>
            </a:extLst>
          </p:cNvPr>
          <p:cNvSpPr txBox="1"/>
          <p:nvPr/>
        </p:nvSpPr>
        <p:spPr>
          <a:xfrm>
            <a:off x="116114" y="916383"/>
            <a:ext cx="1197262" cy="1015663"/>
          </a:xfrm>
          <a:prstGeom prst="rect">
            <a:avLst/>
          </a:prstGeom>
          <a:noFill/>
        </p:spPr>
        <p:txBody>
          <a:bodyPr wrap="square" rtlCol="0">
            <a:spAutoFit/>
          </a:bodyPr>
          <a:lstStyle/>
          <a:p>
            <a:r>
              <a:rPr lang="en-GB" sz="1200" b="1" dirty="0">
                <a:latin typeface="MS Reference Sans Serif" panose="020B0604030504040204" pitchFamily="34" charset="0"/>
              </a:rPr>
              <a:t>Identification</a:t>
            </a: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p:txBody>
      </p:sp>
      <p:sp>
        <p:nvSpPr>
          <p:cNvPr id="31" name="TextBox 30">
            <a:extLst>
              <a:ext uri="{FF2B5EF4-FFF2-40B4-BE49-F238E27FC236}">
                <a16:creationId xmlns:a16="http://schemas.microsoft.com/office/drawing/2014/main" id="{8133433E-B80B-4E0D-A1FF-999C46B9BAFB}"/>
              </a:ext>
            </a:extLst>
          </p:cNvPr>
          <p:cNvSpPr txBox="1"/>
          <p:nvPr/>
        </p:nvSpPr>
        <p:spPr>
          <a:xfrm>
            <a:off x="116114" y="2070084"/>
            <a:ext cx="1194957" cy="646331"/>
          </a:xfrm>
          <a:prstGeom prst="rect">
            <a:avLst/>
          </a:prstGeom>
          <a:noFill/>
        </p:spPr>
        <p:txBody>
          <a:bodyPr wrap="square" rtlCol="0">
            <a:spAutoFit/>
          </a:bodyPr>
          <a:lstStyle/>
          <a:p>
            <a:r>
              <a:rPr lang="en-GB" sz="1200" b="1" dirty="0">
                <a:latin typeface="MS Reference Sans Serif" panose="020B0604030504040204" pitchFamily="34" charset="0"/>
              </a:rPr>
              <a:t>Preparation</a:t>
            </a: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p:txBody>
      </p:sp>
      <p:sp>
        <p:nvSpPr>
          <p:cNvPr id="32" name="TextBox 31">
            <a:extLst>
              <a:ext uri="{FF2B5EF4-FFF2-40B4-BE49-F238E27FC236}">
                <a16:creationId xmlns:a16="http://schemas.microsoft.com/office/drawing/2014/main" id="{FF54D701-96CB-41FE-8169-4538D999FA40}"/>
              </a:ext>
            </a:extLst>
          </p:cNvPr>
          <p:cNvSpPr txBox="1"/>
          <p:nvPr/>
        </p:nvSpPr>
        <p:spPr>
          <a:xfrm>
            <a:off x="268705" y="3555831"/>
            <a:ext cx="685652" cy="646331"/>
          </a:xfrm>
          <a:prstGeom prst="rect">
            <a:avLst/>
          </a:prstGeom>
          <a:noFill/>
          <a:ln>
            <a:noFill/>
          </a:ln>
        </p:spPr>
        <p:txBody>
          <a:bodyPr wrap="square" rtlCol="0">
            <a:spAutoFit/>
          </a:bodyPr>
          <a:lstStyle/>
          <a:p>
            <a:r>
              <a:rPr lang="en-GB" sz="1200" b="1" dirty="0">
                <a:latin typeface="MS Reference Sans Serif" panose="020B0604030504040204" pitchFamily="34" charset="0"/>
              </a:rPr>
              <a:t>EMIS</a:t>
            </a: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p:txBody>
      </p:sp>
      <p:sp>
        <p:nvSpPr>
          <p:cNvPr id="33" name="TextBox 32">
            <a:extLst>
              <a:ext uri="{FF2B5EF4-FFF2-40B4-BE49-F238E27FC236}">
                <a16:creationId xmlns:a16="http://schemas.microsoft.com/office/drawing/2014/main" id="{B7BD802F-9859-45EA-AFF2-E6B1CA15591B}"/>
              </a:ext>
            </a:extLst>
          </p:cNvPr>
          <p:cNvSpPr txBox="1"/>
          <p:nvPr/>
        </p:nvSpPr>
        <p:spPr>
          <a:xfrm>
            <a:off x="135216" y="4687555"/>
            <a:ext cx="1187877" cy="646331"/>
          </a:xfrm>
          <a:prstGeom prst="rect">
            <a:avLst/>
          </a:prstGeom>
          <a:noFill/>
          <a:ln>
            <a:noFill/>
          </a:ln>
        </p:spPr>
        <p:txBody>
          <a:bodyPr wrap="square" rtlCol="0">
            <a:spAutoFit/>
          </a:bodyPr>
          <a:lstStyle/>
          <a:p>
            <a:r>
              <a:rPr lang="en-GB" sz="1200" b="1" dirty="0">
                <a:latin typeface="MS Reference Sans Serif" panose="020B0604030504040204" pitchFamily="34" charset="0"/>
              </a:rPr>
              <a:t>Information</a:t>
            </a:r>
          </a:p>
          <a:p>
            <a:endParaRPr lang="en-GB" sz="1200" dirty="0">
              <a:latin typeface="MS Reference Sans Serif" panose="020B0604030504040204" pitchFamily="34" charset="0"/>
            </a:endParaRPr>
          </a:p>
          <a:p>
            <a:endParaRPr lang="en-GB" sz="1200" dirty="0">
              <a:latin typeface="MS Reference Sans Serif" panose="020B0604030504040204" pitchFamily="34" charset="0"/>
            </a:endParaRPr>
          </a:p>
        </p:txBody>
      </p:sp>
      <p:sp>
        <p:nvSpPr>
          <p:cNvPr id="24" name="Rectangle 23">
            <a:extLst>
              <a:ext uri="{FF2B5EF4-FFF2-40B4-BE49-F238E27FC236}">
                <a16:creationId xmlns:a16="http://schemas.microsoft.com/office/drawing/2014/main" id="{102C5E4F-5E5E-4F96-9441-5AD39376CDB5}"/>
              </a:ext>
            </a:extLst>
          </p:cNvPr>
          <p:cNvSpPr/>
          <p:nvPr/>
        </p:nvSpPr>
        <p:spPr>
          <a:xfrm>
            <a:off x="10226887" y="4687555"/>
            <a:ext cx="1560439" cy="1239549"/>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‘My Care’ Patient Leaflets, Poster and Animation displayed in Reception.</a:t>
            </a:r>
          </a:p>
        </p:txBody>
      </p:sp>
      <p:sp>
        <p:nvSpPr>
          <p:cNvPr id="27" name="Rectangle 26">
            <a:extLst>
              <a:ext uri="{FF2B5EF4-FFF2-40B4-BE49-F238E27FC236}">
                <a16:creationId xmlns:a16="http://schemas.microsoft.com/office/drawing/2014/main" id="{F9A47689-522D-40BA-B99F-4362BE986DBA}"/>
              </a:ext>
            </a:extLst>
          </p:cNvPr>
          <p:cNvSpPr/>
          <p:nvPr/>
        </p:nvSpPr>
        <p:spPr>
          <a:xfrm>
            <a:off x="7345017" y="3492389"/>
            <a:ext cx="4442309" cy="968400"/>
          </a:xfrm>
          <a:prstGeom prst="rect">
            <a:avLst/>
          </a:prstGeom>
          <a:solidFill>
            <a:srgbClr val="32559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All Patients –</a:t>
            </a:r>
          </a:p>
          <a:p>
            <a:r>
              <a:rPr lang="en-GB" sz="1200" dirty="0">
                <a:solidFill>
                  <a:schemeClr val="bg1"/>
                </a:solidFill>
                <a:latin typeface="MS Reference Sans Serif" panose="020B0604030504040204" pitchFamily="34" charset="0"/>
              </a:rPr>
              <a:t>At the Reception desk patients are asked for their Usual GP.  If patients are unsure, Team checks recent consultations and updates field if needed.  This is done for both urgent and routine appointments.</a:t>
            </a:r>
          </a:p>
        </p:txBody>
      </p:sp>
      <p:sp>
        <p:nvSpPr>
          <p:cNvPr id="25" name="Rectangle 24">
            <a:extLst>
              <a:ext uri="{FF2B5EF4-FFF2-40B4-BE49-F238E27FC236}">
                <a16:creationId xmlns:a16="http://schemas.microsoft.com/office/drawing/2014/main" id="{687149B6-8AE1-49ED-AAFB-F7DE1281F677}"/>
              </a:ext>
            </a:extLst>
          </p:cNvPr>
          <p:cNvSpPr/>
          <p:nvPr/>
        </p:nvSpPr>
        <p:spPr>
          <a:xfrm>
            <a:off x="8706200" y="4687555"/>
            <a:ext cx="1481409" cy="1239549"/>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Welcome message on phone to remind patients continuity is important.</a:t>
            </a:r>
            <a:endParaRPr lang="en-GB" sz="1200" b="1" dirty="0">
              <a:solidFill>
                <a:schemeClr val="tx1"/>
              </a:solidFill>
              <a:latin typeface="MS Reference Sans Serif" panose="020B0604030504040204" pitchFamily="34" charset="0"/>
            </a:endParaRPr>
          </a:p>
        </p:txBody>
      </p:sp>
      <p:sp>
        <p:nvSpPr>
          <p:cNvPr id="34" name="Rectangle 33">
            <a:extLst>
              <a:ext uri="{FF2B5EF4-FFF2-40B4-BE49-F238E27FC236}">
                <a16:creationId xmlns:a16="http://schemas.microsoft.com/office/drawing/2014/main" id="{C2C129BE-1D94-404B-B44D-03A5B8F296C8}"/>
              </a:ext>
            </a:extLst>
          </p:cNvPr>
          <p:cNvSpPr/>
          <p:nvPr/>
        </p:nvSpPr>
        <p:spPr>
          <a:xfrm>
            <a:off x="3051054" y="4687555"/>
            <a:ext cx="4552381" cy="1239549"/>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Reception Team Training</a:t>
            </a:r>
          </a:p>
          <a:p>
            <a:pPr marL="171450" indent="-171450">
              <a:buFontTx/>
              <a:buChar char="-"/>
            </a:pPr>
            <a:r>
              <a:rPr lang="en-GB" sz="1200" dirty="0">
                <a:solidFill>
                  <a:schemeClr val="tx1"/>
                </a:solidFill>
                <a:latin typeface="MS Reference Sans Serif" panose="020B0604030504040204" pitchFamily="34" charset="0"/>
              </a:rPr>
              <a:t>Continuity is regular item for monthly team meetings</a:t>
            </a:r>
          </a:p>
          <a:p>
            <a:pPr marL="171450" indent="-171450">
              <a:buFontTx/>
              <a:buChar char="-"/>
            </a:pPr>
            <a:r>
              <a:rPr lang="en-GB" sz="1200" dirty="0">
                <a:solidFill>
                  <a:schemeClr val="tx1"/>
                </a:solidFill>
                <a:latin typeface="MS Reference Sans Serif" panose="020B0604030504040204" pitchFamily="34" charset="0"/>
              </a:rPr>
              <a:t>Staff awareness to check Usual GP and amend</a:t>
            </a:r>
          </a:p>
          <a:p>
            <a:pPr marL="171450" indent="-171450">
              <a:buFontTx/>
              <a:buChar char="-"/>
            </a:pPr>
            <a:r>
              <a:rPr lang="en-GB" sz="1200" dirty="0">
                <a:solidFill>
                  <a:schemeClr val="tx1"/>
                </a:solidFill>
                <a:latin typeface="MS Reference Sans Serif" panose="020B0604030504040204" pitchFamily="34" charset="0"/>
              </a:rPr>
              <a:t>Staff awareness of cohort, pop ups and letters</a:t>
            </a:r>
          </a:p>
          <a:p>
            <a:pPr marL="171450" indent="-171450">
              <a:buFontTx/>
              <a:buChar char="-"/>
            </a:pPr>
            <a:r>
              <a:rPr lang="en-GB" sz="1200" dirty="0">
                <a:solidFill>
                  <a:schemeClr val="tx1"/>
                </a:solidFill>
                <a:latin typeface="MS Reference Sans Serif" panose="020B0604030504040204" pitchFamily="34" charset="0"/>
              </a:rPr>
              <a:t>Registration: patients calling for first appt are put with their named GP, reception explain this is important.</a:t>
            </a:r>
          </a:p>
          <a:p>
            <a:endParaRPr lang="en-GB" sz="1200" dirty="0">
              <a:solidFill>
                <a:schemeClr val="tx1"/>
              </a:solidFill>
              <a:latin typeface="MS Reference Sans Serif" panose="020B0604030504040204" pitchFamily="34" charset="0"/>
            </a:endParaRPr>
          </a:p>
        </p:txBody>
      </p:sp>
      <p:sp>
        <p:nvSpPr>
          <p:cNvPr id="36" name="Rectangle 35">
            <a:extLst>
              <a:ext uri="{FF2B5EF4-FFF2-40B4-BE49-F238E27FC236}">
                <a16:creationId xmlns:a16="http://schemas.microsoft.com/office/drawing/2014/main" id="{F629DCCF-2EE5-4402-B6DB-FF47DDD6ABB9}"/>
              </a:ext>
            </a:extLst>
          </p:cNvPr>
          <p:cNvSpPr/>
          <p:nvPr/>
        </p:nvSpPr>
        <p:spPr>
          <a:xfrm>
            <a:off x="7642713" y="4687555"/>
            <a:ext cx="1024209" cy="1239549"/>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Patient letters sent (</a:t>
            </a:r>
            <a:r>
              <a:rPr lang="en-GB" sz="1200" i="1" dirty="0">
                <a:solidFill>
                  <a:schemeClr val="tx1"/>
                </a:solidFill>
                <a:latin typeface="MS Reference Sans Serif" panose="020B0604030504040204" pitchFamily="34" charset="0"/>
              </a:rPr>
              <a:t>see later in this document).</a:t>
            </a:r>
          </a:p>
        </p:txBody>
      </p:sp>
      <p:sp>
        <p:nvSpPr>
          <p:cNvPr id="37" name="Rectangle 36">
            <a:extLst>
              <a:ext uri="{FF2B5EF4-FFF2-40B4-BE49-F238E27FC236}">
                <a16:creationId xmlns:a16="http://schemas.microsoft.com/office/drawing/2014/main" id="{B4FEE174-2695-4CCA-B1F4-4153FF86F10A}"/>
              </a:ext>
            </a:extLst>
          </p:cNvPr>
          <p:cNvSpPr/>
          <p:nvPr/>
        </p:nvSpPr>
        <p:spPr>
          <a:xfrm>
            <a:off x="9466371" y="930896"/>
            <a:ext cx="2320955" cy="967897"/>
          </a:xfrm>
          <a:prstGeom prst="rect">
            <a:avLst/>
          </a:prstGeom>
          <a:solidFill>
            <a:srgbClr val="D210B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latin typeface="MS Reference Sans Serif" panose="020B0604030504040204" pitchFamily="34" charset="0"/>
              </a:rPr>
              <a:t>To maintain cohort of 40 patients, all exempt patients were replaced with another person who attended frequently.</a:t>
            </a:r>
          </a:p>
        </p:txBody>
      </p:sp>
    </p:spTree>
    <p:extLst>
      <p:ext uri="{BB962C8B-B14F-4D97-AF65-F5344CB8AC3E}">
        <p14:creationId xmlns:p14="http://schemas.microsoft.com/office/powerpoint/2010/main" val="265704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B145EF-4609-4617-9E7E-FB2DE69E4537}"/>
              </a:ext>
            </a:extLst>
          </p:cNvPr>
          <p:cNvSpPr/>
          <p:nvPr/>
        </p:nvSpPr>
        <p:spPr>
          <a:xfrm>
            <a:off x="640299" y="3678159"/>
            <a:ext cx="5963700" cy="215610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S Reference Sans Serif" panose="020B0604030504040204" pitchFamily="34" charset="0"/>
              </a:rPr>
              <a:t>GPs</a:t>
            </a:r>
            <a:endParaRPr lang="en-GB" dirty="0">
              <a:solidFill>
                <a:schemeClr val="tx1"/>
              </a:solidFill>
              <a:latin typeface="MS Reference Sans Serif" panose="020B0604030504040204" pitchFamily="34" charset="0"/>
            </a:endParaRPr>
          </a:p>
          <a:p>
            <a:pPr marL="285750" indent="-285750">
              <a:buFont typeface="Arial" panose="020B0604020202020204" pitchFamily="34" charset="0"/>
              <a:buChar char="•"/>
            </a:pPr>
            <a:r>
              <a:rPr lang="en-US" sz="1600" dirty="0">
                <a:solidFill>
                  <a:schemeClr val="tx1"/>
                </a:solidFill>
                <a:latin typeface="MS Reference Sans Serif" panose="020B0604030504040204" pitchFamily="34" charset="0"/>
              </a:rPr>
              <a:t>2 of our GPs had a higher number of patients who were frequently attending (attended 9 or more times in a year).</a:t>
            </a:r>
          </a:p>
          <a:p>
            <a:pPr marL="285750" indent="-285750">
              <a:buFont typeface="Arial" panose="020B0604020202020204" pitchFamily="34" charset="0"/>
              <a:buChar char="•"/>
            </a:pPr>
            <a:endParaRPr lang="en-GB" sz="1600" dirty="0">
              <a:solidFill>
                <a:schemeClr val="tx1"/>
              </a:solidFill>
              <a:latin typeface="MS Reference Sans Serif" panose="020B0604030504040204" pitchFamily="34" charset="0"/>
            </a:endParaRPr>
          </a:p>
          <a:p>
            <a:pPr marL="285750" indent="-285750">
              <a:buFont typeface="Arial" panose="020B0604020202020204" pitchFamily="34" charset="0"/>
              <a:buChar char="•"/>
            </a:pPr>
            <a:r>
              <a:rPr lang="en-GB" sz="1600" dirty="0">
                <a:solidFill>
                  <a:schemeClr val="tx1"/>
                </a:solidFill>
                <a:latin typeface="MS Reference Sans Serif" panose="020B0604030504040204" pitchFamily="34" charset="0"/>
              </a:rPr>
              <a:t>We have explored why that is and we anticipate our approach will help redress the balance of work across the GP Team.</a:t>
            </a:r>
          </a:p>
        </p:txBody>
      </p:sp>
      <p:sp>
        <p:nvSpPr>
          <p:cNvPr id="2" name="Title 1">
            <a:extLst>
              <a:ext uri="{FF2B5EF4-FFF2-40B4-BE49-F238E27FC236}">
                <a16:creationId xmlns:a16="http://schemas.microsoft.com/office/drawing/2014/main" id="{190C1210-65C5-4305-8FB9-BE6D0D418FC9}"/>
              </a:ext>
            </a:extLst>
          </p:cNvPr>
          <p:cNvSpPr>
            <a:spLocks noGrp="1"/>
          </p:cNvSpPr>
          <p:nvPr>
            <p:ph type="title"/>
          </p:nvPr>
        </p:nvSpPr>
        <p:spPr>
          <a:xfrm>
            <a:off x="429637" y="423490"/>
            <a:ext cx="6965774" cy="1325563"/>
          </a:xfrm>
        </p:spPr>
        <p:txBody>
          <a:bodyPr/>
          <a:lstStyle/>
          <a:p>
            <a:r>
              <a:rPr lang="en-GB" dirty="0"/>
              <a:t>What did the data tell us?</a:t>
            </a:r>
          </a:p>
        </p:txBody>
      </p:sp>
      <p:sp>
        <p:nvSpPr>
          <p:cNvPr id="15" name="TextBox 14">
            <a:extLst>
              <a:ext uri="{FF2B5EF4-FFF2-40B4-BE49-F238E27FC236}">
                <a16:creationId xmlns:a16="http://schemas.microsoft.com/office/drawing/2014/main" id="{0D7F3FDE-F9CB-4112-9221-B16DD7BD972D}"/>
              </a:ext>
            </a:extLst>
          </p:cNvPr>
          <p:cNvSpPr txBox="1"/>
          <p:nvPr/>
        </p:nvSpPr>
        <p:spPr>
          <a:xfrm>
            <a:off x="492930" y="1390596"/>
            <a:ext cx="11459358" cy="369332"/>
          </a:xfrm>
          <a:prstGeom prst="rect">
            <a:avLst/>
          </a:prstGeom>
          <a:noFill/>
        </p:spPr>
        <p:txBody>
          <a:bodyPr wrap="square" rtlCol="0">
            <a:spAutoFit/>
          </a:bodyPr>
          <a:lstStyle/>
          <a:p>
            <a:r>
              <a:rPr lang="en-GB" dirty="0">
                <a:latin typeface="MS Reference Sans Serif" panose="020B0604030504040204" pitchFamily="34" charset="0"/>
              </a:rPr>
              <a:t>The Usual GP Reallocation data gave us some insights….</a:t>
            </a:r>
          </a:p>
        </p:txBody>
      </p:sp>
      <p:sp>
        <p:nvSpPr>
          <p:cNvPr id="17" name="Rectangle 16">
            <a:extLst>
              <a:ext uri="{FF2B5EF4-FFF2-40B4-BE49-F238E27FC236}">
                <a16:creationId xmlns:a16="http://schemas.microsoft.com/office/drawing/2014/main" id="{C2256BC7-989A-4D2C-BB66-9E02BDA8B5A1}"/>
              </a:ext>
            </a:extLst>
          </p:cNvPr>
          <p:cNvSpPr/>
          <p:nvPr/>
        </p:nvSpPr>
        <p:spPr>
          <a:xfrm>
            <a:off x="640298" y="1887008"/>
            <a:ext cx="5963701" cy="1696699"/>
          </a:xfrm>
          <a:prstGeom prst="rect">
            <a:avLst/>
          </a:prstGeom>
          <a:solidFill>
            <a:schemeClr val="bg1"/>
          </a:solidFill>
          <a:ln w="28575">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S Reference Sans Serif" panose="020B0604030504040204" pitchFamily="34" charset="0"/>
              </a:rPr>
              <a:t>Patients</a:t>
            </a:r>
          </a:p>
          <a:p>
            <a:pPr marL="285750" indent="-285750">
              <a:buFont typeface="Arial" panose="020B0604020202020204" pitchFamily="34" charset="0"/>
              <a:buChar char="•"/>
            </a:pPr>
            <a:r>
              <a:rPr lang="en-US" sz="1600" dirty="0">
                <a:solidFill>
                  <a:schemeClr val="tx1"/>
                </a:solidFill>
                <a:latin typeface="MS Reference Sans Serif" panose="020B0604030504040204" pitchFamily="34" charset="0"/>
              </a:rPr>
              <a:t>8% of our patients visited us 9 or more times in the past 12 months;</a:t>
            </a:r>
          </a:p>
          <a:p>
            <a:pPr marL="285750" indent="-285750">
              <a:buFont typeface="Arial" panose="020B0604020202020204" pitchFamily="34" charset="0"/>
              <a:buChar char="•"/>
            </a:pPr>
            <a:r>
              <a:rPr lang="en-US" sz="1600" dirty="0">
                <a:solidFill>
                  <a:schemeClr val="tx1"/>
                </a:solidFill>
                <a:latin typeface="MS Reference Sans Serif" panose="020B0604030504040204" pitchFamily="34" charset="0"/>
              </a:rPr>
              <a:t>And used 27% of total appointments.</a:t>
            </a:r>
          </a:p>
          <a:p>
            <a:pPr marL="285750" indent="-285750">
              <a:buFont typeface="Arial" panose="020B0604020202020204" pitchFamily="34" charset="0"/>
              <a:buChar char="•"/>
            </a:pPr>
            <a:r>
              <a:rPr lang="en-US" sz="1600" dirty="0">
                <a:solidFill>
                  <a:schemeClr val="tx1"/>
                </a:solidFill>
                <a:latin typeface="MS Reference Sans Serif" panose="020B0604030504040204" pitchFamily="34" charset="0"/>
              </a:rPr>
              <a:t>Almost 70% of our patients had visited us at least once in the past 12 months</a:t>
            </a:r>
            <a:r>
              <a:rPr lang="en-GB" sz="1600" dirty="0">
                <a:solidFill>
                  <a:schemeClr val="tx1"/>
                </a:solidFill>
                <a:latin typeface="MS Reference Sans Serif" panose="020B0604030504040204" pitchFamily="34" charset="0"/>
              </a:rPr>
              <a:t>.</a:t>
            </a:r>
          </a:p>
        </p:txBody>
      </p:sp>
      <p:sp>
        <p:nvSpPr>
          <p:cNvPr id="9" name="Rectangle 8">
            <a:extLst>
              <a:ext uri="{FF2B5EF4-FFF2-40B4-BE49-F238E27FC236}">
                <a16:creationId xmlns:a16="http://schemas.microsoft.com/office/drawing/2014/main" id="{9D41E3C9-A19A-4B3B-A96E-91C36B03223C}"/>
              </a:ext>
            </a:extLst>
          </p:cNvPr>
          <p:cNvSpPr/>
          <p:nvPr/>
        </p:nvSpPr>
        <p:spPr>
          <a:xfrm>
            <a:off x="6734629" y="1887008"/>
            <a:ext cx="4817072" cy="3947260"/>
          </a:xfrm>
          <a:prstGeom prst="rect">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 </a:t>
            </a:r>
            <a:r>
              <a:rPr lang="en-GB" b="1" dirty="0">
                <a:solidFill>
                  <a:schemeClr val="tx1"/>
                </a:solidFill>
                <a:latin typeface="MS Reference Sans Serif" panose="020B0604030504040204" pitchFamily="34" charset="0"/>
              </a:rPr>
              <a:t> </a:t>
            </a:r>
            <a:endParaRPr lang="en-GB" dirty="0">
              <a:solidFill>
                <a:schemeClr val="tx1"/>
              </a:solidFill>
              <a:latin typeface="MS Reference Sans Serif" panose="020B0604030504040204" pitchFamily="34" charset="0"/>
            </a:endParaRPr>
          </a:p>
        </p:txBody>
      </p:sp>
      <p:sp>
        <p:nvSpPr>
          <p:cNvPr id="7" name="Rectangle 6">
            <a:extLst>
              <a:ext uri="{FF2B5EF4-FFF2-40B4-BE49-F238E27FC236}">
                <a16:creationId xmlns:a16="http://schemas.microsoft.com/office/drawing/2014/main" id="{8702878B-6FFD-4DC9-B5FB-6A654066F0B2}"/>
              </a:ext>
            </a:extLst>
          </p:cNvPr>
          <p:cNvSpPr/>
          <p:nvPr/>
        </p:nvSpPr>
        <p:spPr>
          <a:xfrm>
            <a:off x="6734629" y="1893713"/>
            <a:ext cx="4817072" cy="3816429"/>
          </a:xfrm>
          <a:prstGeom prst="rect">
            <a:avLst/>
          </a:prstGeom>
        </p:spPr>
        <p:txBody>
          <a:bodyPr wrap="square">
            <a:spAutoFit/>
          </a:bodyPr>
          <a:lstStyle/>
          <a:p>
            <a:r>
              <a:rPr lang="en-US" sz="1600" b="1" dirty="0">
                <a:latin typeface="MS Reference Sans Serif" panose="020B0604030504040204" pitchFamily="34" charset="0"/>
              </a:rPr>
              <a:t>We drilled into the Frequently Attending (FA) cohort to identify patterns, looking at:</a:t>
            </a:r>
          </a:p>
          <a:p>
            <a:endParaRPr lang="en-US" sz="1600" dirty="0">
              <a:latin typeface="MS Reference Sans Serif" panose="020B0604030504040204" pitchFamily="34" charset="0"/>
            </a:endParaRPr>
          </a:p>
          <a:p>
            <a:pPr marL="285750" indent="-285750">
              <a:buFont typeface="Arial" panose="020B0604020202020204" pitchFamily="34" charset="0"/>
              <a:buChar char="•"/>
            </a:pPr>
            <a:r>
              <a:rPr lang="en-US" sz="1600" dirty="0">
                <a:latin typeface="MS Reference Sans Serif" panose="020B0604030504040204" pitchFamily="34" charset="0"/>
              </a:rPr>
              <a:t>Mental health or physical health?</a:t>
            </a:r>
          </a:p>
          <a:p>
            <a:pPr marL="285750" indent="-285750">
              <a:buFont typeface="Arial" panose="020B0604020202020204" pitchFamily="34" charset="0"/>
              <a:buChar char="•"/>
            </a:pPr>
            <a:r>
              <a:rPr lang="en-US" sz="1600" dirty="0">
                <a:latin typeface="MS Reference Sans Serif" panose="020B0604030504040204" pitchFamily="34" charset="0"/>
              </a:rPr>
              <a:t>Appointment types - are they booking Same Day?</a:t>
            </a:r>
          </a:p>
          <a:p>
            <a:pPr marL="285750" indent="-285750">
              <a:buFont typeface="Arial" panose="020B0604020202020204" pitchFamily="34" charset="0"/>
              <a:buChar char="•"/>
            </a:pPr>
            <a:r>
              <a:rPr lang="en-US" sz="1600" dirty="0">
                <a:latin typeface="MS Reference Sans Serif" panose="020B0604030504040204" pitchFamily="34" charset="0"/>
              </a:rPr>
              <a:t>How do they book?</a:t>
            </a:r>
          </a:p>
          <a:p>
            <a:pPr marL="285750" indent="-285750">
              <a:buFont typeface="Arial" panose="020B0604020202020204" pitchFamily="34" charset="0"/>
              <a:buChar char="•"/>
            </a:pPr>
            <a:r>
              <a:rPr lang="en-US" sz="1600" dirty="0">
                <a:latin typeface="MS Reference Sans Serif" panose="020B0604030504040204" pitchFamily="34" charset="0"/>
              </a:rPr>
              <a:t>Who do they see (usual GP or are they going round the whole team)?</a:t>
            </a:r>
          </a:p>
          <a:p>
            <a:pPr marL="285750" indent="-285750">
              <a:buFont typeface="Arial" panose="020B0604020202020204" pitchFamily="34" charset="0"/>
              <a:buChar char="•"/>
            </a:pPr>
            <a:endParaRPr lang="en-US" sz="1600" dirty="0">
              <a:latin typeface="MS Reference Sans Serif" panose="020B0604030504040204" pitchFamily="34" charset="0"/>
            </a:endParaRPr>
          </a:p>
          <a:p>
            <a:r>
              <a:rPr lang="en-GB" sz="1600" dirty="0">
                <a:latin typeface="MS Reference Sans Serif" panose="020B0604030504040204" pitchFamily="34" charset="0"/>
              </a:rPr>
              <a:t>We noticed some patients who attend frequently get particularly high continuity, e.g. drug users. These patients provided an opportunity for us to learn.</a:t>
            </a:r>
            <a:endParaRPr lang="en-GB" sz="1600" dirty="0"/>
          </a:p>
          <a:p>
            <a:endParaRPr lang="en-US" dirty="0">
              <a:latin typeface="MS Reference Sans Serif" panose="020B0604030504040204" pitchFamily="34" charset="0"/>
            </a:endParaRPr>
          </a:p>
        </p:txBody>
      </p:sp>
    </p:spTree>
    <p:extLst>
      <p:ext uri="{BB962C8B-B14F-4D97-AF65-F5344CB8AC3E}">
        <p14:creationId xmlns:p14="http://schemas.microsoft.com/office/powerpoint/2010/main" val="303584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EBC6EB-27F4-47C0-B50D-2643CCECCE15}"/>
              </a:ext>
            </a:extLst>
          </p:cNvPr>
          <p:cNvSpPr txBox="1"/>
          <p:nvPr/>
        </p:nvSpPr>
        <p:spPr>
          <a:xfrm>
            <a:off x="631369" y="1473430"/>
            <a:ext cx="4046142" cy="4247317"/>
          </a:xfrm>
          <a:prstGeom prst="rect">
            <a:avLst/>
          </a:prstGeom>
          <a:noFill/>
          <a:ln w="28575">
            <a:solidFill>
              <a:srgbClr val="D210BB"/>
            </a:solidFill>
          </a:ln>
        </p:spPr>
        <p:txBody>
          <a:bodyPr wrap="square" rtlCol="0">
            <a:spAutoFit/>
          </a:bodyPr>
          <a:lstStyle/>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a:p>
            <a:endParaRPr lang="en-GB" dirty="0">
              <a:solidFill>
                <a:srgbClr val="660066"/>
              </a:solidFill>
            </a:endParaRPr>
          </a:p>
        </p:txBody>
      </p:sp>
      <p:sp>
        <p:nvSpPr>
          <p:cNvPr id="2" name="Title 1">
            <a:extLst>
              <a:ext uri="{FF2B5EF4-FFF2-40B4-BE49-F238E27FC236}">
                <a16:creationId xmlns:a16="http://schemas.microsoft.com/office/drawing/2014/main" id="{4F267817-99A8-4391-BFEC-7F1D35136E8B}"/>
              </a:ext>
            </a:extLst>
          </p:cNvPr>
          <p:cNvSpPr>
            <a:spLocks noGrp="1"/>
          </p:cNvSpPr>
          <p:nvPr>
            <p:ph type="title"/>
          </p:nvPr>
        </p:nvSpPr>
        <p:spPr>
          <a:xfrm>
            <a:off x="429637" y="423490"/>
            <a:ext cx="11263009" cy="744103"/>
          </a:xfrm>
        </p:spPr>
        <p:txBody>
          <a:bodyPr/>
          <a:lstStyle/>
          <a:p>
            <a:r>
              <a:rPr lang="en-GB" dirty="0"/>
              <a:t>Why did we join?</a:t>
            </a:r>
          </a:p>
        </p:txBody>
      </p:sp>
      <p:sp>
        <p:nvSpPr>
          <p:cNvPr id="6" name="TextBox 5">
            <a:extLst>
              <a:ext uri="{FF2B5EF4-FFF2-40B4-BE49-F238E27FC236}">
                <a16:creationId xmlns:a16="http://schemas.microsoft.com/office/drawing/2014/main" id="{F587E4F1-9E50-46CE-85D0-3667A3EF3B0F}"/>
              </a:ext>
            </a:extLst>
          </p:cNvPr>
          <p:cNvSpPr txBox="1"/>
          <p:nvPr/>
        </p:nvSpPr>
        <p:spPr>
          <a:xfrm>
            <a:off x="4879242" y="1473430"/>
            <a:ext cx="6869441" cy="4247317"/>
          </a:xfrm>
          <a:prstGeom prst="rect">
            <a:avLst/>
          </a:prstGeom>
          <a:noFill/>
          <a:ln w="28575">
            <a:solidFill>
              <a:srgbClr val="0070C0"/>
            </a:solidFill>
          </a:ln>
        </p:spPr>
        <p:txBody>
          <a:bodyPr wrap="square" rtlCol="0">
            <a:spAutoFit/>
          </a:bodyPr>
          <a:lstStyle/>
          <a:p>
            <a:r>
              <a:rPr lang="en-GB" b="1" dirty="0">
                <a:solidFill>
                  <a:srgbClr val="660066"/>
                </a:solidFill>
                <a:latin typeface="MS Reference Sans Serif" panose="020B0604030504040204" pitchFamily="34" charset="0"/>
              </a:rPr>
              <a:t>Waiting Room Interviews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862EE28B-EFF8-461B-B3C0-92BB3D5A3165}"/>
              </a:ext>
            </a:extLst>
          </p:cNvPr>
          <p:cNvPicPr>
            <a:picLocks noChangeAspect="1"/>
          </p:cNvPicPr>
          <p:nvPr/>
        </p:nvPicPr>
        <p:blipFill>
          <a:blip r:embed="rId2"/>
          <a:stretch>
            <a:fillRect/>
          </a:stretch>
        </p:blipFill>
        <p:spPr>
          <a:xfrm>
            <a:off x="751171" y="1935095"/>
            <a:ext cx="3487029" cy="2739280"/>
          </a:xfrm>
          <a:prstGeom prst="rect">
            <a:avLst/>
          </a:prstGeom>
        </p:spPr>
      </p:pic>
      <p:pic>
        <p:nvPicPr>
          <p:cNvPr id="4" name="Picture 3">
            <a:extLst>
              <a:ext uri="{FF2B5EF4-FFF2-40B4-BE49-F238E27FC236}">
                <a16:creationId xmlns:a16="http://schemas.microsoft.com/office/drawing/2014/main" id="{A15C1E1A-EA02-4C83-BC10-6719BBF09215}"/>
              </a:ext>
            </a:extLst>
          </p:cNvPr>
          <p:cNvPicPr>
            <a:picLocks noChangeAspect="1"/>
          </p:cNvPicPr>
          <p:nvPr/>
        </p:nvPicPr>
        <p:blipFill>
          <a:blip r:embed="rId3"/>
          <a:stretch>
            <a:fillRect/>
          </a:stretch>
        </p:blipFill>
        <p:spPr>
          <a:xfrm>
            <a:off x="5010811" y="2333042"/>
            <a:ext cx="2160759" cy="1792351"/>
          </a:xfrm>
          <a:prstGeom prst="rect">
            <a:avLst/>
          </a:prstGeom>
        </p:spPr>
      </p:pic>
      <p:pic>
        <p:nvPicPr>
          <p:cNvPr id="7" name="Picture 6">
            <a:extLst>
              <a:ext uri="{FF2B5EF4-FFF2-40B4-BE49-F238E27FC236}">
                <a16:creationId xmlns:a16="http://schemas.microsoft.com/office/drawing/2014/main" id="{18D45913-78DF-4D53-9071-F504469B0A23}"/>
              </a:ext>
            </a:extLst>
          </p:cNvPr>
          <p:cNvPicPr>
            <a:picLocks noChangeAspect="1"/>
          </p:cNvPicPr>
          <p:nvPr/>
        </p:nvPicPr>
        <p:blipFill>
          <a:blip r:embed="rId4"/>
          <a:stretch>
            <a:fillRect/>
          </a:stretch>
        </p:blipFill>
        <p:spPr>
          <a:xfrm>
            <a:off x="7261022" y="2322670"/>
            <a:ext cx="2182411" cy="1802724"/>
          </a:xfrm>
          <a:prstGeom prst="rect">
            <a:avLst/>
          </a:prstGeom>
        </p:spPr>
      </p:pic>
      <p:pic>
        <p:nvPicPr>
          <p:cNvPr id="8" name="Picture 7">
            <a:extLst>
              <a:ext uri="{FF2B5EF4-FFF2-40B4-BE49-F238E27FC236}">
                <a16:creationId xmlns:a16="http://schemas.microsoft.com/office/drawing/2014/main" id="{79F1E290-1BD9-428B-998D-07ED7787A923}"/>
              </a:ext>
            </a:extLst>
          </p:cNvPr>
          <p:cNvPicPr>
            <a:picLocks noChangeAspect="1"/>
          </p:cNvPicPr>
          <p:nvPr/>
        </p:nvPicPr>
        <p:blipFill>
          <a:blip r:embed="rId5"/>
          <a:stretch>
            <a:fillRect/>
          </a:stretch>
        </p:blipFill>
        <p:spPr>
          <a:xfrm>
            <a:off x="9516855" y="2311632"/>
            <a:ext cx="2103410" cy="1813762"/>
          </a:xfrm>
          <a:prstGeom prst="rect">
            <a:avLst/>
          </a:prstGeom>
        </p:spPr>
      </p:pic>
      <p:sp>
        <p:nvSpPr>
          <p:cNvPr id="10" name="TextBox 9">
            <a:extLst>
              <a:ext uri="{FF2B5EF4-FFF2-40B4-BE49-F238E27FC236}">
                <a16:creationId xmlns:a16="http://schemas.microsoft.com/office/drawing/2014/main" id="{6FCA067B-EB15-45DB-AD79-AF547737A1D3}"/>
              </a:ext>
            </a:extLst>
          </p:cNvPr>
          <p:cNvSpPr txBox="1"/>
          <p:nvPr/>
        </p:nvSpPr>
        <p:spPr>
          <a:xfrm>
            <a:off x="641405" y="1520667"/>
            <a:ext cx="3866251" cy="369332"/>
          </a:xfrm>
          <a:prstGeom prst="rect">
            <a:avLst/>
          </a:prstGeom>
          <a:noFill/>
        </p:spPr>
        <p:txBody>
          <a:bodyPr wrap="none" rtlCol="0">
            <a:spAutoFit/>
          </a:bodyPr>
          <a:lstStyle/>
          <a:p>
            <a:r>
              <a:rPr lang="en-GB" b="1" dirty="0">
                <a:solidFill>
                  <a:srgbClr val="660066"/>
                </a:solidFill>
                <a:latin typeface="MS Reference Sans Serif" panose="020B0604030504040204" pitchFamily="34" charset="0"/>
              </a:rPr>
              <a:t>GP Patient Survey Results 2019</a:t>
            </a:r>
          </a:p>
        </p:txBody>
      </p:sp>
      <p:sp>
        <p:nvSpPr>
          <p:cNvPr id="11" name="TextBox 10">
            <a:extLst>
              <a:ext uri="{FF2B5EF4-FFF2-40B4-BE49-F238E27FC236}">
                <a16:creationId xmlns:a16="http://schemas.microsoft.com/office/drawing/2014/main" id="{01E48F71-00F1-47CF-B29C-484568DC0DCD}"/>
              </a:ext>
            </a:extLst>
          </p:cNvPr>
          <p:cNvSpPr txBox="1"/>
          <p:nvPr/>
        </p:nvSpPr>
        <p:spPr>
          <a:xfrm>
            <a:off x="618291" y="4809435"/>
            <a:ext cx="4046142" cy="830997"/>
          </a:xfrm>
          <a:prstGeom prst="rect">
            <a:avLst/>
          </a:prstGeom>
          <a:noFill/>
        </p:spPr>
        <p:txBody>
          <a:bodyPr wrap="square" rtlCol="0">
            <a:spAutoFit/>
          </a:bodyPr>
          <a:lstStyle/>
          <a:p>
            <a:r>
              <a:rPr lang="en-GB" sz="1600" dirty="0">
                <a:latin typeface="MS Reference Sans Serif" panose="020B0604030504040204" pitchFamily="34" charset="0"/>
              </a:rPr>
              <a:t>According to the respondents, we are just above average so there is room to improve continuity of care.</a:t>
            </a:r>
          </a:p>
        </p:txBody>
      </p:sp>
      <p:sp>
        <p:nvSpPr>
          <p:cNvPr id="12" name="TextBox 11">
            <a:extLst>
              <a:ext uri="{FF2B5EF4-FFF2-40B4-BE49-F238E27FC236}">
                <a16:creationId xmlns:a16="http://schemas.microsoft.com/office/drawing/2014/main" id="{B5CA1D48-93FD-4614-88CE-CB970FD7F5DB}"/>
              </a:ext>
            </a:extLst>
          </p:cNvPr>
          <p:cNvSpPr txBox="1"/>
          <p:nvPr/>
        </p:nvSpPr>
        <p:spPr>
          <a:xfrm>
            <a:off x="4879242" y="4431230"/>
            <a:ext cx="6813404" cy="1323439"/>
          </a:xfrm>
          <a:prstGeom prst="rect">
            <a:avLst/>
          </a:prstGeom>
          <a:noFill/>
        </p:spPr>
        <p:txBody>
          <a:bodyPr wrap="square" rtlCol="0">
            <a:spAutoFit/>
          </a:bodyPr>
          <a:lstStyle/>
          <a:p>
            <a:r>
              <a:rPr lang="en-GB" sz="1600" dirty="0">
                <a:latin typeface="MS Reference Sans Serif" panose="020B0604030504040204" pitchFamily="34" charset="0"/>
              </a:rPr>
              <a:t>A small sample of patients in the waiting room were asked for their views.  Most reported they did not think it was acceptable to wait for a Routine Appointment.  However, many patients said they would wait for a week to see their Usual GP supporting our view on the importance of continuity of care.</a:t>
            </a:r>
          </a:p>
        </p:txBody>
      </p:sp>
      <p:sp>
        <p:nvSpPr>
          <p:cNvPr id="13" name="TextBox 12">
            <a:extLst>
              <a:ext uri="{FF2B5EF4-FFF2-40B4-BE49-F238E27FC236}">
                <a16:creationId xmlns:a16="http://schemas.microsoft.com/office/drawing/2014/main" id="{30967B29-7D82-4CCC-86F2-7B290329A443}"/>
              </a:ext>
            </a:extLst>
          </p:cNvPr>
          <p:cNvSpPr txBox="1"/>
          <p:nvPr/>
        </p:nvSpPr>
        <p:spPr>
          <a:xfrm>
            <a:off x="499354" y="994841"/>
            <a:ext cx="11061277" cy="369332"/>
          </a:xfrm>
          <a:prstGeom prst="rect">
            <a:avLst/>
          </a:prstGeom>
          <a:noFill/>
        </p:spPr>
        <p:txBody>
          <a:bodyPr wrap="square" rtlCol="0">
            <a:spAutoFit/>
          </a:bodyPr>
          <a:lstStyle/>
          <a:p>
            <a:r>
              <a:rPr lang="en-GB" dirty="0">
                <a:latin typeface="MS Reference Sans Serif" panose="020B0604030504040204" pitchFamily="34" charset="0"/>
              </a:rPr>
              <a:t>Continuity of care is important to GPs at Grange Road and to our patients</a:t>
            </a:r>
          </a:p>
        </p:txBody>
      </p:sp>
    </p:spTree>
    <p:extLst>
      <p:ext uri="{BB962C8B-B14F-4D97-AF65-F5344CB8AC3E}">
        <p14:creationId xmlns:p14="http://schemas.microsoft.com/office/powerpoint/2010/main" val="125025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C648112-939A-4467-918C-740BC042A491}"/>
              </a:ext>
            </a:extLst>
          </p:cNvPr>
          <p:cNvSpPr txBox="1"/>
          <p:nvPr/>
        </p:nvSpPr>
        <p:spPr>
          <a:xfrm>
            <a:off x="3654019" y="274464"/>
            <a:ext cx="8308015" cy="6471419"/>
          </a:xfrm>
          <a:prstGeom prst="rect">
            <a:avLst/>
          </a:prstGeom>
          <a:solidFill>
            <a:srgbClr val="32559E"/>
          </a:solidFill>
          <a:ln w="57150">
            <a:solidFill>
              <a:srgbClr val="D210BB"/>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5756218F-4B55-42AB-9142-12584291D514}"/>
              </a:ext>
            </a:extLst>
          </p:cNvPr>
          <p:cNvSpPr>
            <a:spLocks noGrp="1"/>
          </p:cNvSpPr>
          <p:nvPr>
            <p:ph type="title"/>
          </p:nvPr>
        </p:nvSpPr>
        <p:spPr>
          <a:xfrm>
            <a:off x="429637" y="423490"/>
            <a:ext cx="2791061" cy="959333"/>
          </a:xfrm>
        </p:spPr>
        <p:txBody>
          <a:bodyPr/>
          <a:lstStyle/>
          <a:p>
            <a:r>
              <a:rPr lang="en-GB" dirty="0"/>
              <a:t>Resources:</a:t>
            </a:r>
          </a:p>
        </p:txBody>
      </p:sp>
      <p:sp>
        <p:nvSpPr>
          <p:cNvPr id="30" name="TextBox 29">
            <a:extLst>
              <a:ext uri="{FF2B5EF4-FFF2-40B4-BE49-F238E27FC236}">
                <a16:creationId xmlns:a16="http://schemas.microsoft.com/office/drawing/2014/main" id="{30B70161-5CFE-4237-B974-3025ACE8D173}"/>
              </a:ext>
            </a:extLst>
          </p:cNvPr>
          <p:cNvSpPr txBox="1"/>
          <p:nvPr/>
        </p:nvSpPr>
        <p:spPr>
          <a:xfrm>
            <a:off x="527294" y="1442939"/>
            <a:ext cx="2797138" cy="646331"/>
          </a:xfrm>
          <a:prstGeom prst="rect">
            <a:avLst/>
          </a:prstGeom>
          <a:noFill/>
        </p:spPr>
        <p:txBody>
          <a:bodyPr wrap="square" rtlCol="0">
            <a:spAutoFit/>
          </a:bodyPr>
          <a:lstStyle/>
          <a:p>
            <a:r>
              <a:rPr lang="en-GB" dirty="0">
                <a:solidFill>
                  <a:schemeClr val="bg1"/>
                </a:solidFill>
                <a:latin typeface="MS Reference Sans Serif" panose="020B0604030504040204" pitchFamily="34" charset="0"/>
              </a:rPr>
              <a:t>GP Decision Action Sheet - EMILY</a:t>
            </a:r>
          </a:p>
        </p:txBody>
      </p:sp>
      <p:sp>
        <p:nvSpPr>
          <p:cNvPr id="31" name="TextBox 30">
            <a:extLst>
              <a:ext uri="{FF2B5EF4-FFF2-40B4-BE49-F238E27FC236}">
                <a16:creationId xmlns:a16="http://schemas.microsoft.com/office/drawing/2014/main" id="{73800B43-46A2-4BD6-AB25-10398702D21A}"/>
              </a:ext>
            </a:extLst>
          </p:cNvPr>
          <p:cNvSpPr txBox="1"/>
          <p:nvPr/>
        </p:nvSpPr>
        <p:spPr>
          <a:xfrm>
            <a:off x="3779711" y="353976"/>
            <a:ext cx="5292838" cy="369332"/>
          </a:xfrm>
          <a:prstGeom prst="rect">
            <a:avLst/>
          </a:prstGeom>
          <a:noFill/>
        </p:spPr>
        <p:txBody>
          <a:bodyPr wrap="square" rtlCol="0">
            <a:spAutoFit/>
          </a:bodyPr>
          <a:lstStyle/>
          <a:p>
            <a:r>
              <a:rPr lang="en-GB" dirty="0">
                <a:solidFill>
                  <a:schemeClr val="bg1"/>
                </a:solidFill>
                <a:latin typeface="MS Reference Sans Serif" panose="020B0604030504040204" pitchFamily="34" charset="0"/>
              </a:rPr>
              <a:t>Letters</a:t>
            </a:r>
          </a:p>
        </p:txBody>
      </p:sp>
      <p:pic>
        <p:nvPicPr>
          <p:cNvPr id="17" name="Picture 16">
            <a:extLst>
              <a:ext uri="{FF2B5EF4-FFF2-40B4-BE49-F238E27FC236}">
                <a16:creationId xmlns:a16="http://schemas.microsoft.com/office/drawing/2014/main" id="{07BD1D95-D314-494A-8E85-2F87C1AA6CE7}"/>
              </a:ext>
            </a:extLst>
          </p:cNvPr>
          <p:cNvPicPr>
            <a:picLocks noChangeAspect="1"/>
          </p:cNvPicPr>
          <p:nvPr/>
        </p:nvPicPr>
        <p:blipFill>
          <a:blip r:embed="rId2"/>
          <a:stretch>
            <a:fillRect/>
          </a:stretch>
        </p:blipFill>
        <p:spPr>
          <a:xfrm>
            <a:off x="527295" y="1636215"/>
            <a:ext cx="2884530" cy="2941655"/>
          </a:xfrm>
          <a:prstGeom prst="rect">
            <a:avLst/>
          </a:prstGeom>
          <a:solidFill>
            <a:srgbClr val="32559E"/>
          </a:solidFill>
          <a:ln w="28575">
            <a:solidFill>
              <a:srgbClr val="D210BB"/>
            </a:solidFill>
          </a:ln>
        </p:spPr>
      </p:pic>
      <p:sp>
        <p:nvSpPr>
          <p:cNvPr id="15" name="TextBox 14">
            <a:extLst>
              <a:ext uri="{FF2B5EF4-FFF2-40B4-BE49-F238E27FC236}">
                <a16:creationId xmlns:a16="http://schemas.microsoft.com/office/drawing/2014/main" id="{23E01718-807C-43E5-80F2-084E1EC662D9}"/>
              </a:ext>
            </a:extLst>
          </p:cNvPr>
          <p:cNvSpPr txBox="1"/>
          <p:nvPr/>
        </p:nvSpPr>
        <p:spPr>
          <a:xfrm>
            <a:off x="614164" y="1715549"/>
            <a:ext cx="2606534" cy="2431435"/>
          </a:xfrm>
          <a:prstGeom prst="rect">
            <a:avLst/>
          </a:prstGeom>
          <a:noFill/>
        </p:spPr>
        <p:txBody>
          <a:bodyPr wrap="square" rtlCol="0">
            <a:spAutoFit/>
          </a:bodyPr>
          <a:lstStyle/>
          <a:p>
            <a:r>
              <a:rPr lang="en-GB" sz="1600" dirty="0">
                <a:solidFill>
                  <a:schemeClr val="bg1"/>
                </a:solidFill>
                <a:latin typeface="MS Reference Sans Serif" panose="020B0604030504040204" pitchFamily="34" charset="0"/>
              </a:rPr>
              <a:t>Telephone answering/holding message script:</a:t>
            </a:r>
          </a:p>
          <a:p>
            <a:endParaRPr lang="en-GB" dirty="0">
              <a:solidFill>
                <a:schemeClr val="bg1"/>
              </a:solidFill>
              <a:latin typeface="MS Reference Sans Serif" panose="020B0604030504040204" pitchFamily="34" charset="0"/>
            </a:endParaRPr>
          </a:p>
          <a:p>
            <a:r>
              <a:rPr lang="en-GB" sz="1600" i="1" dirty="0">
                <a:solidFill>
                  <a:schemeClr val="bg1"/>
                </a:solidFill>
                <a:latin typeface="MS Reference Sans Serif" panose="020B0604030504040204" pitchFamily="34" charset="0"/>
              </a:rPr>
              <a:t> “Continuity</a:t>
            </a:r>
            <a:r>
              <a:rPr lang="en-GB" sz="1600" b="1" i="1" dirty="0">
                <a:solidFill>
                  <a:schemeClr val="bg1"/>
                </a:solidFill>
                <a:latin typeface="MS Reference Sans Serif" panose="020B0604030504040204" pitchFamily="34" charset="0"/>
              </a:rPr>
              <a:t> of care is extremely important so please try and book in with your regular GP when possible”.</a:t>
            </a:r>
          </a:p>
        </p:txBody>
      </p:sp>
      <p:pic>
        <p:nvPicPr>
          <p:cNvPr id="13" name="Picture 12">
            <a:extLst>
              <a:ext uri="{FF2B5EF4-FFF2-40B4-BE49-F238E27FC236}">
                <a16:creationId xmlns:a16="http://schemas.microsoft.com/office/drawing/2014/main" id="{A4D75A43-2E3C-4093-8C7F-0015D9AEBBB7}"/>
              </a:ext>
            </a:extLst>
          </p:cNvPr>
          <p:cNvPicPr>
            <a:picLocks noChangeAspect="1"/>
          </p:cNvPicPr>
          <p:nvPr/>
        </p:nvPicPr>
        <p:blipFill>
          <a:blip r:embed="rId3"/>
          <a:stretch>
            <a:fillRect/>
          </a:stretch>
        </p:blipFill>
        <p:spPr>
          <a:xfrm>
            <a:off x="7955941" y="1209971"/>
            <a:ext cx="3834361" cy="4361253"/>
          </a:xfrm>
          <a:prstGeom prst="rect">
            <a:avLst/>
          </a:prstGeom>
        </p:spPr>
      </p:pic>
      <p:pic>
        <p:nvPicPr>
          <p:cNvPr id="14" name="Picture 13">
            <a:extLst>
              <a:ext uri="{FF2B5EF4-FFF2-40B4-BE49-F238E27FC236}">
                <a16:creationId xmlns:a16="http://schemas.microsoft.com/office/drawing/2014/main" id="{0436975D-7A4A-4B2D-8B6E-3418DACE8598}"/>
              </a:ext>
            </a:extLst>
          </p:cNvPr>
          <p:cNvPicPr>
            <a:picLocks noChangeAspect="1"/>
          </p:cNvPicPr>
          <p:nvPr/>
        </p:nvPicPr>
        <p:blipFill>
          <a:blip r:embed="rId4"/>
          <a:stretch>
            <a:fillRect/>
          </a:stretch>
        </p:blipFill>
        <p:spPr>
          <a:xfrm>
            <a:off x="3915715" y="1209971"/>
            <a:ext cx="3710639" cy="4996548"/>
          </a:xfrm>
          <a:prstGeom prst="rect">
            <a:avLst/>
          </a:prstGeom>
        </p:spPr>
      </p:pic>
      <p:sp>
        <p:nvSpPr>
          <p:cNvPr id="19" name="TextBox 18">
            <a:extLst>
              <a:ext uri="{FF2B5EF4-FFF2-40B4-BE49-F238E27FC236}">
                <a16:creationId xmlns:a16="http://schemas.microsoft.com/office/drawing/2014/main" id="{856C2530-1E5A-49CE-86D7-ED1A015C2243}"/>
              </a:ext>
            </a:extLst>
          </p:cNvPr>
          <p:cNvSpPr txBox="1"/>
          <p:nvPr/>
        </p:nvSpPr>
        <p:spPr>
          <a:xfrm>
            <a:off x="7888051" y="5876614"/>
            <a:ext cx="4033738" cy="830997"/>
          </a:xfrm>
          <a:prstGeom prst="rect">
            <a:avLst/>
          </a:prstGeom>
          <a:noFill/>
          <a:ln w="28575">
            <a:solidFill>
              <a:srgbClr val="D210BB"/>
            </a:solidFill>
          </a:ln>
        </p:spPr>
        <p:txBody>
          <a:bodyPr wrap="square" rtlCol="0">
            <a:spAutoFit/>
          </a:bodyPr>
          <a:lstStyle/>
          <a:p>
            <a:r>
              <a:rPr lang="en-GB" sz="1600" dirty="0">
                <a:solidFill>
                  <a:srgbClr val="F797EC"/>
                </a:solidFill>
              </a:rPr>
              <a:t>Response: </a:t>
            </a:r>
          </a:p>
          <a:p>
            <a:r>
              <a:rPr lang="en-GB" sz="1600" dirty="0">
                <a:solidFill>
                  <a:srgbClr val="F797EC"/>
                </a:solidFill>
              </a:rPr>
              <a:t>2 patients were initially resistant to telephone triage</a:t>
            </a:r>
          </a:p>
        </p:txBody>
      </p:sp>
      <p:sp>
        <p:nvSpPr>
          <p:cNvPr id="33" name="TextBox 32">
            <a:extLst>
              <a:ext uri="{FF2B5EF4-FFF2-40B4-BE49-F238E27FC236}">
                <a16:creationId xmlns:a16="http://schemas.microsoft.com/office/drawing/2014/main" id="{7707CCDD-A2CB-4707-8E6D-EEF930022307}"/>
              </a:ext>
            </a:extLst>
          </p:cNvPr>
          <p:cNvSpPr txBox="1"/>
          <p:nvPr/>
        </p:nvSpPr>
        <p:spPr>
          <a:xfrm>
            <a:off x="3783242" y="748306"/>
            <a:ext cx="2979411" cy="461665"/>
          </a:xfrm>
          <a:prstGeom prst="rect">
            <a:avLst/>
          </a:prstGeom>
          <a:noFill/>
        </p:spPr>
        <p:txBody>
          <a:bodyPr wrap="square" rtlCol="0">
            <a:spAutoFit/>
          </a:bodyPr>
          <a:lstStyle/>
          <a:p>
            <a:r>
              <a:rPr lang="en-GB" sz="1200" dirty="0">
                <a:solidFill>
                  <a:srgbClr val="F797EC"/>
                </a:solidFill>
              </a:rPr>
              <a:t>Letter to frequently attending mental health patients</a:t>
            </a:r>
          </a:p>
        </p:txBody>
      </p:sp>
      <p:sp>
        <p:nvSpPr>
          <p:cNvPr id="16" name="TextBox 15">
            <a:extLst>
              <a:ext uri="{FF2B5EF4-FFF2-40B4-BE49-F238E27FC236}">
                <a16:creationId xmlns:a16="http://schemas.microsoft.com/office/drawing/2014/main" id="{6559B0A1-F57C-334B-B1FA-4D10010A804E}"/>
              </a:ext>
            </a:extLst>
          </p:cNvPr>
          <p:cNvSpPr txBox="1"/>
          <p:nvPr/>
        </p:nvSpPr>
        <p:spPr>
          <a:xfrm>
            <a:off x="7955942" y="748306"/>
            <a:ext cx="2979411" cy="276999"/>
          </a:xfrm>
          <a:prstGeom prst="rect">
            <a:avLst/>
          </a:prstGeom>
          <a:noFill/>
        </p:spPr>
        <p:txBody>
          <a:bodyPr wrap="square" rtlCol="0">
            <a:spAutoFit/>
          </a:bodyPr>
          <a:lstStyle/>
          <a:p>
            <a:r>
              <a:rPr lang="en-GB" sz="1200" dirty="0">
                <a:solidFill>
                  <a:srgbClr val="F797EC"/>
                </a:solidFill>
              </a:rPr>
              <a:t>Letter to frequently attending patients</a:t>
            </a:r>
          </a:p>
        </p:txBody>
      </p:sp>
    </p:spTree>
    <p:extLst>
      <p:ext uri="{BB962C8B-B14F-4D97-AF65-F5344CB8AC3E}">
        <p14:creationId xmlns:p14="http://schemas.microsoft.com/office/powerpoint/2010/main" val="174899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Appointment Booking</a:t>
            </a:r>
            <a:endParaRPr lang="en-GB" sz="2000" dirty="0"/>
          </a:p>
        </p:txBody>
      </p:sp>
      <p:sp>
        <p:nvSpPr>
          <p:cNvPr id="4" name="Rectangle 3">
            <a:extLst>
              <a:ext uri="{FF2B5EF4-FFF2-40B4-BE49-F238E27FC236}">
                <a16:creationId xmlns:a16="http://schemas.microsoft.com/office/drawing/2014/main" id="{0B04AD18-9443-4A75-910C-4BB093A170F2}"/>
              </a:ext>
            </a:extLst>
          </p:cNvPr>
          <p:cNvSpPr/>
          <p:nvPr/>
        </p:nvSpPr>
        <p:spPr>
          <a:xfrm>
            <a:off x="499354" y="1414517"/>
            <a:ext cx="11263009" cy="4294908"/>
          </a:xfrm>
          <a:prstGeom prst="rect">
            <a:avLst/>
          </a:prstGeom>
          <a:noFill/>
          <a:ln w="28575">
            <a:solidFill>
              <a:srgbClr val="A13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75000"/>
                </a:schemeClr>
              </a:solidFill>
            </a:endParaRPr>
          </a:p>
          <a:p>
            <a:pPr algn="ctr"/>
            <a:endParaRPr lang="en-GB" sz="2000" dirty="0">
              <a:solidFill>
                <a:schemeClr val="accent1">
                  <a:lumMod val="75000"/>
                </a:schemeClr>
              </a:solidFill>
            </a:endParaRPr>
          </a:p>
          <a:p>
            <a:pPr algn="ctr"/>
            <a:endParaRPr lang="en-GB" sz="2000" dirty="0">
              <a:solidFill>
                <a:schemeClr val="accent1">
                  <a:lumMod val="75000"/>
                </a:schemeClr>
              </a:solidFill>
            </a:endParaRPr>
          </a:p>
          <a:p>
            <a:pPr algn="ctr"/>
            <a:endParaRPr lang="en-GB" sz="2000" dirty="0">
              <a:solidFill>
                <a:schemeClr val="accent1">
                  <a:lumMod val="75000"/>
                </a:schemeClr>
              </a:solidFill>
            </a:endParaRPr>
          </a:p>
        </p:txBody>
      </p:sp>
      <p:cxnSp>
        <p:nvCxnSpPr>
          <p:cNvPr id="6" name="Straight Arrow Connector 5"/>
          <p:cNvCxnSpPr>
            <a:cxnSpLocks/>
          </p:cNvCxnSpPr>
          <p:nvPr/>
        </p:nvCxnSpPr>
        <p:spPr>
          <a:xfrm>
            <a:off x="6061141" y="1806463"/>
            <a:ext cx="0" cy="267629"/>
          </a:xfrm>
          <a:prstGeom prst="straightConnector1">
            <a:avLst/>
          </a:prstGeom>
          <a:ln w="44450">
            <a:solidFill>
              <a:srgbClr val="A1368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6061141" y="3159982"/>
            <a:ext cx="0" cy="267629"/>
          </a:xfrm>
          <a:prstGeom prst="straightConnector1">
            <a:avLst/>
          </a:prstGeom>
          <a:ln w="44450">
            <a:solidFill>
              <a:srgbClr val="A1368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061141" y="4073942"/>
            <a:ext cx="0" cy="267629"/>
          </a:xfrm>
          <a:prstGeom prst="straightConnector1">
            <a:avLst/>
          </a:prstGeom>
          <a:ln w="44450">
            <a:solidFill>
              <a:srgbClr val="A1368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061141" y="4870499"/>
            <a:ext cx="0" cy="267629"/>
          </a:xfrm>
          <a:prstGeom prst="straightConnector1">
            <a:avLst/>
          </a:prstGeom>
          <a:ln w="44450">
            <a:solidFill>
              <a:srgbClr val="A1368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F6DCC4-A9B8-48B8-BD7B-EDAA7F9EB39D}"/>
              </a:ext>
            </a:extLst>
          </p:cNvPr>
          <p:cNvSpPr txBox="1"/>
          <p:nvPr/>
        </p:nvSpPr>
        <p:spPr>
          <a:xfrm>
            <a:off x="3245871" y="1444868"/>
            <a:ext cx="5630541" cy="369332"/>
          </a:xfrm>
          <a:prstGeom prst="rect">
            <a:avLst/>
          </a:prstGeom>
          <a:noFill/>
        </p:spPr>
        <p:txBody>
          <a:bodyPr wrap="square" rtlCol="0">
            <a:spAutoFit/>
          </a:bodyPr>
          <a:lstStyle/>
          <a:p>
            <a:r>
              <a:rPr lang="en-GB" dirty="0"/>
              <a:t>Patient contacts Reception Team to book an appointment.</a:t>
            </a:r>
          </a:p>
        </p:txBody>
      </p:sp>
      <p:sp>
        <p:nvSpPr>
          <p:cNvPr id="14" name="TextBox 13">
            <a:extLst>
              <a:ext uri="{FF2B5EF4-FFF2-40B4-BE49-F238E27FC236}">
                <a16:creationId xmlns:a16="http://schemas.microsoft.com/office/drawing/2014/main" id="{77E5D42F-8C48-4B21-9023-6974910F4980}"/>
              </a:ext>
            </a:extLst>
          </p:cNvPr>
          <p:cNvSpPr txBox="1"/>
          <p:nvPr/>
        </p:nvSpPr>
        <p:spPr>
          <a:xfrm>
            <a:off x="596513" y="3427611"/>
            <a:ext cx="10929256" cy="646331"/>
          </a:xfrm>
          <a:prstGeom prst="rect">
            <a:avLst/>
          </a:prstGeom>
          <a:noFill/>
        </p:spPr>
        <p:txBody>
          <a:bodyPr wrap="square" rtlCol="0">
            <a:spAutoFit/>
          </a:bodyPr>
          <a:lstStyle/>
          <a:p>
            <a:pPr algn="ctr"/>
            <a:r>
              <a:rPr lang="en-GB" dirty="0"/>
              <a:t>Reception Team following GP instructions and book appropriate appointment (urgent, routine or telephone triage) with Usual GP or member of Microteam at the next available appointment.</a:t>
            </a:r>
            <a:endParaRPr lang="en-GB" b="1" dirty="0"/>
          </a:p>
        </p:txBody>
      </p:sp>
      <p:sp>
        <p:nvSpPr>
          <p:cNvPr id="15" name="TextBox 14">
            <a:extLst>
              <a:ext uri="{FF2B5EF4-FFF2-40B4-BE49-F238E27FC236}">
                <a16:creationId xmlns:a16="http://schemas.microsoft.com/office/drawing/2014/main" id="{BB8014F3-9066-4F4A-8023-8158D67C102C}"/>
              </a:ext>
            </a:extLst>
          </p:cNvPr>
          <p:cNvSpPr txBox="1"/>
          <p:nvPr/>
        </p:nvSpPr>
        <p:spPr>
          <a:xfrm>
            <a:off x="1195141" y="4207756"/>
            <a:ext cx="9801718" cy="646331"/>
          </a:xfrm>
          <a:prstGeom prst="rect">
            <a:avLst/>
          </a:prstGeom>
          <a:noFill/>
        </p:spPr>
        <p:txBody>
          <a:bodyPr wrap="square" rtlCol="0">
            <a:spAutoFit/>
          </a:bodyPr>
          <a:lstStyle/>
          <a:p>
            <a:pPr algn="ctr"/>
            <a:r>
              <a:rPr lang="en-GB" dirty="0"/>
              <a:t>If there is no appointments within the next 2 weeks patient advised to call back (provided with a day where their usual GPs appointments are released), or booked in with ‘buddy’ if unable to wait.</a:t>
            </a:r>
          </a:p>
        </p:txBody>
      </p:sp>
      <p:sp>
        <p:nvSpPr>
          <p:cNvPr id="16" name="TextBox 15">
            <a:extLst>
              <a:ext uri="{FF2B5EF4-FFF2-40B4-BE49-F238E27FC236}">
                <a16:creationId xmlns:a16="http://schemas.microsoft.com/office/drawing/2014/main" id="{74D5F7AB-6051-4782-8C16-F0125240A317}"/>
              </a:ext>
            </a:extLst>
          </p:cNvPr>
          <p:cNvSpPr txBox="1"/>
          <p:nvPr/>
        </p:nvSpPr>
        <p:spPr>
          <a:xfrm>
            <a:off x="1160282" y="1977242"/>
            <a:ext cx="9801718" cy="1200329"/>
          </a:xfrm>
          <a:prstGeom prst="rect">
            <a:avLst/>
          </a:prstGeom>
          <a:noFill/>
        </p:spPr>
        <p:txBody>
          <a:bodyPr wrap="square" rtlCol="0">
            <a:spAutoFit/>
          </a:bodyPr>
          <a:lstStyle/>
          <a:p>
            <a:pPr algn="ctr"/>
            <a:r>
              <a:rPr lang="en-GB" dirty="0"/>
              <a:t>Reception Team asks patient for name of their Usual GP.</a:t>
            </a:r>
          </a:p>
          <a:p>
            <a:pPr algn="ctr"/>
            <a:r>
              <a:rPr lang="en-GB" dirty="0"/>
              <a:t>On loading record, check done on Usual GP field and updated if needed.  </a:t>
            </a:r>
          </a:p>
          <a:p>
            <a:pPr algn="ctr"/>
            <a:r>
              <a:rPr lang="en-GB" dirty="0"/>
              <a:t>If patient is part of the FA cohort, a pop up will be triggered  letting Reception Team know the GP’s recommendations for booking this patient.</a:t>
            </a:r>
          </a:p>
        </p:txBody>
      </p:sp>
      <p:sp>
        <p:nvSpPr>
          <p:cNvPr id="17" name="TextBox 16">
            <a:extLst>
              <a:ext uri="{FF2B5EF4-FFF2-40B4-BE49-F238E27FC236}">
                <a16:creationId xmlns:a16="http://schemas.microsoft.com/office/drawing/2014/main" id="{4359D061-9E58-44FD-B4DF-2D13BA4FF436}"/>
              </a:ext>
            </a:extLst>
          </p:cNvPr>
          <p:cNvSpPr txBox="1"/>
          <p:nvPr/>
        </p:nvSpPr>
        <p:spPr>
          <a:xfrm>
            <a:off x="1160282" y="5113237"/>
            <a:ext cx="9801718" cy="646331"/>
          </a:xfrm>
          <a:prstGeom prst="rect">
            <a:avLst/>
          </a:prstGeom>
          <a:noFill/>
        </p:spPr>
        <p:txBody>
          <a:bodyPr wrap="square" rtlCol="0">
            <a:spAutoFit/>
          </a:bodyPr>
          <a:lstStyle/>
          <a:p>
            <a:pPr algn="ctr"/>
            <a:r>
              <a:rPr lang="en-GB" dirty="0"/>
              <a:t>Urgent appointments are also booked in with usual GP, or buddy if they are not available. If neither is in surgery this will fall to whichever GP is available/any GP they have seen before.</a:t>
            </a:r>
          </a:p>
        </p:txBody>
      </p:sp>
    </p:spTree>
    <p:extLst>
      <p:ext uri="{BB962C8B-B14F-4D97-AF65-F5344CB8AC3E}">
        <p14:creationId xmlns:p14="http://schemas.microsoft.com/office/powerpoint/2010/main" val="22157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280305"/>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1ABB1-7FA6-4005-9CC9-2BFBB30CF364}">
  <ds:schemaRefs>
    <ds:schemaRef ds:uri="http://schemas.microsoft.com/sharepoint/v3/contenttype/forms"/>
  </ds:schemaRefs>
</ds:datastoreItem>
</file>

<file path=customXml/itemProps2.xml><?xml version="1.0" encoding="utf-8"?>
<ds:datastoreItem xmlns:ds="http://schemas.openxmlformats.org/officeDocument/2006/customXml" ds:itemID="{3731200D-D666-4EDE-BB1F-1946421C9C05}">
  <ds:schemaRefs>
    <ds:schemaRef ds:uri="http://schemas.microsoft.com/office/2006/documentManagement/types"/>
    <ds:schemaRef ds:uri="http://purl.org/dc/elements/1.1/"/>
    <ds:schemaRef ds:uri="http://schemas.microsoft.com/office/2006/metadata/properties"/>
    <ds:schemaRef ds:uri="6c54bd8c-ca9d-4bb1-bb21-4e6fd6d684b1"/>
    <ds:schemaRef ds:uri="http://purl.org/dc/dcmitype/"/>
    <ds:schemaRef ds:uri="http://purl.org/dc/terms/"/>
    <ds:schemaRef ds:uri="http://schemas.microsoft.com/office/infopath/2007/PartnerControls"/>
    <ds:schemaRef ds:uri="http://schemas.openxmlformats.org/package/2006/metadata/core-properties"/>
    <ds:schemaRef ds:uri="b2f522bf-5a60-44bf-b1c9-502145edce1d"/>
    <ds:schemaRef ds:uri="http://www.w3.org/XML/1998/namespace"/>
  </ds:schemaRefs>
</ds:datastoreItem>
</file>

<file path=customXml/itemProps3.xml><?xml version="1.0" encoding="utf-8"?>
<ds:datastoreItem xmlns:ds="http://schemas.openxmlformats.org/officeDocument/2006/customXml" ds:itemID="{FCF87576-2C05-42AC-82FF-EDB51443C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522bf-5a60-44bf-b1c9-502145edce1d"/>
    <ds:schemaRef ds:uri="6c54bd8c-ca9d-4bb1-bb21-4e6fd6d6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1942</TotalTime>
  <Words>986</Words>
  <Application>Microsoft Office PowerPoint</Application>
  <PresentationFormat>Widescreen</PresentationFormat>
  <Paragraphs>108</Paragraphs>
  <Slides>7</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Arial</vt:lpstr>
      <vt:lpstr>Calibri</vt:lpstr>
      <vt:lpstr>Calibri Light</vt:lpstr>
      <vt:lpstr>Franklin Gothic Book</vt:lpstr>
      <vt:lpstr>Gotham Rounded Bold</vt:lpstr>
      <vt:lpstr>MS Reference Sans Serif</vt:lpstr>
      <vt:lpstr>Wingdings</vt:lpstr>
      <vt:lpstr>2_Custom Design</vt:lpstr>
      <vt:lpstr>1_Custom Design</vt:lpstr>
      <vt:lpstr>Custom Design</vt:lpstr>
      <vt:lpstr>4_Custom Design</vt:lpstr>
      <vt:lpstr>What did we do? Grange Road Practice Dr Douglas Redpath Owen Thomas Emily Nichols</vt:lpstr>
      <vt:lpstr>Grange Road</vt:lpstr>
      <vt:lpstr>What did the data tell us?</vt:lpstr>
      <vt:lpstr>Why did we join?</vt:lpstr>
      <vt:lpstr>Resources:</vt:lpstr>
      <vt:lpstr>Appointment Booking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Martineau</dc:creator>
  <cp:lastModifiedBy>James Mullarkey</cp:lastModifiedBy>
  <cp:revision>178</cp:revision>
  <cp:lastPrinted>2020-02-25T12:32:17Z</cp:lastPrinted>
  <dcterms:created xsi:type="dcterms:W3CDTF">2016-10-13T11:09:54Z</dcterms:created>
  <dcterms:modified xsi:type="dcterms:W3CDTF">2021-07-08T10:09:15Z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y fmtid="{D5CDD505-2E9C-101B-9397-08002B2CF9AE}" pid="3" name="Order">
    <vt:r8>257200</vt:r8>
  </property>
</Properties>
</file>