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67" r:id="rId5"/>
    <p:sldMasterId id="2147483678" r:id="rId6"/>
    <p:sldMasterId id="2147483670" r:id="rId7"/>
  </p:sldMasterIdLst>
  <p:notesMasterIdLst>
    <p:notesMasterId r:id="rId18"/>
  </p:notesMasterIdLst>
  <p:handoutMasterIdLst>
    <p:handoutMasterId r:id="rId19"/>
  </p:handoutMasterIdLst>
  <p:sldIdLst>
    <p:sldId id="278" r:id="rId8"/>
    <p:sldId id="281" r:id="rId9"/>
    <p:sldId id="287" r:id="rId10"/>
    <p:sldId id="286" r:id="rId11"/>
    <p:sldId id="282" r:id="rId12"/>
    <p:sldId id="288" r:id="rId13"/>
    <p:sldId id="284" r:id="rId14"/>
    <p:sldId id="283" r:id="rId15"/>
    <p:sldId id="289" r:id="rId16"/>
    <p:sldId id="265"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artineau" initials="JM"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68F"/>
    <a:srgbClr val="D210BB"/>
    <a:srgbClr val="660066"/>
    <a:srgbClr val="DAB4CD"/>
    <a:srgbClr val="F797EC"/>
    <a:srgbClr val="FDC3EE"/>
    <a:srgbClr val="FFF3FC"/>
    <a:srgbClr val="325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CEF8CE-69BC-49A7-829E-9588B7E687A3}" v="5" dt="2021-03-15T14:26:51.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CEE574-1BEC-4E89-93F8-71AB7216E8CD}" type="datetimeFigureOut">
              <a:rPr lang="en-GB" smtClean="0"/>
              <a:t>22/06/2021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D85C139-BC9E-48CD-A88A-751815880AFD}" type="slidenum">
              <a:rPr lang="en-GB" smtClean="0"/>
              <a:t>‹#›</a:t>
            </a:fld>
            <a:endParaRPr lang="en-GB"/>
          </a:p>
        </p:txBody>
      </p:sp>
    </p:spTree>
    <p:extLst>
      <p:ext uri="{BB962C8B-B14F-4D97-AF65-F5344CB8AC3E}">
        <p14:creationId xmlns:p14="http://schemas.microsoft.com/office/powerpoint/2010/main" val="3837776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2E669F-A92E-C74E-95D7-5672C2AE2B78}" type="datetimeFigureOut">
              <a:rPr lang="en-US" smtClean="0"/>
              <a:t>6/22/2021</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0CF38DEA-AF54-2F49-AC11-937C41778680}" type="slidenum">
              <a:rPr lang="en-US" smtClean="0"/>
              <a:t>‹#›</a:t>
            </a:fld>
            <a:endParaRPr lang="en-US"/>
          </a:p>
        </p:txBody>
      </p:sp>
    </p:spTree>
    <p:extLst>
      <p:ext uri="{BB962C8B-B14F-4D97-AF65-F5344CB8AC3E}">
        <p14:creationId xmlns:p14="http://schemas.microsoft.com/office/powerpoint/2010/main" val="45632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F38DEA-AF54-2F49-AC11-937C41778680}" type="slidenum">
              <a:rPr lang="en-US" smtClean="0"/>
              <a:t>1</a:t>
            </a:fld>
            <a:endParaRPr lang="en-US"/>
          </a:p>
        </p:txBody>
      </p:sp>
    </p:spTree>
    <p:extLst>
      <p:ext uri="{BB962C8B-B14F-4D97-AF65-F5344CB8AC3E}">
        <p14:creationId xmlns:p14="http://schemas.microsoft.com/office/powerpoint/2010/main" val="250279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F38DEA-AF54-2F49-AC11-937C41778680}" type="slidenum">
              <a:rPr lang="en-US" smtClean="0"/>
              <a:t>2</a:t>
            </a:fld>
            <a:endParaRPr lang="en-US"/>
          </a:p>
        </p:txBody>
      </p:sp>
    </p:spTree>
    <p:extLst>
      <p:ext uri="{BB962C8B-B14F-4D97-AF65-F5344CB8AC3E}">
        <p14:creationId xmlns:p14="http://schemas.microsoft.com/office/powerpoint/2010/main" val="190010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F38DEA-AF54-2F49-AC11-937C41778680}" type="slidenum">
              <a:rPr lang="en-US" smtClean="0"/>
              <a:t>8</a:t>
            </a:fld>
            <a:endParaRPr lang="en-US"/>
          </a:p>
        </p:txBody>
      </p:sp>
    </p:spTree>
    <p:extLst>
      <p:ext uri="{BB962C8B-B14F-4D97-AF65-F5344CB8AC3E}">
        <p14:creationId xmlns:p14="http://schemas.microsoft.com/office/powerpoint/2010/main" val="307515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0CF38DEA-AF54-2F49-AC11-937C41778680}" type="slidenum">
              <a:rPr lang="en-US" smtClean="0"/>
              <a:t>10</a:t>
            </a:fld>
            <a:endParaRPr lang="en-US"/>
          </a:p>
        </p:txBody>
      </p:sp>
    </p:spTree>
    <p:extLst>
      <p:ext uri="{BB962C8B-B14F-4D97-AF65-F5344CB8AC3E}">
        <p14:creationId xmlns:p14="http://schemas.microsoft.com/office/powerpoint/2010/main" val="403699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9638" y="1883989"/>
            <a:ext cx="5620968" cy="3427313"/>
          </a:xfrm>
        </p:spPr>
        <p:txBody>
          <a:bodyPr vert="horz" anchor="ctr" anchorCtr="0"/>
          <a:lstStyle>
            <a:lvl1pPr algn="ctr">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B7396415-7199-CA4A-8B0B-D45EA3689EB2}"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286C-6C38-8A43-B7F2-3C1CEAD81B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37" y="423490"/>
            <a:ext cx="11263009" cy="1325563"/>
          </a:xfrm>
        </p:spPr>
        <p:txBody>
          <a:bodyPr>
            <a:normAutofit/>
          </a:bodyPr>
          <a:lstStyle>
            <a:lvl1pPr>
              <a:defRPr sz="3400" b="1">
                <a:solidFill>
                  <a:srgbClr val="A1368F"/>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429639" y="1883990"/>
            <a:ext cx="5620966" cy="3427312"/>
          </a:xfrm>
        </p:spPr>
        <p:txBody>
          <a:bodyPr>
            <a:normAutofit/>
          </a:bodyPr>
          <a:lstStyle>
            <a:lvl1pPr marL="0" indent="0">
              <a:buFontTx/>
              <a:buNone/>
              <a:defRPr sz="2200">
                <a:solidFill>
                  <a:srgbClr val="32559E"/>
                </a:solidFill>
                <a:latin typeface="Arial" charset="0"/>
                <a:ea typeface="Arial" charset="0"/>
                <a:cs typeface="Arial" charset="0"/>
              </a:defRPr>
            </a:lvl1pPr>
          </a:lstStyle>
          <a:p>
            <a:pPr lvl="0"/>
            <a:r>
              <a:rPr lang="en-US"/>
              <a:t>Click to edit Master text style</a:t>
            </a:r>
          </a:p>
        </p:txBody>
      </p:sp>
    </p:spTree>
    <p:extLst>
      <p:ext uri="{BB962C8B-B14F-4D97-AF65-F5344CB8AC3E}">
        <p14:creationId xmlns:p14="http://schemas.microsoft.com/office/powerpoint/2010/main" val="91441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37" y="423490"/>
            <a:ext cx="11263009" cy="1325563"/>
          </a:xfrm>
        </p:spPr>
        <p:txBody>
          <a:bodyPr>
            <a:normAutofit/>
          </a:bodyPr>
          <a:lstStyle>
            <a:lvl1pPr>
              <a:defRPr sz="3400" b="1">
                <a:solidFill>
                  <a:srgbClr val="A1368F"/>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429639" y="1883990"/>
            <a:ext cx="5620966" cy="3427312"/>
          </a:xfrm>
        </p:spPr>
        <p:txBody>
          <a:bodyPr>
            <a:normAutofit/>
          </a:bodyPr>
          <a:lstStyle>
            <a:lvl1pPr marL="0" indent="0">
              <a:buFontTx/>
              <a:buNone/>
              <a:defRPr sz="2200">
                <a:solidFill>
                  <a:srgbClr val="32559E"/>
                </a:solidFill>
                <a:latin typeface="Arial" charset="0"/>
                <a:ea typeface="Arial" charset="0"/>
                <a:cs typeface="Arial" charset="0"/>
              </a:defRPr>
            </a:lvl1pPr>
          </a:lstStyle>
          <a:p>
            <a:pPr lvl="0"/>
            <a:r>
              <a:rPr lang="en-US"/>
              <a:t>Click to edit Master text style</a:t>
            </a:r>
          </a:p>
        </p:txBody>
      </p:sp>
    </p:spTree>
    <p:extLst>
      <p:ext uri="{BB962C8B-B14F-4D97-AF65-F5344CB8AC3E}">
        <p14:creationId xmlns:p14="http://schemas.microsoft.com/office/powerpoint/2010/main" val="16575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F3D1F-F47A-9447-A70B-3C557108AD4F}"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8910D-567E-BB4F-86FE-28C9568A0BD4}" type="slidenum">
              <a:rPr lang="en-US" smtClean="0"/>
              <a:t>‹#›</a:t>
            </a:fld>
            <a:endParaRPr lang="en-US"/>
          </a:p>
        </p:txBody>
      </p:sp>
    </p:spTree>
    <p:extLst>
      <p:ext uri="{BB962C8B-B14F-4D97-AF65-F5344CB8AC3E}">
        <p14:creationId xmlns:p14="http://schemas.microsoft.com/office/powerpoint/2010/main" val="971963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96415-7199-CA4A-8B0B-D45EA3689EB2}" type="datetimeFigureOut">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9286C-6C38-8A43-B7F2-3C1CEAD81B16}" type="slidenum">
              <a:rPr lang="en-US" smtClean="0"/>
              <a:t>‹#›</a:t>
            </a:fld>
            <a:endParaRPr lang="en-US"/>
          </a:p>
        </p:txBody>
      </p:sp>
      <p:pic>
        <p:nvPicPr>
          <p:cNvPr id="9" name="Picture 8"/>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710682"/>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C0143-8AC2-EA4C-9E39-EA96AE62654C}" type="datetimeFigureOut">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408EC-708B-1C49-B6C6-BAB8AE0B3E18}" type="slidenum">
              <a:rPr lang="en-US" smtClean="0"/>
              <a:t>‹#›</a:t>
            </a:fld>
            <a:endParaRPr lang="en-US"/>
          </a:p>
        </p:txBody>
      </p:sp>
      <p:pic>
        <p:nvPicPr>
          <p:cNvPr id="9" name="Picture 8"/>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5944284"/>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9BD26-1D68-F444-A448-A4D356188BE2}" type="datetimeFigureOut">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22F63-4244-CE48-9596-23BDC43DA678}" type="slidenum">
              <a:rPr lang="en-US" smtClean="0"/>
              <a:t>‹#›</a:t>
            </a:fld>
            <a:endParaRPr lang="en-US"/>
          </a:p>
        </p:txBody>
      </p:sp>
      <p:pic>
        <p:nvPicPr>
          <p:cNvPr id="7" name="Picture 6"/>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469375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F3D1F-F47A-9447-A70B-3C557108AD4F}" type="datetimeFigureOut">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8910D-567E-BB4F-86FE-28C9568A0BD4}" type="slidenum">
              <a:rPr lang="en-US" smtClean="0"/>
              <a:t>‹#›</a:t>
            </a:fld>
            <a:endParaRPr lang="en-US"/>
          </a:p>
        </p:txBody>
      </p:sp>
      <p:pic>
        <p:nvPicPr>
          <p:cNvPr id="8" name="Picture 7"/>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189085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it.ly/34kjgA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374" y="918524"/>
            <a:ext cx="8339598" cy="2888705"/>
          </a:xfrm>
        </p:spPr>
        <p:txBody>
          <a:bodyPr>
            <a:noAutofit/>
          </a:bodyPr>
          <a:lstStyle/>
          <a:p>
            <a:pPr algn="l"/>
            <a:r>
              <a:rPr lang="en-GB" sz="4000" b="1" dirty="0"/>
              <a:t>Greenway Community Practice</a:t>
            </a:r>
            <a:br>
              <a:rPr lang="en-GB" sz="4000" b="1" dirty="0"/>
            </a:br>
            <a:r>
              <a:rPr lang="en-GB" sz="4000" b="1" dirty="0"/>
              <a:t> </a:t>
            </a:r>
            <a:r>
              <a:rPr lang="en-GB" sz="4000" dirty="0"/>
              <a:t>Dr Liz Grimshaw &amp; Jade Hobden</a:t>
            </a:r>
            <a:endParaRPr lang="en-GB" sz="1800" dirty="0"/>
          </a:p>
        </p:txBody>
      </p:sp>
      <p:sp>
        <p:nvSpPr>
          <p:cNvPr id="6" name="TextBox 5">
            <a:extLst>
              <a:ext uri="{FF2B5EF4-FFF2-40B4-BE49-F238E27FC236}">
                <a16:creationId xmlns:a16="http://schemas.microsoft.com/office/drawing/2014/main" id="{A30E4F97-34D5-4991-B913-811023884E3A}"/>
              </a:ext>
            </a:extLst>
          </p:cNvPr>
          <p:cNvSpPr txBox="1"/>
          <p:nvPr/>
        </p:nvSpPr>
        <p:spPr>
          <a:xfrm>
            <a:off x="250115" y="6355983"/>
            <a:ext cx="2224143" cy="369332"/>
          </a:xfrm>
          <a:prstGeom prst="rect">
            <a:avLst/>
          </a:prstGeom>
          <a:noFill/>
        </p:spPr>
        <p:txBody>
          <a:bodyPr wrap="square">
            <a:spAutoFit/>
          </a:bodyPr>
          <a:lstStyle/>
          <a:p>
            <a:r>
              <a:rPr lang="en-GB" sz="1800" dirty="0">
                <a:solidFill>
                  <a:schemeClr val="bg1"/>
                </a:solidFill>
              </a:rPr>
              <a:t>March 2021</a:t>
            </a:r>
            <a:endParaRPr lang="en-GB" dirty="0">
              <a:solidFill>
                <a:schemeClr val="bg1"/>
              </a:solidFill>
            </a:endParaRPr>
          </a:p>
        </p:txBody>
      </p:sp>
      <p:graphicFrame>
        <p:nvGraphicFramePr>
          <p:cNvPr id="4" name="Table 4">
            <a:extLst>
              <a:ext uri="{FF2B5EF4-FFF2-40B4-BE49-F238E27FC236}">
                <a16:creationId xmlns:a16="http://schemas.microsoft.com/office/drawing/2014/main" id="{57E57555-94CC-48FD-9ADA-933F3DC59A67}"/>
              </a:ext>
            </a:extLst>
          </p:cNvPr>
          <p:cNvGraphicFramePr>
            <a:graphicFrameLocks noGrp="1"/>
          </p:cNvGraphicFramePr>
          <p:nvPr>
            <p:extLst>
              <p:ext uri="{D42A27DB-BD31-4B8C-83A1-F6EECF244321}">
                <p14:modId xmlns:p14="http://schemas.microsoft.com/office/powerpoint/2010/main" val="4118454234"/>
              </p:ext>
            </p:extLst>
          </p:nvPr>
        </p:nvGraphicFramePr>
        <p:xfrm>
          <a:off x="677321" y="3429000"/>
          <a:ext cx="9837515" cy="2320399"/>
        </p:xfrm>
        <a:graphic>
          <a:graphicData uri="http://schemas.openxmlformats.org/drawingml/2006/table">
            <a:tbl>
              <a:tblPr firstRow="1" bandRow="1">
                <a:tableStyleId>{5C22544A-7EE6-4342-B048-85BDC9FD1C3A}</a:tableStyleId>
              </a:tblPr>
              <a:tblGrid>
                <a:gridCol w="3009122">
                  <a:extLst>
                    <a:ext uri="{9D8B030D-6E8A-4147-A177-3AD203B41FA5}">
                      <a16:colId xmlns:a16="http://schemas.microsoft.com/office/drawing/2014/main" val="3647036174"/>
                    </a:ext>
                  </a:extLst>
                </a:gridCol>
                <a:gridCol w="6828393">
                  <a:extLst>
                    <a:ext uri="{9D8B030D-6E8A-4147-A177-3AD203B41FA5}">
                      <a16:colId xmlns:a16="http://schemas.microsoft.com/office/drawing/2014/main" val="2939406108"/>
                    </a:ext>
                  </a:extLst>
                </a:gridCol>
              </a:tblGrid>
              <a:tr h="47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Practice Overview</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a:txBody>
                  <a:tcPr/>
                </a:tc>
                <a:extLst>
                  <a:ext uri="{0D108BD9-81ED-4DB2-BD59-A6C34878D82A}">
                    <a16:rowId xmlns:a16="http://schemas.microsoft.com/office/drawing/2014/main" val="4065070502"/>
                  </a:ext>
                </a:extLst>
              </a:tr>
              <a:tr h="289299">
                <a:tc>
                  <a:txBody>
                    <a:bodyPr/>
                    <a:lstStyle/>
                    <a:p>
                      <a:r>
                        <a:rPr lang="en-US"/>
                        <a:t>No of GPs</a:t>
                      </a:r>
                      <a:endParaRPr lang="en-GB"/>
                    </a:p>
                  </a:txBody>
                  <a:tcPr/>
                </a:tc>
                <a:tc>
                  <a:txBody>
                    <a:bodyPr/>
                    <a:lstStyle/>
                    <a:p>
                      <a:r>
                        <a:rPr lang="en-GB" dirty="0"/>
                        <a:t>8</a:t>
                      </a:r>
                    </a:p>
                  </a:txBody>
                  <a:tcPr/>
                </a:tc>
                <a:extLst>
                  <a:ext uri="{0D108BD9-81ED-4DB2-BD59-A6C34878D82A}">
                    <a16:rowId xmlns:a16="http://schemas.microsoft.com/office/drawing/2014/main" val="1321585115"/>
                  </a:ext>
                </a:extLst>
              </a:tr>
              <a:tr h="370840">
                <a:tc>
                  <a:txBody>
                    <a:bodyPr/>
                    <a:lstStyle/>
                    <a:p>
                      <a:r>
                        <a:rPr lang="en-US"/>
                        <a:t>Patient Population</a:t>
                      </a:r>
                      <a:endParaRPr lang="en-GB"/>
                    </a:p>
                  </a:txBody>
                  <a:tcPr/>
                </a:tc>
                <a:tc>
                  <a:txBody>
                    <a:bodyPr/>
                    <a:lstStyle/>
                    <a:p>
                      <a:r>
                        <a:rPr lang="en-GB" dirty="0"/>
                        <a:t>9,157</a:t>
                      </a:r>
                    </a:p>
                  </a:txBody>
                  <a:tcPr/>
                </a:tc>
                <a:extLst>
                  <a:ext uri="{0D108BD9-81ED-4DB2-BD59-A6C34878D82A}">
                    <a16:rowId xmlns:a16="http://schemas.microsoft.com/office/drawing/2014/main" val="2644935247"/>
                  </a:ext>
                </a:extLst>
              </a:tr>
              <a:tr h="370840">
                <a:tc>
                  <a:txBody>
                    <a:bodyPr/>
                    <a:lstStyle/>
                    <a:p>
                      <a:r>
                        <a:rPr lang="en-US"/>
                        <a:t>Location</a:t>
                      </a:r>
                      <a:endParaRPr lang="en-GB"/>
                    </a:p>
                  </a:txBody>
                  <a:tcPr/>
                </a:tc>
                <a:tc>
                  <a:txBody>
                    <a:bodyPr/>
                    <a:lstStyle/>
                    <a:p>
                      <a:r>
                        <a:rPr lang="en-GB" dirty="0"/>
                        <a:t>Southmead,</a:t>
                      </a:r>
                      <a:r>
                        <a:rPr lang="en-GB" baseline="0" dirty="0"/>
                        <a:t> Bristol</a:t>
                      </a:r>
                      <a:endParaRPr lang="en-GB" dirty="0"/>
                    </a:p>
                  </a:txBody>
                  <a:tcPr/>
                </a:tc>
                <a:extLst>
                  <a:ext uri="{0D108BD9-81ED-4DB2-BD59-A6C34878D82A}">
                    <a16:rowId xmlns:a16="http://schemas.microsoft.com/office/drawing/2014/main" val="1094331997"/>
                  </a:ext>
                </a:extLst>
              </a:tr>
              <a:tr h="370840">
                <a:tc>
                  <a:txBody>
                    <a:bodyPr/>
                    <a:lstStyle/>
                    <a:p>
                      <a:r>
                        <a:rPr lang="en-US" err="1"/>
                        <a:t>CoC</a:t>
                      </a:r>
                      <a:r>
                        <a:rPr lang="en-US"/>
                        <a:t> Approach</a:t>
                      </a:r>
                      <a:endParaRPr lang="en-GB"/>
                    </a:p>
                  </a:txBody>
                  <a:tcPr/>
                </a:tc>
                <a:tc>
                  <a:txBody>
                    <a:bodyPr/>
                    <a:lstStyle/>
                    <a:p>
                      <a:r>
                        <a:rPr lang="en-US" dirty="0">
                          <a:solidFill>
                            <a:schemeClr val="tx1"/>
                          </a:solidFill>
                        </a:rPr>
                        <a:t>Usual GP &amp; All Patients</a:t>
                      </a:r>
                      <a:endParaRPr lang="en-GB" dirty="0">
                        <a:solidFill>
                          <a:schemeClr val="tx1"/>
                        </a:solidFill>
                      </a:endParaRPr>
                    </a:p>
                  </a:txBody>
                  <a:tcPr/>
                </a:tc>
                <a:extLst>
                  <a:ext uri="{0D108BD9-81ED-4DB2-BD59-A6C34878D82A}">
                    <a16:rowId xmlns:a16="http://schemas.microsoft.com/office/drawing/2014/main" val="2236628245"/>
                  </a:ext>
                </a:extLst>
              </a:tr>
              <a:tr h="370840">
                <a:tc>
                  <a:txBody>
                    <a:bodyPr/>
                    <a:lstStyle/>
                    <a:p>
                      <a:r>
                        <a:rPr lang="en-US" dirty="0" err="1"/>
                        <a:t>CoC</a:t>
                      </a:r>
                      <a:r>
                        <a:rPr lang="en-US" dirty="0"/>
                        <a:t> Status</a:t>
                      </a:r>
                      <a:endParaRPr lang="en-GB" dirty="0"/>
                    </a:p>
                  </a:txBody>
                  <a:tcPr/>
                </a:tc>
                <a:tc>
                  <a:txBody>
                    <a:bodyPr/>
                    <a:lstStyle/>
                    <a:p>
                      <a:r>
                        <a:rPr lang="en-US" dirty="0"/>
                        <a:t>Practice uses personal lists and has high levels of continuity.  </a:t>
                      </a:r>
                    </a:p>
                  </a:txBody>
                  <a:tcPr/>
                </a:tc>
                <a:extLst>
                  <a:ext uri="{0D108BD9-81ED-4DB2-BD59-A6C34878D82A}">
                    <a16:rowId xmlns:a16="http://schemas.microsoft.com/office/drawing/2014/main" val="4273416884"/>
                  </a:ext>
                </a:extLst>
              </a:tr>
            </a:tbl>
          </a:graphicData>
        </a:graphic>
      </p:graphicFrame>
    </p:spTree>
    <p:extLst>
      <p:ext uri="{BB962C8B-B14F-4D97-AF65-F5344CB8AC3E}">
        <p14:creationId xmlns:p14="http://schemas.microsoft.com/office/powerpoint/2010/main" val="417087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5505" y="5724939"/>
            <a:ext cx="4731026" cy="646331"/>
          </a:xfrm>
          <a:prstGeom prst="rect">
            <a:avLst/>
          </a:prstGeom>
          <a:noFill/>
        </p:spPr>
        <p:txBody>
          <a:bodyPr wrap="square" rtlCol="0">
            <a:spAutoFit/>
          </a:bodyPr>
          <a:lstStyle/>
          <a:p>
            <a:r>
              <a:rPr lang="en-GB" b="1">
                <a:solidFill>
                  <a:schemeClr val="bg1"/>
                </a:solidFill>
                <a:latin typeface="Microsoft Sans Serif" panose="020B0604020202020204" pitchFamily="34" charset="0"/>
                <a:cs typeface="Microsoft Sans Serif" panose="020B0604020202020204" pitchFamily="34" charset="0"/>
              </a:rPr>
              <a:t>Continuity of Care Project Manager: Julia.Martineau@onecare.org.uk</a:t>
            </a:r>
          </a:p>
        </p:txBody>
      </p:sp>
      <p:sp>
        <p:nvSpPr>
          <p:cNvPr id="3" name="TextBox 2"/>
          <p:cNvSpPr txBox="1"/>
          <p:nvPr/>
        </p:nvSpPr>
        <p:spPr>
          <a:xfrm>
            <a:off x="4092715" y="257882"/>
            <a:ext cx="349473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Keys to Success</a:t>
            </a:r>
          </a:p>
        </p:txBody>
      </p:sp>
      <p:sp>
        <p:nvSpPr>
          <p:cNvPr id="4" name="Rectangle 3"/>
          <p:cNvSpPr/>
          <p:nvPr/>
        </p:nvSpPr>
        <p:spPr>
          <a:xfrm>
            <a:off x="552088" y="1213312"/>
            <a:ext cx="10575987" cy="2523768"/>
          </a:xfrm>
          <a:prstGeom prst="rect">
            <a:avLst/>
          </a:prstGeom>
        </p:spPr>
        <p:txBody>
          <a:bodyPr wrap="square">
            <a:spAutoFit/>
          </a:bodyPr>
          <a:lstStyle/>
          <a:p>
            <a:pPr marL="514350" indent="-514350">
              <a:buFont typeface="+mj-lt"/>
              <a:buAutoNum type="arabicPeriod"/>
            </a:pPr>
            <a:r>
              <a:rPr lang="en-GB" sz="2000" dirty="0">
                <a:solidFill>
                  <a:schemeClr val="bg1"/>
                </a:solidFill>
              </a:rPr>
              <a:t>Ideally GPs need to work across 4 days. If this is not possible, then 2 GPs can share a list. </a:t>
            </a:r>
          </a:p>
          <a:p>
            <a:pPr marL="514350" indent="-514350">
              <a:buFont typeface="+mj-lt"/>
              <a:buAutoNum type="arabicPeriod"/>
            </a:pPr>
            <a:r>
              <a:rPr lang="en-GB" sz="2000" dirty="0">
                <a:solidFill>
                  <a:schemeClr val="bg1"/>
                </a:solidFill>
              </a:rPr>
              <a:t>Reception needs to be consistent in booking appointments – no “just this once”.</a:t>
            </a:r>
          </a:p>
          <a:p>
            <a:pPr marL="514350" indent="-514350">
              <a:buFont typeface="+mj-lt"/>
              <a:buAutoNum type="arabicPeriod"/>
            </a:pPr>
            <a:r>
              <a:rPr lang="en-GB" sz="2000" dirty="0">
                <a:solidFill>
                  <a:schemeClr val="bg1"/>
                </a:solidFill>
              </a:rPr>
              <a:t>GPs need to support their reception team. If a patient has booked inappropriately, it is the GP’s job to inform the patient and explain how they should book in the future.</a:t>
            </a:r>
          </a:p>
          <a:p>
            <a:pPr marL="514350" indent="-514350">
              <a:buFont typeface="+mj-lt"/>
              <a:buAutoNum type="arabicPeriod"/>
            </a:pPr>
            <a:r>
              <a:rPr lang="en-GB" sz="2000" dirty="0">
                <a:solidFill>
                  <a:schemeClr val="bg1"/>
                </a:solidFill>
              </a:rPr>
              <a:t>Patients need to understand the appointment rules from the moment they register.</a:t>
            </a:r>
          </a:p>
          <a:p>
            <a:pPr marL="514350" indent="-514350">
              <a:buFont typeface="+mj-lt"/>
              <a:buAutoNum type="arabicPeriod"/>
            </a:pPr>
            <a:r>
              <a:rPr lang="en-GB" sz="2000" dirty="0">
                <a:solidFill>
                  <a:schemeClr val="bg1"/>
                </a:solidFill>
                <a:cs typeface="Arial" panose="020B0604020202020204" pitchFamily="34" charset="0"/>
              </a:rPr>
              <a:t>GP list sizes need to be constantly monitored (we look at ours weekly) to ensure equality through the GP team.</a:t>
            </a:r>
          </a:p>
          <a:p>
            <a:endParaRPr lang="en-GB" dirty="0"/>
          </a:p>
        </p:txBody>
      </p:sp>
    </p:spTree>
    <p:extLst>
      <p:ext uri="{BB962C8B-B14F-4D97-AF65-F5344CB8AC3E}">
        <p14:creationId xmlns:p14="http://schemas.microsoft.com/office/powerpoint/2010/main" val="174828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46EEFC-BC40-4760-957C-C13C255D870E}"/>
              </a:ext>
            </a:extLst>
          </p:cNvPr>
          <p:cNvSpPr>
            <a:spLocks noGrp="1"/>
          </p:cNvSpPr>
          <p:nvPr>
            <p:ph type="title"/>
          </p:nvPr>
        </p:nvSpPr>
        <p:spPr>
          <a:xfrm>
            <a:off x="391782" y="190086"/>
            <a:ext cx="5111871" cy="733244"/>
          </a:xfrm>
        </p:spPr>
        <p:txBody>
          <a:bodyPr>
            <a:normAutofit/>
          </a:bodyPr>
          <a:lstStyle/>
          <a:p>
            <a:r>
              <a:rPr lang="en-GB" sz="3600" dirty="0"/>
              <a:t>Where is the practice?</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45" y="5132803"/>
            <a:ext cx="5978106" cy="86850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782" y="1242506"/>
            <a:ext cx="5693433" cy="3795622"/>
          </a:xfrm>
          <a:prstGeom prst="rect">
            <a:avLst/>
          </a:prstGeom>
          <a:solidFill>
            <a:srgbClr val="FFFFFF">
              <a:shade val="85000"/>
            </a:srgbClr>
          </a:solidFill>
          <a:ln w="88900" cap="sq">
            <a:solidFill>
              <a:srgbClr val="A1368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6676844" y="208984"/>
            <a:ext cx="5201728" cy="861774"/>
          </a:xfrm>
          <a:prstGeom prst="rect">
            <a:avLst/>
          </a:prstGeom>
          <a:noFill/>
        </p:spPr>
        <p:txBody>
          <a:bodyPr wrap="square" rtlCol="0">
            <a:spAutoFit/>
          </a:bodyPr>
          <a:lstStyle/>
          <a:p>
            <a:r>
              <a:rPr lang="en-GB" sz="3200" b="1" dirty="0">
                <a:solidFill>
                  <a:srgbClr val="A1368F"/>
                </a:solidFill>
                <a:latin typeface="Arial" panose="020B0604020202020204" pitchFamily="34" charset="0"/>
                <a:cs typeface="Arial" panose="020B0604020202020204" pitchFamily="34" charset="0"/>
              </a:rPr>
              <a:t>Practice Demographics</a:t>
            </a:r>
          </a:p>
          <a:p>
            <a:endParaRPr lang="en-GB" dirty="0"/>
          </a:p>
        </p:txBody>
      </p:sp>
      <p:sp>
        <p:nvSpPr>
          <p:cNvPr id="10" name="TextBox 9"/>
          <p:cNvSpPr txBox="1"/>
          <p:nvPr/>
        </p:nvSpPr>
        <p:spPr>
          <a:xfrm>
            <a:off x="6340415" y="915006"/>
            <a:ext cx="5331123" cy="2277547"/>
          </a:xfrm>
          <a:prstGeom prst="rect">
            <a:avLst/>
          </a:prstGeom>
          <a:noFill/>
        </p:spPr>
        <p:txBody>
          <a:bodyPr wrap="square" rtlCol="0">
            <a:spAutoFit/>
          </a:bodyPr>
          <a:lstStyle/>
          <a:p>
            <a:pPr algn="ctr"/>
            <a:r>
              <a:rPr lang="en-GB" sz="1400" b="1" dirty="0">
                <a:solidFill>
                  <a:srgbClr val="A1368F"/>
                </a:solidFill>
              </a:rPr>
              <a:t>Our Mission</a:t>
            </a:r>
          </a:p>
          <a:p>
            <a:pPr algn="ctr"/>
            <a:r>
              <a:rPr lang="en-GB" sz="1600" b="1" dirty="0"/>
              <a:t>Our Practice is dedicated to providing quality, patient-centred health care by helping individuals achieve a sense of well being, whatever their particular needs, working in partnership with our local community.</a:t>
            </a:r>
          </a:p>
          <a:p>
            <a:pPr algn="ctr"/>
            <a:endParaRPr lang="en-GB" sz="1600" b="1" dirty="0"/>
          </a:p>
          <a:p>
            <a:pPr algn="ctr"/>
            <a:r>
              <a:rPr lang="en-GB" sz="1600" b="1" dirty="0">
                <a:solidFill>
                  <a:srgbClr val="A1368F"/>
                </a:solidFill>
              </a:rPr>
              <a:t>Our Philosophy</a:t>
            </a:r>
          </a:p>
          <a:p>
            <a:pPr algn="ctr"/>
            <a:r>
              <a:rPr lang="en-GB" sz="1600" b="1" dirty="0"/>
              <a:t>We learn from all we do and value and support both our patients and staff.</a:t>
            </a:r>
          </a:p>
        </p:txBody>
      </p:sp>
      <p:graphicFrame>
        <p:nvGraphicFramePr>
          <p:cNvPr id="12" name="Table 11"/>
          <p:cNvGraphicFramePr>
            <a:graphicFrameLocks noGrp="1"/>
          </p:cNvGraphicFramePr>
          <p:nvPr>
            <p:extLst>
              <p:ext uri="{D42A27DB-BD31-4B8C-83A1-F6EECF244321}">
                <p14:modId xmlns:p14="http://schemas.microsoft.com/office/powerpoint/2010/main" val="971742368"/>
              </p:ext>
            </p:extLst>
          </p:nvPr>
        </p:nvGraphicFramePr>
        <p:xfrm>
          <a:off x="7570876" y="3192553"/>
          <a:ext cx="2870200" cy="3504969"/>
        </p:xfrm>
        <a:graphic>
          <a:graphicData uri="http://schemas.openxmlformats.org/drawingml/2006/table">
            <a:tbl>
              <a:tblPr firstRow="1" bandRow="1">
                <a:tableStyleId>{46F890A9-2807-4EBB-B81D-B2AA78EC7F39}</a:tableStyleId>
              </a:tblPr>
              <a:tblGrid>
                <a:gridCol w="717550">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7550">
                  <a:extLst>
                    <a:ext uri="{9D8B030D-6E8A-4147-A177-3AD203B41FA5}">
                      <a16:colId xmlns:a16="http://schemas.microsoft.com/office/drawing/2014/main" val="20003"/>
                    </a:ext>
                  </a:extLst>
                </a:gridCol>
              </a:tblGrid>
              <a:tr h="269613">
                <a:tc>
                  <a:txBody>
                    <a:bodyPr/>
                    <a:lstStyle/>
                    <a:p>
                      <a:r>
                        <a:rPr lang="en-GB" sz="1050" dirty="0"/>
                        <a:t>Age Band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368F"/>
                    </a:solidFill>
                  </a:tcPr>
                </a:tc>
                <a:tc>
                  <a:txBody>
                    <a:bodyPr/>
                    <a:lstStyle/>
                    <a:p>
                      <a:r>
                        <a:rPr lang="en-GB" sz="105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368F"/>
                    </a:solidFill>
                  </a:tcPr>
                </a:tc>
                <a:tc>
                  <a:txBody>
                    <a:bodyPr/>
                    <a:lstStyle/>
                    <a:p>
                      <a:r>
                        <a:rPr lang="en-GB" sz="1050" dirty="0"/>
                        <a:t>Female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368F"/>
                    </a:solidFill>
                  </a:tcPr>
                </a:tc>
                <a:tc>
                  <a:txBody>
                    <a:bodyPr/>
                    <a:lstStyle/>
                    <a:p>
                      <a:r>
                        <a:rPr lang="en-GB" sz="1050" dirty="0"/>
                        <a:t>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368F"/>
                    </a:solidFill>
                  </a:tcPr>
                </a:tc>
                <a:extLst>
                  <a:ext uri="{0D108BD9-81ED-4DB2-BD59-A6C34878D82A}">
                    <a16:rowId xmlns:a16="http://schemas.microsoft.com/office/drawing/2014/main" val="10000"/>
                  </a:ext>
                </a:extLst>
              </a:tr>
              <a:tr h="269613">
                <a:tc>
                  <a:txBody>
                    <a:bodyPr/>
                    <a:lstStyle/>
                    <a:p>
                      <a:r>
                        <a:rPr lang="en-GB" sz="1050" dirty="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557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264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293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9613">
                <a:tc>
                  <a:txBody>
                    <a:bodyPr/>
                    <a:lstStyle/>
                    <a:p>
                      <a:r>
                        <a:rPr lang="en-GB" sz="1050" dirty="0"/>
                        <a:t>5-16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1452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709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743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9613">
                <a:tc>
                  <a:txBody>
                    <a:bodyPr/>
                    <a:lstStyle/>
                    <a:p>
                      <a:r>
                        <a:rPr lang="en-GB" sz="1050" dirty="0"/>
                        <a:t>17-24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780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421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359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9613">
                <a:tc>
                  <a:txBody>
                    <a:bodyPr/>
                    <a:lstStyle/>
                    <a:p>
                      <a:r>
                        <a:rPr lang="en-GB" sz="1050" dirty="0"/>
                        <a:t>25-34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1478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757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721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9613">
                <a:tc>
                  <a:txBody>
                    <a:bodyPr/>
                    <a:lstStyle/>
                    <a:p>
                      <a:r>
                        <a:rPr lang="en-GB" sz="1050" dirty="0"/>
                        <a:t>35-44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1399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671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728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9613">
                <a:tc>
                  <a:txBody>
                    <a:bodyPr/>
                    <a:lstStyle/>
                    <a:p>
                      <a:r>
                        <a:rPr lang="en-GB" sz="1050" dirty="0"/>
                        <a:t>45-54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1150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560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590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9613">
                <a:tc>
                  <a:txBody>
                    <a:bodyPr/>
                    <a:lstStyle/>
                    <a:p>
                      <a:r>
                        <a:rPr lang="en-GB" sz="1050" dirty="0"/>
                        <a:t>55-64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940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464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476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9613">
                <a:tc>
                  <a:txBody>
                    <a:bodyPr/>
                    <a:lstStyle/>
                    <a:p>
                      <a:r>
                        <a:rPr lang="en-GB" sz="1050" dirty="0"/>
                        <a:t>65-74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677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348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329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9613">
                <a:tc>
                  <a:txBody>
                    <a:bodyPr/>
                    <a:lstStyle/>
                    <a:p>
                      <a:r>
                        <a:rPr lang="en-GB" sz="1050" dirty="0"/>
                        <a:t>75-84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499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284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215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9613">
                <a:tc>
                  <a:txBody>
                    <a:bodyPr/>
                    <a:lstStyle/>
                    <a:p>
                      <a:r>
                        <a:rPr lang="en-GB" sz="1050" dirty="0"/>
                        <a:t>85-89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9613">
                <a:tc>
                  <a:txBody>
                    <a:bodyPr/>
                    <a:lstStyle/>
                    <a:p>
                      <a:r>
                        <a:rPr lang="en-GB" sz="105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9613">
                <a:tc>
                  <a:txBody>
                    <a:bodyPr/>
                    <a:lstStyle/>
                    <a:p>
                      <a:r>
                        <a:rPr lang="en-GB" sz="105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9171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4630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4512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3" name="TextBox 12"/>
          <p:cNvSpPr txBox="1"/>
          <p:nvPr/>
        </p:nvSpPr>
        <p:spPr>
          <a:xfrm>
            <a:off x="570779" y="915006"/>
            <a:ext cx="5335438" cy="276999"/>
          </a:xfrm>
          <a:prstGeom prst="rect">
            <a:avLst/>
          </a:prstGeom>
          <a:noFill/>
        </p:spPr>
        <p:txBody>
          <a:bodyPr wrap="square" rtlCol="0">
            <a:spAutoFit/>
          </a:bodyPr>
          <a:lstStyle/>
          <a:p>
            <a:r>
              <a:rPr lang="en-GB" sz="1200" b="1" dirty="0">
                <a:solidFill>
                  <a:srgbClr val="A1368F"/>
                </a:solidFill>
              </a:rPr>
              <a:t>Greenway Community Practice, Greystoke Avenue, Southmead, Bristol, BS10 6AF </a:t>
            </a:r>
          </a:p>
        </p:txBody>
      </p:sp>
    </p:spTree>
    <p:extLst>
      <p:ext uri="{BB962C8B-B14F-4D97-AF65-F5344CB8AC3E}">
        <p14:creationId xmlns:p14="http://schemas.microsoft.com/office/powerpoint/2010/main" val="265704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22498" y="2130725"/>
            <a:ext cx="2013146" cy="472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592" t="4207" r="2399" b="2670"/>
          <a:stretch/>
        </p:blipFill>
        <p:spPr>
          <a:xfrm>
            <a:off x="68112" y="4356340"/>
            <a:ext cx="4107073" cy="2406771"/>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594" t="3206" r="2617"/>
          <a:stretch/>
        </p:blipFill>
        <p:spPr>
          <a:xfrm>
            <a:off x="3659890" y="4356340"/>
            <a:ext cx="4106173" cy="2501660"/>
          </a:xfrm>
          <a:prstGeom prst="rect">
            <a:avLst/>
          </a:prstGeom>
        </p:spPr>
      </p:pic>
      <p:sp>
        <p:nvSpPr>
          <p:cNvPr id="2" name="Title 1"/>
          <p:cNvSpPr>
            <a:spLocks noGrp="1"/>
          </p:cNvSpPr>
          <p:nvPr>
            <p:ph type="title"/>
          </p:nvPr>
        </p:nvSpPr>
        <p:spPr>
          <a:xfrm>
            <a:off x="1364570" y="224286"/>
            <a:ext cx="5011947" cy="854015"/>
          </a:xfrm>
        </p:spPr>
        <p:txBody>
          <a:bodyPr/>
          <a:lstStyle/>
          <a:p>
            <a:r>
              <a:rPr lang="en-GB" dirty="0"/>
              <a:t>Practice Demographics</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009" t="2844" r="584" b="2844"/>
          <a:stretch/>
        </p:blipFill>
        <p:spPr>
          <a:xfrm>
            <a:off x="1364570" y="1223351"/>
            <a:ext cx="4209690" cy="2424022"/>
          </a:xfrm>
          <a:prstGeom prst="rect">
            <a:avLst/>
          </a:prstGeom>
        </p:spPr>
      </p:pic>
      <p:sp>
        <p:nvSpPr>
          <p:cNvPr id="4" name="Rectangle 3"/>
          <p:cNvSpPr/>
          <p:nvPr/>
        </p:nvSpPr>
        <p:spPr>
          <a:xfrm>
            <a:off x="7289795" y="3321170"/>
            <a:ext cx="4902205" cy="3536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4031" y="1699405"/>
            <a:ext cx="4594545" cy="4390846"/>
          </a:xfrm>
          <a:prstGeom prst="rect">
            <a:avLst/>
          </a:prstGeom>
          <a:solidFill>
            <a:srgbClr val="FFFFFF">
              <a:shade val="85000"/>
            </a:srgbClr>
          </a:solidFill>
          <a:ln w="190500" cap="rnd">
            <a:solidFill>
              <a:srgbClr val="A1368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86102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494" y="0"/>
            <a:ext cx="6238582" cy="1325563"/>
          </a:xfrm>
        </p:spPr>
        <p:txBody>
          <a:bodyPr>
            <a:normAutofit/>
          </a:bodyPr>
          <a:lstStyle/>
          <a:p>
            <a:r>
              <a:rPr lang="en-GB" sz="3200" dirty="0"/>
              <a:t>Greenway Community Practice</a:t>
            </a:r>
          </a:p>
        </p:txBody>
      </p:sp>
      <p:sp>
        <p:nvSpPr>
          <p:cNvPr id="3" name="Content Placeholder 2"/>
          <p:cNvSpPr>
            <a:spLocks noGrp="1"/>
          </p:cNvSpPr>
          <p:nvPr>
            <p:ph idx="1"/>
          </p:nvPr>
        </p:nvSpPr>
        <p:spPr>
          <a:xfrm>
            <a:off x="300242" y="1323272"/>
            <a:ext cx="5522588" cy="4660967"/>
          </a:xfrm>
        </p:spPr>
        <p:txBody>
          <a:bodyPr>
            <a:noAutofit/>
          </a:bodyPr>
          <a:lstStyle/>
          <a:p>
            <a:pPr marL="342900" indent="-342900">
              <a:buFont typeface="Arial" panose="020B0604020202020204" pitchFamily="34" charset="0"/>
              <a:buChar char="•"/>
            </a:pPr>
            <a:r>
              <a:rPr lang="en-GB" sz="2400" dirty="0">
                <a:solidFill>
                  <a:schemeClr val="tx1"/>
                </a:solidFill>
                <a:latin typeface="+mn-lt"/>
              </a:rPr>
              <a:t>We have 7.3 WTE GPs. </a:t>
            </a:r>
          </a:p>
          <a:p>
            <a:endParaRPr lang="en-GB" sz="1600" dirty="0">
              <a:solidFill>
                <a:schemeClr val="tx1"/>
              </a:solidFill>
              <a:latin typeface="+mn-lt"/>
            </a:endParaRPr>
          </a:p>
          <a:p>
            <a:pPr marL="342900" indent="-342900">
              <a:buFont typeface="Arial" panose="020B0604020202020204" pitchFamily="34" charset="0"/>
              <a:buChar char="•"/>
            </a:pPr>
            <a:r>
              <a:rPr lang="en-GB" sz="2400" dirty="0">
                <a:solidFill>
                  <a:schemeClr val="tx1"/>
                </a:solidFill>
                <a:latin typeface="+mn-lt"/>
              </a:rPr>
              <a:t>Minimum sessions worked is 6.29 and the maximum is 7.29 (all including one admin session per week).</a:t>
            </a:r>
          </a:p>
          <a:p>
            <a:endParaRPr lang="en-GB" sz="1600" dirty="0">
              <a:solidFill>
                <a:schemeClr val="tx1"/>
              </a:solidFill>
              <a:latin typeface="+mn-lt"/>
            </a:endParaRPr>
          </a:p>
          <a:p>
            <a:pPr marL="342900" indent="-342900">
              <a:buFont typeface="Arial" panose="020B0604020202020204" pitchFamily="34" charset="0"/>
              <a:buChar char="•"/>
            </a:pPr>
            <a:r>
              <a:rPr lang="en-GB" sz="2400" dirty="0">
                <a:solidFill>
                  <a:schemeClr val="tx1"/>
                </a:solidFill>
                <a:latin typeface="+mn-lt"/>
              </a:rPr>
              <a:t>There are 3 male GPs and 5 female.</a:t>
            </a:r>
          </a:p>
          <a:p>
            <a:endParaRPr lang="en-GB" sz="1600" dirty="0">
              <a:solidFill>
                <a:schemeClr val="tx1"/>
              </a:solidFill>
              <a:latin typeface="+mn-lt"/>
            </a:endParaRPr>
          </a:p>
          <a:p>
            <a:pPr marL="285750" lvl="0" indent="-285750">
              <a:buFont typeface="Arial" panose="020B0604020202020204" pitchFamily="34" charset="0"/>
              <a:buChar char="•"/>
            </a:pPr>
            <a:r>
              <a:rPr lang="en-GB" sz="2400" dirty="0">
                <a:solidFill>
                  <a:schemeClr val="tx1"/>
                </a:solidFill>
                <a:latin typeface="+mn-lt"/>
                <a:cs typeface="Arial" panose="020B0604020202020204" pitchFamily="34" charset="0"/>
              </a:rPr>
              <a:t>GPs all work across 4 days to provide better access for their patients.</a:t>
            </a:r>
          </a:p>
          <a:p>
            <a:pPr marL="285750" lvl="0" indent="-285750">
              <a:buFont typeface="Arial" panose="020B0604020202020204" pitchFamily="34" charset="0"/>
              <a:buChar char="•"/>
            </a:pPr>
            <a:endParaRPr lang="en-GB" sz="1600" dirty="0">
              <a:solidFill>
                <a:schemeClr val="tx1"/>
              </a:solidFill>
              <a:latin typeface="+mn-lt"/>
              <a:cs typeface="Arial" panose="020B0604020202020204" pitchFamily="34" charset="0"/>
            </a:endParaRPr>
          </a:p>
          <a:p>
            <a:pPr marL="285750" lvl="0" indent="-285750">
              <a:buFont typeface="Arial" panose="020B0604020202020204" pitchFamily="34" charset="0"/>
              <a:buChar char="•"/>
            </a:pPr>
            <a:r>
              <a:rPr lang="en-GB" sz="2400" dirty="0">
                <a:solidFill>
                  <a:schemeClr val="tx1"/>
                </a:solidFill>
                <a:latin typeface="+mn-lt"/>
                <a:cs typeface="Arial" panose="020B0604020202020204" pitchFamily="34" charset="0"/>
              </a:rPr>
              <a:t>All GPs work Mondays and Fridays.</a:t>
            </a:r>
          </a:p>
          <a:p>
            <a:endParaRPr lang="en-GB" sz="1200" dirty="0"/>
          </a:p>
        </p:txBody>
      </p:sp>
      <p:sp>
        <p:nvSpPr>
          <p:cNvPr id="4" name="Rectangle 3"/>
          <p:cNvSpPr/>
          <p:nvPr/>
        </p:nvSpPr>
        <p:spPr>
          <a:xfrm>
            <a:off x="6096000" y="1166842"/>
            <a:ext cx="5923472" cy="4524315"/>
          </a:xfrm>
          <a:prstGeom prst="rect">
            <a:avLst/>
          </a:prstGeom>
        </p:spPr>
        <p:txBody>
          <a:bodyPr wrap="square">
            <a:spAutoFit/>
          </a:bodyPr>
          <a:lstStyle/>
          <a:p>
            <a:pPr marL="285750" indent="-285750">
              <a:buFont typeface="Arial" panose="020B0604020202020204" pitchFamily="34" charset="0"/>
              <a:buChar char="•"/>
            </a:pPr>
            <a:r>
              <a:rPr lang="en-GB" sz="2400" dirty="0">
                <a:cs typeface="Arial" panose="020B0604020202020204" pitchFamily="34" charset="0"/>
              </a:rPr>
              <a:t>The practice has had personal lists since its inception more than 50 years ago.</a:t>
            </a:r>
          </a:p>
          <a:p>
            <a:endParaRPr lang="en-GB" sz="2400" dirty="0">
              <a:cs typeface="Arial" panose="020B0604020202020204" pitchFamily="34" charset="0"/>
            </a:endParaRPr>
          </a:p>
          <a:p>
            <a:pPr marL="285750" lvl="0" indent="-285750">
              <a:buFont typeface="Arial" panose="020B0604020202020204" pitchFamily="34" charset="0"/>
              <a:buChar char="•"/>
            </a:pPr>
            <a:r>
              <a:rPr lang="en-GB" sz="2400" dirty="0">
                <a:cs typeface="Arial" panose="020B0604020202020204" pitchFamily="34" charset="0"/>
              </a:rPr>
              <a:t>We average 85 new patients per month and 50 deregister. There is a lot of movement of patients in temporary/council accommodation.</a:t>
            </a:r>
          </a:p>
          <a:p>
            <a:pPr marL="285750" lvl="0" indent="-285750">
              <a:buFont typeface="Arial" panose="020B0604020202020204" pitchFamily="34" charset="0"/>
              <a:buChar char="•"/>
            </a:pPr>
            <a:endParaRPr lang="en-GB" sz="2400" dirty="0">
              <a:cs typeface="Arial" panose="020B0604020202020204" pitchFamily="34" charset="0"/>
            </a:endParaRPr>
          </a:p>
          <a:p>
            <a:pPr marL="285750" indent="-285750">
              <a:buFont typeface="Arial" panose="020B0604020202020204" pitchFamily="34" charset="0"/>
              <a:buChar char="•"/>
            </a:pPr>
            <a:r>
              <a:rPr lang="en-GB" sz="2400" dirty="0">
                <a:cs typeface="Arial" panose="020B0604020202020204" pitchFamily="34" charset="0"/>
              </a:rPr>
              <a:t>GP recruitment at GCP is relatively easy. Continuity provides greater job satisfaction and greater patient satisfaction and consequently decreases workload</a:t>
            </a:r>
            <a:r>
              <a:rPr lang="en-GB" sz="2400" dirty="0"/>
              <a:t>.</a:t>
            </a:r>
          </a:p>
        </p:txBody>
      </p:sp>
    </p:spTree>
    <p:extLst>
      <p:ext uri="{BB962C8B-B14F-4D97-AF65-F5344CB8AC3E}">
        <p14:creationId xmlns:p14="http://schemas.microsoft.com/office/powerpoint/2010/main" val="298366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0F5A65-3273-4C29-B8D0-27B59CDAAD2D}"/>
              </a:ext>
            </a:extLst>
          </p:cNvPr>
          <p:cNvSpPr>
            <a:spLocks noGrp="1"/>
          </p:cNvSpPr>
          <p:nvPr>
            <p:ph type="title"/>
          </p:nvPr>
        </p:nvSpPr>
        <p:spPr>
          <a:xfrm>
            <a:off x="2344698" y="501127"/>
            <a:ext cx="7118478" cy="421900"/>
          </a:xfrm>
        </p:spPr>
        <p:txBody>
          <a:bodyPr>
            <a:normAutofit fontScale="90000"/>
          </a:bodyPr>
          <a:lstStyle/>
          <a:p>
            <a:r>
              <a:rPr lang="en-GB" sz="3600" dirty="0"/>
              <a:t>Perspectives on Continuity of care</a:t>
            </a:r>
            <a:br>
              <a:rPr lang="en-GB" sz="700" dirty="0"/>
            </a:br>
            <a:r>
              <a:rPr lang="en-GB" sz="700" dirty="0"/>
              <a:t> </a:t>
            </a:r>
            <a:br>
              <a:rPr lang="en-GB" dirty="0"/>
            </a:br>
            <a:endParaRPr lang="en-GB" dirty="0"/>
          </a:p>
        </p:txBody>
      </p:sp>
      <p:sp>
        <p:nvSpPr>
          <p:cNvPr id="3" name="TextBox 2"/>
          <p:cNvSpPr txBox="1"/>
          <p:nvPr/>
        </p:nvSpPr>
        <p:spPr>
          <a:xfrm>
            <a:off x="673434" y="1269482"/>
            <a:ext cx="5422566" cy="4955203"/>
          </a:xfrm>
          <a:prstGeom prst="rect">
            <a:avLst/>
          </a:prstGeom>
          <a:noFill/>
        </p:spPr>
        <p:txBody>
          <a:bodyPr wrap="square" rtlCol="0">
            <a:spAutoFit/>
          </a:bodyPr>
          <a:lstStyle/>
          <a:p>
            <a:r>
              <a:rPr lang="en-GB" sz="1600" b="1" dirty="0">
                <a:solidFill>
                  <a:srgbClr val="A1368F"/>
                </a:solidFill>
                <a:cs typeface="Arial" panose="020B0604020202020204" pitchFamily="34" charset="0"/>
              </a:rPr>
              <a:t>GPs</a:t>
            </a:r>
            <a:br>
              <a:rPr lang="en-GB" sz="1600" dirty="0">
                <a:cs typeface="Arial" panose="020B0604020202020204" pitchFamily="34" charset="0"/>
              </a:rPr>
            </a:br>
            <a:r>
              <a:rPr lang="en-GB" sz="1600" dirty="0">
                <a:cs typeface="Arial" panose="020B0604020202020204" pitchFamily="34" charset="0"/>
              </a:rPr>
              <a:t>We believe continuity of care is more efficient, increases job satisfaction, increases patient satisfaction, reduces home visits and reduces our</a:t>
            </a:r>
            <a:r>
              <a:rPr lang="en-GB" sz="1600" dirty="0">
                <a:solidFill>
                  <a:srgbClr val="FF0000"/>
                </a:solidFill>
                <a:cs typeface="Arial" panose="020B0604020202020204" pitchFamily="34" charset="0"/>
              </a:rPr>
              <a:t> </a:t>
            </a:r>
            <a:r>
              <a:rPr lang="en-GB" sz="1600" dirty="0">
                <a:cs typeface="Arial" panose="020B0604020202020204" pitchFamily="34" charset="0"/>
              </a:rPr>
              <a:t>workload overall.</a:t>
            </a:r>
            <a:br>
              <a:rPr lang="en-GB" sz="1600" dirty="0">
                <a:cs typeface="Arial" panose="020B0604020202020204" pitchFamily="34" charset="0"/>
              </a:rPr>
            </a:br>
            <a:br>
              <a:rPr lang="en-GB" sz="1600" dirty="0">
                <a:solidFill>
                  <a:srgbClr val="A1368F"/>
                </a:solidFill>
                <a:cs typeface="Arial" panose="020B0604020202020204" pitchFamily="34" charset="0"/>
              </a:rPr>
            </a:br>
            <a:r>
              <a:rPr lang="en-GB" sz="1600" b="1" dirty="0">
                <a:solidFill>
                  <a:srgbClr val="A1368F"/>
                </a:solidFill>
                <a:cs typeface="Arial" panose="020B0604020202020204" pitchFamily="34" charset="0"/>
              </a:rPr>
              <a:t>Reception</a:t>
            </a:r>
            <a:br>
              <a:rPr lang="en-GB" sz="1600" dirty="0">
                <a:solidFill>
                  <a:srgbClr val="A1368F"/>
                </a:solidFill>
                <a:cs typeface="Arial" panose="020B0604020202020204" pitchFamily="34" charset="0"/>
              </a:rPr>
            </a:br>
            <a:r>
              <a:rPr lang="en-GB" sz="1600" dirty="0">
                <a:cs typeface="Arial" panose="020B0604020202020204" pitchFamily="34" charset="0"/>
              </a:rPr>
              <a:t>Life is easier with continuity for our regular/long term patients, they have built a relationship with their GP who knows their history and understands their needs, this results in more efficient use of appointment times. These patients are willing to wait a few more days to see their UGP.</a:t>
            </a:r>
            <a:br>
              <a:rPr lang="en-GB" sz="1600" dirty="0">
                <a:cs typeface="Arial" panose="020B0604020202020204" pitchFamily="34" charset="0"/>
              </a:rPr>
            </a:br>
            <a:r>
              <a:rPr lang="en-GB" sz="1600" dirty="0">
                <a:cs typeface="Arial" panose="020B0604020202020204" pitchFamily="34" charset="0"/>
              </a:rPr>
              <a:t> </a:t>
            </a:r>
            <a:br>
              <a:rPr lang="en-GB" sz="1600" dirty="0">
                <a:cs typeface="Arial" panose="020B0604020202020204" pitchFamily="34" charset="0"/>
              </a:rPr>
            </a:br>
            <a:r>
              <a:rPr lang="en-GB" sz="1600" dirty="0">
                <a:cs typeface="Arial" panose="020B0604020202020204" pitchFamily="34" charset="0"/>
              </a:rPr>
              <a:t>The patients that only contact their GP occasionally can find this system frustrating , as do the new patients that have never met their UGP in person. They would prefer to see any doctor. Operating with a personal list can make life very challenging for a receptionist as they are restricted in what they can offer the patient.</a:t>
            </a:r>
          </a:p>
          <a:p>
            <a:endParaRPr lang="en-GB" sz="1400" dirty="0"/>
          </a:p>
          <a:p>
            <a:endParaRPr lang="en-GB" sz="1400" dirty="0"/>
          </a:p>
        </p:txBody>
      </p:sp>
      <p:sp>
        <p:nvSpPr>
          <p:cNvPr id="5" name="TextBox 4"/>
          <p:cNvSpPr txBox="1"/>
          <p:nvPr/>
        </p:nvSpPr>
        <p:spPr>
          <a:xfrm>
            <a:off x="6228081" y="1269482"/>
            <a:ext cx="5618479" cy="4585871"/>
          </a:xfrm>
          <a:prstGeom prst="rect">
            <a:avLst/>
          </a:prstGeom>
          <a:noFill/>
        </p:spPr>
        <p:txBody>
          <a:bodyPr wrap="square" rtlCol="0">
            <a:spAutoFit/>
          </a:bodyPr>
          <a:lstStyle/>
          <a:p>
            <a:r>
              <a:rPr lang="en-GB" sz="1600" b="1" dirty="0">
                <a:solidFill>
                  <a:srgbClr val="A1368F"/>
                </a:solidFill>
                <a:cs typeface="Arial" panose="020B0604020202020204" pitchFamily="34" charset="0"/>
              </a:rPr>
              <a:t>Nurses </a:t>
            </a:r>
          </a:p>
          <a:p>
            <a:r>
              <a:rPr lang="en-GB" sz="1600" dirty="0">
                <a:cs typeface="Arial" panose="020B0604020202020204" pitchFamily="34" charset="0"/>
              </a:rPr>
              <a:t>Patients like to see the same GP and build up a relationship. The GP is more aware of what is going on with 'their' patient rather than having to spend valuable time scanning back through patient history and letters.</a:t>
            </a:r>
          </a:p>
          <a:p>
            <a:endParaRPr lang="en-GB" sz="1600" dirty="0">
              <a:cs typeface="Arial" panose="020B0604020202020204" pitchFamily="34" charset="0"/>
            </a:endParaRPr>
          </a:p>
          <a:p>
            <a:r>
              <a:rPr lang="en-GB" sz="1600" dirty="0">
                <a:cs typeface="Arial" panose="020B0604020202020204" pitchFamily="34" charset="0"/>
              </a:rPr>
              <a:t>Also either clinicians and admin staff know who the best point of contact is to discuss any issues regarding a specific patient.</a:t>
            </a:r>
          </a:p>
          <a:p>
            <a:endParaRPr lang="en-GB" sz="1600" dirty="0">
              <a:cs typeface="Arial" panose="020B0604020202020204" pitchFamily="34" charset="0"/>
            </a:endParaRPr>
          </a:p>
          <a:p>
            <a:r>
              <a:rPr lang="en-GB" sz="1600" dirty="0">
                <a:cs typeface="Arial" panose="020B0604020202020204" pitchFamily="34" charset="0"/>
              </a:rPr>
              <a:t>The appointment list is run very efficiently so that patients can usually speak to or see their own GP within a couple of days. They have the option of speaking to the duty GP if their own GP is away or on a day off but they can also make their own decision re: if they are happy to wait and speak to their named GP. Anything that puts some responsibility for managing their own health on to the patient is a good thing.</a:t>
            </a:r>
          </a:p>
          <a:p>
            <a:endParaRPr lang="en-GB" dirty="0"/>
          </a:p>
          <a:p>
            <a:endParaRPr lang="en-GB" b="1" dirty="0">
              <a:solidFill>
                <a:srgbClr val="A1368F"/>
              </a:solidFill>
            </a:endParaRPr>
          </a:p>
        </p:txBody>
      </p:sp>
    </p:spTree>
    <p:extLst>
      <p:ext uri="{BB962C8B-B14F-4D97-AF65-F5344CB8AC3E}">
        <p14:creationId xmlns:p14="http://schemas.microsoft.com/office/powerpoint/2010/main" val="3035849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90" y="0"/>
            <a:ext cx="11263009" cy="1069675"/>
          </a:xfrm>
        </p:spPr>
        <p:txBody>
          <a:bodyPr/>
          <a:lstStyle/>
          <a:p>
            <a:pPr algn="ctr"/>
            <a:r>
              <a:rPr lang="en-GB" sz="3200" dirty="0"/>
              <a:t>Perspectives on Continuity of care</a:t>
            </a:r>
            <a:endParaRPr lang="en-GB" dirty="0"/>
          </a:p>
        </p:txBody>
      </p:sp>
      <p:sp>
        <p:nvSpPr>
          <p:cNvPr id="4" name="Content Placeholder 3"/>
          <p:cNvSpPr>
            <a:spLocks noGrp="1"/>
          </p:cNvSpPr>
          <p:nvPr>
            <p:ph idx="1"/>
          </p:nvPr>
        </p:nvSpPr>
        <p:spPr>
          <a:xfrm>
            <a:off x="395133" y="1362062"/>
            <a:ext cx="11371297" cy="5073243"/>
          </a:xfrm>
        </p:spPr>
        <p:txBody>
          <a:bodyPr>
            <a:normAutofit fontScale="92500" lnSpcReduction="10000"/>
          </a:bodyPr>
          <a:lstStyle/>
          <a:p>
            <a:pPr algn="ctr"/>
            <a:r>
              <a:rPr lang="en-GB" sz="1900" dirty="0">
                <a:solidFill>
                  <a:schemeClr val="tx1"/>
                </a:solidFill>
                <a:latin typeface="+mn-lt"/>
                <a:cs typeface="Arial" panose="020B0604020202020204" pitchFamily="34" charset="0"/>
              </a:rPr>
              <a:t>My doctor and I have a history, we have built a relationship over time.  So that when I have a consultation there is a memory as well as a record of what has previously happened.  This is important with ongoing medical conditions and saves time.  There is a context for the conversation between the patient and the doctor. My GP has got to know me and knows that I am very keen on an element of Self Care in my treatment.  She can suggest things which she knows I am receptive to. Trust is built up between the patient and doctor.  I believe it offers an opportunity for the doctor to learn from the patient and puts ongoing problems in a context. When I am ill, I feel vulnerable and at times anxious, my doctor has learnt this about me and can reassure and contain me.  If the named GP is not available then the receptionist can refer to the on call doctor, this works if it is an emergency if instant advice is needed or there is the option to wait for my named GP to return. I appreciate the discourse between me and my doctor. She will ask questions but also honestly says what she is thinking and clarifying my experience. The receptionist has an important role in this. In sensitively triaging the patient, in reliably taking a message and passing it on to the respective GP.</a:t>
            </a:r>
          </a:p>
          <a:p>
            <a:pPr algn="ctr"/>
            <a:r>
              <a:rPr lang="en-GB" sz="1900" dirty="0">
                <a:solidFill>
                  <a:schemeClr val="tx1"/>
                </a:solidFill>
                <a:latin typeface="+mn-lt"/>
                <a:cs typeface="Arial" panose="020B0604020202020204" pitchFamily="34" charset="0"/>
              </a:rPr>
              <a:t>Greenway is a very efficient practice, they have systems in place that help the medical process.  If my doctor says she will do something e.g. Make a referral it happens! She is reliable.  Likewise the practice has a reliable system for processing routine tests, making appointments, repeat prescriptions etc.</a:t>
            </a:r>
          </a:p>
          <a:p>
            <a:pPr algn="ctr"/>
            <a:r>
              <a:rPr lang="en-GB" sz="1900" dirty="0">
                <a:solidFill>
                  <a:schemeClr val="tx1"/>
                </a:solidFill>
                <a:latin typeface="+mn-lt"/>
                <a:cs typeface="Arial" panose="020B0604020202020204" pitchFamily="34" charset="0"/>
              </a:rPr>
              <a:t>For me Continuity of Care at Greenway helps me to manage my medical conditions with confidence as I know that I am working in partnership with my doctor and the practice for my health and wellbeing. </a:t>
            </a:r>
          </a:p>
          <a:p>
            <a:pPr algn="ctr"/>
            <a:endParaRPr lang="en-GB" sz="1900" dirty="0">
              <a:solidFill>
                <a:schemeClr val="tx1"/>
              </a:solidFill>
              <a:latin typeface="+mn-lt"/>
              <a:cs typeface="Arial" panose="020B0604020202020204" pitchFamily="34" charset="0"/>
            </a:endParaRPr>
          </a:p>
          <a:p>
            <a:pPr algn="ctr"/>
            <a:r>
              <a:rPr lang="en-GB" sz="1900" dirty="0">
                <a:solidFill>
                  <a:schemeClr val="tx1"/>
                </a:solidFill>
                <a:latin typeface="+mn-lt"/>
                <a:cs typeface="Arial" panose="020B0604020202020204" pitchFamily="34" charset="0"/>
              </a:rPr>
              <a:t>Norma Wilson, Patient and Co-chair of Greenway PPG. </a:t>
            </a:r>
          </a:p>
          <a:p>
            <a:pPr algn="ctr"/>
            <a:r>
              <a:rPr lang="en-GB" sz="1900" dirty="0">
                <a:solidFill>
                  <a:schemeClr val="tx1"/>
                </a:solidFill>
                <a:latin typeface="+mn-lt"/>
                <a:cs typeface="Arial" panose="020B0604020202020204" pitchFamily="34" charset="0"/>
              </a:rPr>
              <a:t>2 March 2021</a:t>
            </a:r>
          </a:p>
          <a:p>
            <a:endParaRPr lang="en-GB" dirty="0"/>
          </a:p>
        </p:txBody>
      </p:sp>
      <p:sp>
        <p:nvSpPr>
          <p:cNvPr id="5" name="TextBox 4"/>
          <p:cNvSpPr txBox="1"/>
          <p:nvPr/>
        </p:nvSpPr>
        <p:spPr>
          <a:xfrm>
            <a:off x="5439243" y="777287"/>
            <a:ext cx="1121433" cy="584775"/>
          </a:xfrm>
          <a:prstGeom prst="rect">
            <a:avLst/>
          </a:prstGeom>
          <a:noFill/>
        </p:spPr>
        <p:txBody>
          <a:bodyPr wrap="square" rtlCol="0">
            <a:spAutoFit/>
          </a:bodyPr>
          <a:lstStyle/>
          <a:p>
            <a:r>
              <a:rPr lang="en-GB" sz="2000" b="1" dirty="0">
                <a:solidFill>
                  <a:srgbClr val="A1368F"/>
                </a:solidFill>
              </a:rPr>
              <a:t>Patient</a:t>
            </a:r>
            <a:r>
              <a:rPr lang="en-GB" sz="3200" b="1" dirty="0">
                <a:solidFill>
                  <a:srgbClr val="A1368F"/>
                </a:solidFill>
              </a:rPr>
              <a:t> </a:t>
            </a:r>
          </a:p>
        </p:txBody>
      </p:sp>
    </p:spTree>
    <p:extLst>
      <p:ext uri="{BB962C8B-B14F-4D97-AF65-F5344CB8AC3E}">
        <p14:creationId xmlns:p14="http://schemas.microsoft.com/office/powerpoint/2010/main" val="293271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621" y="95685"/>
            <a:ext cx="10543159" cy="1325563"/>
          </a:xfrm>
        </p:spPr>
        <p:txBody>
          <a:bodyPr>
            <a:normAutofit/>
          </a:bodyPr>
          <a:lstStyle/>
          <a:p>
            <a:r>
              <a:rPr lang="en-GB" dirty="0"/>
              <a:t>How does the practice maintain continuity?</a:t>
            </a:r>
            <a:endParaRPr lang="en-GB" sz="4000" dirty="0"/>
          </a:p>
        </p:txBody>
      </p:sp>
      <p:sp>
        <p:nvSpPr>
          <p:cNvPr id="3" name="TextBox 2"/>
          <p:cNvSpPr txBox="1"/>
          <p:nvPr/>
        </p:nvSpPr>
        <p:spPr>
          <a:xfrm>
            <a:off x="250166" y="1268083"/>
            <a:ext cx="5287992" cy="4801314"/>
          </a:xfrm>
          <a:prstGeom prst="rect">
            <a:avLst/>
          </a:prstGeom>
          <a:noFill/>
        </p:spPr>
        <p:txBody>
          <a:bodyPr wrap="square" rtlCol="0">
            <a:spAutoFit/>
          </a:bodyPr>
          <a:lstStyle/>
          <a:p>
            <a:pPr marL="285750" indent="-285750">
              <a:buFont typeface="Arial" panose="020B0604020202020204" pitchFamily="34" charset="0"/>
              <a:buChar char="•"/>
            </a:pPr>
            <a:r>
              <a:rPr lang="en-GB" dirty="0"/>
              <a:t>At registration, a patient is given a photo of their new GP and timetable of their working days and hours.  (Pre-Covid 19 this was a postcard. Currently they are directed to the website)</a:t>
            </a:r>
          </a:p>
          <a:p>
            <a:endParaRPr lang="en-GB" dirty="0"/>
          </a:p>
          <a:p>
            <a:pPr marL="285750" indent="-285750">
              <a:buFont typeface="Arial" panose="020B0604020202020204" pitchFamily="34" charset="0"/>
              <a:buChar char="•"/>
            </a:pPr>
            <a:r>
              <a:rPr lang="en-GB" dirty="0"/>
              <a:t>They are made aware that they will only ever be booked in with their own GP, except in a medical emergency, when their own GP is absent.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information is available for patients on our website, practice leaflet and welcome letter. </a:t>
            </a:r>
          </a:p>
          <a:p>
            <a:endParaRPr lang="en-GB" dirty="0"/>
          </a:p>
          <a:p>
            <a:pPr marL="285750" indent="-285750">
              <a:buFont typeface="Arial" panose="020B0604020202020204" pitchFamily="34" charset="0"/>
              <a:buChar char="•"/>
            </a:pPr>
            <a:r>
              <a:rPr lang="en-GB" dirty="0"/>
              <a:t>The GP decides whether new patients require a face to face new patient check based on their past medical history. </a:t>
            </a:r>
          </a:p>
          <a:p>
            <a:pPr marL="285750" indent="-285750">
              <a:buFont typeface="Arial" panose="020B0604020202020204" pitchFamily="34" charset="0"/>
              <a:buChar char="•"/>
            </a:pPr>
            <a:endParaRPr lang="en-GB" dirty="0"/>
          </a:p>
          <a:p>
            <a:endParaRPr lang="en-GB" dirty="0"/>
          </a:p>
        </p:txBody>
      </p:sp>
      <p:sp>
        <p:nvSpPr>
          <p:cNvPr id="4" name="TextBox 3"/>
          <p:cNvSpPr txBox="1"/>
          <p:nvPr/>
        </p:nvSpPr>
        <p:spPr>
          <a:xfrm>
            <a:off x="5788323" y="1268083"/>
            <a:ext cx="6064369" cy="3970318"/>
          </a:xfrm>
          <a:prstGeom prst="rect">
            <a:avLst/>
          </a:prstGeom>
          <a:noFill/>
        </p:spPr>
        <p:txBody>
          <a:bodyPr wrap="square" rtlCol="0">
            <a:spAutoFit/>
          </a:bodyPr>
          <a:lstStyle/>
          <a:p>
            <a:pPr marL="285750" indent="-285750">
              <a:buFont typeface="Arial" panose="020B0604020202020204" pitchFamily="34" charset="0"/>
              <a:buChar char="•"/>
            </a:pPr>
            <a:r>
              <a:rPr lang="en-GB" dirty="0"/>
              <a:t>The COVID – 19 pandemic has changed these face to face appointments into new patient telephone consults.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Families are kept with the same GP for generations.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receptionist will always check who the usual GP is when booking an appointment.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cs typeface="Arial" panose="020B0604020202020204" pitchFamily="34" charset="0"/>
              </a:rPr>
              <a:t>Patients are prepared to wait 3-5 days to see their usual GP.</a:t>
            </a:r>
          </a:p>
          <a:p>
            <a:endParaRPr lang="en-GB" dirty="0">
              <a:cs typeface="Arial" panose="020B0604020202020204" pitchFamily="34" charset="0"/>
            </a:endParaRPr>
          </a:p>
          <a:p>
            <a:pPr marL="285750" lvl="0" indent="-285750">
              <a:buFont typeface="Arial" panose="020B0604020202020204" pitchFamily="34" charset="0"/>
              <a:buChar char="•"/>
            </a:pPr>
            <a:r>
              <a:rPr lang="en-GB" dirty="0">
                <a:cs typeface="Arial" panose="020B0604020202020204" pitchFamily="34" charset="0"/>
              </a:rPr>
              <a:t>Patients are always asked by reception if they are phoning about something urgent that cannot wait until their own GP’s next working day.</a:t>
            </a:r>
          </a:p>
          <a:p>
            <a:endParaRPr lang="en-GB" dirty="0"/>
          </a:p>
        </p:txBody>
      </p:sp>
    </p:spTree>
    <p:extLst>
      <p:ext uri="{BB962C8B-B14F-4D97-AF65-F5344CB8AC3E}">
        <p14:creationId xmlns:p14="http://schemas.microsoft.com/office/powerpoint/2010/main" val="22157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9BD8-206B-4F71-A11A-93EC6E36A05D}"/>
              </a:ext>
            </a:extLst>
          </p:cNvPr>
          <p:cNvSpPr>
            <a:spLocks noGrp="1"/>
          </p:cNvSpPr>
          <p:nvPr>
            <p:ph type="title"/>
          </p:nvPr>
        </p:nvSpPr>
        <p:spPr>
          <a:xfrm>
            <a:off x="1206014" y="138022"/>
            <a:ext cx="9137058" cy="1095555"/>
          </a:xfrm>
        </p:spPr>
        <p:txBody>
          <a:bodyPr>
            <a:normAutofit/>
          </a:bodyPr>
          <a:lstStyle/>
          <a:p>
            <a:pPr lvl="0"/>
            <a:r>
              <a:rPr lang="en-GB" dirty="0"/>
              <a:t>How does the practice maintain continuity?</a:t>
            </a:r>
          </a:p>
        </p:txBody>
      </p:sp>
      <p:sp>
        <p:nvSpPr>
          <p:cNvPr id="4" name="TextBox 3"/>
          <p:cNvSpPr txBox="1"/>
          <p:nvPr/>
        </p:nvSpPr>
        <p:spPr>
          <a:xfrm>
            <a:off x="345057" y="1233577"/>
            <a:ext cx="5736566" cy="4247317"/>
          </a:xfrm>
          <a:prstGeom prst="rect">
            <a:avLst/>
          </a:prstGeom>
          <a:noFill/>
          <a:ln>
            <a:noFill/>
          </a:ln>
        </p:spPr>
        <p:txBody>
          <a:bodyPr wrap="square" rtlCol="0">
            <a:spAutoFit/>
          </a:bodyPr>
          <a:lstStyle/>
          <a:p>
            <a:pPr marL="285750" indent="-285750">
              <a:buFont typeface="Arial" panose="020B0604020202020204" pitchFamily="34" charset="0"/>
              <a:buChar char="•"/>
            </a:pPr>
            <a:r>
              <a:rPr lang="en-GB" dirty="0"/>
              <a:t>In the event that a GP is on long term leave (e.g. maternity, sabbatical) the practice will employ a locum GP who will take on the absent GP’s list and continuity will continue.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Emergency appointments on a usual GP’s non working day and nursing appointments are not currently subject to our continuity of care guidelines.</a:t>
            </a:r>
          </a:p>
          <a:p>
            <a:pPr marL="28575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cs typeface="Arial" panose="020B0604020202020204" pitchFamily="34" charset="0"/>
              </a:rPr>
              <a:t>If duty doctor speaks to a patient regarding a problem that is not urgent, they are reminded it is inappropriate and advised of the importance of continuity of care </a:t>
            </a:r>
            <a:r>
              <a:rPr lang="en-GB" dirty="0"/>
              <a:t>and booked with their usual GP to discuss.</a:t>
            </a:r>
            <a:endParaRPr lang="en-GB" dirty="0">
              <a:highlight>
                <a:srgbClr val="FFFF00"/>
              </a:highlight>
              <a:cs typeface="Arial" panose="020B0604020202020204" pitchFamily="34" charset="0"/>
            </a:endParaRPr>
          </a:p>
          <a:p>
            <a:endParaRPr lang="en-GB" dirty="0"/>
          </a:p>
          <a:p>
            <a:endParaRPr lang="en-GB" dirty="0"/>
          </a:p>
        </p:txBody>
      </p:sp>
      <p:sp>
        <p:nvSpPr>
          <p:cNvPr id="5" name="TextBox 4"/>
          <p:cNvSpPr txBox="1"/>
          <p:nvPr/>
        </p:nvSpPr>
        <p:spPr>
          <a:xfrm>
            <a:off x="6081623" y="903617"/>
            <a:ext cx="5594562" cy="3139321"/>
          </a:xfrm>
          <a:prstGeom prst="rect">
            <a:avLst/>
          </a:prstGeom>
          <a:noFill/>
        </p:spPr>
        <p:txBody>
          <a:bodyPr wrap="square" rtlCol="0">
            <a:spAutoFit/>
          </a:bodyPr>
          <a:lstStyle/>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t>Patients are allowed to change GP once. After this, they are not allowed to switch again. This prevents “doctor shopping”.</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Until this project, we have not formally measured our continuity at the practice. However, patient feedback has been consistently high and is demonstrated in the awards we have received, which we feel reflects on the great continuity of care at the practice.</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8020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10" y="147444"/>
            <a:ext cx="11263009" cy="835967"/>
          </a:xfrm>
        </p:spPr>
        <p:txBody>
          <a:bodyPr/>
          <a:lstStyle/>
          <a:p>
            <a:pPr algn="ctr"/>
            <a:r>
              <a:rPr lang="en-GB" dirty="0"/>
              <a:t>Continuity Training</a:t>
            </a:r>
          </a:p>
        </p:txBody>
      </p:sp>
      <p:sp>
        <p:nvSpPr>
          <p:cNvPr id="3" name="Content Placeholder 2"/>
          <p:cNvSpPr>
            <a:spLocks noGrp="1"/>
          </p:cNvSpPr>
          <p:nvPr>
            <p:ph idx="1"/>
          </p:nvPr>
        </p:nvSpPr>
        <p:spPr>
          <a:xfrm>
            <a:off x="446892" y="1254262"/>
            <a:ext cx="11181516" cy="3427312"/>
          </a:xfrm>
        </p:spPr>
        <p:txBody>
          <a:bodyPr>
            <a:normAutofit lnSpcReduction="10000"/>
          </a:bodyPr>
          <a:lstStyle/>
          <a:p>
            <a:r>
              <a:rPr lang="en-GB" sz="2000" b="1" dirty="0">
                <a:solidFill>
                  <a:srgbClr val="A1368F"/>
                </a:solidFill>
                <a:latin typeface="+mn-lt"/>
              </a:rPr>
              <a:t>Appointment booking protocol </a:t>
            </a:r>
          </a:p>
          <a:p>
            <a:endParaRPr lang="en-GB" sz="1800" b="1" dirty="0">
              <a:solidFill>
                <a:schemeClr val="tx1"/>
              </a:solidFill>
              <a:latin typeface="+mn-lt"/>
            </a:endParaRPr>
          </a:p>
          <a:p>
            <a:pPr marL="342900" lvl="0" indent="-342900">
              <a:buFont typeface="Arial" panose="020B0604020202020204" pitchFamily="34" charset="0"/>
              <a:buChar char="•"/>
            </a:pPr>
            <a:r>
              <a:rPr lang="en-GB" sz="1800" dirty="0">
                <a:solidFill>
                  <a:schemeClr val="tx1"/>
                </a:solidFill>
                <a:latin typeface="+mn-lt"/>
              </a:rPr>
              <a:t>Ask patient to confirm name/dob/first line of address</a:t>
            </a:r>
          </a:p>
          <a:p>
            <a:pPr marL="342900" lvl="0" indent="-342900">
              <a:buFont typeface="Arial" panose="020B0604020202020204" pitchFamily="34" charset="0"/>
              <a:buChar char="•"/>
            </a:pPr>
            <a:r>
              <a:rPr lang="en-GB" sz="1800" dirty="0">
                <a:solidFill>
                  <a:schemeClr val="tx1"/>
                </a:solidFill>
                <a:latin typeface="+mn-lt"/>
              </a:rPr>
              <a:t>This will bring the patients demographic details up on the screen</a:t>
            </a:r>
          </a:p>
          <a:p>
            <a:pPr marL="342900" lvl="0" indent="-342900">
              <a:buFont typeface="Arial" panose="020B0604020202020204" pitchFamily="34" charset="0"/>
              <a:buChar char="•"/>
            </a:pPr>
            <a:r>
              <a:rPr lang="en-GB" sz="1800" dirty="0">
                <a:solidFill>
                  <a:schemeClr val="tx1"/>
                </a:solidFill>
                <a:latin typeface="+mn-lt"/>
              </a:rPr>
              <a:t>The demographic page includes contact details/nhs number/Usual GP</a:t>
            </a:r>
          </a:p>
          <a:p>
            <a:pPr marL="342900" lvl="0" indent="-342900">
              <a:buFont typeface="Arial" panose="020B0604020202020204" pitchFamily="34" charset="0"/>
              <a:buChar char="•"/>
            </a:pPr>
            <a:r>
              <a:rPr lang="en-GB" sz="1800" dirty="0">
                <a:solidFill>
                  <a:schemeClr val="tx1"/>
                </a:solidFill>
                <a:latin typeface="+mn-lt"/>
              </a:rPr>
              <a:t>Patient to always be offered next available appointment with usual GP</a:t>
            </a:r>
          </a:p>
          <a:p>
            <a:pPr marL="342900" lvl="0" indent="-342900">
              <a:buFont typeface="Arial" panose="020B0604020202020204" pitchFamily="34" charset="0"/>
              <a:buChar char="•"/>
            </a:pPr>
            <a:r>
              <a:rPr lang="en-GB" sz="1800" dirty="0">
                <a:solidFill>
                  <a:schemeClr val="tx1"/>
                </a:solidFill>
                <a:latin typeface="+mn-lt"/>
              </a:rPr>
              <a:t>If the patient indicates that the problem is urgent and cannot  wait for their usual GP duty Doctor is to be offered.</a:t>
            </a:r>
          </a:p>
          <a:p>
            <a:pPr marL="342900" lvl="0" indent="-342900">
              <a:buFont typeface="Arial" panose="020B0604020202020204" pitchFamily="34" charset="0"/>
              <a:buChar char="•"/>
            </a:pPr>
            <a:endParaRPr lang="en-GB" sz="1800" dirty="0">
              <a:solidFill>
                <a:schemeClr val="tx1"/>
              </a:solidFill>
              <a:latin typeface="+mn-lt"/>
            </a:endParaRPr>
          </a:p>
          <a:p>
            <a:pPr marL="342900" indent="-342900">
              <a:buFont typeface="Arial" panose="020B0604020202020204" pitchFamily="34" charset="0"/>
              <a:buChar char="•"/>
            </a:pPr>
            <a:r>
              <a:rPr lang="en-GB" sz="1800" b="1" u="sng" dirty="0">
                <a:solidFill>
                  <a:srgbClr val="D210BB"/>
                </a:solidFill>
                <a:hlinkClick r:id="rId2"/>
              </a:rPr>
              <a:t>Letter to patients</a:t>
            </a:r>
            <a:r>
              <a:rPr lang="en-GB" sz="1800" b="1" dirty="0">
                <a:solidFill>
                  <a:srgbClr val="D210BB"/>
                </a:solidFill>
              </a:rPr>
              <a:t> </a:t>
            </a:r>
            <a:r>
              <a:rPr lang="en-GB" sz="1800" b="1" dirty="0">
                <a:solidFill>
                  <a:srgbClr val="A1368F"/>
                </a:solidFill>
              </a:rPr>
              <a:t>- this is now sent to all new patients with the name of the GP they have been registered with.</a:t>
            </a:r>
          </a:p>
          <a:p>
            <a:pPr marL="342900" lvl="0" indent="-342900">
              <a:buFont typeface="Arial" panose="020B0604020202020204" pitchFamily="34" charset="0"/>
              <a:buChar char="•"/>
            </a:pPr>
            <a:endParaRPr lang="en-GB" sz="1800" dirty="0">
              <a:solidFill>
                <a:schemeClr val="tx1"/>
              </a:solidFill>
              <a:latin typeface="+mn-lt"/>
            </a:endParaRPr>
          </a:p>
          <a:p>
            <a:endParaRPr lang="en-GB" dirty="0"/>
          </a:p>
        </p:txBody>
      </p:sp>
    </p:spTree>
    <p:extLst>
      <p:ext uri="{BB962C8B-B14F-4D97-AF65-F5344CB8AC3E}">
        <p14:creationId xmlns:p14="http://schemas.microsoft.com/office/powerpoint/2010/main" val="2814210864"/>
      </p:ext>
    </p:extLst>
  </p:cSld>
  <p:clrMapOvr>
    <a:masterClrMapping/>
  </p:clrMapOvr>
</p:sld>
</file>

<file path=ppt/theme/theme1.xml><?xml version="1.0" encoding="utf-8"?>
<a:theme xmlns:a="http://schemas.openxmlformats.org/drawingml/2006/main" name="2_Custom Design">
  <a:themeElements>
    <a:clrScheme name="MyCare">
      <a:dk1>
        <a:sysClr val="windowText" lastClr="000000"/>
      </a:dk1>
      <a:lt1>
        <a:sysClr val="window" lastClr="FFFFFF"/>
      </a:lt1>
      <a:dk2>
        <a:srgbClr val="16398C"/>
      </a:dk2>
      <a:lt2>
        <a:srgbClr val="E7E6E6"/>
      </a:lt2>
      <a:accent1>
        <a:srgbClr val="8C0D7E"/>
      </a:accent1>
      <a:accent2>
        <a:srgbClr val="F8B2F0"/>
      </a:accent2>
      <a:accent3>
        <a:srgbClr val="E7E6E6"/>
      </a:accent3>
      <a:accent4>
        <a:srgbClr val="16398C"/>
      </a:accent4>
      <a:accent5>
        <a:srgbClr val="8C0D7E"/>
      </a:accent5>
      <a:accent6>
        <a:srgbClr val="F8B2F0"/>
      </a:accent6>
      <a:hlink>
        <a:srgbClr val="16398C"/>
      </a:hlink>
      <a:folHlink>
        <a:srgbClr val="8C0D7E"/>
      </a:folHlink>
    </a:clrScheme>
    <a:fontScheme name="Custom 1">
      <a:majorFont>
        <a:latin typeface="Gotham Rounded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4">
      <a:dk1>
        <a:sysClr val="windowText" lastClr="000000"/>
      </a:dk1>
      <a:lt1>
        <a:sysClr val="window" lastClr="FFFFFF"/>
      </a:lt1>
      <a:dk2>
        <a:srgbClr val="000000"/>
      </a:dk2>
      <a:lt2>
        <a:srgbClr val="E7E6E6"/>
      </a:lt2>
      <a:accent1>
        <a:srgbClr val="8C0D7E"/>
      </a:accent1>
      <a:accent2>
        <a:srgbClr val="F8B2F0"/>
      </a:accent2>
      <a:accent3>
        <a:srgbClr val="E7E6E6"/>
      </a:accent3>
      <a:accent4>
        <a:srgbClr val="16398C"/>
      </a:accent4>
      <a:accent5>
        <a:srgbClr val="8C0D7E"/>
      </a:accent5>
      <a:accent6>
        <a:srgbClr val="F8B2F0"/>
      </a:accent6>
      <a:hlink>
        <a:srgbClr val="16398C"/>
      </a:hlink>
      <a:folHlink>
        <a:srgbClr val="8C0D7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983602A682BC4B85AAEC97ED7A213A" ma:contentTypeVersion="12" ma:contentTypeDescription="Create a new document." ma:contentTypeScope="" ma:versionID="02113cf347af5da4cda9348cd8f5daf2">
  <xsd:schema xmlns:xsd="http://www.w3.org/2001/XMLSchema" xmlns:xs="http://www.w3.org/2001/XMLSchema" xmlns:p="http://schemas.microsoft.com/office/2006/metadata/properties" xmlns:ns2="b2f522bf-5a60-44bf-b1c9-502145edce1d" xmlns:ns3="6c54bd8c-ca9d-4bb1-bb21-4e6fd6d684b1" targetNamespace="http://schemas.microsoft.com/office/2006/metadata/properties" ma:root="true" ma:fieldsID="5e198e94b692eadedb7b51b41956a115" ns2:_="" ns3:_="">
    <xsd:import namespace="b2f522bf-5a60-44bf-b1c9-502145edce1d"/>
    <xsd:import namespace="6c54bd8c-ca9d-4bb1-bb21-4e6fd6d684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522bf-5a60-44bf-b1c9-502145edc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54bd8c-ca9d-4bb1-bb21-4e6fd6d684b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2482DA-1729-4E96-90AC-034EF73E8183}"/>
</file>

<file path=customXml/itemProps2.xml><?xml version="1.0" encoding="utf-8"?>
<ds:datastoreItem xmlns:ds="http://schemas.openxmlformats.org/officeDocument/2006/customXml" ds:itemID="{BC911174-1FB7-408C-850C-19BB8C671EA1}">
  <ds:schemaRefs>
    <ds:schemaRef ds:uri="http://schemas.microsoft.com/sharepoint/v3/contenttype/forms"/>
  </ds:schemaRefs>
</ds:datastoreItem>
</file>

<file path=customXml/itemProps3.xml><?xml version="1.0" encoding="utf-8"?>
<ds:datastoreItem xmlns:ds="http://schemas.openxmlformats.org/officeDocument/2006/customXml" ds:itemID="{2F9A675A-C0C6-4B84-9F60-8D8E1056446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6c54bd8c-ca9d-4bb1-bb21-4e6fd6d684b1"/>
    <ds:schemaRef ds:uri="b2f522bf-5a60-44bf-b1c9-502145edce1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355</TotalTime>
  <Words>1584</Words>
  <Application>Microsoft Office PowerPoint</Application>
  <PresentationFormat>Widescreen</PresentationFormat>
  <Paragraphs>154</Paragraphs>
  <Slides>10</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Calibri</vt:lpstr>
      <vt:lpstr>Calibri Light</vt:lpstr>
      <vt:lpstr>Gotham Rounded Bold</vt:lpstr>
      <vt:lpstr>Microsoft Sans Serif</vt:lpstr>
      <vt:lpstr>2_Custom Design</vt:lpstr>
      <vt:lpstr>1_Custom Design</vt:lpstr>
      <vt:lpstr>Custom Design</vt:lpstr>
      <vt:lpstr>4_Custom Design</vt:lpstr>
      <vt:lpstr>Greenway Community Practice  Dr Liz Grimshaw &amp; Jade Hobden</vt:lpstr>
      <vt:lpstr>Where is the practice?</vt:lpstr>
      <vt:lpstr>Practice Demographics</vt:lpstr>
      <vt:lpstr>Greenway Community Practice</vt:lpstr>
      <vt:lpstr>Perspectives on Continuity of care   </vt:lpstr>
      <vt:lpstr>Perspectives on Continuity of care</vt:lpstr>
      <vt:lpstr>How does the practice maintain continuity?</vt:lpstr>
      <vt:lpstr>How does the practice maintain continuity?</vt:lpstr>
      <vt:lpstr>Continuity Training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Martineau</dc:creator>
  <cp:lastModifiedBy>Julia Martineau</cp:lastModifiedBy>
  <cp:revision>38</cp:revision>
  <cp:lastPrinted>2019-10-01T14:27:33Z</cp:lastPrinted>
  <dcterms:created xsi:type="dcterms:W3CDTF">2016-10-13T11:09:54Z</dcterms:created>
  <dcterms:modified xsi:type="dcterms:W3CDTF">2021-06-22T13:54:53Z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0x010100CD983602A682BC4B85AAEC97ED7A213A</vt:lpwstr>
  </property>
</Properties>
</file>