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3"/>
  </p:notesMasterIdLst>
  <p:handoutMasterIdLst>
    <p:handoutMasterId r:id="rId14"/>
  </p:handoutMasterIdLst>
  <p:sldIdLst>
    <p:sldId id="256" r:id="rId6"/>
    <p:sldId id="297" r:id="rId7"/>
    <p:sldId id="300" r:id="rId8"/>
    <p:sldId id="298" r:id="rId9"/>
    <p:sldId id="299" r:id="rId10"/>
    <p:sldId id="275" r:id="rId11"/>
    <p:sldId id="30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560" autoAdjust="0"/>
  </p:normalViewPr>
  <p:slideViewPr>
    <p:cSldViewPr>
      <p:cViewPr varScale="1">
        <p:scale>
          <a:sx n="76" d="100"/>
          <a:sy n="76" d="100"/>
        </p:scale>
        <p:origin x="164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B0F40E-05D6-4861-B59C-B4D8929FDB15}" type="datetimeFigureOut">
              <a:rPr lang="en-GB" smtClean="0"/>
              <a:t>22/06/2021</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D0BBAA2-0191-41F5-8725-8FA48D016375}" type="slidenum">
              <a:rPr lang="en-GB" smtClean="0"/>
              <a:t>‹#›</a:t>
            </a:fld>
            <a:endParaRPr lang="en-GB"/>
          </a:p>
        </p:txBody>
      </p:sp>
    </p:spTree>
    <p:extLst>
      <p:ext uri="{BB962C8B-B14F-4D97-AF65-F5344CB8AC3E}">
        <p14:creationId xmlns:p14="http://schemas.microsoft.com/office/powerpoint/2010/main" val="3653816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7FC0C34-0316-422E-96C1-CF3EE55420FE}" type="datetimeFigureOut">
              <a:rPr lang="en-GB" smtClean="0"/>
              <a:t>22/06/2021</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3C988B-A9B3-4A76-B5C9-1E2E7211D98A}" type="slidenum">
              <a:rPr lang="en-GB" smtClean="0"/>
              <a:t>‹#›</a:t>
            </a:fld>
            <a:endParaRPr lang="en-GB" dirty="0"/>
          </a:p>
        </p:txBody>
      </p:sp>
    </p:spTree>
    <p:extLst>
      <p:ext uri="{BB962C8B-B14F-4D97-AF65-F5344CB8AC3E}">
        <p14:creationId xmlns:p14="http://schemas.microsoft.com/office/powerpoint/2010/main" val="1289352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3C988B-A9B3-4A76-B5C9-1E2E7211D98A}" type="slidenum">
              <a:rPr lang="en-GB" smtClean="0"/>
              <a:t>1</a:t>
            </a:fld>
            <a:endParaRPr lang="en-GB" dirty="0"/>
          </a:p>
        </p:txBody>
      </p:sp>
    </p:spTree>
    <p:extLst>
      <p:ext uri="{BB962C8B-B14F-4D97-AF65-F5344CB8AC3E}">
        <p14:creationId xmlns:p14="http://schemas.microsoft.com/office/powerpoint/2010/main" val="278742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E749C1-D6EA-4DB4-A507-4839D05CCC64}" type="datetimeFigureOut">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88F606-A328-40C1-B3F8-28A4F7F68936}" type="slidenum">
              <a:rPr lang="en-GB" smtClean="0"/>
              <a:t>‹#›</a:t>
            </a:fld>
            <a:endParaRPr lang="en-GB" dirty="0"/>
          </a:p>
        </p:txBody>
      </p:sp>
    </p:spTree>
    <p:extLst>
      <p:ext uri="{BB962C8B-B14F-4D97-AF65-F5344CB8AC3E}">
        <p14:creationId xmlns:p14="http://schemas.microsoft.com/office/powerpoint/2010/main" val="163771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5"/>
            <a:ext cx="8136904" cy="576064"/>
          </a:xfrm>
        </p:spPr>
        <p:txBody>
          <a:bodyPr/>
          <a:lstStyle>
            <a:lvl1pPr algn="l">
              <a:defRPr>
                <a:solidFill>
                  <a:schemeClr val="bg2">
                    <a:lumMod val="2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BDE749C1-D6EA-4DB4-A507-4839D05CCC64}" type="datetimeFigureOut">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88F606-A328-40C1-B3F8-28A4F7F68936}" type="slidenum">
              <a:rPr lang="en-GB" smtClean="0"/>
              <a:t>‹#›</a:t>
            </a:fld>
            <a:endParaRPr lang="en-GB" dirty="0"/>
          </a:p>
        </p:txBody>
      </p:sp>
      <p:sp>
        <p:nvSpPr>
          <p:cNvPr id="10" name="Text Placeholder 2"/>
          <p:cNvSpPr>
            <a:spLocks noGrp="1"/>
          </p:cNvSpPr>
          <p:nvPr>
            <p:ph idx="1"/>
          </p:nvPr>
        </p:nvSpPr>
        <p:spPr>
          <a:xfrm>
            <a:off x="683568" y="1484784"/>
            <a:ext cx="8229600" cy="4525963"/>
          </a:xfrm>
          <a:prstGeom prst="rect">
            <a:avLst/>
          </a:prstGeom>
        </p:spPr>
        <p:txBody>
          <a:bodyPr vert="horz" lIns="91440" tIns="45720" rIns="91440" bIns="45720" rtlCol="0">
            <a:normAutofit/>
          </a:bodyPr>
          <a:lstStyle>
            <a:lvl1pPr>
              <a:defRPr sz="2800">
                <a:solidFill>
                  <a:schemeClr val="accent5">
                    <a:lumMod val="60000"/>
                    <a:lumOff val="40000"/>
                  </a:schemeClr>
                </a:solidFill>
                <a:latin typeface="Arial" panose="020B0604020202020204" pitchFamily="34" charset="0"/>
                <a:cs typeface="Arial" panose="020B0604020202020204" pitchFamily="34" charset="0"/>
              </a:defRPr>
            </a:lvl1pPr>
            <a:lvl2pPr>
              <a:defRPr sz="1800">
                <a:solidFill>
                  <a:schemeClr val="tx2"/>
                </a:solidFill>
                <a:latin typeface="Arial" panose="020B0604020202020204" pitchFamily="34" charset="0"/>
                <a:cs typeface="Arial" panose="020B0604020202020204" pitchFamily="34" charset="0"/>
              </a:defRPr>
            </a:lvl2pPr>
            <a:lvl3pPr>
              <a:defRPr sz="1600">
                <a:solidFill>
                  <a:schemeClr val="tx2"/>
                </a:solidFill>
                <a:latin typeface="Arial" panose="020B0604020202020204" pitchFamily="34" charset="0"/>
                <a:cs typeface="Arial" panose="020B0604020202020204" pitchFamily="34" charset="0"/>
              </a:defRPr>
            </a:lvl3pPr>
            <a:lvl4pPr>
              <a:defRPr sz="1400">
                <a:solidFill>
                  <a:schemeClr val="tx2"/>
                </a:solidFill>
                <a:latin typeface="Arial" panose="020B0604020202020204" pitchFamily="34" charset="0"/>
                <a:cs typeface="Arial" panose="020B0604020202020204" pitchFamily="34" charset="0"/>
              </a:defRPr>
            </a:lvl4pPr>
            <a:lvl5pPr>
              <a:defRPr sz="140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91306" y="95503"/>
            <a:ext cx="2511946" cy="521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a:xfrm>
            <a:off x="-8878" y="0"/>
            <a:ext cx="539552"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143043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458666" y="1484043"/>
            <a:ext cx="8280920" cy="468052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467544" y="1484784"/>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2708920"/>
            <a:ext cx="8229600" cy="3417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749C1-D6EA-4DB4-A507-4839D05CCC64}" type="datetimeFigureOut">
              <a:rPr lang="en-GB" smtClean="0"/>
              <a:t>22/06/2021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8F606-A328-40C1-B3F8-28A4F7F68936}" type="slidenum">
              <a:rPr lang="en-GB" smtClean="0"/>
              <a:t>‹#›</a:t>
            </a:fld>
            <a:endParaRPr lang="en-GB" dirty="0"/>
          </a:p>
        </p:txBody>
      </p:sp>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47664" y="201390"/>
            <a:ext cx="5832648" cy="12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82221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2711-1268-4818-B363-BFEE51E497E0}" type="datetimeFigureOut">
              <a:rPr lang="en-GB" smtClean="0"/>
              <a:t>22/06/2021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9F06C-9459-477F-A074-A76E129D9A7B}" type="slidenum">
              <a:rPr lang="en-GB" smtClean="0"/>
              <a:t>‹#›</a:t>
            </a:fld>
            <a:endParaRPr lang="en-GB" dirty="0"/>
          </a:p>
        </p:txBody>
      </p:sp>
    </p:spTree>
    <p:extLst>
      <p:ext uri="{BB962C8B-B14F-4D97-AF65-F5344CB8AC3E}">
        <p14:creationId xmlns:p14="http://schemas.microsoft.com/office/powerpoint/2010/main" val="4144497161"/>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5839" y="3861048"/>
            <a:ext cx="8280920" cy="1446550"/>
          </a:xfrm>
          <a:prstGeom prst="rect">
            <a:avLst/>
          </a:prstGeom>
          <a:noFill/>
        </p:spPr>
        <p:txBody>
          <a:bodyPr wrap="square" rtlCol="0">
            <a:spAutoFit/>
          </a:bodyPr>
          <a:lstStyle/>
          <a:p>
            <a:pPr algn="ctr"/>
            <a:r>
              <a:rPr lang="en-GB" sz="4400" b="1" dirty="0">
                <a:solidFill>
                  <a:schemeClr val="tx2"/>
                </a:solidFill>
              </a:rPr>
              <a:t>The various measures of Continuity of Care</a:t>
            </a:r>
          </a:p>
        </p:txBody>
      </p:sp>
      <p:sp>
        <p:nvSpPr>
          <p:cNvPr id="5" name="TextBox 4"/>
          <p:cNvSpPr txBox="1"/>
          <p:nvPr/>
        </p:nvSpPr>
        <p:spPr>
          <a:xfrm>
            <a:off x="465839" y="6319192"/>
            <a:ext cx="8280920" cy="307777"/>
          </a:xfrm>
          <a:prstGeom prst="rect">
            <a:avLst/>
          </a:prstGeom>
          <a:noFill/>
        </p:spPr>
        <p:txBody>
          <a:bodyPr wrap="square" rtlCol="0">
            <a:spAutoFit/>
          </a:bodyPr>
          <a:lstStyle/>
          <a:p>
            <a:pPr algn="ctr"/>
            <a:r>
              <a:rPr lang="en-GB" sz="1400" b="1" dirty="0">
                <a:solidFill>
                  <a:schemeClr val="tx2"/>
                </a:solidFill>
              </a:rPr>
              <a:t>April 2020</a:t>
            </a:r>
          </a:p>
        </p:txBody>
      </p:sp>
      <p:sp>
        <p:nvSpPr>
          <p:cNvPr id="9" name="TextBox 8"/>
          <p:cNvSpPr txBox="1"/>
          <p:nvPr/>
        </p:nvSpPr>
        <p:spPr>
          <a:xfrm>
            <a:off x="462980" y="2276872"/>
            <a:ext cx="8280920" cy="1323439"/>
          </a:xfrm>
          <a:prstGeom prst="rect">
            <a:avLst/>
          </a:prstGeom>
          <a:noFill/>
        </p:spPr>
        <p:txBody>
          <a:bodyPr wrap="square" rtlCol="0">
            <a:spAutoFit/>
          </a:bodyPr>
          <a:lstStyle/>
          <a:p>
            <a:pPr algn="ctr"/>
            <a:r>
              <a:rPr lang="en-GB" sz="8000" b="1" dirty="0">
                <a:solidFill>
                  <a:schemeClr val="tx2"/>
                </a:solidFill>
              </a:rPr>
              <a:t>Measurement</a:t>
            </a:r>
          </a:p>
        </p:txBody>
      </p:sp>
    </p:spTree>
    <p:extLst>
      <p:ext uri="{BB962C8B-B14F-4D97-AF65-F5344CB8AC3E}">
        <p14:creationId xmlns:p14="http://schemas.microsoft.com/office/powerpoint/2010/main" val="426585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3568" y="764705"/>
            <a:ext cx="8280920" cy="576064"/>
          </a:xfrm>
        </p:spPr>
        <p:txBody>
          <a:bodyPr>
            <a:normAutofit fontScale="90000"/>
          </a:bodyPr>
          <a:lstStyle/>
          <a:p>
            <a:r>
              <a:rPr lang="en-GB" dirty="0">
                <a:solidFill>
                  <a:schemeClr val="tx2"/>
                </a:solidFill>
              </a:rPr>
              <a:t>Usual Provider of Care (UPC)</a:t>
            </a:r>
          </a:p>
        </p:txBody>
      </p:sp>
      <p:sp>
        <p:nvSpPr>
          <p:cNvPr id="5" name="TextBox 4"/>
          <p:cNvSpPr txBox="1"/>
          <p:nvPr/>
        </p:nvSpPr>
        <p:spPr>
          <a:xfrm>
            <a:off x="683568" y="1916832"/>
            <a:ext cx="8208912" cy="2185214"/>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GB" dirty="0">
                <a:solidFill>
                  <a:schemeClr val="tx2"/>
                </a:solidFill>
              </a:rPr>
              <a:t>This index describes the proportion of visits to the patient’s regular care provider out of all visits (excluding patients with &lt;1 visit in the period). </a:t>
            </a:r>
          </a:p>
          <a:p>
            <a:pPr marL="342900" indent="-342900">
              <a:spcAft>
                <a:spcPts val="600"/>
              </a:spcAft>
              <a:buFont typeface="Wingdings" panose="05000000000000000000" pitchFamily="2" charset="2"/>
              <a:buChar char="§"/>
            </a:pPr>
            <a:r>
              <a:rPr lang="en-GB" dirty="0">
                <a:solidFill>
                  <a:schemeClr val="tx2"/>
                </a:solidFill>
              </a:rPr>
              <a:t>It ranges from 0 (no visit to the regular care provider) to 1 (all visits made to the regular care provider), when the regular care provider is known. </a:t>
            </a:r>
          </a:p>
          <a:p>
            <a:pPr marL="342900" indent="-342900">
              <a:spcAft>
                <a:spcPts val="600"/>
              </a:spcAft>
              <a:buFont typeface="Wingdings" panose="05000000000000000000" pitchFamily="2" charset="2"/>
              <a:buChar char="§"/>
            </a:pPr>
            <a:r>
              <a:rPr lang="en-GB" dirty="0">
                <a:solidFill>
                  <a:schemeClr val="tx2"/>
                </a:solidFill>
              </a:rPr>
              <a:t>If the ‘Usual GP’ is not reflective of the regular care provider, UPC would need to be calculated for the care provider the patient visited most frequently, therefore the range will always start above 0.</a:t>
            </a:r>
          </a:p>
        </p:txBody>
      </p:sp>
      <p:sp>
        <p:nvSpPr>
          <p:cNvPr id="6" name="Title 1"/>
          <p:cNvSpPr txBox="1">
            <a:spLocks/>
          </p:cNvSpPr>
          <p:nvPr/>
        </p:nvSpPr>
        <p:spPr>
          <a:xfrm>
            <a:off x="683568" y="1340768"/>
            <a:ext cx="82809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bg2">
                    <a:lumMod val="25000"/>
                  </a:schemeClr>
                </a:solidFill>
                <a:latin typeface="Arial" panose="020B0604020202020204" pitchFamily="34" charset="0"/>
                <a:ea typeface="+mj-ea"/>
                <a:cs typeface="Arial" panose="020B0604020202020204" pitchFamily="34" charset="0"/>
              </a:defRPr>
            </a:lvl1pPr>
          </a:lstStyle>
          <a:p>
            <a:r>
              <a:rPr lang="en-GB" sz="1600" dirty="0">
                <a:solidFill>
                  <a:schemeClr val="accent5">
                    <a:lumMod val="60000"/>
                    <a:lumOff val="40000"/>
                  </a:schemeClr>
                </a:solidFill>
              </a:rPr>
              <a:t>Breslau N, </a:t>
            </a:r>
            <a:r>
              <a:rPr lang="en-GB" sz="1600" dirty="0" err="1">
                <a:solidFill>
                  <a:schemeClr val="accent5">
                    <a:lumMod val="60000"/>
                    <a:lumOff val="40000"/>
                  </a:schemeClr>
                </a:solidFill>
              </a:rPr>
              <a:t>Haug</a:t>
            </a:r>
            <a:r>
              <a:rPr lang="en-GB" sz="1600" dirty="0">
                <a:solidFill>
                  <a:schemeClr val="accent5">
                    <a:lumMod val="60000"/>
                    <a:lumOff val="40000"/>
                  </a:schemeClr>
                </a:solidFill>
              </a:rPr>
              <a:t> MR. Service delivery structure and continuity of care: a case study of a </a:t>
            </a:r>
            <a:r>
              <a:rPr lang="en-GB" sz="1600" dirty="0" err="1">
                <a:solidFill>
                  <a:schemeClr val="accent5">
                    <a:lumMod val="60000"/>
                    <a:lumOff val="40000"/>
                  </a:schemeClr>
                </a:solidFill>
              </a:rPr>
              <a:t>pediatric</a:t>
            </a:r>
            <a:r>
              <a:rPr lang="en-GB" sz="1600" dirty="0">
                <a:solidFill>
                  <a:schemeClr val="accent5">
                    <a:lumMod val="60000"/>
                    <a:lumOff val="40000"/>
                  </a:schemeClr>
                </a:solidFill>
              </a:rPr>
              <a:t> practice in process of reorganization. J Health </a:t>
            </a:r>
            <a:r>
              <a:rPr lang="en-GB" sz="1600" dirty="0" err="1">
                <a:solidFill>
                  <a:schemeClr val="accent5">
                    <a:lumMod val="60000"/>
                    <a:lumOff val="40000"/>
                  </a:schemeClr>
                </a:solidFill>
              </a:rPr>
              <a:t>Soc</a:t>
            </a:r>
            <a:r>
              <a:rPr lang="en-GB" sz="1600" dirty="0">
                <a:solidFill>
                  <a:schemeClr val="accent5">
                    <a:lumMod val="60000"/>
                    <a:lumOff val="40000"/>
                  </a:schemeClr>
                </a:solidFill>
              </a:rPr>
              <a:t> </a:t>
            </a:r>
            <a:r>
              <a:rPr lang="en-GB" sz="1600" dirty="0" err="1">
                <a:solidFill>
                  <a:schemeClr val="accent5">
                    <a:lumMod val="60000"/>
                    <a:lumOff val="40000"/>
                  </a:schemeClr>
                </a:solidFill>
              </a:rPr>
              <a:t>Behav</a:t>
            </a:r>
            <a:r>
              <a:rPr lang="en-GB" sz="1600" dirty="0">
                <a:solidFill>
                  <a:schemeClr val="accent5">
                    <a:lumMod val="60000"/>
                    <a:lumOff val="40000"/>
                  </a:schemeClr>
                </a:solidFill>
              </a:rPr>
              <a:t>. 1976:339–352</a:t>
            </a:r>
            <a:r>
              <a:rPr lang="en-GB" sz="2300" dirty="0">
                <a:solidFill>
                  <a:schemeClr val="accent5">
                    <a:lumMod val="60000"/>
                    <a:lumOff val="40000"/>
                  </a:schemeClr>
                </a:solidFill>
              </a:rPr>
              <a:t>.</a:t>
            </a:r>
          </a:p>
        </p:txBody>
      </p:sp>
      <mc:AlternateContent xmlns:mc="http://schemas.openxmlformats.org/markup-compatibility/2006" xmlns:a14="http://schemas.microsoft.com/office/drawing/2010/main">
        <mc:Choice Requires="a14">
          <p:sp>
            <p:nvSpPr>
              <p:cNvPr id="7" name="Rectangle 6"/>
              <p:cNvSpPr/>
              <p:nvPr/>
            </p:nvSpPr>
            <p:spPr>
              <a:xfrm>
                <a:off x="980650" y="4615234"/>
                <a:ext cx="2223864" cy="2031325"/>
              </a:xfrm>
              <a:prstGeom prst="rect">
                <a:avLst/>
              </a:prstGeom>
            </p:spPr>
            <p:txBody>
              <a:bodyPr wrap="square">
                <a:spAutoFit/>
              </a:bodyPr>
              <a:lstStyle/>
              <a:p>
                <a:pPr>
                  <a:spcAft>
                    <a:spcPts val="600"/>
                  </a:spcAft>
                </a:pPr>
                <a:r>
                  <a:rPr lang="en-GB" dirty="0">
                    <a:solidFill>
                      <a:schemeClr val="tx2"/>
                    </a:solidFill>
                  </a:rPr>
                  <a:t>where </a:t>
                </a:r>
                <a14:m>
                  <m:oMath xmlns:m="http://schemas.openxmlformats.org/officeDocument/2006/math">
                    <m:sSub>
                      <m:sSubPr>
                        <m:ctrlPr>
                          <a:rPr lang="en-GB" i="1" dirty="0" smtClean="0">
                            <a:solidFill>
                              <a:schemeClr val="tx2"/>
                            </a:solidFill>
                            <a:latin typeface="Cambria Math" panose="02040503050406030204" pitchFamily="18" charset="0"/>
                          </a:rPr>
                        </m:ctrlPr>
                      </m:sSubPr>
                      <m:e>
                        <m:r>
                          <a:rPr lang="en-GB" b="0" i="1" dirty="0" smtClean="0">
                            <a:solidFill>
                              <a:schemeClr val="tx2"/>
                            </a:solidFill>
                            <a:latin typeface="Cambria Math" panose="02040503050406030204" pitchFamily="18" charset="0"/>
                          </a:rPr>
                          <m:t>𝑛</m:t>
                        </m:r>
                      </m:e>
                      <m:sub>
                        <m:r>
                          <a:rPr lang="en-GB" b="0" i="1" dirty="0" smtClean="0">
                            <a:solidFill>
                              <a:schemeClr val="tx2"/>
                            </a:solidFill>
                            <a:latin typeface="Cambria Math" panose="02040503050406030204" pitchFamily="18" charset="0"/>
                          </a:rPr>
                          <m:t>𝑖</m:t>
                        </m:r>
                      </m:sub>
                    </m:sSub>
                  </m:oMath>
                </a14:m>
                <a:r>
                  <a:rPr lang="en-GB" dirty="0">
                    <a:solidFill>
                      <a:schemeClr val="tx2"/>
                    </a:solidFill>
                  </a:rPr>
                  <a:t> is the number of visits to a regular physician by patient </a:t>
                </a:r>
                <a:r>
                  <a:rPr lang="en-GB" i="1" dirty="0" err="1">
                    <a:solidFill>
                      <a:schemeClr val="tx2"/>
                    </a:solidFill>
                  </a:rPr>
                  <a:t>i</a:t>
                </a:r>
                <a:r>
                  <a:rPr lang="en-GB" dirty="0">
                    <a:solidFill>
                      <a:schemeClr val="tx2"/>
                    </a:solidFill>
                  </a:rPr>
                  <a:t>, and N is the total number of patient i’s visits to a physician. </a:t>
                </a:r>
              </a:p>
            </p:txBody>
          </p:sp>
        </mc:Choice>
        <mc:Fallback xmlns="">
          <p:sp>
            <p:nvSpPr>
              <p:cNvPr id="7" name="Rectangle 6"/>
              <p:cNvSpPr>
                <a:spLocks noRot="1" noChangeAspect="1" noMove="1" noResize="1" noEditPoints="1" noAdjustHandles="1" noChangeArrowheads="1" noChangeShapeType="1" noTextEdit="1"/>
              </p:cNvSpPr>
              <p:nvPr/>
            </p:nvSpPr>
            <p:spPr>
              <a:xfrm>
                <a:off x="980650" y="4615234"/>
                <a:ext cx="2223864" cy="2031325"/>
              </a:xfrm>
              <a:prstGeom prst="rect">
                <a:avLst/>
              </a:prstGeom>
              <a:blipFill>
                <a:blip r:embed="rId2"/>
                <a:stretch>
                  <a:fillRect l="-2466" t="-1502" r="-2192" b="-3904"/>
                </a:stretch>
              </a:blipFill>
            </p:spPr>
            <p:txBody>
              <a:bodyPr/>
              <a:lstStyle/>
              <a:p>
                <a:r>
                  <a:rPr lang="en-GB">
                    <a:noFill/>
                  </a:rPr>
                  <a:t> </a:t>
                </a:r>
              </a:p>
            </p:txBody>
          </p:sp>
        </mc:Fallback>
      </mc:AlternateContent>
      <p:sp>
        <p:nvSpPr>
          <p:cNvPr id="8" name="Rectangle 7"/>
          <p:cNvSpPr/>
          <p:nvPr/>
        </p:nvSpPr>
        <p:spPr>
          <a:xfrm>
            <a:off x="3347864" y="4006805"/>
            <a:ext cx="5328592" cy="646331"/>
          </a:xfrm>
          <a:prstGeom prst="rect">
            <a:avLst/>
          </a:prstGeom>
        </p:spPr>
        <p:txBody>
          <a:bodyPr wrap="square">
            <a:spAutoFit/>
          </a:bodyPr>
          <a:lstStyle/>
          <a:p>
            <a:pPr>
              <a:spcAft>
                <a:spcPts val="600"/>
              </a:spcAft>
            </a:pPr>
            <a:r>
              <a:rPr lang="en-GB" dirty="0">
                <a:solidFill>
                  <a:schemeClr val="accent5">
                    <a:lumMod val="60000"/>
                    <a:lumOff val="40000"/>
                  </a:schemeClr>
                </a:solidFill>
              </a:rPr>
              <a:t>To determine “regular” providers, and to calculate UPC where no regular provider is defined</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650" y="4233000"/>
            <a:ext cx="1935832" cy="38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0" name="TextBox 9"/>
              <p:cNvSpPr txBox="1"/>
              <p:nvPr/>
            </p:nvSpPr>
            <p:spPr>
              <a:xfrm>
                <a:off x="3347864" y="5264040"/>
                <a:ext cx="5616624" cy="1477328"/>
              </a:xfrm>
              <a:prstGeom prst="rect">
                <a:avLst/>
              </a:prstGeom>
              <a:noFill/>
            </p:spPr>
            <p:txBody>
              <a:bodyPr wrap="square" rtlCol="0">
                <a:spAutoFit/>
              </a:bodyPr>
              <a:lstStyle/>
              <a:p>
                <a:r>
                  <a:rPr lang="en-GB" dirty="0">
                    <a:solidFill>
                      <a:schemeClr val="tx2"/>
                    </a:solidFill>
                  </a:rPr>
                  <a:t>where max(</a:t>
                </a:r>
                <a14:m>
                  <m:oMath xmlns:m="http://schemas.openxmlformats.org/officeDocument/2006/math">
                    <m:sSub>
                      <m:sSubPr>
                        <m:ctrlPr>
                          <a:rPr lang="en-GB" i="1" smtClean="0">
                            <a:solidFill>
                              <a:schemeClr val="tx2"/>
                            </a:solidFill>
                            <a:latin typeface="Cambria Math" panose="02040503050406030204" pitchFamily="18" charset="0"/>
                          </a:rPr>
                        </m:ctrlPr>
                      </m:sSubPr>
                      <m:e>
                        <m:r>
                          <a:rPr lang="en-GB" b="0" i="1" smtClean="0">
                            <a:solidFill>
                              <a:schemeClr val="tx2"/>
                            </a:solidFill>
                            <a:latin typeface="Cambria Math" panose="02040503050406030204" pitchFamily="18" charset="0"/>
                          </a:rPr>
                          <m:t>𝑛</m:t>
                        </m:r>
                      </m:e>
                      <m:sub>
                        <m:r>
                          <a:rPr lang="en-GB" b="0" i="1" smtClean="0">
                            <a:solidFill>
                              <a:schemeClr val="tx2"/>
                            </a:solidFill>
                            <a:latin typeface="Cambria Math" panose="02040503050406030204" pitchFamily="18" charset="0"/>
                          </a:rPr>
                          <m:t>1</m:t>
                        </m:r>
                      </m:sub>
                    </m:sSub>
                  </m:oMath>
                </a14:m>
                <a:r>
                  <a:rPr lang="en-GB" dirty="0">
                    <a:solidFill>
                      <a:schemeClr val="tx2"/>
                    </a:solidFill>
                  </a:rPr>
                  <a:t>, </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b="0" i="1" smtClean="0">
                            <a:solidFill>
                              <a:schemeClr val="tx2"/>
                            </a:solidFill>
                            <a:latin typeface="Cambria Math" panose="02040503050406030204" pitchFamily="18" charset="0"/>
                          </a:rPr>
                          <m:t>2</m:t>
                        </m:r>
                      </m:sub>
                    </m:sSub>
                  </m:oMath>
                </a14:m>
                <a:r>
                  <a:rPr lang="en-GB" dirty="0">
                    <a:solidFill>
                      <a:schemeClr val="tx2"/>
                    </a:solidFill>
                  </a:rPr>
                  <a:t>, ... </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b="0" i="1" smtClean="0">
                            <a:solidFill>
                              <a:schemeClr val="tx2"/>
                            </a:solidFill>
                            <a:latin typeface="Cambria Math" panose="02040503050406030204" pitchFamily="18" charset="0"/>
                          </a:rPr>
                          <m:t>𝑘</m:t>
                        </m:r>
                      </m:sub>
                    </m:sSub>
                  </m:oMath>
                </a14:m>
                <a:r>
                  <a:rPr lang="en-GB" dirty="0">
                    <a:solidFill>
                      <a:schemeClr val="tx2"/>
                    </a:solidFill>
                  </a:rPr>
                  <a:t>) is the number of visits to the provider with whom the patient had the greatest number of visits, and N is the total number of visits by the patient to all providers during the same period. If the sequence of visits was AAAABBBC, then the UPC is 4/8 = 0.50.</a:t>
                </a:r>
              </a:p>
            </p:txBody>
          </p:sp>
        </mc:Choice>
        <mc:Fallback xmlns="">
          <p:sp>
            <p:nvSpPr>
              <p:cNvPr id="10" name="TextBox 9"/>
              <p:cNvSpPr txBox="1">
                <a:spLocks noRot="1" noChangeAspect="1" noMove="1" noResize="1" noEditPoints="1" noAdjustHandles="1" noChangeArrowheads="1" noChangeShapeType="1" noTextEdit="1"/>
              </p:cNvSpPr>
              <p:nvPr/>
            </p:nvSpPr>
            <p:spPr>
              <a:xfrm>
                <a:off x="3347864" y="5264040"/>
                <a:ext cx="5616624" cy="1477328"/>
              </a:xfrm>
              <a:prstGeom prst="rect">
                <a:avLst/>
              </a:prstGeom>
              <a:blipFill>
                <a:blip r:embed="rId4"/>
                <a:stretch>
                  <a:fillRect l="-868" t="-2479" r="-1193" b="-5785"/>
                </a:stretch>
              </a:blipFill>
            </p:spPr>
            <p:txBody>
              <a:bodyPr/>
              <a:lstStyle/>
              <a:p>
                <a:r>
                  <a:rPr lang="en-GB">
                    <a:noFill/>
                  </a:rPr>
                  <a:t> </a:t>
                </a:r>
              </a:p>
            </p:txBody>
          </p:sp>
        </mc:Fallback>
      </mc:AlternateContent>
      <p:sp>
        <p:nvSpPr>
          <p:cNvPr id="11" name="Rectangle 10"/>
          <p:cNvSpPr/>
          <p:nvPr/>
        </p:nvSpPr>
        <p:spPr>
          <a:xfrm>
            <a:off x="899592" y="4101614"/>
            <a:ext cx="2304922" cy="263975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382298" y="4682827"/>
            <a:ext cx="5582189" cy="205854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9872" y="4815478"/>
            <a:ext cx="2160240" cy="558264"/>
          </a:xfrm>
          <a:prstGeom prst="rect">
            <a:avLst/>
          </a:prstGeom>
        </p:spPr>
      </p:pic>
    </p:spTree>
    <p:extLst>
      <p:ext uri="{BB962C8B-B14F-4D97-AF65-F5344CB8AC3E}">
        <p14:creationId xmlns:p14="http://schemas.microsoft.com/office/powerpoint/2010/main" val="286887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3568" y="764705"/>
            <a:ext cx="8280920" cy="576064"/>
          </a:xfrm>
        </p:spPr>
        <p:txBody>
          <a:bodyPr>
            <a:normAutofit fontScale="90000"/>
          </a:bodyPr>
          <a:lstStyle/>
          <a:p>
            <a:r>
              <a:rPr lang="en-GB" dirty="0">
                <a:solidFill>
                  <a:schemeClr val="tx2"/>
                </a:solidFill>
              </a:rPr>
              <a:t>Usual Provider of Care (UPC)</a:t>
            </a:r>
          </a:p>
        </p:txBody>
      </p:sp>
      <p:sp>
        <p:nvSpPr>
          <p:cNvPr id="5" name="TextBox 4"/>
          <p:cNvSpPr txBox="1"/>
          <p:nvPr/>
        </p:nvSpPr>
        <p:spPr>
          <a:xfrm>
            <a:off x="683568" y="1916832"/>
            <a:ext cx="4536504" cy="6724918"/>
          </a:xfrm>
          <a:prstGeom prst="rect">
            <a:avLst/>
          </a:prstGeom>
          <a:noFill/>
        </p:spPr>
        <p:txBody>
          <a:bodyPr wrap="square" rtlCol="0">
            <a:spAutoFit/>
          </a:bodyPr>
          <a:lstStyle/>
          <a:p>
            <a:pPr>
              <a:spcAft>
                <a:spcPts val="600"/>
              </a:spcAft>
            </a:pPr>
            <a:r>
              <a:rPr lang="en-GB" b="1" dirty="0">
                <a:solidFill>
                  <a:schemeClr val="tx2"/>
                </a:solidFill>
              </a:rPr>
              <a:t>AAAABBBC has a UPC of 0.50</a:t>
            </a:r>
          </a:p>
          <a:p>
            <a:pPr>
              <a:spcAft>
                <a:spcPts val="600"/>
              </a:spcAft>
            </a:pPr>
            <a:r>
              <a:rPr lang="en-GB" dirty="0">
                <a:solidFill>
                  <a:schemeClr val="tx2"/>
                </a:solidFill>
              </a:rPr>
              <a:t>The patient had 8 consultations (4 with A; 3 with B; 1 with C)</a:t>
            </a:r>
          </a:p>
          <a:p>
            <a:pPr marL="285750" indent="-285750">
              <a:spcAft>
                <a:spcPts val="600"/>
              </a:spcAft>
              <a:buFont typeface="Arial" panose="020B0604020202020204" pitchFamily="34" charset="0"/>
              <a:buChar char="•"/>
            </a:pPr>
            <a:r>
              <a:rPr lang="en-GB" dirty="0">
                <a:solidFill>
                  <a:schemeClr val="tx2"/>
                </a:solidFill>
              </a:rPr>
              <a:t>When we know A is the regular provider e.g. their Usual GP the calculation is 4/8 = 0.50</a:t>
            </a:r>
          </a:p>
          <a:p>
            <a:pPr marL="285750" indent="-285750">
              <a:spcAft>
                <a:spcPts val="600"/>
              </a:spcAft>
              <a:buFont typeface="Arial" panose="020B0604020202020204" pitchFamily="34" charset="0"/>
              <a:buChar char="•"/>
            </a:pPr>
            <a:r>
              <a:rPr lang="en-GB" dirty="0">
                <a:solidFill>
                  <a:schemeClr val="tx2"/>
                </a:solidFill>
              </a:rPr>
              <a:t>When we don’t know who the regular provider is, the calculation is:</a:t>
            </a:r>
          </a:p>
          <a:p>
            <a:pPr marL="266700" lvl="1">
              <a:spcAft>
                <a:spcPts val="600"/>
              </a:spcAft>
            </a:pPr>
            <a:r>
              <a:rPr lang="en-GB" dirty="0">
                <a:solidFill>
                  <a:schemeClr val="tx2"/>
                </a:solidFill>
              </a:rPr>
              <a:t>(Maximum value from 4,3,1)/8 = 0.50</a:t>
            </a:r>
          </a:p>
          <a:p>
            <a:pPr marL="266700" lvl="1">
              <a:spcAft>
                <a:spcPts val="600"/>
              </a:spcAft>
            </a:pPr>
            <a:r>
              <a:rPr lang="en-GB" dirty="0">
                <a:solidFill>
                  <a:schemeClr val="tx2"/>
                </a:solidFill>
              </a:rPr>
              <a:t>Which is…4/8 = 0.50</a:t>
            </a:r>
          </a:p>
          <a:p>
            <a:pPr indent="-190500">
              <a:spcAft>
                <a:spcPts val="600"/>
              </a:spcAft>
            </a:pPr>
            <a:endParaRPr lang="en-GB" b="1" dirty="0">
              <a:solidFill>
                <a:schemeClr val="tx2"/>
              </a:solidFill>
            </a:endParaRPr>
          </a:p>
          <a:p>
            <a:pPr indent="-190500">
              <a:spcAft>
                <a:spcPts val="600"/>
              </a:spcAft>
            </a:pPr>
            <a:r>
              <a:rPr lang="en-GB" b="1" dirty="0">
                <a:solidFill>
                  <a:schemeClr val="tx2"/>
                </a:solidFill>
              </a:rPr>
              <a:t>AAAAABBCCD has a UPC of 0.50 (5/10)</a:t>
            </a:r>
          </a:p>
          <a:p>
            <a:pPr indent="-190500">
              <a:spcAft>
                <a:spcPts val="600"/>
              </a:spcAft>
            </a:pPr>
            <a:r>
              <a:rPr lang="en-GB" b="1" dirty="0">
                <a:solidFill>
                  <a:schemeClr val="tx2"/>
                </a:solidFill>
              </a:rPr>
              <a:t>AABBAACAAB has a UPC of 0.60 (6/10)</a:t>
            </a:r>
          </a:p>
          <a:p>
            <a:pPr indent="-190500">
              <a:spcAft>
                <a:spcPts val="600"/>
              </a:spcAft>
            </a:pPr>
            <a:r>
              <a:rPr lang="en-GB" b="1" dirty="0">
                <a:solidFill>
                  <a:schemeClr val="tx2"/>
                </a:solidFill>
              </a:rPr>
              <a:t>AABCAABA has a UPC of 0.625 (5/8)</a:t>
            </a:r>
          </a:p>
          <a:p>
            <a:pPr indent="-190500">
              <a:spcAft>
                <a:spcPts val="600"/>
              </a:spcAft>
            </a:pPr>
            <a:endParaRPr lang="en-GB" sz="1600" dirty="0">
              <a:solidFill>
                <a:schemeClr val="tx2"/>
              </a:solidFill>
            </a:endParaRPr>
          </a:p>
          <a:p>
            <a:pPr marL="266700" lvl="1">
              <a:spcAft>
                <a:spcPts val="600"/>
              </a:spcAft>
            </a:pPr>
            <a:endParaRPr lang="en-GB" dirty="0">
              <a:solidFill>
                <a:schemeClr val="tx2"/>
              </a:solidFill>
            </a:endParaRPr>
          </a:p>
          <a:p>
            <a:pPr>
              <a:spcAft>
                <a:spcPts val="600"/>
              </a:spcAft>
            </a:pPr>
            <a:endParaRPr lang="en-GB" dirty="0">
              <a:solidFill>
                <a:schemeClr val="tx2"/>
              </a:solidFill>
            </a:endParaRPr>
          </a:p>
          <a:p>
            <a:pPr>
              <a:spcAft>
                <a:spcPts val="600"/>
              </a:spcAft>
            </a:pPr>
            <a:endParaRPr lang="en-GB" dirty="0">
              <a:solidFill>
                <a:schemeClr val="tx2"/>
              </a:solidFill>
            </a:endParaRPr>
          </a:p>
          <a:p>
            <a:pPr>
              <a:spcAft>
                <a:spcPts val="600"/>
              </a:spcAft>
            </a:pPr>
            <a:endParaRPr lang="en-GB" dirty="0">
              <a:solidFill>
                <a:schemeClr val="tx2"/>
              </a:solidFill>
            </a:endParaRPr>
          </a:p>
          <a:p>
            <a:pPr>
              <a:spcAft>
                <a:spcPts val="600"/>
              </a:spcAft>
            </a:pPr>
            <a:endParaRPr lang="en-GB" dirty="0">
              <a:solidFill>
                <a:schemeClr val="tx2"/>
              </a:solidFill>
            </a:endParaRPr>
          </a:p>
        </p:txBody>
      </p:sp>
      <p:sp>
        <p:nvSpPr>
          <p:cNvPr id="6" name="Title 1"/>
          <p:cNvSpPr txBox="1">
            <a:spLocks/>
          </p:cNvSpPr>
          <p:nvPr/>
        </p:nvSpPr>
        <p:spPr>
          <a:xfrm>
            <a:off x="683568" y="1340768"/>
            <a:ext cx="82809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bg2">
                    <a:lumMod val="25000"/>
                  </a:schemeClr>
                </a:solidFill>
                <a:latin typeface="Arial" panose="020B0604020202020204" pitchFamily="34" charset="0"/>
                <a:ea typeface="+mj-ea"/>
                <a:cs typeface="Arial" panose="020B0604020202020204" pitchFamily="34" charset="0"/>
              </a:defRPr>
            </a:lvl1pPr>
          </a:lstStyle>
          <a:p>
            <a:r>
              <a:rPr lang="en-GB" sz="2000" dirty="0">
                <a:solidFill>
                  <a:schemeClr val="accent5">
                    <a:lumMod val="60000"/>
                    <a:lumOff val="40000"/>
                  </a:schemeClr>
                </a:solidFill>
              </a:rPr>
              <a:t>Worked example</a:t>
            </a:r>
            <a:endParaRPr lang="en-GB" sz="2800" dirty="0">
              <a:solidFill>
                <a:schemeClr val="accent5">
                  <a:lumMod val="60000"/>
                  <a:lumOff val="40000"/>
                </a:schemeClr>
              </a:solidFill>
            </a:endParaRPr>
          </a:p>
        </p:txBody>
      </p:sp>
      <p:sp>
        <p:nvSpPr>
          <p:cNvPr id="7" name="Rectangle 6"/>
          <p:cNvSpPr/>
          <p:nvPr/>
        </p:nvSpPr>
        <p:spPr>
          <a:xfrm>
            <a:off x="5436096" y="1524738"/>
            <a:ext cx="3528391" cy="646331"/>
          </a:xfrm>
          <a:prstGeom prst="rect">
            <a:avLst/>
          </a:prstGeom>
        </p:spPr>
        <p:txBody>
          <a:bodyPr wrap="square">
            <a:spAutoFit/>
          </a:bodyPr>
          <a:lstStyle/>
          <a:p>
            <a:pPr>
              <a:spcAft>
                <a:spcPts val="600"/>
              </a:spcAft>
            </a:pPr>
            <a:r>
              <a:rPr lang="en-GB" dirty="0">
                <a:solidFill>
                  <a:schemeClr val="tx2"/>
                </a:solidFill>
              </a:rPr>
              <a:t>Where we know who is the regular provider:</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3335" y="1847903"/>
            <a:ext cx="1935832" cy="38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5364088" y="1484785"/>
            <a:ext cx="3600399" cy="511256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439495" y="2369713"/>
            <a:ext cx="3528391" cy="1200329"/>
          </a:xfrm>
          <a:prstGeom prst="rect">
            <a:avLst/>
          </a:prstGeom>
        </p:spPr>
        <p:txBody>
          <a:bodyPr wrap="square">
            <a:spAutoFit/>
          </a:bodyPr>
          <a:lstStyle/>
          <a:p>
            <a:pPr>
              <a:spcAft>
                <a:spcPts val="600"/>
              </a:spcAft>
            </a:pPr>
            <a:r>
              <a:rPr lang="en-GB" dirty="0">
                <a:solidFill>
                  <a:schemeClr val="tx2"/>
                </a:solidFill>
              </a:rPr>
              <a:t>Where we don’t know who is the regular provider and have to calculate the most frequent provider:</a:t>
            </a:r>
          </a:p>
        </p:txBody>
      </p:sp>
      <mc:AlternateContent xmlns:mc="http://schemas.openxmlformats.org/markup-compatibility/2006" xmlns:a14="http://schemas.microsoft.com/office/drawing/2010/main">
        <mc:Choice Requires="a14">
          <p:sp>
            <p:nvSpPr>
              <p:cNvPr id="15" name="Rectangle 14"/>
              <p:cNvSpPr/>
              <p:nvPr/>
            </p:nvSpPr>
            <p:spPr>
              <a:xfrm>
                <a:off x="5419651" y="3861048"/>
                <a:ext cx="3524993" cy="2816156"/>
              </a:xfrm>
              <a:prstGeom prst="rect">
                <a:avLst/>
              </a:prstGeom>
            </p:spPr>
            <p:txBody>
              <a:bodyPr wrap="square">
                <a:spAutoFit/>
              </a:bodyPr>
              <a:lstStyle/>
              <a:p>
                <a:pPr>
                  <a:spcAft>
                    <a:spcPts val="600"/>
                  </a:spcAft>
                </a:pPr>
                <a:r>
                  <a:rPr lang="en-GB" b="1" dirty="0">
                    <a:solidFill>
                      <a:schemeClr val="tx2"/>
                    </a:solidFill>
                  </a:rPr>
                  <a:t>KEY:</a:t>
                </a:r>
              </a:p>
              <a:p>
                <a:pPr>
                  <a:spcAft>
                    <a:spcPts val="600"/>
                  </a:spcAft>
                </a:pP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b="0" i="1" smtClean="0">
                            <a:solidFill>
                              <a:schemeClr val="tx2"/>
                            </a:solidFill>
                            <a:latin typeface="Cambria Math" panose="02040503050406030204" pitchFamily="18" charset="0"/>
                          </a:rPr>
                          <m:t>𝑖</m:t>
                        </m:r>
                      </m:sub>
                    </m:sSub>
                  </m:oMath>
                </a14:m>
                <a:r>
                  <a:rPr lang="en-GB" dirty="0">
                    <a:solidFill>
                      <a:schemeClr val="tx2"/>
                    </a:solidFill>
                  </a:rPr>
                  <a:t> = number of visits to a regular physician by patient i</a:t>
                </a:r>
              </a:p>
              <a:p>
                <a:pPr>
                  <a:spcAft>
                    <a:spcPts val="600"/>
                  </a:spcAft>
                </a:pPr>
                <a:r>
                  <a:rPr lang="en-GB" dirty="0">
                    <a:solidFill>
                      <a:schemeClr val="tx2"/>
                    </a:solidFill>
                  </a:rPr>
                  <a:t>N = total number of patient i’s visits to a physician. </a:t>
                </a:r>
              </a:p>
              <a:p>
                <a:pPr>
                  <a:spcAft>
                    <a:spcPts val="600"/>
                  </a:spcAft>
                </a:pPr>
                <a:r>
                  <a:rPr lang="en-GB" dirty="0">
                    <a:solidFill>
                      <a:schemeClr val="tx2"/>
                    </a:solidFill>
                  </a:rPr>
                  <a:t>max(</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i="1">
                            <a:solidFill>
                              <a:schemeClr val="tx2"/>
                            </a:solidFill>
                            <a:latin typeface="Cambria Math" panose="02040503050406030204" pitchFamily="18" charset="0"/>
                          </a:rPr>
                          <m:t>1</m:t>
                        </m:r>
                      </m:sub>
                    </m:sSub>
                  </m:oMath>
                </a14:m>
                <a:r>
                  <a:rPr lang="en-GB" dirty="0">
                    <a:solidFill>
                      <a:schemeClr val="tx2"/>
                    </a:solidFill>
                  </a:rPr>
                  <a:t>, </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i="1">
                            <a:solidFill>
                              <a:schemeClr val="tx2"/>
                            </a:solidFill>
                            <a:latin typeface="Cambria Math" panose="02040503050406030204" pitchFamily="18" charset="0"/>
                          </a:rPr>
                          <m:t>2</m:t>
                        </m:r>
                      </m:sub>
                    </m:sSub>
                  </m:oMath>
                </a14:m>
                <a:r>
                  <a:rPr lang="en-GB" dirty="0">
                    <a:solidFill>
                      <a:schemeClr val="tx2"/>
                    </a:solidFill>
                  </a:rPr>
                  <a:t>, ... </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i="1">
                            <a:solidFill>
                              <a:schemeClr val="tx2"/>
                            </a:solidFill>
                            <a:latin typeface="Cambria Math" panose="02040503050406030204" pitchFamily="18" charset="0"/>
                          </a:rPr>
                          <m:t>𝑘</m:t>
                        </m:r>
                      </m:sub>
                    </m:sSub>
                  </m:oMath>
                </a14:m>
                <a:r>
                  <a:rPr lang="en-GB" dirty="0">
                    <a:solidFill>
                      <a:schemeClr val="tx2"/>
                    </a:solidFill>
                  </a:rPr>
                  <a:t>) = the number of visits to the provider with whom the patient had the greatest number of visits</a:t>
                </a:r>
              </a:p>
            </p:txBody>
          </p:sp>
        </mc:Choice>
        <mc:Fallback xmlns="">
          <p:sp>
            <p:nvSpPr>
              <p:cNvPr id="15" name="Rectangle 14"/>
              <p:cNvSpPr>
                <a:spLocks noRot="1" noChangeAspect="1" noMove="1" noResize="1" noEditPoints="1" noAdjustHandles="1" noChangeArrowheads="1" noChangeShapeType="1" noTextEdit="1"/>
              </p:cNvSpPr>
              <p:nvPr/>
            </p:nvSpPr>
            <p:spPr>
              <a:xfrm>
                <a:off x="5419651" y="3861048"/>
                <a:ext cx="3524993" cy="2816156"/>
              </a:xfrm>
              <a:prstGeom prst="rect">
                <a:avLst/>
              </a:prstGeom>
              <a:blipFill>
                <a:blip r:embed="rId3"/>
                <a:stretch>
                  <a:fillRect l="-1384" t="-1082" r="-1903" b="-2597"/>
                </a:stretch>
              </a:blipFill>
            </p:spPr>
            <p:txBody>
              <a:bodyPr/>
              <a:lstStyle/>
              <a:p>
                <a:r>
                  <a:rPr lang="en-GB">
                    <a:noFill/>
                  </a:rPr>
                  <a:t> </a:t>
                </a:r>
              </a:p>
            </p:txBody>
          </p:sp>
        </mc:Fallback>
      </mc:AlternateContent>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4677" y="3243228"/>
            <a:ext cx="2160240" cy="558264"/>
          </a:xfrm>
          <a:prstGeom prst="rect">
            <a:avLst/>
          </a:prstGeom>
        </p:spPr>
      </p:pic>
    </p:spTree>
    <p:extLst>
      <p:ext uri="{BB962C8B-B14F-4D97-AF65-F5344CB8AC3E}">
        <p14:creationId xmlns:p14="http://schemas.microsoft.com/office/powerpoint/2010/main" val="74708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ctrTitle"/>
          </p:nvPr>
        </p:nvSpPr>
        <p:spPr>
          <a:xfrm>
            <a:off x="683568" y="764705"/>
            <a:ext cx="8280920" cy="576064"/>
          </a:xfrm>
        </p:spPr>
        <p:txBody>
          <a:bodyPr>
            <a:normAutofit fontScale="90000"/>
          </a:bodyPr>
          <a:lstStyle/>
          <a:p>
            <a:r>
              <a:rPr lang="en-GB" dirty="0">
                <a:solidFill>
                  <a:schemeClr val="tx2"/>
                </a:solidFill>
              </a:rPr>
              <a:t>Continuity of Care Index</a:t>
            </a:r>
          </a:p>
        </p:txBody>
      </p:sp>
      <p:sp>
        <p:nvSpPr>
          <p:cNvPr id="15" name="TextBox 14"/>
          <p:cNvSpPr txBox="1"/>
          <p:nvPr/>
        </p:nvSpPr>
        <p:spPr>
          <a:xfrm>
            <a:off x="683568" y="1916832"/>
            <a:ext cx="8136904" cy="2893100"/>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GB" dirty="0">
                <a:solidFill>
                  <a:schemeClr val="tx2"/>
                </a:solidFill>
              </a:rPr>
              <a:t>This index weights both the frequency of visits to each care provider and the dispersion (the extent to which values of a variable differ from a fixed value) of visits between care providers (excluding patients with &lt;1 visit in the period). </a:t>
            </a:r>
          </a:p>
          <a:p>
            <a:pPr marL="342900" indent="-342900">
              <a:spcAft>
                <a:spcPts val="600"/>
              </a:spcAft>
              <a:buFont typeface="Wingdings" panose="05000000000000000000" pitchFamily="2" charset="2"/>
              <a:buChar char="§"/>
            </a:pPr>
            <a:r>
              <a:rPr lang="en-GB" dirty="0">
                <a:solidFill>
                  <a:schemeClr val="tx2"/>
                </a:solidFill>
              </a:rPr>
              <a:t>Index values range from 0 (each visit made to a different care provider) to 1 (all visits made to a single care provider). </a:t>
            </a:r>
          </a:p>
          <a:p>
            <a:pPr marL="342900" indent="-342900">
              <a:spcAft>
                <a:spcPts val="600"/>
              </a:spcAft>
              <a:buFont typeface="Wingdings" panose="05000000000000000000" pitchFamily="2" charset="2"/>
              <a:buChar char="§"/>
            </a:pPr>
            <a:r>
              <a:rPr lang="en-GB" dirty="0">
                <a:solidFill>
                  <a:schemeClr val="tx2"/>
                </a:solidFill>
              </a:rPr>
              <a:t>It rewards having fewer providers, which makes it a useful to measure of continuity when working in teams.</a:t>
            </a:r>
          </a:p>
          <a:p>
            <a:pPr>
              <a:spcAft>
                <a:spcPts val="600"/>
              </a:spcAft>
            </a:pPr>
            <a:endParaRPr lang="en-GB" dirty="0">
              <a:solidFill>
                <a:schemeClr val="accent3">
                  <a:lumMod val="50000"/>
                </a:schemeClr>
              </a:solidFill>
            </a:endParaRPr>
          </a:p>
          <a:p>
            <a:pPr marL="342900" indent="-342900">
              <a:spcAft>
                <a:spcPts val="600"/>
              </a:spcAft>
              <a:buFont typeface="Wingdings" panose="05000000000000000000" pitchFamily="2" charset="2"/>
              <a:buChar char="§"/>
            </a:pPr>
            <a:endParaRPr lang="en-GB" dirty="0">
              <a:solidFill>
                <a:schemeClr val="accent3">
                  <a:lumMod val="50000"/>
                </a:schemeClr>
              </a:solidFill>
            </a:endParaRPr>
          </a:p>
        </p:txBody>
      </p:sp>
      <p:sp>
        <p:nvSpPr>
          <p:cNvPr id="16" name="Title 1"/>
          <p:cNvSpPr txBox="1">
            <a:spLocks/>
          </p:cNvSpPr>
          <p:nvPr/>
        </p:nvSpPr>
        <p:spPr>
          <a:xfrm>
            <a:off x="683568" y="1340768"/>
            <a:ext cx="82809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bg2">
                    <a:lumMod val="25000"/>
                  </a:schemeClr>
                </a:solidFill>
                <a:latin typeface="Arial" panose="020B0604020202020204" pitchFamily="34" charset="0"/>
                <a:ea typeface="+mj-ea"/>
                <a:cs typeface="Arial" panose="020B0604020202020204" pitchFamily="34" charset="0"/>
              </a:defRPr>
            </a:lvl1pPr>
          </a:lstStyle>
          <a:p>
            <a:r>
              <a:rPr lang="en-GB" sz="1600" dirty="0">
                <a:solidFill>
                  <a:schemeClr val="accent5">
                    <a:lumMod val="60000"/>
                    <a:lumOff val="40000"/>
                  </a:schemeClr>
                </a:solidFill>
              </a:rPr>
              <a:t>Bice TW, </a:t>
            </a:r>
            <a:r>
              <a:rPr lang="en-GB" sz="1600" dirty="0" err="1">
                <a:solidFill>
                  <a:schemeClr val="accent5">
                    <a:lumMod val="60000"/>
                    <a:lumOff val="40000"/>
                  </a:schemeClr>
                </a:solidFill>
              </a:rPr>
              <a:t>Boxerman</a:t>
            </a:r>
            <a:r>
              <a:rPr lang="en-GB" sz="1600" dirty="0">
                <a:solidFill>
                  <a:schemeClr val="accent5">
                    <a:lumMod val="60000"/>
                    <a:lumOff val="40000"/>
                  </a:schemeClr>
                </a:solidFill>
              </a:rPr>
              <a:t> SB. A quantitative measure of continuity of care. Med Care. 1977:347–349. </a:t>
            </a:r>
          </a:p>
        </p:txBody>
      </p:sp>
      <mc:AlternateContent xmlns:mc="http://schemas.openxmlformats.org/markup-compatibility/2006" xmlns:a14="http://schemas.microsoft.com/office/drawing/2010/main">
        <mc:Choice Requires="a14">
          <p:sp>
            <p:nvSpPr>
              <p:cNvPr id="17" name="Rectangle 16"/>
              <p:cNvSpPr/>
              <p:nvPr/>
            </p:nvSpPr>
            <p:spPr>
              <a:xfrm>
                <a:off x="980650" y="5108991"/>
                <a:ext cx="7623798" cy="1477328"/>
              </a:xfrm>
              <a:prstGeom prst="rect">
                <a:avLst/>
              </a:prstGeom>
            </p:spPr>
            <p:txBody>
              <a:bodyPr wrap="square">
                <a:spAutoFit/>
              </a:bodyPr>
              <a:lstStyle/>
              <a:p>
                <a:pPr>
                  <a:spcAft>
                    <a:spcPts val="600"/>
                  </a:spcAft>
                </a:pPr>
                <a:r>
                  <a:rPr lang="en-GB" i="1" dirty="0">
                    <a:solidFill>
                      <a:schemeClr val="tx2"/>
                    </a:solidFill>
                  </a:rPr>
                  <a:t>k</a:t>
                </a:r>
                <a:r>
                  <a:rPr lang="en-GB" dirty="0">
                    <a:solidFill>
                      <a:schemeClr val="tx2"/>
                    </a:solidFill>
                  </a:rPr>
                  <a:t> = the number of providers, </a:t>
                </a:r>
                <a14:m>
                  <m:oMath xmlns:m="http://schemas.openxmlformats.org/officeDocument/2006/math">
                    <m:sSub>
                      <m:sSubPr>
                        <m:ctrlPr>
                          <a:rPr lang="en-GB" i="1">
                            <a:solidFill>
                              <a:schemeClr val="tx2"/>
                            </a:solidFill>
                            <a:latin typeface="Cambria Math" panose="02040503050406030204" pitchFamily="18" charset="0"/>
                          </a:rPr>
                        </m:ctrlPr>
                      </m:sSubPr>
                      <m:e>
                        <m:r>
                          <a:rPr lang="en-GB" i="1">
                            <a:solidFill>
                              <a:schemeClr val="tx2"/>
                            </a:solidFill>
                            <a:latin typeface="Cambria Math" panose="02040503050406030204" pitchFamily="18" charset="0"/>
                          </a:rPr>
                          <m:t>𝑛</m:t>
                        </m:r>
                      </m:e>
                      <m:sub>
                        <m:r>
                          <a:rPr lang="en-GB" i="1">
                            <a:solidFill>
                              <a:schemeClr val="tx2"/>
                            </a:solidFill>
                            <a:latin typeface="Cambria Math" panose="02040503050406030204" pitchFamily="18" charset="0"/>
                          </a:rPr>
                          <m:t>𝑖</m:t>
                        </m:r>
                      </m:sub>
                    </m:sSub>
                  </m:oMath>
                </a14:m>
                <a:r>
                  <a:rPr lang="en-GB" dirty="0">
                    <a:solidFill>
                      <a:schemeClr val="tx2"/>
                    </a:solidFill>
                  </a:rPr>
                  <a:t> is the number of visits per provider </a:t>
                </a:r>
                <a:r>
                  <a:rPr lang="en-GB" i="1" dirty="0" err="1">
                    <a:solidFill>
                      <a:schemeClr val="tx2"/>
                    </a:solidFill>
                  </a:rPr>
                  <a:t>i</a:t>
                </a:r>
                <a:r>
                  <a:rPr lang="en-GB" dirty="0">
                    <a:solidFill>
                      <a:schemeClr val="tx2"/>
                    </a:solidFill>
                  </a:rPr>
                  <a:t>, </a:t>
                </a:r>
                <a:r>
                  <a:rPr lang="en-GB" i="1" dirty="0">
                    <a:solidFill>
                      <a:schemeClr val="tx2"/>
                    </a:solidFill>
                  </a:rPr>
                  <a:t>N</a:t>
                </a:r>
                <a:r>
                  <a:rPr lang="en-GB" dirty="0">
                    <a:solidFill>
                      <a:schemeClr val="tx2"/>
                    </a:solidFill>
                  </a:rPr>
                  <a:t> is the total number of visits to all providers in a given period. If the sequence of visits is AAAABBBC then the continuity of care is 0.32, while if the sequence of visits is AAAABBCC, the continuity of care is 0.29, although both have the same UPC (0.50).</a:t>
                </a:r>
              </a:p>
            </p:txBody>
          </p:sp>
        </mc:Choice>
        <mc:Fallback xmlns="">
          <p:sp>
            <p:nvSpPr>
              <p:cNvPr id="17" name="Rectangle 16"/>
              <p:cNvSpPr>
                <a:spLocks noRot="1" noChangeAspect="1" noMove="1" noResize="1" noEditPoints="1" noAdjustHandles="1" noChangeArrowheads="1" noChangeShapeType="1" noTextEdit="1"/>
              </p:cNvSpPr>
              <p:nvPr/>
            </p:nvSpPr>
            <p:spPr>
              <a:xfrm>
                <a:off x="980650" y="5108991"/>
                <a:ext cx="7623798" cy="1477328"/>
              </a:xfrm>
              <a:prstGeom prst="rect">
                <a:avLst/>
              </a:prstGeom>
              <a:blipFill>
                <a:blip r:embed="rId2"/>
                <a:stretch>
                  <a:fillRect l="-720" t="-2066" r="-1280" b="-5785"/>
                </a:stretch>
              </a:blipFill>
            </p:spPr>
            <p:txBody>
              <a:bodyPr/>
              <a:lstStyle/>
              <a:p>
                <a:r>
                  <a:rPr lang="en-GB">
                    <a:noFill/>
                  </a:rPr>
                  <a:t> </a:t>
                </a:r>
              </a:p>
            </p:txBody>
          </p:sp>
        </mc:Fallback>
      </mc:AlternateContent>
      <p:sp>
        <p:nvSpPr>
          <p:cNvPr id="18" name="Rectangle 17"/>
          <p:cNvSpPr/>
          <p:nvPr/>
        </p:nvSpPr>
        <p:spPr>
          <a:xfrm>
            <a:off x="899592" y="4091422"/>
            <a:ext cx="7776864" cy="243392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59246"/>
            <a:ext cx="15621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649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ctrTitle"/>
          </p:nvPr>
        </p:nvSpPr>
        <p:spPr>
          <a:xfrm>
            <a:off x="683568" y="764705"/>
            <a:ext cx="8280920" cy="576064"/>
          </a:xfrm>
        </p:spPr>
        <p:txBody>
          <a:bodyPr>
            <a:normAutofit fontScale="90000"/>
          </a:bodyPr>
          <a:lstStyle/>
          <a:p>
            <a:r>
              <a:rPr lang="en-GB" dirty="0">
                <a:solidFill>
                  <a:schemeClr val="tx2"/>
                </a:solidFill>
              </a:rPr>
              <a:t>Continuity of Care Index</a:t>
            </a:r>
          </a:p>
        </p:txBody>
      </p:sp>
      <p:sp>
        <p:nvSpPr>
          <p:cNvPr id="16" name="Title 1"/>
          <p:cNvSpPr txBox="1">
            <a:spLocks/>
          </p:cNvSpPr>
          <p:nvPr/>
        </p:nvSpPr>
        <p:spPr>
          <a:xfrm>
            <a:off x="683568" y="1340768"/>
            <a:ext cx="8280920"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chemeClr val="bg2">
                    <a:lumMod val="25000"/>
                  </a:schemeClr>
                </a:solidFill>
                <a:latin typeface="Arial" panose="020B0604020202020204" pitchFamily="34" charset="0"/>
                <a:ea typeface="+mj-ea"/>
                <a:cs typeface="Arial" panose="020B0604020202020204" pitchFamily="34" charset="0"/>
              </a:defRPr>
            </a:lvl1pPr>
          </a:lstStyle>
          <a:p>
            <a:r>
              <a:rPr lang="en-GB" sz="2000" dirty="0">
                <a:solidFill>
                  <a:schemeClr val="accent5">
                    <a:lumMod val="60000"/>
                    <a:lumOff val="40000"/>
                  </a:schemeClr>
                </a:solidFill>
              </a:rPr>
              <a:t>Worked example</a:t>
            </a:r>
          </a:p>
        </p:txBody>
      </p:sp>
      <mc:AlternateContent xmlns:mc="http://schemas.openxmlformats.org/markup-compatibility/2006" xmlns:a14="http://schemas.microsoft.com/office/drawing/2010/main">
        <mc:Choice Requires="a14">
          <p:sp>
            <p:nvSpPr>
              <p:cNvPr id="17" name="Rectangle 16"/>
              <p:cNvSpPr/>
              <p:nvPr/>
            </p:nvSpPr>
            <p:spPr>
              <a:xfrm>
                <a:off x="6641690" y="3427546"/>
                <a:ext cx="2345060" cy="3093154"/>
              </a:xfrm>
              <a:prstGeom prst="rect">
                <a:avLst/>
              </a:prstGeom>
            </p:spPr>
            <p:txBody>
              <a:bodyPr wrap="square">
                <a:spAutoFit/>
              </a:bodyPr>
              <a:lstStyle/>
              <a:p>
                <a:pPr>
                  <a:spcAft>
                    <a:spcPts val="600"/>
                  </a:spcAft>
                </a:pPr>
                <a:r>
                  <a:rPr lang="en-GB" b="1" dirty="0">
                    <a:solidFill>
                      <a:schemeClr val="tx2"/>
                    </a:solidFill>
                  </a:rPr>
                  <a:t>KEY:</a:t>
                </a:r>
              </a:p>
              <a:p>
                <a:pPr>
                  <a:spcAft>
                    <a:spcPts val="600"/>
                  </a:spcAft>
                </a:pPr>
                <a:r>
                  <a:rPr lang="en-GB" b="1" dirty="0">
                    <a:solidFill>
                      <a:schemeClr val="tx2"/>
                    </a:solidFill>
                  </a:rPr>
                  <a:t>N</a:t>
                </a:r>
                <a:r>
                  <a:rPr lang="en-GB" dirty="0">
                    <a:solidFill>
                      <a:schemeClr val="tx2"/>
                    </a:solidFill>
                  </a:rPr>
                  <a:t> = total number of visits </a:t>
                </a:r>
              </a:p>
              <a:p>
                <a:pPr>
                  <a:spcAft>
                    <a:spcPts val="600"/>
                  </a:spcAft>
                </a:pPr>
                <a:r>
                  <a:rPr lang="en-GB" b="1" dirty="0">
                    <a:solidFill>
                      <a:schemeClr val="tx2"/>
                    </a:solidFill>
                  </a:rPr>
                  <a:t> </a:t>
                </a:r>
                <a14:m>
                  <m:oMath xmlns:m="http://schemas.openxmlformats.org/officeDocument/2006/math">
                    <m:sSub>
                      <m:sSubPr>
                        <m:ctrlPr>
                          <a:rPr lang="en-GB" b="1" i="1">
                            <a:solidFill>
                              <a:schemeClr val="tx2"/>
                            </a:solidFill>
                            <a:latin typeface="Cambria Math" panose="02040503050406030204" pitchFamily="18" charset="0"/>
                          </a:rPr>
                        </m:ctrlPr>
                      </m:sSubPr>
                      <m:e>
                        <m:r>
                          <a:rPr lang="en-GB" b="1" i="1">
                            <a:solidFill>
                              <a:schemeClr val="tx2"/>
                            </a:solidFill>
                            <a:latin typeface="Cambria Math" panose="02040503050406030204" pitchFamily="18" charset="0"/>
                          </a:rPr>
                          <m:t>𝒏</m:t>
                        </m:r>
                      </m:e>
                      <m:sub>
                        <m:r>
                          <a:rPr lang="en-GB" b="1" i="1">
                            <a:solidFill>
                              <a:schemeClr val="tx2"/>
                            </a:solidFill>
                            <a:latin typeface="Cambria Math" panose="02040503050406030204" pitchFamily="18" charset="0"/>
                          </a:rPr>
                          <m:t>𝒊</m:t>
                        </m:r>
                      </m:sub>
                    </m:sSub>
                  </m:oMath>
                </a14:m>
                <a:r>
                  <a:rPr lang="en-GB" b="1" dirty="0">
                    <a:solidFill>
                      <a:schemeClr val="tx2"/>
                    </a:solidFill>
                  </a:rPr>
                  <a:t> </a:t>
                </a:r>
                <a:r>
                  <a:rPr lang="en-GB" dirty="0">
                    <a:solidFill>
                      <a:schemeClr val="tx2"/>
                    </a:solidFill>
                  </a:rPr>
                  <a:t>= the number of visits to the '</a:t>
                </a:r>
                <a:r>
                  <a:rPr lang="en-GB" dirty="0" err="1">
                    <a:solidFill>
                      <a:schemeClr val="tx2"/>
                    </a:solidFill>
                  </a:rPr>
                  <a:t>i'th</a:t>
                </a:r>
                <a:r>
                  <a:rPr lang="en-GB" dirty="0">
                    <a:solidFill>
                      <a:schemeClr val="tx2"/>
                    </a:solidFill>
                  </a:rPr>
                  <a:t> provider, where </a:t>
                </a:r>
                <a:r>
                  <a:rPr lang="en-GB" i="1" dirty="0" err="1">
                    <a:solidFill>
                      <a:schemeClr val="tx2"/>
                    </a:solidFill>
                  </a:rPr>
                  <a:t>i</a:t>
                </a:r>
                <a:r>
                  <a:rPr lang="en-GB" dirty="0">
                    <a:solidFill>
                      <a:schemeClr val="tx2"/>
                    </a:solidFill>
                  </a:rPr>
                  <a:t> = 1,2, ... M </a:t>
                </a:r>
              </a:p>
              <a:p>
                <a:pPr>
                  <a:spcAft>
                    <a:spcPts val="600"/>
                  </a:spcAft>
                </a:pPr>
                <a:r>
                  <a:rPr lang="en-GB" b="1" dirty="0">
                    <a:solidFill>
                      <a:schemeClr val="tx2"/>
                    </a:solidFill>
                  </a:rPr>
                  <a:t> M </a:t>
                </a:r>
                <a:r>
                  <a:rPr lang="en-GB" dirty="0">
                    <a:solidFill>
                      <a:schemeClr val="tx2"/>
                    </a:solidFill>
                  </a:rPr>
                  <a:t>= the number of potentially available providers </a:t>
                </a:r>
              </a:p>
            </p:txBody>
          </p:sp>
        </mc:Choice>
        <mc:Fallback xmlns="">
          <p:sp>
            <p:nvSpPr>
              <p:cNvPr id="17" name="Rectangle 16"/>
              <p:cNvSpPr>
                <a:spLocks noRot="1" noChangeAspect="1" noMove="1" noResize="1" noEditPoints="1" noAdjustHandles="1" noChangeArrowheads="1" noChangeShapeType="1" noTextEdit="1"/>
              </p:cNvSpPr>
              <p:nvPr/>
            </p:nvSpPr>
            <p:spPr>
              <a:xfrm>
                <a:off x="6641690" y="3427546"/>
                <a:ext cx="2345060" cy="3093154"/>
              </a:xfrm>
              <a:prstGeom prst="rect">
                <a:avLst/>
              </a:prstGeom>
              <a:blipFill>
                <a:blip r:embed="rId2"/>
                <a:stretch>
                  <a:fillRect l="-2344" t="-984" r="-3385" b="-2165"/>
                </a:stretch>
              </a:blipFill>
            </p:spPr>
            <p:txBody>
              <a:bodyPr/>
              <a:lstStyle/>
              <a:p>
                <a:r>
                  <a:rPr lang="en-GB">
                    <a:noFill/>
                  </a:rPr>
                  <a:t> </a:t>
                </a:r>
              </a:p>
            </p:txBody>
          </p:sp>
        </mc:Fallback>
      </mc:AlternateContent>
      <p:sp>
        <p:nvSpPr>
          <p:cNvPr id="18" name="Rectangle 17"/>
          <p:cNvSpPr/>
          <p:nvPr/>
        </p:nvSpPr>
        <p:spPr>
          <a:xfrm>
            <a:off x="6498468" y="1412776"/>
            <a:ext cx="2489076" cy="52565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508" y="1519188"/>
            <a:ext cx="15621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340" t="69383" r="81946" b="25589"/>
          <a:stretch/>
        </p:blipFill>
        <p:spPr bwMode="auto">
          <a:xfrm>
            <a:off x="6833542" y="2784489"/>
            <a:ext cx="1818928" cy="439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83568" y="1844824"/>
            <a:ext cx="5814900" cy="5024452"/>
          </a:xfrm>
          <a:prstGeom prst="rect">
            <a:avLst/>
          </a:prstGeom>
        </p:spPr>
        <p:txBody>
          <a:bodyPr wrap="square">
            <a:spAutoFit/>
          </a:bodyPr>
          <a:lstStyle/>
          <a:p>
            <a:pPr>
              <a:spcAft>
                <a:spcPts val="600"/>
              </a:spcAft>
            </a:pPr>
            <a:r>
              <a:rPr lang="en-GB" b="1" dirty="0">
                <a:solidFill>
                  <a:schemeClr val="tx2"/>
                </a:solidFill>
              </a:rPr>
              <a:t>AAAABBBC has a </a:t>
            </a:r>
            <a:r>
              <a:rPr lang="en-GB" b="1" dirty="0" err="1">
                <a:solidFill>
                  <a:schemeClr val="tx2"/>
                </a:solidFill>
              </a:rPr>
              <a:t>COCi</a:t>
            </a:r>
            <a:r>
              <a:rPr lang="en-GB" b="1" dirty="0">
                <a:solidFill>
                  <a:schemeClr val="tx2"/>
                </a:solidFill>
              </a:rPr>
              <a:t> of 0.32</a:t>
            </a:r>
          </a:p>
          <a:p>
            <a:pPr>
              <a:spcAft>
                <a:spcPts val="600"/>
              </a:spcAft>
            </a:pPr>
            <a:r>
              <a:rPr lang="en-GB" dirty="0">
                <a:solidFill>
                  <a:schemeClr val="tx2"/>
                </a:solidFill>
              </a:rPr>
              <a:t>The patient had 8 consultations (4 with A; 3 with B; 1 with C)</a:t>
            </a:r>
          </a:p>
          <a:p>
            <a:pPr>
              <a:spcAft>
                <a:spcPts val="600"/>
              </a:spcAft>
            </a:pPr>
            <a:r>
              <a:rPr lang="en-GB" dirty="0">
                <a:solidFill>
                  <a:schemeClr val="tx2"/>
                </a:solidFill>
              </a:rPr>
              <a:t>Calculation is: ((4</a:t>
            </a:r>
            <a:r>
              <a:rPr lang="en-GB" baseline="30000" dirty="0">
                <a:solidFill>
                  <a:schemeClr val="tx2"/>
                </a:solidFill>
              </a:rPr>
              <a:t>2</a:t>
            </a:r>
            <a:r>
              <a:rPr lang="en-GB" dirty="0">
                <a:solidFill>
                  <a:schemeClr val="tx2"/>
                </a:solidFill>
              </a:rPr>
              <a:t>+3</a:t>
            </a:r>
            <a:r>
              <a:rPr lang="en-GB" baseline="30000" dirty="0">
                <a:solidFill>
                  <a:schemeClr val="tx2"/>
                </a:solidFill>
              </a:rPr>
              <a:t>2</a:t>
            </a:r>
            <a:r>
              <a:rPr lang="en-GB" dirty="0">
                <a:solidFill>
                  <a:schemeClr val="tx2"/>
                </a:solidFill>
              </a:rPr>
              <a:t>+1</a:t>
            </a:r>
            <a:r>
              <a:rPr lang="en-GB" baseline="30000" dirty="0">
                <a:solidFill>
                  <a:schemeClr val="tx2"/>
                </a:solidFill>
              </a:rPr>
              <a:t>2</a:t>
            </a:r>
            <a:r>
              <a:rPr lang="en-GB" dirty="0">
                <a:solidFill>
                  <a:schemeClr val="tx2"/>
                </a:solidFill>
              </a:rPr>
              <a:t>)-8)/(8×(8-1)) = 0.32</a:t>
            </a:r>
          </a:p>
          <a:p>
            <a:pPr>
              <a:spcAft>
                <a:spcPts val="600"/>
              </a:spcAft>
            </a:pPr>
            <a:r>
              <a:rPr lang="en-GB" sz="1600" dirty="0">
                <a:solidFill>
                  <a:schemeClr val="tx2"/>
                </a:solidFill>
              </a:rPr>
              <a:t>Which is… ((16+9+1)-8)/(8×7) = 0.32</a:t>
            </a:r>
          </a:p>
          <a:p>
            <a:pPr>
              <a:spcAft>
                <a:spcPts val="600"/>
              </a:spcAft>
            </a:pPr>
            <a:r>
              <a:rPr lang="en-GB" sz="1600" dirty="0">
                <a:solidFill>
                  <a:schemeClr val="tx2"/>
                </a:solidFill>
              </a:rPr>
              <a:t>Which is… (26-8)/56 = 0.32</a:t>
            </a:r>
          </a:p>
          <a:p>
            <a:pPr>
              <a:spcAft>
                <a:spcPts val="600"/>
              </a:spcAft>
            </a:pPr>
            <a:r>
              <a:rPr lang="en-GB" sz="1600" dirty="0">
                <a:solidFill>
                  <a:schemeClr val="tx2"/>
                </a:solidFill>
              </a:rPr>
              <a:t>Which is… 18/56 = 0.32</a:t>
            </a:r>
          </a:p>
          <a:p>
            <a:pPr>
              <a:spcAft>
                <a:spcPts val="600"/>
              </a:spcAft>
            </a:pPr>
            <a:r>
              <a:rPr lang="en-GB" sz="1050" dirty="0">
                <a:solidFill>
                  <a:schemeClr val="tx2"/>
                </a:solidFill>
              </a:rPr>
              <a:t> </a:t>
            </a:r>
          </a:p>
          <a:p>
            <a:pPr>
              <a:spcAft>
                <a:spcPts val="600"/>
              </a:spcAft>
            </a:pPr>
            <a:r>
              <a:rPr lang="en-GB" b="1" dirty="0">
                <a:solidFill>
                  <a:schemeClr val="tx2"/>
                </a:solidFill>
              </a:rPr>
              <a:t>AAAABBCC has a </a:t>
            </a:r>
            <a:r>
              <a:rPr lang="en-GB" b="1" dirty="0" err="1">
                <a:solidFill>
                  <a:schemeClr val="tx2"/>
                </a:solidFill>
              </a:rPr>
              <a:t>COCi</a:t>
            </a:r>
            <a:r>
              <a:rPr lang="en-GB" b="1" dirty="0">
                <a:solidFill>
                  <a:schemeClr val="tx2"/>
                </a:solidFill>
              </a:rPr>
              <a:t> of 0.29</a:t>
            </a:r>
          </a:p>
          <a:p>
            <a:pPr>
              <a:spcAft>
                <a:spcPts val="600"/>
              </a:spcAft>
            </a:pPr>
            <a:r>
              <a:rPr lang="en-GB" dirty="0">
                <a:solidFill>
                  <a:schemeClr val="tx2"/>
                </a:solidFill>
              </a:rPr>
              <a:t>The patient had 8 consultations (4 with A; 2 with B; 2 with C)</a:t>
            </a:r>
          </a:p>
          <a:p>
            <a:pPr>
              <a:spcAft>
                <a:spcPts val="600"/>
              </a:spcAft>
            </a:pPr>
            <a:r>
              <a:rPr lang="en-GB" dirty="0">
                <a:solidFill>
                  <a:schemeClr val="tx2"/>
                </a:solidFill>
              </a:rPr>
              <a:t>Calculation is: ((4</a:t>
            </a:r>
            <a:r>
              <a:rPr lang="en-GB" baseline="30000" dirty="0">
                <a:solidFill>
                  <a:schemeClr val="tx2"/>
                </a:solidFill>
              </a:rPr>
              <a:t>2</a:t>
            </a:r>
            <a:r>
              <a:rPr lang="en-GB" dirty="0">
                <a:solidFill>
                  <a:schemeClr val="tx2"/>
                </a:solidFill>
              </a:rPr>
              <a:t>+2</a:t>
            </a:r>
            <a:r>
              <a:rPr lang="en-GB" baseline="30000" dirty="0">
                <a:solidFill>
                  <a:schemeClr val="tx2"/>
                </a:solidFill>
              </a:rPr>
              <a:t>2</a:t>
            </a:r>
            <a:r>
              <a:rPr lang="en-GB" dirty="0">
                <a:solidFill>
                  <a:schemeClr val="tx2"/>
                </a:solidFill>
              </a:rPr>
              <a:t>+2</a:t>
            </a:r>
            <a:r>
              <a:rPr lang="en-GB" baseline="30000" dirty="0">
                <a:solidFill>
                  <a:schemeClr val="tx2"/>
                </a:solidFill>
              </a:rPr>
              <a:t>2</a:t>
            </a:r>
            <a:r>
              <a:rPr lang="en-GB" dirty="0">
                <a:solidFill>
                  <a:schemeClr val="tx2"/>
                </a:solidFill>
              </a:rPr>
              <a:t>)-8)/(8×(8-1)) = 0.29</a:t>
            </a:r>
          </a:p>
          <a:p>
            <a:pPr>
              <a:spcAft>
                <a:spcPts val="600"/>
              </a:spcAft>
            </a:pPr>
            <a:r>
              <a:rPr lang="en-GB" sz="1600" dirty="0">
                <a:solidFill>
                  <a:schemeClr val="tx2"/>
                </a:solidFill>
              </a:rPr>
              <a:t>Which is… ((16+4+4)-8)/(8×7) = 0.29</a:t>
            </a:r>
          </a:p>
          <a:p>
            <a:pPr>
              <a:spcAft>
                <a:spcPts val="600"/>
              </a:spcAft>
            </a:pPr>
            <a:r>
              <a:rPr lang="en-GB" sz="1600" dirty="0">
                <a:solidFill>
                  <a:schemeClr val="tx2"/>
                </a:solidFill>
              </a:rPr>
              <a:t>Which is… (24-8)/56 = 0.29</a:t>
            </a:r>
          </a:p>
          <a:p>
            <a:pPr>
              <a:spcAft>
                <a:spcPts val="600"/>
              </a:spcAft>
            </a:pPr>
            <a:r>
              <a:rPr lang="en-GB" sz="1600" dirty="0">
                <a:solidFill>
                  <a:schemeClr val="tx2"/>
                </a:solidFill>
              </a:rPr>
              <a:t>Which is… 16/56 = 0.29</a:t>
            </a:r>
          </a:p>
          <a:p>
            <a:pPr>
              <a:spcAft>
                <a:spcPts val="600"/>
              </a:spcAft>
            </a:pPr>
            <a:endParaRPr lang="en-GB" sz="1400" dirty="0">
              <a:solidFill>
                <a:schemeClr val="tx2"/>
              </a:solidFill>
            </a:endParaRPr>
          </a:p>
          <a:p>
            <a:pPr>
              <a:spcAft>
                <a:spcPts val="600"/>
              </a:spcAft>
            </a:pPr>
            <a:r>
              <a:rPr lang="en-GB" dirty="0">
                <a:solidFill>
                  <a:schemeClr val="tx2"/>
                </a:solidFill>
              </a:rPr>
              <a:t>N.B. Both have the same UPC (0.50).</a:t>
            </a:r>
          </a:p>
        </p:txBody>
      </p:sp>
      <p:sp>
        <p:nvSpPr>
          <p:cNvPr id="3" name="Rectangle 2"/>
          <p:cNvSpPr/>
          <p:nvPr/>
        </p:nvSpPr>
        <p:spPr>
          <a:xfrm>
            <a:off x="6498468" y="2348880"/>
            <a:ext cx="2538028" cy="369332"/>
          </a:xfrm>
          <a:prstGeom prst="rect">
            <a:avLst/>
          </a:prstGeom>
        </p:spPr>
        <p:txBody>
          <a:bodyPr wrap="square">
            <a:spAutoFit/>
          </a:bodyPr>
          <a:lstStyle/>
          <a:p>
            <a:pPr>
              <a:spcAft>
                <a:spcPts val="600"/>
              </a:spcAft>
            </a:pPr>
            <a:r>
              <a:rPr lang="en-GB" dirty="0">
                <a:solidFill>
                  <a:schemeClr val="tx2"/>
                </a:solidFill>
              </a:rPr>
              <a:t>Can be broken down to…</a:t>
            </a:r>
          </a:p>
        </p:txBody>
      </p:sp>
    </p:spTree>
    <p:extLst>
      <p:ext uri="{BB962C8B-B14F-4D97-AF65-F5344CB8AC3E}">
        <p14:creationId xmlns:p14="http://schemas.microsoft.com/office/powerpoint/2010/main" val="303554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9"/>
            <a:ext cx="8280920" cy="576064"/>
          </a:xfrm>
        </p:spPr>
        <p:txBody>
          <a:bodyPr>
            <a:normAutofit fontScale="90000"/>
          </a:bodyPr>
          <a:lstStyle/>
          <a:p>
            <a:r>
              <a:rPr lang="en-GB" dirty="0">
                <a:solidFill>
                  <a:schemeClr val="tx2"/>
                </a:solidFill>
              </a:rPr>
              <a:t>St Leonard’s Index of Continuity of Care</a:t>
            </a:r>
          </a:p>
        </p:txBody>
      </p:sp>
      <p:sp>
        <p:nvSpPr>
          <p:cNvPr id="3" name="Rectangle 2"/>
          <p:cNvSpPr/>
          <p:nvPr/>
        </p:nvSpPr>
        <p:spPr>
          <a:xfrm>
            <a:off x="755576" y="1844824"/>
            <a:ext cx="8136904" cy="830997"/>
          </a:xfrm>
          <a:prstGeom prst="rect">
            <a:avLst/>
          </a:prstGeom>
        </p:spPr>
        <p:txBody>
          <a:bodyPr wrap="square">
            <a:spAutoFit/>
          </a:bodyPr>
          <a:lstStyle/>
          <a:p>
            <a:pPr lvl="0"/>
            <a:r>
              <a:rPr lang="en-GB" sz="1600" dirty="0" err="1">
                <a:solidFill>
                  <a:srgbClr val="4BACC6">
                    <a:lumMod val="60000"/>
                    <a:lumOff val="40000"/>
                  </a:srgbClr>
                </a:solidFill>
              </a:rPr>
              <a:t>Sidaway</a:t>
            </a:r>
            <a:r>
              <a:rPr lang="en-GB" sz="1600" dirty="0">
                <a:solidFill>
                  <a:srgbClr val="4BACC6">
                    <a:lumMod val="60000"/>
                    <a:lumOff val="40000"/>
                  </a:srgbClr>
                </a:solidFill>
              </a:rPr>
              <a:t>-Lee K, Pereira </a:t>
            </a:r>
            <a:r>
              <a:rPr lang="en-GB" sz="1600" dirty="0" err="1">
                <a:solidFill>
                  <a:srgbClr val="4BACC6">
                    <a:lumMod val="60000"/>
                    <a:lumOff val="40000"/>
                  </a:srgbClr>
                </a:solidFill>
              </a:rPr>
              <a:t>Gray</a:t>
            </a:r>
            <a:r>
              <a:rPr lang="en-GB" sz="1600" dirty="0">
                <a:solidFill>
                  <a:srgbClr val="4BACC6">
                    <a:lumMod val="60000"/>
                    <a:lumOff val="40000"/>
                  </a:srgbClr>
                </a:solidFill>
              </a:rPr>
              <a:t> D and Evans P. A method for measuring of continuity of care in day-to-day general practice: a quantitative analysis of appointment data. British Journal of General Practice 2019;  69  (682):  e356-e362 [Available from https://doi.org/10.3399/bjgp19X701813]</a:t>
            </a:r>
          </a:p>
        </p:txBody>
      </p:sp>
      <p:sp>
        <p:nvSpPr>
          <p:cNvPr id="12" name="TextBox 11"/>
          <p:cNvSpPr txBox="1"/>
          <p:nvPr/>
        </p:nvSpPr>
        <p:spPr>
          <a:xfrm>
            <a:off x="683568" y="2780928"/>
            <a:ext cx="8136904" cy="2185214"/>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GB" dirty="0">
                <a:solidFill>
                  <a:schemeClr val="tx2"/>
                </a:solidFill>
              </a:rPr>
              <a:t>This index is designed to be a simple measure and can be undertaken by practices themselves for comparison within practice.</a:t>
            </a:r>
          </a:p>
          <a:p>
            <a:pPr marL="342900" indent="-342900">
              <a:spcAft>
                <a:spcPts val="600"/>
              </a:spcAft>
              <a:buFont typeface="Wingdings" panose="05000000000000000000" pitchFamily="2" charset="2"/>
              <a:buChar char="§"/>
            </a:pPr>
            <a:r>
              <a:rPr lang="en-GB" dirty="0">
                <a:solidFill>
                  <a:schemeClr val="tx2"/>
                </a:solidFill>
              </a:rPr>
              <a:t>It uses individual doctor’s registered lists, applicable for short periods of time and includes patients with 1 appointment in that period unlike UPC or </a:t>
            </a:r>
            <a:r>
              <a:rPr lang="en-GB" dirty="0" err="1">
                <a:solidFill>
                  <a:schemeClr val="tx2"/>
                </a:solidFill>
              </a:rPr>
              <a:t>CoCi</a:t>
            </a:r>
            <a:r>
              <a:rPr lang="en-GB" dirty="0">
                <a:solidFill>
                  <a:schemeClr val="tx2"/>
                </a:solidFill>
              </a:rPr>
              <a:t>.  However, it is based on a known/named/allocated GP/GP personal list.</a:t>
            </a:r>
          </a:p>
          <a:p>
            <a:pPr marL="342900" indent="-342900">
              <a:spcAft>
                <a:spcPts val="600"/>
              </a:spcAft>
              <a:buFont typeface="Wingdings" panose="05000000000000000000" pitchFamily="2" charset="2"/>
              <a:buChar char="§"/>
            </a:pPr>
            <a:r>
              <a:rPr lang="en-GB" dirty="0">
                <a:solidFill>
                  <a:schemeClr val="tx2"/>
                </a:solidFill>
              </a:rPr>
              <a:t>It can be used to compare groups of patients e.g. doctors list, whole practice, age groups and deprivation.</a:t>
            </a:r>
          </a:p>
        </p:txBody>
      </p:sp>
      <p:sp>
        <p:nvSpPr>
          <p:cNvPr id="15" name="Rectangle 14"/>
          <p:cNvSpPr/>
          <p:nvPr/>
        </p:nvSpPr>
        <p:spPr>
          <a:xfrm>
            <a:off x="899592" y="4941168"/>
            <a:ext cx="7776864" cy="155560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043608" y="5496495"/>
            <a:ext cx="7416824" cy="1000274"/>
          </a:xfrm>
          <a:prstGeom prst="rect">
            <a:avLst/>
          </a:prstGeom>
        </p:spPr>
        <p:txBody>
          <a:bodyPr wrap="square">
            <a:spAutoFit/>
          </a:bodyPr>
          <a:lstStyle/>
          <a:p>
            <a:pPr>
              <a:spcAft>
                <a:spcPts val="600"/>
              </a:spcAft>
            </a:pPr>
            <a:r>
              <a:rPr lang="en-GB" dirty="0">
                <a:solidFill>
                  <a:schemeClr val="tx2"/>
                </a:solidFill>
              </a:rPr>
              <a:t>U = Number of patients appointments (for a set group of patients) that are with their named/usual GP</a:t>
            </a:r>
          </a:p>
          <a:p>
            <a:pPr>
              <a:spcAft>
                <a:spcPts val="600"/>
              </a:spcAft>
            </a:pPr>
            <a:r>
              <a:rPr lang="en-GB" dirty="0">
                <a:solidFill>
                  <a:schemeClr val="tx2"/>
                </a:solidFill>
              </a:rPr>
              <a:t>N= Total number of patient appointments (for the same set group of patients)</a:t>
            </a:r>
            <a:endParaRPr lang="en-GB" dirty="0">
              <a:solidFill>
                <a:schemeClr val="accent3">
                  <a:lumMod val="50000"/>
                </a:schemeClr>
              </a:solidFill>
            </a:endParaRPr>
          </a:p>
        </p:txBody>
      </p:sp>
      <p:sp>
        <p:nvSpPr>
          <p:cNvPr id="6" name="Rectangle 5"/>
          <p:cNvSpPr/>
          <p:nvPr/>
        </p:nvSpPr>
        <p:spPr>
          <a:xfrm>
            <a:off x="1043608" y="4984601"/>
            <a:ext cx="1476686" cy="369332"/>
          </a:xfrm>
          <a:prstGeom prst="rect">
            <a:avLst/>
          </a:prstGeom>
        </p:spPr>
        <p:txBody>
          <a:bodyPr wrap="none">
            <a:spAutoFit/>
          </a:bodyPr>
          <a:lstStyle/>
          <a:p>
            <a:r>
              <a:rPr lang="en-GB" dirty="0"/>
              <a:t>U/N*100 = % </a:t>
            </a:r>
          </a:p>
        </p:txBody>
      </p:sp>
    </p:spTree>
    <p:extLst>
      <p:ext uri="{BB962C8B-B14F-4D97-AF65-F5344CB8AC3E}">
        <p14:creationId xmlns:p14="http://schemas.microsoft.com/office/powerpoint/2010/main" val="244753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9"/>
            <a:ext cx="8280920" cy="576064"/>
          </a:xfrm>
        </p:spPr>
        <p:txBody>
          <a:bodyPr>
            <a:normAutofit fontScale="90000"/>
          </a:bodyPr>
          <a:lstStyle/>
          <a:p>
            <a:r>
              <a:rPr lang="en-GB" dirty="0">
                <a:solidFill>
                  <a:schemeClr val="tx2"/>
                </a:solidFill>
              </a:rPr>
              <a:t>St Leonard’s Index of Continuity of Care (SLICC)</a:t>
            </a:r>
          </a:p>
        </p:txBody>
      </p:sp>
      <p:sp>
        <p:nvSpPr>
          <p:cNvPr id="15" name="Rectangle 14"/>
          <p:cNvSpPr/>
          <p:nvPr/>
        </p:nvSpPr>
        <p:spPr>
          <a:xfrm>
            <a:off x="6732240" y="1916832"/>
            <a:ext cx="1944216" cy="468052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6876256" y="2492896"/>
            <a:ext cx="1728192" cy="4047262"/>
          </a:xfrm>
          <a:prstGeom prst="rect">
            <a:avLst/>
          </a:prstGeom>
        </p:spPr>
        <p:txBody>
          <a:bodyPr wrap="square">
            <a:spAutoFit/>
          </a:bodyPr>
          <a:lstStyle/>
          <a:p>
            <a:pPr>
              <a:spcAft>
                <a:spcPts val="600"/>
              </a:spcAft>
            </a:pPr>
            <a:r>
              <a:rPr lang="en-GB" dirty="0">
                <a:solidFill>
                  <a:schemeClr val="tx2"/>
                </a:solidFill>
              </a:rPr>
              <a:t>U = Number of patients appointments (for a set group of patients) that are with their named/usual GP</a:t>
            </a:r>
          </a:p>
          <a:p>
            <a:pPr>
              <a:spcAft>
                <a:spcPts val="600"/>
              </a:spcAft>
            </a:pPr>
            <a:r>
              <a:rPr lang="en-GB" dirty="0">
                <a:solidFill>
                  <a:schemeClr val="tx2"/>
                </a:solidFill>
              </a:rPr>
              <a:t>N= Total number of patient appointments (for the same set group of patients)</a:t>
            </a:r>
            <a:endParaRPr lang="en-GB" dirty="0">
              <a:solidFill>
                <a:schemeClr val="accent3">
                  <a:lumMod val="50000"/>
                </a:schemeClr>
              </a:solidFill>
            </a:endParaRPr>
          </a:p>
        </p:txBody>
      </p:sp>
      <p:sp>
        <p:nvSpPr>
          <p:cNvPr id="6" name="Rectangle 5"/>
          <p:cNvSpPr/>
          <p:nvPr/>
        </p:nvSpPr>
        <p:spPr>
          <a:xfrm>
            <a:off x="6876256" y="2060848"/>
            <a:ext cx="1476686" cy="369332"/>
          </a:xfrm>
          <a:prstGeom prst="rect">
            <a:avLst/>
          </a:prstGeom>
        </p:spPr>
        <p:txBody>
          <a:bodyPr wrap="none">
            <a:spAutoFit/>
          </a:bodyPr>
          <a:lstStyle/>
          <a:p>
            <a:r>
              <a:rPr lang="en-GB" dirty="0"/>
              <a:t>U/N*100 = % </a:t>
            </a:r>
          </a:p>
        </p:txBody>
      </p:sp>
      <p:sp>
        <p:nvSpPr>
          <p:cNvPr id="5" name="Rectangle 4"/>
          <p:cNvSpPr/>
          <p:nvPr/>
        </p:nvSpPr>
        <p:spPr>
          <a:xfrm>
            <a:off x="683568" y="1916832"/>
            <a:ext cx="1936428" cy="400110"/>
          </a:xfrm>
          <a:prstGeom prst="rect">
            <a:avLst/>
          </a:prstGeom>
        </p:spPr>
        <p:txBody>
          <a:bodyPr wrap="none">
            <a:spAutoFit/>
          </a:bodyPr>
          <a:lstStyle/>
          <a:p>
            <a:pPr lvl="0"/>
            <a:r>
              <a:rPr lang="en-GB" sz="2000" dirty="0">
                <a:solidFill>
                  <a:srgbClr val="4BACC6">
                    <a:lumMod val="60000"/>
                    <a:lumOff val="40000"/>
                  </a:srgbClr>
                </a:solidFill>
              </a:rPr>
              <a:t>Worked example</a:t>
            </a:r>
          </a:p>
        </p:txBody>
      </p:sp>
      <p:sp>
        <p:nvSpPr>
          <p:cNvPr id="9" name="Rectangle 8"/>
          <p:cNvSpPr/>
          <p:nvPr/>
        </p:nvSpPr>
        <p:spPr>
          <a:xfrm>
            <a:off x="683568" y="2430180"/>
            <a:ext cx="2907450" cy="4616648"/>
          </a:xfrm>
          <a:prstGeom prst="rect">
            <a:avLst/>
          </a:prstGeom>
        </p:spPr>
        <p:txBody>
          <a:bodyPr wrap="square">
            <a:spAutoFit/>
          </a:bodyPr>
          <a:lstStyle/>
          <a:p>
            <a:pPr>
              <a:spcAft>
                <a:spcPts val="600"/>
              </a:spcAft>
            </a:pPr>
            <a:r>
              <a:rPr lang="en-GB" b="1" dirty="0">
                <a:solidFill>
                  <a:schemeClr val="tx2"/>
                </a:solidFill>
              </a:rPr>
              <a:t>All 10 patients usual GP = A</a:t>
            </a:r>
          </a:p>
          <a:p>
            <a:pPr marL="342900" indent="-342900">
              <a:spcAft>
                <a:spcPts val="600"/>
              </a:spcAft>
              <a:buFont typeface="+mj-lt"/>
              <a:buAutoNum type="arabicPeriod"/>
            </a:pPr>
            <a:r>
              <a:rPr lang="en-GB" dirty="0">
                <a:solidFill>
                  <a:schemeClr val="tx2"/>
                </a:solidFill>
              </a:rPr>
              <a:t>AAAABBBC</a:t>
            </a:r>
          </a:p>
          <a:p>
            <a:pPr marL="342900" indent="-342900">
              <a:spcAft>
                <a:spcPts val="600"/>
              </a:spcAft>
              <a:buFont typeface="+mj-lt"/>
              <a:buAutoNum type="arabicPeriod"/>
            </a:pPr>
            <a:r>
              <a:rPr lang="en-GB" dirty="0">
                <a:solidFill>
                  <a:schemeClr val="tx2"/>
                </a:solidFill>
              </a:rPr>
              <a:t>AA</a:t>
            </a:r>
          </a:p>
          <a:p>
            <a:pPr marL="342900" indent="-342900">
              <a:spcAft>
                <a:spcPts val="600"/>
              </a:spcAft>
              <a:buFont typeface="+mj-lt"/>
              <a:buAutoNum type="arabicPeriod"/>
            </a:pPr>
            <a:r>
              <a:rPr lang="en-GB" dirty="0">
                <a:solidFill>
                  <a:schemeClr val="tx2"/>
                </a:solidFill>
              </a:rPr>
              <a:t>ABACC</a:t>
            </a:r>
          </a:p>
          <a:p>
            <a:pPr marL="342900" indent="-342900">
              <a:spcAft>
                <a:spcPts val="600"/>
              </a:spcAft>
              <a:buFont typeface="+mj-lt"/>
              <a:buAutoNum type="arabicPeriod"/>
            </a:pPr>
            <a:r>
              <a:rPr lang="en-GB" dirty="0">
                <a:solidFill>
                  <a:schemeClr val="tx2"/>
                </a:solidFill>
              </a:rPr>
              <a:t>BCAABB</a:t>
            </a:r>
          </a:p>
          <a:p>
            <a:pPr marL="342900" indent="-342900">
              <a:spcAft>
                <a:spcPts val="600"/>
              </a:spcAft>
              <a:buFont typeface="+mj-lt"/>
              <a:buAutoNum type="arabicPeriod"/>
            </a:pPr>
            <a:r>
              <a:rPr lang="en-GB" dirty="0">
                <a:solidFill>
                  <a:schemeClr val="tx2"/>
                </a:solidFill>
              </a:rPr>
              <a:t>ABA</a:t>
            </a:r>
          </a:p>
          <a:p>
            <a:pPr marL="342900" indent="-342900">
              <a:spcAft>
                <a:spcPts val="600"/>
              </a:spcAft>
              <a:buFont typeface="+mj-lt"/>
              <a:buAutoNum type="arabicPeriod"/>
            </a:pPr>
            <a:r>
              <a:rPr lang="en-GB" dirty="0">
                <a:solidFill>
                  <a:schemeClr val="tx2"/>
                </a:solidFill>
              </a:rPr>
              <a:t>A</a:t>
            </a:r>
          </a:p>
          <a:p>
            <a:pPr marL="342900" indent="-342900">
              <a:spcAft>
                <a:spcPts val="600"/>
              </a:spcAft>
              <a:buFont typeface="+mj-lt"/>
              <a:buAutoNum type="arabicPeriod"/>
            </a:pPr>
            <a:r>
              <a:rPr lang="en-GB" dirty="0">
                <a:solidFill>
                  <a:schemeClr val="tx2"/>
                </a:solidFill>
              </a:rPr>
              <a:t>C</a:t>
            </a:r>
          </a:p>
          <a:p>
            <a:pPr marL="342900" indent="-342900">
              <a:spcAft>
                <a:spcPts val="600"/>
              </a:spcAft>
              <a:buFont typeface="+mj-lt"/>
              <a:buAutoNum type="arabicPeriod"/>
            </a:pPr>
            <a:r>
              <a:rPr lang="en-GB" dirty="0">
                <a:solidFill>
                  <a:schemeClr val="tx2"/>
                </a:solidFill>
              </a:rPr>
              <a:t>ABABA</a:t>
            </a:r>
          </a:p>
          <a:p>
            <a:pPr marL="342900" indent="-342900">
              <a:spcAft>
                <a:spcPts val="600"/>
              </a:spcAft>
              <a:buFont typeface="+mj-lt"/>
              <a:buAutoNum type="arabicPeriod"/>
            </a:pPr>
            <a:r>
              <a:rPr lang="en-GB" dirty="0">
                <a:solidFill>
                  <a:schemeClr val="tx2"/>
                </a:solidFill>
              </a:rPr>
              <a:t>ACA</a:t>
            </a:r>
          </a:p>
          <a:p>
            <a:pPr marL="342900" indent="-342900">
              <a:spcAft>
                <a:spcPts val="600"/>
              </a:spcAft>
              <a:buFont typeface="+mj-lt"/>
              <a:buAutoNum type="arabicPeriod"/>
            </a:pPr>
            <a:r>
              <a:rPr lang="en-GB" dirty="0">
                <a:solidFill>
                  <a:schemeClr val="tx2"/>
                </a:solidFill>
              </a:rPr>
              <a:t>AAB</a:t>
            </a:r>
          </a:p>
          <a:p>
            <a:pPr>
              <a:spcAft>
                <a:spcPts val="600"/>
              </a:spcAft>
            </a:pPr>
            <a:r>
              <a:rPr lang="en-GB" b="1" dirty="0">
                <a:solidFill>
                  <a:schemeClr val="tx2"/>
                </a:solidFill>
              </a:rPr>
              <a:t>20/37*100 = 54%</a:t>
            </a:r>
          </a:p>
          <a:p>
            <a:pPr marL="342900" indent="-342900">
              <a:spcAft>
                <a:spcPts val="600"/>
              </a:spcAft>
              <a:buFont typeface="+mj-lt"/>
              <a:buAutoNum type="arabicPeriod"/>
            </a:pPr>
            <a:endParaRPr lang="en-GB" b="1" dirty="0">
              <a:solidFill>
                <a:schemeClr val="tx2"/>
              </a:solidFill>
            </a:endParaRPr>
          </a:p>
        </p:txBody>
      </p:sp>
      <p:sp>
        <p:nvSpPr>
          <p:cNvPr id="11" name="Rectangle 10"/>
          <p:cNvSpPr/>
          <p:nvPr/>
        </p:nvSpPr>
        <p:spPr>
          <a:xfrm>
            <a:off x="3680774" y="2449463"/>
            <a:ext cx="2907450" cy="4616648"/>
          </a:xfrm>
          <a:prstGeom prst="rect">
            <a:avLst/>
          </a:prstGeom>
        </p:spPr>
        <p:txBody>
          <a:bodyPr wrap="square">
            <a:spAutoFit/>
          </a:bodyPr>
          <a:lstStyle/>
          <a:p>
            <a:pPr>
              <a:spcAft>
                <a:spcPts val="600"/>
              </a:spcAft>
            </a:pPr>
            <a:r>
              <a:rPr lang="en-GB" b="1" dirty="0">
                <a:solidFill>
                  <a:schemeClr val="tx2"/>
                </a:solidFill>
              </a:rPr>
              <a:t>All 10 patients usual GP = B</a:t>
            </a:r>
          </a:p>
          <a:p>
            <a:pPr marL="342900" indent="-342900">
              <a:spcAft>
                <a:spcPts val="600"/>
              </a:spcAft>
              <a:buFont typeface="+mj-lt"/>
              <a:buAutoNum type="arabicPeriod"/>
            </a:pPr>
            <a:r>
              <a:rPr lang="en-GB" dirty="0">
                <a:solidFill>
                  <a:schemeClr val="tx2"/>
                </a:solidFill>
              </a:rPr>
              <a:t>AAAABBBC</a:t>
            </a:r>
          </a:p>
          <a:p>
            <a:pPr marL="342900" indent="-342900">
              <a:spcAft>
                <a:spcPts val="600"/>
              </a:spcAft>
              <a:buFont typeface="+mj-lt"/>
              <a:buAutoNum type="arabicPeriod"/>
            </a:pPr>
            <a:r>
              <a:rPr lang="en-GB" dirty="0">
                <a:solidFill>
                  <a:schemeClr val="tx2"/>
                </a:solidFill>
              </a:rPr>
              <a:t>AA</a:t>
            </a:r>
          </a:p>
          <a:p>
            <a:pPr marL="342900" indent="-342900">
              <a:spcAft>
                <a:spcPts val="600"/>
              </a:spcAft>
              <a:buFont typeface="+mj-lt"/>
              <a:buAutoNum type="arabicPeriod"/>
            </a:pPr>
            <a:r>
              <a:rPr lang="en-GB" dirty="0">
                <a:solidFill>
                  <a:schemeClr val="tx2"/>
                </a:solidFill>
              </a:rPr>
              <a:t>ABACC</a:t>
            </a:r>
          </a:p>
          <a:p>
            <a:pPr marL="342900" indent="-342900">
              <a:spcAft>
                <a:spcPts val="600"/>
              </a:spcAft>
              <a:buFont typeface="+mj-lt"/>
              <a:buAutoNum type="arabicPeriod"/>
            </a:pPr>
            <a:r>
              <a:rPr lang="en-GB" dirty="0">
                <a:solidFill>
                  <a:schemeClr val="tx2"/>
                </a:solidFill>
              </a:rPr>
              <a:t>BCAABB</a:t>
            </a:r>
          </a:p>
          <a:p>
            <a:pPr marL="342900" indent="-342900">
              <a:spcAft>
                <a:spcPts val="600"/>
              </a:spcAft>
              <a:buFont typeface="+mj-lt"/>
              <a:buAutoNum type="arabicPeriod"/>
            </a:pPr>
            <a:r>
              <a:rPr lang="en-GB" dirty="0">
                <a:solidFill>
                  <a:schemeClr val="tx2"/>
                </a:solidFill>
              </a:rPr>
              <a:t>ABA</a:t>
            </a:r>
          </a:p>
          <a:p>
            <a:pPr marL="342900" indent="-342900">
              <a:spcAft>
                <a:spcPts val="600"/>
              </a:spcAft>
              <a:buFont typeface="+mj-lt"/>
              <a:buAutoNum type="arabicPeriod"/>
            </a:pPr>
            <a:r>
              <a:rPr lang="en-GB" dirty="0">
                <a:solidFill>
                  <a:schemeClr val="tx2"/>
                </a:solidFill>
              </a:rPr>
              <a:t>A</a:t>
            </a:r>
          </a:p>
          <a:p>
            <a:pPr marL="342900" indent="-342900">
              <a:spcAft>
                <a:spcPts val="600"/>
              </a:spcAft>
              <a:buFont typeface="+mj-lt"/>
              <a:buAutoNum type="arabicPeriod"/>
            </a:pPr>
            <a:r>
              <a:rPr lang="en-GB" dirty="0">
                <a:solidFill>
                  <a:schemeClr val="tx2"/>
                </a:solidFill>
              </a:rPr>
              <a:t>C</a:t>
            </a:r>
          </a:p>
          <a:p>
            <a:pPr marL="342900" indent="-342900">
              <a:spcAft>
                <a:spcPts val="600"/>
              </a:spcAft>
              <a:buFont typeface="+mj-lt"/>
              <a:buAutoNum type="arabicPeriod"/>
            </a:pPr>
            <a:r>
              <a:rPr lang="en-GB" dirty="0">
                <a:solidFill>
                  <a:schemeClr val="tx2"/>
                </a:solidFill>
              </a:rPr>
              <a:t>ABABA</a:t>
            </a:r>
          </a:p>
          <a:p>
            <a:pPr marL="342900" indent="-342900">
              <a:spcAft>
                <a:spcPts val="600"/>
              </a:spcAft>
              <a:buFont typeface="+mj-lt"/>
              <a:buAutoNum type="arabicPeriod"/>
            </a:pPr>
            <a:r>
              <a:rPr lang="en-GB" dirty="0">
                <a:solidFill>
                  <a:schemeClr val="tx2"/>
                </a:solidFill>
              </a:rPr>
              <a:t>ACA</a:t>
            </a:r>
          </a:p>
          <a:p>
            <a:pPr marL="342900" indent="-342900">
              <a:spcAft>
                <a:spcPts val="600"/>
              </a:spcAft>
              <a:buFont typeface="+mj-lt"/>
              <a:buAutoNum type="arabicPeriod"/>
            </a:pPr>
            <a:r>
              <a:rPr lang="en-GB" dirty="0">
                <a:solidFill>
                  <a:schemeClr val="tx2"/>
                </a:solidFill>
              </a:rPr>
              <a:t>AAB</a:t>
            </a:r>
          </a:p>
          <a:p>
            <a:pPr>
              <a:spcAft>
                <a:spcPts val="600"/>
              </a:spcAft>
            </a:pPr>
            <a:r>
              <a:rPr lang="en-GB" b="1" dirty="0">
                <a:solidFill>
                  <a:schemeClr val="tx2"/>
                </a:solidFill>
              </a:rPr>
              <a:t>11/37*100 = 29.7%</a:t>
            </a:r>
          </a:p>
          <a:p>
            <a:pPr marL="342900" indent="-342900">
              <a:spcAft>
                <a:spcPts val="600"/>
              </a:spcAft>
              <a:buFont typeface="+mj-lt"/>
              <a:buAutoNum type="arabicPeriod"/>
            </a:pPr>
            <a:endParaRPr lang="en-GB" b="1" dirty="0">
              <a:solidFill>
                <a:schemeClr val="tx2"/>
              </a:solidFill>
            </a:endParaRPr>
          </a:p>
        </p:txBody>
      </p:sp>
    </p:spTree>
    <p:extLst>
      <p:ext uri="{BB962C8B-B14F-4D97-AF65-F5344CB8AC3E}">
        <p14:creationId xmlns:p14="http://schemas.microsoft.com/office/powerpoint/2010/main" val="612034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983602A682BC4B85AAEC97ED7A213A" ma:contentTypeVersion="12" ma:contentTypeDescription="Create a new document." ma:contentTypeScope="" ma:versionID="02113cf347af5da4cda9348cd8f5daf2">
  <xsd:schema xmlns:xsd="http://www.w3.org/2001/XMLSchema" xmlns:xs="http://www.w3.org/2001/XMLSchema" xmlns:p="http://schemas.microsoft.com/office/2006/metadata/properties" xmlns:ns2="b2f522bf-5a60-44bf-b1c9-502145edce1d" xmlns:ns3="6c54bd8c-ca9d-4bb1-bb21-4e6fd6d684b1" targetNamespace="http://schemas.microsoft.com/office/2006/metadata/properties" ma:root="true" ma:fieldsID="5e198e94b692eadedb7b51b41956a115" ns2:_="" ns3:_="">
    <xsd:import namespace="b2f522bf-5a60-44bf-b1c9-502145edce1d"/>
    <xsd:import namespace="6c54bd8c-ca9d-4bb1-bb21-4e6fd6d684b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522bf-5a60-44bf-b1c9-502145edce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54bd8c-ca9d-4bb1-bb21-4e6fd6d684b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5BA9F7-CF9B-4A14-8ED4-B0C7014453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d055055-cb84-41ab-9f39-6f6340c44ba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81652B3-1EA3-4252-995E-0001FFA42C0A}">
  <ds:schemaRefs>
    <ds:schemaRef ds:uri="http://schemas.microsoft.com/sharepoint/v3/contenttype/forms"/>
  </ds:schemaRefs>
</ds:datastoreItem>
</file>

<file path=customXml/itemProps3.xml><?xml version="1.0" encoding="utf-8"?>
<ds:datastoreItem xmlns:ds="http://schemas.openxmlformats.org/officeDocument/2006/customXml" ds:itemID="{65692577-34FB-422F-8CFE-A39FB616B389}"/>
</file>

<file path=docProps/app.xml><?xml version="1.0" encoding="utf-8"?>
<Properties xmlns="http://schemas.openxmlformats.org/officeDocument/2006/extended-properties" xmlns:vt="http://schemas.openxmlformats.org/officeDocument/2006/docPropsVTypes">
  <TotalTime>1507</TotalTime>
  <Words>1127</Words>
  <Application>Microsoft Office PowerPoint</Application>
  <PresentationFormat>On-screen Show (4:3)</PresentationFormat>
  <Paragraphs>99</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Cambria Math</vt:lpstr>
      <vt:lpstr>Wingdings</vt:lpstr>
      <vt:lpstr>Office Theme</vt:lpstr>
      <vt:lpstr>Custom Design</vt:lpstr>
      <vt:lpstr>PowerPoint Presentation</vt:lpstr>
      <vt:lpstr>Usual Provider of Care (UPC)</vt:lpstr>
      <vt:lpstr>Usual Provider of Care (UPC)</vt:lpstr>
      <vt:lpstr>Continuity of Care Index</vt:lpstr>
      <vt:lpstr>Continuity of Care Index</vt:lpstr>
      <vt:lpstr>St Leonard’s Index of Continuity of Care</vt:lpstr>
      <vt:lpstr>St Leonard’s Index of Continuity of Care (SLICC)</vt:lpstr>
    </vt:vector>
  </TitlesOfParts>
  <Company>University Hospitals of Morecambe Bay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Knight Jo (UHMB)</dc:creator>
  <cp:lastModifiedBy>Julia Martineau</cp:lastModifiedBy>
  <cp:revision>132</cp:revision>
  <cp:lastPrinted>2019-12-11T16:02:40Z</cp:lastPrinted>
  <dcterms:created xsi:type="dcterms:W3CDTF">2019-04-29T14:15:55Z</dcterms:created>
  <dcterms:modified xsi:type="dcterms:W3CDTF">2021-06-22T13:56:11Z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0x010100CD983602A682BC4B85AAEC97ED7A213A</vt:lpwstr>
  </property>
</Properties>
</file>