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67" r:id="rId5"/>
    <p:sldMasterId id="2147483678" r:id="rId6"/>
    <p:sldMasterId id="2147483670" r:id="rId7"/>
  </p:sldMasterIdLst>
  <p:notesMasterIdLst>
    <p:notesMasterId r:id="rId18"/>
  </p:notesMasterIdLst>
  <p:handoutMasterIdLst>
    <p:handoutMasterId r:id="rId19"/>
  </p:handoutMasterIdLst>
  <p:sldIdLst>
    <p:sldId id="278" r:id="rId8"/>
    <p:sldId id="288" r:id="rId9"/>
    <p:sldId id="282" r:id="rId10"/>
    <p:sldId id="295" r:id="rId11"/>
    <p:sldId id="286" r:id="rId12"/>
    <p:sldId id="293" r:id="rId13"/>
    <p:sldId id="291" r:id="rId14"/>
    <p:sldId id="290" r:id="rId15"/>
    <p:sldId id="292" r:id="rId16"/>
    <p:sldId id="29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68F"/>
    <a:srgbClr val="D210BB"/>
    <a:srgbClr val="660066"/>
    <a:srgbClr val="32559E"/>
    <a:srgbClr val="F797EC"/>
    <a:srgbClr val="DAB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7"/>
    <p:restoredTop sz="95226" autoAdjust="0"/>
  </p:normalViewPr>
  <p:slideViewPr>
    <p:cSldViewPr snapToGrid="0" snapToObjects="1">
      <p:cViewPr varScale="1">
        <p:scale>
          <a:sx n="82" d="100"/>
          <a:sy n="82" d="100"/>
        </p:scale>
        <p:origin x="667"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CEE574-1BEC-4E89-93F8-71AB7216E8CD}" type="datetimeFigureOut">
              <a:rPr lang="en-GB" smtClean="0"/>
              <a:t>22/06/2021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D85C139-BC9E-48CD-A88A-751815880AFD}" type="slidenum">
              <a:rPr lang="en-GB" smtClean="0"/>
              <a:t>‹#›</a:t>
            </a:fld>
            <a:endParaRPr lang="en-GB"/>
          </a:p>
        </p:txBody>
      </p:sp>
    </p:spTree>
    <p:extLst>
      <p:ext uri="{BB962C8B-B14F-4D97-AF65-F5344CB8AC3E}">
        <p14:creationId xmlns:p14="http://schemas.microsoft.com/office/powerpoint/2010/main" val="38377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2E669F-A92E-C74E-95D7-5672C2AE2B78}" type="datetimeFigureOut">
              <a:rPr lang="en-US" smtClean="0"/>
              <a:t>6/22/2021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0CF38DEA-AF54-2F49-AC11-937C41778680}" type="slidenum">
              <a:rPr lang="en-US" smtClean="0"/>
              <a:t>‹#›</a:t>
            </a:fld>
            <a:endParaRPr lang="en-US"/>
          </a:p>
        </p:txBody>
      </p:sp>
    </p:spTree>
    <p:extLst>
      <p:ext uri="{BB962C8B-B14F-4D97-AF65-F5344CB8AC3E}">
        <p14:creationId xmlns:p14="http://schemas.microsoft.com/office/powerpoint/2010/main" val="4563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practice overview </a:t>
            </a:r>
            <a:r>
              <a:rPr lang="en-GB"/>
              <a:t>is correct</a:t>
            </a:r>
            <a:endParaRPr lang="en-GB" dirty="0"/>
          </a:p>
        </p:txBody>
      </p:sp>
      <p:sp>
        <p:nvSpPr>
          <p:cNvPr id="4" name="Slide Number Placeholder 3"/>
          <p:cNvSpPr>
            <a:spLocks noGrp="1"/>
          </p:cNvSpPr>
          <p:nvPr>
            <p:ph type="sldNum" sz="quarter" idx="5"/>
          </p:nvPr>
        </p:nvSpPr>
        <p:spPr/>
        <p:txBody>
          <a:bodyPr/>
          <a:lstStyle/>
          <a:p>
            <a:fld id="{0CF38DEA-AF54-2F49-AC11-937C41778680}" type="slidenum">
              <a:rPr lang="en-US" smtClean="0"/>
              <a:t>1</a:t>
            </a:fld>
            <a:endParaRPr lang="en-US"/>
          </a:p>
        </p:txBody>
      </p:sp>
    </p:spTree>
    <p:extLst>
      <p:ext uri="{BB962C8B-B14F-4D97-AF65-F5344CB8AC3E}">
        <p14:creationId xmlns:p14="http://schemas.microsoft.com/office/powerpoint/2010/main" val="298808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0CF38DEA-AF54-2F49-AC11-937C41778680}" type="slidenum">
              <a:rPr lang="en-US" smtClean="0"/>
              <a:t>3</a:t>
            </a:fld>
            <a:endParaRPr lang="en-US"/>
          </a:p>
        </p:txBody>
      </p:sp>
    </p:spTree>
    <p:extLst>
      <p:ext uri="{BB962C8B-B14F-4D97-AF65-F5344CB8AC3E}">
        <p14:creationId xmlns:p14="http://schemas.microsoft.com/office/powerpoint/2010/main" val="198144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8" y="1883989"/>
            <a:ext cx="5620968" cy="3427313"/>
          </a:xfrm>
        </p:spPr>
        <p:txBody>
          <a:bodyPr vert="horz" anchor="ctr" anchorCtr="0"/>
          <a:lstStyle>
            <a:lvl1pPr algn="ctr">
              <a:defRPr sz="60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7396415-7199-CA4A-8B0B-D45EA3689EB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286C-6C38-8A43-B7F2-3C1CEAD81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dirty="0"/>
              <a:t>Click to edit Master text style</a:t>
            </a:r>
          </a:p>
        </p:txBody>
      </p:sp>
    </p:spTree>
    <p:extLst>
      <p:ext uri="{BB962C8B-B14F-4D97-AF65-F5344CB8AC3E}">
        <p14:creationId xmlns:p14="http://schemas.microsoft.com/office/powerpoint/2010/main" val="9144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dirty="0"/>
              <a:t>Click to edit Master text style</a:t>
            </a:r>
          </a:p>
        </p:txBody>
      </p:sp>
    </p:spTree>
    <p:extLst>
      <p:ext uri="{BB962C8B-B14F-4D97-AF65-F5344CB8AC3E}">
        <p14:creationId xmlns:p14="http://schemas.microsoft.com/office/powerpoint/2010/main" val="1657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F3D1F-F47A-9447-A70B-3C557108AD4F}"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910D-567E-BB4F-86FE-28C9568A0BD4}" type="slidenum">
              <a:rPr lang="en-US" smtClean="0"/>
              <a:t>‹#›</a:t>
            </a:fld>
            <a:endParaRPr lang="en-US"/>
          </a:p>
        </p:txBody>
      </p:sp>
    </p:spTree>
    <p:extLst>
      <p:ext uri="{BB962C8B-B14F-4D97-AF65-F5344CB8AC3E}">
        <p14:creationId xmlns:p14="http://schemas.microsoft.com/office/powerpoint/2010/main" val="97196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6415-7199-CA4A-8B0B-D45EA3689EB2}"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286C-6C38-8A43-B7F2-3C1CEAD81B16}"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71068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0143-8AC2-EA4C-9E39-EA96AE62654C}"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408EC-708B-1C49-B6C6-BAB8AE0B3E18}"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9442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BD26-1D68-F444-A448-A4D356188BE2}"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2F63-4244-CE48-9596-23BDC43DA6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6937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F3D1F-F47A-9447-A70B-3C557108AD4F}"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910D-567E-BB4F-86FE-28C9568A0BD4}" type="slidenum">
              <a:rPr lang="en-US" smtClean="0"/>
              <a:t>‹#›</a:t>
            </a:fld>
            <a:endParaRPr lang="en-US"/>
          </a:p>
        </p:txBody>
      </p:sp>
      <p:pic>
        <p:nvPicPr>
          <p:cNvPr id="8" name="Picture 7"/>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908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gov.uk/government/statistics/national-general-practice-profiles-2019-annual-upd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6" y="1871259"/>
            <a:ext cx="9160576" cy="2557985"/>
          </a:xfrm>
        </p:spPr>
        <p:txBody>
          <a:bodyPr>
            <a:noAutofit/>
          </a:bodyPr>
          <a:lstStyle/>
          <a:p>
            <a:pPr algn="l"/>
            <a:r>
              <a:rPr lang="en-GB" sz="4000" b="1" dirty="0"/>
              <a:t>What did we do?</a:t>
            </a:r>
            <a:br>
              <a:rPr lang="en-GB" sz="4000" b="1" dirty="0"/>
            </a:br>
            <a:r>
              <a:rPr lang="en-GB" sz="4000" b="1" dirty="0"/>
              <a:t> The Merrywood Practice</a:t>
            </a:r>
            <a:br>
              <a:rPr lang="en-GB" sz="4000" dirty="0"/>
            </a:br>
            <a:br>
              <a:rPr lang="en-GB" sz="4000" dirty="0"/>
            </a:br>
            <a:r>
              <a:rPr lang="en-GB" sz="4000" dirty="0"/>
              <a:t>Dr Stone &amp;</a:t>
            </a:r>
            <a:br>
              <a:rPr lang="en-GB" sz="4000" dirty="0"/>
            </a:br>
            <a:r>
              <a:rPr lang="en-GB" sz="4000" dirty="0"/>
              <a:t>Vicki Staatz, Strategic Business Manager</a:t>
            </a:r>
            <a:endParaRPr lang="en-GB" sz="1800" dirty="0"/>
          </a:p>
        </p:txBody>
      </p:sp>
      <p:sp>
        <p:nvSpPr>
          <p:cNvPr id="3" name="Rectangle 2">
            <a:extLst>
              <a:ext uri="{FF2B5EF4-FFF2-40B4-BE49-F238E27FC236}">
                <a16:creationId xmlns:a16="http://schemas.microsoft.com/office/drawing/2014/main" id="{00A325D4-F052-4EE7-B44B-EDA9A101FD1A}"/>
              </a:ext>
            </a:extLst>
          </p:cNvPr>
          <p:cNvSpPr/>
          <p:nvPr/>
        </p:nvSpPr>
        <p:spPr>
          <a:xfrm>
            <a:off x="261256" y="4724631"/>
            <a:ext cx="4952428" cy="1732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797EC"/>
                </a:solidFill>
                <a:latin typeface="Franklin Gothic Book" panose="020B0503020102020204" pitchFamily="34" charset="0"/>
              </a:rPr>
              <a:t>Practice Overview</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List size: c.7000  patients</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7 GPs</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Deprived with a large number of children</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Approach:  Usual GP and whole list approach</a:t>
            </a:r>
          </a:p>
          <a:p>
            <a:r>
              <a:rPr lang="en-GB" dirty="0">
                <a:solidFill>
                  <a:srgbClr val="F797EC"/>
                </a:solidFill>
                <a:latin typeface="Franklin Gothic Book" panose="020B0503020102020204" pitchFamily="34" charset="0"/>
              </a:rPr>
              <a:t>	 </a:t>
            </a:r>
          </a:p>
        </p:txBody>
      </p:sp>
    </p:spTree>
    <p:extLst>
      <p:ext uri="{BB962C8B-B14F-4D97-AF65-F5344CB8AC3E}">
        <p14:creationId xmlns:p14="http://schemas.microsoft.com/office/powerpoint/2010/main" val="41708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02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D9C6-6158-44DA-B864-1D37C954F5BE}"/>
              </a:ext>
            </a:extLst>
          </p:cNvPr>
          <p:cNvSpPr>
            <a:spLocks noGrp="1"/>
          </p:cNvSpPr>
          <p:nvPr>
            <p:ph type="title"/>
          </p:nvPr>
        </p:nvSpPr>
        <p:spPr/>
        <p:txBody>
          <a:bodyPr/>
          <a:lstStyle/>
          <a:p>
            <a:r>
              <a:rPr lang="en-US" dirty="0"/>
              <a:t>The Merrywood Practice</a:t>
            </a:r>
            <a:endParaRPr lang="en-GB" dirty="0"/>
          </a:p>
        </p:txBody>
      </p:sp>
      <p:sp>
        <p:nvSpPr>
          <p:cNvPr id="4" name="TextBox 3">
            <a:extLst>
              <a:ext uri="{FF2B5EF4-FFF2-40B4-BE49-F238E27FC236}">
                <a16:creationId xmlns:a16="http://schemas.microsoft.com/office/drawing/2014/main" id="{18D2E061-1D4F-4378-8761-C1812085C142}"/>
              </a:ext>
            </a:extLst>
          </p:cNvPr>
          <p:cNvSpPr txBox="1"/>
          <p:nvPr/>
        </p:nvSpPr>
        <p:spPr>
          <a:xfrm>
            <a:off x="643812" y="1606420"/>
            <a:ext cx="10571584" cy="2862322"/>
          </a:xfrm>
          <a:prstGeom prst="rect">
            <a:avLst/>
          </a:prstGeom>
          <a:noFill/>
          <a:ln>
            <a:noFill/>
          </a:ln>
        </p:spPr>
        <p:txBody>
          <a:bodyPr wrap="square" rtlCol="0">
            <a:spAutoFit/>
          </a:bodyPr>
          <a:lstStyle/>
          <a:p>
            <a:r>
              <a:rPr lang="en-US" dirty="0"/>
              <a:t>At the Merrywood Practice we were already providing continuity of care for most of our routine appointments.  We joined the project to improve our continuity of care.</a:t>
            </a:r>
          </a:p>
          <a:p>
            <a:endParaRPr lang="en-US" dirty="0"/>
          </a:p>
          <a:p>
            <a:r>
              <a:rPr lang="en-US" dirty="0"/>
              <a:t>We had 3 key areas of focus:</a:t>
            </a:r>
          </a:p>
          <a:p>
            <a:endParaRPr lang="en-US" dirty="0"/>
          </a:p>
          <a:p>
            <a:r>
              <a:rPr lang="en-US" dirty="0"/>
              <a:t>             For our patients: informing, listening and learning</a:t>
            </a:r>
          </a:p>
          <a:p>
            <a:endParaRPr lang="en-US" dirty="0"/>
          </a:p>
          <a:p>
            <a:r>
              <a:rPr lang="en-GB" dirty="0"/>
              <a:t>             For our staff: sharing lessons learnt, finding out about the challenges and identifying opportunities</a:t>
            </a:r>
          </a:p>
          <a:p>
            <a:endParaRPr lang="en-GB" dirty="0"/>
          </a:p>
          <a:p>
            <a:r>
              <a:rPr lang="en-GB" dirty="0"/>
              <a:t>             Technology: using it to support continuity of care</a:t>
            </a:r>
          </a:p>
        </p:txBody>
      </p:sp>
      <p:pic>
        <p:nvPicPr>
          <p:cNvPr id="8" name="Content Placeholder 5" descr="Man with solid fill">
            <a:extLst>
              <a:ext uri="{FF2B5EF4-FFF2-40B4-BE49-F238E27FC236}">
                <a16:creationId xmlns:a16="http://schemas.microsoft.com/office/drawing/2014/main" id="{0403FBDD-312D-4731-8D9A-7917EE4950E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35243" y="2931983"/>
            <a:ext cx="369333" cy="369333"/>
          </a:xfrm>
        </p:spPr>
      </p:pic>
      <p:pic>
        <p:nvPicPr>
          <p:cNvPr id="10" name="Graphic 9" descr="Laptop with solid fill">
            <a:extLst>
              <a:ext uri="{FF2B5EF4-FFF2-40B4-BE49-F238E27FC236}">
                <a16:creationId xmlns:a16="http://schemas.microsoft.com/office/drawing/2014/main" id="{44B01A7D-FBB0-4545-8459-28115EB43A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243" y="3969005"/>
            <a:ext cx="487477" cy="487477"/>
          </a:xfrm>
          <a:prstGeom prst="rect">
            <a:avLst/>
          </a:prstGeom>
        </p:spPr>
      </p:pic>
      <p:pic>
        <p:nvPicPr>
          <p:cNvPr id="5" name="Graphic 4" descr="Group with solid fill">
            <a:extLst>
              <a:ext uri="{FF2B5EF4-FFF2-40B4-BE49-F238E27FC236}">
                <a16:creationId xmlns:a16="http://schemas.microsoft.com/office/drawing/2014/main" id="{077C527D-188B-4331-93E5-FF2F1D9220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354" y="3301316"/>
            <a:ext cx="698500" cy="698500"/>
          </a:xfrm>
          <a:prstGeom prst="rect">
            <a:avLst/>
          </a:prstGeom>
        </p:spPr>
      </p:pic>
    </p:spTree>
    <p:extLst>
      <p:ext uri="{BB962C8B-B14F-4D97-AF65-F5344CB8AC3E}">
        <p14:creationId xmlns:p14="http://schemas.microsoft.com/office/powerpoint/2010/main" val="14735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006EDF-FE81-4CE3-A32B-47EF32B57456}"/>
              </a:ext>
            </a:extLst>
          </p:cNvPr>
          <p:cNvSpPr>
            <a:spLocks noGrp="1"/>
          </p:cNvSpPr>
          <p:nvPr>
            <p:ph type="title"/>
          </p:nvPr>
        </p:nvSpPr>
        <p:spPr>
          <a:xfrm>
            <a:off x="727590" y="526964"/>
            <a:ext cx="9419531" cy="506952"/>
          </a:xfrm>
        </p:spPr>
        <p:txBody>
          <a:bodyPr>
            <a:normAutofit fontScale="90000"/>
          </a:bodyPr>
          <a:lstStyle/>
          <a:p>
            <a:r>
              <a:rPr lang="en-US" dirty="0"/>
              <a:t>Patient Focused </a:t>
            </a:r>
            <a:endParaRPr lang="en-GB" dirty="0"/>
          </a:p>
        </p:txBody>
      </p:sp>
      <p:sp>
        <p:nvSpPr>
          <p:cNvPr id="11" name="TextBox 10">
            <a:extLst>
              <a:ext uri="{FF2B5EF4-FFF2-40B4-BE49-F238E27FC236}">
                <a16:creationId xmlns:a16="http://schemas.microsoft.com/office/drawing/2014/main" id="{941BC9A1-3C6B-4E2F-8262-F1EAD9406F30}"/>
              </a:ext>
            </a:extLst>
          </p:cNvPr>
          <p:cNvSpPr txBox="1"/>
          <p:nvPr/>
        </p:nvSpPr>
        <p:spPr>
          <a:xfrm>
            <a:off x="302855" y="1868414"/>
            <a:ext cx="3793187"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practice uses social media to engage with our patients, posting on Twitter and Facebook</a:t>
            </a:r>
          </a:p>
          <a:p>
            <a:pPr marR="0" lvl="0" algn="l" defTabSz="914400" rtl="0" eaLnBrk="1" fontAlgn="auto" latinLnBrk="0" hangingPunct="1">
              <a:lnSpc>
                <a:spcPct val="100000"/>
              </a:lnSpc>
              <a:spcBef>
                <a:spcPts val="0"/>
              </a:spcBef>
              <a:spcAft>
                <a:spcPts val="0"/>
              </a:spcAft>
              <a:buClrTx/>
              <a:buSzTx/>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display posters, leaflets and run the animation in the waiting room to remind patients why continuity is important</a:t>
            </a:r>
          </a:p>
          <a:p>
            <a:pPr marR="0" lvl="0" algn="l" defTabSz="914400" rtl="0" eaLnBrk="1" fontAlgn="auto" latinLnBrk="0" hangingPunct="1">
              <a:lnSpc>
                <a:spcPct val="100000"/>
              </a:lnSpc>
              <a:spcBef>
                <a:spcPts val="0"/>
              </a:spcBef>
              <a:spcAft>
                <a:spcPts val="0"/>
              </a:spcAft>
              <a:buClrTx/>
              <a:buSzTx/>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surveyed and talked with our patients to capture their 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2" name="TextBox 1">
            <a:extLst>
              <a:ext uri="{FF2B5EF4-FFF2-40B4-BE49-F238E27FC236}">
                <a16:creationId xmlns:a16="http://schemas.microsoft.com/office/drawing/2014/main" id="{1210E85C-3823-4A88-A1C1-1FF5B8B11236}"/>
              </a:ext>
            </a:extLst>
          </p:cNvPr>
          <p:cNvSpPr txBox="1"/>
          <p:nvPr/>
        </p:nvSpPr>
        <p:spPr>
          <a:xfrm>
            <a:off x="325854" y="1019268"/>
            <a:ext cx="10851502" cy="382966"/>
          </a:xfrm>
          <a:prstGeom prst="rect">
            <a:avLst/>
          </a:prstGeom>
          <a:noFill/>
        </p:spPr>
        <p:txBody>
          <a:bodyPr wrap="square" rtlCol="0">
            <a:spAutoFit/>
          </a:bodyPr>
          <a:lstStyle/>
          <a:p>
            <a:r>
              <a:rPr lang="en-US" dirty="0">
                <a:solidFill>
                  <a:srgbClr val="A1368F"/>
                </a:solidFill>
              </a:rPr>
              <a:t>Our journey has reminded us of the importance of communicating with our patients</a:t>
            </a:r>
            <a:endParaRPr lang="en-GB" dirty="0">
              <a:solidFill>
                <a:srgbClr val="A1368F"/>
              </a:solidFill>
            </a:endParaRPr>
          </a:p>
        </p:txBody>
      </p:sp>
      <p:pic>
        <p:nvPicPr>
          <p:cNvPr id="10" name="Picture 9">
            <a:extLst>
              <a:ext uri="{FF2B5EF4-FFF2-40B4-BE49-F238E27FC236}">
                <a16:creationId xmlns:a16="http://schemas.microsoft.com/office/drawing/2014/main" id="{C0418945-40EE-4124-843F-0FF4ED900423}"/>
              </a:ext>
            </a:extLst>
          </p:cNvPr>
          <p:cNvPicPr>
            <a:picLocks noChangeAspect="1"/>
          </p:cNvPicPr>
          <p:nvPr/>
        </p:nvPicPr>
        <p:blipFill>
          <a:blip r:embed="rId3"/>
          <a:stretch>
            <a:fillRect/>
          </a:stretch>
        </p:blipFill>
        <p:spPr>
          <a:xfrm rot="1244223">
            <a:off x="5203642" y="4257283"/>
            <a:ext cx="1437308" cy="2201300"/>
          </a:xfrm>
          <a:prstGeom prst="rect">
            <a:avLst/>
          </a:prstGeom>
        </p:spPr>
      </p:pic>
      <p:pic>
        <p:nvPicPr>
          <p:cNvPr id="13" name="Content Placeholder 5" descr="Man with solid fill">
            <a:extLst>
              <a:ext uri="{FF2B5EF4-FFF2-40B4-BE49-F238E27FC236}">
                <a16:creationId xmlns:a16="http://schemas.microsoft.com/office/drawing/2014/main" id="{0AAC6066-51E0-4820-8912-F88A55D880B3}"/>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302855" y="574818"/>
            <a:ext cx="382966" cy="382966"/>
          </a:xfrm>
        </p:spPr>
      </p:pic>
      <p:pic>
        <p:nvPicPr>
          <p:cNvPr id="14" name="Picture 13">
            <a:extLst>
              <a:ext uri="{FF2B5EF4-FFF2-40B4-BE49-F238E27FC236}">
                <a16:creationId xmlns:a16="http://schemas.microsoft.com/office/drawing/2014/main" id="{38E9FCE1-5EFF-4E1D-B495-6000B127E74F}"/>
              </a:ext>
            </a:extLst>
          </p:cNvPr>
          <p:cNvPicPr>
            <a:picLocks noChangeAspect="1"/>
          </p:cNvPicPr>
          <p:nvPr/>
        </p:nvPicPr>
        <p:blipFill>
          <a:blip r:embed="rId6"/>
          <a:stretch>
            <a:fillRect/>
          </a:stretch>
        </p:blipFill>
        <p:spPr>
          <a:xfrm rot="1228755">
            <a:off x="4590285" y="1771429"/>
            <a:ext cx="1498375" cy="2735332"/>
          </a:xfrm>
          <a:prstGeom prst="rect">
            <a:avLst/>
          </a:prstGeom>
        </p:spPr>
      </p:pic>
      <p:pic>
        <p:nvPicPr>
          <p:cNvPr id="15" name="Picture 14">
            <a:extLst>
              <a:ext uri="{FF2B5EF4-FFF2-40B4-BE49-F238E27FC236}">
                <a16:creationId xmlns:a16="http://schemas.microsoft.com/office/drawing/2014/main" id="{A0CA5288-29FE-4792-9BEF-BF51DF19010B}"/>
              </a:ext>
            </a:extLst>
          </p:cNvPr>
          <p:cNvPicPr>
            <a:picLocks noChangeAspect="1"/>
          </p:cNvPicPr>
          <p:nvPr/>
        </p:nvPicPr>
        <p:blipFill>
          <a:blip r:embed="rId7"/>
          <a:stretch>
            <a:fillRect/>
          </a:stretch>
        </p:blipFill>
        <p:spPr>
          <a:xfrm rot="1168387">
            <a:off x="6036681" y="2046647"/>
            <a:ext cx="1894859" cy="2272572"/>
          </a:xfrm>
          <a:prstGeom prst="rect">
            <a:avLst/>
          </a:prstGeom>
        </p:spPr>
      </p:pic>
      <p:sp>
        <p:nvSpPr>
          <p:cNvPr id="17" name="Thought Bubble: Cloud 16">
            <a:extLst>
              <a:ext uri="{FF2B5EF4-FFF2-40B4-BE49-F238E27FC236}">
                <a16:creationId xmlns:a16="http://schemas.microsoft.com/office/drawing/2014/main" id="{A0F56169-44D5-47FD-8BA9-2D35784FEDDB}"/>
              </a:ext>
            </a:extLst>
          </p:cNvPr>
          <p:cNvSpPr/>
          <p:nvPr/>
        </p:nvSpPr>
        <p:spPr>
          <a:xfrm>
            <a:off x="8805020" y="5322484"/>
            <a:ext cx="3136340" cy="117540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Seeing the same doctor gives me more confidence. I wouldn’t necessarily share things with another doctor</a:t>
            </a:r>
            <a:endParaRPr lang="en-GB" sz="1200" dirty="0"/>
          </a:p>
        </p:txBody>
      </p:sp>
      <p:sp>
        <p:nvSpPr>
          <p:cNvPr id="18" name="Thought Bubble: Cloud 17">
            <a:extLst>
              <a:ext uri="{FF2B5EF4-FFF2-40B4-BE49-F238E27FC236}">
                <a16:creationId xmlns:a16="http://schemas.microsoft.com/office/drawing/2014/main" id="{B6ACD894-8E85-4045-9BFA-D201042183FC}"/>
              </a:ext>
            </a:extLst>
          </p:cNvPr>
          <p:cNvSpPr/>
          <p:nvPr/>
        </p:nvSpPr>
        <p:spPr>
          <a:xfrm>
            <a:off x="8691544" y="3920112"/>
            <a:ext cx="3136339" cy="117540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 mainly see the same nurse in the treatment room, and I have a rapport with her as she understands my mental health problems.</a:t>
            </a:r>
            <a:endParaRPr lang="en-GB" sz="1200" dirty="0"/>
          </a:p>
        </p:txBody>
      </p:sp>
      <p:sp>
        <p:nvSpPr>
          <p:cNvPr id="19" name="Thought Bubble: Cloud 18">
            <a:extLst>
              <a:ext uri="{FF2B5EF4-FFF2-40B4-BE49-F238E27FC236}">
                <a16:creationId xmlns:a16="http://schemas.microsoft.com/office/drawing/2014/main" id="{0D915DC3-ED45-49F2-87C5-BD58477AF57A}"/>
              </a:ext>
            </a:extLst>
          </p:cNvPr>
          <p:cNvSpPr/>
          <p:nvPr/>
        </p:nvSpPr>
        <p:spPr>
          <a:xfrm>
            <a:off x="8691544" y="2585049"/>
            <a:ext cx="3136339" cy="110809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appointments are only 12 minutes  long so the doctor you are seeing may not have a real understanding of you</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hought Bubble: Cloud 19">
            <a:extLst>
              <a:ext uri="{FF2B5EF4-FFF2-40B4-BE49-F238E27FC236}">
                <a16:creationId xmlns:a16="http://schemas.microsoft.com/office/drawing/2014/main" id="{5A34634D-130C-4A51-AA20-2887C9572F1B}"/>
              </a:ext>
            </a:extLst>
          </p:cNvPr>
          <p:cNvSpPr/>
          <p:nvPr/>
        </p:nvSpPr>
        <p:spPr>
          <a:xfrm>
            <a:off x="8560457" y="1224376"/>
            <a:ext cx="3267426" cy="11754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You could be confident most of the time, if you are feeling down, a GP you don’t know won’t know this is not your usual behavior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84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D9FC27-E7FA-4245-87E4-156FFE90C127}"/>
              </a:ext>
            </a:extLst>
          </p:cNvPr>
          <p:cNvSpPr txBox="1">
            <a:spLocks/>
          </p:cNvSpPr>
          <p:nvPr/>
        </p:nvSpPr>
        <p:spPr>
          <a:xfrm>
            <a:off x="727590" y="526964"/>
            <a:ext cx="9419531" cy="5069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400" b="1" kern="1200">
                <a:solidFill>
                  <a:srgbClr val="A1368F"/>
                </a:solidFill>
                <a:latin typeface="Arial" charset="0"/>
                <a:ea typeface="Arial" charset="0"/>
                <a:cs typeface="Arial" charset="0"/>
              </a:defRPr>
            </a:lvl1pPr>
          </a:lstStyle>
          <a:p>
            <a:r>
              <a:rPr lang="en-US" dirty="0"/>
              <a:t>Patient Focused</a:t>
            </a:r>
            <a:endParaRPr lang="en-GB" dirty="0"/>
          </a:p>
        </p:txBody>
      </p:sp>
      <p:pic>
        <p:nvPicPr>
          <p:cNvPr id="5" name="Content Placeholder 5" descr="Man with solid fill">
            <a:extLst>
              <a:ext uri="{FF2B5EF4-FFF2-40B4-BE49-F238E27FC236}">
                <a16:creationId xmlns:a16="http://schemas.microsoft.com/office/drawing/2014/main" id="{A3EC59E9-43C7-45E1-8301-37FBEFCF38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1495" y="588450"/>
            <a:ext cx="369333" cy="369333"/>
          </a:xfrm>
          <a:prstGeom prst="rect">
            <a:avLst/>
          </a:prstGeom>
        </p:spPr>
      </p:pic>
      <p:pic>
        <p:nvPicPr>
          <p:cNvPr id="12" name="Picture 11">
            <a:extLst>
              <a:ext uri="{FF2B5EF4-FFF2-40B4-BE49-F238E27FC236}">
                <a16:creationId xmlns:a16="http://schemas.microsoft.com/office/drawing/2014/main" id="{485B5423-5418-4F85-9E1C-069FE7D08858}"/>
              </a:ext>
            </a:extLst>
          </p:cNvPr>
          <p:cNvPicPr>
            <a:picLocks noChangeAspect="1"/>
          </p:cNvPicPr>
          <p:nvPr/>
        </p:nvPicPr>
        <p:blipFill>
          <a:blip r:embed="rId4"/>
          <a:stretch>
            <a:fillRect/>
          </a:stretch>
        </p:blipFill>
        <p:spPr>
          <a:xfrm>
            <a:off x="5283955" y="1379097"/>
            <a:ext cx="3200299" cy="4023326"/>
          </a:xfrm>
          <a:prstGeom prst="rect">
            <a:avLst/>
          </a:prstGeom>
        </p:spPr>
      </p:pic>
      <p:pic>
        <p:nvPicPr>
          <p:cNvPr id="13" name="Picture 12">
            <a:extLst>
              <a:ext uri="{FF2B5EF4-FFF2-40B4-BE49-F238E27FC236}">
                <a16:creationId xmlns:a16="http://schemas.microsoft.com/office/drawing/2014/main" id="{FFD09917-FC2A-4079-815D-EE00E5E79647}"/>
              </a:ext>
            </a:extLst>
          </p:cNvPr>
          <p:cNvPicPr>
            <a:picLocks noChangeAspect="1"/>
          </p:cNvPicPr>
          <p:nvPr/>
        </p:nvPicPr>
        <p:blipFill>
          <a:blip r:embed="rId5"/>
          <a:stretch>
            <a:fillRect/>
          </a:stretch>
        </p:blipFill>
        <p:spPr>
          <a:xfrm>
            <a:off x="8608382" y="1453582"/>
            <a:ext cx="3338734" cy="3950835"/>
          </a:xfrm>
          <a:prstGeom prst="rect">
            <a:avLst/>
          </a:prstGeom>
        </p:spPr>
      </p:pic>
      <p:sp>
        <p:nvSpPr>
          <p:cNvPr id="15" name="TextBox 14">
            <a:extLst>
              <a:ext uri="{FF2B5EF4-FFF2-40B4-BE49-F238E27FC236}">
                <a16:creationId xmlns:a16="http://schemas.microsoft.com/office/drawing/2014/main" id="{BAF98AF5-6327-4CBC-9DB8-C5EC0CEB6146}"/>
              </a:ext>
            </a:extLst>
          </p:cNvPr>
          <p:cNvSpPr txBox="1"/>
          <p:nvPr/>
        </p:nvSpPr>
        <p:spPr>
          <a:xfrm>
            <a:off x="343195" y="1529722"/>
            <a:ext cx="4878696" cy="4247317"/>
          </a:xfrm>
          <a:prstGeom prst="rect">
            <a:avLst/>
          </a:prstGeom>
          <a:noFill/>
        </p:spPr>
        <p:txBody>
          <a:bodyPr wrap="square">
            <a:spAutoFit/>
          </a:bodyPr>
          <a:lstStyle/>
          <a:p>
            <a:pPr marL="285750" indent="-285750">
              <a:buFont typeface="Arial" panose="020B0604020202020204" pitchFamily="34" charset="0"/>
              <a:buChar char="•"/>
            </a:pPr>
            <a:r>
              <a:rPr lang="en-US" dirty="0"/>
              <a:t>We invited patients to join a session on Continuity of Care.  The session was well attended, reflecting the value patients place on continuity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heard from our patients their views on why and when continuity is important. We used an activity to help our discussion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learnt lots including:</a:t>
            </a:r>
          </a:p>
          <a:p>
            <a:pPr marL="285750" indent="-285750">
              <a:buFontTx/>
              <a:buChar char="-"/>
            </a:pPr>
            <a:r>
              <a:rPr lang="en-US" dirty="0"/>
              <a:t>the need for clarity on the roles of the high street chemist and the in-house pharmacists.  </a:t>
            </a:r>
          </a:p>
          <a:p>
            <a:pPr marL="285750" indent="-285750">
              <a:buFontTx/>
              <a:buChar char="-"/>
            </a:pPr>
            <a:r>
              <a:rPr lang="en-US" dirty="0"/>
              <a:t>continuity with their GP is important for those who have been bereaved so the story does not need to be repeated </a:t>
            </a:r>
          </a:p>
        </p:txBody>
      </p:sp>
      <p:sp>
        <p:nvSpPr>
          <p:cNvPr id="22" name="TextBox 21">
            <a:extLst>
              <a:ext uri="{FF2B5EF4-FFF2-40B4-BE49-F238E27FC236}">
                <a16:creationId xmlns:a16="http://schemas.microsoft.com/office/drawing/2014/main" id="{839D27D1-7D6A-4CF3-B1F7-CBBC1BECB007}"/>
              </a:ext>
            </a:extLst>
          </p:cNvPr>
          <p:cNvSpPr txBox="1"/>
          <p:nvPr/>
        </p:nvSpPr>
        <p:spPr>
          <a:xfrm>
            <a:off x="419591" y="1033916"/>
            <a:ext cx="10851502" cy="382966"/>
          </a:xfrm>
          <a:prstGeom prst="rect">
            <a:avLst/>
          </a:prstGeom>
          <a:noFill/>
        </p:spPr>
        <p:txBody>
          <a:bodyPr wrap="square" rtlCol="0">
            <a:spAutoFit/>
          </a:bodyPr>
          <a:lstStyle/>
          <a:p>
            <a:r>
              <a:rPr lang="en-US" dirty="0">
                <a:solidFill>
                  <a:srgbClr val="A1368F"/>
                </a:solidFill>
              </a:rPr>
              <a:t>We learnt from our Patient Participation Group </a:t>
            </a:r>
            <a:endParaRPr lang="en-GB" dirty="0">
              <a:solidFill>
                <a:srgbClr val="A1368F"/>
              </a:solidFill>
            </a:endParaRPr>
          </a:p>
        </p:txBody>
      </p:sp>
    </p:spTree>
    <p:extLst>
      <p:ext uri="{BB962C8B-B14F-4D97-AF65-F5344CB8AC3E}">
        <p14:creationId xmlns:p14="http://schemas.microsoft.com/office/powerpoint/2010/main" val="202402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94F3-2F3C-4702-A323-17B3FEBFFCCA}"/>
              </a:ext>
            </a:extLst>
          </p:cNvPr>
          <p:cNvSpPr>
            <a:spLocks noGrp="1"/>
          </p:cNvSpPr>
          <p:nvPr>
            <p:ph type="title"/>
          </p:nvPr>
        </p:nvSpPr>
        <p:spPr>
          <a:xfrm>
            <a:off x="1108808" y="429364"/>
            <a:ext cx="10130032" cy="1325563"/>
          </a:xfrm>
        </p:spPr>
        <p:txBody>
          <a:bodyPr/>
          <a:lstStyle/>
          <a:p>
            <a:r>
              <a:rPr lang="en-US" dirty="0"/>
              <a:t>Practice Staff</a:t>
            </a:r>
            <a:endParaRPr lang="en-GB" dirty="0"/>
          </a:p>
        </p:txBody>
      </p:sp>
      <p:sp>
        <p:nvSpPr>
          <p:cNvPr id="8" name="TextBox 7">
            <a:extLst>
              <a:ext uri="{FF2B5EF4-FFF2-40B4-BE49-F238E27FC236}">
                <a16:creationId xmlns:a16="http://schemas.microsoft.com/office/drawing/2014/main" id="{DFF3A82F-E4AF-4719-95BE-3829131A0032}"/>
              </a:ext>
            </a:extLst>
          </p:cNvPr>
          <p:cNvSpPr txBox="1"/>
          <p:nvPr/>
        </p:nvSpPr>
        <p:spPr>
          <a:xfrm>
            <a:off x="429636" y="1245880"/>
            <a:ext cx="10851502" cy="382966"/>
          </a:xfrm>
          <a:prstGeom prst="rect">
            <a:avLst/>
          </a:prstGeom>
          <a:noFill/>
        </p:spPr>
        <p:txBody>
          <a:bodyPr wrap="square" rtlCol="0">
            <a:spAutoFit/>
          </a:bodyPr>
          <a:lstStyle/>
          <a:p>
            <a:r>
              <a:rPr lang="en-US" dirty="0">
                <a:solidFill>
                  <a:srgbClr val="A1368F"/>
                </a:solidFill>
              </a:rPr>
              <a:t>We were reminded that care navigators are key in supporting continuity of care</a:t>
            </a:r>
            <a:endParaRPr lang="en-GB" dirty="0">
              <a:solidFill>
                <a:srgbClr val="A1368F"/>
              </a:solidFill>
            </a:endParaRPr>
          </a:p>
        </p:txBody>
      </p:sp>
      <p:pic>
        <p:nvPicPr>
          <p:cNvPr id="10" name="Graphic 9" descr="Group with solid fill">
            <a:extLst>
              <a:ext uri="{FF2B5EF4-FFF2-40B4-BE49-F238E27FC236}">
                <a16:creationId xmlns:a16="http://schemas.microsoft.com/office/drawing/2014/main" id="{45267859-4305-4C98-A71F-73B14F6746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010" y="675363"/>
            <a:ext cx="698500" cy="698500"/>
          </a:xfrm>
          <a:prstGeom prst="rect">
            <a:avLst/>
          </a:prstGeom>
        </p:spPr>
      </p:pic>
      <p:graphicFrame>
        <p:nvGraphicFramePr>
          <p:cNvPr id="11" name="Table 10">
            <a:extLst>
              <a:ext uri="{FF2B5EF4-FFF2-40B4-BE49-F238E27FC236}">
                <a16:creationId xmlns:a16="http://schemas.microsoft.com/office/drawing/2014/main" id="{A28515E9-4F40-44E6-BBAF-3F9DAA2EC482}"/>
              </a:ext>
            </a:extLst>
          </p:cNvPr>
          <p:cNvGraphicFramePr>
            <a:graphicFrameLocks noGrp="1"/>
          </p:cNvGraphicFramePr>
          <p:nvPr>
            <p:extLst>
              <p:ext uri="{D42A27DB-BD31-4B8C-83A1-F6EECF244321}">
                <p14:modId xmlns:p14="http://schemas.microsoft.com/office/powerpoint/2010/main" val="1727163403"/>
              </p:ext>
            </p:extLst>
          </p:nvPr>
        </p:nvGraphicFramePr>
        <p:xfrm>
          <a:off x="808823" y="1694145"/>
          <a:ext cx="10883822" cy="3739210"/>
        </p:xfrm>
        <a:graphic>
          <a:graphicData uri="http://schemas.openxmlformats.org/drawingml/2006/table">
            <a:tbl>
              <a:tblPr firstRow="1" firstCol="1" bandRow="1"/>
              <a:tblGrid>
                <a:gridCol w="1357438">
                  <a:extLst>
                    <a:ext uri="{9D8B030D-6E8A-4147-A177-3AD203B41FA5}">
                      <a16:colId xmlns:a16="http://schemas.microsoft.com/office/drawing/2014/main" val="2458847709"/>
                    </a:ext>
                  </a:extLst>
                </a:gridCol>
                <a:gridCol w="4350150">
                  <a:extLst>
                    <a:ext uri="{9D8B030D-6E8A-4147-A177-3AD203B41FA5}">
                      <a16:colId xmlns:a16="http://schemas.microsoft.com/office/drawing/2014/main" val="540187007"/>
                    </a:ext>
                  </a:extLst>
                </a:gridCol>
                <a:gridCol w="5176234">
                  <a:extLst>
                    <a:ext uri="{9D8B030D-6E8A-4147-A177-3AD203B41FA5}">
                      <a16:colId xmlns:a16="http://schemas.microsoft.com/office/drawing/2014/main" val="2063504669"/>
                    </a:ext>
                  </a:extLst>
                </a:gridCol>
              </a:tblGrid>
              <a:tr h="992079">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Signposting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Care Navigators need to be fully conversant with where to sign post patients as there are a number of options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Good navigation means we keep GP appointments for those who need them, and it supports continuity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example…The Healthy Living Centre for those who are socially isolated, or for carers or patients needing well-being advice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476264"/>
                  </a:ext>
                </a:extLst>
              </a:tr>
              <a:tr h="1022171">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Practice staff are encouraged to look for opportunities to spread the message about the importance of continuity of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telephone answering message (see our Resource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408205"/>
                  </a:ext>
                </a:extLst>
              </a:tr>
              <a:tr h="591704">
                <a:tc>
                  <a: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Encouraging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Reception Team are vital in encouraging patients to wait to see their own GP rather than seeing another GP if its not urgent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our Team uses every contact with the patient as an opportunity to remind them to see their own GP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154995"/>
                  </a:ext>
                </a:extLst>
              </a:tr>
            </a:tbl>
          </a:graphicData>
        </a:graphic>
      </p:graphicFrame>
    </p:spTree>
    <p:extLst>
      <p:ext uri="{BB962C8B-B14F-4D97-AF65-F5344CB8AC3E}">
        <p14:creationId xmlns:p14="http://schemas.microsoft.com/office/powerpoint/2010/main" val="26192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DB2-72B3-4E0C-9795-34ABDB41F761}"/>
              </a:ext>
            </a:extLst>
          </p:cNvPr>
          <p:cNvSpPr>
            <a:spLocks noGrp="1"/>
          </p:cNvSpPr>
          <p:nvPr>
            <p:ph type="title"/>
          </p:nvPr>
        </p:nvSpPr>
        <p:spPr>
          <a:xfrm>
            <a:off x="1254868" y="423490"/>
            <a:ext cx="10826884" cy="1325563"/>
          </a:xfrm>
        </p:spPr>
        <p:txBody>
          <a:bodyPr/>
          <a:lstStyle/>
          <a:p>
            <a:r>
              <a:rPr lang="en-US" dirty="0"/>
              <a:t>Practice Staff</a:t>
            </a:r>
            <a:endParaRPr lang="en-GB" dirty="0"/>
          </a:p>
        </p:txBody>
      </p:sp>
      <p:pic>
        <p:nvPicPr>
          <p:cNvPr id="8" name="Graphic 7" descr="Group with solid fill">
            <a:extLst>
              <a:ext uri="{FF2B5EF4-FFF2-40B4-BE49-F238E27FC236}">
                <a16:creationId xmlns:a16="http://schemas.microsoft.com/office/drawing/2014/main" id="{F50BE2DB-954A-4E29-9854-EDBB83F80E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434" y="671704"/>
            <a:ext cx="698500" cy="698500"/>
          </a:xfrm>
          <a:prstGeom prst="rect">
            <a:avLst/>
          </a:prstGeom>
        </p:spPr>
      </p:pic>
      <p:graphicFrame>
        <p:nvGraphicFramePr>
          <p:cNvPr id="9" name="Table 8">
            <a:extLst>
              <a:ext uri="{FF2B5EF4-FFF2-40B4-BE49-F238E27FC236}">
                <a16:creationId xmlns:a16="http://schemas.microsoft.com/office/drawing/2014/main" id="{AC700A0C-87E7-4290-9972-574328785014}"/>
              </a:ext>
            </a:extLst>
          </p:cNvPr>
          <p:cNvGraphicFramePr>
            <a:graphicFrameLocks noGrp="1"/>
          </p:cNvGraphicFramePr>
          <p:nvPr>
            <p:extLst>
              <p:ext uri="{D42A27DB-BD31-4B8C-83A1-F6EECF244321}">
                <p14:modId xmlns:p14="http://schemas.microsoft.com/office/powerpoint/2010/main" val="397001208"/>
              </p:ext>
            </p:extLst>
          </p:nvPr>
        </p:nvGraphicFramePr>
        <p:xfrm>
          <a:off x="519034" y="1410068"/>
          <a:ext cx="10883822" cy="4184524"/>
        </p:xfrm>
        <a:graphic>
          <a:graphicData uri="http://schemas.openxmlformats.org/drawingml/2006/table">
            <a:tbl>
              <a:tblPr firstRow="1" firstCol="1" bandRow="1"/>
              <a:tblGrid>
                <a:gridCol w="1357438">
                  <a:extLst>
                    <a:ext uri="{9D8B030D-6E8A-4147-A177-3AD203B41FA5}">
                      <a16:colId xmlns:a16="http://schemas.microsoft.com/office/drawing/2014/main" val="2458847709"/>
                    </a:ext>
                  </a:extLst>
                </a:gridCol>
                <a:gridCol w="4350150">
                  <a:extLst>
                    <a:ext uri="{9D8B030D-6E8A-4147-A177-3AD203B41FA5}">
                      <a16:colId xmlns:a16="http://schemas.microsoft.com/office/drawing/2014/main" val="540187007"/>
                    </a:ext>
                  </a:extLst>
                </a:gridCol>
                <a:gridCol w="5176234">
                  <a:extLst>
                    <a:ext uri="{9D8B030D-6E8A-4147-A177-3AD203B41FA5}">
                      <a16:colId xmlns:a16="http://schemas.microsoft.com/office/drawing/2014/main" val="2063504669"/>
                    </a:ext>
                  </a:extLst>
                </a:gridCol>
              </a:tblGrid>
              <a:tr h="657169">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Reviews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reviews are undertaken by GPs, Nurses, HCAs and other healthcare professionals attached to the practice.  Staff need to be up to date on the most appropriate healthcare professional for each type of review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medical reviews by our in-house practice pharmacist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476264"/>
                  </a:ext>
                </a:extLst>
              </a:tr>
              <a:tr h="570160">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Speaking &amp; Listening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found making time as a team to share the learning, the challenges and the opportunities for improving continuity was hugely beneficial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We’ve shared our learning in the Reception Team Hints &amp; Tips available in the Resource Toolkit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It is important to be positive when talking with patients, don’t say “there isn’t an appointment until next week” but say “next week there is an appointment 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 practice agree the maximum wait for a patient to see their GP before offering an alternative GP. Balancing with knowing the patients who may wait too long and become so poorly a home visit is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408205"/>
                  </a:ext>
                </a:extLst>
              </a:tr>
            </a:tbl>
          </a:graphicData>
        </a:graphic>
      </p:graphicFrame>
    </p:spTree>
    <p:extLst>
      <p:ext uri="{BB962C8B-B14F-4D97-AF65-F5344CB8AC3E}">
        <p14:creationId xmlns:p14="http://schemas.microsoft.com/office/powerpoint/2010/main" val="40544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0CFF-59E1-4523-B76E-1B0C85656326}"/>
              </a:ext>
            </a:extLst>
          </p:cNvPr>
          <p:cNvSpPr>
            <a:spLocks noGrp="1"/>
          </p:cNvSpPr>
          <p:nvPr>
            <p:ph type="title"/>
          </p:nvPr>
        </p:nvSpPr>
        <p:spPr>
          <a:xfrm>
            <a:off x="876002" y="387182"/>
            <a:ext cx="10851502" cy="1325563"/>
          </a:xfrm>
        </p:spPr>
        <p:txBody>
          <a:bodyPr/>
          <a:lstStyle/>
          <a:p>
            <a:r>
              <a:rPr lang="en-US" dirty="0"/>
              <a:t>Technology</a:t>
            </a:r>
            <a:endParaRPr lang="en-GB" dirty="0"/>
          </a:p>
        </p:txBody>
      </p:sp>
      <p:sp>
        <p:nvSpPr>
          <p:cNvPr id="6" name="TextBox 5">
            <a:extLst>
              <a:ext uri="{FF2B5EF4-FFF2-40B4-BE49-F238E27FC236}">
                <a16:creationId xmlns:a16="http://schemas.microsoft.com/office/drawing/2014/main" id="{4AA80592-2A5A-4044-BFFE-48CDBF66A8B3}"/>
              </a:ext>
            </a:extLst>
          </p:cNvPr>
          <p:cNvSpPr txBox="1"/>
          <p:nvPr/>
        </p:nvSpPr>
        <p:spPr>
          <a:xfrm>
            <a:off x="531845" y="3867968"/>
            <a:ext cx="3901784" cy="1877437"/>
          </a:xfrm>
          <a:prstGeom prst="rect">
            <a:avLst/>
          </a:prstGeom>
          <a:noFill/>
          <a:ln w="28575">
            <a:solidFill>
              <a:schemeClr val="tx1"/>
            </a:solidFill>
          </a:ln>
        </p:spPr>
        <p:txBody>
          <a:bodyPr wrap="square" rtlCol="0">
            <a:spAutoFit/>
          </a:bodyPr>
          <a:lstStyle/>
          <a:p>
            <a:r>
              <a:rPr lang="en-GB" sz="1400" b="1" dirty="0"/>
              <a:t>GP Patient Survey 2019</a:t>
            </a:r>
          </a:p>
          <a:p>
            <a:r>
              <a:rPr lang="en-GB" sz="1400" dirty="0">
                <a:cs typeface="Arial" panose="020B0604020202020204" pitchFamily="34" charset="0"/>
              </a:rPr>
              <a:t>60% of respondents said they were always or almost always able to see their preferred GP when they would like to.  It was good to share the news with staff that when benchmarked with other practices Merrywood was one of the best performing in the area and above CCG and national average</a:t>
            </a:r>
            <a:endParaRPr lang="en-GB" sz="1400" dirty="0"/>
          </a:p>
        </p:txBody>
      </p:sp>
      <p:sp>
        <p:nvSpPr>
          <p:cNvPr id="8" name="TextBox 7">
            <a:extLst>
              <a:ext uri="{FF2B5EF4-FFF2-40B4-BE49-F238E27FC236}">
                <a16:creationId xmlns:a16="http://schemas.microsoft.com/office/drawing/2014/main" id="{8E683801-5D4A-42FB-85FF-A0CEBCDE9D64}"/>
              </a:ext>
            </a:extLst>
          </p:cNvPr>
          <p:cNvSpPr txBox="1"/>
          <p:nvPr/>
        </p:nvSpPr>
        <p:spPr>
          <a:xfrm>
            <a:off x="429636" y="1245880"/>
            <a:ext cx="10851502" cy="382966"/>
          </a:xfrm>
          <a:prstGeom prst="rect">
            <a:avLst/>
          </a:prstGeom>
          <a:noFill/>
        </p:spPr>
        <p:txBody>
          <a:bodyPr wrap="square" rtlCol="0">
            <a:spAutoFit/>
          </a:bodyPr>
          <a:lstStyle/>
          <a:p>
            <a:r>
              <a:rPr lang="en-US" dirty="0">
                <a:solidFill>
                  <a:srgbClr val="A1368F"/>
                </a:solidFill>
              </a:rPr>
              <a:t>We were reminded of the importance of data and to use EMIS to support continuity</a:t>
            </a:r>
            <a:endParaRPr lang="en-GB" dirty="0">
              <a:solidFill>
                <a:srgbClr val="A1368F"/>
              </a:solidFill>
            </a:endParaRPr>
          </a:p>
        </p:txBody>
      </p:sp>
      <p:sp>
        <p:nvSpPr>
          <p:cNvPr id="9" name="TextBox 8">
            <a:extLst>
              <a:ext uri="{FF2B5EF4-FFF2-40B4-BE49-F238E27FC236}">
                <a16:creationId xmlns:a16="http://schemas.microsoft.com/office/drawing/2014/main" id="{B4EB7DDD-0D75-4320-80EC-62938A547FED}"/>
              </a:ext>
            </a:extLst>
          </p:cNvPr>
          <p:cNvSpPr txBox="1"/>
          <p:nvPr/>
        </p:nvSpPr>
        <p:spPr>
          <a:xfrm>
            <a:off x="8161972" y="1794481"/>
            <a:ext cx="3391096" cy="4185761"/>
          </a:xfrm>
          <a:prstGeom prst="rect">
            <a:avLst/>
          </a:prstGeom>
          <a:noFill/>
          <a:ln w="28575">
            <a:solidFill>
              <a:schemeClr val="tx1"/>
            </a:solidFill>
          </a:ln>
        </p:spPr>
        <p:txBody>
          <a:bodyPr wrap="square" rtlCol="0">
            <a:spAutoFit/>
          </a:bodyPr>
          <a:lstStyle/>
          <a:p>
            <a:r>
              <a:rPr lang="en-US" sz="1400" b="1" dirty="0">
                <a:cs typeface="Arial" panose="020B0604020202020204" pitchFamily="34" charset="0"/>
              </a:rPr>
              <a:t>Using EMIS</a:t>
            </a:r>
          </a:p>
          <a:p>
            <a:pPr marL="342900" indent="-342900">
              <a:buAutoNum type="arabicPeriod"/>
            </a:pPr>
            <a:r>
              <a:rPr lang="en-US" sz="1400" dirty="0">
                <a:cs typeface="Arial" panose="020B0604020202020204" pitchFamily="34" charset="0"/>
              </a:rPr>
              <a:t>To maintain an up-to-date Usual GP Field requires processes that enable it to be done.  The benefit of having the correct GP in the usual GP field means letters, results etc. can be processed without checking the patient record, there are workflow efficiencies</a:t>
            </a:r>
          </a:p>
          <a:p>
            <a:pPr marL="342900" indent="-342900">
              <a:buAutoNum type="arabicPeriod"/>
            </a:pPr>
            <a:r>
              <a:rPr lang="en-US" sz="1400" dirty="0">
                <a:cs typeface="Arial" panose="020B0604020202020204" pitchFamily="34" charset="0"/>
              </a:rPr>
              <a:t>Regular reports to GP on how many of their own patients they saw in a session is a useful reminder about continuity</a:t>
            </a:r>
          </a:p>
          <a:p>
            <a:pPr marL="342900" indent="-342900">
              <a:buAutoNum type="arabicPeriod"/>
            </a:pPr>
            <a:r>
              <a:rPr lang="en-US" sz="1400" dirty="0">
                <a:cs typeface="Arial" panose="020B0604020202020204" pitchFamily="34" charset="0"/>
              </a:rPr>
              <a:t>Making a note on EMIS of advice given to a patient trying to circumnavigate the system by talking to another member of reception is useful because the patients hears one message and the team feel supported</a:t>
            </a:r>
          </a:p>
          <a:p>
            <a:endParaRPr lang="en-US" sz="1400" dirty="0"/>
          </a:p>
        </p:txBody>
      </p:sp>
      <p:pic>
        <p:nvPicPr>
          <p:cNvPr id="7" name="Picture 6">
            <a:extLst>
              <a:ext uri="{FF2B5EF4-FFF2-40B4-BE49-F238E27FC236}">
                <a16:creationId xmlns:a16="http://schemas.microsoft.com/office/drawing/2014/main" id="{422B8D74-0D0A-44C3-94AE-FC4F6AA43404}"/>
              </a:ext>
            </a:extLst>
          </p:cNvPr>
          <p:cNvPicPr>
            <a:picLocks noChangeAspect="1"/>
          </p:cNvPicPr>
          <p:nvPr/>
        </p:nvPicPr>
        <p:blipFill>
          <a:blip r:embed="rId2"/>
          <a:stretch>
            <a:fillRect/>
          </a:stretch>
        </p:blipFill>
        <p:spPr>
          <a:xfrm>
            <a:off x="4610990" y="3849022"/>
            <a:ext cx="3104616" cy="1989927"/>
          </a:xfrm>
          <a:prstGeom prst="rect">
            <a:avLst/>
          </a:prstGeom>
        </p:spPr>
      </p:pic>
      <p:grpSp>
        <p:nvGrpSpPr>
          <p:cNvPr id="21" name="Group 20">
            <a:extLst>
              <a:ext uri="{FF2B5EF4-FFF2-40B4-BE49-F238E27FC236}">
                <a16:creationId xmlns:a16="http://schemas.microsoft.com/office/drawing/2014/main" id="{028D99E6-15C9-4C50-9317-43208D7D7080}"/>
              </a:ext>
            </a:extLst>
          </p:cNvPr>
          <p:cNvGrpSpPr/>
          <p:nvPr/>
        </p:nvGrpSpPr>
        <p:grpSpPr>
          <a:xfrm>
            <a:off x="5783919" y="1597181"/>
            <a:ext cx="1704757" cy="1944286"/>
            <a:chOff x="6226805" y="1760431"/>
            <a:chExt cx="1704757" cy="1944286"/>
          </a:xfrm>
        </p:grpSpPr>
        <p:grpSp>
          <p:nvGrpSpPr>
            <p:cNvPr id="18" name="Group 17">
              <a:extLst>
                <a:ext uri="{FF2B5EF4-FFF2-40B4-BE49-F238E27FC236}">
                  <a16:creationId xmlns:a16="http://schemas.microsoft.com/office/drawing/2014/main" id="{FB606D04-5AAA-4854-AAB4-86700A542716}"/>
                </a:ext>
              </a:extLst>
            </p:cNvPr>
            <p:cNvGrpSpPr/>
            <p:nvPr/>
          </p:nvGrpSpPr>
          <p:grpSpPr>
            <a:xfrm>
              <a:off x="6226805" y="1760431"/>
              <a:ext cx="1704757" cy="1944286"/>
              <a:chOff x="6945549" y="1724219"/>
              <a:chExt cx="1704757" cy="1944286"/>
            </a:xfrm>
          </p:grpSpPr>
          <p:pic>
            <p:nvPicPr>
              <p:cNvPr id="14" name="Picture 13">
                <a:extLst>
                  <a:ext uri="{FF2B5EF4-FFF2-40B4-BE49-F238E27FC236}">
                    <a16:creationId xmlns:a16="http://schemas.microsoft.com/office/drawing/2014/main" id="{32FB1375-5B83-4F6D-9661-551B482752A2}"/>
                  </a:ext>
                </a:extLst>
              </p:cNvPr>
              <p:cNvPicPr>
                <a:picLocks noChangeAspect="1"/>
              </p:cNvPicPr>
              <p:nvPr/>
            </p:nvPicPr>
            <p:blipFill>
              <a:blip r:embed="rId3"/>
              <a:stretch>
                <a:fillRect/>
              </a:stretch>
            </p:blipFill>
            <p:spPr>
              <a:xfrm>
                <a:off x="7054640" y="1724219"/>
                <a:ext cx="1595666" cy="1944286"/>
              </a:xfrm>
              <a:prstGeom prst="rect">
                <a:avLst/>
              </a:prstGeom>
              <a:ln>
                <a:noFill/>
              </a:ln>
            </p:spPr>
          </p:pic>
          <p:sp>
            <p:nvSpPr>
              <p:cNvPr id="15" name="Rectangle 14">
                <a:extLst>
                  <a:ext uri="{FF2B5EF4-FFF2-40B4-BE49-F238E27FC236}">
                    <a16:creationId xmlns:a16="http://schemas.microsoft.com/office/drawing/2014/main" id="{29AE2286-6001-4792-AAD2-6AC610F8391C}"/>
                  </a:ext>
                </a:extLst>
              </p:cNvPr>
              <p:cNvSpPr/>
              <p:nvPr/>
            </p:nvSpPr>
            <p:spPr>
              <a:xfrm>
                <a:off x="6945549" y="1724219"/>
                <a:ext cx="379379" cy="1944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grpSp>
        <p:sp>
          <p:nvSpPr>
            <p:cNvPr id="20" name="Rectangle 19">
              <a:extLst>
                <a:ext uri="{FF2B5EF4-FFF2-40B4-BE49-F238E27FC236}">
                  <a16:creationId xmlns:a16="http://schemas.microsoft.com/office/drawing/2014/main" id="{9EE5055B-D29B-4B11-984E-02C9D3A7A0CE}"/>
                </a:ext>
              </a:extLst>
            </p:cNvPr>
            <p:cNvSpPr/>
            <p:nvPr/>
          </p:nvSpPr>
          <p:spPr>
            <a:xfrm>
              <a:off x="6606184" y="1760431"/>
              <a:ext cx="1325378" cy="19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3" name="Content Placeholder 2">
            <a:extLst>
              <a:ext uri="{FF2B5EF4-FFF2-40B4-BE49-F238E27FC236}">
                <a16:creationId xmlns:a16="http://schemas.microsoft.com/office/drawing/2014/main" id="{D9468BA2-B0D8-406E-A679-39D163E8F22A}"/>
              </a:ext>
            </a:extLst>
          </p:cNvPr>
          <p:cNvSpPr>
            <a:spLocks noGrp="1"/>
          </p:cNvSpPr>
          <p:nvPr>
            <p:ph idx="1"/>
          </p:nvPr>
        </p:nvSpPr>
        <p:spPr>
          <a:xfrm>
            <a:off x="531845" y="1796644"/>
            <a:ext cx="5564155" cy="1871861"/>
          </a:xfrm>
          <a:ln w="28575">
            <a:solidFill>
              <a:schemeClr val="tx1"/>
            </a:solidFill>
          </a:ln>
        </p:spPr>
        <p:txBody>
          <a:bodyPr>
            <a:normAutofit/>
          </a:bodyPr>
          <a:lstStyle/>
          <a:p>
            <a:r>
              <a:rPr lang="en-GB" sz="1400" b="1" dirty="0">
                <a:solidFill>
                  <a:schemeClr val="tx1"/>
                </a:solidFill>
                <a:effectLst/>
                <a:latin typeface="+mn-lt"/>
                <a:ea typeface="Calibri" panose="020F0502020204030204" pitchFamily="34" charset="0"/>
                <a:cs typeface="Arial" panose="020B0604020202020204" pitchFamily="34" charset="0"/>
              </a:rPr>
              <a:t>National general practice profiles: 2019 annual update</a:t>
            </a:r>
            <a:endParaRPr lang="en-GB" sz="1400" dirty="0">
              <a:solidFill>
                <a:schemeClr val="tx1"/>
              </a:solidFill>
              <a:effectLst/>
              <a:latin typeface="+mn-lt"/>
              <a:ea typeface="Calibri" panose="020F0502020204030204" pitchFamily="34" charset="0"/>
              <a:cs typeface="Arial" panose="020B0604020202020204" pitchFamily="34" charset="0"/>
            </a:endParaRPr>
          </a:p>
          <a:p>
            <a:r>
              <a:rPr lang="en-GB" sz="1400" dirty="0">
                <a:solidFill>
                  <a:schemeClr val="tx1"/>
                </a:solidFill>
                <a:effectLst/>
                <a:latin typeface="+mn-lt"/>
                <a:ea typeface="Calibri" panose="020F0502020204030204" pitchFamily="34" charset="0"/>
                <a:cs typeface="Arial" panose="020B0604020202020204" pitchFamily="34" charset="0"/>
              </a:rPr>
              <a:t>Public Health England national general practice profiles presents a range of GP practice level indicators using the latest available data. We found it useful in understanding the challenges for our practice which includes high deprivation</a:t>
            </a:r>
          </a:p>
          <a:p>
            <a:r>
              <a:rPr lang="en-GB" sz="1400" u="sng" dirty="0">
                <a:solidFill>
                  <a:schemeClr val="tx1"/>
                </a:solidFill>
                <a:effectLst/>
                <a:latin typeface="+mn-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https://www.gov.uk/government/statistics/national-general-practice-profiles-2019-annual-update</a:t>
            </a:r>
            <a:endParaRPr lang="en-GB" sz="1400" u="sng" dirty="0">
              <a:solidFill>
                <a:schemeClr val="tx1"/>
              </a:solidFill>
              <a:effectLst/>
              <a:latin typeface="+mn-lt"/>
              <a:ea typeface="Calibri" panose="020F0502020204030204" pitchFamily="34" charset="0"/>
              <a:cs typeface="Arial" panose="020B0604020202020204" pitchFamily="34" charset="0"/>
            </a:endParaRPr>
          </a:p>
          <a:p>
            <a:endParaRPr lang="en-GB" sz="1800" u="sng" dirty="0">
              <a:solidFill>
                <a:srgbClr val="0563C1"/>
              </a:solidFill>
              <a:latin typeface="Arial" panose="020B0604020202020204" pitchFamily="34" charset="0"/>
            </a:endParaRPr>
          </a:p>
          <a:p>
            <a:endParaRPr lang="en-GB" dirty="0"/>
          </a:p>
        </p:txBody>
      </p:sp>
      <p:pic>
        <p:nvPicPr>
          <p:cNvPr id="16" name="Graphic 15" descr="Laptop with solid fill">
            <a:extLst>
              <a:ext uri="{FF2B5EF4-FFF2-40B4-BE49-F238E27FC236}">
                <a16:creationId xmlns:a16="http://schemas.microsoft.com/office/drawing/2014/main" id="{01B563CD-E9AA-48A4-9569-BF40565892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081" y="802678"/>
            <a:ext cx="487477" cy="487477"/>
          </a:xfrm>
          <a:prstGeom prst="rect">
            <a:avLst/>
          </a:prstGeom>
        </p:spPr>
      </p:pic>
    </p:spTree>
    <p:extLst>
      <p:ext uri="{BB962C8B-B14F-4D97-AF65-F5344CB8AC3E}">
        <p14:creationId xmlns:p14="http://schemas.microsoft.com/office/powerpoint/2010/main" val="185408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6659-2CD8-4D28-9165-7BEB1A7EDF4F}"/>
              </a:ext>
            </a:extLst>
          </p:cNvPr>
          <p:cNvSpPr>
            <a:spLocks noGrp="1"/>
          </p:cNvSpPr>
          <p:nvPr>
            <p:ph type="title"/>
          </p:nvPr>
        </p:nvSpPr>
        <p:spPr>
          <a:xfrm>
            <a:off x="1348904" y="172857"/>
            <a:ext cx="10389140" cy="1325563"/>
          </a:xfrm>
        </p:spPr>
        <p:txBody>
          <a:bodyPr/>
          <a:lstStyle/>
          <a:p>
            <a:r>
              <a:rPr lang="en-US" dirty="0"/>
              <a:t>Our suggestions  </a:t>
            </a:r>
            <a:endParaRPr lang="en-GB" dirty="0"/>
          </a:p>
        </p:txBody>
      </p:sp>
      <p:sp>
        <p:nvSpPr>
          <p:cNvPr id="6" name="TextBox 5">
            <a:extLst>
              <a:ext uri="{FF2B5EF4-FFF2-40B4-BE49-F238E27FC236}">
                <a16:creationId xmlns:a16="http://schemas.microsoft.com/office/drawing/2014/main" id="{2821A24D-38C4-4117-81ED-09CA5FE5030B}"/>
              </a:ext>
            </a:extLst>
          </p:cNvPr>
          <p:cNvSpPr txBox="1"/>
          <p:nvPr/>
        </p:nvSpPr>
        <p:spPr>
          <a:xfrm>
            <a:off x="557785" y="1414881"/>
            <a:ext cx="4481208" cy="923330"/>
          </a:xfrm>
          <a:prstGeom prst="rect">
            <a:avLst/>
          </a:prstGeom>
          <a:noFill/>
        </p:spPr>
        <p:txBody>
          <a:bodyPr wrap="square" rtlCol="0">
            <a:spAutoFit/>
          </a:bodyPr>
          <a:lstStyle/>
          <a:p>
            <a:r>
              <a:rPr lang="en-US" dirty="0"/>
              <a:t>Look for every opportunity to remind patients about continuity.  E.g., on the Reception Telephone Welcome Message</a:t>
            </a:r>
            <a:endParaRPr lang="en-GB" dirty="0"/>
          </a:p>
        </p:txBody>
      </p:sp>
      <p:sp>
        <p:nvSpPr>
          <p:cNvPr id="8" name="TextBox 7">
            <a:extLst>
              <a:ext uri="{FF2B5EF4-FFF2-40B4-BE49-F238E27FC236}">
                <a16:creationId xmlns:a16="http://schemas.microsoft.com/office/drawing/2014/main" id="{C8BE1116-7492-4871-A554-1A3BD08A721F}"/>
              </a:ext>
            </a:extLst>
          </p:cNvPr>
          <p:cNvSpPr txBox="1"/>
          <p:nvPr/>
        </p:nvSpPr>
        <p:spPr>
          <a:xfrm>
            <a:off x="616217" y="2406355"/>
            <a:ext cx="4364345" cy="3429850"/>
          </a:xfrm>
          <a:prstGeom prst="rect">
            <a:avLst/>
          </a:prstGeom>
          <a:noFill/>
          <a:ln>
            <a:solidFill>
              <a:schemeClr val="tx1"/>
            </a:solidFill>
          </a:ln>
        </p:spPr>
        <p:txBody>
          <a:bodyPr wrap="square" rtlCol="0">
            <a:spAutoFit/>
          </a:bodyPr>
          <a:lstStyle/>
          <a:p>
            <a:pPr algn="just">
              <a:lnSpc>
                <a:spcPct val="107000"/>
              </a:lnSpc>
              <a:spcAft>
                <a:spcPts val="800"/>
              </a:spcAft>
            </a:pPr>
            <a:r>
              <a:rPr lang="en-GB" sz="1400" i="1" dirty="0">
                <a:effectLst/>
                <a:latin typeface="Arial" panose="020B0604020202020204" pitchFamily="34" charset="0"/>
                <a:ea typeface="Calibri" panose="020F0502020204030204" pitchFamily="34" charset="0"/>
                <a:cs typeface="Arial" panose="020B0604020202020204" pitchFamily="34" charset="0"/>
              </a:rPr>
              <a:t>Hello this is Dr Stone, welcome to the Merrywood Practice.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400" i="1" dirty="0">
                <a:effectLst/>
                <a:latin typeface="Arial" panose="020B0604020202020204" pitchFamily="34" charset="0"/>
                <a:ea typeface="Calibri" panose="020F0502020204030204" pitchFamily="34" charset="0"/>
                <a:cs typeface="Arial" panose="020B0604020202020204" pitchFamily="34" charset="0"/>
              </a:rPr>
              <a:t>We think it is very important that you see the same doctor who can get to know you and better understand your health needs.  Please book appointments with your usual doctor even if this means waiting a little longer.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400" i="1" dirty="0">
                <a:effectLst/>
                <a:latin typeface="Arial" panose="020B0604020202020204" pitchFamily="34" charset="0"/>
                <a:ea typeface="Calibri" panose="020F0502020204030204" pitchFamily="34" charset="0"/>
                <a:cs typeface="Arial" panose="020B0604020202020204" pitchFamily="34" charset="0"/>
              </a:rPr>
              <a:t>Please note that for training and quality purposes all calls may be recorded.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400" i="1" dirty="0">
                <a:effectLst/>
                <a:latin typeface="Arial" panose="020B0604020202020204" pitchFamily="34" charset="0"/>
                <a:ea typeface="Calibri" panose="020F0502020204030204" pitchFamily="34" charset="0"/>
                <a:cs typeface="Arial" panose="020B0604020202020204" pitchFamily="34" charset="0"/>
              </a:rPr>
              <a:t>Please hold and a member of our team will be with shortly.</a:t>
            </a:r>
          </a:p>
          <a:p>
            <a:pPr algn="just">
              <a:lnSpc>
                <a:spcPct val="107000"/>
              </a:lnSpc>
              <a:spcAft>
                <a:spcPts val="800"/>
              </a:spcAft>
            </a:pPr>
            <a:endParaRPr lang="en-GB" sz="9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900" i="1" dirty="0">
                <a:effectLst/>
                <a:latin typeface="Arial" panose="020B0604020202020204" pitchFamily="34" charset="0"/>
                <a:ea typeface="Calibri" panose="020F0502020204030204" pitchFamily="34" charset="0"/>
                <a:cs typeface="Arial" panose="020B0604020202020204" pitchFamily="34" charset="0"/>
              </a:rPr>
              <a:t>(</a:t>
            </a:r>
            <a:r>
              <a:rPr lang="en-GB" sz="900" dirty="0">
                <a:effectLst/>
                <a:latin typeface="Arial" panose="020B0604020202020204" pitchFamily="34" charset="0"/>
                <a:ea typeface="Calibri" panose="020F0502020204030204" pitchFamily="34" charset="0"/>
                <a:cs typeface="Arial" panose="020B0604020202020204" pitchFamily="34" charset="0"/>
              </a:rPr>
              <a:t>This was pre-</a:t>
            </a:r>
            <a:r>
              <a:rPr lang="en-GB" sz="900" dirty="0" err="1">
                <a:effectLst/>
                <a:latin typeface="Arial" panose="020B0604020202020204" pitchFamily="34" charset="0"/>
                <a:ea typeface="Calibri" panose="020F0502020204030204" pitchFamily="34" charset="0"/>
                <a:cs typeface="Arial" panose="020B0604020202020204" pitchFamily="34" charset="0"/>
              </a:rPr>
              <a:t>Covid</a:t>
            </a:r>
            <a:r>
              <a:rPr lang="en-GB" sz="900" dirty="0">
                <a:latin typeface="Arial" panose="020B0604020202020204" pitchFamily="34" charset="0"/>
                <a:ea typeface="Calibri" panose="020F0502020204030204" pitchFamily="34" charset="0"/>
                <a:cs typeface="Arial" panose="020B0604020202020204" pitchFamily="34" charset="0"/>
              </a:rPr>
              <a:t> 19 message)</a:t>
            </a:r>
            <a:endParaRPr lang="en-GB" dirty="0"/>
          </a:p>
        </p:txBody>
      </p:sp>
      <p:sp>
        <p:nvSpPr>
          <p:cNvPr id="11" name="TextBox 10">
            <a:extLst>
              <a:ext uri="{FF2B5EF4-FFF2-40B4-BE49-F238E27FC236}">
                <a16:creationId xmlns:a16="http://schemas.microsoft.com/office/drawing/2014/main" id="{37B5264D-E189-48A6-817D-36FBF0660A83}"/>
              </a:ext>
            </a:extLst>
          </p:cNvPr>
          <p:cNvSpPr txBox="1"/>
          <p:nvPr/>
        </p:nvSpPr>
        <p:spPr>
          <a:xfrm>
            <a:off x="6337406" y="1465439"/>
            <a:ext cx="3851623" cy="923330"/>
          </a:xfrm>
          <a:prstGeom prst="rect">
            <a:avLst/>
          </a:prstGeom>
          <a:noFill/>
        </p:spPr>
        <p:txBody>
          <a:bodyPr wrap="square" rtlCol="0">
            <a:spAutoFit/>
          </a:bodyPr>
          <a:lstStyle/>
          <a:p>
            <a:r>
              <a:rPr lang="en-US" dirty="0"/>
              <a:t>Process mapping with the practice team enabled us all to see the flow and to question and improve it</a:t>
            </a:r>
            <a:endParaRPr lang="en-GB" dirty="0"/>
          </a:p>
        </p:txBody>
      </p:sp>
      <p:pic>
        <p:nvPicPr>
          <p:cNvPr id="12" name="Picture 11">
            <a:extLst>
              <a:ext uri="{FF2B5EF4-FFF2-40B4-BE49-F238E27FC236}">
                <a16:creationId xmlns:a16="http://schemas.microsoft.com/office/drawing/2014/main" id="{7AEBCEB0-7323-44B4-9872-473F8A9A8AEB}"/>
              </a:ext>
            </a:extLst>
          </p:cNvPr>
          <p:cNvPicPr>
            <a:picLocks noChangeAspect="1"/>
          </p:cNvPicPr>
          <p:nvPr/>
        </p:nvPicPr>
        <p:blipFill>
          <a:blip r:embed="rId2"/>
          <a:stretch>
            <a:fillRect/>
          </a:stretch>
        </p:blipFill>
        <p:spPr>
          <a:xfrm>
            <a:off x="5999052" y="2406355"/>
            <a:ext cx="4364345" cy="3429850"/>
          </a:xfrm>
          <a:prstGeom prst="rect">
            <a:avLst/>
          </a:prstGeom>
        </p:spPr>
      </p:pic>
      <p:pic>
        <p:nvPicPr>
          <p:cNvPr id="15" name="Graphic 14" descr="Group brainstorm with solid fill">
            <a:extLst>
              <a:ext uri="{FF2B5EF4-FFF2-40B4-BE49-F238E27FC236}">
                <a16:creationId xmlns:a16="http://schemas.microsoft.com/office/drawing/2014/main" id="{152917CA-8AAA-448B-B355-3F20D678C8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106" y="378439"/>
            <a:ext cx="914400" cy="914400"/>
          </a:xfrm>
          <a:prstGeom prst="rect">
            <a:avLst/>
          </a:prstGeom>
        </p:spPr>
      </p:pic>
    </p:spTree>
    <p:extLst>
      <p:ext uri="{BB962C8B-B14F-4D97-AF65-F5344CB8AC3E}">
        <p14:creationId xmlns:p14="http://schemas.microsoft.com/office/powerpoint/2010/main" val="387688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D938-31D4-428B-B701-93311C537DF2}"/>
              </a:ext>
            </a:extLst>
          </p:cNvPr>
          <p:cNvSpPr>
            <a:spLocks noGrp="1"/>
          </p:cNvSpPr>
          <p:nvPr>
            <p:ph type="title"/>
          </p:nvPr>
        </p:nvSpPr>
        <p:spPr>
          <a:xfrm>
            <a:off x="956553" y="187220"/>
            <a:ext cx="10841746" cy="1325563"/>
          </a:xfrm>
        </p:spPr>
        <p:txBody>
          <a:bodyPr/>
          <a:lstStyle/>
          <a:p>
            <a:r>
              <a:rPr lang="en-US" dirty="0"/>
              <a:t>Resources         </a:t>
            </a:r>
            <a:endParaRPr lang="en-GB" dirty="0"/>
          </a:p>
        </p:txBody>
      </p:sp>
      <p:pic>
        <p:nvPicPr>
          <p:cNvPr id="5" name="Picture 4">
            <a:extLst>
              <a:ext uri="{FF2B5EF4-FFF2-40B4-BE49-F238E27FC236}">
                <a16:creationId xmlns:a16="http://schemas.microsoft.com/office/drawing/2014/main" id="{90450A72-9742-496E-AFFE-303674E66ED5}"/>
              </a:ext>
            </a:extLst>
          </p:cNvPr>
          <p:cNvPicPr>
            <a:picLocks noChangeAspect="1"/>
          </p:cNvPicPr>
          <p:nvPr/>
        </p:nvPicPr>
        <p:blipFill>
          <a:blip r:embed="rId2"/>
          <a:stretch>
            <a:fillRect/>
          </a:stretch>
        </p:blipFill>
        <p:spPr>
          <a:xfrm>
            <a:off x="6774359" y="2169805"/>
            <a:ext cx="4354745" cy="4316921"/>
          </a:xfrm>
          <a:prstGeom prst="rect">
            <a:avLst/>
          </a:prstGeom>
          <a:ln>
            <a:solidFill>
              <a:schemeClr val="tx1"/>
            </a:solidFill>
          </a:ln>
        </p:spPr>
      </p:pic>
      <p:sp>
        <p:nvSpPr>
          <p:cNvPr id="6" name="TextBox 5">
            <a:extLst>
              <a:ext uri="{FF2B5EF4-FFF2-40B4-BE49-F238E27FC236}">
                <a16:creationId xmlns:a16="http://schemas.microsoft.com/office/drawing/2014/main" id="{E8CB4268-CB8F-4F2B-99B0-D890502C0537}"/>
              </a:ext>
            </a:extLst>
          </p:cNvPr>
          <p:cNvSpPr txBox="1"/>
          <p:nvPr/>
        </p:nvSpPr>
        <p:spPr>
          <a:xfrm>
            <a:off x="6637363" y="1105110"/>
            <a:ext cx="4354745" cy="923330"/>
          </a:xfrm>
          <a:prstGeom prst="rect">
            <a:avLst/>
          </a:prstGeom>
          <a:noFill/>
        </p:spPr>
        <p:txBody>
          <a:bodyPr wrap="square" rtlCol="0">
            <a:spAutoFit/>
          </a:bodyPr>
          <a:lstStyle/>
          <a:p>
            <a:r>
              <a:rPr lang="en-US" dirty="0"/>
              <a:t>Run an EMIS Report on how many of their own patients a GP saw in a session as it provides useful insight</a:t>
            </a:r>
            <a:endParaRPr lang="en-GB" dirty="0"/>
          </a:p>
        </p:txBody>
      </p:sp>
      <p:sp>
        <p:nvSpPr>
          <p:cNvPr id="7" name="TextBox 6">
            <a:extLst>
              <a:ext uri="{FF2B5EF4-FFF2-40B4-BE49-F238E27FC236}">
                <a16:creationId xmlns:a16="http://schemas.microsoft.com/office/drawing/2014/main" id="{DBE1F40F-6686-4593-8C9F-6F996213F686}"/>
              </a:ext>
            </a:extLst>
          </p:cNvPr>
          <p:cNvSpPr txBox="1"/>
          <p:nvPr/>
        </p:nvSpPr>
        <p:spPr>
          <a:xfrm>
            <a:off x="956553" y="1065358"/>
            <a:ext cx="4442298" cy="1508105"/>
          </a:xfrm>
          <a:prstGeom prst="rect">
            <a:avLst/>
          </a:prstGeom>
          <a:noFill/>
        </p:spPr>
        <p:txBody>
          <a:bodyPr wrap="square" rtlCol="0">
            <a:spAutoFit/>
          </a:bodyPr>
          <a:lstStyle/>
          <a:p>
            <a:r>
              <a:rPr lang="en-US" dirty="0"/>
              <a:t>Reception Staff shared their hints, tips and challenges in our Reception Team Guide, which we’ve shared in the Improving Continuity of Care in General Practice Toolkit.          </a:t>
            </a:r>
          </a:p>
          <a:p>
            <a:endParaRPr lang="en-GB" sz="2000" dirty="0"/>
          </a:p>
        </p:txBody>
      </p:sp>
      <p:pic>
        <p:nvPicPr>
          <p:cNvPr id="8" name="Picture 7">
            <a:extLst>
              <a:ext uri="{FF2B5EF4-FFF2-40B4-BE49-F238E27FC236}">
                <a16:creationId xmlns:a16="http://schemas.microsoft.com/office/drawing/2014/main" id="{364D4A4D-BB51-4282-8476-540FB09493C5}"/>
              </a:ext>
            </a:extLst>
          </p:cNvPr>
          <p:cNvPicPr>
            <a:picLocks noChangeAspect="1"/>
          </p:cNvPicPr>
          <p:nvPr/>
        </p:nvPicPr>
        <p:blipFill>
          <a:blip r:embed="rId3"/>
          <a:stretch>
            <a:fillRect/>
          </a:stretch>
        </p:blipFill>
        <p:spPr>
          <a:xfrm>
            <a:off x="1062896" y="2253781"/>
            <a:ext cx="4022217" cy="3754217"/>
          </a:xfrm>
          <a:prstGeom prst="rect">
            <a:avLst/>
          </a:prstGeom>
          <a:ln>
            <a:solidFill>
              <a:schemeClr val="tx1"/>
            </a:solidFill>
          </a:ln>
        </p:spPr>
      </p:pic>
      <p:pic>
        <p:nvPicPr>
          <p:cNvPr id="10" name="Graphic 9" descr="Folder Search with solid fill">
            <a:extLst>
              <a:ext uri="{FF2B5EF4-FFF2-40B4-BE49-F238E27FC236}">
                <a16:creationId xmlns:a16="http://schemas.microsoft.com/office/drawing/2014/main" id="{5B93EC1C-9888-4639-AE66-DDFCA29A78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593" y="448800"/>
            <a:ext cx="666960" cy="666960"/>
          </a:xfrm>
          <a:prstGeom prst="rect">
            <a:avLst/>
          </a:prstGeom>
        </p:spPr>
      </p:pic>
    </p:spTree>
    <p:extLst>
      <p:ext uri="{BB962C8B-B14F-4D97-AF65-F5344CB8AC3E}">
        <p14:creationId xmlns:p14="http://schemas.microsoft.com/office/powerpoint/2010/main" val="2803508160"/>
      </p:ext>
    </p:extLst>
  </p:cSld>
  <p:clrMapOvr>
    <a:masterClrMapping/>
  </p:clrMapOvr>
</p:sld>
</file>

<file path=ppt/theme/theme1.xml><?xml version="1.0" encoding="utf-8"?>
<a:theme xmlns:a="http://schemas.openxmlformats.org/drawingml/2006/main" name="2_Custom Design">
  <a:themeElements>
    <a:clrScheme name="MyCare">
      <a:dk1>
        <a:sysClr val="windowText" lastClr="000000"/>
      </a:dk1>
      <a:lt1>
        <a:sysClr val="window" lastClr="FFFFFF"/>
      </a:lt1>
      <a:dk2>
        <a:srgbClr val="16398C"/>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Custom 1">
      <a:majorFont>
        <a:latin typeface="Gotham Rounded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000000"/>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983602A682BC4B85AAEC97ED7A213A" ma:contentTypeVersion="12" ma:contentTypeDescription="Create a new document." ma:contentTypeScope="" ma:versionID="02113cf347af5da4cda9348cd8f5daf2">
  <xsd:schema xmlns:xsd="http://www.w3.org/2001/XMLSchema" xmlns:xs="http://www.w3.org/2001/XMLSchema" xmlns:p="http://schemas.microsoft.com/office/2006/metadata/properties" xmlns:ns2="b2f522bf-5a60-44bf-b1c9-502145edce1d" xmlns:ns3="6c54bd8c-ca9d-4bb1-bb21-4e6fd6d684b1" targetNamespace="http://schemas.microsoft.com/office/2006/metadata/properties" ma:root="true" ma:fieldsID="5e198e94b692eadedb7b51b41956a115" ns2:_="" ns3:_="">
    <xsd:import namespace="b2f522bf-5a60-44bf-b1c9-502145edce1d"/>
    <xsd:import namespace="6c54bd8c-ca9d-4bb1-bb21-4e6fd6d684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522bf-5a60-44bf-b1c9-502145edc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54bd8c-ca9d-4bb1-bb21-4e6fd6d684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7DCCF7-10B7-422D-8A7D-B993F15D51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F18051F-7E62-411F-A100-E17AFCEF1409}">
  <ds:schemaRefs>
    <ds:schemaRef ds:uri="http://schemas.microsoft.com/sharepoint/v3/contenttype/forms"/>
  </ds:schemaRefs>
</ds:datastoreItem>
</file>

<file path=customXml/itemProps3.xml><?xml version="1.0" encoding="utf-8"?>
<ds:datastoreItem xmlns:ds="http://schemas.openxmlformats.org/officeDocument/2006/customXml" ds:itemID="{EBC85299-EE43-4B4B-AAD2-09FEC4692694}"/>
</file>

<file path=docProps/app.xml><?xml version="1.0" encoding="utf-8"?>
<Properties xmlns="http://schemas.openxmlformats.org/officeDocument/2006/extended-properties" xmlns:vt="http://schemas.openxmlformats.org/officeDocument/2006/docPropsVTypes">
  <TotalTime>376</TotalTime>
  <Words>1129</Words>
  <Application>Microsoft Office PowerPoint</Application>
  <PresentationFormat>Widescreen</PresentationFormat>
  <Paragraphs>87</Paragraphs>
  <Slides>10</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Calibri Light</vt:lpstr>
      <vt:lpstr>Franklin Gothic Book</vt:lpstr>
      <vt:lpstr>Gotham Rounded Bold</vt:lpstr>
      <vt:lpstr>Wingdings</vt:lpstr>
      <vt:lpstr>2_Custom Design</vt:lpstr>
      <vt:lpstr>1_Custom Design</vt:lpstr>
      <vt:lpstr>Custom Design</vt:lpstr>
      <vt:lpstr>4_Custom Design</vt:lpstr>
      <vt:lpstr>What did we do?  The Merrywood Practice  Dr Stone &amp; Vicki Staatz, Strategic Business Manager</vt:lpstr>
      <vt:lpstr>The Merrywood Practice</vt:lpstr>
      <vt:lpstr>Patient Focused </vt:lpstr>
      <vt:lpstr>PowerPoint Presentation</vt:lpstr>
      <vt:lpstr>Practice Staff</vt:lpstr>
      <vt:lpstr>Practice Staff</vt:lpstr>
      <vt:lpstr>Technology</vt:lpstr>
      <vt:lpstr>Our suggestions  </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we do?  The Merrywood Practice  Dr Stone and Vicki Staatz</dc:title>
  <dc:creator>Julia Martineau</dc:creator>
  <cp:lastModifiedBy>Julia Martineau</cp:lastModifiedBy>
  <cp:revision>22</cp:revision>
  <dcterms:created xsi:type="dcterms:W3CDTF">2020-12-14T08:07:40Z</dcterms:created>
  <dcterms:modified xsi:type="dcterms:W3CDTF">2021-06-22T13:57:31Z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0x010100CD983602A682BC4B85AAEC97ED7A213A</vt:lpwstr>
  </property>
</Properties>
</file>