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5" r:id="rId4"/>
    <p:sldMasterId id="2147483667" r:id="rId5"/>
    <p:sldMasterId id="2147483678" r:id="rId6"/>
    <p:sldMasterId id="2147483670" r:id="rId7"/>
  </p:sldMasterIdLst>
  <p:notesMasterIdLst>
    <p:notesMasterId r:id="rId14"/>
  </p:notesMasterIdLst>
  <p:handoutMasterIdLst>
    <p:handoutMasterId r:id="rId15"/>
  </p:handoutMasterIdLst>
  <p:sldIdLst>
    <p:sldId id="266" r:id="rId8"/>
    <p:sldId id="260" r:id="rId9"/>
    <p:sldId id="277" r:id="rId10"/>
    <p:sldId id="273" r:id="rId11"/>
    <p:sldId id="279" r:id="rId12"/>
    <p:sldId id="265" r:id="rId13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368F"/>
    <a:srgbClr val="32559E"/>
    <a:srgbClr val="D210BB"/>
    <a:srgbClr val="DAB4CD"/>
    <a:srgbClr val="F797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3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CEE574-1BEC-4E89-93F8-71AB7216E8CD}" type="datetimeFigureOut">
              <a:rPr lang="en-GB" smtClean="0"/>
              <a:t>11/08/2021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85C139-BC9E-48CD-A88A-751815880A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77760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2E669F-A92E-C74E-95D7-5672C2AE2B78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F38DEA-AF54-2F49-AC11-937C41778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329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F38DEA-AF54-2F49-AC11-937C4177868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98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F38DEA-AF54-2F49-AC11-937C4177868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0015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F38DEA-AF54-2F49-AC11-937C4177868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5277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UPDATE TO INCLUDE PRACTICE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38DEA-AF54-2F49-AC11-937C4177868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3713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F38DEA-AF54-2F49-AC11-937C4177868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994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9638" y="1883989"/>
            <a:ext cx="5620968" cy="3427313"/>
          </a:xfrm>
        </p:spPr>
        <p:txBody>
          <a:bodyPr vert="horz" anchor="ctr" anchorCtr="0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96415-7199-CA4A-8B0B-D45EA3689EB2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9286C-6C38-8A43-B7F2-3C1CEAD81B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637" y="423490"/>
            <a:ext cx="11263009" cy="1325563"/>
          </a:xfrm>
        </p:spPr>
        <p:txBody>
          <a:bodyPr>
            <a:normAutofit/>
          </a:bodyPr>
          <a:lstStyle>
            <a:lvl1pPr>
              <a:defRPr sz="3400" b="1">
                <a:solidFill>
                  <a:srgbClr val="A1368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639" y="1883990"/>
            <a:ext cx="5620966" cy="342731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>
                <a:solidFill>
                  <a:srgbClr val="32559E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914417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637" y="423490"/>
            <a:ext cx="11263009" cy="1325563"/>
          </a:xfrm>
        </p:spPr>
        <p:txBody>
          <a:bodyPr>
            <a:normAutofit/>
          </a:bodyPr>
          <a:lstStyle>
            <a:lvl1pPr>
              <a:defRPr sz="3400" b="1">
                <a:solidFill>
                  <a:srgbClr val="A1368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639" y="1883990"/>
            <a:ext cx="5620966" cy="342731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>
                <a:solidFill>
                  <a:srgbClr val="32559E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165755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F3D1F-F47A-9447-A70B-3C557108AD4F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8910D-567E-BB4F-86FE-28C9568A0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963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396415-7199-CA4A-8B0B-D45EA3689EB2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9286C-6C38-8A43-B7F2-3C1CEAD81B16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10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C0143-8AC2-EA4C-9E39-EA96AE62654C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408EC-708B-1C49-B6C6-BAB8AE0B3E1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944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9BD26-1D68-F444-A448-A4D356188BE2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222F63-4244-CE48-9596-23BDC43DA67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693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F3D1F-F47A-9447-A70B-3C557108AD4F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8910D-567E-BB4F-86FE-28C9568A0BD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90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278" y="2662167"/>
            <a:ext cx="8343106" cy="2578041"/>
          </a:xfrm>
        </p:spPr>
        <p:txBody>
          <a:bodyPr anchor="ctr">
            <a:normAutofit fontScale="90000"/>
          </a:bodyPr>
          <a:lstStyle/>
          <a:p>
            <a:pPr algn="l"/>
            <a:r>
              <a:rPr lang="en-US" sz="5400" dirty="0"/>
              <a:t>Continuity of Care </a:t>
            </a:r>
            <a:br>
              <a:rPr lang="en-US" sz="5400" dirty="0"/>
            </a:br>
            <a:r>
              <a:rPr lang="en-US" sz="5400" dirty="0" err="1"/>
              <a:t>Microteams</a:t>
            </a:r>
            <a:r>
              <a:rPr lang="en-US" sz="5400" dirty="0"/>
              <a:t> Guide</a:t>
            </a:r>
            <a:br>
              <a:rPr lang="en-US" sz="5400" dirty="0"/>
            </a:br>
            <a:br>
              <a:rPr lang="en-US" sz="5400" dirty="0"/>
            </a:br>
            <a:r>
              <a:rPr lang="en-US" sz="5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v1.0</a:t>
            </a:r>
          </a:p>
        </p:txBody>
      </p:sp>
    </p:spTree>
    <p:extLst>
      <p:ext uri="{BB962C8B-B14F-4D97-AF65-F5344CB8AC3E}">
        <p14:creationId xmlns:p14="http://schemas.microsoft.com/office/powerpoint/2010/main" val="1601500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95" y="423490"/>
            <a:ext cx="11263009" cy="1325563"/>
          </a:xfrm>
        </p:spPr>
        <p:txBody>
          <a:bodyPr/>
          <a:lstStyle/>
          <a:p>
            <a:r>
              <a:rPr lang="en-US" dirty="0"/>
              <a:t>Types of </a:t>
            </a:r>
            <a:r>
              <a:rPr lang="en-US" dirty="0" err="1"/>
              <a:t>microteams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495" y="1749053"/>
            <a:ext cx="10718715" cy="4229768"/>
          </a:xfrm>
        </p:spPr>
        <p:txBody>
          <a:bodyPr>
            <a:noAutofit/>
          </a:bodyPr>
          <a:lstStyle/>
          <a:p>
            <a:r>
              <a:rPr lang="en-GB" sz="2000" dirty="0">
                <a:latin typeface="Franklin Gothic Book" panose="020B05030201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Practices in the One Care project are testing </a:t>
            </a:r>
            <a:r>
              <a:rPr lang="en-GB" sz="2000" dirty="0" err="1">
                <a:latin typeface="Franklin Gothic Book" panose="020B05030201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microteams</a:t>
            </a:r>
            <a:r>
              <a:rPr lang="en-GB" sz="2000" dirty="0">
                <a:latin typeface="Franklin Gothic Book" panose="020B05030201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as a way to deliver continuity of care despite having challenges of part time GPs, portfolio GPs, lack of GP team stability and high use of locums.  </a:t>
            </a:r>
          </a:p>
          <a:p>
            <a:r>
              <a:rPr lang="en-GB" sz="2000" dirty="0" err="1">
                <a:latin typeface="Franklin Gothic Book" panose="020B05030201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Microteams</a:t>
            </a:r>
            <a:r>
              <a:rPr lang="en-GB" sz="2000" dirty="0">
                <a:latin typeface="Franklin Gothic Book" panose="020B05030201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may offer a patient the opportunity to see GPs they know.</a:t>
            </a:r>
          </a:p>
          <a:p>
            <a:r>
              <a:rPr lang="en-GB" sz="2000" dirty="0">
                <a:latin typeface="Franklin Gothic Book" panose="020B05030201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 Bristol a group of practice colleagues have considered how </a:t>
            </a:r>
            <a:r>
              <a:rPr lang="en-GB" sz="2000" dirty="0" err="1">
                <a:latin typeface="Franklin Gothic Book" panose="020B05030201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microteams</a:t>
            </a:r>
            <a:r>
              <a:rPr lang="en-GB" sz="2000" dirty="0">
                <a:latin typeface="Franklin Gothic Book" panose="020B05030201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could work and proposed there were several forms a </a:t>
            </a:r>
            <a:r>
              <a:rPr lang="en-GB" sz="2000" dirty="0" err="1">
                <a:latin typeface="Franklin Gothic Book" panose="020B05030201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microteam</a:t>
            </a:r>
            <a:r>
              <a:rPr lang="en-GB" sz="2000" dirty="0">
                <a:latin typeface="Franklin Gothic Book" panose="020B05030201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could take: </a:t>
            </a:r>
          </a:p>
          <a:p>
            <a:pPr marL="571500" indent="-571500">
              <a:buFont typeface="+mj-lt"/>
              <a:buAutoNum type="romanLcPeriod"/>
            </a:pPr>
            <a:r>
              <a:rPr lang="en-GB" sz="2000" dirty="0">
                <a:latin typeface="Franklin Gothic Book" panose="020B05030201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GP Responsible Lead with supporting GP Buddy</a:t>
            </a:r>
          </a:p>
          <a:p>
            <a:pPr marL="571500" indent="-571500">
              <a:buFont typeface="+mj-lt"/>
              <a:buAutoNum type="romanLcPeriod"/>
            </a:pPr>
            <a:r>
              <a:rPr lang="en-GB" sz="2000" dirty="0">
                <a:latin typeface="Franklin Gothic Book" panose="020B05030201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GP Responsible Lead with 2 supporting GP Buddies</a:t>
            </a:r>
          </a:p>
          <a:p>
            <a:pPr marL="571500" indent="-571500">
              <a:buFont typeface="+mj-lt"/>
              <a:buAutoNum type="romanLcPeriod"/>
            </a:pPr>
            <a:r>
              <a:rPr lang="en-GB" sz="2000" dirty="0">
                <a:latin typeface="Franklin Gothic Book" panose="020B05030201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Personalised </a:t>
            </a:r>
            <a:r>
              <a:rPr lang="en-GB" sz="2000" dirty="0" err="1">
                <a:latin typeface="Franklin Gothic Book" panose="020B05030201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Microteams</a:t>
            </a:r>
            <a:r>
              <a:rPr lang="en-GB" sz="2000" dirty="0">
                <a:latin typeface="Franklin Gothic Book" panose="020B05030201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– including wider multi-disciplinary team and potentially administrative team</a:t>
            </a:r>
          </a:p>
        </p:txBody>
      </p:sp>
    </p:spTree>
    <p:extLst>
      <p:ext uri="{BB962C8B-B14F-4D97-AF65-F5344CB8AC3E}">
        <p14:creationId xmlns:p14="http://schemas.microsoft.com/office/powerpoint/2010/main" val="1419784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7A015-5C1E-4033-8EF2-B11D2BDA9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307" y="258905"/>
            <a:ext cx="11263009" cy="1086502"/>
          </a:xfrm>
        </p:spPr>
        <p:txBody>
          <a:bodyPr/>
          <a:lstStyle/>
          <a:p>
            <a:r>
              <a:rPr lang="en-GB"/>
              <a:t>Microteams – getting started</a:t>
            </a:r>
          </a:p>
        </p:txBody>
      </p:sp>
      <p:sp>
        <p:nvSpPr>
          <p:cNvPr id="3" name="Rectangle 2"/>
          <p:cNvSpPr/>
          <p:nvPr/>
        </p:nvSpPr>
        <p:spPr>
          <a:xfrm>
            <a:off x="795135" y="1252254"/>
            <a:ext cx="2186608" cy="559293"/>
          </a:xfrm>
          <a:prstGeom prst="rect">
            <a:avLst/>
          </a:prstGeom>
          <a:solidFill>
            <a:srgbClr val="A1368F"/>
          </a:solidFill>
          <a:ln>
            <a:solidFill>
              <a:srgbClr val="D210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Preparation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795135" y="3304981"/>
            <a:ext cx="2186608" cy="558139"/>
          </a:xfrm>
          <a:prstGeom prst="rect">
            <a:avLst/>
          </a:prstGeom>
          <a:solidFill>
            <a:srgbClr val="A1368F"/>
          </a:solidFill>
          <a:ln>
            <a:solidFill>
              <a:srgbClr val="D210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Preparation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805073" y="5140937"/>
            <a:ext cx="2186609" cy="567786"/>
          </a:xfrm>
          <a:prstGeom prst="rect">
            <a:avLst/>
          </a:prstGeom>
          <a:solidFill>
            <a:srgbClr val="A1368F"/>
          </a:solidFill>
          <a:ln>
            <a:solidFill>
              <a:srgbClr val="D210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Review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5074" y="2213066"/>
            <a:ext cx="2176670" cy="559293"/>
          </a:xfrm>
          <a:prstGeom prst="rect">
            <a:avLst/>
          </a:prstGeom>
          <a:solidFill>
            <a:srgbClr val="A1368F"/>
          </a:solidFill>
          <a:ln>
            <a:solidFill>
              <a:srgbClr val="D210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Team Function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05073" y="4197358"/>
            <a:ext cx="2186609" cy="567786"/>
          </a:xfrm>
          <a:prstGeom prst="rect">
            <a:avLst/>
          </a:prstGeom>
          <a:solidFill>
            <a:srgbClr val="A1368F"/>
          </a:solidFill>
          <a:ln>
            <a:solidFill>
              <a:srgbClr val="D210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Implementation</a:t>
            </a:r>
          </a:p>
        </p:txBody>
      </p:sp>
      <p:cxnSp>
        <p:nvCxnSpPr>
          <p:cNvPr id="5" name="Straight Arrow Connector 4"/>
          <p:cNvCxnSpPr>
            <a:stCxn id="3" idx="2"/>
          </p:cNvCxnSpPr>
          <p:nvPr/>
        </p:nvCxnSpPr>
        <p:spPr>
          <a:xfrm>
            <a:off x="1888439" y="1811547"/>
            <a:ext cx="0" cy="439300"/>
          </a:xfrm>
          <a:prstGeom prst="straightConnector1">
            <a:avLst/>
          </a:prstGeom>
          <a:ln w="19050">
            <a:solidFill>
              <a:srgbClr val="D210B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0" idx="2"/>
            <a:endCxn id="8" idx="0"/>
          </p:cNvCxnSpPr>
          <p:nvPr/>
        </p:nvCxnSpPr>
        <p:spPr>
          <a:xfrm flipH="1">
            <a:off x="1888439" y="2772359"/>
            <a:ext cx="4970" cy="532622"/>
          </a:xfrm>
          <a:prstGeom prst="straightConnector1">
            <a:avLst/>
          </a:prstGeom>
          <a:ln w="19050">
            <a:solidFill>
              <a:srgbClr val="D210B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908316" y="3876183"/>
            <a:ext cx="0" cy="319717"/>
          </a:xfrm>
          <a:prstGeom prst="straightConnector1">
            <a:avLst/>
          </a:prstGeom>
          <a:ln w="19050">
            <a:solidFill>
              <a:srgbClr val="D210B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908315" y="4814839"/>
            <a:ext cx="0" cy="319717"/>
          </a:xfrm>
          <a:prstGeom prst="straightConnector1">
            <a:avLst/>
          </a:prstGeom>
          <a:ln w="19050">
            <a:solidFill>
              <a:srgbClr val="D210B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3439767" y="1276122"/>
            <a:ext cx="7610135" cy="599364"/>
          </a:xfrm>
          <a:prstGeom prst="rect">
            <a:avLst/>
          </a:prstGeom>
          <a:solidFill>
            <a:schemeClr val="bg1"/>
          </a:solidFill>
          <a:ln>
            <a:solidFill>
              <a:srgbClr val="A13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>
                <a:ln w="0"/>
                <a:solidFill>
                  <a:srgbClr val="002060"/>
                </a:solidFill>
                <a:latin typeface="Franklin Gothic Book" panose="020B0503020102020204" pitchFamily="34" charset="0"/>
              </a:rPr>
              <a:t>Decision on Team Format and if working with whole practice list or patient cohort</a:t>
            </a:r>
          </a:p>
          <a:p>
            <a:r>
              <a:rPr lang="en-GB" sz="1600" dirty="0">
                <a:ln w="0"/>
                <a:solidFill>
                  <a:srgbClr val="002060"/>
                </a:solidFill>
                <a:latin typeface="Franklin Gothic Book" panose="020B0503020102020204" pitchFamily="34" charset="0"/>
              </a:rPr>
              <a:t>Using the Usual GP Tool identify and agree Usual GP &amp; Buddy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439767" y="2213066"/>
            <a:ext cx="7610134" cy="599364"/>
          </a:xfrm>
          <a:prstGeom prst="rect">
            <a:avLst/>
          </a:prstGeom>
          <a:solidFill>
            <a:schemeClr val="bg1"/>
          </a:solidFill>
          <a:ln>
            <a:solidFill>
              <a:srgbClr val="A13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>
                <a:ln w="0"/>
                <a:solidFill>
                  <a:srgbClr val="002060"/>
                </a:solidFill>
                <a:latin typeface="Franklin Gothic Book" panose="020B0503020102020204" pitchFamily="34" charset="0"/>
              </a:rPr>
              <a:t>Decide how the </a:t>
            </a:r>
            <a:r>
              <a:rPr lang="en-GB" sz="1600" dirty="0" err="1">
                <a:ln w="0"/>
                <a:solidFill>
                  <a:srgbClr val="002060"/>
                </a:solidFill>
                <a:latin typeface="Franklin Gothic Book" panose="020B0503020102020204" pitchFamily="34" charset="0"/>
              </a:rPr>
              <a:t>Microteam</a:t>
            </a:r>
            <a:r>
              <a:rPr lang="en-GB" sz="1600" dirty="0">
                <a:ln w="0"/>
                <a:solidFill>
                  <a:srgbClr val="002060"/>
                </a:solidFill>
                <a:latin typeface="Franklin Gothic Book" panose="020B0503020102020204" pitchFamily="34" charset="0"/>
              </a:rPr>
              <a:t> will function?  How will information be shared, who is in each team? Using the Usual GP Tool data review patient distribution across the teams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439767" y="3229675"/>
            <a:ext cx="7610134" cy="763169"/>
          </a:xfrm>
          <a:prstGeom prst="rect">
            <a:avLst/>
          </a:prstGeom>
          <a:solidFill>
            <a:schemeClr val="bg1"/>
          </a:solidFill>
          <a:ln>
            <a:solidFill>
              <a:srgbClr val="A13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>
                <a:ln w="0"/>
                <a:solidFill>
                  <a:srgbClr val="002060"/>
                </a:solidFill>
                <a:latin typeface="Franklin Gothic Book" panose="020B0503020102020204" pitchFamily="34" charset="0"/>
              </a:rPr>
              <a:t>Communicate with Staff and Patients what is happening.</a:t>
            </a:r>
          </a:p>
          <a:p>
            <a:r>
              <a:rPr lang="en-GB" sz="1600" dirty="0">
                <a:ln w="0"/>
                <a:solidFill>
                  <a:srgbClr val="002060"/>
                </a:solidFill>
                <a:latin typeface="Franklin Gothic Book" panose="020B0503020102020204" pitchFamily="34" charset="0"/>
              </a:rPr>
              <a:t>Map out the changes to move from current ways of working to new ways of working.</a:t>
            </a:r>
          </a:p>
          <a:p>
            <a:r>
              <a:rPr lang="en-GB" sz="1600" dirty="0">
                <a:ln w="0"/>
                <a:solidFill>
                  <a:srgbClr val="002060"/>
                </a:solidFill>
                <a:latin typeface="Franklin Gothic Book" panose="020B0503020102020204" pitchFamily="34" charset="0"/>
              </a:rPr>
              <a:t>Conduct a short patient and staff survey to capture views pre and post the change.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439767" y="4195900"/>
            <a:ext cx="7610133" cy="569245"/>
          </a:xfrm>
          <a:prstGeom prst="rect">
            <a:avLst/>
          </a:prstGeom>
          <a:solidFill>
            <a:schemeClr val="bg1"/>
          </a:solidFill>
          <a:ln>
            <a:solidFill>
              <a:srgbClr val="A13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600" dirty="0">
              <a:ln w="0"/>
              <a:solidFill>
                <a:srgbClr val="002060"/>
              </a:solidFill>
              <a:latin typeface="Franklin Gothic Book" panose="020B0503020102020204" pitchFamily="34" charset="0"/>
            </a:endParaRPr>
          </a:p>
          <a:p>
            <a:r>
              <a:rPr lang="en-GB" sz="1600" dirty="0">
                <a:ln w="0"/>
                <a:solidFill>
                  <a:srgbClr val="002060"/>
                </a:solidFill>
                <a:latin typeface="Franklin Gothic Book" panose="020B0503020102020204" pitchFamily="34" charset="0"/>
              </a:rPr>
              <a:t>Make the changes made to processes. Keep a log of what happens.</a:t>
            </a:r>
          </a:p>
          <a:p>
            <a:r>
              <a:rPr lang="en-GB" sz="1600" dirty="0">
                <a:ln w="0"/>
                <a:solidFill>
                  <a:srgbClr val="002060"/>
                </a:solidFill>
                <a:latin typeface="Franklin Gothic Book" panose="020B0503020102020204" pitchFamily="34" charset="0"/>
              </a:rPr>
              <a:t>Use prompts and templates available in EMIS to help support </a:t>
            </a:r>
            <a:r>
              <a:rPr lang="en-GB" sz="1600" dirty="0" err="1">
                <a:ln w="0"/>
                <a:solidFill>
                  <a:srgbClr val="002060"/>
                </a:solidFill>
                <a:latin typeface="Franklin Gothic Book" panose="020B0503020102020204" pitchFamily="34" charset="0"/>
              </a:rPr>
              <a:t>microteam</a:t>
            </a:r>
            <a:r>
              <a:rPr lang="en-GB" sz="1600" dirty="0">
                <a:ln w="0"/>
                <a:solidFill>
                  <a:srgbClr val="002060"/>
                </a:solidFill>
                <a:latin typeface="Franklin Gothic Book" panose="020B0503020102020204" pitchFamily="34" charset="0"/>
              </a:rPr>
              <a:t> approach. </a:t>
            </a:r>
          </a:p>
          <a:p>
            <a:endParaRPr lang="en-GB" sz="1600" dirty="0">
              <a:ln w="0"/>
              <a:solidFill>
                <a:srgbClr val="002060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439767" y="5145183"/>
            <a:ext cx="7610133" cy="774850"/>
          </a:xfrm>
          <a:prstGeom prst="rect">
            <a:avLst/>
          </a:prstGeom>
          <a:solidFill>
            <a:schemeClr val="bg1"/>
          </a:solidFill>
          <a:ln>
            <a:solidFill>
              <a:srgbClr val="A13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>
                <a:ln w="0"/>
                <a:solidFill>
                  <a:srgbClr val="002060"/>
                </a:solidFill>
                <a:latin typeface="Franklin Gothic Book" panose="020B0503020102020204" pitchFamily="34" charset="0"/>
              </a:rPr>
              <a:t>Review at end of first day, first week and first month to iron out any issues as they arise.  At 3 months review quantitative and qualitative data and decide if change is positive</a:t>
            </a:r>
          </a:p>
        </p:txBody>
      </p:sp>
    </p:spTree>
    <p:extLst>
      <p:ext uri="{BB962C8B-B14F-4D97-AF65-F5344CB8AC3E}">
        <p14:creationId xmlns:p14="http://schemas.microsoft.com/office/powerpoint/2010/main" val="815934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0ACBF-8E4B-4456-B732-23BFD0B18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124" y="184951"/>
            <a:ext cx="11263009" cy="1325563"/>
          </a:xfrm>
        </p:spPr>
        <p:txBody>
          <a:bodyPr/>
          <a:lstStyle/>
          <a:p>
            <a:r>
              <a:rPr lang="en-GB" dirty="0"/>
              <a:t>Informational continuity is key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2599" y="1071516"/>
            <a:ext cx="5663401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A1368F"/>
                </a:solidFill>
                <a:latin typeface="Franklin Gothic Book" panose="020B0503020102020204" pitchFamily="34" charset="0"/>
              </a:rPr>
              <a:t>CAPTURE  </a:t>
            </a:r>
          </a:p>
          <a:p>
            <a:r>
              <a:rPr lang="en-GB" sz="2000" dirty="0">
                <a:solidFill>
                  <a:srgbClr val="32559E"/>
                </a:solidFill>
                <a:latin typeface="Franklin Gothic Book" panose="020B0503020102020204" pitchFamily="34" charset="0"/>
              </a:rPr>
              <a:t>Agree what and where information will be stored </a:t>
            </a:r>
            <a:r>
              <a:rPr lang="en-GB" sz="2000" dirty="0" err="1">
                <a:solidFill>
                  <a:srgbClr val="32559E"/>
                </a:solidFill>
                <a:latin typeface="Franklin Gothic Book" panose="020B0503020102020204" pitchFamily="34" charset="0"/>
              </a:rPr>
              <a:t>eg</a:t>
            </a:r>
            <a:r>
              <a:rPr lang="en-GB" sz="2000" dirty="0">
                <a:solidFill>
                  <a:srgbClr val="32559E"/>
                </a:solidFill>
                <a:latin typeface="Franklin Gothic Book" panose="020B0503020102020204" pitchFamily="34" charset="0"/>
              </a:rPr>
              <a:t> last consultation, medication so it can be found quickly and easily.  You may find a template useful so you know where to look and to help standardise data collection.</a:t>
            </a:r>
          </a:p>
          <a:p>
            <a:endParaRPr lang="en-GB" sz="2000" dirty="0">
              <a:solidFill>
                <a:srgbClr val="32559E"/>
              </a:solidFill>
              <a:latin typeface="Franklin Gothic Book" panose="020B0503020102020204" pitchFamily="34" charset="0"/>
            </a:endParaRPr>
          </a:p>
          <a:p>
            <a:r>
              <a:rPr lang="en-GB" sz="2000" dirty="0">
                <a:solidFill>
                  <a:srgbClr val="A1368F"/>
                </a:solidFill>
                <a:latin typeface="Franklin Gothic Book" panose="020B0503020102020204" pitchFamily="34" charset="0"/>
              </a:rPr>
              <a:t>CARAT</a:t>
            </a:r>
          </a:p>
          <a:p>
            <a:r>
              <a:rPr lang="en-GB" sz="2000" dirty="0">
                <a:solidFill>
                  <a:srgbClr val="32559E"/>
                </a:solidFill>
                <a:latin typeface="Franklin Gothic Book" panose="020B0503020102020204" pitchFamily="34" charset="0"/>
              </a:rPr>
              <a:t>Data quality is key, ensure data captured is CARAT (complete, accurate, relevant, accessible and timely).</a:t>
            </a:r>
          </a:p>
          <a:p>
            <a:endParaRPr lang="en-GB" sz="2000" dirty="0">
              <a:solidFill>
                <a:srgbClr val="32559E"/>
              </a:solidFill>
              <a:latin typeface="Franklin Gothic Book" panose="020B0503020102020204" pitchFamily="34" charset="0"/>
            </a:endParaRPr>
          </a:p>
          <a:p>
            <a:r>
              <a:rPr lang="en-GB" sz="2000" dirty="0">
                <a:solidFill>
                  <a:srgbClr val="A1368F"/>
                </a:solidFill>
                <a:latin typeface="Franklin Gothic Book" panose="020B0503020102020204" pitchFamily="34" charset="0"/>
              </a:rPr>
              <a:t>SHARING</a:t>
            </a:r>
          </a:p>
          <a:p>
            <a:r>
              <a:rPr lang="en-GB" sz="2000" dirty="0">
                <a:solidFill>
                  <a:srgbClr val="32559E"/>
                </a:solidFill>
                <a:latin typeface="Franklin Gothic Book" panose="020B0503020102020204" pitchFamily="34" charset="0"/>
              </a:rPr>
              <a:t>Agree how the team will share information – consider both the usual day to day and also when member of team is on leave.</a:t>
            </a:r>
          </a:p>
          <a:p>
            <a:endParaRPr lang="en-GB" sz="2000" dirty="0">
              <a:solidFill>
                <a:srgbClr val="32559E"/>
              </a:solidFill>
              <a:latin typeface="Franklin Gothic Book" panose="020B0503020102020204" pitchFamily="34" charset="0"/>
            </a:endParaRPr>
          </a:p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399C5A-D6E0-4D08-B436-0276A86E81A2}"/>
              </a:ext>
            </a:extLst>
          </p:cNvPr>
          <p:cNvSpPr txBox="1"/>
          <p:nvPr/>
        </p:nvSpPr>
        <p:spPr>
          <a:xfrm>
            <a:off x="6420022" y="1137766"/>
            <a:ext cx="5421854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A1368F"/>
                </a:solidFill>
                <a:latin typeface="Franklin Gothic Book" panose="020B0503020102020204" pitchFamily="34" charset="0"/>
              </a:rPr>
              <a:t>CONVEY</a:t>
            </a:r>
          </a:p>
          <a:p>
            <a:r>
              <a:rPr lang="en-GB" sz="2000" dirty="0">
                <a:solidFill>
                  <a:srgbClr val="32559E"/>
                </a:solidFill>
                <a:latin typeface="Franklin Gothic Book" panose="020B0503020102020204" pitchFamily="34" charset="0"/>
              </a:rPr>
              <a:t>Endeavour to convey key information about the patient.  For example, how a patient likes to receive information </a:t>
            </a:r>
            <a:r>
              <a:rPr lang="en-GB" sz="2000" dirty="0" err="1">
                <a:solidFill>
                  <a:srgbClr val="32559E"/>
                </a:solidFill>
                <a:latin typeface="Franklin Gothic Book" panose="020B0503020102020204" pitchFamily="34" charset="0"/>
              </a:rPr>
              <a:t>eg</a:t>
            </a:r>
            <a:r>
              <a:rPr lang="en-GB" sz="2000" dirty="0">
                <a:solidFill>
                  <a:srgbClr val="32559E"/>
                </a:solidFill>
                <a:latin typeface="Franklin Gothic Book" panose="020B0503020102020204" pitchFamily="34" charset="0"/>
              </a:rPr>
              <a:t> do they like all the detail, prefer it written down, or like to do own research.</a:t>
            </a:r>
          </a:p>
          <a:p>
            <a:endParaRPr lang="en-GB" sz="2000" dirty="0">
              <a:solidFill>
                <a:srgbClr val="32559E"/>
              </a:solidFill>
              <a:latin typeface="Franklin Gothic Book" panose="020B0503020102020204" pitchFamily="34" charset="0"/>
            </a:endParaRPr>
          </a:p>
          <a:p>
            <a:r>
              <a:rPr lang="en-GB" sz="2000" dirty="0">
                <a:solidFill>
                  <a:srgbClr val="A1368F"/>
                </a:solidFill>
                <a:latin typeface="Franklin Gothic Book" panose="020B0503020102020204" pitchFamily="34" charset="0"/>
              </a:rPr>
              <a:t>REVIEW &amp; TEST</a:t>
            </a:r>
          </a:p>
          <a:p>
            <a:r>
              <a:rPr lang="en-GB" sz="2000" dirty="0">
                <a:solidFill>
                  <a:srgbClr val="32559E"/>
                </a:solidFill>
                <a:latin typeface="Franklin Gothic Book" panose="020B0503020102020204" pitchFamily="34" charset="0"/>
              </a:rPr>
              <a:t>A study by St Leonard’s practice in Exeter found important family history was often missing or incorrect. For example, father died from heart attack aged 45 years.</a:t>
            </a:r>
          </a:p>
          <a:p>
            <a:endParaRPr lang="en-GB" sz="2000" dirty="0">
              <a:solidFill>
                <a:srgbClr val="32559E"/>
              </a:solidFill>
              <a:latin typeface="Franklin Gothic Book" panose="020B0503020102020204" pitchFamily="34" charset="0"/>
            </a:endParaRPr>
          </a:p>
          <a:p>
            <a:r>
              <a:rPr lang="en-GB" sz="2000" dirty="0">
                <a:solidFill>
                  <a:srgbClr val="32559E"/>
                </a:solidFill>
                <a:latin typeface="Franklin Gothic Book" panose="020B0503020102020204" pitchFamily="34" charset="0"/>
              </a:rPr>
              <a:t>.</a:t>
            </a:r>
          </a:p>
          <a:p>
            <a:endParaRPr lang="en-GB" sz="2000" dirty="0">
              <a:solidFill>
                <a:srgbClr val="32559E"/>
              </a:solidFill>
              <a:latin typeface="Franklin Gothic Book" panose="020B0503020102020204" pitchFamily="34" charset="0"/>
            </a:endParaRPr>
          </a:p>
          <a:p>
            <a:endParaRPr lang="en-GB" sz="2000" dirty="0">
              <a:solidFill>
                <a:srgbClr val="32559E"/>
              </a:solidFill>
              <a:latin typeface="Franklin Gothic Book" panose="020B0503020102020204" pitchFamily="34" charset="0"/>
            </a:endParaRPr>
          </a:p>
          <a:p>
            <a:endParaRPr lang="en-GB" sz="2000" dirty="0">
              <a:solidFill>
                <a:srgbClr val="32559E"/>
              </a:solidFill>
              <a:latin typeface="Franklin Gothic Book" panose="020B0503020102020204" pitchFamily="34" charset="0"/>
            </a:endParaRPr>
          </a:p>
          <a:p>
            <a:endParaRPr lang="en-GB" sz="2000" dirty="0">
              <a:solidFill>
                <a:srgbClr val="32559E"/>
              </a:solidFill>
              <a:latin typeface="Franklin Gothic Book" panose="020B05030201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1532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87921-6C10-45F7-90CC-BD13F7D88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Team Members – working together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CDA3C-EA55-4C02-B5BA-6B43966B7E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016" y="1561260"/>
            <a:ext cx="11156347" cy="3806806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>
                <a:latin typeface="Franklin Gothic Book" panose="020B0503020102020204" pitchFamily="34" charset="0"/>
              </a:rPr>
              <a:t>Team members need to: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latin typeface="Franklin Gothic Book" panose="020B0503020102020204" pitchFamily="34" charset="0"/>
              </a:rPr>
              <a:t>be able to work together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latin typeface="Franklin Gothic Book" panose="020B0503020102020204" pitchFamily="34" charset="0"/>
              </a:rPr>
              <a:t>cover the working week 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latin typeface="Franklin Gothic Book" panose="020B0503020102020204" pitchFamily="34" charset="0"/>
              </a:rPr>
              <a:t>complement each other’s skills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latin typeface="Franklin Gothic Book" panose="020B0503020102020204" pitchFamily="34" charset="0"/>
              </a:rPr>
              <a:t>understand one another ways of working</a:t>
            </a:r>
          </a:p>
          <a:p>
            <a:endParaRPr lang="en-US" sz="2400" dirty="0">
              <a:latin typeface="Franklin Gothic Book" panose="020B0503020102020204" pitchFamily="34" charset="0"/>
            </a:endParaRPr>
          </a:p>
          <a:p>
            <a:r>
              <a:rPr lang="en-US" sz="2400" dirty="0">
                <a:latin typeface="Franklin Gothic Book" panose="020B0503020102020204" pitchFamily="34" charset="0"/>
              </a:rPr>
              <a:t>For a practice this may be the development of existing informal buddying systems.</a:t>
            </a:r>
          </a:p>
          <a:p>
            <a:endParaRPr lang="en-US" sz="2400" dirty="0">
              <a:latin typeface="Franklin Gothic Book" panose="020B0503020102020204" pitchFamily="34" charset="0"/>
            </a:endParaRPr>
          </a:p>
          <a:p>
            <a:r>
              <a:rPr lang="en-US" sz="2400" dirty="0">
                <a:latin typeface="Franklin Gothic Book" panose="020B0503020102020204" pitchFamily="34" charset="0"/>
              </a:rPr>
              <a:t>It is also the Gold Standard framework for palliative care where more than one GP is named by the patient. </a:t>
            </a:r>
          </a:p>
          <a:p>
            <a:endParaRPr lang="en-GB" sz="20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165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65505" y="5724939"/>
            <a:ext cx="4731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>
                <a:solidFill>
                  <a:schemeClr val="bg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Continuity of Care Project Manager: Julia.Martineau@onecare.org.uk</a:t>
            </a:r>
          </a:p>
        </p:txBody>
      </p:sp>
    </p:spTree>
    <p:extLst>
      <p:ext uri="{BB962C8B-B14F-4D97-AF65-F5344CB8AC3E}">
        <p14:creationId xmlns:p14="http://schemas.microsoft.com/office/powerpoint/2010/main" val="1748280305"/>
      </p:ext>
    </p:extLst>
  </p:cSld>
  <p:clrMapOvr>
    <a:masterClrMapping/>
  </p:clrMapOvr>
</p:sld>
</file>

<file path=ppt/theme/theme1.xml><?xml version="1.0" encoding="utf-8"?>
<a:theme xmlns:a="http://schemas.openxmlformats.org/drawingml/2006/main" name="2_Custom Design">
  <a:themeElements>
    <a:clrScheme name="MyCare">
      <a:dk1>
        <a:sysClr val="windowText" lastClr="000000"/>
      </a:dk1>
      <a:lt1>
        <a:sysClr val="window" lastClr="FFFFFF"/>
      </a:lt1>
      <a:dk2>
        <a:srgbClr val="16398C"/>
      </a:dk2>
      <a:lt2>
        <a:srgbClr val="E7E6E6"/>
      </a:lt2>
      <a:accent1>
        <a:srgbClr val="8C0D7E"/>
      </a:accent1>
      <a:accent2>
        <a:srgbClr val="F8B2F0"/>
      </a:accent2>
      <a:accent3>
        <a:srgbClr val="E7E6E6"/>
      </a:accent3>
      <a:accent4>
        <a:srgbClr val="16398C"/>
      </a:accent4>
      <a:accent5>
        <a:srgbClr val="8C0D7E"/>
      </a:accent5>
      <a:accent6>
        <a:srgbClr val="F8B2F0"/>
      </a:accent6>
      <a:hlink>
        <a:srgbClr val="16398C"/>
      </a:hlink>
      <a:folHlink>
        <a:srgbClr val="8C0D7E"/>
      </a:folHlink>
    </a:clrScheme>
    <a:fontScheme name="Custom 1">
      <a:majorFont>
        <a:latin typeface="Gotham Rounded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Custom 4">
      <a:dk1>
        <a:sysClr val="windowText" lastClr="000000"/>
      </a:dk1>
      <a:lt1>
        <a:sysClr val="window" lastClr="FFFFFF"/>
      </a:lt1>
      <a:dk2>
        <a:srgbClr val="000000"/>
      </a:dk2>
      <a:lt2>
        <a:srgbClr val="E7E6E6"/>
      </a:lt2>
      <a:accent1>
        <a:srgbClr val="8C0D7E"/>
      </a:accent1>
      <a:accent2>
        <a:srgbClr val="F8B2F0"/>
      </a:accent2>
      <a:accent3>
        <a:srgbClr val="E7E6E6"/>
      </a:accent3>
      <a:accent4>
        <a:srgbClr val="16398C"/>
      </a:accent4>
      <a:accent5>
        <a:srgbClr val="8C0D7E"/>
      </a:accent5>
      <a:accent6>
        <a:srgbClr val="F8B2F0"/>
      </a:accent6>
      <a:hlink>
        <a:srgbClr val="16398C"/>
      </a:hlink>
      <a:folHlink>
        <a:srgbClr val="8C0D7E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F5FEE1ACB51A4CB259A23F8D1FC76E" ma:contentTypeVersion="18" ma:contentTypeDescription="Create a new document." ma:contentTypeScope="" ma:versionID="360f906232235a6970cc94b14e78714c">
  <xsd:schema xmlns:xsd="http://www.w3.org/2001/XMLSchema" xmlns:xs="http://www.w3.org/2001/XMLSchema" xmlns:p="http://schemas.microsoft.com/office/2006/metadata/properties" xmlns:ns2="3d8b9d85-7192-425b-ac2c-2b556fe5fe9f" xmlns:ns3="a20c1dae-a585-4ea0-8004-924b43e983b9" targetNamespace="http://schemas.microsoft.com/office/2006/metadata/properties" ma:root="true" ma:fieldsID="34ca59307fc42c5d8ce5538415ae4c61" ns2:_="" ns3:_="">
    <xsd:import namespace="3d8b9d85-7192-425b-ac2c-2b556fe5fe9f"/>
    <xsd:import namespace="a20c1dae-a585-4ea0-8004-924b43e983b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8b9d85-7192-425b-ac2c-2b556fe5fe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ef5156a5-ab19-4525-af57-dc6961067a9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0c1dae-a585-4ea0-8004-924b43e983b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e573d0c9-d7da-4872-86cf-4cb7abba2697}" ma:internalName="TaxCatchAll" ma:showField="CatchAllData" ma:web="a20c1dae-a585-4ea0-8004-924b43e983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d8b9d85-7192-425b-ac2c-2b556fe5fe9f">
      <Terms xmlns="http://schemas.microsoft.com/office/infopath/2007/PartnerControls"/>
    </lcf76f155ced4ddcb4097134ff3c332f>
    <TaxCatchAll xmlns="a20c1dae-a585-4ea0-8004-924b43e983b9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2FB9133-9B0C-4033-A63B-BC738507D70D}"/>
</file>

<file path=customXml/itemProps2.xml><?xml version="1.0" encoding="utf-8"?>
<ds:datastoreItem xmlns:ds="http://schemas.openxmlformats.org/officeDocument/2006/customXml" ds:itemID="{867EC2F4-D64C-445D-B6FC-EC48743C9C70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7BB6C3B-C4F2-4E9D-B656-D7B6051E6A0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542</Words>
  <Application>Microsoft Office PowerPoint</Application>
  <PresentationFormat>Widescreen</PresentationFormat>
  <Paragraphs>61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Arial</vt:lpstr>
      <vt:lpstr>Calibri</vt:lpstr>
      <vt:lpstr>Calibri Light</vt:lpstr>
      <vt:lpstr>Franklin Gothic Book</vt:lpstr>
      <vt:lpstr>Gotham Rounded Bold</vt:lpstr>
      <vt:lpstr>Microsoft Sans Serif</vt:lpstr>
      <vt:lpstr>2_Custom Design</vt:lpstr>
      <vt:lpstr>1_Custom Design</vt:lpstr>
      <vt:lpstr>Custom Design</vt:lpstr>
      <vt:lpstr>4_Custom Design</vt:lpstr>
      <vt:lpstr>Continuity of Care  Microteams Guide  v1.0</vt:lpstr>
      <vt:lpstr>Types of microteams</vt:lpstr>
      <vt:lpstr>Microteams – getting started</vt:lpstr>
      <vt:lpstr>Informational continuity is key</vt:lpstr>
      <vt:lpstr>Team Members – working together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 Martineau</dc:creator>
  <cp:lastModifiedBy>Bex Tilling</cp:lastModifiedBy>
  <cp:revision>3</cp:revision>
  <cp:lastPrinted>2019-10-01T14:27:33Z</cp:lastPrinted>
  <dcterms:created xsi:type="dcterms:W3CDTF">2016-10-13T11:09:54Z</dcterms:created>
  <dcterms:modified xsi:type="dcterms:W3CDTF">2021-08-11T13:16:25Z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0x010100A3F5FEE1ACB51A4CB259A23F8D1FC76E</vt:lpwstr>
  </property>
  <property fmtid="{D5CDD505-2E9C-101B-9397-08002B2CF9AE}" pid="3" name="Order">
    <vt:r8>730600</vt:r8>
  </property>
</Properties>
</file>