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67" r:id="rId5"/>
    <p:sldMasterId id="2147483678" r:id="rId6"/>
    <p:sldMasterId id="2147483670" r:id="rId7"/>
  </p:sldMasterIdLst>
  <p:notesMasterIdLst>
    <p:notesMasterId r:id="rId18"/>
  </p:notesMasterIdLst>
  <p:handoutMasterIdLst>
    <p:handoutMasterId r:id="rId19"/>
  </p:handoutMasterIdLst>
  <p:sldIdLst>
    <p:sldId id="278" r:id="rId8"/>
    <p:sldId id="284" r:id="rId9"/>
    <p:sldId id="291" r:id="rId10"/>
    <p:sldId id="282" r:id="rId11"/>
    <p:sldId id="286" r:id="rId12"/>
    <p:sldId id="285" r:id="rId13"/>
    <p:sldId id="287" r:id="rId14"/>
    <p:sldId id="288" r:id="rId15"/>
    <p:sldId id="292" r:id="rId16"/>
    <p:sldId id="265"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59E"/>
    <a:srgbClr val="D210BB"/>
    <a:srgbClr val="A1368F"/>
    <a:srgbClr val="660066"/>
    <a:srgbClr val="F797EC"/>
    <a:srgbClr val="DAB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7"/>
    <p:restoredTop sz="95226" autoAdjust="0"/>
  </p:normalViewPr>
  <p:slideViewPr>
    <p:cSldViewPr snapToGrid="0" snapToObjects="1">
      <p:cViewPr varScale="1">
        <p:scale>
          <a:sx n="86" d="100"/>
          <a:sy n="86" d="100"/>
        </p:scale>
        <p:origin x="509"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CEE574-1BEC-4E89-93F8-71AB7216E8CD}" type="datetimeFigureOut">
              <a:rPr lang="en-GB" smtClean="0"/>
              <a:t>30/06/2021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D85C139-BC9E-48CD-A88A-751815880AFD}" type="slidenum">
              <a:rPr lang="en-GB" smtClean="0"/>
              <a:t>‹#›</a:t>
            </a:fld>
            <a:endParaRPr lang="en-GB"/>
          </a:p>
        </p:txBody>
      </p:sp>
    </p:spTree>
    <p:extLst>
      <p:ext uri="{BB962C8B-B14F-4D97-AF65-F5344CB8AC3E}">
        <p14:creationId xmlns:p14="http://schemas.microsoft.com/office/powerpoint/2010/main" val="383777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2E669F-A92E-C74E-95D7-5672C2AE2B78}" type="datetimeFigureOut">
              <a:rPr lang="en-US" smtClean="0"/>
              <a:t>6/30/2021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0CF38DEA-AF54-2F49-AC11-937C41778680}" type="slidenum">
              <a:rPr lang="en-US" smtClean="0"/>
              <a:t>‹#›</a:t>
            </a:fld>
            <a:endParaRPr lang="en-US"/>
          </a:p>
        </p:txBody>
      </p:sp>
    </p:spTree>
    <p:extLst>
      <p:ext uri="{BB962C8B-B14F-4D97-AF65-F5344CB8AC3E}">
        <p14:creationId xmlns:p14="http://schemas.microsoft.com/office/powerpoint/2010/main" val="45632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practice overview </a:t>
            </a:r>
            <a:r>
              <a:rPr lang="en-GB"/>
              <a:t>is correct</a:t>
            </a:r>
            <a:endParaRPr lang="en-GB" dirty="0"/>
          </a:p>
        </p:txBody>
      </p:sp>
      <p:sp>
        <p:nvSpPr>
          <p:cNvPr id="4" name="Slide Number Placeholder 3"/>
          <p:cNvSpPr>
            <a:spLocks noGrp="1"/>
          </p:cNvSpPr>
          <p:nvPr>
            <p:ph type="sldNum" sz="quarter" idx="5"/>
          </p:nvPr>
        </p:nvSpPr>
        <p:spPr/>
        <p:txBody>
          <a:bodyPr/>
          <a:lstStyle/>
          <a:p>
            <a:fld id="{0CF38DEA-AF54-2F49-AC11-937C41778680}" type="slidenum">
              <a:rPr lang="en-US" smtClean="0"/>
              <a:t>1</a:t>
            </a:fld>
            <a:endParaRPr lang="en-US"/>
          </a:p>
        </p:txBody>
      </p:sp>
    </p:spTree>
    <p:extLst>
      <p:ext uri="{BB962C8B-B14F-4D97-AF65-F5344CB8AC3E}">
        <p14:creationId xmlns:p14="http://schemas.microsoft.com/office/powerpoint/2010/main" val="298808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check accuracy of all boxes and fill in the gaps:</a:t>
            </a:r>
          </a:p>
          <a:p>
            <a:r>
              <a:rPr lang="en-GB" dirty="0"/>
              <a:t>Identification Box 3 – how did the practice decide who needed </a:t>
            </a:r>
            <a:r>
              <a:rPr lang="en-GB" dirty="0" err="1"/>
              <a:t>CoC</a:t>
            </a:r>
            <a:r>
              <a:rPr lang="en-GB" dirty="0"/>
              <a:t>?</a:t>
            </a:r>
          </a:p>
          <a:p>
            <a:r>
              <a:rPr lang="en-GB" dirty="0"/>
              <a:t>Identification Box 2 – check on EMIS optimisation – was </a:t>
            </a:r>
            <a:r>
              <a:rPr lang="en-GB" dirty="0" err="1"/>
              <a:t>CoC</a:t>
            </a:r>
            <a:r>
              <a:rPr lang="en-GB" dirty="0"/>
              <a:t> used etc?</a:t>
            </a:r>
          </a:p>
          <a:p>
            <a:r>
              <a:rPr lang="en-GB" dirty="0"/>
              <a:t> </a:t>
            </a:r>
          </a:p>
        </p:txBody>
      </p:sp>
      <p:sp>
        <p:nvSpPr>
          <p:cNvPr id="4" name="Slide Number Placeholder 3"/>
          <p:cNvSpPr>
            <a:spLocks noGrp="1"/>
          </p:cNvSpPr>
          <p:nvPr>
            <p:ph type="sldNum" sz="quarter" idx="5"/>
          </p:nvPr>
        </p:nvSpPr>
        <p:spPr/>
        <p:txBody>
          <a:bodyPr/>
          <a:lstStyle/>
          <a:p>
            <a:fld id="{0CF38DEA-AF54-2F49-AC11-937C41778680}" type="slidenum">
              <a:rPr lang="en-US" smtClean="0"/>
              <a:t>2</a:t>
            </a:fld>
            <a:endParaRPr lang="en-US"/>
          </a:p>
        </p:txBody>
      </p:sp>
    </p:spTree>
    <p:extLst>
      <p:ext uri="{BB962C8B-B14F-4D97-AF65-F5344CB8AC3E}">
        <p14:creationId xmlns:p14="http://schemas.microsoft.com/office/powerpoint/2010/main" val="190010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check accuracy of all boxes and fill in the gaps:</a:t>
            </a:r>
          </a:p>
          <a:p>
            <a:r>
              <a:rPr lang="en-GB" dirty="0"/>
              <a:t>Identification Box 3 – how did the practice decide who needed </a:t>
            </a:r>
            <a:r>
              <a:rPr lang="en-GB" dirty="0" err="1"/>
              <a:t>CoC</a:t>
            </a:r>
            <a:r>
              <a:rPr lang="en-GB" dirty="0"/>
              <a:t>?</a:t>
            </a:r>
          </a:p>
          <a:p>
            <a:r>
              <a:rPr lang="en-GB" dirty="0"/>
              <a:t>Identification Box 2 – check on EMIS optimisation – was </a:t>
            </a:r>
            <a:r>
              <a:rPr lang="en-GB" dirty="0" err="1"/>
              <a:t>CoC</a:t>
            </a:r>
            <a:r>
              <a:rPr lang="en-GB" dirty="0"/>
              <a:t> used etc?</a:t>
            </a:r>
          </a:p>
          <a:p>
            <a:r>
              <a:rPr lang="en-GB" dirty="0"/>
              <a:t> </a:t>
            </a:r>
          </a:p>
        </p:txBody>
      </p:sp>
      <p:sp>
        <p:nvSpPr>
          <p:cNvPr id="4" name="Slide Number Placeholder 3"/>
          <p:cNvSpPr>
            <a:spLocks noGrp="1"/>
          </p:cNvSpPr>
          <p:nvPr>
            <p:ph type="sldNum" sz="quarter" idx="5"/>
          </p:nvPr>
        </p:nvSpPr>
        <p:spPr/>
        <p:txBody>
          <a:bodyPr/>
          <a:lstStyle/>
          <a:p>
            <a:fld id="{0CF38DEA-AF54-2F49-AC11-937C41778680}" type="slidenum">
              <a:rPr lang="en-US" smtClean="0"/>
              <a:t>3</a:t>
            </a:fld>
            <a:endParaRPr lang="en-US"/>
          </a:p>
        </p:txBody>
      </p:sp>
    </p:spTree>
    <p:extLst>
      <p:ext uri="{BB962C8B-B14F-4D97-AF65-F5344CB8AC3E}">
        <p14:creationId xmlns:p14="http://schemas.microsoft.com/office/powerpoint/2010/main" val="406493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Review what I’ve collated</a:t>
            </a:r>
          </a:p>
          <a:p>
            <a:r>
              <a:rPr lang="en-GB" sz="1200" kern="1200" dirty="0">
                <a:solidFill>
                  <a:schemeClr val="tx1"/>
                </a:solidFill>
                <a:effectLst/>
                <a:latin typeface="+mn-lt"/>
                <a:ea typeface="+mn-ea"/>
                <a:cs typeface="+mn-cs"/>
              </a:rPr>
              <a:t>Booking process needs reviewing/updating</a:t>
            </a:r>
          </a:p>
          <a:p>
            <a:endParaRPr lang="en-GB" dirty="0"/>
          </a:p>
        </p:txBody>
      </p:sp>
      <p:sp>
        <p:nvSpPr>
          <p:cNvPr id="4" name="Slide Number Placeholder 3"/>
          <p:cNvSpPr>
            <a:spLocks noGrp="1"/>
          </p:cNvSpPr>
          <p:nvPr>
            <p:ph type="sldNum" sz="quarter" idx="5"/>
          </p:nvPr>
        </p:nvSpPr>
        <p:spPr/>
        <p:txBody>
          <a:bodyPr/>
          <a:lstStyle/>
          <a:p>
            <a:fld id="{0CF38DEA-AF54-2F49-AC11-937C41778680}" type="slidenum">
              <a:rPr lang="en-US" smtClean="0"/>
              <a:t>4</a:t>
            </a:fld>
            <a:endParaRPr lang="en-US"/>
          </a:p>
        </p:txBody>
      </p:sp>
    </p:spTree>
    <p:extLst>
      <p:ext uri="{BB962C8B-B14F-4D97-AF65-F5344CB8AC3E}">
        <p14:creationId xmlns:p14="http://schemas.microsoft.com/office/powerpoint/2010/main" val="198144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0CF38DEA-AF54-2F49-AC11-937C41778680}" type="slidenum">
              <a:rPr lang="en-US" smtClean="0"/>
              <a:t>10</a:t>
            </a:fld>
            <a:endParaRPr lang="en-US"/>
          </a:p>
        </p:txBody>
      </p:sp>
    </p:spTree>
    <p:extLst>
      <p:ext uri="{BB962C8B-B14F-4D97-AF65-F5344CB8AC3E}">
        <p14:creationId xmlns:p14="http://schemas.microsoft.com/office/powerpoint/2010/main" val="40369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9638" y="1883989"/>
            <a:ext cx="5620968" cy="3427313"/>
          </a:xfrm>
        </p:spPr>
        <p:txBody>
          <a:bodyPr vert="horz" anchor="ctr" anchorCtr="0"/>
          <a:lstStyle>
            <a:lvl1pPr algn="ctr">
              <a:defRPr sz="60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7396415-7199-CA4A-8B0B-D45EA3689EB2}"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286C-6C38-8A43-B7F2-3C1CEAD81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dirty="0"/>
              <a:t>Click to edit Master text style</a:t>
            </a:r>
          </a:p>
        </p:txBody>
      </p:sp>
    </p:spTree>
    <p:extLst>
      <p:ext uri="{BB962C8B-B14F-4D97-AF65-F5344CB8AC3E}">
        <p14:creationId xmlns:p14="http://schemas.microsoft.com/office/powerpoint/2010/main" val="9144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dirty="0"/>
              <a:t>Click to edit Master text style</a:t>
            </a:r>
          </a:p>
        </p:txBody>
      </p:sp>
    </p:spTree>
    <p:extLst>
      <p:ext uri="{BB962C8B-B14F-4D97-AF65-F5344CB8AC3E}">
        <p14:creationId xmlns:p14="http://schemas.microsoft.com/office/powerpoint/2010/main" val="1657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F3D1F-F47A-9447-A70B-3C557108AD4F}"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8910D-567E-BB4F-86FE-28C9568A0BD4}" type="slidenum">
              <a:rPr lang="en-US" smtClean="0"/>
              <a:t>‹#›</a:t>
            </a:fld>
            <a:endParaRPr lang="en-US"/>
          </a:p>
        </p:txBody>
      </p:sp>
    </p:spTree>
    <p:extLst>
      <p:ext uri="{BB962C8B-B14F-4D97-AF65-F5344CB8AC3E}">
        <p14:creationId xmlns:p14="http://schemas.microsoft.com/office/powerpoint/2010/main" val="971963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96415-7199-CA4A-8B0B-D45EA3689EB2}"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286C-6C38-8A43-B7F2-3C1CEAD81B16}"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710682"/>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0143-8AC2-EA4C-9E39-EA96AE62654C}"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408EC-708B-1C49-B6C6-BAB8AE0B3E18}"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94428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9BD26-1D68-F444-A448-A4D356188BE2}"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2F63-4244-CE48-9596-23BDC43DA6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69375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F3D1F-F47A-9447-A70B-3C557108AD4F}"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8910D-567E-BB4F-86FE-28C9568A0BD4}" type="slidenum">
              <a:rPr lang="en-US" smtClean="0"/>
              <a:t>‹#›</a:t>
            </a:fld>
            <a:endParaRPr lang="en-US"/>
          </a:p>
        </p:txBody>
      </p:sp>
      <p:pic>
        <p:nvPicPr>
          <p:cNvPr id="8" name="Picture 7"/>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8908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56" y="1676706"/>
            <a:ext cx="9160576" cy="2557985"/>
          </a:xfrm>
        </p:spPr>
        <p:txBody>
          <a:bodyPr>
            <a:noAutofit/>
          </a:bodyPr>
          <a:lstStyle/>
          <a:p>
            <a:pPr algn="l"/>
            <a:r>
              <a:rPr lang="en-GB" sz="4000" b="1" dirty="0"/>
              <a:t>What did we do?</a:t>
            </a:r>
            <a:br>
              <a:rPr lang="en-GB" sz="4000" b="1" dirty="0"/>
            </a:br>
            <a:r>
              <a:rPr lang="en-GB" sz="4000" b="1" dirty="0"/>
              <a:t>Orchard Medical Centre</a:t>
            </a:r>
            <a:br>
              <a:rPr lang="en-GB" sz="4000" dirty="0"/>
            </a:br>
            <a:br>
              <a:rPr lang="en-GB" sz="4000" dirty="0"/>
            </a:br>
            <a:r>
              <a:rPr lang="en-GB" sz="4000" dirty="0"/>
              <a:t>Dr Richard Berkley &amp; Linda Branch</a:t>
            </a:r>
            <a:endParaRPr lang="en-GB" sz="1800" dirty="0"/>
          </a:p>
        </p:txBody>
      </p:sp>
      <p:sp>
        <p:nvSpPr>
          <p:cNvPr id="3" name="Rectangle 2">
            <a:extLst>
              <a:ext uri="{FF2B5EF4-FFF2-40B4-BE49-F238E27FC236}">
                <a16:creationId xmlns:a16="http://schemas.microsoft.com/office/drawing/2014/main" id="{00A325D4-F052-4EE7-B44B-EDA9A101FD1A}"/>
              </a:ext>
            </a:extLst>
          </p:cNvPr>
          <p:cNvSpPr/>
          <p:nvPr/>
        </p:nvSpPr>
        <p:spPr>
          <a:xfrm>
            <a:off x="261256" y="4491365"/>
            <a:ext cx="8506226" cy="1732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797EC"/>
                </a:solidFill>
                <a:latin typeface="Franklin Gothic Book" panose="020B0503020102020204" pitchFamily="34" charset="0"/>
              </a:rPr>
              <a:t>Practice Overview</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List size: c.12,000  patients at single site practice</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12 GPs, working between 4 and 7 sessions per week</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Affluent with older patient profile, c.6% ethnicity, deprivation score of 6</a:t>
            </a:r>
          </a:p>
          <a:p>
            <a:pPr marL="285750" indent="-285750">
              <a:buFont typeface="Wingdings" panose="05000000000000000000" pitchFamily="2" charset="2"/>
              <a:buChar char="§"/>
            </a:pPr>
            <a:r>
              <a:rPr lang="en-GB" dirty="0">
                <a:solidFill>
                  <a:srgbClr val="F797EC"/>
                </a:solidFill>
                <a:latin typeface="Franklin Gothic Book" panose="020B0503020102020204" pitchFamily="34" charset="0"/>
              </a:rPr>
              <a:t>Approach: Focus on Usual GP and global approach</a:t>
            </a:r>
          </a:p>
          <a:p>
            <a:r>
              <a:rPr lang="en-GB" dirty="0">
                <a:solidFill>
                  <a:srgbClr val="F797EC"/>
                </a:solidFill>
                <a:latin typeface="Franklin Gothic Book" panose="020B0503020102020204" pitchFamily="34" charset="0"/>
              </a:rPr>
              <a:t>	 </a:t>
            </a:r>
          </a:p>
        </p:txBody>
      </p:sp>
    </p:spTree>
    <p:extLst>
      <p:ext uri="{BB962C8B-B14F-4D97-AF65-F5344CB8AC3E}">
        <p14:creationId xmlns:p14="http://schemas.microsoft.com/office/powerpoint/2010/main" val="417087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5505" y="5724939"/>
            <a:ext cx="4731026" cy="646331"/>
          </a:xfrm>
          <a:prstGeom prst="rect">
            <a:avLst/>
          </a:prstGeom>
          <a:noFill/>
        </p:spPr>
        <p:txBody>
          <a:bodyPr wrap="square" rtlCol="0">
            <a:spAutoFit/>
          </a:bodyPr>
          <a:lstStyle/>
          <a:p>
            <a:r>
              <a:rPr lang="en-GB" b="1" dirty="0">
                <a:solidFill>
                  <a:schemeClr val="bg1"/>
                </a:solidFill>
                <a:latin typeface="Microsoft Sans Serif" panose="020B0604020202020204" pitchFamily="34" charset="0"/>
                <a:cs typeface="Microsoft Sans Serif" panose="020B0604020202020204" pitchFamily="34" charset="0"/>
              </a:rPr>
              <a:t>Continuity of Care Project Manager: Julia.Martineau@onecare.org.uk</a:t>
            </a:r>
          </a:p>
        </p:txBody>
      </p:sp>
    </p:spTree>
    <p:extLst>
      <p:ext uri="{BB962C8B-B14F-4D97-AF65-F5344CB8AC3E}">
        <p14:creationId xmlns:p14="http://schemas.microsoft.com/office/powerpoint/2010/main" val="174828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F96C-DD9E-456A-8C05-D08B02CFC6FB}"/>
              </a:ext>
            </a:extLst>
          </p:cNvPr>
          <p:cNvSpPr>
            <a:spLocks noGrp="1"/>
          </p:cNvSpPr>
          <p:nvPr>
            <p:ph type="title"/>
          </p:nvPr>
        </p:nvSpPr>
        <p:spPr>
          <a:xfrm>
            <a:off x="325854" y="296321"/>
            <a:ext cx="9821268" cy="506952"/>
          </a:xfrm>
        </p:spPr>
        <p:txBody>
          <a:bodyPr>
            <a:normAutofit fontScale="90000"/>
          </a:bodyPr>
          <a:lstStyle/>
          <a:p>
            <a:r>
              <a:rPr lang="en-US" dirty="0"/>
              <a:t>Ambition and focus</a:t>
            </a:r>
            <a:endParaRPr lang="en-GB" dirty="0"/>
          </a:p>
        </p:txBody>
      </p:sp>
      <p:graphicFrame>
        <p:nvGraphicFramePr>
          <p:cNvPr id="4" name="Table 3">
            <a:extLst>
              <a:ext uri="{FF2B5EF4-FFF2-40B4-BE49-F238E27FC236}">
                <a16:creationId xmlns:a16="http://schemas.microsoft.com/office/drawing/2014/main" id="{DD457D2E-41F3-42D7-8EB1-644B8F06A087}"/>
              </a:ext>
            </a:extLst>
          </p:cNvPr>
          <p:cNvGraphicFramePr>
            <a:graphicFrameLocks noGrp="1"/>
          </p:cNvGraphicFramePr>
          <p:nvPr>
            <p:extLst>
              <p:ext uri="{D42A27DB-BD31-4B8C-83A1-F6EECF244321}">
                <p14:modId xmlns:p14="http://schemas.microsoft.com/office/powerpoint/2010/main" val="429090624"/>
              </p:ext>
            </p:extLst>
          </p:nvPr>
        </p:nvGraphicFramePr>
        <p:xfrm>
          <a:off x="325854" y="843532"/>
          <a:ext cx="11410739" cy="4679222"/>
        </p:xfrm>
        <a:graphic>
          <a:graphicData uri="http://schemas.openxmlformats.org/drawingml/2006/table">
            <a:tbl>
              <a:tblPr firstRow="1" firstCol="1" bandRow="1">
                <a:tableStyleId>{5C22544A-7EE6-4342-B048-85BDC9FD1C3A}</a:tableStyleId>
              </a:tblPr>
              <a:tblGrid>
                <a:gridCol w="2546438">
                  <a:extLst>
                    <a:ext uri="{9D8B030D-6E8A-4147-A177-3AD203B41FA5}">
                      <a16:colId xmlns:a16="http://schemas.microsoft.com/office/drawing/2014/main" val="1058985504"/>
                    </a:ext>
                  </a:extLst>
                </a:gridCol>
                <a:gridCol w="8864301">
                  <a:extLst>
                    <a:ext uri="{9D8B030D-6E8A-4147-A177-3AD203B41FA5}">
                      <a16:colId xmlns:a16="http://schemas.microsoft.com/office/drawing/2014/main" val="2722070630"/>
                    </a:ext>
                  </a:extLst>
                </a:gridCol>
              </a:tblGrid>
              <a:tr h="290102">
                <a:tc>
                  <a:txBody>
                    <a:bodyPr/>
                    <a:lstStyle/>
                    <a:p>
                      <a:pPr algn="ctr"/>
                      <a:r>
                        <a:rPr lang="en-GB" sz="1800" b="1" dirty="0">
                          <a:solidFill>
                            <a:schemeClr val="bg1"/>
                          </a:solidFill>
                          <a:effectLst/>
                          <a:latin typeface="Franklin Gothic Book" panose="020B0503020102020204" pitchFamily="34" charset="0"/>
                        </a:rPr>
                        <a:t>Areas of work </a:t>
                      </a:r>
                      <a:endParaRPr lang="en-GB" sz="1800" b="1" dirty="0">
                        <a:solidFill>
                          <a:schemeClr val="bg1"/>
                        </a:solidFill>
                        <a:effectLst/>
                        <a:latin typeface="Franklin Gothic Book" panose="020B0503020102020204" pitchFamily="34" charset="0"/>
                        <a:ea typeface="Calibri" panose="020F0502020204030204" pitchFamily="34" charset="0"/>
                      </a:endParaRPr>
                    </a:p>
                  </a:txBody>
                  <a:tcPr marL="68580" marR="68580" marT="0" marB="0"/>
                </a:tc>
                <a:tc>
                  <a:txBody>
                    <a:bodyPr/>
                    <a:lstStyle/>
                    <a:p>
                      <a:pPr algn="ctr"/>
                      <a:r>
                        <a:rPr lang="en-GB" sz="1800" b="1" dirty="0">
                          <a:solidFill>
                            <a:schemeClr val="bg1"/>
                          </a:solidFill>
                          <a:effectLst/>
                          <a:latin typeface="Franklin Gothic Book" panose="020B0503020102020204" pitchFamily="34" charset="0"/>
                        </a:rPr>
                        <a:t>Notes </a:t>
                      </a:r>
                      <a:endParaRPr lang="en-GB" sz="1800" b="1" dirty="0">
                        <a:solidFill>
                          <a:schemeClr val="bg1"/>
                        </a:solidFill>
                        <a:effectLst/>
                        <a:latin typeface="Franklin Gothic Book" panose="020B05030201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374231870"/>
                  </a:ext>
                </a:extLst>
              </a:tr>
              <a:tr h="1625406">
                <a:tc>
                  <a:txBody>
                    <a:bodyPr/>
                    <a:lstStyle/>
                    <a:p>
                      <a:pPr marL="0" lvl="0" indent="0">
                        <a:buFont typeface="+mj-lt"/>
                        <a:buNone/>
                      </a:pPr>
                      <a:r>
                        <a:rPr lang="en-GB" sz="1800" dirty="0">
                          <a:effectLst/>
                          <a:latin typeface="Franklin Gothic Book" panose="020B0503020102020204" pitchFamily="34" charset="0"/>
                        </a:rPr>
                        <a:t>To take a global approach to improve continuity for those patients in the practice that want or need it</a:t>
                      </a:r>
                      <a:endParaRPr lang="en-GB" sz="1800" dirty="0">
                        <a:effectLst/>
                        <a:latin typeface="Franklin Gothic Book" panose="020B0503020102020204" pitchFamily="34" charset="0"/>
                        <a:ea typeface="Calibri" panose="020F0502020204030204" pitchFamily="34" charset="0"/>
                      </a:endParaRPr>
                    </a:p>
                  </a:txBody>
                  <a:tcPr marL="68580" marR="68580" marT="0" marB="0"/>
                </a:tc>
                <a:tc>
                  <a:txBody>
                    <a:bodyPr/>
                    <a:lstStyle/>
                    <a:p>
                      <a:pPr marL="0" indent="0">
                        <a:buFont typeface="Arial" panose="020B0604020202020204" pitchFamily="34" charset="0"/>
                        <a:buNone/>
                      </a:pPr>
                      <a:r>
                        <a:rPr lang="en-GB" sz="1800" dirty="0">
                          <a:effectLst/>
                          <a:latin typeface="Franklin Gothic Book" panose="020B0503020102020204" pitchFamily="34" charset="0"/>
                        </a:rPr>
                        <a:t>Our focus was to improve continuity of care for all patients at the practice rather than for a particular cohort.  As a smaller practice on one site we felt this was doable. This approach worked for us as we recognised there was an overlap with other initiatives at the practice, such as the productive general practice frequent user modules.</a:t>
                      </a:r>
                    </a:p>
                    <a:p>
                      <a:pPr marL="285750" indent="-285750">
                        <a:buFont typeface="Arial" panose="020B0604020202020204" pitchFamily="34" charset="0"/>
                        <a:buChar char="•"/>
                      </a:pPr>
                      <a:endParaRPr lang="en-GB" sz="1800" dirty="0">
                        <a:effectLst/>
                        <a:latin typeface="Franklin Gothic Book" panose="020B0503020102020204" pitchFamily="34" charset="0"/>
                      </a:endParaRPr>
                    </a:p>
                    <a:p>
                      <a:pPr marL="0" indent="0">
                        <a:buFont typeface="Arial" panose="020B0604020202020204" pitchFamily="34" charset="0"/>
                        <a:buNone/>
                      </a:pPr>
                      <a:r>
                        <a:rPr lang="en-GB" sz="1800" dirty="0">
                          <a:effectLst/>
                          <a:latin typeface="Franklin Gothic Book" panose="020B0503020102020204" pitchFamily="34" charset="0"/>
                          <a:ea typeface="Calibri" panose="020F0502020204030204" pitchFamily="34" charset="0"/>
                        </a:rPr>
                        <a:t>The work included</a:t>
                      </a:r>
                      <a:r>
                        <a:rPr lang="en-GB" sz="1800" dirty="0">
                          <a:effectLst/>
                          <a:latin typeface="Franklin Gothic Book" panose="020B0503020102020204" pitchFamily="34" charset="0"/>
                        </a:rPr>
                        <a:t> updating and maintaining the usual GP field on EMIS and the inclusion of Long Term Condition Nurses within the project, all with the aim to improve continuity to those that want or need it.</a:t>
                      </a:r>
                    </a:p>
                    <a:p>
                      <a:endParaRPr lang="en-GB" sz="1800" dirty="0">
                        <a:effectLst/>
                        <a:latin typeface="Franklin Gothic Book" panose="020B05030201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117620932"/>
                  </a:ext>
                </a:extLst>
              </a:tr>
              <a:tr h="1242805">
                <a:tc>
                  <a:txBody>
                    <a:bodyPr/>
                    <a:lstStyle/>
                    <a:p>
                      <a:pPr marL="0" lvl="0" indent="0">
                        <a:buFont typeface="+mj-lt"/>
                        <a:buNone/>
                      </a:pPr>
                      <a:r>
                        <a:rPr lang="en-GB" sz="1800" dirty="0">
                          <a:effectLst/>
                          <a:latin typeface="Franklin Gothic Book" panose="020B0503020102020204" pitchFamily="34" charset="0"/>
                        </a:rPr>
                        <a:t>To create a culture of continuity within the practice</a:t>
                      </a:r>
                    </a:p>
                  </a:txBody>
                  <a:tcPr marL="68580" marR="68580" marT="0" marB="0"/>
                </a:tc>
                <a:tc>
                  <a:txBody>
                    <a:bodyPr/>
                    <a:lstStyle/>
                    <a:p>
                      <a:pPr marL="0" lvl="0" indent="0">
                        <a:buFont typeface="Symbol" panose="05050102010706020507" pitchFamily="18" charset="2"/>
                        <a:buNone/>
                      </a:pPr>
                      <a:r>
                        <a:rPr lang="en-GB" sz="1800" dirty="0">
                          <a:effectLst/>
                          <a:latin typeface="Franklin Gothic Book" panose="020B0503020102020204" pitchFamily="34" charset="0"/>
                        </a:rPr>
                        <a:t>We worked hard to ensure a practice-wide understanding of why continuity of care is important for both patients and staff.</a:t>
                      </a:r>
                    </a:p>
                    <a:p>
                      <a:pPr marL="285750" lvl="0" indent="-285750">
                        <a:buFont typeface="Arial" panose="020B0604020202020204" pitchFamily="34" charset="0"/>
                        <a:buChar char="•"/>
                      </a:pPr>
                      <a:endParaRPr lang="en-GB" sz="1800" dirty="0">
                        <a:effectLst/>
                        <a:latin typeface="Franklin Gothic Book" panose="020B0503020102020204" pitchFamily="34" charset="0"/>
                      </a:endParaRPr>
                    </a:p>
                    <a:p>
                      <a:pPr marL="0" lvl="0" indent="0">
                        <a:buFont typeface="Symbol" panose="05050102010706020507" pitchFamily="18" charset="2"/>
                        <a:buNone/>
                      </a:pPr>
                      <a:r>
                        <a:rPr lang="en-GB" sz="1800" dirty="0">
                          <a:effectLst/>
                          <a:latin typeface="Franklin Gothic Book" panose="020B0503020102020204" pitchFamily="34" charset="0"/>
                        </a:rPr>
                        <a:t>We increased staff training and skills to deliver continuity of care.  </a:t>
                      </a:r>
                    </a:p>
                    <a:p>
                      <a:pPr marL="0" lvl="0" indent="0">
                        <a:buFont typeface="Symbol" panose="05050102010706020507" pitchFamily="18" charset="2"/>
                        <a:buNone/>
                      </a:pPr>
                      <a:endParaRPr lang="en-GB" sz="1800" dirty="0">
                        <a:effectLst/>
                        <a:latin typeface="Franklin Gothic Book" panose="020B0503020102020204" pitchFamily="34" charset="0"/>
                      </a:endParaRPr>
                    </a:p>
                    <a:p>
                      <a:pPr marL="0" lvl="0" indent="0">
                        <a:buFont typeface="Symbol" panose="05050102010706020507" pitchFamily="18" charset="2"/>
                        <a:buNone/>
                      </a:pPr>
                      <a:r>
                        <a:rPr lang="en-GB" sz="1800" dirty="0">
                          <a:effectLst/>
                          <a:latin typeface="Franklin Gothic Book" panose="020B0503020102020204" pitchFamily="34" charset="0"/>
                        </a:rPr>
                        <a:t>We built on the care navigator training our reception staff had recently had.  </a:t>
                      </a:r>
                    </a:p>
                    <a:p>
                      <a:pPr marL="0" lvl="0" indent="0">
                        <a:buFont typeface="Symbol" panose="05050102010706020507" pitchFamily="18" charset="2"/>
                        <a:buNone/>
                      </a:pPr>
                      <a:endParaRPr lang="en-GB" sz="1800" dirty="0">
                        <a:effectLst/>
                        <a:latin typeface="Franklin Gothic Book" panose="020B0503020102020204" pitchFamily="34" charset="0"/>
                      </a:endParaRPr>
                    </a:p>
                  </a:txBody>
                  <a:tcPr marL="68580" marR="68580" marT="0" marB="0"/>
                </a:tc>
                <a:extLst>
                  <a:ext uri="{0D108BD9-81ED-4DB2-BD59-A6C34878D82A}">
                    <a16:rowId xmlns:a16="http://schemas.microsoft.com/office/drawing/2014/main" val="1221488234"/>
                  </a:ext>
                </a:extLst>
              </a:tr>
            </a:tbl>
          </a:graphicData>
        </a:graphic>
      </p:graphicFrame>
    </p:spTree>
    <p:extLst>
      <p:ext uri="{BB962C8B-B14F-4D97-AF65-F5344CB8AC3E}">
        <p14:creationId xmlns:p14="http://schemas.microsoft.com/office/powerpoint/2010/main" val="309511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F96C-DD9E-456A-8C05-D08B02CFC6FB}"/>
              </a:ext>
            </a:extLst>
          </p:cNvPr>
          <p:cNvSpPr>
            <a:spLocks noGrp="1"/>
          </p:cNvSpPr>
          <p:nvPr>
            <p:ph type="title"/>
          </p:nvPr>
        </p:nvSpPr>
        <p:spPr>
          <a:xfrm>
            <a:off x="325854" y="296321"/>
            <a:ext cx="9821268" cy="506952"/>
          </a:xfrm>
        </p:spPr>
        <p:txBody>
          <a:bodyPr>
            <a:normAutofit fontScale="90000"/>
          </a:bodyPr>
          <a:lstStyle/>
          <a:p>
            <a:r>
              <a:rPr lang="en-US" dirty="0"/>
              <a:t>Key activities</a:t>
            </a:r>
            <a:endParaRPr lang="en-GB" dirty="0"/>
          </a:p>
        </p:txBody>
      </p:sp>
      <p:graphicFrame>
        <p:nvGraphicFramePr>
          <p:cNvPr id="4" name="Table 3">
            <a:extLst>
              <a:ext uri="{FF2B5EF4-FFF2-40B4-BE49-F238E27FC236}">
                <a16:creationId xmlns:a16="http://schemas.microsoft.com/office/drawing/2014/main" id="{DD457D2E-41F3-42D7-8EB1-644B8F06A087}"/>
              </a:ext>
            </a:extLst>
          </p:cNvPr>
          <p:cNvGraphicFramePr>
            <a:graphicFrameLocks noGrp="1"/>
          </p:cNvGraphicFramePr>
          <p:nvPr>
            <p:extLst>
              <p:ext uri="{D42A27DB-BD31-4B8C-83A1-F6EECF244321}">
                <p14:modId xmlns:p14="http://schemas.microsoft.com/office/powerpoint/2010/main" val="2621493538"/>
              </p:ext>
            </p:extLst>
          </p:nvPr>
        </p:nvGraphicFramePr>
        <p:xfrm>
          <a:off x="548639" y="1116390"/>
          <a:ext cx="11177195" cy="4604251"/>
        </p:xfrm>
        <a:graphic>
          <a:graphicData uri="http://schemas.openxmlformats.org/drawingml/2006/table">
            <a:tbl>
              <a:tblPr firstRow="1" firstCol="1" bandRow="1">
                <a:tableStyleId>{5C22544A-7EE6-4342-B048-85BDC9FD1C3A}</a:tableStyleId>
              </a:tblPr>
              <a:tblGrid>
                <a:gridCol w="2259107">
                  <a:extLst>
                    <a:ext uri="{9D8B030D-6E8A-4147-A177-3AD203B41FA5}">
                      <a16:colId xmlns:a16="http://schemas.microsoft.com/office/drawing/2014/main" val="1058985504"/>
                    </a:ext>
                  </a:extLst>
                </a:gridCol>
                <a:gridCol w="8918088">
                  <a:extLst>
                    <a:ext uri="{9D8B030D-6E8A-4147-A177-3AD203B41FA5}">
                      <a16:colId xmlns:a16="http://schemas.microsoft.com/office/drawing/2014/main" val="2722070630"/>
                    </a:ext>
                  </a:extLst>
                </a:gridCol>
              </a:tblGrid>
              <a:tr h="250195">
                <a:tc>
                  <a:txBody>
                    <a:bodyPr/>
                    <a:lstStyle/>
                    <a:p>
                      <a:pPr algn="ctr"/>
                      <a:r>
                        <a:rPr lang="en-GB" sz="1800" dirty="0">
                          <a:effectLst/>
                          <a:latin typeface="Franklin Gothic Book" panose="020B0503020102020204" pitchFamily="34" charset="0"/>
                        </a:rPr>
                        <a:t>What we did</a:t>
                      </a:r>
                      <a:endParaRPr lang="en-GB" sz="1800" dirty="0">
                        <a:effectLst/>
                        <a:latin typeface="Franklin Gothic Book" panose="020B0503020102020204" pitchFamily="34" charset="0"/>
                        <a:ea typeface="Calibri" panose="020F0502020204030204" pitchFamily="34" charset="0"/>
                      </a:endParaRPr>
                    </a:p>
                  </a:txBody>
                  <a:tcPr marL="68580" marR="68580" marT="0" marB="0"/>
                </a:tc>
                <a:tc>
                  <a:txBody>
                    <a:bodyPr/>
                    <a:lstStyle/>
                    <a:p>
                      <a:pPr algn="ctr"/>
                      <a:r>
                        <a:rPr lang="en-GB" sz="1800" dirty="0">
                          <a:effectLst/>
                          <a:latin typeface="Franklin Gothic Book" panose="020B0503020102020204" pitchFamily="34" charset="0"/>
                        </a:rPr>
                        <a:t>Notes </a:t>
                      </a:r>
                      <a:endParaRPr lang="en-GB" sz="1800" dirty="0">
                        <a:effectLst/>
                        <a:latin typeface="Franklin Gothic Book" panose="020B05030201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374231870"/>
                  </a:ext>
                </a:extLst>
              </a:tr>
              <a:tr h="1250976">
                <a:tc>
                  <a:txBody>
                    <a:bodyPr/>
                    <a:lstStyle/>
                    <a:p>
                      <a:pPr marL="0" lvl="0" indent="0">
                        <a:buFont typeface="+mj-lt"/>
                        <a:buNone/>
                      </a:pPr>
                      <a:r>
                        <a:rPr lang="en-GB" sz="1800" dirty="0">
                          <a:effectLst/>
                          <a:latin typeface="Franklin Gothic Book" panose="020B0503020102020204" pitchFamily="34" charset="0"/>
                        </a:rPr>
                        <a:t>Tools used</a:t>
                      </a:r>
                      <a:endParaRPr lang="en-GB" sz="1800" dirty="0">
                        <a:effectLst/>
                        <a:latin typeface="Franklin Gothic Book" panose="020B0503020102020204" pitchFamily="34" charset="0"/>
                        <a:ea typeface="Calibri" panose="020F0502020204030204" pitchFamily="34" charset="0"/>
                      </a:endParaRPr>
                    </a:p>
                  </a:txBody>
                  <a:tcPr marL="68580" marR="68580" marT="0" marB="0"/>
                </a:tc>
                <a:tc>
                  <a:txBody>
                    <a:bodyPr/>
                    <a:lstStyle/>
                    <a:p>
                      <a:pPr marL="285750" lvl="0" indent="-285750">
                        <a:buFont typeface="Arial" panose="020B0604020202020204" pitchFamily="34" charset="0"/>
                        <a:buChar char="•"/>
                      </a:pPr>
                      <a:r>
                        <a:rPr lang="en-GB" sz="1800" dirty="0">
                          <a:effectLst/>
                          <a:latin typeface="Franklin Gothic Book" panose="020B0503020102020204" pitchFamily="34" charset="0"/>
                        </a:rPr>
                        <a:t>We provided patients with information using the leaflets and posters available from the project and displayed the continuity of care animation in the waiting room </a:t>
                      </a:r>
                    </a:p>
                    <a:p>
                      <a:pPr marL="285750" lvl="0" indent="-285750">
                        <a:buFont typeface="Arial" panose="020B0604020202020204" pitchFamily="34" charset="0"/>
                        <a:buChar char="•"/>
                      </a:pPr>
                      <a:r>
                        <a:rPr lang="en-GB" sz="1800" dirty="0">
                          <a:effectLst/>
                          <a:latin typeface="Franklin Gothic Book" panose="020B0503020102020204" pitchFamily="34" charset="0"/>
                        </a:rPr>
                        <a:t>Pre-Covid-19 we promoted continuity of care on our telephone message</a:t>
                      </a:r>
                    </a:p>
                    <a:p>
                      <a:pPr marL="285750" lvl="0" indent="-285750">
                        <a:buFont typeface="Arial" panose="020B0604020202020204" pitchFamily="34" charset="0"/>
                        <a:buChar char="•"/>
                      </a:pPr>
                      <a:r>
                        <a:rPr lang="en-GB" sz="1800" dirty="0">
                          <a:effectLst/>
                          <a:latin typeface="Franklin Gothic Book" panose="020B0503020102020204" pitchFamily="34" charset="0"/>
                        </a:rPr>
                        <a:t>We used flags and reminders on EMIS to support staff with the new continuity of care process</a:t>
                      </a:r>
                    </a:p>
                  </a:txBody>
                  <a:tcPr marL="68580" marR="68580" marT="0" marB="0"/>
                </a:tc>
                <a:extLst>
                  <a:ext uri="{0D108BD9-81ED-4DB2-BD59-A6C34878D82A}">
                    <a16:rowId xmlns:a16="http://schemas.microsoft.com/office/drawing/2014/main" val="3244616374"/>
                  </a:ext>
                </a:extLst>
              </a:tr>
              <a:tr h="776499">
                <a:tc>
                  <a:txBody>
                    <a:bodyPr/>
                    <a:lstStyle/>
                    <a:p>
                      <a:pPr marL="0" lvl="0" indent="0">
                        <a:buFont typeface="+mj-lt"/>
                        <a:buNone/>
                      </a:pPr>
                      <a:r>
                        <a:rPr lang="en-GB" sz="1800" dirty="0">
                          <a:effectLst/>
                          <a:latin typeface="Franklin Gothic Book" panose="020B0503020102020204" pitchFamily="34" charset="0"/>
                        </a:rPr>
                        <a:t>Evaluation</a:t>
                      </a:r>
                      <a:endParaRPr lang="en-GB" sz="1800" dirty="0">
                        <a:effectLst/>
                        <a:latin typeface="Franklin Gothic Book" panose="020B0503020102020204" pitchFamily="34" charset="0"/>
                        <a:ea typeface="Calibri" panose="020F0502020204030204" pitchFamily="34" charset="0"/>
                      </a:endParaRPr>
                    </a:p>
                  </a:txBody>
                  <a:tcPr marL="68580" marR="68580" marT="0" marB="0"/>
                </a:tc>
                <a:tc>
                  <a:txBody>
                    <a:bodyPr/>
                    <a:lstStyle/>
                    <a:p>
                      <a:pPr marL="285750" lvl="0" indent="-285750">
                        <a:buFont typeface="Arial" panose="020B0604020202020204" pitchFamily="34" charset="0"/>
                        <a:buChar char="•"/>
                      </a:pPr>
                      <a:r>
                        <a:rPr lang="en-GB" sz="1800" dirty="0">
                          <a:effectLst/>
                          <a:latin typeface="Franklin Gothic Book" panose="020B0503020102020204" pitchFamily="34" charset="0"/>
                        </a:rPr>
                        <a:t>We circulated questionnaires to patients to hear their views on continuity of care</a:t>
                      </a:r>
                    </a:p>
                    <a:p>
                      <a:pPr marL="285750" lvl="0" indent="-285750">
                        <a:buFont typeface="Arial" panose="020B0604020202020204" pitchFamily="34" charset="0"/>
                        <a:buChar char="•"/>
                      </a:pPr>
                      <a:r>
                        <a:rPr lang="en-GB" sz="1800" dirty="0">
                          <a:effectLst/>
                          <a:latin typeface="Franklin Gothic Book" panose="020B0503020102020204" pitchFamily="34" charset="0"/>
                        </a:rPr>
                        <a:t>We carried out our own baseline audit of patients seeing their usual GP</a:t>
                      </a:r>
                    </a:p>
                    <a:p>
                      <a:pPr marL="285750" lvl="0" indent="-285750">
                        <a:buFont typeface="Arial" panose="020B0604020202020204" pitchFamily="34" charset="0"/>
                        <a:buChar char="•"/>
                      </a:pPr>
                      <a:r>
                        <a:rPr lang="en-GB" sz="1800" dirty="0">
                          <a:effectLst/>
                          <a:latin typeface="Franklin Gothic Book" panose="020B0503020102020204" pitchFamily="34" charset="0"/>
                        </a:rPr>
                        <a:t>We have periodically re-run the continuity of care measuring tool to assess the changes</a:t>
                      </a:r>
                      <a:endParaRPr lang="en-GB" sz="1800" dirty="0">
                        <a:effectLst/>
                        <a:latin typeface="Franklin Gothic Book" panose="020B05030201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445225170"/>
                  </a:ext>
                </a:extLst>
              </a:tr>
              <a:tr h="582374">
                <a:tc>
                  <a:txBody>
                    <a:bodyPr/>
                    <a:lstStyle/>
                    <a:p>
                      <a:pPr marL="0" lvl="0" indent="0">
                        <a:buFont typeface="+mj-lt"/>
                        <a:buNone/>
                      </a:pPr>
                      <a:r>
                        <a:rPr lang="en-GB" sz="1800" dirty="0">
                          <a:effectLst/>
                          <a:latin typeface="Franklin Gothic Book" panose="020B0503020102020204" pitchFamily="34" charset="0"/>
                        </a:rPr>
                        <a:t>Openness to change our system</a:t>
                      </a:r>
                      <a:endParaRPr lang="en-GB" sz="1800" dirty="0">
                        <a:effectLst/>
                        <a:latin typeface="Franklin Gothic Book" panose="020B0503020102020204" pitchFamily="34" charset="0"/>
                        <a:ea typeface="Calibri" panose="020F0502020204030204" pitchFamily="34" charset="0"/>
                      </a:endParaRPr>
                    </a:p>
                  </a:txBody>
                  <a:tcPr marL="68580" marR="68580" marT="0" marB="0"/>
                </a:tc>
                <a:tc>
                  <a:txBody>
                    <a:bodyPr/>
                    <a:lstStyle/>
                    <a:p>
                      <a:pPr marL="285750" indent="-285750">
                        <a:buFont typeface="Arial" panose="020B0604020202020204" pitchFamily="34" charset="0"/>
                        <a:buChar char="•"/>
                      </a:pPr>
                      <a:r>
                        <a:rPr lang="en-GB" sz="1800" dirty="0">
                          <a:effectLst/>
                          <a:latin typeface="Franklin Gothic Book" panose="020B0503020102020204" pitchFamily="34" charset="0"/>
                        </a:rPr>
                        <a:t>We continue to make ongoing tweaks to our system to give our Reception Team the best chance of achieving continuity where this is required</a:t>
                      </a:r>
                      <a:endParaRPr lang="en-GB" sz="1800" dirty="0">
                        <a:effectLst/>
                        <a:latin typeface="Franklin Gothic Book" panose="020B05030201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829724263"/>
                  </a:ext>
                </a:extLst>
              </a:tr>
              <a:tr h="1552997">
                <a:tc>
                  <a:txBody>
                    <a:bodyPr/>
                    <a:lstStyle/>
                    <a:p>
                      <a:pPr marL="0" lvl="0" indent="0">
                        <a:buFont typeface="+mj-lt"/>
                        <a:buNone/>
                      </a:pPr>
                      <a:r>
                        <a:rPr lang="en-US" sz="1800" dirty="0">
                          <a:effectLst/>
                          <a:latin typeface="Franklin Gothic Book" panose="020B0503020102020204" pitchFamily="34" charset="0"/>
                          <a:ea typeface="Calibri" panose="020F0502020204030204" pitchFamily="34" charset="0"/>
                        </a:rPr>
                        <a:t>Promoting  continuity of care</a:t>
                      </a:r>
                      <a:endParaRPr lang="en-GB" sz="1800" dirty="0">
                        <a:effectLst/>
                        <a:latin typeface="Franklin Gothic Book" panose="020B0503020102020204" pitchFamily="34" charset="0"/>
                        <a:ea typeface="Calibri" panose="020F0502020204030204" pitchFamily="34" charset="0"/>
                      </a:endParaRPr>
                    </a:p>
                  </a:txBody>
                  <a:tcPr marL="68580" marR="68580" marT="0" marB="0"/>
                </a:tc>
                <a:tc>
                  <a:txBody>
                    <a:bodyPr/>
                    <a:lstStyle/>
                    <a:p>
                      <a:pPr marL="285750" lvl="1" indent="-285750">
                        <a:buFont typeface="Arial" panose="020B0604020202020204" pitchFamily="34" charset="0"/>
                        <a:buChar char="•"/>
                      </a:pPr>
                      <a:r>
                        <a:rPr lang="en-GB" sz="1800" dirty="0">
                          <a:effectLst/>
                          <a:latin typeface="Franklin Gothic Book" panose="020B0503020102020204" pitchFamily="34" charset="0"/>
                        </a:rPr>
                        <a:t>There are regular meetings with our Reception Team on the importance of continuity and to address any questions or issues arising from promoting continuity</a:t>
                      </a:r>
                    </a:p>
                    <a:p>
                      <a:pPr marL="285750" lvl="1" indent="-285750">
                        <a:buFont typeface="Arial" panose="020B0604020202020204" pitchFamily="34" charset="0"/>
                        <a:buChar char="•"/>
                      </a:pPr>
                      <a:r>
                        <a:rPr lang="en-GB" sz="1800" dirty="0">
                          <a:effectLst/>
                          <a:latin typeface="Franklin Gothic Book" panose="020B0503020102020204" pitchFamily="34" charset="0"/>
                        </a:rPr>
                        <a:t>We ensured the shift leads were equipped to train and support Reception Team colleagues</a:t>
                      </a:r>
                    </a:p>
                    <a:p>
                      <a:pPr marL="285750" lvl="1" indent="-285750">
                        <a:buFont typeface="Arial" panose="020B0604020202020204" pitchFamily="34" charset="0"/>
                        <a:buChar char="•"/>
                      </a:pPr>
                      <a:r>
                        <a:rPr lang="en-GB" sz="1800" dirty="0">
                          <a:effectLst/>
                          <a:latin typeface="Franklin Gothic Book" panose="020B0503020102020204" pitchFamily="34" charset="0"/>
                        </a:rPr>
                        <a:t>We made changes to our navigation tool to support continuity of care</a:t>
                      </a:r>
                      <a:endParaRPr lang="en-GB" sz="1800" dirty="0">
                        <a:effectLst/>
                        <a:latin typeface="Franklin Gothic Book" panose="020B05030201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481366516"/>
                  </a:ext>
                </a:extLst>
              </a:tr>
            </a:tbl>
          </a:graphicData>
        </a:graphic>
      </p:graphicFrame>
    </p:spTree>
    <p:extLst>
      <p:ext uri="{BB962C8B-B14F-4D97-AF65-F5344CB8AC3E}">
        <p14:creationId xmlns:p14="http://schemas.microsoft.com/office/powerpoint/2010/main" val="181747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6F2E2B-4A7C-4E77-AB6D-818A7E329F36}"/>
              </a:ext>
            </a:extLst>
          </p:cNvPr>
          <p:cNvSpPr txBox="1"/>
          <p:nvPr/>
        </p:nvSpPr>
        <p:spPr>
          <a:xfrm>
            <a:off x="499354" y="1709580"/>
            <a:ext cx="5424147" cy="4524315"/>
          </a:xfrm>
          <a:prstGeom prst="rect">
            <a:avLst/>
          </a:prstGeom>
          <a:noFill/>
        </p:spPr>
        <p:txBody>
          <a:bodyPr wrap="square" rtlCol="0">
            <a:spAutoFit/>
          </a:bodyPr>
          <a:lstStyle/>
          <a:p>
            <a:pPr marL="342900" indent="-342900">
              <a:buAutoNum type="arabicPeriod"/>
            </a:pPr>
            <a:r>
              <a:rPr lang="en-US" dirty="0">
                <a:solidFill>
                  <a:srgbClr val="32559E"/>
                </a:solidFill>
                <a:latin typeface="Franklin Gothic Book" panose="020B0503020102020204" pitchFamily="34" charset="0"/>
              </a:rPr>
              <a:t>The practice participated in the patient and staff surveys undertaken by Mott McDonald as part of the Health Foundation </a:t>
            </a:r>
            <a:r>
              <a:rPr lang="en-US" dirty="0" err="1">
                <a:solidFill>
                  <a:srgbClr val="32559E"/>
                </a:solidFill>
                <a:latin typeface="Franklin Gothic Book" panose="020B0503020102020204" pitchFamily="34" charset="0"/>
              </a:rPr>
              <a:t>programme</a:t>
            </a:r>
            <a:r>
              <a:rPr lang="en-US" dirty="0">
                <a:solidFill>
                  <a:srgbClr val="32559E"/>
                </a:solidFill>
                <a:latin typeface="Franklin Gothic Book" panose="020B0503020102020204" pitchFamily="34" charset="0"/>
              </a:rPr>
              <a:t>, and we look forward to hearing those results.</a:t>
            </a:r>
          </a:p>
          <a:p>
            <a:pPr marL="342900" indent="-342900">
              <a:buAutoNum type="arabicPeriod"/>
            </a:pPr>
            <a:endParaRPr lang="en-US" dirty="0">
              <a:solidFill>
                <a:srgbClr val="32559E"/>
              </a:solidFill>
              <a:latin typeface="Franklin Gothic Book" panose="020B0503020102020204" pitchFamily="34" charset="0"/>
            </a:endParaRPr>
          </a:p>
          <a:p>
            <a:pPr marL="342900" indent="-342900">
              <a:buAutoNum type="arabicPeriod"/>
            </a:pPr>
            <a:r>
              <a:rPr lang="en-GB" sz="1800" dirty="0">
                <a:solidFill>
                  <a:srgbClr val="32559E"/>
                </a:solidFill>
                <a:effectLst/>
                <a:latin typeface="Franklin Gothic Book" panose="020B0503020102020204" pitchFamily="34" charset="0"/>
              </a:rPr>
              <a:t>We carried out an audit of resistance with patients to help the Reception Team understand </a:t>
            </a:r>
            <a:r>
              <a:rPr lang="en-US" dirty="0">
                <a:solidFill>
                  <a:srgbClr val="32559E"/>
                </a:solidFill>
                <a:latin typeface="Franklin Gothic Book" panose="020B0503020102020204" pitchFamily="34" charset="0"/>
              </a:rPr>
              <a:t>why patients choose NOT to book with their own GP. We used the template shown.  The audit was done for 1 week.  It found patients were willing to wait over a week to see their usual GP.</a:t>
            </a:r>
          </a:p>
          <a:p>
            <a:endParaRPr lang="en-US" dirty="0">
              <a:solidFill>
                <a:srgbClr val="32559E"/>
              </a:solidFill>
              <a:latin typeface="Franklin Gothic Book" panose="020B0503020102020204" pitchFamily="34" charset="0"/>
            </a:endParaRPr>
          </a:p>
          <a:p>
            <a:r>
              <a:rPr lang="en-US" i="1" dirty="0">
                <a:solidFill>
                  <a:srgbClr val="32559E"/>
                </a:solidFill>
                <a:latin typeface="Franklin Gothic Book" panose="020B0503020102020204" pitchFamily="34" charset="0"/>
              </a:rPr>
              <a:t>An unexpected consequence of the audit was it initiated continuity conversations among staff, building towards our culture of continuity.</a:t>
            </a:r>
          </a:p>
          <a:p>
            <a:r>
              <a:rPr lang="en-US" dirty="0">
                <a:latin typeface="Franklin Gothic Book" panose="020B0503020102020204" pitchFamily="34" charset="0"/>
              </a:rPr>
              <a:t>	</a:t>
            </a:r>
            <a:endParaRPr lang="en-GB" dirty="0">
              <a:highlight>
                <a:srgbClr val="FFFF00"/>
              </a:highlight>
              <a:latin typeface="Franklin Gothic Book" panose="020B0503020102020204" pitchFamily="34" charset="0"/>
            </a:endParaRPr>
          </a:p>
        </p:txBody>
      </p:sp>
      <p:pic>
        <p:nvPicPr>
          <p:cNvPr id="6" name="Picture 5">
            <a:extLst>
              <a:ext uri="{FF2B5EF4-FFF2-40B4-BE49-F238E27FC236}">
                <a16:creationId xmlns:a16="http://schemas.microsoft.com/office/drawing/2014/main" id="{CD659A63-70C6-4113-BA4C-112C6C9552A7}"/>
              </a:ext>
            </a:extLst>
          </p:cNvPr>
          <p:cNvPicPr>
            <a:picLocks noChangeAspect="1"/>
          </p:cNvPicPr>
          <p:nvPr/>
        </p:nvPicPr>
        <p:blipFill>
          <a:blip r:embed="rId3"/>
          <a:stretch>
            <a:fillRect/>
          </a:stretch>
        </p:blipFill>
        <p:spPr>
          <a:xfrm>
            <a:off x="6377049" y="1514138"/>
            <a:ext cx="5224486" cy="4333353"/>
          </a:xfrm>
          <a:prstGeom prst="rect">
            <a:avLst/>
          </a:prstGeom>
        </p:spPr>
      </p:pic>
      <p:sp>
        <p:nvSpPr>
          <p:cNvPr id="5" name="Title 4">
            <a:extLst>
              <a:ext uri="{FF2B5EF4-FFF2-40B4-BE49-F238E27FC236}">
                <a16:creationId xmlns:a16="http://schemas.microsoft.com/office/drawing/2014/main" id="{15999AC5-506D-459E-8A78-C958E2B46020}"/>
              </a:ext>
            </a:extLst>
          </p:cNvPr>
          <p:cNvSpPr>
            <a:spLocks noGrp="1"/>
          </p:cNvSpPr>
          <p:nvPr>
            <p:ph type="title"/>
          </p:nvPr>
        </p:nvSpPr>
        <p:spPr/>
        <p:txBody>
          <a:bodyPr/>
          <a:lstStyle/>
          <a:p>
            <a:r>
              <a:rPr lang="en-US" dirty="0"/>
              <a:t>Patient Focused</a:t>
            </a:r>
            <a:endParaRPr lang="en-GB" dirty="0"/>
          </a:p>
        </p:txBody>
      </p:sp>
    </p:spTree>
    <p:extLst>
      <p:ext uri="{BB962C8B-B14F-4D97-AF65-F5344CB8AC3E}">
        <p14:creationId xmlns:p14="http://schemas.microsoft.com/office/powerpoint/2010/main" val="303584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94F3-2F3C-4702-A323-17B3FEBFFCCA}"/>
              </a:ext>
            </a:extLst>
          </p:cNvPr>
          <p:cNvSpPr>
            <a:spLocks noGrp="1"/>
          </p:cNvSpPr>
          <p:nvPr>
            <p:ph type="title"/>
          </p:nvPr>
        </p:nvSpPr>
        <p:spPr/>
        <p:txBody>
          <a:bodyPr/>
          <a:lstStyle/>
          <a:p>
            <a:r>
              <a:rPr lang="en-US" dirty="0"/>
              <a:t>Reception Team and Care Navigator Role</a:t>
            </a:r>
            <a:endParaRPr lang="en-GB" dirty="0"/>
          </a:p>
        </p:txBody>
      </p:sp>
      <p:sp>
        <p:nvSpPr>
          <p:cNvPr id="3" name="Content Placeholder 2">
            <a:extLst>
              <a:ext uri="{FF2B5EF4-FFF2-40B4-BE49-F238E27FC236}">
                <a16:creationId xmlns:a16="http://schemas.microsoft.com/office/drawing/2014/main" id="{09C714E5-40A7-4789-B80F-C97561EC4B9E}"/>
              </a:ext>
            </a:extLst>
          </p:cNvPr>
          <p:cNvSpPr>
            <a:spLocks noGrp="1"/>
          </p:cNvSpPr>
          <p:nvPr>
            <p:ph idx="1"/>
          </p:nvPr>
        </p:nvSpPr>
        <p:spPr>
          <a:xfrm>
            <a:off x="429638" y="1432168"/>
            <a:ext cx="10166643" cy="4517370"/>
          </a:xfrm>
        </p:spPr>
        <p:txBody>
          <a:bodyPr>
            <a:normAutofit/>
          </a:bodyPr>
          <a:lstStyle/>
          <a:p>
            <a:pPr>
              <a:spcAft>
                <a:spcPts val="1000"/>
              </a:spcAft>
            </a:pPr>
            <a:r>
              <a:rPr lang="en-US" sz="1800" dirty="0">
                <a:latin typeface="Franklin Gothic Book" panose="020B0503020102020204" pitchFamily="34" charset="0"/>
              </a:rPr>
              <a:t>Using care navigation has been key in supporting CoC.  </a:t>
            </a:r>
          </a:p>
          <a:p>
            <a:pPr>
              <a:spcAft>
                <a:spcPts val="1000"/>
              </a:spcAft>
            </a:pPr>
            <a:r>
              <a:rPr lang="en-US" sz="1800" dirty="0">
                <a:latin typeface="Franklin Gothic Book" panose="020B0503020102020204" pitchFamily="34" charset="0"/>
              </a:rPr>
              <a:t>One of our GPs shared how it feels as a GP to see the same patient, and how it feels to see a patient they do not know.  This was powerful and an important session for staff as it helped them to understand why GPs value it.  </a:t>
            </a:r>
          </a:p>
          <a:p>
            <a:pPr>
              <a:spcAft>
                <a:spcPts val="1000"/>
              </a:spcAft>
            </a:pPr>
            <a:r>
              <a:rPr lang="en-US" sz="1800" dirty="0">
                <a:latin typeface="Franklin Gothic Book" panose="020B0503020102020204" pitchFamily="34" charset="0"/>
              </a:rPr>
              <a:t>For the Reception Team who can struggle to find an appointment, understanding that continuity can lead to less appointments was a key concept in their buy-in to continuity.</a:t>
            </a:r>
          </a:p>
          <a:p>
            <a:pPr>
              <a:spcAft>
                <a:spcPts val="1000"/>
              </a:spcAft>
            </a:pPr>
            <a:r>
              <a:rPr lang="en-US" sz="1800" dirty="0">
                <a:latin typeface="Franklin Gothic Book" panose="020B0503020102020204" pitchFamily="34" charset="0"/>
              </a:rPr>
              <a:t>Ensuring our Reception Team understand continuity we believe helped maintain continuity during the pandemic.</a:t>
            </a:r>
          </a:p>
          <a:p>
            <a:endParaRPr lang="en-US" dirty="0">
              <a:latin typeface="Franklin Gothic Book" panose="020B0503020102020204" pitchFamily="34" charset="0"/>
            </a:endParaRPr>
          </a:p>
          <a:p>
            <a:endParaRPr lang="en-US" dirty="0">
              <a:latin typeface="Franklin Gothic Book" panose="020B0503020102020204" pitchFamily="34" charset="0"/>
            </a:endParaRPr>
          </a:p>
        </p:txBody>
      </p:sp>
    </p:spTree>
    <p:extLst>
      <p:ext uri="{BB962C8B-B14F-4D97-AF65-F5344CB8AC3E}">
        <p14:creationId xmlns:p14="http://schemas.microsoft.com/office/powerpoint/2010/main" val="26192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E716-49BA-4854-93F1-F06D5CCBCCAC}"/>
              </a:ext>
            </a:extLst>
          </p:cNvPr>
          <p:cNvSpPr>
            <a:spLocks noGrp="1"/>
          </p:cNvSpPr>
          <p:nvPr>
            <p:ph type="title"/>
          </p:nvPr>
        </p:nvSpPr>
        <p:spPr/>
        <p:txBody>
          <a:bodyPr/>
          <a:lstStyle/>
          <a:p>
            <a:r>
              <a:rPr lang="en-US" dirty="0"/>
              <a:t>Use EMIS to support </a:t>
            </a:r>
            <a:r>
              <a:rPr lang="en-US" dirty="0" err="1"/>
              <a:t>CoC</a:t>
            </a:r>
            <a:endParaRPr lang="en-GB" dirty="0"/>
          </a:p>
        </p:txBody>
      </p:sp>
      <p:pic>
        <p:nvPicPr>
          <p:cNvPr id="9" name="Content Placeholder 8">
            <a:extLst>
              <a:ext uri="{FF2B5EF4-FFF2-40B4-BE49-F238E27FC236}">
                <a16:creationId xmlns:a16="http://schemas.microsoft.com/office/drawing/2014/main" id="{4D8A7053-9A5F-492E-A733-D3586462B5B5}"/>
              </a:ext>
            </a:extLst>
          </p:cNvPr>
          <p:cNvPicPr>
            <a:picLocks noGrp="1" noChangeAspect="1"/>
          </p:cNvPicPr>
          <p:nvPr>
            <p:ph idx="1"/>
          </p:nvPr>
        </p:nvPicPr>
        <p:blipFill>
          <a:blip r:embed="rId2"/>
          <a:stretch>
            <a:fillRect/>
          </a:stretch>
        </p:blipFill>
        <p:spPr>
          <a:xfrm>
            <a:off x="3505200" y="2989245"/>
            <a:ext cx="6137052" cy="3316552"/>
          </a:xfrm>
          <a:prstGeom prst="rect">
            <a:avLst/>
          </a:prstGeom>
        </p:spPr>
      </p:pic>
      <p:sp>
        <p:nvSpPr>
          <p:cNvPr id="10" name="TextBox 9">
            <a:extLst>
              <a:ext uri="{FF2B5EF4-FFF2-40B4-BE49-F238E27FC236}">
                <a16:creationId xmlns:a16="http://schemas.microsoft.com/office/drawing/2014/main" id="{CE356F52-6C77-4E7F-AF7F-69178388599A}"/>
              </a:ext>
            </a:extLst>
          </p:cNvPr>
          <p:cNvSpPr txBox="1"/>
          <p:nvPr/>
        </p:nvSpPr>
        <p:spPr>
          <a:xfrm>
            <a:off x="429637" y="1456359"/>
            <a:ext cx="11332726" cy="646331"/>
          </a:xfrm>
          <a:prstGeom prst="rect">
            <a:avLst/>
          </a:prstGeom>
          <a:noFill/>
        </p:spPr>
        <p:txBody>
          <a:bodyPr wrap="square" rtlCol="0">
            <a:spAutoFit/>
          </a:bodyPr>
          <a:lstStyle/>
          <a:p>
            <a:r>
              <a:rPr lang="en-US" dirty="0"/>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11" name="TextBox 10">
            <a:extLst>
              <a:ext uri="{FF2B5EF4-FFF2-40B4-BE49-F238E27FC236}">
                <a16:creationId xmlns:a16="http://schemas.microsoft.com/office/drawing/2014/main" id="{F15BB968-6E31-45D5-BC71-6150280F6EBE}"/>
              </a:ext>
            </a:extLst>
          </p:cNvPr>
          <p:cNvSpPr txBox="1"/>
          <p:nvPr/>
        </p:nvSpPr>
        <p:spPr>
          <a:xfrm>
            <a:off x="1205458" y="3134139"/>
            <a:ext cx="2236225" cy="2308324"/>
          </a:xfrm>
          <a:prstGeom prst="rect">
            <a:avLst/>
          </a:prstGeom>
          <a:noFill/>
          <a:ln>
            <a:solidFill>
              <a:schemeClr val="accent1"/>
            </a:solidFill>
          </a:ln>
        </p:spPr>
        <p:txBody>
          <a:bodyPr wrap="square" rtlCol="0">
            <a:spAutoFit/>
          </a:bodyPr>
          <a:lstStyle/>
          <a:p>
            <a:r>
              <a:rPr lang="en-US" dirty="0">
                <a:solidFill>
                  <a:srgbClr val="002060"/>
                </a:solidFill>
                <a:latin typeface="Franklin Gothic Book" panose="020B0503020102020204" pitchFamily="34" charset="0"/>
              </a:rPr>
              <a:t>The screenshot shows that changing the field ‘patient facing services’ to ‘own patients only’ will result in the user having to select from a drop down.</a:t>
            </a:r>
            <a:endParaRPr lang="en-GB" sz="18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38CBC4C6-45E6-44AE-8BE8-34157E100453}"/>
              </a:ext>
            </a:extLst>
          </p:cNvPr>
          <p:cNvSpPr txBox="1"/>
          <p:nvPr/>
        </p:nvSpPr>
        <p:spPr>
          <a:xfrm>
            <a:off x="429637" y="1428793"/>
            <a:ext cx="10586064" cy="1477328"/>
          </a:xfrm>
          <a:prstGeom prst="rect">
            <a:avLst/>
          </a:prstGeom>
          <a:noFill/>
        </p:spPr>
        <p:txBody>
          <a:bodyPr wrap="square" rtlCol="0">
            <a:spAutoFit/>
          </a:bodyPr>
          <a:lstStyle/>
          <a:p>
            <a:r>
              <a:rPr lang="en-US" dirty="0">
                <a:solidFill>
                  <a:srgbClr val="32559E"/>
                </a:solidFill>
                <a:latin typeface="Franklin Gothic Book" panose="020B0503020102020204" pitchFamily="34" charset="0"/>
              </a:rPr>
              <a:t>Using the clinical system to support continuity of care was a key part of our project. </a:t>
            </a:r>
          </a:p>
          <a:p>
            <a:r>
              <a:rPr lang="en-US" dirty="0">
                <a:solidFill>
                  <a:srgbClr val="32559E"/>
                </a:solidFill>
                <a:latin typeface="Franklin Gothic Book" panose="020B0503020102020204" pitchFamily="34" charset="0"/>
              </a:rPr>
              <a:t>We added continuity of care flags to patient records and pop-up reminders for the Reception Team. </a:t>
            </a:r>
          </a:p>
          <a:p>
            <a:endParaRPr lang="en-US" dirty="0">
              <a:solidFill>
                <a:srgbClr val="32559E"/>
              </a:solidFill>
              <a:latin typeface="Franklin Gothic Book" panose="020B0503020102020204" pitchFamily="34" charset="0"/>
            </a:endParaRPr>
          </a:p>
          <a:p>
            <a:r>
              <a:rPr lang="en-US" dirty="0">
                <a:solidFill>
                  <a:srgbClr val="32559E"/>
                </a:solidFill>
                <a:latin typeface="Franklin Gothic Book" panose="020B0503020102020204" pitchFamily="34" charset="0"/>
              </a:rPr>
              <a:t>An important one for us was to review the Profile Amendments of Online Bookings and change the settings to support patients to book with their GP – see screenshot below.</a:t>
            </a:r>
            <a:endParaRPr lang="en-GB" dirty="0">
              <a:solidFill>
                <a:srgbClr val="32559E"/>
              </a:solidFill>
              <a:latin typeface="Franklin Gothic Book" panose="020B0503020102020204" pitchFamily="34" charset="0"/>
            </a:endParaRPr>
          </a:p>
        </p:txBody>
      </p:sp>
    </p:spTree>
    <p:extLst>
      <p:ext uri="{BB962C8B-B14F-4D97-AF65-F5344CB8AC3E}">
        <p14:creationId xmlns:p14="http://schemas.microsoft.com/office/powerpoint/2010/main" val="416197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ED8A-30EB-4475-B46C-88F30F89E764}"/>
              </a:ext>
            </a:extLst>
          </p:cNvPr>
          <p:cNvSpPr>
            <a:spLocks noGrp="1"/>
          </p:cNvSpPr>
          <p:nvPr>
            <p:ph type="title"/>
          </p:nvPr>
        </p:nvSpPr>
        <p:spPr/>
        <p:txBody>
          <a:bodyPr/>
          <a:lstStyle/>
          <a:p>
            <a:r>
              <a:rPr lang="en-US" dirty="0"/>
              <a:t>Achievements</a:t>
            </a:r>
            <a:endParaRPr lang="en-GB" dirty="0"/>
          </a:p>
        </p:txBody>
      </p:sp>
      <p:sp>
        <p:nvSpPr>
          <p:cNvPr id="5" name="Rectangle 4">
            <a:extLst>
              <a:ext uri="{FF2B5EF4-FFF2-40B4-BE49-F238E27FC236}">
                <a16:creationId xmlns:a16="http://schemas.microsoft.com/office/drawing/2014/main" id="{4FDBFA59-050D-47E9-A918-8072C74AF9B0}"/>
              </a:ext>
            </a:extLst>
          </p:cNvPr>
          <p:cNvSpPr/>
          <p:nvPr/>
        </p:nvSpPr>
        <p:spPr>
          <a:xfrm>
            <a:off x="429637" y="2753988"/>
            <a:ext cx="10634024" cy="860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Franklin Gothic Book" panose="020B0503020102020204" pitchFamily="34" charset="0"/>
              </a:rPr>
              <a:t>We achieved 49% continuity for our frequently attending patients based on the Usual Provider of Care measure for how often a patient saw the same GP across the 12-month period.</a:t>
            </a:r>
          </a:p>
        </p:txBody>
      </p:sp>
      <p:sp>
        <p:nvSpPr>
          <p:cNvPr id="9" name="Rectangle 8">
            <a:extLst>
              <a:ext uri="{FF2B5EF4-FFF2-40B4-BE49-F238E27FC236}">
                <a16:creationId xmlns:a16="http://schemas.microsoft.com/office/drawing/2014/main" id="{E3944D15-0034-4710-A1E3-33D86452AF28}"/>
              </a:ext>
            </a:extLst>
          </p:cNvPr>
          <p:cNvSpPr/>
          <p:nvPr/>
        </p:nvSpPr>
        <p:spPr>
          <a:xfrm>
            <a:off x="429637" y="3940918"/>
            <a:ext cx="10634024" cy="1023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Franklin Gothic Book" panose="020B0503020102020204" pitchFamily="34" charset="0"/>
              </a:rPr>
              <a:t>Using the St Leonard’s Indicator of Continuity of Care (SLICC) to measure how often patients who consulted in the previous year saw the same GP, the results showed almost one-third of patients saw the GP named in their patient records as their ‘usual GP.</a:t>
            </a:r>
            <a:endParaRPr lang="en-GB" dirty="0"/>
          </a:p>
        </p:txBody>
      </p:sp>
      <p:sp>
        <p:nvSpPr>
          <p:cNvPr id="10" name="Rectangle 9">
            <a:extLst>
              <a:ext uri="{FF2B5EF4-FFF2-40B4-BE49-F238E27FC236}">
                <a16:creationId xmlns:a16="http://schemas.microsoft.com/office/drawing/2014/main" id="{899BC71F-C61B-4816-92A9-6238CBA58E86}"/>
              </a:ext>
            </a:extLst>
          </p:cNvPr>
          <p:cNvSpPr/>
          <p:nvPr/>
        </p:nvSpPr>
        <p:spPr>
          <a:xfrm>
            <a:off x="429637" y="1644749"/>
            <a:ext cx="10634024" cy="860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Franklin Gothic Book" panose="020B0503020102020204" pitchFamily="34" charset="0"/>
              </a:rPr>
              <a:t>We now have a continuity of care culture embedded within the practice, and we continue to promote continuity of care for patients.</a:t>
            </a:r>
          </a:p>
        </p:txBody>
      </p:sp>
    </p:spTree>
    <p:extLst>
      <p:ext uri="{BB962C8B-B14F-4D97-AF65-F5344CB8AC3E}">
        <p14:creationId xmlns:p14="http://schemas.microsoft.com/office/powerpoint/2010/main" val="34333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4B78-BA7F-4C42-B215-E246120E0236}"/>
              </a:ext>
            </a:extLst>
          </p:cNvPr>
          <p:cNvSpPr>
            <a:spLocks noGrp="1"/>
          </p:cNvSpPr>
          <p:nvPr>
            <p:ph type="title"/>
          </p:nvPr>
        </p:nvSpPr>
        <p:spPr/>
        <p:txBody>
          <a:bodyPr/>
          <a:lstStyle/>
          <a:p>
            <a:r>
              <a:rPr lang="en-US" dirty="0"/>
              <a:t>What have we learnt?</a:t>
            </a:r>
            <a:endParaRPr lang="en-GB" dirty="0"/>
          </a:p>
        </p:txBody>
      </p:sp>
      <p:sp>
        <p:nvSpPr>
          <p:cNvPr id="3" name="Content Placeholder 2">
            <a:extLst>
              <a:ext uri="{FF2B5EF4-FFF2-40B4-BE49-F238E27FC236}">
                <a16:creationId xmlns:a16="http://schemas.microsoft.com/office/drawing/2014/main" id="{0B694EAF-F381-4200-8908-BCC612D05E12}"/>
              </a:ext>
            </a:extLst>
          </p:cNvPr>
          <p:cNvSpPr>
            <a:spLocks noGrp="1"/>
          </p:cNvSpPr>
          <p:nvPr>
            <p:ph idx="1"/>
          </p:nvPr>
        </p:nvSpPr>
        <p:spPr>
          <a:xfrm>
            <a:off x="429637" y="1449082"/>
            <a:ext cx="10908921" cy="4478381"/>
          </a:xfrm>
        </p:spPr>
        <p:txBody>
          <a:bodyPr>
            <a:normAutofit fontScale="32500" lnSpcReduction="20000"/>
          </a:bodyPr>
          <a:lstStyle/>
          <a:p>
            <a:pPr>
              <a:lnSpc>
                <a:spcPct val="120000"/>
              </a:lnSpc>
              <a:spcBef>
                <a:spcPts val="0"/>
              </a:spcBef>
            </a:pPr>
            <a:r>
              <a:rPr lang="en-US" sz="5500" dirty="0">
                <a:latin typeface="Franklin Gothic Book" panose="020B0503020102020204" pitchFamily="34" charset="0"/>
              </a:rPr>
              <a:t>Comparison with other participating practices was useful.  It highlighted to us that our practice had above average use of consultations by frequently attending patients.  2% of our list were frequently attending patients (i.e. consulted 9 or more times in the year) and this group of patients was using 10% of the consultations.</a:t>
            </a:r>
          </a:p>
          <a:p>
            <a:pPr>
              <a:lnSpc>
                <a:spcPct val="120000"/>
              </a:lnSpc>
              <a:spcBef>
                <a:spcPts val="0"/>
              </a:spcBef>
            </a:pPr>
            <a:endParaRPr lang="en-US" sz="5500" dirty="0">
              <a:latin typeface="Franklin Gothic Book" panose="020B0503020102020204" pitchFamily="34" charset="0"/>
            </a:endParaRPr>
          </a:p>
          <a:p>
            <a:pPr>
              <a:lnSpc>
                <a:spcPct val="120000"/>
              </a:lnSpc>
              <a:spcBef>
                <a:spcPts val="0"/>
              </a:spcBef>
            </a:pPr>
            <a:r>
              <a:rPr lang="en-US" sz="5500" dirty="0">
                <a:latin typeface="Franklin Gothic Book" panose="020B0503020102020204" pitchFamily="34" charset="0"/>
              </a:rPr>
              <a:t>Covid-19 has had an impact on continuity.  For example, a GP taking on an additional role to respond to the pandemic meant a decrease in continuity of care for that GP.  We also saw from the monthly results that continuity was affected when a GP is on annual leave and where there have been Covid-19 related absences.</a:t>
            </a:r>
          </a:p>
          <a:p>
            <a:pPr>
              <a:lnSpc>
                <a:spcPct val="120000"/>
              </a:lnSpc>
              <a:spcBef>
                <a:spcPts val="0"/>
              </a:spcBef>
            </a:pPr>
            <a:endParaRPr lang="en-US" sz="5500" dirty="0">
              <a:latin typeface="Franklin Gothic Book" panose="020B0503020102020204" pitchFamily="34" charset="0"/>
            </a:endParaRPr>
          </a:p>
          <a:p>
            <a:pPr>
              <a:lnSpc>
                <a:spcPct val="120000"/>
              </a:lnSpc>
              <a:spcBef>
                <a:spcPts val="0"/>
              </a:spcBef>
            </a:pPr>
            <a:r>
              <a:rPr lang="en-US" sz="5500" dirty="0">
                <a:latin typeface="Franklin Gothic Book" panose="020B0503020102020204" pitchFamily="34" charset="0"/>
              </a:rPr>
              <a:t>We have embedded a culture of continuity with reception team colleagues, including it as part of core training for staff, and this has been key in supporting continuity of care within the practice.</a:t>
            </a:r>
          </a:p>
          <a:p>
            <a:pPr>
              <a:lnSpc>
                <a:spcPct val="120000"/>
              </a:lnSpc>
              <a:spcBef>
                <a:spcPts val="0"/>
              </a:spcBef>
            </a:pPr>
            <a:endParaRPr lang="en-US" sz="5500" dirty="0">
              <a:latin typeface="Franklin Gothic Book" panose="020B0503020102020204" pitchFamily="34" charset="0"/>
            </a:endParaRPr>
          </a:p>
          <a:p>
            <a:pPr>
              <a:lnSpc>
                <a:spcPct val="120000"/>
              </a:lnSpc>
              <a:spcBef>
                <a:spcPts val="0"/>
              </a:spcBef>
            </a:pPr>
            <a:r>
              <a:rPr lang="en-GB" sz="5500" dirty="0">
                <a:effectLst/>
                <a:latin typeface="Franklin Gothic Book" panose="020B0503020102020204" pitchFamily="34" charset="0"/>
              </a:rPr>
              <a:t>Having a session with a GP who explains why continuity of care is important to both patients and to GPs is a very powerful way to get the across the importance of continuity to the wider practice team.</a:t>
            </a:r>
          </a:p>
          <a:p>
            <a:pPr>
              <a:lnSpc>
                <a:spcPct val="120000"/>
              </a:lnSpc>
              <a:spcBef>
                <a:spcPts val="0"/>
              </a:spcBef>
            </a:pPr>
            <a:endParaRPr lang="en-US" sz="5500" dirty="0">
              <a:latin typeface="Franklin Gothic Book" panose="020B0503020102020204" pitchFamily="34" charset="0"/>
            </a:endParaRPr>
          </a:p>
          <a:p>
            <a:endParaRPr lang="en-US" dirty="0"/>
          </a:p>
          <a:p>
            <a:endParaRPr lang="en-GB" dirty="0"/>
          </a:p>
        </p:txBody>
      </p:sp>
    </p:spTree>
    <p:extLst>
      <p:ext uri="{BB962C8B-B14F-4D97-AF65-F5344CB8AC3E}">
        <p14:creationId xmlns:p14="http://schemas.microsoft.com/office/powerpoint/2010/main" val="54372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0B09-CD6E-4CEC-B786-E7AE0969B06E}"/>
              </a:ext>
            </a:extLst>
          </p:cNvPr>
          <p:cNvSpPr>
            <a:spLocks noGrp="1"/>
          </p:cNvSpPr>
          <p:nvPr>
            <p:ph type="title"/>
          </p:nvPr>
        </p:nvSpPr>
        <p:spPr/>
        <p:txBody>
          <a:bodyPr/>
          <a:lstStyle/>
          <a:p>
            <a:r>
              <a:rPr lang="en-US" dirty="0"/>
              <a:t>Our View….</a:t>
            </a:r>
            <a:endParaRPr lang="en-GB" dirty="0"/>
          </a:p>
        </p:txBody>
      </p:sp>
      <p:sp>
        <p:nvSpPr>
          <p:cNvPr id="7" name="TextBox 6">
            <a:extLst>
              <a:ext uri="{FF2B5EF4-FFF2-40B4-BE49-F238E27FC236}">
                <a16:creationId xmlns:a16="http://schemas.microsoft.com/office/drawing/2014/main" id="{808174FA-699E-44FE-BFB2-8E3B2A73F28B}"/>
              </a:ext>
            </a:extLst>
          </p:cNvPr>
          <p:cNvSpPr txBox="1"/>
          <p:nvPr/>
        </p:nvSpPr>
        <p:spPr>
          <a:xfrm>
            <a:off x="613186" y="1409419"/>
            <a:ext cx="11112342" cy="4247317"/>
          </a:xfrm>
          <a:prstGeom prst="rect">
            <a:avLst/>
          </a:prstGeom>
          <a:noFill/>
        </p:spPr>
        <p:txBody>
          <a:bodyPr wrap="square">
            <a:spAutoFit/>
          </a:bodyPr>
          <a:lstStyle/>
          <a:p>
            <a:r>
              <a:rPr lang="en-GB" dirty="0">
                <a:solidFill>
                  <a:srgbClr val="32559E"/>
                </a:solidFill>
                <a:effectLst/>
                <a:latin typeface="Franklin Gothic Book" panose="020B0503020102020204" pitchFamily="34" charset="0"/>
                <a:ea typeface="Times New Roman" panose="02020603050405020304" pitchFamily="18" charset="0"/>
              </a:rPr>
              <a:t>“Historically the subject of continuity was one which was regularly mentioned as a good idea and something we would like to improve upon but we always found that the immediate pressures of Primary Care overtook and hampered us in really getting our teeth into the principle in a satisfactory manner.</a:t>
            </a:r>
          </a:p>
          <a:p>
            <a:r>
              <a:rPr lang="en-GB" dirty="0">
                <a:solidFill>
                  <a:srgbClr val="32559E"/>
                </a:solidFill>
                <a:effectLst/>
                <a:latin typeface="Franklin Gothic Book" panose="020B0503020102020204" pitchFamily="34" charset="0"/>
                <a:ea typeface="Times New Roman" panose="02020603050405020304" pitchFamily="18" charset="0"/>
              </a:rPr>
              <a:t> </a:t>
            </a:r>
          </a:p>
          <a:p>
            <a:r>
              <a:rPr lang="en-GB" dirty="0">
                <a:solidFill>
                  <a:srgbClr val="32559E"/>
                </a:solidFill>
                <a:effectLst/>
                <a:latin typeface="Franklin Gothic Book" panose="020B0503020102020204" pitchFamily="34" charset="0"/>
                <a:ea typeface="Times New Roman" panose="02020603050405020304" pitchFamily="18" charset="0"/>
              </a:rPr>
              <a:t>The Continuity of Care project appealed to us as something to get involved in due to the benefits we believed it could bring to both our patients and staff. By being involved in the project it helped us focus on the topic, thanks to having meetings scheduled in the diary and actions arising from meetings to take and report back on. </a:t>
            </a:r>
          </a:p>
          <a:p>
            <a:r>
              <a:rPr lang="en-GB" dirty="0">
                <a:solidFill>
                  <a:srgbClr val="32559E"/>
                </a:solidFill>
                <a:effectLst/>
                <a:latin typeface="Franklin Gothic Book" panose="020B0503020102020204" pitchFamily="34" charset="0"/>
                <a:ea typeface="Times New Roman" panose="02020603050405020304" pitchFamily="18" charset="0"/>
              </a:rPr>
              <a:t> </a:t>
            </a:r>
          </a:p>
          <a:p>
            <a:r>
              <a:rPr lang="en-GB" dirty="0">
                <a:solidFill>
                  <a:srgbClr val="32559E"/>
                </a:solidFill>
                <a:effectLst/>
                <a:latin typeface="Franklin Gothic Book" panose="020B0503020102020204" pitchFamily="34" charset="0"/>
                <a:ea typeface="Times New Roman" panose="02020603050405020304" pitchFamily="18" charset="0"/>
              </a:rPr>
              <a:t>As a practice we chose to look at embedding continuity into the culture of the organisation; if we could ensure all our staff understand the benefits then they in turn can educate the patients on the benefits of maybe waiting an additional day or two to see their usual GP. We are proud to say that we believe the continuity culture we sought does now exist and whilst there are of course occasions where it is not possible, the desire to provide continuity as much as possible does not waiver. </a:t>
            </a:r>
          </a:p>
          <a:p>
            <a:endParaRPr lang="en-GB" dirty="0">
              <a:solidFill>
                <a:srgbClr val="32559E"/>
              </a:solidFill>
              <a:latin typeface="Franklin Gothic Book" panose="020B0503020102020204" pitchFamily="34" charset="0"/>
              <a:ea typeface="Times New Roman" panose="02020603050405020304" pitchFamily="18" charset="0"/>
            </a:endParaRPr>
          </a:p>
          <a:p>
            <a:r>
              <a:rPr lang="en-GB" dirty="0">
                <a:solidFill>
                  <a:srgbClr val="32559E"/>
                </a:solidFill>
                <a:latin typeface="Franklin Gothic Book" panose="020B0503020102020204" pitchFamily="34" charset="0"/>
                <a:ea typeface="Calibri" panose="020F0502020204030204" pitchFamily="34" charset="0"/>
              </a:rPr>
              <a:t>This clearly is an area that can have knock on benefits to patients, our work and also the wider system”.</a:t>
            </a:r>
            <a:r>
              <a:rPr lang="en-GB" dirty="0">
                <a:solidFill>
                  <a:srgbClr val="32559E"/>
                </a:solidFill>
                <a:effectLst/>
                <a:latin typeface="Franklin Gothic Book" panose="020B0503020102020204" pitchFamily="34" charset="0"/>
                <a:ea typeface="Times New Roman" panose="02020603050405020304" pitchFamily="18" charset="0"/>
              </a:rPr>
              <a:t> </a:t>
            </a:r>
          </a:p>
        </p:txBody>
      </p:sp>
      <p:sp>
        <p:nvSpPr>
          <p:cNvPr id="3" name="TextBox 2">
            <a:extLst>
              <a:ext uri="{FF2B5EF4-FFF2-40B4-BE49-F238E27FC236}">
                <a16:creationId xmlns:a16="http://schemas.microsoft.com/office/drawing/2014/main" id="{7DF3B81F-8983-42FC-824C-0A957C5E3845}"/>
              </a:ext>
            </a:extLst>
          </p:cNvPr>
          <p:cNvSpPr txBox="1"/>
          <p:nvPr/>
        </p:nvSpPr>
        <p:spPr>
          <a:xfrm>
            <a:off x="7034584" y="5656736"/>
            <a:ext cx="4658062" cy="369332"/>
          </a:xfrm>
          <a:prstGeom prst="rect">
            <a:avLst/>
          </a:prstGeom>
          <a:noFill/>
        </p:spPr>
        <p:txBody>
          <a:bodyPr wrap="square" rtlCol="0">
            <a:spAutoFit/>
          </a:bodyPr>
          <a:lstStyle/>
          <a:p>
            <a:r>
              <a:rPr lang="en-GB" sz="1800">
                <a:solidFill>
                  <a:srgbClr val="1F497D"/>
                </a:solidFill>
                <a:effectLst/>
                <a:latin typeface="Calibri" panose="020F0502020204030204" pitchFamily="34" charset="0"/>
                <a:ea typeface="Calibri" panose="020F0502020204030204" pitchFamily="34" charset="0"/>
              </a:rPr>
              <a:t>Linda Branch, Patient Experience Manager</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02664476"/>
      </p:ext>
    </p:extLst>
  </p:cSld>
  <p:clrMapOvr>
    <a:masterClrMapping/>
  </p:clrMapOvr>
</p:sld>
</file>

<file path=ppt/theme/theme1.xml><?xml version="1.0" encoding="utf-8"?>
<a:theme xmlns:a="http://schemas.openxmlformats.org/drawingml/2006/main" name="2_Custom Design">
  <a:themeElements>
    <a:clrScheme name="MyCare">
      <a:dk1>
        <a:sysClr val="windowText" lastClr="000000"/>
      </a:dk1>
      <a:lt1>
        <a:sysClr val="window" lastClr="FFFFFF"/>
      </a:lt1>
      <a:dk2>
        <a:srgbClr val="16398C"/>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Custom 1">
      <a:majorFont>
        <a:latin typeface="Gotham Rounded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4">
      <a:dk1>
        <a:sysClr val="windowText" lastClr="000000"/>
      </a:dk1>
      <a:lt1>
        <a:sysClr val="window" lastClr="FFFFFF"/>
      </a:lt1>
      <a:dk2>
        <a:srgbClr val="000000"/>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983602A682BC4B85AAEC97ED7A213A" ma:contentTypeVersion="12" ma:contentTypeDescription="Create a new document." ma:contentTypeScope="" ma:versionID="02113cf347af5da4cda9348cd8f5daf2">
  <xsd:schema xmlns:xsd="http://www.w3.org/2001/XMLSchema" xmlns:xs="http://www.w3.org/2001/XMLSchema" xmlns:p="http://schemas.microsoft.com/office/2006/metadata/properties" xmlns:ns2="b2f522bf-5a60-44bf-b1c9-502145edce1d" xmlns:ns3="6c54bd8c-ca9d-4bb1-bb21-4e6fd6d684b1" targetNamespace="http://schemas.microsoft.com/office/2006/metadata/properties" ma:root="true" ma:fieldsID="5e198e94b692eadedb7b51b41956a115" ns2:_="" ns3:_="">
    <xsd:import namespace="b2f522bf-5a60-44bf-b1c9-502145edce1d"/>
    <xsd:import namespace="6c54bd8c-ca9d-4bb1-bb21-4e6fd6d684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522bf-5a60-44bf-b1c9-502145edc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54bd8c-ca9d-4bb1-bb21-4e6fd6d684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39DA5-09B5-4D64-8DDF-1E8116A8CA6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c54bd8c-ca9d-4bb1-bb21-4e6fd6d684b1"/>
    <ds:schemaRef ds:uri="b2f522bf-5a60-44bf-b1c9-502145edce1d"/>
    <ds:schemaRef ds:uri="http://www.w3.org/XML/1998/namespace"/>
  </ds:schemaRefs>
</ds:datastoreItem>
</file>

<file path=customXml/itemProps2.xml><?xml version="1.0" encoding="utf-8"?>
<ds:datastoreItem xmlns:ds="http://schemas.openxmlformats.org/officeDocument/2006/customXml" ds:itemID="{7EAD844C-EA96-458E-A777-0536B2CED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522bf-5a60-44bf-b1c9-502145edce1d"/>
    <ds:schemaRef ds:uri="6c54bd8c-ca9d-4bb1-bb21-4e6fd6d68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EFE85E-3611-4145-A911-79BAF5A8C1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1944</TotalTime>
  <Words>1429</Words>
  <Application>Microsoft Office PowerPoint</Application>
  <PresentationFormat>Widescreen</PresentationFormat>
  <Paragraphs>96</Paragraphs>
  <Slides>10</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Arial</vt:lpstr>
      <vt:lpstr>Calibri</vt:lpstr>
      <vt:lpstr>Calibri Light</vt:lpstr>
      <vt:lpstr>Franklin Gothic Book</vt:lpstr>
      <vt:lpstr>Gotham Rounded Bold</vt:lpstr>
      <vt:lpstr>Microsoft Sans Serif</vt:lpstr>
      <vt:lpstr>Symbol</vt:lpstr>
      <vt:lpstr>Wingdings</vt:lpstr>
      <vt:lpstr>2_Custom Design</vt:lpstr>
      <vt:lpstr>1_Custom Design</vt:lpstr>
      <vt:lpstr>Custom Design</vt:lpstr>
      <vt:lpstr>4_Custom Design</vt:lpstr>
      <vt:lpstr>What did we do? Orchard Medical Centre  Dr Richard Berkley &amp; Linda Branch</vt:lpstr>
      <vt:lpstr>Ambition and focus</vt:lpstr>
      <vt:lpstr>Key activities</vt:lpstr>
      <vt:lpstr>Patient Focused</vt:lpstr>
      <vt:lpstr>Reception Team and Care Navigator Role</vt:lpstr>
      <vt:lpstr>Use EMIS to support CoC</vt:lpstr>
      <vt:lpstr>Achievements</vt:lpstr>
      <vt:lpstr>What have we learnt?</vt:lpstr>
      <vt:lpstr>Our 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Martineau</dc:creator>
  <cp:lastModifiedBy>Julia Martineau</cp:lastModifiedBy>
  <cp:revision>158</cp:revision>
  <cp:lastPrinted>2019-10-01T14:27:33Z</cp:lastPrinted>
  <dcterms:created xsi:type="dcterms:W3CDTF">2016-10-13T11:09:54Z</dcterms:created>
  <dcterms:modified xsi:type="dcterms:W3CDTF">2021-06-30T15:15:39Z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0x010100CD983602A682BC4B85AAEC97ED7A213A</vt:lpwstr>
  </property>
</Properties>
</file>