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4" r:id="rId5"/>
  </p:sldMasterIdLst>
  <p:notesMasterIdLst>
    <p:notesMasterId r:id="rId8"/>
  </p:notesMasterIdLst>
  <p:sldIdLst>
    <p:sldId id="335" r:id="rId6"/>
    <p:sldId id="33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Shelton" initials="DS" lastIdx="14" clrIdx="0">
    <p:extLst>
      <p:ext uri="{19B8F6BF-5375-455C-9EA6-DF929625EA0E}">
        <p15:presenceInfo xmlns:p15="http://schemas.microsoft.com/office/powerpoint/2012/main" userId="David Shelt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C1E1"/>
    <a:srgbClr val="A35EAA"/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6B9501-AA66-4754-B7A5-D81AF537D603}" v="2" dt="2021-07-02T12:04:51.7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583" autoAdjust="0"/>
  </p:normalViewPr>
  <p:slideViewPr>
    <p:cSldViewPr snapToGrid="0">
      <p:cViewPr varScale="1">
        <p:scale>
          <a:sx n="78" d="100"/>
          <a:sy n="78" d="100"/>
        </p:scale>
        <p:origin x="85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a Martineau" userId="3aaa0c79-daef-490e-a98d-0593b370ec0d" providerId="ADAL" clId="{4E6B9501-AA66-4754-B7A5-D81AF537D603}"/>
    <pc:docChg chg="custSel modSld">
      <pc:chgData name="Julia Martineau" userId="3aaa0c79-daef-490e-a98d-0593b370ec0d" providerId="ADAL" clId="{4E6B9501-AA66-4754-B7A5-D81AF537D603}" dt="2021-07-02T12:05:53.952" v="148" actId="20577"/>
      <pc:docMkLst>
        <pc:docMk/>
      </pc:docMkLst>
      <pc:sldChg chg="modSp mod">
        <pc:chgData name="Julia Martineau" userId="3aaa0c79-daef-490e-a98d-0593b370ec0d" providerId="ADAL" clId="{4E6B9501-AA66-4754-B7A5-D81AF537D603}" dt="2021-07-02T12:05:53.952" v="148" actId="20577"/>
        <pc:sldMkLst>
          <pc:docMk/>
          <pc:sldMk cId="3637960576" sldId="335"/>
        </pc:sldMkLst>
        <pc:spChg chg="mod">
          <ac:chgData name="Julia Martineau" userId="3aaa0c79-daef-490e-a98d-0593b370ec0d" providerId="ADAL" clId="{4E6B9501-AA66-4754-B7A5-D81AF537D603}" dt="2021-07-02T12:05:53.952" v="148" actId="20577"/>
          <ac:spMkLst>
            <pc:docMk/>
            <pc:sldMk cId="3637960576" sldId="335"/>
            <ac:spMk id="8" creationId="{6226DE5B-472C-4F3E-B3C9-DFE43F9147CF}"/>
          </ac:spMkLst>
        </pc:spChg>
      </pc:sldChg>
    </pc:docChg>
  </pc:docChgLst>
  <pc:docChgLst>
    <pc:chgData name="Julia Martineau" userId="3aaa0c79-daef-490e-a98d-0593b370ec0d" providerId="ADAL" clId="{A6AC3928-034D-4528-B636-E55D08229572}"/>
    <pc:docChg chg="custSel addSld modSld">
      <pc:chgData name="Julia Martineau" userId="3aaa0c79-daef-490e-a98d-0593b370ec0d" providerId="ADAL" clId="{A6AC3928-034D-4528-B636-E55D08229572}" dt="2021-02-16T08:50:10.056" v="784" actId="20577"/>
      <pc:docMkLst>
        <pc:docMk/>
      </pc:docMkLst>
      <pc:sldChg chg="modSp mod">
        <pc:chgData name="Julia Martineau" userId="3aaa0c79-daef-490e-a98d-0593b370ec0d" providerId="ADAL" clId="{A6AC3928-034D-4528-B636-E55D08229572}" dt="2021-02-16T08:50:10.056" v="784" actId="20577"/>
        <pc:sldMkLst>
          <pc:docMk/>
          <pc:sldMk cId="3637960576" sldId="335"/>
        </pc:sldMkLst>
        <pc:spChg chg="mod">
          <ac:chgData name="Julia Martineau" userId="3aaa0c79-daef-490e-a98d-0593b370ec0d" providerId="ADAL" clId="{A6AC3928-034D-4528-B636-E55D08229572}" dt="2021-02-16T08:50:10.056" v="784" actId="20577"/>
          <ac:spMkLst>
            <pc:docMk/>
            <pc:sldMk cId="3637960576" sldId="335"/>
            <ac:spMk id="3" creationId="{711F0240-A837-456F-A635-3BB75E87F723}"/>
          </ac:spMkLst>
        </pc:spChg>
        <pc:spChg chg="mod">
          <ac:chgData name="Julia Martineau" userId="3aaa0c79-daef-490e-a98d-0593b370ec0d" providerId="ADAL" clId="{A6AC3928-034D-4528-B636-E55D08229572}" dt="2021-02-16T08:48:37.893" v="717" actId="20577"/>
          <ac:spMkLst>
            <pc:docMk/>
            <pc:sldMk cId="3637960576" sldId="335"/>
            <ac:spMk id="8" creationId="{6226DE5B-472C-4F3E-B3C9-DFE43F9147CF}"/>
          </ac:spMkLst>
        </pc:spChg>
      </pc:sldChg>
      <pc:sldChg chg="modSp new mod">
        <pc:chgData name="Julia Martineau" userId="3aaa0c79-daef-490e-a98d-0593b370ec0d" providerId="ADAL" clId="{A6AC3928-034D-4528-B636-E55D08229572}" dt="2021-02-16T08:49:57.597" v="747" actId="27636"/>
        <pc:sldMkLst>
          <pc:docMk/>
          <pc:sldMk cId="3168282763" sldId="336"/>
        </pc:sldMkLst>
        <pc:spChg chg="mod">
          <ac:chgData name="Julia Martineau" userId="3aaa0c79-daef-490e-a98d-0593b370ec0d" providerId="ADAL" clId="{A6AC3928-034D-4528-B636-E55D08229572}" dt="2021-02-16T08:49:57.597" v="747" actId="27636"/>
          <ac:spMkLst>
            <pc:docMk/>
            <pc:sldMk cId="3168282763" sldId="336"/>
            <ac:spMk id="2" creationId="{69840D95-97E9-44C2-B262-05C6D3F0A684}"/>
          </ac:spMkLst>
        </pc:spChg>
        <pc:spChg chg="mod">
          <ac:chgData name="Julia Martineau" userId="3aaa0c79-daef-490e-a98d-0593b370ec0d" providerId="ADAL" clId="{A6AC3928-034D-4528-B636-E55D08229572}" dt="2021-02-16T08:48:03.112" v="632" actId="20577"/>
          <ac:spMkLst>
            <pc:docMk/>
            <pc:sldMk cId="3168282763" sldId="336"/>
            <ac:spMk id="3" creationId="{70BD201B-B863-4510-B4E7-E142B66EE80B}"/>
          </ac:spMkLst>
        </pc:spChg>
        <pc:spChg chg="mod">
          <ac:chgData name="Julia Martineau" userId="3aaa0c79-daef-490e-a98d-0593b370ec0d" providerId="ADAL" clId="{A6AC3928-034D-4528-B636-E55D08229572}" dt="2021-02-16T08:48:06.668" v="634" actId="27636"/>
          <ac:spMkLst>
            <pc:docMk/>
            <pc:sldMk cId="3168282763" sldId="336"/>
            <ac:spMk id="4" creationId="{A1D6FA59-415D-4625-B1B0-08FADBFFC64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35E55-BEB2-41F4-A213-9ACC24D79AFF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F13D4-6F23-41F8-89A5-B96297844C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553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4F13D4-6F23-41F8-89A5-B96297844CD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154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65F29-C8D7-49EE-8B27-B1793F0312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058856-3D04-410E-B7F8-51BEA4F6EE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4DB6B-BFB5-4F3B-92E4-9245AC453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F2E0-1FCC-4E4E-B283-614D2BC2FCBE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85924-F675-43D9-A3B7-8266AB8AD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DA62D-5BA1-42C8-86B9-E31C3B85E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ABB1-049F-485D-9B19-9F2DBF6074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06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523FE-879E-4C35-A7BB-4EC890554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A49A3C-FD70-4FFE-B27F-75AAE0EAFD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7B865F-DF32-4CBB-BB1E-EDCB016A0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F2E0-1FCC-4E4E-B283-614D2BC2FCBE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19418-FAB6-438D-AB69-B9DBDF889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22CDA7-56C7-4176-9D18-BEFAA2E03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ABB1-049F-485D-9B19-9F2DBF6074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876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8FF794-4C2C-49B1-9334-2923B8B33B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3808A2-B7DF-4A53-B88A-DECD906AAE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92C8C-5EFC-41F7-B0DA-74C3A21E3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F2E0-1FCC-4E4E-B283-614D2BC2FCBE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E7F6A-9B6A-43D0-968B-3FDE44E20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B8F22-B82D-41B2-BCB3-439D90A6C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ABB1-049F-485D-9B19-9F2DBF6074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974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44492" y="274638"/>
            <a:ext cx="10972800" cy="882650"/>
          </a:xfrm>
          <a:prstGeom prst="rect">
            <a:avLst/>
          </a:prstGeom>
        </p:spPr>
        <p:txBody>
          <a:bodyPr/>
          <a:lstStyle>
            <a:lvl1pPr>
              <a:defRPr sz="6000" b="0">
                <a:solidFill>
                  <a:srgbClr val="8C0D7E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/>
              <a:t>Resource Title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844550" y="1157289"/>
            <a:ext cx="10972800" cy="4533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8C0D7E"/>
                </a:solidFill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/>
              <a:t>Resource Aim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844550" y="1611313"/>
            <a:ext cx="10972800" cy="4554537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Franklin Gothic Book" panose="020B0503020102020204" pitchFamily="34" charset="0"/>
              </a:defRPr>
            </a:lvl1pPr>
            <a:lvl2pPr>
              <a:defRPr sz="2000">
                <a:latin typeface="Franklin Gothic Book" panose="020B0503020102020204" pitchFamily="34" charset="0"/>
              </a:defRPr>
            </a:lvl2pPr>
            <a:lvl3pPr>
              <a:defRPr sz="18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438910D-567E-BB4F-86FE-28C9568A0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66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9637" y="1883990"/>
            <a:ext cx="9536483" cy="1396106"/>
          </a:xfrm>
        </p:spPr>
        <p:txBody>
          <a:bodyPr vert="horz" anchor="ctr" anchorCtr="0">
            <a:normAutofit/>
          </a:bodyPr>
          <a:lstStyle>
            <a:lvl1pPr algn="l">
              <a:defRPr sz="7200">
                <a:solidFill>
                  <a:schemeClr val="bg1"/>
                </a:solidFill>
                <a:latin typeface="Franklin Gothic Heavy" panose="020B0903020102020204" pitchFamily="34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6415-7199-CA4A-8B0B-D45EA3689EB2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9286C-6C38-8A43-B7F2-3C1CEAD81B1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30213" y="3279775"/>
            <a:ext cx="5620393" cy="1677988"/>
          </a:xfrm>
        </p:spPr>
        <p:txBody>
          <a:bodyPr>
            <a:normAutofit/>
          </a:bodyPr>
          <a:lstStyle>
            <a:lvl1pPr marL="0" indent="0">
              <a:buNone/>
              <a:defRPr sz="6000" b="0" baseline="0">
                <a:solidFill>
                  <a:schemeClr val="tx1"/>
                </a:solidFill>
                <a:latin typeface="Franklin Gothic Demi" panose="020B0703020102020204" pitchFamily="34" charset="0"/>
              </a:defRPr>
            </a:lvl1pPr>
          </a:lstStyle>
          <a:p>
            <a:pPr lvl="0"/>
            <a:r>
              <a:rPr lang="en-GB" b="1">
                <a:latin typeface="Franklin Gothic Demi" panose="020B0703020102020204" pitchFamily="34" charset="0"/>
              </a:rPr>
              <a:t>Sub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046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8910D-567E-BB4F-86FE-28C9568A0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4000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771" y="1977604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sz="6000" b="0">
                <a:latin typeface="Franklin Gothic Heavy" panose="020B09030201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8910D-567E-BB4F-86FE-28C9568A0B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936625" y="3121025"/>
            <a:ext cx="10972800" cy="280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920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DEC04-5EAE-4EBB-9C4B-935A84C59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C50EF-5AC9-414C-AA59-A1060130C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0C194-989F-47E9-90E8-C3A9D06AB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F2E0-1FCC-4E4E-B283-614D2BC2FCBE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6F315-64A4-40BE-8EE7-A6393AFF2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B7980-A16D-4BB8-9AB7-8783B7537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ABB1-049F-485D-9B19-9F2DBF6074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773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38A16-1EA7-4A4F-B27E-55840A0D4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F8D657-3C81-4029-9277-74171DEF1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84D0A3-690E-4F84-B0F7-8357B901B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F2E0-1FCC-4E4E-B283-614D2BC2FCBE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46E37-34D3-4989-90D3-77281BF7A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5338C-FA72-4904-B382-59329960C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ABB1-049F-485D-9B19-9F2DBF6074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152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82CAF-07A9-4E0C-A915-F52ABF316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46C7-9911-49AE-90A8-6A6DA9C831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5F5647-9818-4DF5-B2CC-C1A4966CCA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DDDEBD-6E87-41A2-9191-7681405B8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F2E0-1FCC-4E4E-B283-614D2BC2FCBE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AFB672-EDE6-4DAA-A51B-68605F940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24E235-A8F0-4A0C-9D14-6CF0680B7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ABB1-049F-485D-9B19-9F2DBF6074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96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DA26A-902A-47D3-B8C3-4A09DF83A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35F298-7434-4ABC-A00C-BE2A1CA8F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65343F-4E48-44A0-91E6-E1CDC1309D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3D8160-6AEF-4A62-A4A4-DCF7B3AFC1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A31A7B-9031-4E3B-9403-E1130E84A3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FA4149-6CA0-44EA-ADB1-B610DE6B3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F2E0-1FCC-4E4E-B283-614D2BC2FCBE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FF0C33-1D61-4D94-9CB1-1D1F63DAF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A358E2-B898-477F-931A-511966533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ABB1-049F-485D-9B19-9F2DBF6074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303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E9B08-9261-4270-BE7C-6632EA585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98A3C0-1DD5-41FF-BC87-B15645FC5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F2E0-1FCC-4E4E-B283-614D2BC2FCBE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653D7B-02AF-438D-AB12-B7EE2862F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611D24-374F-4695-AF76-A51BEB58A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ABB1-049F-485D-9B19-9F2DBF6074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118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2E110D-BA1B-4803-99CE-866662604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F2E0-1FCC-4E4E-B283-614D2BC2FCBE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247BCE-0DE0-4161-A964-F163913FF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D77443-AA48-4294-BA1F-844CDC76A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ABB1-049F-485D-9B19-9F2DBF6074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931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EFC4E-50E0-44D6-9891-5A0561F22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AB62B-1966-45EB-AE31-4161907A0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1564B4-CFF6-4E4F-8621-115D234CE0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673C64-5477-4500-8E4E-6926B3764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F2E0-1FCC-4E4E-B283-614D2BC2FCBE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11F320-D36B-4408-9BFD-9076B0D8C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1AE017-5E5C-435D-9772-A13764B23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ABB1-049F-485D-9B19-9F2DBF6074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61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BA113-E388-446F-8AA5-C3EFFF019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C0042F-CA54-4044-B60F-0DA0C882F4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34C785-E587-4956-9838-68F2E5DC4F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4904E-8D4C-49F6-A183-9BA037959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F2E0-1FCC-4E4E-B283-614D2BC2FCBE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EB1EBA-08E6-4FEE-A555-7A24BE9A6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7F3976-F004-4F4B-B21B-DF59DD62D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ABB1-049F-485D-9B19-9F2DBF6074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246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heme" Target="../theme/theme2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.png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A2688B-F091-46A5-91B4-B33BFB81F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09966B-139C-49D0-9494-2A8E7687C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69C8E-9A9C-4C1F-9335-8AB4D4BA4A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DF2E0-1FCC-4E4E-B283-614D2BC2FCBE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F5626-70F7-4BDD-883D-67D9649A7B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386B2-57F9-48FC-9239-8C724C6C58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AABB1-049F-485D-9B19-9F2DBF6074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741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3289BBB-BE7E-4741-91CA-3DD0352E4DC2}"/>
              </a:ext>
            </a:extLst>
          </p:cNvPr>
          <p:cNvSpPr/>
          <p:nvPr/>
        </p:nvSpPr>
        <p:spPr>
          <a:xfrm>
            <a:off x="-3714" y="0"/>
            <a:ext cx="12193200" cy="6858000"/>
          </a:xfrm>
          <a:prstGeom prst="rect">
            <a:avLst/>
          </a:prstGeom>
          <a:solidFill>
            <a:srgbClr val="3255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rgbClr val="D789CA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8519" b="100000" l="47708" r="100000"/>
                    </a14:imgEffect>
                    <a14:imgEffect>
                      <a14:saturation sat="120000"/>
                    </a14:imgEffect>
                  </a14:imgLayer>
                </a14:imgProps>
              </a:ext>
            </a:extLst>
          </a:blip>
          <a:srcRect l="47709" t="48642"/>
          <a:stretch/>
        </p:blipFill>
        <p:spPr>
          <a:xfrm>
            <a:off x="8927687" y="5083501"/>
            <a:ext cx="3258173" cy="1800000"/>
          </a:xfrm>
          <a:prstGeom prst="rect">
            <a:avLst/>
          </a:prstGeom>
          <a:noFill/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289BBB-BE7E-4741-91CA-3DD0352E4DC2}"/>
              </a:ext>
            </a:extLst>
          </p:cNvPr>
          <p:cNvSpPr/>
          <p:nvPr/>
        </p:nvSpPr>
        <p:spPr>
          <a:xfrm>
            <a:off x="-3714" y="0"/>
            <a:ext cx="720000" cy="6858000"/>
          </a:xfrm>
          <a:prstGeom prst="rect">
            <a:avLst/>
          </a:prstGeom>
          <a:solidFill>
            <a:srgbClr val="D789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08318" y="6445558"/>
            <a:ext cx="8037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8910D-567E-BB4F-86FE-28C9568A0BD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3">
            <a:hlinkClick r:id="" action="ppaction://noaction"/>
          </p:cNvPr>
          <p:cNvPicPr>
            <a:picLocks noChangeAspect="1" noChangeArrowheads="1"/>
          </p:cNvPicPr>
          <p:nvPr/>
        </p:nvPicPr>
        <p:blipFill rotWithShape="1">
          <a:blip r:embed="rId6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863" b="19112"/>
          <a:stretch/>
        </p:blipFill>
        <p:spPr bwMode="auto">
          <a:xfrm>
            <a:off x="130711" y="5075339"/>
            <a:ext cx="466592" cy="532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7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740" y="5695707"/>
            <a:ext cx="759537" cy="559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9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5" y="6232493"/>
            <a:ext cx="615440" cy="615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5262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88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B4FA-3D5C-48F7-9DAB-5495AEDD9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Engaging with your PPG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1F0240-A837-456F-A635-3BB75E87F72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Activities to engage and elicit your PPG member views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226DE5B-472C-4F3E-B3C9-DFE43F9147C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44550" y="1611313"/>
            <a:ext cx="10972800" cy="3914415"/>
          </a:xfrm>
        </p:spPr>
        <p:txBody>
          <a:bodyPr>
            <a:normAutofit fontScale="85000" lnSpcReduction="20000"/>
          </a:bodyPr>
          <a:lstStyle/>
          <a:p>
            <a:pPr marL="457200" lvl="1" indent="0">
              <a:buNone/>
            </a:pPr>
            <a:r>
              <a:rPr lang="en-US" sz="3000" dirty="0">
                <a:latin typeface="+mn-lt"/>
                <a:cs typeface="Calibri" panose="020F0502020204030204" pitchFamily="34" charset="0"/>
              </a:rPr>
              <a:t>You are best placed to know how to engage with your members but 3 approaches are suggested below:</a:t>
            </a:r>
          </a:p>
          <a:p>
            <a:pPr marL="457200" lvl="1" indent="0">
              <a:buNone/>
            </a:pPr>
            <a:endParaRPr lang="en-US" sz="2600" dirty="0">
              <a:latin typeface="+mn-lt"/>
              <a:cs typeface="Calibri" panose="020F0502020204030204" pitchFamily="34" charset="0"/>
            </a:endParaRPr>
          </a:p>
          <a:p>
            <a:pPr lvl="1"/>
            <a:r>
              <a:rPr lang="en-US" sz="2600" b="1" dirty="0">
                <a:latin typeface="+mn-lt"/>
                <a:cs typeface="Calibri" panose="020F0502020204030204" pitchFamily="34" charset="0"/>
              </a:rPr>
              <a:t>Pre-session Questions </a:t>
            </a:r>
            <a:r>
              <a:rPr lang="en-US" sz="2600" dirty="0">
                <a:latin typeface="+mn-lt"/>
                <a:cs typeface="Calibri" panose="020F0502020204030204" pitchFamily="34" charset="0"/>
              </a:rPr>
              <a:t>circulated for views (suggestions on next slide)</a:t>
            </a:r>
          </a:p>
          <a:p>
            <a:pPr marL="457200" lvl="1" indent="0">
              <a:buNone/>
            </a:pPr>
            <a:endParaRPr lang="en-US" sz="2600" b="1" dirty="0">
              <a:latin typeface="+mn-lt"/>
              <a:cs typeface="Calibri" panose="020F0502020204030204" pitchFamily="34" charset="0"/>
            </a:endParaRPr>
          </a:p>
          <a:p>
            <a:pPr lvl="1"/>
            <a:r>
              <a:rPr lang="en-US" sz="2600" b="1" dirty="0">
                <a:latin typeface="+mn-lt"/>
                <a:cs typeface="Calibri" panose="020F0502020204030204" pitchFamily="34" charset="0"/>
              </a:rPr>
              <a:t>Discussion Points</a:t>
            </a:r>
            <a:r>
              <a:rPr lang="en-US" sz="2600" dirty="0">
                <a:latin typeface="+mn-lt"/>
                <a:cs typeface="Calibri" panose="020F0502020204030204" pitchFamily="34" charset="0"/>
              </a:rPr>
              <a:t>: Use the discussion points suggested on the slides as an opportunity to canvas your PPG members’ views and feedback to the project lead at the practice.  </a:t>
            </a:r>
          </a:p>
          <a:p>
            <a:pPr marL="457200" lvl="1" indent="0">
              <a:buNone/>
            </a:pPr>
            <a:endParaRPr lang="en-US" sz="2600" dirty="0">
              <a:latin typeface="+mn-lt"/>
              <a:cs typeface="Calibri" panose="020F0502020204030204" pitchFamily="34" charset="0"/>
            </a:endParaRPr>
          </a:p>
          <a:p>
            <a:pPr lvl="1"/>
            <a:r>
              <a:rPr lang="en-US" sz="2600" b="1" dirty="0">
                <a:latin typeface="+mn-lt"/>
                <a:cs typeface="Calibri" panose="020F0502020204030204" pitchFamily="34" charset="0"/>
              </a:rPr>
              <a:t>Survey</a:t>
            </a:r>
            <a:r>
              <a:rPr lang="en-US" sz="2600" dirty="0">
                <a:latin typeface="+mn-lt"/>
                <a:cs typeface="Calibri" panose="020F0502020204030204" pitchFamily="34" charset="0"/>
              </a:rPr>
              <a:t> your PPG colleagues – an example is included in the Resource Toolkit available on the Royal College of GPs website.</a:t>
            </a:r>
          </a:p>
          <a:p>
            <a:pPr marL="457200" lvl="1" indent="0">
              <a:buNone/>
            </a:pPr>
            <a:endParaRPr lang="en-US" sz="2600" dirty="0">
              <a:latin typeface="+mn-lt"/>
              <a:cs typeface="Calibri" panose="020F0502020204030204" pitchFamily="34" charset="0"/>
            </a:endParaRPr>
          </a:p>
          <a:p>
            <a:pPr lvl="1"/>
            <a:r>
              <a:rPr lang="en-US" sz="2600" b="1" dirty="0">
                <a:latin typeface="+mn-lt"/>
                <a:cs typeface="Calibri" panose="020F0502020204030204" pitchFamily="34" charset="0"/>
              </a:rPr>
              <a:t>Use an activity</a:t>
            </a:r>
            <a:r>
              <a:rPr lang="en-US" sz="2600" dirty="0">
                <a:latin typeface="+mn-lt"/>
                <a:cs typeface="Calibri" panose="020F0502020204030204" pitchFamily="34" charset="0"/>
              </a:rPr>
              <a:t>: to gather views from all the members.  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 sz="1100" dirty="0">
              <a:solidFill>
                <a:srgbClr val="32559E"/>
              </a:solidFill>
              <a:effectLst/>
              <a:latin typeface="Franklin Gothic Book" panose="020B05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960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40D95-97E9-44C2-B262-05C6D3F0A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Preparing for a PPG continuity session</a:t>
            </a:r>
            <a:endParaRPr lang="en-GB" sz="4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BD201B-B863-4510-B4E7-E142B66EE80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Draft email to members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D6FA59-415D-4625-B1B0-08FADBFFC64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Dear Members</a:t>
            </a: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At the next meeting </a:t>
            </a:r>
            <a:r>
              <a:rPr lang="en-GB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we’ll be exploring 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views on the subject of Continuity of Care (</a:t>
            </a:r>
            <a:r>
              <a:rPr lang="en-GB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CoC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). </a:t>
            </a:r>
          </a:p>
          <a:p>
            <a:pPr marL="0" indent="0">
              <a:buNone/>
            </a:pPr>
            <a:r>
              <a:rPr lang="en-GB" sz="1800" dirty="0">
                <a:effectLst/>
                <a:latin typeface="LucidaGrande"/>
                <a:ea typeface="Times New Roman" panose="02020603050405020304" pitchFamily="18" charset="0"/>
              </a:rPr>
              <a:t>The concept of </a:t>
            </a:r>
            <a:r>
              <a:rPr lang="en-GB" sz="1800" dirty="0" err="1">
                <a:effectLst/>
                <a:latin typeface="LucidaGrande"/>
                <a:ea typeface="Times New Roman" panose="02020603050405020304" pitchFamily="18" charset="0"/>
              </a:rPr>
              <a:t>CoC</a:t>
            </a:r>
            <a:r>
              <a:rPr lang="en-GB" sz="1800" dirty="0">
                <a:effectLst/>
                <a:latin typeface="LucidaGrande"/>
                <a:ea typeface="Times New Roman" panose="02020603050405020304" pitchFamily="18" charset="0"/>
              </a:rPr>
              <a:t> will be well understood by </a:t>
            </a:r>
            <a:r>
              <a:rPr lang="en-GB" sz="1800" dirty="0" err="1">
                <a:effectLst/>
                <a:latin typeface="LucidaGrande"/>
                <a:ea typeface="Times New Roman" panose="02020603050405020304" pitchFamily="18" charset="0"/>
              </a:rPr>
              <a:t>BabyBoomers</a:t>
            </a:r>
            <a:r>
              <a:rPr lang="en-GB" sz="1800" dirty="0">
                <a:effectLst/>
                <a:latin typeface="LucidaGrande"/>
                <a:ea typeface="Times New Roman" panose="02020603050405020304" pitchFamily="18" charset="0"/>
              </a:rPr>
              <a:t>, their formative years treated by “The Family Doctor” who lived locally. 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</a:rPr>
              <a:t>For our younger members, you may never have  thought about or experienced continuity.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LucidaGrande"/>
                <a:ea typeface="Times New Roman" panose="02020603050405020304" pitchFamily="18" charset="0"/>
              </a:rPr>
              <a:t>With that in mind I am interested in: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GB" sz="1800" dirty="0">
                <a:effectLst/>
                <a:latin typeface="LucidaGrande"/>
                <a:ea typeface="Times New Roman" panose="02020603050405020304" pitchFamily="18" charset="0"/>
              </a:rPr>
              <a:t>What does </a:t>
            </a:r>
            <a:r>
              <a:rPr lang="en-GB" sz="1800" dirty="0" err="1">
                <a:effectLst/>
                <a:latin typeface="LucidaGrande"/>
                <a:ea typeface="Times New Roman" panose="02020603050405020304" pitchFamily="18" charset="0"/>
              </a:rPr>
              <a:t>CoC</a:t>
            </a:r>
            <a:r>
              <a:rPr lang="en-GB" sz="1800" dirty="0">
                <a:effectLst/>
                <a:latin typeface="LucidaGrande"/>
                <a:ea typeface="Times New Roman" panose="02020603050405020304" pitchFamily="18" charset="0"/>
              </a:rPr>
              <a:t> mean to you?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GB" sz="1800" dirty="0">
                <a:effectLst/>
                <a:latin typeface="LucidaGrande"/>
                <a:ea typeface="Times New Roman" panose="02020603050405020304" pitchFamily="18" charset="0"/>
              </a:rPr>
              <a:t>Is </a:t>
            </a:r>
            <a:r>
              <a:rPr lang="en-GB" sz="1800" dirty="0" err="1">
                <a:effectLst/>
                <a:latin typeface="LucidaGrande"/>
                <a:ea typeface="Times New Roman" panose="02020603050405020304" pitchFamily="18" charset="0"/>
              </a:rPr>
              <a:t>CoC</a:t>
            </a:r>
            <a:r>
              <a:rPr lang="en-GB" sz="1800" dirty="0">
                <a:effectLst/>
                <a:latin typeface="LucidaGrande"/>
                <a:ea typeface="Times New Roman" panose="02020603050405020304" pitchFamily="18" charset="0"/>
              </a:rPr>
              <a:t> better for the patient?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GB" sz="1800" dirty="0">
                <a:effectLst/>
                <a:latin typeface="LucidaGrande"/>
                <a:ea typeface="Times New Roman" panose="02020603050405020304" pitchFamily="18" charset="0"/>
              </a:rPr>
              <a:t>Is </a:t>
            </a:r>
            <a:r>
              <a:rPr lang="en-GB" sz="1800" dirty="0" err="1">
                <a:effectLst/>
                <a:latin typeface="LucidaGrande"/>
                <a:ea typeface="Times New Roman" panose="02020603050405020304" pitchFamily="18" charset="0"/>
              </a:rPr>
              <a:t>CoC</a:t>
            </a:r>
            <a:r>
              <a:rPr lang="en-GB" sz="1800" dirty="0">
                <a:effectLst/>
                <a:latin typeface="LucidaGrande"/>
                <a:ea typeface="Times New Roman" panose="02020603050405020304" pitchFamily="18" charset="0"/>
              </a:rPr>
              <a:t> applicable to all patients?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GB" sz="1800" dirty="0">
                <a:effectLst/>
                <a:latin typeface="LucidaGrande"/>
                <a:ea typeface="Times New Roman" panose="02020603050405020304" pitchFamily="18" charset="0"/>
              </a:rPr>
              <a:t>What do you feel are the challenges to </a:t>
            </a:r>
            <a:r>
              <a:rPr lang="en-GB" sz="1800" dirty="0" err="1">
                <a:effectLst/>
                <a:latin typeface="LucidaGrande"/>
                <a:ea typeface="Times New Roman" panose="02020603050405020304" pitchFamily="18" charset="0"/>
              </a:rPr>
              <a:t>CoC</a:t>
            </a:r>
            <a:r>
              <a:rPr lang="en-GB" sz="1800" dirty="0">
                <a:effectLst/>
                <a:latin typeface="LucidaGrande"/>
                <a:ea typeface="Times New Roman" panose="02020603050405020304" pitchFamily="18" charset="0"/>
              </a:rPr>
              <a:t>?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GB" sz="1800" dirty="0">
                <a:effectLst/>
                <a:latin typeface="LucidaGrande"/>
                <a:ea typeface="Times New Roman" panose="02020603050405020304" pitchFamily="18" charset="0"/>
              </a:rPr>
              <a:t>In what way might our practice be able to change to introduce </a:t>
            </a:r>
            <a:r>
              <a:rPr lang="en-GB" sz="1800" dirty="0" err="1">
                <a:effectLst/>
                <a:latin typeface="LucidaGrande"/>
                <a:ea typeface="Times New Roman" panose="02020603050405020304" pitchFamily="18" charset="0"/>
              </a:rPr>
              <a:t>CoC</a:t>
            </a:r>
            <a:r>
              <a:rPr lang="en-GB" sz="1800" dirty="0">
                <a:effectLst/>
                <a:latin typeface="LucidaGrande"/>
                <a:ea typeface="Times New Roman" panose="02020603050405020304" pitchFamily="18" charset="0"/>
              </a:rPr>
              <a:t>?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GB" sz="1800" dirty="0">
                <a:effectLst/>
                <a:latin typeface="LucidaGrande"/>
                <a:ea typeface="Times New Roman" panose="02020603050405020304" pitchFamily="18" charset="0"/>
              </a:rPr>
              <a:t>How could </a:t>
            </a:r>
            <a:r>
              <a:rPr lang="en-GB" sz="1800" dirty="0" err="1">
                <a:effectLst/>
                <a:latin typeface="LucidaGrande"/>
                <a:ea typeface="Times New Roman" panose="02020603050405020304" pitchFamily="18" charset="0"/>
              </a:rPr>
              <a:t>CoC</a:t>
            </a:r>
            <a:r>
              <a:rPr lang="en-GB" sz="1800" dirty="0">
                <a:effectLst/>
                <a:latin typeface="LucidaGrande"/>
                <a:ea typeface="Times New Roman" panose="02020603050405020304" pitchFamily="18" charset="0"/>
              </a:rPr>
              <a:t> work in a multi service provider environment?  Out of Hours/Pharmacy/111/Hospital consultations/Antenatal/Mental health/Chronic conditions?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GB" sz="1800" dirty="0">
                <a:effectLst/>
                <a:latin typeface="LucidaGrande"/>
                <a:ea typeface="Times New Roman" panose="02020603050405020304" pitchFamily="18" charset="0"/>
              </a:rPr>
              <a:t>How might our PPG support the practice to introduce </a:t>
            </a:r>
            <a:r>
              <a:rPr lang="en-GB" sz="1800" dirty="0" err="1">
                <a:effectLst/>
                <a:latin typeface="LucidaGrande"/>
                <a:ea typeface="Times New Roman" panose="02020603050405020304" pitchFamily="18" charset="0"/>
              </a:rPr>
              <a:t>CoC</a:t>
            </a:r>
            <a:r>
              <a:rPr lang="en-GB" sz="1800" dirty="0">
                <a:effectLst/>
                <a:latin typeface="LucidaGrande"/>
                <a:ea typeface="Times New Roman" panose="02020603050405020304" pitchFamily="18" charset="0"/>
              </a:rPr>
              <a:t>?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8282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sources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983602A682BC4B85AAEC97ED7A213A" ma:contentTypeVersion="12" ma:contentTypeDescription="Create a new document." ma:contentTypeScope="" ma:versionID="02113cf347af5da4cda9348cd8f5daf2">
  <xsd:schema xmlns:xsd="http://www.w3.org/2001/XMLSchema" xmlns:xs="http://www.w3.org/2001/XMLSchema" xmlns:p="http://schemas.microsoft.com/office/2006/metadata/properties" xmlns:ns2="b2f522bf-5a60-44bf-b1c9-502145edce1d" xmlns:ns3="6c54bd8c-ca9d-4bb1-bb21-4e6fd6d684b1" targetNamespace="http://schemas.microsoft.com/office/2006/metadata/properties" ma:root="true" ma:fieldsID="5e198e94b692eadedb7b51b41956a115" ns2:_="" ns3:_="">
    <xsd:import namespace="b2f522bf-5a60-44bf-b1c9-502145edce1d"/>
    <xsd:import namespace="6c54bd8c-ca9d-4bb1-bb21-4e6fd6d684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f522bf-5a60-44bf-b1c9-502145edce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54bd8c-ca9d-4bb1-bb21-4e6fd6d684b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5A9FC1D-647E-4E4B-BD98-B2AE64864C4E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b2f522bf-5a60-44bf-b1c9-502145edce1d"/>
    <ds:schemaRef ds:uri="6c54bd8c-ca9d-4bb1-bb21-4e6fd6d684b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BCEF9BD-3934-47EA-B3FE-2F9B767D45E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258BD0-3E6E-4223-995D-F6765D6F0C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f522bf-5a60-44bf-b1c9-502145edce1d"/>
    <ds:schemaRef ds:uri="6c54bd8c-ca9d-4bb1-bb21-4e6fd6d684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1232</TotalTime>
  <Words>274</Words>
  <Application>Microsoft Office PowerPoint</Application>
  <PresentationFormat>Widescreen</PresentationFormat>
  <Paragraphs>26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Franklin Gothic Book</vt:lpstr>
      <vt:lpstr>Franklin Gothic Demi</vt:lpstr>
      <vt:lpstr>Franklin Gothic Heavy</vt:lpstr>
      <vt:lpstr>LucidaGrande</vt:lpstr>
      <vt:lpstr>Office Theme</vt:lpstr>
      <vt:lpstr>Resources Title</vt:lpstr>
      <vt:lpstr>Engaging with your PPG</vt:lpstr>
      <vt:lpstr>Preparing for a PPG continuity session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Continuity</dc:title>
  <dc:creator>Julia Martineau</dc:creator>
  <cp:keywords>One Care CIC</cp:keywords>
  <cp:lastModifiedBy>Julia Martineau</cp:lastModifiedBy>
  <cp:revision>84</cp:revision>
  <dcterms:created xsi:type="dcterms:W3CDTF">2021-01-18T12:09:52Z</dcterms:created>
  <dcterms:modified xsi:type="dcterms:W3CDTF">2021-07-02T12:06:18Z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0x010100CD983602A682BC4B85AAEC97ED7A213A</vt:lpwstr>
  </property>
</Properties>
</file>