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4" r:id="rId5"/>
  </p:sldMasterIdLst>
  <p:notesMasterIdLst>
    <p:notesMasterId r:id="rId21"/>
  </p:notesMasterIdLst>
  <p:sldIdLst>
    <p:sldId id="347" r:id="rId6"/>
    <p:sldId id="322" r:id="rId7"/>
    <p:sldId id="326" r:id="rId8"/>
    <p:sldId id="295" r:id="rId9"/>
    <p:sldId id="304" r:id="rId10"/>
    <p:sldId id="324" r:id="rId11"/>
    <p:sldId id="288" r:id="rId12"/>
    <p:sldId id="287" r:id="rId13"/>
    <p:sldId id="336" r:id="rId14"/>
    <p:sldId id="330" r:id="rId15"/>
    <p:sldId id="325" r:id="rId16"/>
    <p:sldId id="348" r:id="rId17"/>
    <p:sldId id="349" r:id="rId18"/>
    <p:sldId id="329" r:id="rId19"/>
    <p:sldId id="31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helton" initials="DS" lastIdx="14" clrIdx="0">
    <p:extLst>
      <p:ext uri="{19B8F6BF-5375-455C-9EA6-DF929625EA0E}">
        <p15:presenceInfo xmlns:p15="http://schemas.microsoft.com/office/powerpoint/2012/main" userId="David Shelton" providerId="None"/>
      </p:ext>
    </p:extLst>
  </p:cmAuthor>
  <p:cmAuthor id="2" name="Jenna Collins" initials="JC" lastIdx="3" clrIdx="1">
    <p:extLst>
      <p:ext uri="{19B8F6BF-5375-455C-9EA6-DF929625EA0E}">
        <p15:presenceInfo xmlns:p15="http://schemas.microsoft.com/office/powerpoint/2012/main" userId="S::Jenna.Collins@health.org.uk::0d883a9f-26e6-4850-b5cd-9d85092cb6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1E1"/>
    <a:srgbClr val="A35EAA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7DACEF-7AB1-80C6-0257-7DD9B078C03B}" v="34" dt="2021-06-25T12:23:02.089"/>
    <p1510:client id="{E010C0AD-FB99-4297-AE0C-D2C05AEF8D7F}" v="2" dt="2021-06-25T15:10:20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83" autoAdjust="0"/>
  </p:normalViewPr>
  <p:slideViewPr>
    <p:cSldViewPr snapToGrid="0">
      <p:cViewPr varScale="1">
        <p:scale>
          <a:sx n="78" d="100"/>
          <a:sy n="78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Relationship Id="rId4" Type="http://schemas.openxmlformats.org/officeDocument/2006/relationships/image" Target="../media/image2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Relationship Id="rId4" Type="http://schemas.openxmlformats.org/officeDocument/2006/relationships/image" Target="../media/image2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7DB5A2-88A5-40C4-8D0C-052248C2690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6C4489-07B8-414B-81E1-395A9C2A829E}">
      <dgm:prSet phldrT="[Text]"/>
      <dgm:spPr>
        <a:solidFill>
          <a:srgbClr val="B366B3"/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Relational</a:t>
          </a:r>
        </a:p>
      </dgm:t>
    </dgm:pt>
    <dgm:pt modelId="{61962039-3193-4710-8D8C-694E32FA2BF3}" type="parTrans" cxnId="{D3008F69-7606-4572-BFBB-888570DFDECC}">
      <dgm:prSet/>
      <dgm:spPr/>
      <dgm:t>
        <a:bodyPr/>
        <a:lstStyle/>
        <a:p>
          <a:endParaRPr lang="en-GB"/>
        </a:p>
      </dgm:t>
    </dgm:pt>
    <dgm:pt modelId="{BFDECBF8-3941-4541-81C0-EFCF39C908FE}" type="sibTrans" cxnId="{D3008F69-7606-4572-BFBB-888570DFDECC}">
      <dgm:prSet/>
      <dgm:spPr/>
      <dgm:t>
        <a:bodyPr/>
        <a:lstStyle/>
        <a:p>
          <a:endParaRPr lang="en-GB"/>
        </a:p>
      </dgm:t>
    </dgm:pt>
    <dgm:pt modelId="{2AA53D18-002E-43E0-99C4-511DEF7EA8AC}">
      <dgm:prSet phldrT="[Text]"/>
      <dgm:spPr>
        <a:solidFill>
          <a:srgbClr val="CF9DCF"/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Episodic</a:t>
          </a:r>
        </a:p>
      </dgm:t>
    </dgm:pt>
    <dgm:pt modelId="{FA6E272C-6049-40FE-8E2A-691444C86E5C}" type="parTrans" cxnId="{470D61A8-B15B-4AE0-88C1-E19EEAD72409}">
      <dgm:prSet/>
      <dgm:spPr/>
      <dgm:t>
        <a:bodyPr/>
        <a:lstStyle/>
        <a:p>
          <a:endParaRPr lang="en-GB"/>
        </a:p>
      </dgm:t>
    </dgm:pt>
    <dgm:pt modelId="{7D72EF04-AD2E-443A-9B90-47130A065077}" type="sibTrans" cxnId="{470D61A8-B15B-4AE0-88C1-E19EEAD72409}">
      <dgm:prSet/>
      <dgm:spPr/>
      <dgm:t>
        <a:bodyPr/>
        <a:lstStyle/>
        <a:p>
          <a:endParaRPr lang="en-GB"/>
        </a:p>
      </dgm:t>
    </dgm:pt>
    <dgm:pt modelId="{9D78C820-0B72-4F54-9360-65454DCF1D37}">
      <dgm:prSet phldrT="[Text]"/>
      <dgm:spPr>
        <a:solidFill>
          <a:srgbClr val="CF9DCF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GP/team provide continuity of care during an episode of ill health</a:t>
          </a:r>
        </a:p>
      </dgm:t>
    </dgm:pt>
    <dgm:pt modelId="{EE81B905-B8F4-4440-AAC5-E8032E1A8057}" type="parTrans" cxnId="{2FBA7AFB-B89C-4B02-84C7-449AA7F12C5E}">
      <dgm:prSet/>
      <dgm:spPr/>
      <dgm:t>
        <a:bodyPr/>
        <a:lstStyle/>
        <a:p>
          <a:endParaRPr lang="en-GB"/>
        </a:p>
      </dgm:t>
    </dgm:pt>
    <dgm:pt modelId="{DEFF0356-8266-4425-B9E9-258E9BDEBA8C}" type="sibTrans" cxnId="{2FBA7AFB-B89C-4B02-84C7-449AA7F12C5E}">
      <dgm:prSet/>
      <dgm:spPr/>
      <dgm:t>
        <a:bodyPr/>
        <a:lstStyle/>
        <a:p>
          <a:endParaRPr lang="en-GB"/>
        </a:p>
      </dgm:t>
    </dgm:pt>
    <dgm:pt modelId="{6C02B3F1-82FA-4074-9A1F-4F02C4996C66}">
      <dgm:prSet phldrT="[Text]"/>
      <dgm:spPr>
        <a:solidFill>
          <a:srgbClr val="E1C1E1"/>
        </a:solidFill>
      </dgm:spPr>
      <dgm:t>
        <a:bodyPr/>
        <a:lstStyle/>
        <a:p>
          <a:r>
            <a:rPr lang="en-GB" b="1">
              <a:solidFill>
                <a:schemeClr val="tx1"/>
              </a:solidFill>
            </a:rPr>
            <a:t>Informational</a:t>
          </a:r>
        </a:p>
      </dgm:t>
    </dgm:pt>
    <dgm:pt modelId="{B74BF50E-F351-4B8B-80D6-ADE42F6BD0FB}" type="parTrans" cxnId="{A8863CCE-4570-4790-982D-3242BC255AD1}">
      <dgm:prSet/>
      <dgm:spPr/>
      <dgm:t>
        <a:bodyPr/>
        <a:lstStyle/>
        <a:p>
          <a:endParaRPr lang="en-GB"/>
        </a:p>
      </dgm:t>
    </dgm:pt>
    <dgm:pt modelId="{A7BD51DA-F241-4B65-B786-AFD759D1BB7B}" type="sibTrans" cxnId="{A8863CCE-4570-4790-982D-3242BC255AD1}">
      <dgm:prSet/>
      <dgm:spPr/>
      <dgm:t>
        <a:bodyPr/>
        <a:lstStyle/>
        <a:p>
          <a:endParaRPr lang="en-GB"/>
        </a:p>
      </dgm:t>
    </dgm:pt>
    <dgm:pt modelId="{7A2CDB3A-C285-4203-81B7-6D13D91EC53A}">
      <dgm:prSet phldrT="[Text]"/>
      <dgm:spPr>
        <a:solidFill>
          <a:srgbClr val="E1C1E1"/>
        </a:solidFill>
      </dgm:spPr>
      <dgm:t>
        <a:bodyPr/>
        <a:lstStyle/>
        <a:p>
          <a:r>
            <a:rPr lang="en-GB">
              <a:solidFill>
                <a:schemeClr val="tx1"/>
              </a:solidFill>
            </a:rPr>
            <a:t>Good record keeping and information to help others to understand the patient and their conditions </a:t>
          </a:r>
        </a:p>
      </dgm:t>
    </dgm:pt>
    <dgm:pt modelId="{10D4A4EA-170D-4D17-9E59-FCECB324CB66}" type="parTrans" cxnId="{1C8D8E17-68A2-4F08-A38A-91A4D99E939C}">
      <dgm:prSet/>
      <dgm:spPr/>
      <dgm:t>
        <a:bodyPr/>
        <a:lstStyle/>
        <a:p>
          <a:endParaRPr lang="en-GB"/>
        </a:p>
      </dgm:t>
    </dgm:pt>
    <dgm:pt modelId="{57813D04-51DE-4EB3-91E1-8EFEBE73CD43}" type="sibTrans" cxnId="{1C8D8E17-68A2-4F08-A38A-91A4D99E939C}">
      <dgm:prSet/>
      <dgm:spPr/>
      <dgm:t>
        <a:bodyPr/>
        <a:lstStyle/>
        <a:p>
          <a:endParaRPr lang="en-GB"/>
        </a:p>
      </dgm:t>
    </dgm:pt>
    <dgm:pt modelId="{533BF3AA-7324-4E11-8A3F-04EE0E5FAF88}">
      <dgm:prSet phldrT="[Text]"/>
      <dgm:spPr>
        <a:solidFill>
          <a:srgbClr val="B366B3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Building good patient-professional relationships that benefit both the patient and the professional</a:t>
          </a:r>
        </a:p>
      </dgm:t>
    </dgm:pt>
    <dgm:pt modelId="{3CF12F93-D154-4755-8DB3-3EBA8F35F92A}" type="sibTrans" cxnId="{E84BEA41-6849-4A89-BE67-71B5088F6498}">
      <dgm:prSet/>
      <dgm:spPr/>
      <dgm:t>
        <a:bodyPr/>
        <a:lstStyle/>
        <a:p>
          <a:endParaRPr lang="en-GB"/>
        </a:p>
      </dgm:t>
    </dgm:pt>
    <dgm:pt modelId="{18D7FAC0-B7B4-4499-8483-1F8776CA5AF9}" type="parTrans" cxnId="{E84BEA41-6849-4A89-BE67-71B5088F6498}">
      <dgm:prSet/>
      <dgm:spPr/>
      <dgm:t>
        <a:bodyPr/>
        <a:lstStyle/>
        <a:p>
          <a:endParaRPr lang="en-GB"/>
        </a:p>
      </dgm:t>
    </dgm:pt>
    <dgm:pt modelId="{9F23B0E4-9E06-4BA8-87CF-5617A9D834F6}">
      <dgm:prSet/>
      <dgm:spPr>
        <a:solidFill>
          <a:srgbClr val="F1E3F1"/>
        </a:solidFill>
      </dgm:spPr>
      <dgm:t>
        <a:bodyPr/>
        <a:lstStyle/>
        <a:p>
          <a:r>
            <a:rPr lang="en-GB" b="1">
              <a:solidFill>
                <a:schemeClr val="tx1"/>
              </a:solidFill>
            </a:rPr>
            <a:t>Managerial</a:t>
          </a:r>
        </a:p>
      </dgm:t>
    </dgm:pt>
    <dgm:pt modelId="{97491558-80D5-4F92-BD6D-DC5A632103B7}" type="parTrans" cxnId="{B0DACC9C-7A9C-4E35-A259-27B6594AFA9E}">
      <dgm:prSet/>
      <dgm:spPr/>
      <dgm:t>
        <a:bodyPr/>
        <a:lstStyle/>
        <a:p>
          <a:endParaRPr lang="en-GB"/>
        </a:p>
      </dgm:t>
    </dgm:pt>
    <dgm:pt modelId="{3B0E9965-5841-4D3C-86B5-56A5797A85F0}" type="sibTrans" cxnId="{B0DACC9C-7A9C-4E35-A259-27B6594AFA9E}">
      <dgm:prSet/>
      <dgm:spPr/>
      <dgm:t>
        <a:bodyPr/>
        <a:lstStyle/>
        <a:p>
          <a:endParaRPr lang="en-GB"/>
        </a:p>
      </dgm:t>
    </dgm:pt>
    <dgm:pt modelId="{5EC7340B-53FC-40BC-A480-ACC7AB97DE59}">
      <dgm:prSet/>
      <dgm:spPr>
        <a:solidFill>
          <a:srgbClr val="F1E3F1"/>
        </a:solidFill>
      </dgm:spPr>
      <dgm:t>
        <a:bodyPr/>
        <a:lstStyle/>
        <a:p>
          <a:r>
            <a:rPr lang="en-GB">
              <a:solidFill>
                <a:schemeClr val="tx1"/>
              </a:solidFill>
            </a:rPr>
            <a:t>Co-ordinating a patient’s care especially when a team of/many professionals are involved</a:t>
          </a:r>
        </a:p>
      </dgm:t>
    </dgm:pt>
    <dgm:pt modelId="{8CD48004-BA0F-4D3A-9111-A020F2357537}" type="parTrans" cxnId="{1F09745D-93E3-4EB6-BDE6-894F47817CBC}">
      <dgm:prSet/>
      <dgm:spPr/>
      <dgm:t>
        <a:bodyPr/>
        <a:lstStyle/>
        <a:p>
          <a:endParaRPr lang="en-GB"/>
        </a:p>
      </dgm:t>
    </dgm:pt>
    <dgm:pt modelId="{E3976495-357F-48A1-A2B6-2C99DBA52081}" type="sibTrans" cxnId="{1F09745D-93E3-4EB6-BDE6-894F47817CBC}">
      <dgm:prSet/>
      <dgm:spPr/>
      <dgm:t>
        <a:bodyPr/>
        <a:lstStyle/>
        <a:p>
          <a:endParaRPr lang="en-GB"/>
        </a:p>
      </dgm:t>
    </dgm:pt>
    <dgm:pt modelId="{89D6EC68-BED4-467E-900D-AAB4E0C19847}" type="pres">
      <dgm:prSet presAssocID="{2D7DB5A2-88A5-40C4-8D0C-052248C2690A}" presName="linear" presStyleCnt="0">
        <dgm:presLayoutVars>
          <dgm:dir/>
          <dgm:resizeHandles val="exact"/>
        </dgm:presLayoutVars>
      </dgm:prSet>
      <dgm:spPr/>
    </dgm:pt>
    <dgm:pt modelId="{47FE2671-1A9D-472D-8905-CDF3E0823346}" type="pres">
      <dgm:prSet presAssocID="{216C4489-07B8-414B-81E1-395A9C2A829E}" presName="comp" presStyleCnt="0"/>
      <dgm:spPr/>
    </dgm:pt>
    <dgm:pt modelId="{46DF1C2E-95FE-4C1F-9DBF-B8A8CD383AD9}" type="pres">
      <dgm:prSet presAssocID="{216C4489-07B8-414B-81E1-395A9C2A829E}" presName="box" presStyleLbl="node1" presStyleIdx="0" presStyleCnt="4"/>
      <dgm:spPr/>
    </dgm:pt>
    <dgm:pt modelId="{C767D943-E910-41C2-9539-4DA03A822F74}" type="pres">
      <dgm:prSet presAssocID="{216C4489-07B8-414B-81E1-395A9C2A829E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>
          <a:noFill/>
        </a:ln>
      </dgm:spPr>
    </dgm:pt>
    <dgm:pt modelId="{04E5AF22-873E-4AE0-BE1B-AF1DD5FB80F2}" type="pres">
      <dgm:prSet presAssocID="{216C4489-07B8-414B-81E1-395A9C2A829E}" presName="text" presStyleLbl="node1" presStyleIdx="0" presStyleCnt="4">
        <dgm:presLayoutVars>
          <dgm:bulletEnabled val="1"/>
        </dgm:presLayoutVars>
      </dgm:prSet>
      <dgm:spPr/>
    </dgm:pt>
    <dgm:pt modelId="{5DBFF38D-EB12-4D04-9BCE-DB94F358E775}" type="pres">
      <dgm:prSet presAssocID="{BFDECBF8-3941-4541-81C0-EFCF39C908FE}" presName="spacer" presStyleCnt="0"/>
      <dgm:spPr/>
    </dgm:pt>
    <dgm:pt modelId="{2D578E20-044C-4332-8A3F-C47C1CE19B61}" type="pres">
      <dgm:prSet presAssocID="{2AA53D18-002E-43E0-99C4-511DEF7EA8AC}" presName="comp" presStyleCnt="0"/>
      <dgm:spPr/>
    </dgm:pt>
    <dgm:pt modelId="{41EB2919-C82C-44D1-BF8F-ACF1AFB74BAD}" type="pres">
      <dgm:prSet presAssocID="{2AA53D18-002E-43E0-99C4-511DEF7EA8AC}" presName="box" presStyleLbl="node1" presStyleIdx="1" presStyleCnt="4"/>
      <dgm:spPr/>
    </dgm:pt>
    <dgm:pt modelId="{88878B36-747C-4C2C-8705-62890EBADD37}" type="pres">
      <dgm:prSet presAssocID="{2AA53D18-002E-43E0-99C4-511DEF7EA8AC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</dgm:spPr>
    </dgm:pt>
    <dgm:pt modelId="{3389A861-9829-4AD6-8C54-F49E2E2D2BC4}" type="pres">
      <dgm:prSet presAssocID="{2AA53D18-002E-43E0-99C4-511DEF7EA8AC}" presName="text" presStyleLbl="node1" presStyleIdx="1" presStyleCnt="4">
        <dgm:presLayoutVars>
          <dgm:bulletEnabled val="1"/>
        </dgm:presLayoutVars>
      </dgm:prSet>
      <dgm:spPr/>
    </dgm:pt>
    <dgm:pt modelId="{3AFF9AA3-E45D-40C2-A805-6228C69C85A2}" type="pres">
      <dgm:prSet presAssocID="{7D72EF04-AD2E-443A-9B90-47130A065077}" presName="spacer" presStyleCnt="0"/>
      <dgm:spPr/>
    </dgm:pt>
    <dgm:pt modelId="{822F6B55-F623-41A7-A652-AD8068883982}" type="pres">
      <dgm:prSet presAssocID="{6C02B3F1-82FA-4074-9A1F-4F02C4996C66}" presName="comp" presStyleCnt="0"/>
      <dgm:spPr/>
    </dgm:pt>
    <dgm:pt modelId="{FC3C1926-E479-43C0-BF3B-DDCC653628D0}" type="pres">
      <dgm:prSet presAssocID="{6C02B3F1-82FA-4074-9A1F-4F02C4996C66}" presName="box" presStyleLbl="node1" presStyleIdx="2" presStyleCnt="4"/>
      <dgm:spPr/>
    </dgm:pt>
    <dgm:pt modelId="{85058791-2C39-4CBE-945E-E579BD468307}" type="pres">
      <dgm:prSet presAssocID="{6C02B3F1-82FA-4074-9A1F-4F02C4996C66}" presName="img" presStyleLbl="fgImgPlace1" presStyleIdx="2" presStyleCnt="4" custScaleX="95612" custScaleY="10943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</dgm:spPr>
    </dgm:pt>
    <dgm:pt modelId="{1C619897-5B57-4672-9A6A-1A6EFFA37BB7}" type="pres">
      <dgm:prSet presAssocID="{6C02B3F1-82FA-4074-9A1F-4F02C4996C66}" presName="text" presStyleLbl="node1" presStyleIdx="2" presStyleCnt="4">
        <dgm:presLayoutVars>
          <dgm:bulletEnabled val="1"/>
        </dgm:presLayoutVars>
      </dgm:prSet>
      <dgm:spPr/>
    </dgm:pt>
    <dgm:pt modelId="{CEB5AC4E-A814-438D-90DA-CC563F7A0163}" type="pres">
      <dgm:prSet presAssocID="{A7BD51DA-F241-4B65-B786-AFD759D1BB7B}" presName="spacer" presStyleCnt="0"/>
      <dgm:spPr/>
    </dgm:pt>
    <dgm:pt modelId="{A7B2515A-9481-4127-8CB9-98DA5CD8890B}" type="pres">
      <dgm:prSet presAssocID="{9F23B0E4-9E06-4BA8-87CF-5617A9D834F6}" presName="comp" presStyleCnt="0"/>
      <dgm:spPr/>
    </dgm:pt>
    <dgm:pt modelId="{B4F93A8E-43D1-4ABA-9B82-E3241E6EB838}" type="pres">
      <dgm:prSet presAssocID="{9F23B0E4-9E06-4BA8-87CF-5617A9D834F6}" presName="box" presStyleLbl="node1" presStyleIdx="3" presStyleCnt="4"/>
      <dgm:spPr/>
    </dgm:pt>
    <dgm:pt modelId="{DF7D7CA8-5AF6-41F0-92E3-9768D0BCB668}" type="pres">
      <dgm:prSet presAssocID="{9F23B0E4-9E06-4BA8-87CF-5617A9D834F6}" presName="img" presStyleLbl="fgImgPlace1" presStyleIdx="3" presStyleCnt="4" custScaleY="11341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</dgm:spPr>
    </dgm:pt>
    <dgm:pt modelId="{9A45F392-CAE4-4120-BB13-C98EE91A786B}" type="pres">
      <dgm:prSet presAssocID="{9F23B0E4-9E06-4BA8-87CF-5617A9D834F6}" presName="text" presStyleLbl="node1" presStyleIdx="3" presStyleCnt="4">
        <dgm:presLayoutVars>
          <dgm:bulletEnabled val="1"/>
        </dgm:presLayoutVars>
      </dgm:prSet>
      <dgm:spPr/>
    </dgm:pt>
  </dgm:ptLst>
  <dgm:cxnLst>
    <dgm:cxn modelId="{FE55340D-79D2-4955-9CFF-6204AA3103C0}" type="presOf" srcId="{533BF3AA-7324-4E11-8A3F-04EE0E5FAF88}" destId="{04E5AF22-873E-4AE0-BE1B-AF1DD5FB80F2}" srcOrd="1" destOrd="1" presId="urn:microsoft.com/office/officeart/2005/8/layout/vList4"/>
    <dgm:cxn modelId="{A06CC615-163A-435C-9014-B07C98D372CA}" type="presOf" srcId="{6C02B3F1-82FA-4074-9A1F-4F02C4996C66}" destId="{1C619897-5B57-4672-9A6A-1A6EFFA37BB7}" srcOrd="1" destOrd="0" presId="urn:microsoft.com/office/officeart/2005/8/layout/vList4"/>
    <dgm:cxn modelId="{1C8D8E17-68A2-4F08-A38A-91A4D99E939C}" srcId="{6C02B3F1-82FA-4074-9A1F-4F02C4996C66}" destId="{7A2CDB3A-C285-4203-81B7-6D13D91EC53A}" srcOrd="0" destOrd="0" parTransId="{10D4A4EA-170D-4D17-9E59-FCECB324CB66}" sibTransId="{57813D04-51DE-4EB3-91E1-8EFEBE73CD43}"/>
    <dgm:cxn modelId="{A49D6330-F81A-41A9-9961-0B69C16470EE}" type="presOf" srcId="{7A2CDB3A-C285-4203-81B7-6D13D91EC53A}" destId="{FC3C1926-E479-43C0-BF3B-DDCC653628D0}" srcOrd="0" destOrd="1" presId="urn:microsoft.com/office/officeart/2005/8/layout/vList4"/>
    <dgm:cxn modelId="{E619FF5C-D792-4935-9F2F-B52FEDAC635E}" type="presOf" srcId="{9D78C820-0B72-4F54-9360-65454DCF1D37}" destId="{41EB2919-C82C-44D1-BF8F-ACF1AFB74BAD}" srcOrd="0" destOrd="1" presId="urn:microsoft.com/office/officeart/2005/8/layout/vList4"/>
    <dgm:cxn modelId="{1F09745D-93E3-4EB6-BDE6-894F47817CBC}" srcId="{9F23B0E4-9E06-4BA8-87CF-5617A9D834F6}" destId="{5EC7340B-53FC-40BC-A480-ACC7AB97DE59}" srcOrd="0" destOrd="0" parTransId="{8CD48004-BA0F-4D3A-9111-A020F2357537}" sibTransId="{E3976495-357F-48A1-A2B6-2C99DBA52081}"/>
    <dgm:cxn modelId="{E84BEA41-6849-4A89-BE67-71B5088F6498}" srcId="{216C4489-07B8-414B-81E1-395A9C2A829E}" destId="{533BF3AA-7324-4E11-8A3F-04EE0E5FAF88}" srcOrd="0" destOrd="0" parTransId="{18D7FAC0-B7B4-4499-8483-1F8776CA5AF9}" sibTransId="{3CF12F93-D154-4755-8DB3-3EBA8F35F92A}"/>
    <dgm:cxn modelId="{B7010747-ABA1-4AF6-A0F2-7FD334A1EF84}" type="presOf" srcId="{9F23B0E4-9E06-4BA8-87CF-5617A9D834F6}" destId="{B4F93A8E-43D1-4ABA-9B82-E3241E6EB838}" srcOrd="0" destOrd="0" presId="urn:microsoft.com/office/officeart/2005/8/layout/vList4"/>
    <dgm:cxn modelId="{D3008F69-7606-4572-BFBB-888570DFDECC}" srcId="{2D7DB5A2-88A5-40C4-8D0C-052248C2690A}" destId="{216C4489-07B8-414B-81E1-395A9C2A829E}" srcOrd="0" destOrd="0" parTransId="{61962039-3193-4710-8D8C-694E32FA2BF3}" sibTransId="{BFDECBF8-3941-4541-81C0-EFCF39C908FE}"/>
    <dgm:cxn modelId="{A3059F4B-CEC3-4751-98A9-85681AA36769}" type="presOf" srcId="{7A2CDB3A-C285-4203-81B7-6D13D91EC53A}" destId="{1C619897-5B57-4672-9A6A-1A6EFFA37BB7}" srcOrd="1" destOrd="1" presId="urn:microsoft.com/office/officeart/2005/8/layout/vList4"/>
    <dgm:cxn modelId="{2238264D-DC31-4B7B-9133-6D392C3F4E69}" type="presOf" srcId="{2AA53D18-002E-43E0-99C4-511DEF7EA8AC}" destId="{41EB2919-C82C-44D1-BF8F-ACF1AFB74BAD}" srcOrd="0" destOrd="0" presId="urn:microsoft.com/office/officeart/2005/8/layout/vList4"/>
    <dgm:cxn modelId="{6727824F-DEE5-4FE4-9E85-C27DBC1BB01E}" type="presOf" srcId="{6C02B3F1-82FA-4074-9A1F-4F02C4996C66}" destId="{FC3C1926-E479-43C0-BF3B-DDCC653628D0}" srcOrd="0" destOrd="0" presId="urn:microsoft.com/office/officeart/2005/8/layout/vList4"/>
    <dgm:cxn modelId="{776A7771-47D2-42E5-B00B-E001F2AE0C88}" type="presOf" srcId="{216C4489-07B8-414B-81E1-395A9C2A829E}" destId="{46DF1C2E-95FE-4C1F-9DBF-B8A8CD383AD9}" srcOrd="0" destOrd="0" presId="urn:microsoft.com/office/officeart/2005/8/layout/vList4"/>
    <dgm:cxn modelId="{6413A179-A5BC-4BAE-B321-0BC560D0E299}" type="presOf" srcId="{2D7DB5A2-88A5-40C4-8D0C-052248C2690A}" destId="{89D6EC68-BED4-467E-900D-AAB4E0C19847}" srcOrd="0" destOrd="0" presId="urn:microsoft.com/office/officeart/2005/8/layout/vList4"/>
    <dgm:cxn modelId="{B0DACC9C-7A9C-4E35-A259-27B6594AFA9E}" srcId="{2D7DB5A2-88A5-40C4-8D0C-052248C2690A}" destId="{9F23B0E4-9E06-4BA8-87CF-5617A9D834F6}" srcOrd="3" destOrd="0" parTransId="{97491558-80D5-4F92-BD6D-DC5A632103B7}" sibTransId="{3B0E9965-5841-4D3C-86B5-56A5797A85F0}"/>
    <dgm:cxn modelId="{91C05DA2-FCFC-4C89-B2B2-4BF3B96058A4}" type="presOf" srcId="{9D78C820-0B72-4F54-9360-65454DCF1D37}" destId="{3389A861-9829-4AD6-8C54-F49E2E2D2BC4}" srcOrd="1" destOrd="1" presId="urn:microsoft.com/office/officeart/2005/8/layout/vList4"/>
    <dgm:cxn modelId="{470D61A8-B15B-4AE0-88C1-E19EEAD72409}" srcId="{2D7DB5A2-88A5-40C4-8D0C-052248C2690A}" destId="{2AA53D18-002E-43E0-99C4-511DEF7EA8AC}" srcOrd="1" destOrd="0" parTransId="{FA6E272C-6049-40FE-8E2A-691444C86E5C}" sibTransId="{7D72EF04-AD2E-443A-9B90-47130A065077}"/>
    <dgm:cxn modelId="{656FB4B5-6C74-4A71-A842-8B88B8275ED9}" type="presOf" srcId="{5EC7340B-53FC-40BC-A480-ACC7AB97DE59}" destId="{9A45F392-CAE4-4120-BB13-C98EE91A786B}" srcOrd="1" destOrd="1" presId="urn:microsoft.com/office/officeart/2005/8/layout/vList4"/>
    <dgm:cxn modelId="{34654DB7-56BE-4F8B-B07D-37E66344B36C}" type="presOf" srcId="{5EC7340B-53FC-40BC-A480-ACC7AB97DE59}" destId="{B4F93A8E-43D1-4ABA-9B82-E3241E6EB838}" srcOrd="0" destOrd="1" presId="urn:microsoft.com/office/officeart/2005/8/layout/vList4"/>
    <dgm:cxn modelId="{A8863CCE-4570-4790-982D-3242BC255AD1}" srcId="{2D7DB5A2-88A5-40C4-8D0C-052248C2690A}" destId="{6C02B3F1-82FA-4074-9A1F-4F02C4996C66}" srcOrd="2" destOrd="0" parTransId="{B74BF50E-F351-4B8B-80D6-ADE42F6BD0FB}" sibTransId="{A7BD51DA-F241-4B65-B786-AFD759D1BB7B}"/>
    <dgm:cxn modelId="{944985D4-98D7-4997-9550-343F4C70A57D}" type="presOf" srcId="{2AA53D18-002E-43E0-99C4-511DEF7EA8AC}" destId="{3389A861-9829-4AD6-8C54-F49E2E2D2BC4}" srcOrd="1" destOrd="0" presId="urn:microsoft.com/office/officeart/2005/8/layout/vList4"/>
    <dgm:cxn modelId="{8F2588D6-6495-4073-A4E7-5E9B0CA2F970}" type="presOf" srcId="{9F23B0E4-9E06-4BA8-87CF-5617A9D834F6}" destId="{9A45F392-CAE4-4120-BB13-C98EE91A786B}" srcOrd="1" destOrd="0" presId="urn:microsoft.com/office/officeart/2005/8/layout/vList4"/>
    <dgm:cxn modelId="{F67344DD-EC48-450B-B4DE-39C73A25BC16}" type="presOf" srcId="{533BF3AA-7324-4E11-8A3F-04EE0E5FAF88}" destId="{46DF1C2E-95FE-4C1F-9DBF-B8A8CD383AD9}" srcOrd="0" destOrd="1" presId="urn:microsoft.com/office/officeart/2005/8/layout/vList4"/>
    <dgm:cxn modelId="{3737C5E5-9DB6-4E02-B8E0-6B005EB408C2}" type="presOf" srcId="{216C4489-07B8-414B-81E1-395A9C2A829E}" destId="{04E5AF22-873E-4AE0-BE1B-AF1DD5FB80F2}" srcOrd="1" destOrd="0" presId="urn:microsoft.com/office/officeart/2005/8/layout/vList4"/>
    <dgm:cxn modelId="{2FBA7AFB-B89C-4B02-84C7-449AA7F12C5E}" srcId="{2AA53D18-002E-43E0-99C4-511DEF7EA8AC}" destId="{9D78C820-0B72-4F54-9360-65454DCF1D37}" srcOrd="0" destOrd="0" parTransId="{EE81B905-B8F4-4440-AAC5-E8032E1A8057}" sibTransId="{DEFF0356-8266-4425-B9E9-258E9BDEBA8C}"/>
    <dgm:cxn modelId="{1E54DEE9-4B34-47FC-B4A5-5F8CA255C7EC}" type="presParOf" srcId="{89D6EC68-BED4-467E-900D-AAB4E0C19847}" destId="{47FE2671-1A9D-472D-8905-CDF3E0823346}" srcOrd="0" destOrd="0" presId="urn:microsoft.com/office/officeart/2005/8/layout/vList4"/>
    <dgm:cxn modelId="{AB1F7948-7B28-42C6-9C9B-518B51CC7A75}" type="presParOf" srcId="{47FE2671-1A9D-472D-8905-CDF3E0823346}" destId="{46DF1C2E-95FE-4C1F-9DBF-B8A8CD383AD9}" srcOrd="0" destOrd="0" presId="urn:microsoft.com/office/officeart/2005/8/layout/vList4"/>
    <dgm:cxn modelId="{B41A8F1C-2987-4661-85B5-A366E5549C2B}" type="presParOf" srcId="{47FE2671-1A9D-472D-8905-CDF3E0823346}" destId="{C767D943-E910-41C2-9539-4DA03A822F74}" srcOrd="1" destOrd="0" presId="urn:microsoft.com/office/officeart/2005/8/layout/vList4"/>
    <dgm:cxn modelId="{14D07CDD-BDE7-4FF3-8F01-BC57A5021AE2}" type="presParOf" srcId="{47FE2671-1A9D-472D-8905-CDF3E0823346}" destId="{04E5AF22-873E-4AE0-BE1B-AF1DD5FB80F2}" srcOrd="2" destOrd="0" presId="urn:microsoft.com/office/officeart/2005/8/layout/vList4"/>
    <dgm:cxn modelId="{81355651-C0A2-4B6F-86C4-A090906CDBCD}" type="presParOf" srcId="{89D6EC68-BED4-467E-900D-AAB4E0C19847}" destId="{5DBFF38D-EB12-4D04-9BCE-DB94F358E775}" srcOrd="1" destOrd="0" presId="urn:microsoft.com/office/officeart/2005/8/layout/vList4"/>
    <dgm:cxn modelId="{9D74BC8A-9051-451C-97F0-B342A242E2B4}" type="presParOf" srcId="{89D6EC68-BED4-467E-900D-AAB4E0C19847}" destId="{2D578E20-044C-4332-8A3F-C47C1CE19B61}" srcOrd="2" destOrd="0" presId="urn:microsoft.com/office/officeart/2005/8/layout/vList4"/>
    <dgm:cxn modelId="{849B1E42-06BC-49A7-A4F7-53471DAE5BC1}" type="presParOf" srcId="{2D578E20-044C-4332-8A3F-C47C1CE19B61}" destId="{41EB2919-C82C-44D1-BF8F-ACF1AFB74BAD}" srcOrd="0" destOrd="0" presId="urn:microsoft.com/office/officeart/2005/8/layout/vList4"/>
    <dgm:cxn modelId="{E6928501-8FE8-46F2-B6AD-94FC46A0D852}" type="presParOf" srcId="{2D578E20-044C-4332-8A3F-C47C1CE19B61}" destId="{88878B36-747C-4C2C-8705-62890EBADD37}" srcOrd="1" destOrd="0" presId="urn:microsoft.com/office/officeart/2005/8/layout/vList4"/>
    <dgm:cxn modelId="{60348F0F-690B-49F4-B319-6A732DB605D6}" type="presParOf" srcId="{2D578E20-044C-4332-8A3F-C47C1CE19B61}" destId="{3389A861-9829-4AD6-8C54-F49E2E2D2BC4}" srcOrd="2" destOrd="0" presId="urn:microsoft.com/office/officeart/2005/8/layout/vList4"/>
    <dgm:cxn modelId="{5BF241F4-7101-413F-9E53-C77EE2FD6817}" type="presParOf" srcId="{89D6EC68-BED4-467E-900D-AAB4E0C19847}" destId="{3AFF9AA3-E45D-40C2-A805-6228C69C85A2}" srcOrd="3" destOrd="0" presId="urn:microsoft.com/office/officeart/2005/8/layout/vList4"/>
    <dgm:cxn modelId="{DC216D14-A359-4B94-ACFE-990EF4D45D41}" type="presParOf" srcId="{89D6EC68-BED4-467E-900D-AAB4E0C19847}" destId="{822F6B55-F623-41A7-A652-AD8068883982}" srcOrd="4" destOrd="0" presId="urn:microsoft.com/office/officeart/2005/8/layout/vList4"/>
    <dgm:cxn modelId="{0093D673-A1D3-40B4-99C4-8B4EEE306D32}" type="presParOf" srcId="{822F6B55-F623-41A7-A652-AD8068883982}" destId="{FC3C1926-E479-43C0-BF3B-DDCC653628D0}" srcOrd="0" destOrd="0" presId="urn:microsoft.com/office/officeart/2005/8/layout/vList4"/>
    <dgm:cxn modelId="{CA4C393F-F87C-4CB2-84B8-50DBC41EF4AE}" type="presParOf" srcId="{822F6B55-F623-41A7-A652-AD8068883982}" destId="{85058791-2C39-4CBE-945E-E579BD468307}" srcOrd="1" destOrd="0" presId="urn:microsoft.com/office/officeart/2005/8/layout/vList4"/>
    <dgm:cxn modelId="{C06DFBB3-92AF-46CD-B345-3E696EBB5AC5}" type="presParOf" srcId="{822F6B55-F623-41A7-A652-AD8068883982}" destId="{1C619897-5B57-4672-9A6A-1A6EFFA37BB7}" srcOrd="2" destOrd="0" presId="urn:microsoft.com/office/officeart/2005/8/layout/vList4"/>
    <dgm:cxn modelId="{93EB1F82-B2B3-4749-8CCE-1348094BB37D}" type="presParOf" srcId="{89D6EC68-BED4-467E-900D-AAB4E0C19847}" destId="{CEB5AC4E-A814-438D-90DA-CC563F7A0163}" srcOrd="5" destOrd="0" presId="urn:microsoft.com/office/officeart/2005/8/layout/vList4"/>
    <dgm:cxn modelId="{A0849F86-524E-42AD-87FA-EA8489EC9FC8}" type="presParOf" srcId="{89D6EC68-BED4-467E-900D-AAB4E0C19847}" destId="{A7B2515A-9481-4127-8CB9-98DA5CD8890B}" srcOrd="6" destOrd="0" presId="urn:microsoft.com/office/officeart/2005/8/layout/vList4"/>
    <dgm:cxn modelId="{66CAA149-D4EF-4CBA-9E3B-1D215209E1C3}" type="presParOf" srcId="{A7B2515A-9481-4127-8CB9-98DA5CD8890B}" destId="{B4F93A8E-43D1-4ABA-9B82-E3241E6EB838}" srcOrd="0" destOrd="0" presId="urn:microsoft.com/office/officeart/2005/8/layout/vList4"/>
    <dgm:cxn modelId="{2C0FF1AB-E5C4-41FC-AABE-D120F00D9B82}" type="presParOf" srcId="{A7B2515A-9481-4127-8CB9-98DA5CD8890B}" destId="{DF7D7CA8-5AF6-41F0-92E3-9768D0BCB668}" srcOrd="1" destOrd="0" presId="urn:microsoft.com/office/officeart/2005/8/layout/vList4"/>
    <dgm:cxn modelId="{D38A32E3-8820-4141-87CE-DCEEB4A58839}" type="presParOf" srcId="{A7B2515A-9481-4127-8CB9-98DA5CD8890B}" destId="{9A45F392-CAE4-4120-BB13-C98EE91A786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3602E1-6550-4F9B-A1B8-B459E364B13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ED7BB-5964-45D5-B899-6AC83A431F1F}">
      <dgm:prSet phldrT="[Text]"/>
      <dgm:spPr>
        <a:solidFill>
          <a:srgbClr val="E1C1E1"/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Patients</a:t>
          </a:r>
        </a:p>
      </dgm:t>
    </dgm:pt>
    <dgm:pt modelId="{F716EEC9-0C67-4F1A-90F6-3EA830C7319B}" type="parTrans" cxnId="{EAF53AE6-2ADA-4B5F-990B-09DF456C893C}">
      <dgm:prSet/>
      <dgm:spPr/>
      <dgm:t>
        <a:bodyPr/>
        <a:lstStyle/>
        <a:p>
          <a:endParaRPr lang="en-GB"/>
        </a:p>
      </dgm:t>
    </dgm:pt>
    <dgm:pt modelId="{61B42607-325D-46F5-A40B-79DD5FC0AFA5}" type="sibTrans" cxnId="{EAF53AE6-2ADA-4B5F-990B-09DF456C893C}">
      <dgm:prSet/>
      <dgm:spPr/>
      <dgm:t>
        <a:bodyPr/>
        <a:lstStyle/>
        <a:p>
          <a:endParaRPr lang="en-GB"/>
        </a:p>
      </dgm:t>
    </dgm:pt>
    <dgm:pt modelId="{2E32A051-2AC9-4581-BB78-30F51849E947}">
      <dgm:prSet phldrT="[Text]"/>
      <dgm:spPr>
        <a:solidFill>
          <a:srgbClr val="E1C1E1"/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Appointments</a:t>
          </a:r>
        </a:p>
      </dgm:t>
    </dgm:pt>
    <dgm:pt modelId="{80FB41CB-AFE7-4ED6-8087-EA48CEF6E796}" type="parTrans" cxnId="{EC13F7A5-8A05-4283-9874-1818C5145487}">
      <dgm:prSet/>
      <dgm:spPr/>
      <dgm:t>
        <a:bodyPr/>
        <a:lstStyle/>
        <a:p>
          <a:endParaRPr lang="en-GB"/>
        </a:p>
      </dgm:t>
    </dgm:pt>
    <dgm:pt modelId="{9880B986-AA89-41BD-B45A-50349116D358}" type="sibTrans" cxnId="{EC13F7A5-8A05-4283-9874-1818C5145487}">
      <dgm:prSet/>
      <dgm:spPr/>
      <dgm:t>
        <a:bodyPr/>
        <a:lstStyle/>
        <a:p>
          <a:endParaRPr lang="en-GB"/>
        </a:p>
      </dgm:t>
    </dgm:pt>
    <dgm:pt modelId="{D0195920-30ED-4DF4-8902-13B9E58E127C}">
      <dgm:prSet phldrT="[Text]"/>
      <dgm:spPr>
        <a:solidFill>
          <a:srgbClr val="E1C1E1"/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Conditions</a:t>
          </a:r>
        </a:p>
      </dgm:t>
    </dgm:pt>
    <dgm:pt modelId="{5471E600-956F-4F18-B1A7-78003DCC762E}" type="parTrans" cxnId="{3E135945-1685-461B-8C9B-82CC349CBF64}">
      <dgm:prSet/>
      <dgm:spPr/>
      <dgm:t>
        <a:bodyPr/>
        <a:lstStyle/>
        <a:p>
          <a:endParaRPr lang="en-GB"/>
        </a:p>
      </dgm:t>
    </dgm:pt>
    <dgm:pt modelId="{1BFDD26A-0EC1-4D04-BFE3-54CBDEADE8BA}" type="sibTrans" cxnId="{3E135945-1685-461B-8C9B-82CC349CBF64}">
      <dgm:prSet/>
      <dgm:spPr/>
      <dgm:t>
        <a:bodyPr/>
        <a:lstStyle/>
        <a:p>
          <a:endParaRPr lang="en-GB"/>
        </a:p>
      </dgm:t>
    </dgm:pt>
    <dgm:pt modelId="{37447874-F13B-4040-8E1C-FDBDB76E0506}">
      <dgm:prSet phldrT="[Text]"/>
      <dgm:spPr>
        <a:solidFill>
          <a:srgbClr val="E1C1E1"/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Practice Staff</a:t>
          </a:r>
        </a:p>
      </dgm:t>
    </dgm:pt>
    <dgm:pt modelId="{05BD4E13-8760-4409-B202-4C7AEFD609FA}" type="parTrans" cxnId="{A30C6446-50CA-41FD-AC90-009A8405338F}">
      <dgm:prSet/>
      <dgm:spPr/>
      <dgm:t>
        <a:bodyPr/>
        <a:lstStyle/>
        <a:p>
          <a:endParaRPr lang="en-GB"/>
        </a:p>
      </dgm:t>
    </dgm:pt>
    <dgm:pt modelId="{092CCE13-C715-4ACB-A419-541FF61D06A0}" type="sibTrans" cxnId="{A30C6446-50CA-41FD-AC90-009A8405338F}">
      <dgm:prSet/>
      <dgm:spPr/>
      <dgm:t>
        <a:bodyPr/>
        <a:lstStyle/>
        <a:p>
          <a:endParaRPr lang="en-GB"/>
        </a:p>
      </dgm:t>
    </dgm:pt>
    <dgm:pt modelId="{FD74C2B0-4B8A-4B92-A91F-9052BBA2BF85}" type="pres">
      <dgm:prSet presAssocID="{703602E1-6550-4F9B-A1B8-B459E364B138}" presName="matrix" presStyleCnt="0">
        <dgm:presLayoutVars>
          <dgm:chMax val="1"/>
          <dgm:dir/>
          <dgm:resizeHandles val="exact"/>
        </dgm:presLayoutVars>
      </dgm:prSet>
      <dgm:spPr/>
    </dgm:pt>
    <dgm:pt modelId="{28F5DCEF-BE7E-48E5-A79F-0D0ADB0DF38A}" type="pres">
      <dgm:prSet presAssocID="{703602E1-6550-4F9B-A1B8-B459E364B138}" presName="diamond" presStyleLbl="bgShp" presStyleIdx="0" presStyleCnt="1" custLinFactNeighborX="137"/>
      <dgm:spPr/>
    </dgm:pt>
    <dgm:pt modelId="{03F598EF-DBE8-4A67-960E-20E24C66DEE8}" type="pres">
      <dgm:prSet presAssocID="{703602E1-6550-4F9B-A1B8-B459E364B138}" presName="quad1" presStyleLbl="node1" presStyleIdx="0" presStyleCnt="4" custLinFactNeighborX="1566" custLinFactNeighborY="-522">
        <dgm:presLayoutVars>
          <dgm:chMax val="0"/>
          <dgm:chPref val="0"/>
          <dgm:bulletEnabled val="1"/>
        </dgm:presLayoutVars>
      </dgm:prSet>
      <dgm:spPr/>
    </dgm:pt>
    <dgm:pt modelId="{A6C582C7-5005-408A-BE47-92747C0ECB65}" type="pres">
      <dgm:prSet presAssocID="{703602E1-6550-4F9B-A1B8-B459E364B13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44FAC28-5B09-4E50-ADFB-4B02DC3F22CB}" type="pres">
      <dgm:prSet presAssocID="{703602E1-6550-4F9B-A1B8-B459E364B13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E9BFA0E-9FF4-49A3-B40F-E2E76D4CA97C}" type="pres">
      <dgm:prSet presAssocID="{703602E1-6550-4F9B-A1B8-B459E364B13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592B510-94B6-4DB5-AB83-C4BAA3381DFB}" type="presOf" srcId="{2E32A051-2AC9-4581-BB78-30F51849E947}" destId="{A6C582C7-5005-408A-BE47-92747C0ECB65}" srcOrd="0" destOrd="0" presId="urn:microsoft.com/office/officeart/2005/8/layout/matrix3"/>
    <dgm:cxn modelId="{0F58EC2F-E996-46D8-A4D8-DC588CD6115F}" type="presOf" srcId="{D0195920-30ED-4DF4-8902-13B9E58E127C}" destId="{844FAC28-5B09-4E50-ADFB-4B02DC3F22CB}" srcOrd="0" destOrd="0" presId="urn:microsoft.com/office/officeart/2005/8/layout/matrix3"/>
    <dgm:cxn modelId="{42EB8331-7716-4CED-A4ED-15CCDE12E3A9}" type="presOf" srcId="{37447874-F13B-4040-8E1C-FDBDB76E0506}" destId="{5E9BFA0E-9FF4-49A3-B40F-E2E76D4CA97C}" srcOrd="0" destOrd="0" presId="urn:microsoft.com/office/officeart/2005/8/layout/matrix3"/>
    <dgm:cxn modelId="{3E135945-1685-461B-8C9B-82CC349CBF64}" srcId="{703602E1-6550-4F9B-A1B8-B459E364B138}" destId="{D0195920-30ED-4DF4-8902-13B9E58E127C}" srcOrd="2" destOrd="0" parTransId="{5471E600-956F-4F18-B1A7-78003DCC762E}" sibTransId="{1BFDD26A-0EC1-4D04-BFE3-54CBDEADE8BA}"/>
    <dgm:cxn modelId="{A30C6446-50CA-41FD-AC90-009A8405338F}" srcId="{703602E1-6550-4F9B-A1B8-B459E364B138}" destId="{37447874-F13B-4040-8E1C-FDBDB76E0506}" srcOrd="3" destOrd="0" parTransId="{05BD4E13-8760-4409-B202-4C7AEFD609FA}" sibTransId="{092CCE13-C715-4ACB-A419-541FF61D06A0}"/>
    <dgm:cxn modelId="{EC13F7A5-8A05-4283-9874-1818C5145487}" srcId="{703602E1-6550-4F9B-A1B8-B459E364B138}" destId="{2E32A051-2AC9-4581-BB78-30F51849E947}" srcOrd="1" destOrd="0" parTransId="{80FB41CB-AFE7-4ED6-8087-EA48CEF6E796}" sibTransId="{9880B986-AA89-41BD-B45A-50349116D358}"/>
    <dgm:cxn modelId="{3481B2CE-BCF3-4462-8721-4D4C1EFDEDA2}" type="presOf" srcId="{783ED7BB-5964-45D5-B899-6AC83A431F1F}" destId="{03F598EF-DBE8-4A67-960E-20E24C66DEE8}" srcOrd="0" destOrd="0" presId="urn:microsoft.com/office/officeart/2005/8/layout/matrix3"/>
    <dgm:cxn modelId="{752E2FDB-3714-4FF0-AAC0-C47737B38C00}" type="presOf" srcId="{703602E1-6550-4F9B-A1B8-B459E364B138}" destId="{FD74C2B0-4B8A-4B92-A91F-9052BBA2BF85}" srcOrd="0" destOrd="0" presId="urn:microsoft.com/office/officeart/2005/8/layout/matrix3"/>
    <dgm:cxn modelId="{EAF53AE6-2ADA-4B5F-990B-09DF456C893C}" srcId="{703602E1-6550-4F9B-A1B8-B459E364B138}" destId="{783ED7BB-5964-45D5-B899-6AC83A431F1F}" srcOrd="0" destOrd="0" parTransId="{F716EEC9-0C67-4F1A-90F6-3EA830C7319B}" sibTransId="{61B42607-325D-46F5-A40B-79DD5FC0AFA5}"/>
    <dgm:cxn modelId="{753CD604-3D00-42B2-A45A-A5CB4A4B5B58}" type="presParOf" srcId="{FD74C2B0-4B8A-4B92-A91F-9052BBA2BF85}" destId="{28F5DCEF-BE7E-48E5-A79F-0D0ADB0DF38A}" srcOrd="0" destOrd="0" presId="urn:microsoft.com/office/officeart/2005/8/layout/matrix3"/>
    <dgm:cxn modelId="{2D766BFF-F165-4EF3-ACF6-F7180E8439AA}" type="presParOf" srcId="{FD74C2B0-4B8A-4B92-A91F-9052BBA2BF85}" destId="{03F598EF-DBE8-4A67-960E-20E24C66DEE8}" srcOrd="1" destOrd="0" presId="urn:microsoft.com/office/officeart/2005/8/layout/matrix3"/>
    <dgm:cxn modelId="{D65A21A2-BA98-424D-A354-32188BDFB96A}" type="presParOf" srcId="{FD74C2B0-4B8A-4B92-A91F-9052BBA2BF85}" destId="{A6C582C7-5005-408A-BE47-92747C0ECB65}" srcOrd="2" destOrd="0" presId="urn:microsoft.com/office/officeart/2005/8/layout/matrix3"/>
    <dgm:cxn modelId="{E71D1FAC-09DD-4D1F-81C8-0AFC4F0E3B7E}" type="presParOf" srcId="{FD74C2B0-4B8A-4B92-A91F-9052BBA2BF85}" destId="{844FAC28-5B09-4E50-ADFB-4B02DC3F22CB}" srcOrd="3" destOrd="0" presId="urn:microsoft.com/office/officeart/2005/8/layout/matrix3"/>
    <dgm:cxn modelId="{C9A7FB7B-FA14-4D58-84B7-4EEEA40532E7}" type="presParOf" srcId="{FD74C2B0-4B8A-4B92-A91F-9052BBA2BF85}" destId="{5E9BFA0E-9FF4-49A3-B40F-E2E76D4CA97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F1C2E-95FE-4C1F-9DBF-B8A8CD383AD9}">
      <dsp:nvSpPr>
        <dsp:cNvPr id="0" name=""/>
        <dsp:cNvSpPr/>
      </dsp:nvSpPr>
      <dsp:spPr>
        <a:xfrm>
          <a:off x="0" y="0"/>
          <a:ext cx="5035286" cy="1001629"/>
        </a:xfrm>
        <a:prstGeom prst="roundRect">
          <a:avLst>
            <a:gd name="adj" fmla="val 10000"/>
          </a:avLst>
        </a:prstGeom>
        <a:solidFill>
          <a:srgbClr val="B366B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Relational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>
              <a:solidFill>
                <a:schemeClr val="tx1"/>
              </a:solidFill>
            </a:rPr>
            <a:t>Building good patient-professional relationships that benefit both the patient and the professional</a:t>
          </a:r>
        </a:p>
      </dsp:txBody>
      <dsp:txXfrm>
        <a:off x="1107220" y="0"/>
        <a:ext cx="3928066" cy="1001629"/>
      </dsp:txXfrm>
    </dsp:sp>
    <dsp:sp modelId="{C767D943-E910-41C2-9539-4DA03A822F74}">
      <dsp:nvSpPr>
        <dsp:cNvPr id="0" name=""/>
        <dsp:cNvSpPr/>
      </dsp:nvSpPr>
      <dsp:spPr>
        <a:xfrm>
          <a:off x="100162" y="100162"/>
          <a:ext cx="1007057" cy="8013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EB2919-C82C-44D1-BF8F-ACF1AFB74BAD}">
      <dsp:nvSpPr>
        <dsp:cNvPr id="0" name=""/>
        <dsp:cNvSpPr/>
      </dsp:nvSpPr>
      <dsp:spPr>
        <a:xfrm>
          <a:off x="0" y="1101792"/>
          <a:ext cx="5035286" cy="1001629"/>
        </a:xfrm>
        <a:prstGeom prst="roundRect">
          <a:avLst>
            <a:gd name="adj" fmla="val 10000"/>
          </a:avLst>
        </a:prstGeom>
        <a:solidFill>
          <a:srgbClr val="CF9DC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Episodic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>
              <a:solidFill>
                <a:schemeClr val="tx1"/>
              </a:solidFill>
            </a:rPr>
            <a:t>GP/team provide continuity of care during an episode of ill health</a:t>
          </a:r>
        </a:p>
      </dsp:txBody>
      <dsp:txXfrm>
        <a:off x="1107220" y="1101792"/>
        <a:ext cx="3928066" cy="1001629"/>
      </dsp:txXfrm>
    </dsp:sp>
    <dsp:sp modelId="{88878B36-747C-4C2C-8705-62890EBADD37}">
      <dsp:nvSpPr>
        <dsp:cNvPr id="0" name=""/>
        <dsp:cNvSpPr/>
      </dsp:nvSpPr>
      <dsp:spPr>
        <a:xfrm>
          <a:off x="100162" y="1201955"/>
          <a:ext cx="1007057" cy="8013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C1926-E479-43C0-BF3B-DDCC653628D0}">
      <dsp:nvSpPr>
        <dsp:cNvPr id="0" name=""/>
        <dsp:cNvSpPr/>
      </dsp:nvSpPr>
      <dsp:spPr>
        <a:xfrm>
          <a:off x="0" y="2203585"/>
          <a:ext cx="5035286" cy="1001629"/>
        </a:xfrm>
        <a:prstGeom prst="roundRect">
          <a:avLst>
            <a:gd name="adj" fmla="val 10000"/>
          </a:avLst>
        </a:prstGeom>
        <a:solidFill>
          <a:srgbClr val="E1C1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>
              <a:solidFill>
                <a:schemeClr val="tx1"/>
              </a:solidFill>
            </a:rPr>
            <a:t>Informational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>
              <a:solidFill>
                <a:schemeClr val="tx1"/>
              </a:solidFill>
            </a:rPr>
            <a:t>Good record keeping and information to help others to understand the patient and their conditions </a:t>
          </a:r>
        </a:p>
      </dsp:txBody>
      <dsp:txXfrm>
        <a:off x="1107220" y="2203585"/>
        <a:ext cx="3928066" cy="1001629"/>
      </dsp:txXfrm>
    </dsp:sp>
    <dsp:sp modelId="{85058791-2C39-4CBE-945E-E579BD468307}">
      <dsp:nvSpPr>
        <dsp:cNvPr id="0" name=""/>
        <dsp:cNvSpPr/>
      </dsp:nvSpPr>
      <dsp:spPr>
        <a:xfrm>
          <a:off x="122257" y="2265962"/>
          <a:ext cx="962867" cy="87687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93A8E-43D1-4ABA-9B82-E3241E6EB838}">
      <dsp:nvSpPr>
        <dsp:cNvPr id="0" name=""/>
        <dsp:cNvSpPr/>
      </dsp:nvSpPr>
      <dsp:spPr>
        <a:xfrm>
          <a:off x="0" y="3305378"/>
          <a:ext cx="5035286" cy="1001629"/>
        </a:xfrm>
        <a:prstGeom prst="roundRect">
          <a:avLst>
            <a:gd name="adj" fmla="val 10000"/>
          </a:avLst>
        </a:prstGeom>
        <a:solidFill>
          <a:srgbClr val="F1E3F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>
              <a:solidFill>
                <a:schemeClr val="tx1"/>
              </a:solidFill>
            </a:rPr>
            <a:t>Managerial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>
              <a:solidFill>
                <a:schemeClr val="tx1"/>
              </a:solidFill>
            </a:rPr>
            <a:t>Co-ordinating a patient’s care especially when a team of/many professionals are involved</a:t>
          </a:r>
        </a:p>
      </dsp:txBody>
      <dsp:txXfrm>
        <a:off x="1107220" y="3305378"/>
        <a:ext cx="3928066" cy="1001629"/>
      </dsp:txXfrm>
    </dsp:sp>
    <dsp:sp modelId="{DF7D7CA8-5AF6-41F0-92E3-9768D0BCB668}">
      <dsp:nvSpPr>
        <dsp:cNvPr id="0" name=""/>
        <dsp:cNvSpPr/>
      </dsp:nvSpPr>
      <dsp:spPr>
        <a:xfrm>
          <a:off x="100162" y="3351813"/>
          <a:ext cx="1007057" cy="90875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F5DCEF-BE7E-48E5-A79F-0D0ADB0DF38A}">
      <dsp:nvSpPr>
        <dsp:cNvPr id="0" name=""/>
        <dsp:cNvSpPr/>
      </dsp:nvSpPr>
      <dsp:spPr>
        <a:xfrm>
          <a:off x="186886" y="0"/>
          <a:ext cx="3466081" cy="3466081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F598EF-DBE8-4A67-960E-20E24C66DEE8}">
      <dsp:nvSpPr>
        <dsp:cNvPr id="0" name=""/>
        <dsp:cNvSpPr/>
      </dsp:nvSpPr>
      <dsp:spPr>
        <a:xfrm>
          <a:off x="532584" y="322221"/>
          <a:ext cx="1351771" cy="1351771"/>
        </a:xfrm>
        <a:prstGeom prst="roundRect">
          <a:avLst/>
        </a:prstGeom>
        <a:solidFill>
          <a:srgbClr val="E1C1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Patients</a:t>
          </a:r>
        </a:p>
      </dsp:txBody>
      <dsp:txXfrm>
        <a:off x="598572" y="388209"/>
        <a:ext cx="1219795" cy="1219795"/>
      </dsp:txXfrm>
    </dsp:sp>
    <dsp:sp modelId="{A6C582C7-5005-408A-BE47-92747C0ECB65}">
      <dsp:nvSpPr>
        <dsp:cNvPr id="0" name=""/>
        <dsp:cNvSpPr/>
      </dsp:nvSpPr>
      <dsp:spPr>
        <a:xfrm>
          <a:off x="1967169" y="329277"/>
          <a:ext cx="1351771" cy="1351771"/>
        </a:xfrm>
        <a:prstGeom prst="roundRect">
          <a:avLst/>
        </a:prstGeom>
        <a:solidFill>
          <a:srgbClr val="E1C1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Appointments</a:t>
          </a:r>
        </a:p>
      </dsp:txBody>
      <dsp:txXfrm>
        <a:off x="2033157" y="395265"/>
        <a:ext cx="1219795" cy="1219795"/>
      </dsp:txXfrm>
    </dsp:sp>
    <dsp:sp modelId="{844FAC28-5B09-4E50-ADFB-4B02DC3F22CB}">
      <dsp:nvSpPr>
        <dsp:cNvPr id="0" name=""/>
        <dsp:cNvSpPr/>
      </dsp:nvSpPr>
      <dsp:spPr>
        <a:xfrm>
          <a:off x="511415" y="1785031"/>
          <a:ext cx="1351771" cy="1351771"/>
        </a:xfrm>
        <a:prstGeom prst="roundRect">
          <a:avLst/>
        </a:prstGeom>
        <a:solidFill>
          <a:srgbClr val="E1C1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Conditions</a:t>
          </a:r>
        </a:p>
      </dsp:txBody>
      <dsp:txXfrm>
        <a:off x="577403" y="1851019"/>
        <a:ext cx="1219795" cy="1219795"/>
      </dsp:txXfrm>
    </dsp:sp>
    <dsp:sp modelId="{5E9BFA0E-9FF4-49A3-B40F-E2E76D4CA97C}">
      <dsp:nvSpPr>
        <dsp:cNvPr id="0" name=""/>
        <dsp:cNvSpPr/>
      </dsp:nvSpPr>
      <dsp:spPr>
        <a:xfrm>
          <a:off x="1967169" y="1785031"/>
          <a:ext cx="1351771" cy="1351771"/>
        </a:xfrm>
        <a:prstGeom prst="roundRect">
          <a:avLst/>
        </a:prstGeom>
        <a:solidFill>
          <a:srgbClr val="E1C1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Practice Staff</a:t>
          </a:r>
        </a:p>
      </dsp:txBody>
      <dsp:txXfrm>
        <a:off x="2033157" y="1851019"/>
        <a:ext cx="1219795" cy="1219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35E55-BEB2-41F4-A213-9ACC24D79AFF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F13D4-6F23-41F8-89A5-B96297844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553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83C46"/>
                </a:solidFill>
                <a:effectLst/>
                <a:latin typeface="Graphik"/>
              </a:rPr>
              <a:t> know my patients well and they know me. This works for patients – I start in the middle of the story not at the beginning each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F13D4-6F23-41F8-89A5-B96297844CD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73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further information and detail please see slide on Research &amp; Evidence in this pack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F13D4-6F23-41F8-89A5-B96297844CD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248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GB"/>
              <a:t> 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F38DEA-AF54-2F49-AC11-937C417786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54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F13D4-6F23-41F8-89A5-B96297844CD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57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F38DEA-AF54-2F49-AC11-937C417786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4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F38DEA-AF54-2F49-AC11-937C417786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77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F13D4-6F23-41F8-89A5-B96297844CD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386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F13D4-6F23-41F8-89A5-B96297844CD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86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see accompanying Guide which includes help on how to prepare your own slide showing your practice GP Patient Survey please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F13D4-6F23-41F8-89A5-B96297844CD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41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5F29-C8D7-49EE-8B27-B1793F031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58856-3D04-410E-B7F8-51BEA4F6E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4DB6B-BFB5-4F3B-92E4-9245AC453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85924-F675-43D9-A3B7-8266AB8A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DA62D-5BA1-42C8-86B9-E31C3B85E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0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523FE-879E-4C35-A7BB-4EC89055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49A3C-FD70-4FFE-B27F-75AAE0EAF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B865F-DF32-4CBB-BB1E-EDCB016A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19418-FAB6-438D-AB69-B9DBDF88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2CDA7-56C7-4176-9D18-BEFAA2E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7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8FF794-4C2C-49B1-9334-2923B8B33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808A2-B7DF-4A53-B88A-DECD906AA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92C8C-5EFC-41F7-B0DA-74C3A21E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E7F6A-9B6A-43D0-968B-3FDE44E2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B8F22-B82D-41B2-BCB3-439D90A6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97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637" y="423491"/>
            <a:ext cx="11263009" cy="1152898"/>
          </a:xfrm>
        </p:spPr>
        <p:txBody>
          <a:bodyPr>
            <a:normAutofit/>
          </a:bodyPr>
          <a:lstStyle>
            <a:lvl1pPr>
              <a:defRPr sz="6000" b="0">
                <a:solidFill>
                  <a:srgbClr val="8C0D7E"/>
                </a:solidFill>
                <a:latin typeface="Franklin Gothic Demi" panose="020B0703020102020204" pitchFamily="34" charset="0"/>
                <a:ea typeface="Franklin Gothic Demi" panose="020B0703020102020204" pitchFamily="34" charset="0"/>
                <a:cs typeface="Arial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0213" y="1576388"/>
            <a:ext cx="11261725" cy="462137"/>
          </a:xfrm>
        </p:spPr>
        <p:txBody>
          <a:bodyPr/>
          <a:lstStyle>
            <a:lvl1pPr marL="0" indent="0">
              <a:buNone/>
              <a:defRPr b="1">
                <a:solidFill>
                  <a:srgbClr val="8C0D7E"/>
                </a:solidFill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Sub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30213" y="2038350"/>
            <a:ext cx="11261725" cy="4060825"/>
          </a:xfrm>
        </p:spPr>
        <p:txBody>
          <a:bodyPr>
            <a:normAutofit/>
          </a:bodyPr>
          <a:lstStyle>
            <a:lvl1pPr>
              <a:defRPr sz="2400" b="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>
          <a:xfrm>
            <a:off x="9354885" y="6443215"/>
            <a:ext cx="2743200" cy="365125"/>
          </a:xfrm>
        </p:spPr>
        <p:txBody>
          <a:bodyPr/>
          <a:lstStyle/>
          <a:p>
            <a:fld id="{793408EC-708B-1C49-B6C6-BAB8AE0B3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48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4492" y="274638"/>
            <a:ext cx="10972800" cy="882650"/>
          </a:xfrm>
          <a:prstGeom prst="rect">
            <a:avLst/>
          </a:prstGeom>
        </p:spPr>
        <p:txBody>
          <a:bodyPr/>
          <a:lstStyle>
            <a:lvl1pPr>
              <a:defRPr sz="6000" b="0">
                <a:solidFill>
                  <a:srgbClr val="8C0D7E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/>
              <a:t>Resource Title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44550" y="1157289"/>
            <a:ext cx="10972800" cy="4533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8C0D7E"/>
                </a:solidFill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Resource Aim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44550" y="1611313"/>
            <a:ext cx="10972800" cy="455453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438910D-567E-BB4F-86FE-28C9568A0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66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9637" y="1883990"/>
            <a:ext cx="9536483" cy="1396106"/>
          </a:xfrm>
        </p:spPr>
        <p:txBody>
          <a:bodyPr vert="horz" anchor="ctr" anchorCtr="0">
            <a:normAutofit/>
          </a:bodyPr>
          <a:lstStyle>
            <a:lvl1pPr algn="l">
              <a:defRPr sz="7200">
                <a:solidFill>
                  <a:schemeClr val="bg1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415-7199-CA4A-8B0B-D45EA3689EB2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286C-6C38-8A43-B7F2-3C1CEAD81B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0213" y="3279775"/>
            <a:ext cx="5620393" cy="1677988"/>
          </a:xfrm>
        </p:spPr>
        <p:txBody>
          <a:bodyPr>
            <a:normAutofit/>
          </a:bodyPr>
          <a:lstStyle>
            <a:lvl1pPr marL="0" indent="0">
              <a:buNone/>
              <a:defRPr sz="6000" b="0" baseline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</a:lstStyle>
          <a:p>
            <a:pPr lvl="0"/>
            <a:r>
              <a:rPr lang="en-GB" b="1">
                <a:latin typeface="Franklin Gothic Demi" panose="020B0703020102020204" pitchFamily="34" charset="0"/>
              </a:rPr>
              <a:t>Sub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04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8910D-567E-BB4F-86FE-28C9568A0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0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771" y="1977604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6000" b="0">
                <a:latin typeface="Franklin Gothic Heavy" panose="020B0903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8910D-567E-BB4F-86FE-28C9568A0B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36625" y="3121025"/>
            <a:ext cx="10972800" cy="280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2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DEC04-5EAE-4EBB-9C4B-935A84C59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C50EF-5AC9-414C-AA59-A1060130C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0C194-989F-47E9-90E8-C3A9D06A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6F315-64A4-40BE-8EE7-A6393AFF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B7980-A16D-4BB8-9AB7-8783B753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77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38A16-1EA7-4A4F-B27E-55840A0D4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8D657-3C81-4029-9277-74171DEF1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4D0A3-690E-4F84-B0F7-8357B901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46E37-34D3-4989-90D3-77281BF7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5338C-FA72-4904-B382-59329960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15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2CAF-07A9-4E0C-A915-F52ABF316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46C7-9911-49AE-90A8-6A6DA9C83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F5647-9818-4DF5-B2CC-C1A4966CC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DDEBD-6E87-41A2-9191-7681405B8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FB672-EDE6-4DAA-A51B-68605F940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4E235-A8F0-4A0C-9D14-6CF0680B7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96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A26A-902A-47D3-B8C3-4A09DF83A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5F298-7434-4ABC-A00C-BE2A1CA8F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5343F-4E48-44A0-91E6-E1CDC1309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3D8160-6AEF-4A62-A4A4-DCF7B3AFC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A31A7B-9031-4E3B-9403-E1130E84A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FA4149-6CA0-44EA-ADB1-B610DE6B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FF0C33-1D61-4D94-9CB1-1D1F63DA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358E2-B898-477F-931A-51196653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30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E9B08-9261-4270-BE7C-6632EA585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98A3C0-1DD5-41FF-BC87-B15645FC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653D7B-02AF-438D-AB12-B7EE2862F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11D24-374F-4695-AF76-A51BEB58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11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2E110D-BA1B-4803-99CE-86666260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247BCE-0DE0-4161-A964-F163913F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77443-AA48-4294-BA1F-844CDC76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93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FC4E-50E0-44D6-9891-5A0561F22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AB62B-1966-45EB-AE31-4161907A0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564B4-CFF6-4E4F-8621-115D234CE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73C64-5477-4500-8E4E-6926B376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1F320-D36B-4408-9BFD-9076B0D8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AE017-5E5C-435D-9772-A13764B23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61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A113-E388-446F-8AA5-C3EFFF01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C0042F-CA54-4044-B60F-0DA0C882F4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4C785-E587-4956-9838-68F2E5DC4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4904E-8D4C-49F6-A183-9BA037959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F2E0-1FCC-4E4E-B283-614D2BC2FCBE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B1EBA-08E6-4FEE-A555-7A24BE9A6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F3976-F004-4F4B-B21B-DF59DD62D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24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heme" Target="../theme/theme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" Target="../slides/slide6.xml"/><Relationship Id="rId5" Type="http://schemas.microsoft.com/office/2007/relationships/hdphoto" Target="../media/hdphoto1.wdp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2688B-F091-46A5-91B4-B33BFB81F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9966B-139C-49D0-9494-2A8E7687C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69C8E-9A9C-4C1F-9335-8AB4D4BA4A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DF2E0-1FCC-4E4E-B283-614D2BC2FCBE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F5626-70F7-4BDD-883D-67D9649A7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386B2-57F9-48FC-9239-8C724C6C5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AABB1-049F-485D-9B19-9F2DBF607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74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289BBB-BE7E-4741-91CA-3DD0352E4DC2}"/>
              </a:ext>
            </a:extLst>
          </p:cNvPr>
          <p:cNvSpPr/>
          <p:nvPr/>
        </p:nvSpPr>
        <p:spPr>
          <a:xfrm>
            <a:off x="-3714" y="0"/>
            <a:ext cx="12193200" cy="6858000"/>
          </a:xfrm>
          <a:prstGeom prst="rect">
            <a:avLst/>
          </a:prstGeom>
          <a:solidFill>
            <a:srgbClr val="325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D789CA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519" b="100000" l="47708" r="100000"/>
                    </a14:imgEffect>
                    <a14:imgEffect>
                      <a14:saturation sat="120000"/>
                    </a14:imgEffect>
                  </a14:imgLayer>
                </a14:imgProps>
              </a:ext>
            </a:extLst>
          </a:blip>
          <a:srcRect l="47709" t="48642"/>
          <a:stretch/>
        </p:blipFill>
        <p:spPr>
          <a:xfrm>
            <a:off x="8927687" y="5083501"/>
            <a:ext cx="3258173" cy="1800000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289BBB-BE7E-4741-91CA-3DD0352E4DC2}"/>
              </a:ext>
            </a:extLst>
          </p:cNvPr>
          <p:cNvSpPr/>
          <p:nvPr/>
        </p:nvSpPr>
        <p:spPr>
          <a:xfrm>
            <a:off x="-3714" y="0"/>
            <a:ext cx="720000" cy="6858000"/>
          </a:xfrm>
          <a:prstGeom prst="rect">
            <a:avLst/>
          </a:prstGeom>
          <a:solidFill>
            <a:srgbClr val="D78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8318" y="6445558"/>
            <a:ext cx="8037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8910D-567E-BB4F-86FE-28C9568A0B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>
            <a:hlinkClick r:id="rId6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63" b="19112"/>
          <a:stretch/>
        </p:blipFill>
        <p:spPr bwMode="auto">
          <a:xfrm>
            <a:off x="130711" y="5075339"/>
            <a:ext cx="466592" cy="53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740" y="5695707"/>
            <a:ext cx="759537" cy="559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5" y="6232493"/>
            <a:ext cx="615440" cy="61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26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p-patient.co.u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hyperlink" Target="https://www.nuffieldtrust.org.uk/research/improving-access-and-continuity-in-general-practice" TargetMode="External"/><Relationship Id="rId7" Type="http://schemas.openxmlformats.org/officeDocument/2006/relationships/image" Target="../media/image29.png"/><Relationship Id="rId2" Type="http://schemas.openxmlformats.org/officeDocument/2006/relationships/hyperlink" Target="https://www.kingsfund.org.uk/sites/default/files/field/field_document/continuity-care-patient-experience-gp-inquiry-research-paper-mar11.pd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rcgp.org.uk/clinical-and-research/our-programmes/innovation/continuity-of-care/continuity-of-care-resources.aspx" TargetMode="External"/><Relationship Id="rId5" Type="http://schemas.openxmlformats.org/officeDocument/2006/relationships/hyperlink" Target="https://www.stleonardssurgery.co.uk/documents/Improving_continuity.pdf" TargetMode="External"/><Relationship Id="rId4" Type="http://schemas.openxmlformats.org/officeDocument/2006/relationships/hyperlink" Target="https://onecareorguk-my.sharepoint.com/personal/julia_martineau_onecare_org_uk/Documents/THF%20CoC/CoC%20Toolkit%20Downloads/Suggested%20Reading/Nuffied%20Continuing%20Care%20Summary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programmes/b085849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3" Type="http://schemas.openxmlformats.org/officeDocument/2006/relationships/hyperlink" Target="https://onecareorguk-my.sharepoint.com/personal/julia_martineau_onecare_org_uk/Documents/THF%20CoC/Toolkit%20Downloads/Patient%20Information/PPG%20Toolkit%20v0.1.pptx" TargetMode="External"/><Relationship Id="rId21" Type="http://schemas.openxmlformats.org/officeDocument/2006/relationships/image" Target="../media/image22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19" Type="http://schemas.openxmlformats.org/officeDocument/2006/relationships/image" Target="../media/image20.sv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bjgp.org/content/59/561/e134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jamanetwork.com/journals/jamainternalmedicine/article-abstract/623532" TargetMode="External"/><Relationship Id="rId13" Type="http://schemas.openxmlformats.org/officeDocument/2006/relationships/hyperlink" Target="https://jamanetwork.com/journals/jamainternalmedicine/fullarticle/2294233" TargetMode="External"/><Relationship Id="rId18" Type="http://schemas.openxmlformats.org/officeDocument/2006/relationships/hyperlink" Target="https://bmjopen.bmj.com/content/8/6/e021161" TargetMode="External"/><Relationship Id="rId26" Type="http://schemas.openxmlformats.org/officeDocument/2006/relationships/hyperlink" Target="https://bjgp.org/content/63/612/e482" TargetMode="External"/><Relationship Id="rId3" Type="http://schemas.openxmlformats.org/officeDocument/2006/relationships/hyperlink" Target="https://bjgp.org/content/45/401/654" TargetMode="External"/><Relationship Id="rId21" Type="http://schemas.openxmlformats.org/officeDocument/2006/relationships/hyperlink" Target="https://www.bmj.com/content/303/6811/1181" TargetMode="External"/><Relationship Id="rId7" Type="http://schemas.openxmlformats.org/officeDocument/2006/relationships/hyperlink" Target="https://www.jstor.org/stable/23434247?seq=1#metadata_info_tab_contents" TargetMode="External"/><Relationship Id="rId12" Type="http://schemas.openxmlformats.org/officeDocument/2006/relationships/hyperlink" Target="https://www.ncbi.nlm.nih.gov/pubmed/9789515" TargetMode="External"/><Relationship Id="rId17" Type="http://schemas.openxmlformats.org/officeDocument/2006/relationships/hyperlink" Target="https://bjgp.org/content/66/649/e531" TargetMode="External"/><Relationship Id="rId25" Type="http://schemas.openxmlformats.org/officeDocument/2006/relationships/hyperlink" Target="https://www.kingsfund.org.uk/sites/default/files/field/field_document/continuity-care-patient-experience-gp-inquiry-research-paper-mar11.pdf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s://www.bmj.com/content/356/bmj.j84" TargetMode="External"/><Relationship Id="rId20" Type="http://schemas.openxmlformats.org/officeDocument/2006/relationships/hyperlink" Target="https://www.ncbi.nlm.nih.gov/pmc/articles/PMC1380727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journals.plos.org/plosone/article?id=10.1371/journal.pone.0140008" TargetMode="External"/><Relationship Id="rId11" Type="http://schemas.openxmlformats.org/officeDocument/2006/relationships/hyperlink" Target="http://www.annfammed.org/content/9/6/538.long" TargetMode="External"/><Relationship Id="rId24" Type="http://schemas.openxmlformats.org/officeDocument/2006/relationships/hyperlink" Target="https://www.annfammed.org/content/3/2/159.long" TargetMode="External"/><Relationship Id="rId5" Type="http://schemas.openxmlformats.org/officeDocument/2006/relationships/hyperlink" Target="https://academic.oup.com/fampra/article/27/2/171/510786" TargetMode="External"/><Relationship Id="rId15" Type="http://schemas.openxmlformats.org/officeDocument/2006/relationships/hyperlink" Target="https://academic.oup.com/fampra/article/33/1/42/2450446" TargetMode="External"/><Relationship Id="rId23" Type="http://schemas.openxmlformats.org/officeDocument/2006/relationships/hyperlink" Target="https://academic.oup.com/fampra/article/23/4/461/2367313" TargetMode="External"/><Relationship Id="rId28" Type="http://schemas.openxmlformats.org/officeDocument/2006/relationships/hyperlink" Target="https://qualitysafety.bmj.com/content/early/2020/11/03/bmjqs-2020-011405" TargetMode="External"/><Relationship Id="rId10" Type="http://schemas.openxmlformats.org/officeDocument/2006/relationships/hyperlink" Target="https://www.stfm.org/familymedicine/vol33issue1/Arch22" TargetMode="External"/><Relationship Id="rId19" Type="http://schemas.openxmlformats.org/officeDocument/2006/relationships/hyperlink" Target="https://www.sciencedirect.com/science/article/abs/pii/S0140673694906343" TargetMode="External"/><Relationship Id="rId4" Type="http://schemas.openxmlformats.org/officeDocument/2006/relationships/hyperlink" Target="https://www.tandfonline.com/doi/abs/10.1080/0283430310000528" TargetMode="External"/><Relationship Id="rId9" Type="http://schemas.openxmlformats.org/officeDocument/2006/relationships/hyperlink" Target="https://ajph.aphapublications.org/doi/pdf/10.2105/AJPH.90.6.962" TargetMode="External"/><Relationship Id="rId14" Type="http://schemas.openxmlformats.org/officeDocument/2006/relationships/hyperlink" Target="https://pediatrics.aappublications.org/content/113/4/738.long?sso=1&amp;sso_redirect_count=1&amp;nfstatus=401&amp;nftoken=00000000-0000-0000-0000-000000000000&amp;nfstatusdescription=ERROR:+No+local+token" TargetMode="External"/><Relationship Id="rId22" Type="http://schemas.openxmlformats.org/officeDocument/2006/relationships/hyperlink" Target="https://www.tandfonline.com/doi/abs/10.3109/02813439209014076" TargetMode="External"/><Relationship Id="rId27" Type="http://schemas.openxmlformats.org/officeDocument/2006/relationships/hyperlink" Target="https://www.ncbi.nlm.nih.gov/pmc/articles/PMC5245105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necare.org.u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onecareorguk-my.sharepoint.com/personal/julia_martineau_onecare_org_uk/Documents/THF%20CoC/CoC%20Toolkit%20Downloads/Suggested%20Reading/Kings%20Fund%20continuity-care-patient-experience-gp-inquiry-research-paper-mar11.pdf" TargetMode="Externa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32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34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Improving Continuity of Care in General Practice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28447" y="3215148"/>
            <a:ext cx="5565085" cy="2601331"/>
          </a:xfrm>
          <a:solidFill>
            <a:srgbClr val="E1C1E1"/>
          </a:solidFill>
          <a:ln>
            <a:solidFill>
              <a:srgbClr val="A35EAA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latin typeface="+mn-lt"/>
            </a:endParaRPr>
          </a:p>
          <a:p>
            <a:r>
              <a:rPr lang="en-US" sz="6400" dirty="0">
                <a:solidFill>
                  <a:schemeClr val="tx1"/>
                </a:solidFill>
                <a:latin typeface="+mn-lt"/>
              </a:rPr>
              <a:t>Produced with the insights and support of Bristol patients.  </a:t>
            </a:r>
          </a:p>
          <a:p>
            <a:endParaRPr lang="en-US" sz="6400" dirty="0">
              <a:solidFill>
                <a:schemeClr val="tx1"/>
              </a:solidFill>
              <a:latin typeface="+mn-lt"/>
            </a:endParaRPr>
          </a:p>
          <a:p>
            <a:r>
              <a:rPr lang="en-US" sz="6400" dirty="0">
                <a:solidFill>
                  <a:schemeClr val="tx1"/>
                </a:solidFill>
                <a:latin typeface="+mn-lt"/>
              </a:rPr>
              <a:t>Special thanks to:</a:t>
            </a:r>
          </a:p>
          <a:p>
            <a:r>
              <a:rPr lang="en-US" sz="6400" dirty="0">
                <a:solidFill>
                  <a:schemeClr val="tx1"/>
                </a:solidFill>
                <a:latin typeface="+mn-lt"/>
              </a:rPr>
              <a:t>Dr Jill White, PPC Chair, Chair PPG, The Family Practice, Bristol</a:t>
            </a:r>
          </a:p>
          <a:p>
            <a:r>
              <a:rPr lang="en-US" sz="6400" dirty="0" err="1">
                <a:solidFill>
                  <a:schemeClr val="tx1"/>
                </a:solidFill>
                <a:latin typeface="+mn-lt"/>
              </a:rPr>
              <a:t>Mr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David Shelton, The Family Practice, Bristol </a:t>
            </a:r>
          </a:p>
          <a:p>
            <a:r>
              <a:rPr lang="en-US" sz="6400" dirty="0" err="1">
                <a:solidFill>
                  <a:schemeClr val="tx1"/>
                </a:solidFill>
                <a:latin typeface="+mn-lt"/>
              </a:rPr>
              <a:t>Mr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Toby Lumber, PPG Chair,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Whiteladies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Medical Group, Bristol</a:t>
            </a:r>
          </a:p>
          <a:p>
            <a:r>
              <a:rPr lang="en-US" sz="6400" dirty="0">
                <a:solidFill>
                  <a:schemeClr val="tx1"/>
                </a:solidFill>
                <a:latin typeface="+mn-lt"/>
              </a:rPr>
              <a:t> </a:t>
            </a:r>
            <a:endParaRPr lang="en-US" sz="17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E40B2A-D003-45F7-8B0D-A41EC0D0B485}"/>
              </a:ext>
            </a:extLst>
          </p:cNvPr>
          <p:cNvSpPr txBox="1"/>
          <p:nvPr/>
        </p:nvSpPr>
        <p:spPr>
          <a:xfrm>
            <a:off x="5315660" y="1208816"/>
            <a:ext cx="5777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+mn-lt"/>
              </a:rPr>
              <a:t>&lt;Practice Name&gt;</a:t>
            </a:r>
          </a:p>
          <a:p>
            <a:r>
              <a:rPr lang="en-US" sz="4000" dirty="0">
                <a:solidFill>
                  <a:schemeClr val="tx1"/>
                </a:solidFill>
                <a:latin typeface="+mn-lt"/>
              </a:rPr>
              <a:t>Patient Participation Group </a:t>
            </a:r>
          </a:p>
        </p:txBody>
      </p:sp>
    </p:spTree>
    <p:extLst>
      <p:ext uri="{BB962C8B-B14F-4D97-AF65-F5344CB8AC3E}">
        <p14:creationId xmlns:p14="http://schemas.microsoft.com/office/powerpoint/2010/main" val="1057000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7EFD6-689E-4485-8E5F-B20B506C9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influences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45EE0-9B95-4ED0-B185-5C4D2AA31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5137" y="1471947"/>
            <a:ext cx="11261725" cy="4621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factors in the practice influence continuity of care?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6933D-FECD-41B8-B72C-61147C1B3F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5137" y="2116246"/>
            <a:ext cx="8246244" cy="4396159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Patients: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Some patients will benefit more from continuity -patients with long term conditions, frail, anxious, learning disabilities and carers.  Some patients do not value continuity.</a:t>
            </a:r>
          </a:p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Appointment Types: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Routine, GP or nurse</a:t>
            </a:r>
          </a:p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Conditions: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Continuity for acute treatment over several weeks/months or for long-term condition patients</a:t>
            </a:r>
          </a:p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Practice Staff: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Staff culture, reception team encouraging continuity, matching patient with preferred GP gender,  GPs welcome responsibility for a list of patients</a:t>
            </a:r>
          </a:p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High Profile Support: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Royal College of GPs,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HealthWatch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the Health Foundation and ongoing research</a:t>
            </a:r>
            <a:endParaRPr lang="en-GB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409C285-7153-4065-93E9-ABDB2FFD2F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8517007"/>
              </p:ext>
            </p:extLst>
          </p:nvPr>
        </p:nvGraphicFramePr>
        <p:xfrm>
          <a:off x="8361643" y="2049402"/>
          <a:ext cx="3830357" cy="3466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DBC8D2E-F537-4BE5-B066-D6CC3F72E768}"/>
              </a:ext>
            </a:extLst>
          </p:cNvPr>
          <p:cNvSpPr txBox="1"/>
          <p:nvPr/>
        </p:nvSpPr>
        <p:spPr>
          <a:xfrm>
            <a:off x="7030065" y="6401851"/>
            <a:ext cx="54428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accent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Can </a:t>
            </a:r>
            <a:r>
              <a:rPr lang="en-GB" dirty="0">
                <a:solidFill>
                  <a:schemeClr val="accent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you think of more examples for each factor?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8" name="Graphic 7" descr="Chat with solid fill">
            <a:extLst>
              <a:ext uri="{FF2B5EF4-FFF2-40B4-BE49-F238E27FC236}">
                <a16:creationId xmlns:a16="http://schemas.microsoft.com/office/drawing/2014/main" id="{DFE9F700-4494-4503-89D9-F1B4A65CE3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15665" y="606651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6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GP Patient Survey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0213" y="1438159"/>
            <a:ext cx="11261725" cy="46213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GP Patient Survey provides a measure of continuity of care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30212" y="1900296"/>
            <a:ext cx="11201930" cy="87556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dirty="0">
                <a:latin typeface="Franklin Gothic Book"/>
              </a:rPr>
              <a:t>Add your practice data here. An example is given</a:t>
            </a:r>
            <a:r>
              <a:rPr lang="en-GB" b="0" dirty="0">
                <a:latin typeface="Franklin Gothic Book"/>
              </a:rPr>
              <a:t> showing</a:t>
            </a:r>
            <a:r>
              <a:rPr lang="en-GB" dirty="0">
                <a:latin typeface="Franklin Gothic Book"/>
              </a:rPr>
              <a:t> just over half (52%) of the patients who responded said they see or speak to their preferred GP</a:t>
            </a:r>
            <a:endParaRPr lang="en-GB" b="0" dirty="0">
              <a:latin typeface="Franklin Gothic Book"/>
            </a:endParaRPr>
          </a:p>
          <a:p>
            <a:pPr marL="0" indent="0">
              <a:buNone/>
            </a:pPr>
            <a:r>
              <a:rPr lang="en-GB" dirty="0">
                <a:latin typeface="Franklin Gothic Book"/>
              </a:rPr>
              <a:t>Find your practice survey results at</a:t>
            </a:r>
            <a:endParaRPr lang="en-US" b="0" i="0" dirty="0">
              <a:effectLst/>
              <a:latin typeface="Helvetica Neue"/>
            </a:endParaRPr>
          </a:p>
          <a:p>
            <a:pPr marL="0" indent="0">
              <a:buNone/>
            </a:pPr>
            <a:endParaRPr lang="en-US" b="0" i="0" dirty="0">
              <a:effectLst/>
              <a:latin typeface="Helvetica Neue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C0969D-26A7-4B56-98CE-52CE8627C5B3}"/>
              </a:ext>
            </a:extLst>
          </p:cNvPr>
          <p:cNvSpPr/>
          <p:nvPr/>
        </p:nvSpPr>
        <p:spPr>
          <a:xfrm>
            <a:off x="5058550" y="2553439"/>
            <a:ext cx="4483925" cy="7049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Franklin Gothic Book" panose="020B0503020102020204" pitchFamily="34" charset="0"/>
              </a:rPr>
              <a:t>The data is publicly available at</a:t>
            </a:r>
            <a:endParaRPr lang="en-US" sz="1400" dirty="0">
              <a:latin typeface="Franklin Gothic Book" panose="020B0503020102020204" pitchFamily="34" charset="0"/>
            </a:endParaRPr>
          </a:p>
          <a:p>
            <a:r>
              <a:rPr lang="fr-FR" dirty="0">
                <a:hlinkClick r:id="rId3"/>
              </a:rPr>
              <a:t>GP Patient Survey (gp-patient.co.uk</a:t>
            </a:r>
            <a:endParaRPr lang="en-US" sz="1400" dirty="0">
              <a:latin typeface="Franklin Gothic Book" panose="020B05030201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5E2282-B59A-4F54-A9A7-A080DCFA54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1185" y="3429000"/>
            <a:ext cx="5651835" cy="30535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67102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E5926-F469-4E4B-8ED1-24ADF15A5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92" y="344128"/>
            <a:ext cx="10972800" cy="813159"/>
          </a:xfrm>
        </p:spPr>
        <p:txBody>
          <a:bodyPr>
            <a:normAutofit fontScale="90000"/>
          </a:bodyPr>
          <a:lstStyle/>
          <a:p>
            <a:r>
              <a:rPr lang="en-US" dirty="0"/>
              <a:t>Approaches to continuity of care</a:t>
            </a:r>
            <a:endParaRPr lang="en-GB" dirty="0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F6D6F8DB-51E6-47F3-B1E8-63F9CB42CEEE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844550" y="1157288"/>
            <a:ext cx="10972800" cy="45402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rgbClr val="8C0D7E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Practices need to answer these 2 questions: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B5580E-6FD0-4B93-B59B-3175C65382BE}"/>
              </a:ext>
            </a:extLst>
          </p:cNvPr>
          <p:cNvSpPr txBox="1"/>
          <p:nvPr/>
        </p:nvSpPr>
        <p:spPr>
          <a:xfrm>
            <a:off x="7374194" y="6130747"/>
            <a:ext cx="48823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What will determine which patients and how continuity is delivered at your practice? 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9" name="Graphic 8" descr="Chat with solid fill">
            <a:extLst>
              <a:ext uri="{FF2B5EF4-FFF2-40B4-BE49-F238E27FC236}">
                <a16:creationId xmlns:a16="http://schemas.microsoft.com/office/drawing/2014/main" id="{2F35B3CD-31A3-4998-B7CC-21136B42B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5428" y="5914986"/>
            <a:ext cx="908766" cy="908766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486671C-79A0-428D-A472-56F75294F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020513"/>
              </p:ext>
            </p:extLst>
          </p:nvPr>
        </p:nvGraphicFramePr>
        <p:xfrm>
          <a:off x="6651171" y="1765211"/>
          <a:ext cx="503523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5237">
                  <a:extLst>
                    <a:ext uri="{9D8B030D-6E8A-4147-A177-3AD203B41FA5}">
                      <a16:colId xmlns:a16="http://schemas.microsoft.com/office/drawing/2014/main" val="893113092"/>
                    </a:ext>
                  </a:extLst>
                </a:gridCol>
              </a:tblGrid>
              <a:tr h="330249">
                <a:tc>
                  <a:txBody>
                    <a:bodyPr/>
                    <a:lstStyle/>
                    <a:p>
                      <a:r>
                        <a:rPr lang="en-US" sz="3200" dirty="0"/>
                        <a:t>Which patients will be part of continuity project?</a:t>
                      </a:r>
                      <a:endParaRPr lang="en-GB" sz="3200" dirty="0"/>
                    </a:p>
                  </a:txBody>
                  <a:tcPr>
                    <a:solidFill>
                      <a:srgbClr val="A35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935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All patients 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96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Groups of patients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954452"/>
                  </a:ext>
                </a:extLst>
              </a:tr>
            </a:tbl>
          </a:graphicData>
        </a:graphic>
      </p:graphicFrame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A8206DB9-6F1B-4B26-80F5-37BEC0199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730870"/>
              </p:ext>
            </p:extLst>
          </p:nvPr>
        </p:nvGraphicFramePr>
        <p:xfrm>
          <a:off x="933764" y="1765211"/>
          <a:ext cx="5035237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5237">
                  <a:extLst>
                    <a:ext uri="{9D8B030D-6E8A-4147-A177-3AD203B41FA5}">
                      <a16:colId xmlns:a16="http://schemas.microsoft.com/office/drawing/2014/main" val="893113092"/>
                    </a:ext>
                  </a:extLst>
                </a:gridCol>
              </a:tblGrid>
              <a:tr h="276092">
                <a:tc>
                  <a:txBody>
                    <a:bodyPr/>
                    <a:lstStyle/>
                    <a:p>
                      <a:r>
                        <a:rPr lang="en-US" sz="3200" dirty="0"/>
                        <a:t>How will the practice team deliver continuity?</a:t>
                      </a:r>
                      <a:endParaRPr lang="en-GB" sz="3200" dirty="0"/>
                    </a:p>
                  </a:txBody>
                  <a:tcPr>
                    <a:solidFill>
                      <a:srgbClr val="A35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935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One GP with overall responsibility for the patient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96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Micro-Team (e.g. GP and GP Buddy or Multi-Disciplinary Team) responsible for patient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954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491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7DD01-EAE7-4510-8893-6438359B5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Challenges 	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E719E-F108-42BF-B06E-6D10A66291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Challenges to continuity of care from the system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18948-4C60-46B2-B223-80B3447A8D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213" y="2158096"/>
            <a:ext cx="11261725" cy="3648977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</a:rPr>
              <a:t>GP recruitment &amp; retention</a:t>
            </a:r>
            <a:r>
              <a:rPr lang="en-US" sz="2400" dirty="0">
                <a:latin typeface="+mn-lt"/>
              </a:rPr>
              <a:t> </a:t>
            </a:r>
            <a:r>
              <a:rPr lang="en-US" dirty="0">
                <a:latin typeface="+mn-lt"/>
              </a:rPr>
              <a:t>is reflected in move towards continuity provided by a </a:t>
            </a:r>
            <a:r>
              <a:rPr lang="en-US" dirty="0" err="1">
                <a:latin typeface="+mn-lt"/>
              </a:rPr>
              <a:t>microteam</a:t>
            </a:r>
            <a:r>
              <a:rPr lang="en-US" dirty="0">
                <a:latin typeface="+mn-lt"/>
              </a:rPr>
              <a:t> e.g. a GP and a GP buddy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</a:rPr>
              <a:t>GPs working part-time</a:t>
            </a:r>
          </a:p>
          <a:p>
            <a:pPr marL="342900" indent="-342900"/>
            <a:r>
              <a:rPr lang="en-US" b="1" dirty="0">
                <a:latin typeface="+mn-lt"/>
              </a:rPr>
              <a:t>Practice Recruitment and workforce turnover </a:t>
            </a:r>
            <a:r>
              <a:rPr lang="en-US" dirty="0">
                <a:latin typeface="+mn-lt"/>
              </a:rPr>
              <a:t>– personnel changes and unfilled vacancies</a:t>
            </a:r>
          </a:p>
          <a:p>
            <a:pPr marL="342900" indent="-342900"/>
            <a:r>
              <a:rPr lang="en-US" b="1" dirty="0">
                <a:latin typeface="+mn-lt"/>
              </a:rPr>
              <a:t>Day-to-day pressures </a:t>
            </a:r>
            <a:r>
              <a:rPr lang="en-US" dirty="0">
                <a:latin typeface="+mn-lt"/>
              </a:rPr>
              <a:t>on resources make it hard to deliver (e.g., current pandemic)</a:t>
            </a:r>
          </a:p>
          <a:p>
            <a:pPr marL="342900" indent="-342900"/>
            <a:r>
              <a:rPr lang="en-US" b="1" dirty="0">
                <a:latin typeface="+mn-lt"/>
              </a:rPr>
              <a:t>Practice Mergers </a:t>
            </a:r>
            <a:r>
              <a:rPr lang="en-US" dirty="0">
                <a:latin typeface="+mn-lt"/>
              </a:rPr>
              <a:t>– focus on efficiency and targets </a:t>
            </a:r>
          </a:p>
          <a:p>
            <a:pPr marL="342900" indent="-342900"/>
            <a:r>
              <a:rPr lang="en-US" b="1" dirty="0">
                <a:latin typeface="+mn-lt"/>
              </a:rPr>
              <a:t>Centralisation of services </a:t>
            </a:r>
            <a:r>
              <a:rPr lang="en-US" dirty="0">
                <a:latin typeface="+mn-lt"/>
              </a:rPr>
              <a:t>may reduce </a:t>
            </a:r>
            <a:r>
              <a:rPr lang="en-GB" dirty="0">
                <a:latin typeface="+mn-lt"/>
              </a:rPr>
              <a:t>personalisation</a:t>
            </a:r>
            <a:r>
              <a:rPr lang="en-US" dirty="0">
                <a:latin typeface="+mn-lt"/>
              </a:rPr>
              <a:t> and continuity</a:t>
            </a:r>
          </a:p>
          <a:p>
            <a:pPr marL="342900" indent="-342900"/>
            <a:r>
              <a:rPr lang="en-US" b="1" dirty="0">
                <a:latin typeface="+mn-lt"/>
              </a:rPr>
              <a:t>Patient information</a:t>
            </a:r>
            <a:r>
              <a:rPr lang="en-US" dirty="0">
                <a:latin typeface="+mn-lt"/>
              </a:rPr>
              <a:t> – no one view of the patient, accessible across the providers</a:t>
            </a:r>
            <a:endParaRPr lang="en-US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</a:rPr>
              <a:t>NHS</a:t>
            </a:r>
            <a:r>
              <a:rPr lang="en-US" sz="2400" dirty="0">
                <a:latin typeface="+mn-lt"/>
              </a:rPr>
              <a:t> </a:t>
            </a:r>
            <a:r>
              <a:rPr lang="en-US" sz="2400" b="1" dirty="0">
                <a:latin typeface="+mn-lt"/>
              </a:rPr>
              <a:t>performance targets </a:t>
            </a:r>
            <a:r>
              <a:rPr lang="en-US" sz="2400" dirty="0">
                <a:latin typeface="+mn-lt"/>
              </a:rPr>
              <a:t>focus on access not continuity of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</a:rPr>
              <a:t>Perception</a:t>
            </a:r>
            <a:r>
              <a:rPr lang="en-US" sz="2400" dirty="0">
                <a:latin typeface="+mn-lt"/>
              </a:rPr>
              <a:t> - continuity of care is often perceived as an administrative function by those outside the system but it a key reason doctors are attracted to general practice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DE02AE-F80C-471D-8A64-8E471E432387}"/>
              </a:ext>
            </a:extLst>
          </p:cNvPr>
          <p:cNvSpPr txBox="1"/>
          <p:nvPr/>
        </p:nvSpPr>
        <p:spPr>
          <a:xfrm>
            <a:off x="7374194" y="6130747"/>
            <a:ext cx="48823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Any particular challenges for this practice?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6" name="Graphic 5" descr="Chat with solid fill">
            <a:extLst>
              <a:ext uri="{FF2B5EF4-FFF2-40B4-BE49-F238E27FC236}">
                <a16:creationId xmlns:a16="http://schemas.microsoft.com/office/drawing/2014/main" id="{D4FC412C-AC07-4EB1-B3E7-3DD73FFE8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5428" y="5914986"/>
            <a:ext cx="908766" cy="90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98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30BCE-BCE4-459B-91BB-39816CA80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Supporting the practice?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D9067-2DDA-40DF-BBCD-A167176CED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can the PPG and Practice support each other?</a:t>
            </a:r>
            <a:endParaRPr lang="en-GB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6FC3970-899B-4D2C-8D71-E8DD68B06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310556"/>
              </p:ext>
            </p:extLst>
          </p:nvPr>
        </p:nvGraphicFramePr>
        <p:xfrm>
          <a:off x="844492" y="1615040"/>
          <a:ext cx="481511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114">
                  <a:extLst>
                    <a:ext uri="{9D8B030D-6E8A-4147-A177-3AD203B41FA5}">
                      <a16:colId xmlns:a16="http://schemas.microsoft.com/office/drawing/2014/main" val="3506173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PPG Support to the Practice</a:t>
                      </a:r>
                    </a:p>
                    <a:p>
                      <a:endParaRPr lang="en-GB" sz="2000" dirty="0"/>
                    </a:p>
                  </a:txBody>
                  <a:tcPr>
                    <a:solidFill>
                      <a:srgbClr val="A35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29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  <a:latin typeface="+mn-lt"/>
                        </a:rPr>
                        <a:t>Canvas patient views – patient surveys, waiting room interviews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650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  <a:latin typeface="+mn-lt"/>
                        </a:rPr>
                        <a:t>Promote continuity in your communications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190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  <a:latin typeface="+mn-lt"/>
                        </a:rPr>
                        <a:t>Know the scope of the project </a:t>
                      </a:r>
                    </a:p>
                    <a:p>
                      <a:r>
                        <a:rPr lang="en-GB" sz="2400" dirty="0">
                          <a:effectLst/>
                          <a:latin typeface="+mn-lt"/>
                        </a:rPr>
                        <a:t>e.g. which patients will benefit most from continuity of care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7724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A217769-9575-4805-9D93-C771B15C5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712617"/>
              </p:ext>
            </p:extLst>
          </p:nvPr>
        </p:nvGraphicFramePr>
        <p:xfrm>
          <a:off x="5954486" y="1610687"/>
          <a:ext cx="4815114" cy="4217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114">
                  <a:extLst>
                    <a:ext uri="{9D8B030D-6E8A-4147-A177-3AD203B41FA5}">
                      <a16:colId xmlns:a16="http://schemas.microsoft.com/office/drawing/2014/main" val="2305465800"/>
                    </a:ext>
                  </a:extLst>
                </a:gridCol>
              </a:tblGrid>
              <a:tr h="727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Practice support to the PPG</a:t>
                      </a:r>
                      <a:endParaRPr lang="en-GB" sz="3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endParaRPr lang="en-GB" dirty="0"/>
                    </a:p>
                  </a:txBody>
                  <a:tcPr>
                    <a:solidFill>
                      <a:srgbClr val="A35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201798"/>
                  </a:ext>
                </a:extLst>
              </a:tr>
              <a:tr h="1230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  <a:latin typeface="+mn-lt"/>
                        </a:rPr>
                        <a:t>Establish direct communication between continuity of care lead at the practice and the PPG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111456"/>
                  </a:ext>
                </a:extLst>
              </a:tr>
              <a:tr h="727675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  <a:latin typeface="+mn-lt"/>
                        </a:rPr>
                        <a:t>Provide updates to the PPG on the project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85181"/>
                  </a:ext>
                </a:extLst>
              </a:tr>
              <a:tr h="727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  <a:latin typeface="+mn-lt"/>
                        </a:rPr>
                        <a:t>Share results of the project</a:t>
                      </a:r>
                      <a:endParaRPr lang="en-GB" sz="24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197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380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Suggested reading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those who would like to know more about continuity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520456" y="1936471"/>
            <a:ext cx="105546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2"/>
              </a:rPr>
              <a:t>Continuity of care and the patient experience (kingsfund.org.uk) </a:t>
            </a:r>
            <a:r>
              <a:rPr lang="en-US" sz="2000" dirty="0"/>
              <a:t>2010 </a:t>
            </a:r>
          </a:p>
          <a:p>
            <a:r>
              <a:rPr lang="en-GB" sz="2000" dirty="0">
                <a:latin typeface="Franklin Gothic Book" panose="020B0503020102020204" pitchFamily="34" charset="0"/>
              </a:rPr>
              <a:t>It explores why continuity is important in general practice, and what it looks like from both patient and staff perspectives. </a:t>
            </a:r>
            <a:r>
              <a:rPr lang="en-US" sz="2000" dirty="0"/>
              <a:t> </a:t>
            </a:r>
            <a:endParaRPr lang="en-GB" sz="2000" dirty="0">
              <a:latin typeface="Franklin Gothic Book" panose="020B0503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7049" y="3115471"/>
            <a:ext cx="10249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3"/>
              </a:rPr>
              <a:t>Improving access and continuity in general practice | The Nuffield Trust</a:t>
            </a:r>
            <a:r>
              <a:rPr lang="en-GB" sz="2000" b="1" dirty="0">
                <a:latin typeface="Franklin Gothic Book" panose="020B0503020102020204" pitchFamily="34" charset="0"/>
                <a:hlinkClick r:id="rId4"/>
              </a:rPr>
              <a:t>)</a:t>
            </a:r>
            <a:r>
              <a:rPr lang="en-GB" sz="2000" b="1" dirty="0">
                <a:latin typeface="Franklin Gothic Book" panose="020B0503020102020204" pitchFamily="34" charset="0"/>
              </a:rPr>
              <a:t> </a:t>
            </a:r>
            <a:r>
              <a:rPr lang="en-GB" sz="2000" dirty="0">
                <a:latin typeface="Franklin Gothic Book" panose="020B0503020102020204" pitchFamily="34" charset="0"/>
              </a:rPr>
              <a:t>2018  </a:t>
            </a:r>
          </a:p>
          <a:p>
            <a:r>
              <a:rPr lang="en-GB" sz="2000" dirty="0">
                <a:latin typeface="Franklin Gothic Book" panose="020B0503020102020204" pitchFamily="34" charset="0"/>
              </a:rPr>
              <a:t>A research summary covering practice and policy lessons.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0456" y="4233795"/>
            <a:ext cx="10249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5"/>
              </a:rPr>
              <a:t>Improving continuity: THE clinical challenge (stleonardssurgery.co.uk)</a:t>
            </a:r>
            <a:endParaRPr lang="en-US" sz="2000" dirty="0"/>
          </a:p>
          <a:p>
            <a:r>
              <a:rPr lang="en-GB" sz="2000" dirty="0">
                <a:latin typeface="Franklin Gothic Book" panose="020B0503020102020204" pitchFamily="34" charset="0"/>
              </a:rPr>
              <a:t>Great introduction for practices, uses summary tables on key points by Prof Sir Denis Pereira Gray.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42492" y="5479717"/>
            <a:ext cx="10249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6"/>
              </a:rPr>
              <a:t>Continuity of care resources RCGP (2019)</a:t>
            </a:r>
            <a:endParaRPr lang="en-GB" sz="2000" b="1" dirty="0">
              <a:latin typeface="Franklin Gothic Book" panose="020B0503020102020204" pitchFamily="34" charset="0"/>
            </a:endParaRPr>
          </a:p>
          <a:p>
            <a:r>
              <a:rPr lang="en-GB" sz="2000" dirty="0">
                <a:latin typeface="Franklin Gothic Book" panose="020B0503020102020204" pitchFamily="34" charset="0"/>
              </a:rPr>
              <a:t>Provides a good overview on improving continuity in general practice.</a:t>
            </a:r>
          </a:p>
        </p:txBody>
      </p:sp>
      <p:pic>
        <p:nvPicPr>
          <p:cNvPr id="2050" name="Picture 2" descr="Book Icon | Book icons, Vector icon design, Icon design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4" y="1834612"/>
            <a:ext cx="1056536" cy="70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Book Icon | Book icons, Vector icon design, Icon design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4" y="3077428"/>
            <a:ext cx="1056536" cy="70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Book Icon | Book icons, Vector icon design, Icon design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4" y="4146113"/>
            <a:ext cx="1056536" cy="70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Book Icon | Book icons, Vector icon design, Icon design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4" y="5372401"/>
            <a:ext cx="1056536" cy="70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26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05" y="285576"/>
            <a:ext cx="10972800" cy="882650"/>
          </a:xfrm>
        </p:spPr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GB" dirty="0"/>
              <a:t>hat is continuity of care?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44550" y="1157289"/>
            <a:ext cx="8618427" cy="882650"/>
          </a:xfrm>
        </p:spPr>
        <p:txBody>
          <a:bodyPr>
            <a:normAutofit/>
          </a:bodyPr>
          <a:lstStyle/>
          <a:p>
            <a:r>
              <a:rPr lang="en-GB" dirty="0"/>
              <a:t>Views of continuity of care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161839" y="1627047"/>
            <a:ext cx="3252542" cy="1882941"/>
          </a:xfrm>
          <a:prstGeom prst="cloudCallout">
            <a:avLst>
              <a:gd name="adj1" fmla="val 18990"/>
              <a:gd name="adj2" fmla="val 58945"/>
            </a:avLst>
          </a:prstGeom>
          <a:solidFill>
            <a:srgbClr val="8C0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“A GP that has an overview of my healthcare” </a:t>
            </a:r>
          </a:p>
          <a:p>
            <a:pPr algn="ctr"/>
            <a:r>
              <a:rPr lang="en-GB" sz="1600" dirty="0"/>
              <a:t>David Shelton, Patient, </a:t>
            </a:r>
          </a:p>
          <a:p>
            <a:pPr algn="ctr"/>
            <a:r>
              <a:rPr lang="en-GB" sz="1600" dirty="0"/>
              <a:t>Family Practice, Bristol</a:t>
            </a:r>
          </a:p>
        </p:txBody>
      </p:sp>
      <p:sp>
        <p:nvSpPr>
          <p:cNvPr id="13" name="Cloud Callout 4">
            <a:extLst>
              <a:ext uri="{FF2B5EF4-FFF2-40B4-BE49-F238E27FC236}">
                <a16:creationId xmlns:a16="http://schemas.microsoft.com/office/drawing/2014/main" id="{F867BC16-8536-4511-99F6-E04B24F72611}"/>
              </a:ext>
            </a:extLst>
          </p:cNvPr>
          <p:cNvSpPr/>
          <p:nvPr/>
        </p:nvSpPr>
        <p:spPr>
          <a:xfrm rot="966007">
            <a:off x="8226860" y="999234"/>
            <a:ext cx="3742872" cy="2132364"/>
          </a:xfrm>
          <a:prstGeom prst="cloudCallout">
            <a:avLst>
              <a:gd name="adj1" fmla="val -13399"/>
              <a:gd name="adj2" fmla="val 63273"/>
            </a:avLst>
          </a:prstGeom>
          <a:solidFill>
            <a:srgbClr val="8C0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/>
              <a:t>“Seeing a clinician you know and trust, who knows and care about you” </a:t>
            </a:r>
          </a:p>
          <a:p>
            <a:pPr algn="ctr"/>
            <a:r>
              <a:rPr lang="en-GB" sz="1600" dirty="0"/>
              <a:t>Dr Haggerty, </a:t>
            </a:r>
          </a:p>
          <a:p>
            <a:pPr algn="ctr"/>
            <a:r>
              <a:rPr lang="en-GB" sz="1600" dirty="0"/>
              <a:t>Longton Grove, </a:t>
            </a:r>
          </a:p>
          <a:p>
            <a:pPr algn="ctr"/>
            <a:r>
              <a:rPr lang="en-GB" sz="1600" dirty="0"/>
              <a:t>Weston Super Mare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20ABDE-BAF2-42A2-83C4-83C098994E0E}"/>
              </a:ext>
            </a:extLst>
          </p:cNvPr>
          <p:cNvSpPr txBox="1"/>
          <p:nvPr/>
        </p:nvSpPr>
        <p:spPr>
          <a:xfrm>
            <a:off x="513384" y="4362779"/>
            <a:ext cx="7459941" cy="1754326"/>
          </a:xfrm>
          <a:prstGeom prst="rect">
            <a:avLst/>
          </a:prstGeom>
          <a:solidFill>
            <a:srgbClr val="E1C1E1"/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8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Professor Sir Denis Pereira Gray, a GP and Patron of the National Association of Patient Participation Groups is clear on the importance of having continuity of care from a GP or a team. </a:t>
            </a:r>
          </a:p>
          <a:p>
            <a:r>
              <a:rPr lang="en-GB" sz="1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/>
              </a:rPr>
              <a:t>Sir Denis says</a:t>
            </a: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 "</a:t>
            </a:r>
            <a:r>
              <a:rPr lang="en-GB" sz="1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/>
              </a:rPr>
              <a:t>If</a:t>
            </a:r>
            <a:r>
              <a:rPr lang="en-GB" sz="18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/>
              </a:rPr>
              <a:t> GPs can listen to patients’ stories, not just their symptoms, they will be able to do so much more</a:t>
            </a:r>
            <a:r>
              <a:rPr lang="en-GB" sz="1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/>
              </a:rPr>
              <a:t>”</a:t>
            </a: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  </a:t>
            </a:r>
            <a:endParaRPr lang="en-GB" sz="1800" kern="12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can listen to the BBC interview with Sir Denis </a:t>
            </a:r>
            <a:r>
              <a:rPr lang="en-GB" sz="1800" u="sng" kern="1200" dirty="0">
                <a:solidFill>
                  <a:srgbClr val="16398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here</a:t>
            </a:r>
            <a:endParaRPr lang="en-GB" sz="18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D8CDA0-8528-43E7-994A-D1FF791069C1}"/>
              </a:ext>
            </a:extLst>
          </p:cNvPr>
          <p:cNvSpPr txBox="1"/>
          <p:nvPr/>
        </p:nvSpPr>
        <p:spPr>
          <a:xfrm>
            <a:off x="7452751" y="6398696"/>
            <a:ext cx="45799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How would you define continuity of care?</a:t>
            </a:r>
            <a:r>
              <a:rPr lang="en-GB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8" name="Graphic 7" descr="Chat with solid fill">
            <a:extLst>
              <a:ext uri="{FF2B5EF4-FFF2-40B4-BE49-F238E27FC236}">
                <a16:creationId xmlns:a16="http://schemas.microsoft.com/office/drawing/2014/main" id="{D61D2060-7A00-40B7-8970-B7A245397E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40128" y="6049296"/>
            <a:ext cx="914400" cy="914400"/>
          </a:xfrm>
          <a:prstGeom prst="rect">
            <a:avLst/>
          </a:prstGeom>
        </p:spPr>
      </p:pic>
      <p:sp>
        <p:nvSpPr>
          <p:cNvPr id="9" name="Cloud Callout 4">
            <a:extLst>
              <a:ext uri="{FF2B5EF4-FFF2-40B4-BE49-F238E27FC236}">
                <a16:creationId xmlns:a16="http://schemas.microsoft.com/office/drawing/2014/main" id="{1D51F165-6D9D-44D3-8730-76A7988FBEB4}"/>
              </a:ext>
            </a:extLst>
          </p:cNvPr>
          <p:cNvSpPr/>
          <p:nvPr/>
        </p:nvSpPr>
        <p:spPr>
          <a:xfrm>
            <a:off x="3777198" y="1748873"/>
            <a:ext cx="3766448" cy="2287713"/>
          </a:xfrm>
          <a:prstGeom prst="cloudCallout">
            <a:avLst>
              <a:gd name="adj1" fmla="val 40091"/>
              <a:gd name="adj2" fmla="val 51075"/>
            </a:avLst>
          </a:prstGeom>
          <a:solidFill>
            <a:srgbClr val="8C0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1600" b="1" dirty="0">
                <a:ea typeface="Calibri" panose="020F0502020204030204" pitchFamily="34" charset="0"/>
                <a:cs typeface="Calibri" panose="020F0502020204030204" pitchFamily="34" charset="0"/>
              </a:rPr>
              <a:t>Having </a:t>
            </a:r>
            <a:r>
              <a:rPr lang="en-GB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choice to wait and see my usual GP when they are free, or to see any GP if it feels urgent”</a:t>
            </a:r>
            <a:endParaRPr lang="en-GB" sz="1600" b="1" dirty="0"/>
          </a:p>
          <a:p>
            <a:pPr algn="ctr"/>
            <a:r>
              <a:rPr lang="en-GB" sz="1600" dirty="0"/>
              <a:t>PPG Member, </a:t>
            </a:r>
            <a:r>
              <a:rPr lang="en-GB" sz="1600" dirty="0" err="1"/>
              <a:t>Whiteladies</a:t>
            </a:r>
            <a:r>
              <a:rPr lang="en-GB" sz="1600" dirty="0"/>
              <a:t> </a:t>
            </a:r>
          </a:p>
          <a:p>
            <a:pPr algn="ctr"/>
            <a:r>
              <a:rPr lang="en-GB" sz="1600" dirty="0"/>
              <a:t>Medical Practice, Bristol</a:t>
            </a:r>
          </a:p>
        </p:txBody>
      </p:sp>
      <p:sp>
        <p:nvSpPr>
          <p:cNvPr id="10" name="Cloud Callout 4">
            <a:extLst>
              <a:ext uri="{FF2B5EF4-FFF2-40B4-BE49-F238E27FC236}">
                <a16:creationId xmlns:a16="http://schemas.microsoft.com/office/drawing/2014/main" id="{44A3AB06-B598-4744-BE81-A34E29BB943F}"/>
              </a:ext>
            </a:extLst>
          </p:cNvPr>
          <p:cNvSpPr/>
          <p:nvPr/>
        </p:nvSpPr>
        <p:spPr>
          <a:xfrm rot="966007">
            <a:off x="8117456" y="3526886"/>
            <a:ext cx="3804363" cy="2486594"/>
          </a:xfrm>
          <a:prstGeom prst="cloudCallout">
            <a:avLst>
              <a:gd name="adj1" fmla="val -13399"/>
              <a:gd name="adj2" fmla="val 63273"/>
            </a:avLst>
          </a:prstGeom>
          <a:solidFill>
            <a:srgbClr val="8C0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600" b="1" dirty="0"/>
          </a:p>
          <a:p>
            <a:pPr algn="ctr"/>
            <a:r>
              <a:rPr lang="en-GB" sz="1600" b="1" dirty="0"/>
              <a:t>“I know my patients well and they know me.  This works for patients – I start in the middle of the story not at the beginning each time” </a:t>
            </a:r>
          </a:p>
          <a:p>
            <a:pPr algn="ctr"/>
            <a:r>
              <a:rPr lang="en-GB" sz="1600" dirty="0"/>
              <a:t>Dr Graham, Horfield Health Centre, Bristol</a:t>
            </a:r>
          </a:p>
        </p:txBody>
      </p:sp>
    </p:spTree>
    <p:extLst>
      <p:ext uri="{BB962C8B-B14F-4D97-AF65-F5344CB8AC3E}">
        <p14:creationId xmlns:p14="http://schemas.microsoft.com/office/powerpoint/2010/main" val="54598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19312-327D-4A5F-B4C9-0C0880735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29" y="192422"/>
            <a:ext cx="11263009" cy="1152898"/>
          </a:xfrm>
        </p:spPr>
        <p:txBody>
          <a:bodyPr/>
          <a:lstStyle/>
          <a:p>
            <a:r>
              <a:rPr lang="en-US" dirty="0"/>
              <a:t>Why is continuity important?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B10467-78D5-4AC0-81C3-C674F1ACE2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393" y="1229785"/>
            <a:ext cx="11261725" cy="4621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summary of the benefits of continuity of care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C9ACD0-086C-4437-892E-F7CABEB4A02F}"/>
              </a:ext>
            </a:extLst>
          </p:cNvPr>
          <p:cNvSpPr txBox="1"/>
          <p:nvPr/>
        </p:nvSpPr>
        <p:spPr>
          <a:xfrm>
            <a:off x="686764" y="6225305"/>
            <a:ext cx="12615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/>
              </a:rPr>
              <a:t>Nuffield Trust 2018</a:t>
            </a:r>
            <a:endParaRPr lang="en-GB" sz="9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BB1A58-E1E2-4D1E-92BA-25A4F6481599}"/>
              </a:ext>
            </a:extLst>
          </p:cNvPr>
          <p:cNvSpPr txBox="1"/>
          <p:nvPr/>
        </p:nvSpPr>
        <p:spPr>
          <a:xfrm>
            <a:off x="7256207" y="6265468"/>
            <a:ext cx="52209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What is the experience of your members?</a:t>
            </a:r>
            <a:endParaRPr lang="en-GB" sz="2000" dirty="0">
              <a:solidFill>
                <a:schemeClr val="accent1"/>
              </a:solidFill>
            </a:endParaRPr>
          </a:p>
        </p:txBody>
      </p:sp>
      <p:pic>
        <p:nvPicPr>
          <p:cNvPr id="4" name="Graphic 3" descr="Chat with solid fill">
            <a:extLst>
              <a:ext uri="{FF2B5EF4-FFF2-40B4-BE49-F238E27FC236}">
                <a16:creationId xmlns:a16="http://schemas.microsoft.com/office/drawing/2014/main" id="{E2B6D03D-11CB-4AE9-B0D8-A2AA32C54A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40128" y="6049296"/>
            <a:ext cx="914400" cy="914400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4E7D7C1E-7430-47DD-8533-E26F9F77CE6D}"/>
              </a:ext>
            </a:extLst>
          </p:cNvPr>
          <p:cNvGrpSpPr/>
          <p:nvPr/>
        </p:nvGrpSpPr>
        <p:grpSpPr>
          <a:xfrm>
            <a:off x="1460106" y="1694641"/>
            <a:ext cx="9019404" cy="4148419"/>
            <a:chOff x="1451952" y="1675081"/>
            <a:chExt cx="9019404" cy="4148419"/>
          </a:xfrm>
        </p:grpSpPr>
        <p:sp>
          <p:nvSpPr>
            <p:cNvPr id="34" name="Arrow: Pentagon 33">
              <a:extLst>
                <a:ext uri="{FF2B5EF4-FFF2-40B4-BE49-F238E27FC236}">
                  <a16:creationId xmlns:a16="http://schemas.microsoft.com/office/drawing/2014/main" id="{761250A2-2663-4E85-80FC-A13425F6EDFF}"/>
                </a:ext>
              </a:extLst>
            </p:cNvPr>
            <p:cNvSpPr/>
            <p:nvPr/>
          </p:nvSpPr>
          <p:spPr>
            <a:xfrm>
              <a:off x="1451952" y="1675081"/>
              <a:ext cx="9019404" cy="313168"/>
            </a:xfrm>
            <a:prstGeom prst="homePlate">
              <a:avLst/>
            </a:prstGeom>
            <a:solidFill>
              <a:srgbClr val="E1C1E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Better medical outcomes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5" name="Arrow: Pentagon 34">
              <a:extLst>
                <a:ext uri="{FF2B5EF4-FFF2-40B4-BE49-F238E27FC236}">
                  <a16:creationId xmlns:a16="http://schemas.microsoft.com/office/drawing/2014/main" id="{A7CC3F43-AE74-4C42-96DC-37B3EE1C48D5}"/>
                </a:ext>
              </a:extLst>
            </p:cNvPr>
            <p:cNvSpPr/>
            <p:nvPr/>
          </p:nvSpPr>
          <p:spPr>
            <a:xfrm>
              <a:off x="1451952" y="4108859"/>
              <a:ext cx="9019404" cy="310140"/>
            </a:xfrm>
            <a:prstGeom prst="homePlate">
              <a:avLst/>
            </a:prstGeom>
            <a:solidFill>
              <a:srgbClr val="E1C1E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More likely to follow doctor’s advice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B06E922B-D118-4CAF-B50F-0FBAAF1026BE}"/>
                </a:ext>
              </a:extLst>
            </p:cNvPr>
            <p:cNvSpPr/>
            <p:nvPr/>
          </p:nvSpPr>
          <p:spPr>
            <a:xfrm>
              <a:off x="1451952" y="2644948"/>
              <a:ext cx="9019404" cy="282127"/>
            </a:xfrm>
            <a:prstGeom prst="homePlate">
              <a:avLst/>
            </a:prstGeom>
            <a:solidFill>
              <a:srgbClr val="E1C1E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Better relationship with doctors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7" name="Arrow: Pentagon 36">
              <a:extLst>
                <a:ext uri="{FF2B5EF4-FFF2-40B4-BE49-F238E27FC236}">
                  <a16:creationId xmlns:a16="http://schemas.microsoft.com/office/drawing/2014/main" id="{F7A95296-4C23-4366-B0DA-781C7FFC5CAF}"/>
                </a:ext>
              </a:extLst>
            </p:cNvPr>
            <p:cNvSpPr/>
            <p:nvPr/>
          </p:nvSpPr>
          <p:spPr>
            <a:xfrm>
              <a:off x="1451952" y="2151819"/>
              <a:ext cx="9019404" cy="310140"/>
            </a:xfrm>
            <a:prstGeom prst="homePlate">
              <a:avLst/>
            </a:prstGeom>
            <a:solidFill>
              <a:srgbClr val="E1C1E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More likely to take your medication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722A9804-2650-4EEA-91BC-D93DB15539B0}"/>
                </a:ext>
              </a:extLst>
            </p:cNvPr>
            <p:cNvSpPr/>
            <p:nvPr/>
          </p:nvSpPr>
          <p:spPr>
            <a:xfrm>
              <a:off x="1451952" y="3136390"/>
              <a:ext cx="9019404" cy="327189"/>
            </a:xfrm>
            <a:prstGeom prst="homePlate">
              <a:avLst/>
            </a:prstGeom>
            <a:solidFill>
              <a:srgbClr val="E1C1E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Less likely to go to hospital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:a16="http://schemas.microsoft.com/office/drawing/2014/main" id="{C656AA4C-F234-44F5-9CF5-06A7757A5788}"/>
                </a:ext>
              </a:extLst>
            </p:cNvPr>
            <p:cNvSpPr/>
            <p:nvPr/>
          </p:nvSpPr>
          <p:spPr>
            <a:xfrm>
              <a:off x="1451952" y="3658465"/>
              <a:ext cx="9019404" cy="284038"/>
            </a:xfrm>
            <a:prstGeom prst="homePlate">
              <a:avLst/>
            </a:prstGeom>
            <a:solidFill>
              <a:srgbClr val="E1C1E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Improved longevity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0" name="Arrow: Pentagon 39">
              <a:extLst>
                <a:ext uri="{FF2B5EF4-FFF2-40B4-BE49-F238E27FC236}">
                  <a16:creationId xmlns:a16="http://schemas.microsoft.com/office/drawing/2014/main" id="{B8EE0CB7-F280-4E71-A4EC-ECCCEEA91080}"/>
                </a:ext>
              </a:extLst>
            </p:cNvPr>
            <p:cNvSpPr/>
            <p:nvPr/>
          </p:nvSpPr>
          <p:spPr>
            <a:xfrm>
              <a:off x="1451952" y="4550408"/>
              <a:ext cx="9019404" cy="335181"/>
            </a:xfrm>
            <a:prstGeom prst="homePlate">
              <a:avLst/>
            </a:prstGeom>
            <a:solidFill>
              <a:srgbClr val="E1C1E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 Less likely to use other services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:a16="http://schemas.microsoft.com/office/drawing/2014/main" id="{FF6095E4-78B9-40CD-8605-BB041C33D519}"/>
                </a:ext>
              </a:extLst>
            </p:cNvPr>
            <p:cNvSpPr/>
            <p:nvPr/>
          </p:nvSpPr>
          <p:spPr>
            <a:xfrm>
              <a:off x="1451952" y="5513360"/>
              <a:ext cx="9019404" cy="310140"/>
            </a:xfrm>
            <a:prstGeom prst="homePlate">
              <a:avLst/>
            </a:prstGeom>
            <a:solidFill>
              <a:srgbClr val="E1C1E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Reduced costs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:a16="http://schemas.microsoft.com/office/drawing/2014/main" id="{50B13F10-7196-46DD-B7D0-06C4F2BCF174}"/>
                </a:ext>
              </a:extLst>
            </p:cNvPr>
            <p:cNvSpPr/>
            <p:nvPr/>
          </p:nvSpPr>
          <p:spPr>
            <a:xfrm>
              <a:off x="1451952" y="5054673"/>
              <a:ext cx="9019399" cy="326175"/>
            </a:xfrm>
            <a:prstGeom prst="homePlate">
              <a:avLst/>
            </a:prstGeom>
            <a:solidFill>
              <a:srgbClr val="E1C1E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Better for doctors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45" name="Graphic 44" descr="Stethoscope with solid fill">
            <a:extLst>
              <a:ext uri="{FF2B5EF4-FFF2-40B4-BE49-F238E27FC236}">
                <a16:creationId xmlns:a16="http://schemas.microsoft.com/office/drawing/2014/main" id="{FC57B5B2-7737-405D-9A48-0FE802BC76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49332" y="1716008"/>
            <a:ext cx="292397" cy="292397"/>
          </a:xfrm>
          <a:prstGeom prst="rect">
            <a:avLst/>
          </a:prstGeom>
        </p:spPr>
      </p:pic>
      <p:pic>
        <p:nvPicPr>
          <p:cNvPr id="47" name="Graphic 46" descr="Medicine with solid fill">
            <a:extLst>
              <a:ext uri="{FF2B5EF4-FFF2-40B4-BE49-F238E27FC236}">
                <a16:creationId xmlns:a16="http://schemas.microsoft.com/office/drawing/2014/main" id="{0236E884-7B8A-4A63-B259-1B844555BA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98847" y="2192240"/>
            <a:ext cx="292396" cy="292396"/>
          </a:xfrm>
          <a:prstGeom prst="rect">
            <a:avLst/>
          </a:prstGeom>
        </p:spPr>
      </p:pic>
      <p:pic>
        <p:nvPicPr>
          <p:cNvPr id="49" name="Picture 48" descr="Icon&#10;&#10;Description automatically generated">
            <a:extLst>
              <a:ext uri="{FF2B5EF4-FFF2-40B4-BE49-F238E27FC236}">
                <a16:creationId xmlns:a16="http://schemas.microsoft.com/office/drawing/2014/main" id="{9EFACDBD-86EA-4788-95F7-4462DC92A4F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49" y="2606349"/>
            <a:ext cx="571626" cy="404325"/>
          </a:xfrm>
          <a:prstGeom prst="rect">
            <a:avLst/>
          </a:prstGeom>
        </p:spPr>
      </p:pic>
      <p:pic>
        <p:nvPicPr>
          <p:cNvPr id="51" name="Picture 50" descr="Icon&#10;&#10;Description automatically generated">
            <a:extLst>
              <a:ext uri="{FF2B5EF4-FFF2-40B4-BE49-F238E27FC236}">
                <a16:creationId xmlns:a16="http://schemas.microsoft.com/office/drawing/2014/main" id="{56BAF107-D648-41C7-A8A5-5465BE5B31A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09" y="3672790"/>
            <a:ext cx="284834" cy="284834"/>
          </a:xfrm>
          <a:prstGeom prst="rect">
            <a:avLst/>
          </a:prstGeom>
        </p:spPr>
      </p:pic>
      <p:pic>
        <p:nvPicPr>
          <p:cNvPr id="53" name="Graphic 52" descr="First aid kit with solid fill">
            <a:extLst>
              <a:ext uri="{FF2B5EF4-FFF2-40B4-BE49-F238E27FC236}">
                <a16:creationId xmlns:a16="http://schemas.microsoft.com/office/drawing/2014/main" id="{5C1CF131-7C7B-4EBC-825E-637F1858170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498986" y="4129339"/>
            <a:ext cx="332714" cy="332714"/>
          </a:xfrm>
          <a:prstGeom prst="rect">
            <a:avLst/>
          </a:prstGeom>
        </p:spPr>
      </p:pic>
      <p:pic>
        <p:nvPicPr>
          <p:cNvPr id="27" name="Graphic 26" descr="Coins outline">
            <a:extLst>
              <a:ext uri="{FF2B5EF4-FFF2-40B4-BE49-F238E27FC236}">
                <a16:creationId xmlns:a16="http://schemas.microsoft.com/office/drawing/2014/main" id="{E742659F-55A9-48E4-9B15-94F36866CCE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497670" y="5499001"/>
            <a:ext cx="377978" cy="377978"/>
          </a:xfrm>
          <a:prstGeom prst="rect">
            <a:avLst/>
          </a:prstGeom>
        </p:spPr>
      </p:pic>
      <p:pic>
        <p:nvPicPr>
          <p:cNvPr id="25" name="Graphic 24" descr="Users with solid fill">
            <a:extLst>
              <a:ext uri="{FF2B5EF4-FFF2-40B4-BE49-F238E27FC236}">
                <a16:creationId xmlns:a16="http://schemas.microsoft.com/office/drawing/2014/main" id="{AC1C464D-E798-4D26-8BCD-27986C805A2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497670" y="5048621"/>
            <a:ext cx="425707" cy="425707"/>
          </a:xfrm>
          <a:prstGeom prst="rect">
            <a:avLst/>
          </a:prstGeom>
        </p:spPr>
      </p:pic>
      <p:pic>
        <p:nvPicPr>
          <p:cNvPr id="21" name="Graphic 20" descr="Hospital with solid fill">
            <a:extLst>
              <a:ext uri="{FF2B5EF4-FFF2-40B4-BE49-F238E27FC236}">
                <a16:creationId xmlns:a16="http://schemas.microsoft.com/office/drawing/2014/main" id="{5738A355-1CD5-4FE3-AB27-4ED92D0A028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522204" y="4576233"/>
            <a:ext cx="326105" cy="326105"/>
          </a:xfrm>
          <a:prstGeom prst="rect">
            <a:avLst/>
          </a:prstGeom>
        </p:spPr>
      </p:pic>
      <p:pic>
        <p:nvPicPr>
          <p:cNvPr id="19" name="Graphic 18" descr="Inpatient with solid fill">
            <a:extLst>
              <a:ext uri="{FF2B5EF4-FFF2-40B4-BE49-F238E27FC236}">
                <a16:creationId xmlns:a16="http://schemas.microsoft.com/office/drawing/2014/main" id="{DFD50C95-0D8D-4A55-B3BF-7304015714C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521131" y="3141521"/>
            <a:ext cx="363944" cy="36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6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3212" y="540440"/>
            <a:ext cx="10972800" cy="882650"/>
          </a:xfrm>
        </p:spPr>
        <p:txBody>
          <a:bodyPr>
            <a:normAutofit fontScale="90000"/>
          </a:bodyPr>
          <a:lstStyle/>
          <a:p>
            <a:r>
              <a:rPr lang="en-GB" dirty="0"/>
              <a:t>Types of continuity of care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2560674"/>
              </p:ext>
            </p:extLst>
          </p:nvPr>
        </p:nvGraphicFramePr>
        <p:xfrm>
          <a:off x="3578356" y="1754899"/>
          <a:ext cx="5035287" cy="4309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4"/>
          <p:cNvSpPr txBox="1">
            <a:spLocks/>
          </p:cNvSpPr>
          <p:nvPr/>
        </p:nvSpPr>
        <p:spPr>
          <a:xfrm>
            <a:off x="915796" y="1754899"/>
            <a:ext cx="5629014" cy="4413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rgbClr val="8C0D7E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19983B1-7EDD-46E3-8215-81F358E918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44550" y="1157289"/>
            <a:ext cx="10972800" cy="4533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practice may improve continuity of care using a variety of types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08768A-588A-474D-8F34-DC767B15B6DC}"/>
              </a:ext>
            </a:extLst>
          </p:cNvPr>
          <p:cNvSpPr txBox="1"/>
          <p:nvPr/>
        </p:nvSpPr>
        <p:spPr>
          <a:xfrm>
            <a:off x="7901858" y="6317560"/>
            <a:ext cx="45218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accent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Are all types of </a:t>
            </a:r>
            <a:r>
              <a:rPr lang="en-GB" sz="1800" dirty="0" err="1">
                <a:solidFill>
                  <a:schemeClr val="accent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CoC</a:t>
            </a:r>
            <a:r>
              <a:rPr lang="en-GB" sz="1800" dirty="0">
                <a:solidFill>
                  <a:schemeClr val="accent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equally important?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11" name="Graphic 10" descr="Chat with solid fill">
            <a:extLst>
              <a:ext uri="{FF2B5EF4-FFF2-40B4-BE49-F238E27FC236}">
                <a16:creationId xmlns:a16="http://schemas.microsoft.com/office/drawing/2014/main" id="{AFF060E6-6A60-495C-9112-DABE8510043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87458" y="595779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21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happens?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This shows what happens when there is continuity of care</a:t>
            </a:r>
          </a:p>
          <a:p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>
            <a:off x="2016530" y="1501069"/>
            <a:ext cx="9044759" cy="4824536"/>
          </a:xfrm>
          <a:prstGeom prst="rightArrow">
            <a:avLst/>
          </a:prstGeom>
          <a:solidFill>
            <a:srgbClr val="D0D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887426" y="2689647"/>
            <a:ext cx="1008112" cy="2447379"/>
          </a:xfrm>
          <a:prstGeom prst="roundRect">
            <a:avLst>
              <a:gd name="adj" fmla="val 1549"/>
            </a:avLst>
          </a:prstGeom>
          <a:solidFill>
            <a:srgbClr val="547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Seeing the same GP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88134" y="2816263"/>
            <a:ext cx="2016224" cy="360040"/>
          </a:xfrm>
          <a:prstGeom prst="roundRect">
            <a:avLst/>
          </a:prstGeom>
          <a:solidFill>
            <a:srgbClr val="E1C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Builds trust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188134" y="3328703"/>
            <a:ext cx="2016224" cy="639688"/>
          </a:xfrm>
          <a:prstGeom prst="roundRect">
            <a:avLst>
              <a:gd name="adj" fmla="val 14468"/>
            </a:avLst>
          </a:prstGeom>
          <a:solidFill>
            <a:srgbClr val="CF9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No need to repeat the story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188134" y="4182603"/>
            <a:ext cx="2016224" cy="793899"/>
          </a:xfrm>
          <a:prstGeom prst="roundRect">
            <a:avLst>
              <a:gd name="adj" fmla="val 9579"/>
            </a:avLst>
          </a:prstGeom>
          <a:solidFill>
            <a:srgbClr val="B3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Awareness of patient’s life context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01357" y="2365168"/>
            <a:ext cx="2016224" cy="504056"/>
          </a:xfrm>
          <a:prstGeom prst="roundRect">
            <a:avLst/>
          </a:prstGeom>
          <a:solidFill>
            <a:srgbClr val="E1C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Builds relationship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01357" y="2962972"/>
            <a:ext cx="2016224" cy="914364"/>
          </a:xfrm>
          <a:prstGeom prst="roundRect">
            <a:avLst>
              <a:gd name="adj" fmla="val 7436"/>
            </a:avLst>
          </a:prstGeom>
          <a:solidFill>
            <a:srgbClr val="E1C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Promotes adherence and self management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601357" y="4021070"/>
            <a:ext cx="2016224" cy="504338"/>
          </a:xfrm>
          <a:prstGeom prst="roundRect">
            <a:avLst/>
          </a:prstGeom>
          <a:solidFill>
            <a:srgbClr val="CF9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Improves efficiency (time)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601357" y="4668516"/>
            <a:ext cx="2016224" cy="576969"/>
          </a:xfrm>
          <a:prstGeom prst="roundRect">
            <a:avLst/>
          </a:prstGeom>
          <a:solidFill>
            <a:srgbClr val="B3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Better informed decisions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049629" y="2365165"/>
            <a:ext cx="2139240" cy="504056"/>
          </a:xfrm>
          <a:prstGeom prst="roundRect">
            <a:avLst/>
          </a:prstGeom>
          <a:solidFill>
            <a:srgbClr val="E1C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Improves satisfaction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049629" y="3022009"/>
            <a:ext cx="2139240" cy="495284"/>
          </a:xfrm>
          <a:prstGeom prst="roundRect">
            <a:avLst/>
          </a:prstGeom>
          <a:solidFill>
            <a:srgbClr val="E1C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Better health outcomes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049629" y="3659215"/>
            <a:ext cx="2139240" cy="360040"/>
          </a:xfrm>
          <a:prstGeom prst="roundRect">
            <a:avLst/>
          </a:prstGeom>
          <a:solidFill>
            <a:srgbClr val="CF9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Reduced costs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049629" y="4165365"/>
            <a:ext cx="2139240" cy="1081027"/>
          </a:xfrm>
          <a:prstGeom prst="roundRect">
            <a:avLst/>
          </a:prstGeom>
          <a:solidFill>
            <a:srgbClr val="B3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More appropriate decisions e.g. reduced hospital admissions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75156" y="5304706"/>
            <a:ext cx="27784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Image reproduced with permission from Professor Chris Salisbury.  This logic model explains why we think continuity might be important and how it exerts its effects is based upon:  Salisbury C, Sampson F, </a:t>
            </a:r>
            <a:r>
              <a:rPr lang="en-GB" sz="800" dirty="0" err="1"/>
              <a:t>Ridd</a:t>
            </a:r>
            <a:r>
              <a:rPr lang="en-GB" sz="800" dirty="0"/>
              <a:t> M and Montgomery AA (2009) How should continuity of care in primary health care be assessed? British Journal of General Practice 59 (561): 134-141. Available from: </a:t>
            </a:r>
            <a:r>
              <a:rPr lang="en-GB" sz="800" u="sng" dirty="0">
                <a:hlinkClick r:id="rId2"/>
              </a:rPr>
              <a:t>https://bjgp.org/content/59/561/e134</a:t>
            </a:r>
            <a:r>
              <a:rPr lang="en-GB" sz="800" dirty="0"/>
              <a:t> </a:t>
            </a:r>
          </a:p>
        </p:txBody>
      </p:sp>
      <p:cxnSp>
        <p:nvCxnSpPr>
          <p:cNvPr id="19" name="Straight Connector 18"/>
          <p:cNvCxnSpPr>
            <a:stCxn id="9" idx="3"/>
            <a:endCxn id="13" idx="1"/>
          </p:cNvCxnSpPr>
          <p:nvPr/>
        </p:nvCxnSpPr>
        <p:spPr>
          <a:xfrm>
            <a:off x="4204358" y="4579553"/>
            <a:ext cx="396999" cy="377448"/>
          </a:xfrm>
          <a:prstGeom prst="line">
            <a:avLst/>
          </a:prstGeom>
          <a:ln w="28575">
            <a:solidFill>
              <a:srgbClr val="B366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7" idx="1"/>
          </p:cNvCxnSpPr>
          <p:nvPr/>
        </p:nvCxnSpPr>
        <p:spPr>
          <a:xfrm flipV="1">
            <a:off x="6617581" y="4705879"/>
            <a:ext cx="432048" cy="251121"/>
          </a:xfrm>
          <a:prstGeom prst="line">
            <a:avLst/>
          </a:prstGeom>
          <a:ln w="28575">
            <a:solidFill>
              <a:srgbClr val="B366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3"/>
            <a:endCxn id="12" idx="1"/>
          </p:cNvCxnSpPr>
          <p:nvPr/>
        </p:nvCxnSpPr>
        <p:spPr>
          <a:xfrm>
            <a:off x="4204358" y="3648547"/>
            <a:ext cx="396999" cy="624692"/>
          </a:xfrm>
          <a:prstGeom prst="line">
            <a:avLst/>
          </a:prstGeom>
          <a:ln w="28575">
            <a:solidFill>
              <a:srgbClr val="CF9D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6" idx="1"/>
          </p:cNvCxnSpPr>
          <p:nvPr/>
        </p:nvCxnSpPr>
        <p:spPr>
          <a:xfrm flipV="1">
            <a:off x="6617581" y="3839235"/>
            <a:ext cx="432048" cy="451833"/>
          </a:xfrm>
          <a:prstGeom prst="line">
            <a:avLst/>
          </a:prstGeom>
          <a:ln w="28575">
            <a:solidFill>
              <a:srgbClr val="CF9D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1" idx="1"/>
          </p:cNvCxnSpPr>
          <p:nvPr/>
        </p:nvCxnSpPr>
        <p:spPr>
          <a:xfrm>
            <a:off x="4204358" y="2996283"/>
            <a:ext cx="396999" cy="423871"/>
          </a:xfrm>
          <a:prstGeom prst="line">
            <a:avLst/>
          </a:prstGeom>
          <a:ln w="28575">
            <a:solidFill>
              <a:srgbClr val="E1C1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0" idx="1"/>
          </p:cNvCxnSpPr>
          <p:nvPr/>
        </p:nvCxnSpPr>
        <p:spPr>
          <a:xfrm flipV="1">
            <a:off x="4204358" y="2617196"/>
            <a:ext cx="396999" cy="345776"/>
          </a:xfrm>
          <a:prstGeom prst="line">
            <a:avLst/>
          </a:prstGeom>
          <a:ln w="28575">
            <a:solidFill>
              <a:srgbClr val="E1C1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4" idx="1"/>
          </p:cNvCxnSpPr>
          <p:nvPr/>
        </p:nvCxnSpPr>
        <p:spPr>
          <a:xfrm>
            <a:off x="6629131" y="2617193"/>
            <a:ext cx="420498" cy="0"/>
          </a:xfrm>
          <a:prstGeom prst="line">
            <a:avLst/>
          </a:prstGeom>
          <a:ln w="28575">
            <a:solidFill>
              <a:srgbClr val="E1C1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15" idx="1"/>
          </p:cNvCxnSpPr>
          <p:nvPr/>
        </p:nvCxnSpPr>
        <p:spPr>
          <a:xfrm flipV="1">
            <a:off x="6617581" y="3269651"/>
            <a:ext cx="432048" cy="150503"/>
          </a:xfrm>
          <a:prstGeom prst="line">
            <a:avLst/>
          </a:prstGeom>
          <a:ln w="28575">
            <a:solidFill>
              <a:srgbClr val="E1C1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20CEB86-44A0-446E-9BEF-FB2198531E6D}"/>
              </a:ext>
            </a:extLst>
          </p:cNvPr>
          <p:cNvSpPr txBox="1"/>
          <p:nvPr/>
        </p:nvSpPr>
        <p:spPr>
          <a:xfrm>
            <a:off x="7452751" y="6398696"/>
            <a:ext cx="54428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accent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Can </a:t>
            </a:r>
            <a:r>
              <a:rPr lang="en-GB" dirty="0">
                <a:solidFill>
                  <a:schemeClr val="accent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you think of any barriers to continuity?</a:t>
            </a:r>
            <a:r>
              <a:rPr lang="en-GB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28" name="Graphic 27" descr="Chat with solid fill">
            <a:extLst>
              <a:ext uri="{FF2B5EF4-FFF2-40B4-BE49-F238E27FC236}">
                <a16:creationId xmlns:a16="http://schemas.microsoft.com/office/drawing/2014/main" id="{EEE5B129-3496-4932-8F63-2604458FA8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9131" y="607794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1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92" y="288661"/>
            <a:ext cx="10972800" cy="882650"/>
          </a:xfrm>
        </p:spPr>
        <p:txBody>
          <a:bodyPr>
            <a:normAutofit fontScale="90000"/>
          </a:bodyPr>
          <a:lstStyle/>
          <a:p>
            <a:r>
              <a:rPr lang="en-GB" dirty="0"/>
              <a:t>Patient barriers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69991" y="1139724"/>
            <a:ext cx="10972800" cy="45339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Perceived barriers from patients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975" y="1069175"/>
            <a:ext cx="4607686" cy="2583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325941"/>
              </p:ext>
            </p:extLst>
          </p:nvPr>
        </p:nvGraphicFramePr>
        <p:xfrm>
          <a:off x="581741" y="3652336"/>
          <a:ext cx="8385576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2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3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Barrier</a:t>
                      </a:r>
                    </a:p>
                  </a:txBody>
                  <a:tcPr>
                    <a:solidFill>
                      <a:srgbClr val="CF9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Response</a:t>
                      </a:r>
                    </a:p>
                  </a:txBody>
                  <a:tcPr>
                    <a:solidFill>
                      <a:srgbClr val="CF9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/>
                        <a:t>What if it’s a GP you don’t want to see?</a:t>
                      </a:r>
                    </a:p>
                  </a:txBody>
                  <a:tcPr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Patients can choose the GP they wish to see, providing the GP has capacity.  As a practice you can change the field that holds Usual GP name to reflect this.</a:t>
                      </a:r>
                    </a:p>
                  </a:txBody>
                  <a:tcPr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/>
                        <a:t>More important to people with a story</a:t>
                      </a:r>
                    </a:p>
                  </a:txBody>
                  <a:tcPr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Everyone has a story, continuity of care is building up a picture of the patient and establishing trust with your GP.</a:t>
                      </a:r>
                    </a:p>
                  </a:txBody>
                  <a:tcPr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/>
                        <a:t>It's possible to have a relationship with more than one person</a:t>
                      </a:r>
                    </a:p>
                  </a:txBody>
                  <a:tcPr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 it is, many practice's share the care of their patients with colleagues either in Buddying to cover leave or Micro-teams when other professionals are involved. </a:t>
                      </a:r>
                    </a:p>
                  </a:txBody>
                  <a:tcPr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/>
                        <a:t>Sometimes convenience more important than a relationship</a:t>
                      </a:r>
                    </a:p>
                  </a:txBody>
                  <a:tcPr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Yes, if the condition is acute patients may need to see a GP sooner than they can see the GP they have continuity with, good informational continuity is important to support this.</a:t>
                      </a:r>
                    </a:p>
                  </a:txBody>
                  <a:tcPr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Why does seeing the same GP lead to better informed decisions? </a:t>
                      </a:r>
                      <a:endParaRPr lang="en-GB" sz="1200" b="1" dirty="0"/>
                    </a:p>
                  </a:txBody>
                  <a:tcPr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Continuity of care enables a GP to be responsible for a patient, rather than a patient circling around a number of GPs dealing with what is presented rather than the whole story.   </a:t>
                      </a:r>
                    </a:p>
                  </a:txBody>
                  <a:tcPr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Rounded Rectangular Callout 17"/>
          <p:cNvSpPr/>
          <p:nvPr/>
        </p:nvSpPr>
        <p:spPr>
          <a:xfrm>
            <a:off x="6694756" y="768268"/>
            <a:ext cx="1539449" cy="936104"/>
          </a:xfrm>
          <a:prstGeom prst="wedgeRoundRectCallout">
            <a:avLst>
              <a:gd name="adj1" fmla="val -7809"/>
              <a:gd name="adj2" fmla="val 89550"/>
              <a:gd name="adj3" fmla="val 16667"/>
            </a:avLst>
          </a:prstGeom>
          <a:solidFill>
            <a:srgbClr val="F1E3F1"/>
          </a:solidFill>
          <a:ln>
            <a:solidFill>
              <a:srgbClr val="CF9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ysClr val="windowText" lastClr="000000"/>
                </a:solidFill>
              </a:rPr>
              <a:t>What if it’s a GP you don’t want to see?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9306003" y="3652336"/>
            <a:ext cx="2304256" cy="949956"/>
          </a:xfrm>
          <a:prstGeom prst="wedgeRoundRectCallout">
            <a:avLst>
              <a:gd name="adj1" fmla="val -48101"/>
              <a:gd name="adj2" fmla="val -113243"/>
              <a:gd name="adj3" fmla="val 16667"/>
            </a:avLst>
          </a:prstGeom>
          <a:solidFill>
            <a:srgbClr val="F1E3F1"/>
          </a:solidFill>
          <a:ln>
            <a:solidFill>
              <a:srgbClr val="CF9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  <a:cs typeface="Calibri"/>
              </a:rPr>
              <a:t>Why does seeing the same GP lead to better informed decisions? 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10374260" y="102352"/>
            <a:ext cx="1666465" cy="997541"/>
          </a:xfrm>
          <a:prstGeom prst="wedgeRoundRectCallout">
            <a:avLst>
              <a:gd name="adj1" fmla="val -84116"/>
              <a:gd name="adj2" fmla="val 95812"/>
              <a:gd name="adj3" fmla="val 16667"/>
            </a:avLst>
          </a:prstGeom>
          <a:solidFill>
            <a:srgbClr val="F1E3F1"/>
          </a:solidFill>
          <a:ln>
            <a:solidFill>
              <a:srgbClr val="CF9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ysClr val="windowText" lastClr="000000"/>
                </a:solidFill>
              </a:rPr>
              <a:t>Sometimes convenience more important than a relationship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8340804" y="294318"/>
            <a:ext cx="1904103" cy="805575"/>
          </a:xfrm>
          <a:prstGeom prst="wedgeRoundRectCallout">
            <a:avLst>
              <a:gd name="adj1" fmla="val -6308"/>
              <a:gd name="adj2" fmla="val 106103"/>
              <a:gd name="adj3" fmla="val 16667"/>
            </a:avLst>
          </a:prstGeom>
          <a:solidFill>
            <a:srgbClr val="F1E3F1"/>
          </a:solidFill>
          <a:ln>
            <a:solidFill>
              <a:srgbClr val="CF9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It's possible to have a relationship with more than one person</a:t>
            </a:r>
            <a:endParaRPr lang="en-GB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5848428" y="2806250"/>
            <a:ext cx="1685847" cy="746379"/>
          </a:xfrm>
          <a:prstGeom prst="wedgeRoundRectCallout">
            <a:avLst>
              <a:gd name="adj1" fmla="val 67308"/>
              <a:gd name="adj2" fmla="val -104341"/>
              <a:gd name="adj3" fmla="val 16667"/>
            </a:avLst>
          </a:prstGeom>
          <a:solidFill>
            <a:srgbClr val="F1E3F1"/>
          </a:solidFill>
          <a:ln>
            <a:solidFill>
              <a:srgbClr val="CF9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ysClr val="windowText" lastClr="000000"/>
                </a:solidFill>
              </a:rPr>
              <a:t>More important to people with a story</a:t>
            </a:r>
          </a:p>
        </p:txBody>
      </p:sp>
    </p:spTree>
    <p:extLst>
      <p:ext uri="{BB962C8B-B14F-4D97-AF65-F5344CB8AC3E}">
        <p14:creationId xmlns:p14="http://schemas.microsoft.com/office/powerpoint/2010/main" val="148525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Research &amp; evidence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research into the benefits of continuity of care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24197"/>
              </p:ext>
            </p:extLst>
          </p:nvPr>
        </p:nvGraphicFramePr>
        <p:xfrm>
          <a:off x="855265" y="1711325"/>
          <a:ext cx="5293693" cy="4811756"/>
        </p:xfrm>
        <a:graphic>
          <a:graphicData uri="http://schemas.openxmlformats.org/drawingml/2006/table">
            <a:tbl>
              <a:tblPr/>
              <a:tblGrid>
                <a:gridCol w="3464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387">
                <a:tc gridSpan="2"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they receive continuity of doctor care, patients:</a:t>
                      </a:r>
                      <a:endParaRPr lang="en-GB" sz="105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803" marR="88803" marT="44401" marB="44401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ase"/>
                      <a:endParaRPr lang="en-GB" sz="1700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 w="9573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73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73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73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14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 more satisfied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05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3"/>
                        </a:rPr>
                        <a:t>Baker and Streatfield (1995)</a:t>
                      </a:r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3"/>
                        </a:rPr>
                        <a:t>​</a:t>
                      </a:r>
                      <a:endParaRPr lang="en-GB" sz="1100" b="1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4"/>
                        </a:rPr>
                        <a:t>Baker et al (2003)</a:t>
                      </a:r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4"/>
                        </a:rPr>
                        <a:t>​</a:t>
                      </a:r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5"/>
                        </a:rPr>
                        <a:t>Adler et al (2010)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14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 more likely to follow medical advice (adherence)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05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6"/>
                        </a:rPr>
                        <a:t>Warren et al (2015)​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7"/>
                        </a:rPr>
                        <a:t>Chen et al (2013)​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14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 more likely to take up offers of personal preventive medicine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05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8"/>
                        </a:rPr>
                        <a:t>O’Malley et al (1997)​</a:t>
                      </a:r>
                      <a:endParaRPr lang="fr-FR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fr-FR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9"/>
                        </a:rPr>
                        <a:t>Christakis et al (2003)​</a:t>
                      </a:r>
                      <a:endParaRPr lang="fr-FR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418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 more likely to have a good doctor patient relationship with their GP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05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0"/>
                        </a:rPr>
                        <a:t>Mainous et al (2001)​</a:t>
                      </a:r>
                      <a:endParaRPr lang="fr-FR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fr-FR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1"/>
                        </a:rPr>
                        <a:t>Ridd et al (2011)  ​</a:t>
                      </a:r>
                      <a:endParaRPr lang="fr-FR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14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 more likely to receive good quality of care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05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2"/>
                        </a:rPr>
                        <a:t>O’Connor et al (1998)​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3"/>
                        </a:rPr>
                        <a:t>Romano and Segal (2015)​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014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 less likely to need to go to A&amp;E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05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4"/>
                        </a:rPr>
                        <a:t>Brousseau et al (2004)​</a:t>
                      </a:r>
                      <a:endParaRPr lang="fr-FR" sz="11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ase"/>
                      <a:r>
                        <a:rPr lang="fr-FR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5"/>
                        </a:rPr>
                        <a:t>Van den Berg et al (2016)</a:t>
                      </a:r>
                      <a:endParaRPr lang="fr-FR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2418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 less likely to need a hospital admission, particularly for ambulatory care sensitive conditions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05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da-DK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6"/>
                        </a:rPr>
                        <a:t>Barker et al (2017)​</a:t>
                      </a:r>
                      <a:endParaRPr lang="da-DK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da-DK" sz="1100" b="0" i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/>
                          <a:hlinkClick r:id="rId15"/>
                        </a:rPr>
                        <a:t>​</a:t>
                      </a:r>
                      <a:endParaRPr lang="da-DK" sz="1100" b="0" i="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014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 likely to live longer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05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7"/>
                        </a:rPr>
                        <a:t>Maarsingh et al (2016)​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8"/>
                        </a:rPr>
                        <a:t>Pereira Gray et al (2018)​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2418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Have more cost effective healthcare (including meaning funding available for other things)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05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9"/>
                        </a:rPr>
                        <a:t>Starfield (1994)​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0"/>
                        </a:rPr>
                        <a:t>Weiss and Blustein (1996)​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803" marR="88803" marT="44401" marB="44401"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90775" y="1711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106532"/>
              </p:ext>
            </p:extLst>
          </p:nvPr>
        </p:nvGraphicFramePr>
        <p:xfrm>
          <a:off x="6305796" y="1712539"/>
          <a:ext cx="5624821" cy="4231061"/>
        </p:xfrm>
        <a:graphic>
          <a:graphicData uri="http://schemas.openxmlformats.org/drawingml/2006/table">
            <a:tbl>
              <a:tblPr/>
              <a:tblGrid>
                <a:gridCol w="3847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691"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</a:rPr>
                        <a:t>When continuity of doctor care is provided, doctors:</a:t>
                      </a:r>
                    </a:p>
                  </a:txBody>
                  <a:tcPr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ase"/>
                      <a:endParaRPr lang="en-GB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73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73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73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73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986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Have an ‘accumulated knowledge’ about the patient.   Doctors use such accumulated knowledge both for diagnosis and to tailor their advice.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/>
                        </a:rPr>
                        <a:t>Hjortdahl &amp; Borchgrevink (1991)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/>
                        </a:rPr>
                        <a:t>Hjortdahl (1992)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/>
                        </a:rPr>
                        <a:t>Ridd et al (2011)</a:t>
                      </a:r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1"/>
                        </a:rPr>
                        <a:t>​</a:t>
                      </a:r>
                      <a:endParaRPr lang="en-GB" sz="11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519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 that continuity enables them to provide a ‘higher-quality’ care. 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 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GPs are then rewarded with more professional satisfaction through doing a better job.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3"/>
                        </a:rPr>
                        <a:t>Ridd, Shaw, &amp; Salisbury (2006)​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Have improved problem recognition and quality of management for long term conditions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20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4"/>
                        </a:rPr>
                        <a:t>Saultz and Lochner (2005)​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hlinkClick r:id="rId24"/>
                      </a:endParaRPr>
                    </a:p>
                    <a:p>
                      <a:pPr algn="l" fontAlgn="base"/>
                      <a:endParaRPr lang="en-GB" sz="1100" b="0" i="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956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Have reduced conflicts of responsibility , particularly reducing the ‘collusion of anonymity’ where succession of clinicians only deal with what is immediately most pressing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5"/>
                        </a:rPr>
                        <a:t>Freeman and Hughes (2010)​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Contribute to the reduced the use of specialist care, A&amp;E, emergency admissions and outpatient appointments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6"/>
                        </a:rPr>
                        <a:t>Hansen et al </a:t>
                      </a:r>
                      <a:r>
                        <a:rPr lang="en-GB" sz="1100" b="0" i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6"/>
                        </a:rPr>
                        <a:t>(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6"/>
                        </a:rPr>
                        <a:t>2013)​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7"/>
                        </a:rPr>
                        <a:t>Katz </a:t>
                      </a:r>
                      <a:r>
                        <a:rPr lang="en-GB" sz="1100" b="0" i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7"/>
                        </a:rPr>
                        <a:t>et al (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7"/>
                        </a:rPr>
                        <a:t>2015​)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Reduce costs 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e.g.</a:t>
                      </a:r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prescriptions and tests</a:t>
                      </a:r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sz="1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/>
                        </a:rPr>
                        <a:t>Weiss and Blustein (1996)​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4"/>
                        </a:rPr>
                        <a:t>Saultz and Lochner (2005)​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102">
                <a:tc>
                  <a:txBody>
                    <a:bodyPr/>
                    <a:lstStyle/>
                    <a:p>
                      <a:pPr algn="l" fontAlgn="base">
                        <a:buFont typeface="Arial"/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</a:rPr>
                        <a:t>Reduce cases</a:t>
                      </a:r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</a:rPr>
                        <a:t> of a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</a:rPr>
                        <a:t>voidable significant harm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hlinkClick r:id="rId28"/>
                        </a:rPr>
                        <a:t>Avery et al (2020)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0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281238" y="2203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96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preferences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are the reasons behind patient preferences?</a:t>
            </a:r>
          </a:p>
        </p:txBody>
      </p:sp>
      <p:sp>
        <p:nvSpPr>
          <p:cNvPr id="11" name="AutoShape 8" descr="data:image/png;base64,%20iVBORw0KGgoAAAANSUhEUgAAARUAAAA5CAYAAAAY978bAAAAAXNSR0IArs4c6QAAAARnQU1BAACxjwv8YQUAAAAJcEhZcwAADsMAAA7DAcdvqGQAAD0VSURBVHhe7X0HfFXHlf7M3PbeU0H0jpGoKnQbN2ywwYBtsm6IasdeJyHJxnayu8lu2t+Y3WST3eSXZFPcYjvuFAkMBjtU28Rxi40bSHSBKKY3Sa/cNvP/zn3vCQGSkECQxKsPRu+9W6acmfOdc+bOvZezVrSiFX/3ONCxuIvGvQezmH6HwUWnY8pJ7WFMUOKcafgmmfpFleP9qsexJbuTe1seVF4rWtGKv3NY3I8wJgf7TGY7oI66oF9SMZbBdWYw3su0VG5yz4VBK6m0ohWfA7g+M7ni3RhnIZ8p/DsJ+h5s4YI8lrb43iG558KglVRa0YrPARSXkjMRBXX4Dc9pYK9iDo5LpDZcELSSSita0YoWRSuptKIVnxPI0+ZS/lpoJZVWtOJzAAv/OOMazZzQ7/pDINqqBGKlC6r3raTSilZ8DuAon0umdNCGIOogxabP9HdRSzOc81ZSaUUrWnE2SGH7jKuaCDdYSIRZjrBY2zqpDRLDPq6Y40h5LHXaBUGavlrRilb8HeN4m5vbJix9SnseHoIQJ8dRnpfalVr4RsrOhSvVyhPCX971wEsHk3tbHs0ileLiYs2sNjOYYhlxXYUtrkzHV5lMqrCmaZy5nq8zPepLLcZ0x+Emj/tVfrRgbUlsTnINzjlj9Oi7Q9ma3SYrLDLot4zL6D7fOrF27TP1Xh6j43uafjZ2ZjBdZupcRgQTlpJK+krEUJlo2BDxuBOvOWQfqlq7dm1tJ7QQePHo4gyUnqk0K6zF3ZDSVSZczxDTdaZ85gqmxRADR3Xm20pT0czumTWPP/64mzr/omH06NF6p06dRHV1Nc/KykKVmF9SUuIn97aiuZjNZot9I/ZpuzruEiTPgwcPygswvs6AYsWa6qG6VEuWacMdQZRDfQnvRHILjsqRaMLhx6MHctnaQGdUMdN2qx5mODtDlyGajjmJTkjKqvL5h31c3sy6N5lUiFBEjegjlLhMcjECLchXSnZnSrVFLiFkBc8KgZ1iMURsR8GNu9GaDQjw3vc9/8P5K+ef17Lg28bNvMLU2c0o5UqOApQv3/U89UrpmrnvpA6pxeTJk8Miag4HiYxXSo1E6s2VykF9DEhOoaoxsPYh7N+GrN6Wvrdm3op5ZanTWwJ85oSZXaSQl0slrkSZg1CHnqhDW9Qf3Qso7qEe1Tj0ANfYVnTEBz7nby249Pn1bM7FmcZHf/F7J97bISET7UG2mczUNSmU6ylZLcLukdLS0qOpQy8UOPoqZMbNkKpRGs/kfibPtB9f9ngstf+iYzYIdnebPuHqWLVgbVlNc8n17rvvDrH9rIuruTmSSYvBYmiOFrOZfajdoXbHH193YY0GxlqjOo2dteRx7Mu9ckPc6M013s7xpPR9n1Fj4SCwTEPjCamq47bc2enpiq3JM5qGhipA24PCi8cVt1GaNkpw7UYQxGW6pnWAUmf6UmZAUSympE7H1TkFX7kruEhoQtT4StZ4rvcZlPcdaMoylem+j446eWPCWQArGmpvdh6ZEcp4AF7c9XA0AqVE/jbKfzPu2r9I6NXvL1u2DANxtpgyfutoLvh0XddGalx0QvnZIKAQagZXKilypfAHdcR+EKCogu9S6bvumzIRf27+nxZvQva1gm8uJk+cWQBX8zaQx3WaZvQUjLdBnTOQQiiYJtICgNnoL/hZOGhLjINgINP9nu9/yny5NGZVr0m2qWVx2w13dtKEd5mm1AjFtH6My56a0LKFEBrqAJvAMLgkHFD/BKgbhkBtxiBbV6OF3nv55adAgueG2aNn69tC2/r43C8AmfWRinVHYR0ghzaCsbAkD51jTCuegGU9jlMOQTiV6KMNobi+7pm1z9C2JmHy9ZO76yHralM3R/m+s9o+Yb9T+ufSQ6ndZwAGoCvKvhrmeAjGSh7E0F7TBfelv9h17RWL1iyqSB1aL6ZOnNpHSXG1EHwI2tYX7eqq6boFmcKOKHSn9JQnT+DrXujBJk/I9054R95etWpVNJXFRcfxr/dqKx3tF2FTXB0yhUL9ag0ZaQmqzjypQq6rVkc998EOPXfv5000dukxfgbIM1FV+khDiHEgkdHYNAwk0Q6CQrQD0aEOwaeSSEkdRGfQ3+ATis0wWIPtxIA4aK/k/AMc/5p0ndcWrFqwIdh5FkwaPb1D2JQPhkKhOy0j1DbhJAKND5kWsx272nGcZ5X0flC9szrRpk+7m03DvNPzvXGGYWRRbQL2TdeRpEWZ4g95O9QWqiO1Acq8Tyn/j77HnlJ7QXzlTSc+wqTRkzpkhDOu04QxkXNtNCkOCDgoE4OzVk5pWaXlRJ2Xrgvt8zy/WtfEuyChV+Out3zRyrlEcueNW8ZP7WkI/VKM9CugMMOgvPlQ7B5UR+q2OtWimgV18eFigvB24vtGx3c+QX+/56rEBy+teGlf6uhGgfAv0zN5b4NrfeGNFejC6Id0CYisl5SyE4rMQv6BHKjcoAr4A5Knb1WQy158bnM8uwwjfJ0jxYeL1rzYqIITbh87ZVzIsr4RCUWuTSQSS20n9kTJ6pI/p3bXYvq46f2kwS9DORjn+mB4a/0xqrtahiVM02DV0ZqVcTv+65fWlL6SOuUU3Dp2av+QoV8JvbhK1/WhkM8AwXkb9Cr2oq+pMaQL1DiAxiL6exeOWw/ZwtN23kKZH6JuJ4IDLiJiX+/T03bVipxsPT/o/NP9MWqCKZhX7X5UnZD/2NZoX84fX9ckLyup9acBhGLyGuNyXWjwDvhXLTPUD/IJu57LXM9jPiUoCQZ+ndFIX1VANLQdgwbHuoEgSaS6bmSbujEQ55IHYfXLK9qxcfsdcK/XnsygHgwbUNge1ux7qEcvKD53XCfIk8pC0lBOxOdiebh9eATq+x3TNCegQIuOc1wXx6TJL9XJ9DdVR1J2qiOBSEjXjGFS+UJksr0bKjbQgG4Sim8q7mJx6wsw9v8OUpsgNNEOg4a5KJ/yp7KozLoIapKSky9xLGRKv3VNt9CGPvAWEL6xUP+efTcWXVZUU15e3qicGsLEiROt4XnDiwzduB3G91/QD7cautUHpB8Gn52AjI7bTuIA6rkLaa/tOsdR9xiUw9Z0g1zhLpqm90flroXZ7aMJ3c/tPeBgXv9e8W3btjUUGvBZI2ZFZHt+NdpzJ8zel0Ca00JGaKimiVx4vZmQFcI/Vo2+qUJ5SH4VhFGDfo6iPBvnmTinG8ofgG2j4MkUgWxF/sAhO8u33AaPqeFxU9CvYAxIYkYknNHF8RzmOu7GjTvKP03tDuaQLhtwWR7kcDes3/0gkZsgl1zIJBtlgUi5g/rFYZx2u9L9eFNF+SnEPmnSpMiQS4YUmppxD+p4vxUKXY96dsf5aIZ/LJ5IHPZcZ7vjuxXo189c16lBZRMgHh/HdTA06IHvX6c4hyxYVb++/Y5s2r6pJpX9BYeazYQfzWqP0Hwy3P4usYRkcVcx2zuZHPy2iOylqnQlWxU6wQ7MKT/UUH+fgnpJZVDPoXfpQswxDWM0mNTEQIMlT87VBJxLhQUf4GBYWJpdpu/JjalEH+ltUCg6nxLCkohumIXwdIYM7Htwz8ZtZTuSB9WPIQOGtIVSzoBF60Q5knImywssewKtPiCwCcp8GwbGuISdqK0reQE4MF2dekF1pDyT3gRNt/Ch8KhU38K8Nzdv3mynDmsQN5OrzY3phq7/FMrQk8omQkvSRjJ/Kh+DKZX04JM8k6DsOsfRt4DocD7yy4ACDkCkVqhi8s/lFeXnZM1AKF/gQvshBvKskBlCuKE4rO8hx/VWIcR5Wkr1ONckAn3nacPXX4RY52tKLPW5eg8Df7/j2hme9DsbuskDxWH8Kq74MNMPbevYs/3BysrKMybxyMuNCvumDCvyzxnhyFQYkY7UZwk3nkB+G6Fob0DhXkb5JVK686TP53EmF3i+WoLIfhVI9n2QwW6QnMRnVxAi9W9HlD1M+l5RQd6RzeXb1zfoLRX2KSrA+LgS5XZAHjswfiC/svLUbgZCGQsD8jOQ920wdF1pG5GP7ThHYLg2geTex3lrPSafqGH629u2ra8dB0Qolm2N0jTzV5Zp/QPq1c7zXRa37fWu76I98mHTEL9NsMSTIcN8Dr05X3PFQsH0VZ50t6BFEt51Hs7VQJy9EXWM50pLDOzdf8/GHRsv6KXeNB56gzFvaU4bX7LJlsa7gUNIRWtVN9AX/LF0AQOudrlKvLrd1g8+fK6kMmXilH/CAPoSwoIRiAW1tLIlQQoN8cCCgd0DBSGVCRQDgSSFEhgAQSLFofNOnpuqLIBNJli7Gzq+c7/e/eN1LEH6kFoM6jcoB8dPpWOheCAVWH3agSOD/BH3wUIUYMtAbA9RHRFLM3Q2WX3USUd99VS9UN/UeVQJUuS6oHaELJr6kGGVUPY1bUd9tG7fugbjSHLvzbB5j87Ev6CsDuR1UKKcCLB2QbkYuOSJQH/lfnhCuxG3H4RsE1CgiGXA3hlGsi1JYVENqXpUvzDy7YwALqNf736Vmyo2HQ4ybgJoLqwgb9AUeJkPoD/HkDygNEfhKT4H7+C38DQXMOF9IDO8bSVLSvZt2rapCt5Zddn2suPterQ7pLtiN+PWel95b0O+ZeCiEPr6EigiCaib4nJohhaJDc4fvHfDlg2nzP0UFhYKFhOdMT5GgmTzfM9d5ym/lPn8UQSaz2IQr3GkfM9342Xc5tvDnrXrsHF4b04ie091vGqX1P1tnis+ZkK9rXHtXYhDg2i6wYXLxjjrCdlk9O094AjGza5UkaegoE/+IIy/a9Dujp70dsPre6e8YkNAKsU3FN8NmXzTMsKjQCwheGknpPRWo2/+oHz1e1+pEkPjqx3fftvyjc2LVr5Q60EUFxSboUhoEsb/Q4ZhDgNR6zBie9G232EcPmojfMZgLH/+1ef3TLtrWvX6resT5dvKY2U7y44N7zn0gK/crZLLdUyJj+GfklfU2zQtC/IsIg+wX9++W6kfUsVdMDw0h3Hv0pwcT/EpliYCUqFHI9QFqYYJUpG+2u04/NVqt+mkUqtVNCHaQe9yhWWZ/wMv8zLaBYEnc0+BlJR+QnFiQtMr4W0cgKochXJEoe4eYskIBkE2LGxHHN4dHdWVFBcKFCgb5RToDbbBapJV9nDMUlcmflh4eeGmOXPmnKHAM26acYnr+S8hFh+Mwa2lvZAUiAeINJLuQKCTlD3fj7rsQ/2OowxXaMEcZAYSFN+7BOpuUT2IME8HKZ/0JQy5+6bms5nzXpt3ILXrdPDbx06dbpnat0JW+DLykKidVAdqM8pElQLZHcLv9a7jbYYU6IrYcS7BjYLRpfGeCNn6o/4DUJdcHM/T7aP6kbwNQ2eu7x2CjH8cipmPPdPAJfS6oL7sbHWbqBv6d0D+V9E2eAafIBx7CcPkpXnL59WGAk3B5PGT28Ey3wA/6w70wRj0XUcyGjWx6jVw8/93waoFS1OHpsGnjZvWlZnm9WjpACmdLUKJ9+eunLsZ+04bvo1j1qxZxtGdVWMgpxnwcm9JzatVQya/V3F3dsnaEprsPCVP1HcGDMsPwlZmQdyJv51w7J8uQh3vuO6O8eFI5AdQ5GvRVxIk+wE+XoP5eyPE3Q//sLzhyVzCbWMn3wx5fiMSDt8ICwGP1P4IoVWp4v7c0lWljXrcdXH36LtDcSt+s9D1Ow3NvAnyNGOJ6Hbb8R5j1e5vS98tjacOvSAgDUzcfckltsFLs01tRMJHJEFDF/tqtR1fskKCeY58uybB798btTYUlZQ3aZ6x1lMZ3ufywULXvgtLdBUy14lQyGVNgzwUDCSQgH8EHfIOrN1cl3vPcG6+yDI7lda44WVmdtVy3fbeQv22QL/iUIx2UKhshEgiIBOAFI5yhdLCK7AQofBOni8j+/Z+9kl9LB14KlJNA5+QpyJAQqk9AbAl6b0kJ/xEHK5zJRRwGazTAlf6JcpzX/YEWw2JrZOevxf1ADmLLNQpgnxT2ZwEzoUyaxrYKoMZctXV2Vfvr89bgdJ0E7r4CazxVTS/BLc5uYPahwQlQIvVbjD9MoQwP5fZtzxZunT2n8q3l30Aq/lB+fYN7yAtHzRw+DrleR7q3xVy6UAiJ1lRHtQuIr5IKCOD6hpj9sGNFWXbkgU1jEv7X3o9rOlXwqHwDTRfb3uJjxzPfqpk+bz/2bBtQ0Mk2SDKt5fHy7atLxvQd1AZiDqMVBAyQuR9Wa7j7CjfUf5W6tBakNezYesnn27Y9unr8H4+3bB9Q5O9rLpYt26dhJwqCvL67lSKngXCB0ZC4QzIxvCks/OyXpft+qTyk1MsTUGfgkHwmq9NeirudoRYfyrsUViDGOpXMABXQ8ROzI69Bc/pP6pE+2cWr3hy88fwKFKn1wPFi2/a2QVD7UGM2S9QxzqOvVsq7+f5V87/7SNPlTcrbKH6QiYbB+YOABGpocivo6lbHTF2e/u6+eY1ba841JiHfL54CKPUuyInR0o+NWSIrgiDagklSPhDn4GnItUel/E/VjUj/AmW6d869tb24VBotGUYk+Cqhiimp0EdAC0mFx5Wz4PifAhC+Wdhqn+Ux+0n2h/I/rDgst4HS0t/GV++/Dd2SUlJlZPNt3mZ3lKw1Q+gEXfCEjwJ3ypGedD8S11ygQUh695eF/oMS4sMp0nFYOdZkKpZAMoPg4eEEoWVX6VJPi0Rsn6g2ngl7Y9mf8jb882H4/vKZZbzhqHEI45MTPc9/7eo1y64sKgH6pTKi/INXB/UDR6LqaQ+sqptFXldpwBhTxel8ZmIi/tSCEgTssk6wU+HBYeHQdf8d0FgD8Wqq7+9L9pnXUnJlHo7ZO6ypzdX6yd+bkvnQQR2q5FnIJtkfkQs0ACX5ORfh63Tab4i2FU/+K1j74I8rbsg71tQB8T68R2uJ39dunzBb1LHnDNKl79QDq/jFyD2B+KuvQyVe9jXxKup3RcUC1a+9InHvV84bmIHzWHAF+zLuT7FzXTDqUNOBdiHPrjiMIKsq5Fp/UN2RtalUFwtloiXyKh77wntyFoat8HxjaB43JRs5ca/GTat4RRau54ddZX3Q9u1F885nzVFVWw9CPrfHM/ZCeNIFwu6MM351sGcExf0yWxsNmQjpQbSsJghWAiOfrhu0pKJ9sFwatwH1VU7ySHZBAQDND+36GZYb8SaZm+4lbWKT6BwAB3kwBq/h+0PJczQmoVLnztavqfcIzZdu/bUWXi6SoHkr9+23r6jYsO+Q7n5YGN+GM0YLoQWoq5O50+fNGEJJQxJWGtd6rtgFU+56kKeCtiy1lMh610XyQlPignlIng8P8u/qv+6xx773zjVgepH9amsrKRP/9OKT91NFZuiQ/oN3k4en2JyFPoSYqQmpoAvwVwR5+A7d5/veZ/AEp/iFhf1LcrH/u9yjeeibhopb0AE5M3RJWqpjsDj+ZGrEkuWrF1yrLJybSMDbw7bsmWLW9Ahfwe3hA5PsAByyqHckm1F/0NOcLt1eDPw2cW6nn27H6nvygu51a4Wuxfu/e1hM9TOtu0YZPLThFf90pYdW1pkTQRNGA8aWLgb8VuZUtp7kYS2+3RP4UKhV99hCTB9Z03oufAmO4JsLeHzJfCKjqYOCUCeCsLPa9CPHTGeP4MB6Qx5jsPvXHhXzyac6G8XvbGorJGrV6egsM/QfIT0PwTh98EwrbJd5xUu5ROL1izanzrknEA6lJuTe1hYOoW+vWEI2sF49EC0/k7Ztg0tspSgPsxZy9SPLs3QbGVci7GahzEmHIx2HwONEv5jxGHceQrhuHzfdeXC7mLH8TnlJ9WkMQSeChjyKsXVVRB4rcKTopGiCA2WnMtPYXWfmr/8hZXNWQA1B7pO61EQd/8BNX4Z2nGM5gnSoJLQ4ZRQLJ8IdR6R3NM0gAgpKSj+Ft/1X164at579c3LnI4Xlr+wx/fspb7vfQxSsokIamkYbSYZgKR0JnkPKHJwW0AaweV2Sx+IQTsU1Tbo0jHJiWCgbWhLzJPeu7YfX/DSqqbfX0FxtOsmVnueXAiaTBBZJnshKaNkX2idYNnGhv1wm2DHaUiEEnT5dwpk0sdxHXSZtw72YPHS15Y2O+RpBGrusrmHX1j29PsvvvpUZVPmeFoKneO6A1GsxPDfS/KBV9jFF7zHrBGzjNQhJwGXk0JH9GUfjLnrcPywuB37BDJ5/qU1L72fOuqsIK8UKnC1rut9aZxAqBtdTz1bcaxtk9bqnA3L1i2LIchdDC34gPoYYWU7jYkRUydM7Z065MLgWNsqCHMhLOujGO5Pe7562pPJ5OM7jnjalepRx2NLth9xDvKSM1ayNAgx+YY7wfp6n5AZ1pOThEm/MRjE6DgMTpCY/0rpyrl/CM44ByAE2a88/8cQ3Lp03sF2JFIYKCY3TbMjyiukScFgZyNI0yXNo+AcNJYv8l3no9TmJsHX/cOg1JfgAR0nzyTdbkLA03CisCEHf+GqnYSqoQVO2qXw4IK4ibyJ9Hl0VQxeRrmS3nyjndHs1ae0clPz1Tz0wzHKO5gnwnaSF3lDSvptQPCjuQqdQSp0JUopY6iuGUUh00L1/W1KyOedcPY5zWX8LaL32t5OyHbK4SkcpXksyBu8InoezDmYnTokALnf6EPwr1SQXS48jK4g/GNS8l/HEurj5FFNAzd5f4yBmyh8p4WXnu9sWPza/D+ua8Hl9oOvKnwDHtVHCKdSnje/EtUfmtp9QcBLyp12T+58JvOxigfMR7ff2+bJnV9Opyyk0GPbv5T52Pavt3mi4ulLl+1LzjfNfl1n979q4TNUf9pg4lOHDvhXoWOCCUL0BFLwHw0TgeUFVsB6vk1fzhV0/8T8NfO3QHBvQmF2UUhFk8BpZST3nuYi0HG5kpvDsSm9q14EioZ/NP+BeBTkKj7IYlk7k3ubhhpZU6Uk/xCEGaN8iFKo3YRk4fjN4YmQZteBklo/yGlw8tiUsACaL4KHgkHnbtV8bRXafG6DTrHP0KCPUaMaXU9On1B9fEUrg/0MoVi+ydQZpEIrV7muxkGGJk0aO663U/P4MniWf7Wl4C2NOWyOPJIRPwqFOyphAIlRwJ7tucfrn1cByDN2XASitrOF2c6ry9bObRbJgsp7IR64HPqA0FSWS+k1i5SaAvKupa+2wQuqJIOG0LzIY6JPavffBujelgQbxbIi32ae9UPmaj9gjvb9IMX5D7DtISajX2NxMZZeBHIllDpYY0H6UatYGMlJ68jflEJfn9p8XoBS/Bk5f0BsnNLc9EeyYKV6aEzSmpOzgha2ERWg3ifg6+xurhuek5MDs+PtRegUpysr5A1QXWrrQ1Cn8EkArlR3lJkXyAt1Ds7BudQmOHU1IKmy1GXotCibheBcpd6CN3SA1tgQKCMqj0rC/86uUF2CHXUA6uuCuo2EnTNsx46jHlvmrZ73GXadNRy82KAbPiffPLn75ImTC24bO+WyW8cVj7r9utuvpc/bxk254o6x04bdOm5qfvG44l63jL47Z/bs2bUdsXz5chtW6DickEAaGAMWLTVI7Q5Afnpa+EQqsAs7IY83DrKDzSKUEbNmGejXXvCI2lNno7gyKUVL3nh6EkrtwTgqQ3ukxkVnIVWv1J6/Pkj+311+CcvqMIlldJzFzPAMZmbMZKFUCmfOZFZkGtONL7OQ+e9aQd+iH6BzuqMXMpIDl9xuUjC43MqPwvX7XenyF5sVWjSEov4FNRrXLoHwxgRloefTnU9KiYECr1buKdu+YWVqc4MTtckrSThdqn1KeM+Wbzt1MvVsoAncoflDI56nioUmkkoaZEiTx3Q/DPc9Kfdxn68sr9hQu8iqIK/wZuwbDxHpZFWo/vgdnIM2HUJ9Nhb0za8s6F3QPX/A4C6Qb+empsG9C9sN7DOoD+eqP+L3Qci3Pc3ZpJFyjXVo0uo+hSO3b978Ue26gcLeRVdAJl80DDMsfX+L7/mod9lfUrv/qqA5j4GDB3bOz8vvXThwSKHuGKMsYV2jI5mGfrWpGVcZhnU5POPLLMMYbpj6EFPTB2maka9bfr9De470LupT0DG/39DIgL59LfjQN0I+Q9BvLgzfnyCjDRt3bqxdcRxM1HLtGhzTSRc6rZ1fh656NuqP2NX4pPmpGNU1r4emjAkIn0bSUgZ4gAujjvfHrZXlNalDWgwDcosMQ9d7oI+vRJ2F53kVg3sOWruhcsMFXbPSJHT6hmCZWfksnDWVtek4nLmJtkzT2zKRSsF3kYPUmWlGLp8yYeoB6Go2UogUnSwvTUgRY/rSQ0ihihesWPBhMvfzR/H4qbOgGI+REgZKiUSgkAiKUIO0MH91/3vJ1aXttPgNbuFLWmrxGykZnRHMgyiF8eJtBgXcMfccbry7Z/w9PaM8vsjQjEspBKP2E03gN1k3x/bcj8Cs3y5ZPTd5MxpcwMkTpv0K8nmAiJfOofoHFIzfRMLwn/ZxxQ9gz5luztkANkEhsLqqreB6N2zIpMGc9p6CNqMAeFYPuMqYX7r8D0kiRRUmT5jyTUMzfxkKhehGy5WJuP3IotcWLA72/xUxadKsSMSNDtQ1fhPqfR3ENQhk0DEIgZMkGcjvFEAK1G7YmGCdjuu41DOHcex2bNsEKY0wdHMwPIio4zj/aduxeYteX1SZOptNHT95htCM7+m6VUg3kSScxDN2WPvXxYufo6tEyQHXBEyBF2VZoW8apjWT5lNc372P7fZ/X1Be4JUXl59W6XMHTQ/QndWGZU3WdP3npm7piUR8qfK9f/PaeFtpf+rQvw6KF2isX9fLmBH5IbPCN7OaI9jYgBjJwEIB4NoxK+0BBIcGHS0Q2rOjcJ6bdbfu2QDFPc4UP44SFCkmgf4mrb7CSJMZjXVYuinBOTTrQZU9DxAdJHM7K/ikL3w1LJQIJ0k3WeckgqtFlBftu0Q3jEt13RxOCYM/+Dw9nb6dfoPMRuiaMRQEmou8I5RnMvegrcFfkB2iHHgr8Zpal3/mjTOzhNDb0LwUHQblO8o09N1fGVNumFIUdqpngytfAIn8cygUvi4SDncktk0kYtUxO7qlJh59LxavWRuNR1+PJaL0+S4+P43ZsZ1xO3GcFkkahiEyQpFOGeHIlVkZ2TN0w8yHIJgH0kHomyzsDEAK6Frbs8n93QtCaUQTGoCut1GcZ1I/w8DS5aTbVQ/+s7Lxm37JjosWS3eMn/YrWLLZnvRv8TwEtzSWuAiDVtsVHCw4r/HdYiAL2pRIGodhjCbXk9fqB4GaAUOMzbYvkk+PajFowkbetOCIhn9QFCFQUDAZvmrFxcXJjY0gWank2SCqcxI8rODJ2dkmQAhPA+mdEr/XBQYxeFIYSPQsjUYTQpVTvp9MGm2jWB55EeUlE11ZokSWW0rvkLJVrbsf84P7ciyaUw6ao1QClN3iz2JpDm67YfL1umndFzLNuzLDGQPRve3gVm5zPW+B47s/hZJ+Dx7IQ7aT+EnCdf/HseM/SzjO/7hu4ieO5/7Icb0Hfdf/vvTk9x3f+aXrO8/7vlzhS7kFY4UeshUMlvpANEOmAqE2fRzGCGlWaJwGV34Iim0F5g6CpaUXISP0jyETyQrd01IpbFr3It/pIF6Eg6agK03oStOBVXmDvZGqzd8AUk+SOxto2XvgxZNW1momnUpTCzQJ5nnNd+MbgaaUjt6idQUo7mQdSXHwk6bfvLKysgYrn65jbV1bGI3lK6XuQ1ag63T1Th4dfMNODPrgLmlKFKrV/aybaFvdVHc7hWFBnilCIbKghLyjiLXf96Wzue79ITgPRiHoQiDwaRqU30UAnzH29jxTM7+JOn+JLueizkcQPiyPJuKPuF7ix9sPZz9YsqrkdwtXl8xdvGbhkkWrF7y68LWFf6TP0tWlL5euml+yaPX850rXzH9kwap5P4lq1T+MKX92jR39KfL4X8/1PyUjJDi9crx+jocAILqAeo4oX5zTTXppmSa9RHo+kO5A6aMmwi4ofoulZH56ja5pB1HUnrgdO4wyN3lcHujUiR478zcC1TTjTa7WCYjehXUNNiTPIjEqA/3W0WciFGxqMWjZoLBslEGKEHRXsstQMlc2HKQYrZprDLUtS598XjjJmWeRmBoxomsCbB0PPEFC3RPwHVtp9WAcPF0DcqDbBmrT6b/rJtpXN52+HSQTg5U+KH1/hS74d+yQXXsbP0GGhYPyXXKbaWULlCmsuIykdl9U3Hrd1Dxft+6H9b0GFl2nZ4vYrvsMYoevL1w175fzls9b39w1HvQEvEWvvLhj4Yr5b5Quf/FJzuUHELZDfiGk3nC30R6uagT3z2my04enjgzoKYaBXG3HXlwTi34f6d8pVSdqvlubok1IdY897byaRPS7tud83/PV/7Nt52vRhP2rpatKd5T8rTwrWDTyNtVTQB6kYjvgaNcEE6epzSlLib2is6WL4HkTLYGZI2dmw7p0ATvrST44yQhw/VEZUQ3jcHgOm3NyR2MIBk3y68VAsFpXsRPw7ZykFUwB34P5DKaqIbsX0IZ/QCw+FXQ1DZIMEn1Ho2pTent6XzrV3V67j4tpKHcKIu3vuZnuX6BkpyhJTc3eaiX9KgqNCGDrdpBl++DHRUbI5IX4mIn+pLuJT3jSe9UR8tfzV8xPryNqWt+eidrzwOkQDSSc+n0mKKIP6JX6xoH5OqfbCGA8qpBLTdC/OnqCq/Uxu3qpbcde1mN8qaGJl2uTiRQ/S6p7bPp7nX2eay91PP3lKiFWdTrW5qw3jl5UJKRgRsRkWR0Yy2iL1K6ehO2RNoxPGT/lD4ZuXSs0PY/uTKaOot4jJSGGhnWcHVM1zy5ZsaRZi8vqA61JCBvGfYZpfRGsH0xuphEJRejO5Y8dx3miZNW8h7EpGESnX/2BBQ/qSFdC0Ol0495mIeUd81fP30jHNwd3jburly38RbqujaC6wMNAofTIgQau/gCTx0/7libEt0GM3eHWow5030+wZJyeiGf7Uv136ap5s1OHXzTQc0JgGB6JhDPCtmtvtB3vUXgGv07tviigO7e5rn0Z/TuHZjNs11mVkN6vFi2fm77pMD28zguTx0/9hamb95mm6dqJxH/adnxu3as/2J969EG4IOHE34q79i8XrVywMLW7ybh97Iw8kOS3TTP0dfICHdd5MO5EH168ZjFN+v7fAa1TSYzpBUK5D9a/mHkOLWCj3kz2pYS3SKyrZBXz7cMCUdK7XGiH6T6ak8Cx+B9c5eBsjKWsFlkyDL27AvnRillkX+/Y2u1zeYpr/7cG6MpnIDd4d2S5sIGaQaYThIR4G46d1ofuFA4OvoiANaYFdztQD4rOcrGlb3LPxYMj5QAQW4GmCUaremEM3o+xDmtSuwn1dvo5gNzCBifMT4do4lzA6cjyjM8Qdu6nu6LJk4f3NYgLfUhq9/8dkIf+0zGVrPrwMhY99Dhz4i8yJ/oCS6RSvOYFZsfmMc99giWc/6YnMcIKy0Mk9ZOSpzUYYGaPQnV2HRP6NRP7Nu2xBA2B7umBwo2BMhbRPQ40n0IgH5YUlAah63sVmlS0JqbBwXdOo6NRnPSWCKfK4Uy4yt8Ot3pDMvw5eSR5OamnzBXowrmVbjxM7boo4C4/BEl+iKDACZmhEIzEwJkTZ/aouxr1gkPnnWAsunFYDsd149JXe5ryaIHmQ9GDwFLP6KG1PaeDwsDzn4qgVdpSeZWe554gw4HyBqO8otTu/1ugNVQh9mdWHfs50+0fMcP/MTP9/wpSWP0Y2x5iIuNRFpZrxMIV88pd16ukZ5sk5wWSikIdRtY3uJQptJsyc9s+EOw4B4weXZzJlP4dIfTLifEp31QpwQy+runKc529UMyypjxZvKXMXX2gvBvL3zPjG1H/DxCmBaJKT3ATXFg0P3h0gZjunBCdU5vPCfRsmTtvuDP37lu+PPSW0bfkpDY3CFe4O0F0q33XVdSPkGluwvVvf/vt7Q3eF9PSEFJFIJHMlPxqYJhadDUovaTrtgkzu+rC6EwhqqL4N7XvQsHnfBc48n20yYfnPgC6MJQeK5na/feL2bNN9pvf3M0eeezX7PGnnmK/ffiJIP2GPh99gj3+5JPY9wj77SP3sMdmJyf951znsd/cZOMzUX8qcvAZXC6mRwe8h+75kB5AA9f+FKXy4UFAcwYahn7X1PFTp067flqzlOW20TN7dLXowdDGdPzsTnMiJwFbDy8Ff2kR26vSZx+kdlw8ECk05pqcBroSoTyvDO3YIJjw6d6StNcVuMlcWFDqS0Ma5DVx6jndFDYDsXwOy5nJTPHP0JxvRMLZD0y5ccbVjXk/FOfDJLzveV4FPWQLdegFvgabOxf2gT91wBVF0+QikDxkiOmyRZXvvYnvGUy6o0HkPQPjRDdttYBH0hh8xrcxpa3woSTwAMkbHex34+PO8rCsv31065bNdPMODJSvoePuwec9CBnwSYnfgz68hxnG15hl3sJiXTqxBQuaHm7SH1ezX+eattinF4LS5TOKSVKgFY00SOBtFgmu/xczxFR6XALdFEb3dJzuXtNv2k634t9+8/R+Rlh9iWviQV3XLqF5FPRNoMM07Cjsoe9QxqOCyYWind+kZ6fW1o4ySerz+aGZeSSY2AURzReadijw7lLyIm6hKzCQYRu07N+50qbcft2MS8jrQNtPCrUejB49W6fjiIigivdyrv2naVr3Q0ZfNi1zDmfiK/TYhdTh9cKJO7uk9F5BHXabhmWamnGloRnj6Oa91CEtAqrnF2Bc6ImB9GCo1GaYcnkC7QwerajpWpbONXp7Zoshy8vqrHFWjCHak3wUCLRRmbYElqycv5u73hp4pvtBLHTn/gCNi6+wY6xFZUqvDSGdufuWu3NIvth04doWTLyqNjCoeSwjk57XQY+d0xhGTJDoOylnmzYMpNINPduZ7duXvLu1CQgIYcnKJbtdL77adu23oCQuvIrA+lKriGCICGABudC13rASP9K4fFavNr91vF3NlZvf2tyFBhYpBdz1jPV/2trzaPuqMSpkfEf3+Vy6UoL6daPXVqS8nqQOI396IRhi4wPSl08kWOLTplyTbwkOOQV1Mkx/PVtvvrx63mcG1552PWcbXf2hp/Snz6XQjrwxtJuezfs9I8Qfa8vaTr5zwp1n3FmcRnHxbLNrpGJojsr5DsLBF+AxEpl0iyViLJ6IB/XROB/FHP2W5Bn1o2BMQcz3jYdd3/+YlpVrho7hIr4nfKvR85qD4uICM4fnXJ1pWQssI/OZqJW4PbWLcd+vBKlsJ2GEjDAU0CyiK36p3ecFIjChi4khMzyWSDtp7Gg+5cI7DJ7mVXpcPe9Jf0/ICmWahjlGCGMK3a+TOuS80dnsPFCEzG+7Hnusnd7u+kmTJl24sPWhhxQzLZ95rs3sBBqI6MGBPIOEsD5I+J7APtuhN6B57OjROprSOGq9jBPyxKeIT38GNt5OREKv4Ei79fSXJm6R4HWKLBDPSM0w7tUM7UdKZ7+LhRKPdQ5tedhm7mPwEH9jGeZDlm7chXyGIc7PhKIFtxQHeaXIKhwK08RsHGkNgvHHB68Y3ODTyRpuTZPbWS8QI59zBs8vf2EvyOMR35fvwyugvILt1D5KgccieBbI4BpNN//V5+w3UyZM/9nkcdP+dfINU75aPHbqrOKxxQ8U3zD1IXVi88OQ009w3L0gIno1SraEZy9pSX5gkYN/mci50bkVWkez6PUX6cHfc2078TasKoe/0gkE96WpE6b+y4ybb26bOvScQG+LZCcG3825/h9hy6TXfI5Hi2uvDPK2fJPP1Mc0ER8sEORqtKlrM+hdOalDzgkTR03uGDIiX9SE8a/w2EAoydXHgVguAkpXFh5XnnjK85y3admFaZo5MLD/pJnGXS1BLJMnTh+tG9Y3Q6Y5K2xZt+rcvMKMmw0aoRYDBhQGGQ3aOom21/3En2beqlNLKvRe18LEvldd330OHkUZza3ohgHH4mS/kftH8wY4y8RA7QsLTe9WuVXX9C9igH0Fx8+El/MFhDr04KdckArdwh0MgHSt6DWb5AlJpmIgm1cSicRz85fP3566K7neQYI6cEWXFFJI5kV/yes5h7uBU4D3RGR32vkn55TQdC61+i9HYqM6oY4uUZ6cizbsojCI3i9EXiP1FXll1G5UPQLCGabp+h34/g2EBffrQr9P6Dq+m/dBjvfpQvsS5DIOx+XiVJ2sMMmadCYIrwD07U7UtEmvilXKW4E6PJ2w7R0kJxDLcE0zvur6WfcU3zRj6KxJs5ql5OSBTr5x8qCsiPgi+u5rESt8NVUNu8pBebWLtEpLS+O+63/seO5bGCfSMkJdII9JITt7Oq35wCH1yrIhULl0U2KH7MjdmtBngbz7O479LmRLa5JsGhfn3PnNAsh6zYsVCS9egratJoMRCUVy0Tdf1A3zH6mOzSXOINwZV9xrysQpN5ma/k/Ia1rICnfF2KtB31UJJS7AVbN6UEe/a0Hb0hfVmtVjSZziO66trJSFw8veVolCip/6GYaRTTxFSkKgQU7f0i5+cOcmDqDt6X1pZSIySe6jE5M1wxgIriaB5auh0K+5fuLni1YvfD3Y2QDoeSqw3DOgfJ1oEJHlJiQneKEyUh1FyfPKKsqa/djEfrmDcuCsTEeHdqG6Bgn/Aq+D03uU/IP4vWLj9rJ6X1pVUVHh5vYu3KFpCr6hugJ1jAR1onan2py+F4iUG/kaII8ckE8nlNkZCtce7cBgpHcou8FxZOHTMqN6IE8Jkkkgn2cTNn9+S+WpL+6qD/RKjX65Q/aAXKpA7PS6ijZwMdvDgxmP0CHblV500ICiQ8O7DWc5vXPYyJEjeXFxMR+zdgwfM3sM79SpkxgVHqWP6DZC63dpv46eEqM0Lu7XuPZVeJi9EAbYINKtnnL/I8pPLKj7AOmivPwahHAHUd5IGJa2aEc7pvxraelKUb/Cw+27tz+C8vSOHTvye+65h40ZgzJTCadrEyZM0PLy8vTC3oUdIcNRQjfug/H6CgilW9xObEKf/Bv6PFvT9CIIk8i33uepoM3JV3T49DIx793yivLzXv+0qWJT+YC8QccwMgaDzrLhkXdFX4/kXOuuK/NYft8BJ0a1GeWS3PJG5Z0h044di7X8/LBxI7tR17uFB8MQz4Ssvm/qxtWoq5lwEvvj8djzMuE+V/J6Se1ivhbHQw9x9sHHOUx6U5hhdKv1VtJIDl0Gl4wUejdzvOUsHj3I1q5t0qz4KaRCgOhVQY98eCpsAzqvM4SXizgSYzO5doWQVpqgbNSlViFTFaPt9C34HSiHCOZPEIvSxO8+bH/C8/hPF66cf9aJ2YLcgmzkMQ2DhOpCD9wJtpMFRznIyj/IJZtbtqOs2aschxYVGTA6d0LJMThS9cX/4GlhQqAofzcIdOXGirLdqVPOwJYdG6L5fQfu5J5WBnbvjnN7Ql7kiSE//EWeAcHgk76TDMnSUSJypt9BuQT6xLHkzcFq0YQviMbfAsV40GFywdLX5jX56e2bKj6NFvQZuM3nfCeUqjPk1cuyQhw01Q+lX+t43vW+5uZGzKx2yhWhAzuOWQd6HYsc3HOkvYyrPl6WfUUi4kxVLv+mJviXUJ/BlmlFbMdJIAxY4Sn5bzzhv/XympdPuWwM5bWH9htCoWEMbcwNW+GOIJgQGjYM4+naiMgYxmzRMSKyMw59tt86XHk4cmj3oezPdh/pmqFnDHROuNcoR0yHY/otXTO+HA5nDIOUwjEntkpJ94cH7f1vZBiZE0E0V6KPwI/yTdtlGzZXlh1PVQGkUgSl1xF6GR08z98LQgapnHzt6fmgsOOA3Z6hreNK9kTP9YZcwhiWeajHeHTl1XamnRsL2W24rcIHdx+09vfcn3Fwz8H2LM4uCetHRlg8cnOsXfSfoFBfBZFMoPCUrmQl7HgZSP/XjhSPlq6Z2+T3eJ8jBMvIRijsTwdxdAnmVIIhmBqHATBmQxaRyl4MwhUs75L9rIn3IZ1BKoTyynKnfY/2eyJaViXYdB/NiWDgt4Pra0IQwaCHUJLEQgoDpL+T+09CoslLIhEKCaBOpDg7YeFWouJPu75aXLryha3BiUHtG0Z+n3wdzlI3eDj5GKDwBEjp9EDpUK9qT3qlypCvlW9t/tO4Rlw5Qjo13gAh9L6RUDhwX5P1tpKeli+fg1T/BEWpHbD1gV5t2bPD4D265e8gK42KWRggndB+AW8vJRNq5qlNpbaQHGk/hYT0HiKSF82ngJA24+9LqMfjcZsvbw6hpEEeS+6AXns0X1SC2sibykANuoXMUA5Iuo+hmXno0EE61+Bl8dGGwcfpupgQsszx6OdxqD+svTEEx2e6nkdvDqClB884fuKZ0hUL3sM4qddFp9ez9O/WbzdCvAPwZgUCV5JFG+TZVWhaPyhSf4TIl4LgruFCGys0fbxlGEgWknk95HANCKEARBiBHCtc157r+N5TOw5vX/vOO+94+XlF0zMjGYPhrXDI501lO+vLd53sowG5hZfi/BuyMjLb2K5z2PX8dzdWbGhS6Hg20Gs1NlYM/Kywj6oUXD8kfY/ettAL4zELMu1rGkYextAgjKkr0a7R+A6ZmhMwpsaDlMehnaPRrish0y5QGAvy2WV7zlIY2z8IX71auvrF83rtR5NAr9W56dZMprx7WNucjswCeWCcBp/pFAozlgGViMYOMS+xkLnuIbZsWdKrOAvqJRUCvXi7bPv6nb17FpSBCA5CAInArHLucK48kATFOxTSwqAiFCFSSSsNZy62RLHtCCzaZyCTT5SvlsLBf3pBpvdq+cvzmvx8i8Lhhb7vGkdMTXTEAKM1MjRDl8AAr0YdXpeK//5gzNpZeQ7vnvnkk0/8/L5FNaZmhMHR5K14UHIbVrYa1u09xb2HWRu2ld4ZlDqlQWzbu94u375hW98+eeVC8mrkRzG/gziNzABNuwbzN9hGSC2PCYhG4beLTTWQ51EcWymV/xd4SYsd6T9funLe2qaEPA1h69atCZDL1vxLBpahGgmfJjuUlJqu+6hMB3TeJVCGfki0vL4IhF1Av+EVdke9aJ3JYcdzt2LQvwG34AXbE/MWrZx31teXbtq1qaZnv+4blbJ2csRhMACBDEEqYeTbC95rHpQuH78LdaEXaro2kLZBImS5HfTvPtu13/dcd76S/u9LVy74eN++fcGgHtSn8EoMuIEgH9TNfyWmVBl5jLSPUNC7sCfIsC8IKtvxnI/hBfx5086N21O7WwDlqgwh8YCe/TahR48hJHMgDS/1aCJ6K0RvtIFkWggCKQL5QbZ6f8i6F/qZbqo94brOfrTvQ9f3l0C+v1+0asEaeqtjqoALj0kT6A7iIuh0BtP4EYQQh2DNDieTfwTyPcKi0Sjz3bew7RV24EB1QEZNwKmmsxHMHj1b35i5vRBkMRKdPALuX3/0MM1Q56By9JAgjB3uYqxFuVBHEPRUQoDrYYb/kvDkRy+teOG83pNyx3V3FCLsHIcOuRLuJtTC/4vHndWlfyw974dyT54wcwD8qQlcE5ejLToIZR2sxx/Ndry8KZe56wNN3GXInKGaZJfDTR4Khe4LT6ETZJQFGQUP/oFy0asga0ArR9Cmnfj+KRTrLzXaib8sWbKkUe/oXDF99PQOKqINQ/lXw+sYigHQG+TcAQlejKD7AB2QK7w+TrduVDChPhRMf8vblfhLSXnJOT8FcMrNdxbpjF2FjrscntgAjJ2uKCMbcjFRDg3WGGSAccN2Qw6fIP3ZZ/q6klefOcNy00JAyGwsmBljz/nd/OXzK7C5dsDTu3rMsDmKxgvCx1ejiaq3LuRNgDTxXeXHriCZQkmHQwlzYWo7YFcGakWv0KVZ98DI4nMP/PwN6P13pe+um79yfoOh9TmC09g6VbWTokkasZNyYr9+PJeZojdc/3YsnjjVCwlZnHl2NbPtnexb30pHFU1C3ZLPClrUZvewM6JeNEPztRA3eIj5LBNeSFhpGvwTDEg4TEL6Mc3SbOEKirejz696niztycacA2aNGGEcbZ+bFTbDmfS7Ol4d7XS8U9XjzXw2R30YgbxzkTdH3rSSy2NebMu+rBPn+26X+yfebx13j2c6mhPxmW/BIkegDBm+gtwAKLGt6TIGSxeTmplQnh5P6EZ02bLHL+hT24jwDDsn0xRuBP0XRj9mUL0UVxo+0Ycq6ni8RsOo0kN6zKw2a873pWE0dmq61GRyn2fYkofgqEHhZKbUpaXBdSIZwO+tQX3iVKae0Gswbup9vQgtvGQ1WZm+cvSOhzMOnz4GaLVrlp0VgceZfVzTq4YN6xltykvmzgfJOrFMTWkZvoO+DoWzBPfpkaA6IkBPmdALtNF3/QTkHWdRVlOydgHal77Mcv4oLl6gTf74SBfHTWS6gkud+0HeqFOg53FZ7exW3oE5lXOSfUmrZHfvNlmbNjpLJE6tR6dOoPfdPquqctmcOc2KAppFKq1oRSv+NvFCr5+0dXVtShste4hUPMeWjhcsLwGVwgMMJv3hqQh4zSsTfmz5Fyu+0+S3ZzYXDc6ptKIVrfj7wY0dxvYwmPbfES3yhQwtPIhzNcTgxhBDGEN0ruNTH9JWzxkclwkDafOS46vrXSbRErg4a4da0YpWXFCE/LDGlMiM+Ql23DvBqv0oUk1tqvJqEP4Et3yYQmjntbL6bGgllVa04nMAyX0FwqC5D1qQkPqXnMhMf6eFlYiGFJenPUSohdFKKq1oxecHPuijzoRr8quqnTrFN3qaGAetXEC0kkorWvG5QZo86l5/qcMxAS68yreSSita8blEY8RyYdFKKq1oxecACGrocnEGZ5wW22ELJSKWk6FPcFmZM9Onp/JdQLSSSita8TmAVIJWO38G0kiI09Q6uZKWM0e6dKPrMbBPs+/obw5aSaUVrfgcQHAzhj+fci6qdJ5efpb0WJKUwllMJpirnF1SS+wIdl8QMPb/AYsv1v2DgrfuAAAAAElFTkSuQmCC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0" descr="data:image/png;base64,%20iVBORw0KGgoAAAANSUhEUgAAARUAAAA5CAYAAAAY978bAAAAAXNSR0IArs4c6QAAAARnQU1BAACxjwv8YQUAAAAJcEhZcwAADsMAAA7DAcdvqGQAAD0VSURBVHhe7X0HfFXHlf7M3PbeU0H0jpGoKnQbN2ywwYBtsm6IasdeJyHJxnayu8lu2t+Y3WST3eSXZFPcYjvuFAkMBjtU28Rxi40bSHSBKKY3Sa/cNvP/zn3vCQGSkECQxKsPRu+9W6acmfOdc+bOvZezVrSiFX/3ONCxuIvGvQezmH6HwUWnY8pJ7WFMUOKcafgmmfpFleP9qsexJbuTe1seVF4rWtGKv3NY3I8wJgf7TGY7oI66oF9SMZbBdWYw3su0VG5yz4VBK6m0ohWfA7g+M7ni3RhnIZ8p/DsJ+h5s4YI8lrb43iG558KglVRa0YrPARSXkjMRBXX4Dc9pYK9iDo5LpDZcELSSSita0YoWRSuptKIVnxPI0+ZS/lpoJZVWtOJzAAv/OOMazZzQ7/pDINqqBGKlC6r3raTSilZ8DuAon0umdNCGIOogxabP9HdRSzOc81ZSaUUrWnE2SGH7jKuaCDdYSIRZjrBY2zqpDRLDPq6Y40h5LHXaBUGavlrRilb8HeN4m5vbJix9SnseHoIQJ8dRnpfalVr4RsrOhSvVyhPCX971wEsHk3tbHs0ileLiYs2sNjOYYhlxXYUtrkzHV5lMqrCmaZy5nq8zPepLLcZ0x+Emj/tVfrRgbUlsTnINzjlj9Oi7Q9ma3SYrLDLot4zL6D7fOrF27TP1Xh6j43uafjZ2ZjBdZupcRgQTlpJK+krEUJlo2BDxuBOvOWQfqlq7dm1tJ7QQePHo4gyUnqk0K6zF3ZDSVSZczxDTdaZ85gqmxRADR3Xm20pT0czumTWPP/64mzr/omH06NF6p06dRHV1Nc/KykKVmF9SUuIn97aiuZjNZot9I/ZpuzruEiTPgwcPygswvs6AYsWa6qG6VEuWacMdQZRDfQnvRHILjsqRaMLhx6MHctnaQGdUMdN2qx5mODtDlyGajjmJTkjKqvL5h31c3sy6N5lUiFBEjegjlLhMcjECLchXSnZnSrVFLiFkBc8KgZ1iMURsR8GNu9GaDQjw3vc9/8P5K+ef17Lg28bNvMLU2c0o5UqOApQv3/U89UrpmrnvpA6pxeTJk8Miag4HiYxXSo1E6s2VykF9DEhOoaoxsPYh7N+GrN6Wvrdm3op5ZanTWwJ85oSZXaSQl0slrkSZg1CHnqhDW9Qf3Qso7qEe1Tj0ANfYVnTEBz7nby249Pn1bM7FmcZHf/F7J97bISET7UG2mczUNSmU6ylZLcLukdLS0qOpQy8UOPoqZMbNkKpRGs/kfibPtB9f9ngstf+iYzYIdnebPuHqWLVgbVlNc8n17rvvDrH9rIuruTmSSYvBYmiOFrOZfajdoXbHH193YY0GxlqjOo2dteRx7Mu9ckPc6M013s7xpPR9n1Fj4SCwTEPjCamq47bc2enpiq3JM5qGhipA24PCi8cVt1GaNkpw7UYQxGW6pnWAUmf6UmZAUSympE7H1TkFX7kruEhoQtT4StZ4rvcZlPcdaMoylem+j446eWPCWQArGmpvdh6ZEcp4AF7c9XA0AqVE/jbKfzPu2r9I6NXvL1u2DANxtpgyfutoLvh0XddGalx0QvnZIKAQagZXKilypfAHdcR+EKCogu9S6bvumzIRf27+nxZvQva1gm8uJk+cWQBX8zaQx3WaZvQUjLdBnTOQQiiYJtICgNnoL/hZOGhLjINgINP9nu9/yny5NGZVr0m2qWVx2w13dtKEd5mm1AjFtH6My56a0LKFEBrqAJvAMLgkHFD/BKgbhkBtxiBbV6OF3nv55adAgueG2aNn69tC2/r43C8AmfWRinVHYR0ghzaCsbAkD51jTCuegGU9jlMOQTiV6KMNobi+7pm1z9C2JmHy9ZO76yHralM3R/m+s9o+Yb9T+ufSQ6ndZwAGoCvKvhrmeAjGSh7E0F7TBfelv9h17RWL1iyqSB1aL6ZOnNpHSXG1EHwI2tYX7eqq6boFmcKOKHSn9JQnT+DrXujBJk/I9054R95etWpVNJXFRcfxr/dqKx3tF2FTXB0yhUL9ag0ZaQmqzjypQq6rVkc998EOPXfv5000dukxfgbIM1FV+khDiHEgkdHYNAwk0Q6CQrQD0aEOwaeSSEkdRGfQ3+ATis0wWIPtxIA4aK/k/AMc/5p0ndcWrFqwIdh5FkwaPb1D2JQPhkKhOy0j1DbhJAKND5kWsx272nGcZ5X0flC9szrRpk+7m03DvNPzvXGGYWRRbQL2TdeRpEWZ4g95O9QWqiO1Acq8Tyn/j77HnlJ7QXzlTSc+wqTRkzpkhDOu04QxkXNtNCkOCDgoE4OzVk5pWaXlRJ2Xrgvt8zy/WtfEuyChV+Out3zRyrlEcueNW8ZP7WkI/VKM9CugMMOgvPlQ7B5UR+q2OtWimgV18eFigvB24vtGx3c+QX+/56rEBy+teGlf6uhGgfAv0zN5b4NrfeGNFejC6Id0CYisl5SyE4rMQv6BHKjcoAr4A5Knb1WQy158bnM8uwwjfJ0jxYeL1rzYqIITbh87ZVzIsr4RCUWuTSQSS20n9kTJ6pI/p3bXYvq46f2kwS9DORjn+mB4a/0xqrtahiVM02DV0ZqVcTv+65fWlL6SOuUU3Dp2av+QoV8JvbhK1/WhkM8AwXkb9Cr2oq+pMaQL1DiAxiL6exeOWw/ZwtN23kKZH6JuJ4IDLiJiX+/T03bVipxsPT/o/NP9MWqCKZhX7X5UnZD/2NZoX84fX9ckLyup9acBhGLyGuNyXWjwDvhXLTPUD/IJu57LXM9jPiUoCQZ+ndFIX1VANLQdgwbHuoEgSaS6bmSbujEQ55IHYfXLK9qxcfsdcK/XnsygHgwbUNge1ux7qEcvKD53XCfIk8pC0lBOxOdiebh9eATq+x3TNCegQIuOc1wXx6TJL9XJ9DdVR1J2qiOBSEjXjGFS+UJksr0bKjbQgG4Sim8q7mJx6wsw9v8OUpsgNNEOg4a5KJ/yp7KozLoIapKSky9xLGRKv3VNt9CGPvAWEL6xUP+efTcWXVZUU15e3qicGsLEiROt4XnDiwzduB3G91/QD7cautUHpB8Gn52AjI7bTuIA6rkLaa/tOsdR9xiUw9Z0g1zhLpqm90flroXZ7aMJ3c/tPeBgXv9e8W3btjUUGvBZI2ZFZHt+NdpzJ8zel0Ca00JGaKimiVx4vZmQFcI/Vo2+qUJ5SH4VhFGDfo6iPBvnmTinG8ofgG2j4MkUgWxF/sAhO8u33AaPqeFxU9CvYAxIYkYknNHF8RzmOu7GjTvKP03tDuaQLhtwWR7kcDes3/0gkZsgl1zIJBtlgUi5g/rFYZx2u9L9eFNF+SnEPmnSpMiQS4YUmppxD+p4vxUKXY96dsf5aIZ/LJ5IHPZcZ7vjuxXo189c16lBZRMgHh/HdTA06IHvX6c4hyxYVb++/Y5s2r6pJpX9BYeazYQfzWqP0Hwy3P4usYRkcVcx2zuZHPy2iOylqnQlWxU6wQ7MKT/UUH+fgnpJZVDPoXfpQswxDWM0mNTEQIMlT87VBJxLhQUf4GBYWJpdpu/JjalEH+ltUCg6nxLCkohumIXwdIYM7Htwz8ZtZTuSB9WPIQOGtIVSzoBF60Q5knImywssewKtPiCwCcp8GwbGuISdqK0reQE4MF2dekF1pDyT3gRNt/Ch8KhU38K8Nzdv3mynDmsQN5OrzY3phq7/FMrQk8omQkvSRjJ/Kh+DKZX04JM8k6DsOsfRt4DocD7yy4ACDkCkVqhi8s/lFeXnZM1AKF/gQvshBvKskBlCuKE4rO8hx/VWIcR5Wkr1ONckAn3nacPXX4RY52tKLPW5eg8Df7/j2hme9DsbuskDxWH8Kq74MNMPbevYs/3BysrKMybxyMuNCvumDCvyzxnhyFQYkY7UZwk3nkB+G6Fob0DhXkb5JVK686TP53EmF3i+WoLIfhVI9n2QwW6QnMRnVxAi9W9HlD1M+l5RQd6RzeXb1zfoLRX2KSrA+LgS5XZAHjswfiC/svLUbgZCGQsD8jOQ920wdF1pG5GP7ThHYLg2geTex3lrPSafqGH629u2ra8dB0Qolm2N0jTzV5Zp/QPq1c7zXRa37fWu76I98mHTEL9NsMSTIcN8Dr05X3PFQsH0VZ50t6BFEt51Hs7VQJy9EXWM50pLDOzdf8/GHRsv6KXeNB56gzFvaU4bX7LJlsa7gUNIRWtVN9AX/LF0AQOudrlKvLrd1g8+fK6kMmXilH/CAPoSwoIRiAW1tLIlQQoN8cCCgd0DBSGVCRQDgSSFEhgAQSLFofNOnpuqLIBNJli7Gzq+c7/e/eN1LEH6kFoM6jcoB8dPpWOheCAVWH3agSOD/BH3wUIUYMtAbA9RHRFLM3Q2WX3USUd99VS9UN/UeVQJUuS6oHaELJr6kGGVUPY1bUd9tG7fugbjSHLvzbB5j87Ev6CsDuR1UKKcCLB2QbkYuOSJQH/lfnhCuxG3H4RsE1CgiGXA3hlGsi1JYVENqXpUvzDy7YwALqNf736Vmyo2HQ4ybgJoLqwgb9AUeJkPoD/HkDygNEfhKT4H7+C38DQXMOF9IDO8bSVLSvZt2rapCt5Zddn2suPterQ7pLtiN+PWel95b0O+ZeCiEPr6EigiCaib4nJohhaJDc4fvHfDlg2nzP0UFhYKFhOdMT5GgmTzfM9d5ym/lPn8UQSaz2IQr3GkfM9342Xc5tvDnrXrsHF4b04ie091vGqX1P1tnis+ZkK9rXHtXYhDg2i6wYXLxjjrCdlk9O094AjGza5UkaegoE/+IIy/a9Dujp70dsPre6e8YkNAKsU3FN8NmXzTMsKjQCwheGknpPRWo2/+oHz1e1+pEkPjqx3fftvyjc2LVr5Q60EUFxSboUhoEsb/Q4ZhDgNR6zBie9G232EcPmojfMZgLH/+1ef3TLtrWvX6resT5dvKY2U7y44N7zn0gK/crZLLdUyJj+GfklfU2zQtC/IsIg+wX9++W6kfUsVdMDw0h3Hv0pwcT/EpliYCUqFHI9QFqYYJUpG+2u04/NVqt+mkUqtVNCHaQe9yhWWZ/wMv8zLaBYEnc0+BlJR+QnFiQtMr4W0cgKochXJEoe4eYskIBkE2LGxHHN4dHdWVFBcKFCgb5RToDbbBapJV9nDMUlcmflh4eeGmOXPmnKHAM26acYnr+S8hFh+Mwa2lvZAUiAeINJLuQKCTlD3fj7rsQ/2OowxXaMEcZAYSFN+7BOpuUT2IME8HKZ/0JQy5+6bms5nzXpt3ILXrdPDbx06dbpnat0JW+DLykKidVAdqM8pElQLZHcLv9a7jbYYU6IrYcS7BjYLRpfGeCNn6o/4DUJdcHM/T7aP6kbwNQ2eu7x2CjH8cipmPPdPAJfS6oL7sbHWbqBv6d0D+V9E2eAafIBx7CcPkpXnL59WGAk3B5PGT28Ey3wA/6w70wRj0XUcyGjWx6jVw8/93waoFS1OHpsGnjZvWlZnm9WjpACmdLUKJ9+eunLsZ+04bvo1j1qxZxtGdVWMgpxnwcm9JzatVQya/V3F3dsnaEprsPCVP1HcGDMsPwlZmQdyJv51w7J8uQh3vuO6O8eFI5AdQ5GvRVxIk+wE+XoP5eyPE3Q//sLzhyVzCbWMn3wx5fiMSDt8ICwGP1P4IoVWp4v7c0lWljXrcdXH36LtDcSt+s9D1Ow3NvAnyNGOJ6Hbb8R5j1e5vS98tjacOvSAgDUzcfckltsFLs01tRMJHJEFDF/tqtR1fskKCeY58uybB798btTYUlZQ3aZ6x1lMZ3ufywULXvgtLdBUy14lQyGVNgzwUDCSQgH8EHfIOrN1cl3vPcG6+yDI7lda44WVmdtVy3fbeQv22QL/iUIx2UKhshEgiIBOAFI5yhdLCK7AQofBOni8j+/Z+9kl9LB14KlJNA5+QpyJAQqk9AbAl6b0kJ/xEHK5zJRRwGazTAlf6JcpzX/YEWw2JrZOevxf1ADmLLNQpgnxT2ZwEzoUyaxrYKoMZctXV2Vfvr89bgdJ0E7r4CazxVTS/BLc5uYPahwQlQIvVbjD9MoQwP5fZtzxZunT2n8q3l30Aq/lB+fYN7yAtHzRw+DrleR7q3xVy6UAiJ1lRHtQuIr5IKCOD6hpj9sGNFWXbkgU1jEv7X3o9rOlXwqHwDTRfb3uJjxzPfqpk+bz/2bBtQ0Mk2SDKt5fHy7atLxvQd1AZiDqMVBAyQuR9Wa7j7CjfUf5W6tBakNezYesnn27Y9unr8H4+3bB9Q5O9rLpYt26dhJwqCvL67lSKngXCB0ZC4QzIxvCks/OyXpft+qTyk1MsTUGfgkHwmq9NeirudoRYfyrsUViDGOpXMABXQ8ROzI69Bc/pP6pE+2cWr3hy88fwKFKn1wPFi2/a2QVD7UGM2S9QxzqOvVsq7+f5V87/7SNPlTcrbKH6QiYbB+YOABGpocivo6lbHTF2e/u6+eY1ba841JiHfL54CKPUuyInR0o+NWSIrgiDagklSPhDn4GnItUel/E/VjUj/AmW6d869tb24VBotGUYk+Cqhiimp0EdAC0mFx5Wz4PifAhC+Wdhqn+Ux+0n2h/I/rDgst4HS0t/GV++/Dd2SUlJlZPNt3mZ3lKw1Q+gEXfCEjwJ3ypGedD8S11ygQUh695eF/oMS4sMp0nFYOdZkKpZAMoPg4eEEoWVX6VJPi0Rsn6g2ngl7Y9mf8jb882H4/vKZZbzhqHEI45MTPc9/7eo1y64sKgH6pTKi/INXB/UDR6LqaQ+sqptFXldpwBhTxel8ZmIi/tSCEgTssk6wU+HBYeHQdf8d0FgD8Wqq7+9L9pnXUnJlHo7ZO6ypzdX6yd+bkvnQQR2q5FnIJtkfkQs0ACX5ORfh63Tab4i2FU/+K1j74I8rbsg71tQB8T68R2uJ39dunzBb1LHnDNKl79QDq/jFyD2B+KuvQyVe9jXxKup3RcUC1a+9InHvV84bmIHzWHAF+zLuT7FzXTDqUNOBdiHPrjiMIKsq5Fp/UN2RtalUFwtloiXyKh77wntyFoat8HxjaB43JRs5ca/GTat4RRau54ddZX3Q9u1F885nzVFVWw9CPrfHM/ZCeNIFwu6MM351sGcExf0yWxsNmQjpQbSsJghWAiOfrhu0pKJ9sFwatwH1VU7ySHZBAQDND+36GZYb8SaZm+4lbWKT6BwAB3kwBq/h+0PJczQmoVLnztavqfcIzZdu/bUWXi6SoHkr9+23r6jYsO+Q7n5YGN+GM0YLoQWoq5O50+fNGEJJQxJWGtd6rtgFU+56kKeCtiy1lMh610XyQlPignlIng8P8u/qv+6xx773zjVgepH9amsrKRP/9OKT91NFZuiQ/oN3k4en2JyFPoSYqQmpoAvwVwR5+A7d5/veZ/AEp/iFhf1LcrH/u9yjeeibhopb0AE5M3RJWqpjsDj+ZGrEkuWrF1yrLJybSMDbw7bsmWLW9Ahfwe3hA5PsAByyqHckm1F/0NOcLt1eDPw2cW6nn27H6nvygu51a4Wuxfu/e1hM9TOtu0YZPLThFf90pYdW1pkTQRNGA8aWLgb8VuZUtp7kYS2+3RP4UKhV99hCTB9Z03oufAmO4JsLeHzJfCKjqYOCUCeCsLPa9CPHTGeP4MB6Qx5jsPvXHhXzyac6G8XvbGorJGrV6egsM/QfIT0PwTh98EwrbJd5xUu5ROL1izanzrknEA6lJuTe1hYOoW+vWEI2sF49EC0/k7Ztg0tspSgPsxZy9SPLs3QbGVci7GahzEmHIx2HwONEv5jxGHceQrhuHzfdeXC7mLH8TnlJ9WkMQSeChjyKsXVVRB4rcKTopGiCA2WnMtPYXWfmr/8hZXNWQA1B7pO61EQd/8BNX4Z2nGM5gnSoJLQ4ZRQLJ8IdR6R3NM0gAgpKSj+Ft/1X164at579c3LnI4Xlr+wx/fspb7vfQxSsokIamkYbSYZgKR0JnkPKHJwW0AaweV2Sx+IQTsU1Tbo0jHJiWCgbWhLzJPeu7YfX/DSqqbfX0FxtOsmVnueXAiaTBBZJnshKaNkX2idYNnGhv1wm2DHaUiEEnT5dwpk0sdxHXSZtw72YPHS15Y2O+RpBGrusrmHX1j29PsvvvpUZVPmeFoKneO6A1GsxPDfS/KBV9jFF7zHrBGzjNQhJwGXk0JH9GUfjLnrcPywuB37BDJ5/qU1L72fOuqsIK8UKnC1rut9aZxAqBtdTz1bcaxtk9bqnA3L1i2LIchdDC34gPoYYWU7jYkRUydM7Z065MLgWNsqCHMhLOujGO5Pe7562pPJ5OM7jnjalepRx2NLth9xDvKSM1ayNAgx+YY7wfp6n5AZ1pOThEm/MRjE6DgMTpCY/0rpyrl/CM44ByAE2a88/8cQ3Lp03sF2JFIYKCY3TbMjyiukScFgZyNI0yXNo+AcNJYv8l3no9TmJsHX/cOg1JfgAR0nzyTdbkLA03CisCEHf+GqnYSqoQVO2qXw4IK4ibyJ9Hl0VQxeRrmS3nyjndHs1ae0clPz1Tz0wzHKO5gnwnaSF3lDSvptQPCjuQqdQSp0JUopY6iuGUUh00L1/W1KyOedcPY5zWX8LaL32t5OyHbK4SkcpXksyBu8InoezDmYnTokALnf6EPwr1SQXS48jK4g/GNS8l/HEurj5FFNAzd5f4yBmyh8p4WXnu9sWPza/D+ua8Hl9oOvKnwDHtVHCKdSnje/EtUfmtp9QcBLyp12T+58JvOxigfMR7ff2+bJnV9Opyyk0GPbv5T52Pavt3mi4ulLl+1LzjfNfl1n979q4TNUf9pg4lOHDvhXoWOCCUL0BFLwHw0TgeUFVsB6vk1fzhV0/8T8NfO3QHBvQmF2UUhFk8BpZST3nuYi0HG5kpvDsSm9q14EioZ/NP+BeBTkKj7IYlk7k3ubhhpZU6Uk/xCEGaN8iFKo3YRk4fjN4YmQZteBklo/yGlw8tiUsACaL4KHgkHnbtV8bRXafG6DTrHP0KCPUaMaXU9On1B9fEUrg/0MoVi+ydQZpEIrV7muxkGGJk0aO663U/P4MniWf7Wl4C2NOWyOPJIRPwqFOyphAIlRwJ7tucfrn1cByDN2XASitrOF2c6ry9bObRbJgsp7IR64HPqA0FSWS+k1i5SaAvKupa+2wQuqJIOG0LzIY6JPavffBujelgQbxbIi32ae9UPmaj9gjvb9IMX5D7DtISajX2NxMZZeBHIllDpYY0H6UatYGMlJ68jflEJfn9p8XoBS/Bk5f0BsnNLc9EeyYKV6aEzSmpOzgha2ERWg3ifg6+xurhuek5MDs+PtRegUpysr5A1QXWrrQ1Cn8EkArlR3lJkXyAt1Ds7BudQmOHU1IKmy1GXotCibheBcpd6CN3SA1tgQKCMqj0rC/86uUF2CHXUA6uuCuo2EnTNsx46jHlvmrZ73GXadNRy82KAbPiffPLn75ImTC24bO+WyW8cVj7r9utuvpc/bxk254o6x04bdOm5qfvG44l63jL47Z/bs2bUdsXz5chtW6DickEAaGAMWLTVI7Q5Afnpa+EQqsAs7IY83DrKDzSKUEbNmGejXXvCI2lNno7gyKUVL3nh6EkrtwTgqQ3ukxkVnIVWv1J6/Pkj+311+CcvqMIlldJzFzPAMZmbMZKFUCmfOZFZkGtONL7OQ+e9aQd+iH6BzuqMXMpIDl9xuUjC43MqPwvX7XenyF5sVWjSEov4FNRrXLoHwxgRloefTnU9KiYECr1buKdu+YWVqc4MTtckrSThdqn1KeM+Wbzt1MvVsoAncoflDI56nioUmkkoaZEiTx3Q/DPc9Kfdxn68sr9hQu8iqIK/wZuwbDxHpZFWo/vgdnIM2HUJ9Nhb0za8s6F3QPX/A4C6Qb+empsG9C9sN7DOoD+eqP+L3Qci3Pc3ZpJFyjXVo0uo+hSO3b978Ue26gcLeRVdAJl80DDMsfX+L7/mod9lfUrv/qqA5j4GDB3bOz8vvXThwSKHuGKMsYV2jI5mGfrWpGVcZhnU5POPLLMMYbpj6EFPTB2maka9bfr9De470LupT0DG/39DIgL59LfjQN0I+Q9BvLgzfnyCjDRt3bqxdcRxM1HLtGhzTSRc6rZ1fh656NuqP2NX4pPmpGNU1r4emjAkIn0bSUgZ4gAujjvfHrZXlNalDWgwDcosMQ9d7oI+vRJ2F53kVg3sOWruhcsMFXbPSJHT6hmCZWfksnDWVtek4nLmJtkzT2zKRSsF3kYPUmWlGLp8yYeoB6Go2UogUnSwvTUgRY/rSQ0ihihesWPBhMvfzR/H4qbOgGI+REgZKiUSgkAiKUIO0MH91/3vJ1aXttPgNbuFLWmrxGykZnRHMgyiF8eJtBgXcMfccbry7Z/w9PaM8vsjQjEspBKP2E03gN1k3x/bcj8Cs3y5ZPTd5MxpcwMkTpv0K8nmAiJfOofoHFIzfRMLwn/ZxxQ9gz5luztkANkEhsLqqreB6N2zIpMGc9p6CNqMAeFYPuMqYX7r8D0kiRRUmT5jyTUMzfxkKhehGy5WJuP3IotcWLA72/xUxadKsSMSNDtQ1fhPqfR3ENQhk0DEIgZMkGcjvFEAK1G7YmGCdjuu41DOHcex2bNsEKY0wdHMwPIio4zj/aduxeYteX1SZOptNHT95htCM7+m6VUg3kSScxDN2WPvXxYufo6tEyQHXBEyBF2VZoW8apjWT5lNc372P7fZ/X1Be4JUXl59W6XMHTQ/QndWGZU3WdP3npm7piUR8qfK9f/PaeFtpf+rQvw6KF2isX9fLmBH5IbPCN7OaI9jYgBjJwEIB4NoxK+0BBIcGHS0Q2rOjcJ6bdbfu2QDFPc4UP44SFCkmgf4mrb7CSJMZjXVYuinBOTTrQZU9DxAdJHM7K/ikL3w1LJQIJ0k3WeckgqtFlBftu0Q3jEt13RxOCYM/+Dw9nb6dfoPMRuiaMRQEmou8I5RnMvegrcFfkB2iHHgr8Zpal3/mjTOzhNDb0LwUHQblO8o09N1fGVNumFIUdqpngytfAIn8cygUvi4SDncktk0kYtUxO7qlJh59LxavWRuNR1+PJaL0+S4+P43ZsZ1xO3GcFkkahiEyQpFOGeHIlVkZ2TN0w8yHIJgH0kHomyzsDEAK6Frbs8n93QtCaUQTGoCut1GcZ1I/w8DS5aTbVQ/+s7Lxm37JjosWS3eMn/YrWLLZnvRv8TwEtzSWuAiDVtsVHCw4r/HdYiAL2pRIGodhjCbXk9fqB4GaAUOMzbYvkk+PajFowkbetOCIhn9QFCFQUDAZvmrFxcXJjY0gWank2SCqcxI8rODJ2dkmQAhPA+mdEr/XBQYxeFIYSPQsjUYTQpVTvp9MGm2jWB55EeUlE11ZokSWW0rvkLJVrbsf84P7ciyaUw6ao1QClN3iz2JpDm67YfL1umndFzLNuzLDGQPRve3gVm5zPW+B47s/hZJ+Dx7IQ7aT+EnCdf/HseM/SzjO/7hu4ieO5/7Icb0Hfdf/vvTk9x3f+aXrO8/7vlzhS7kFY4UeshUMlvpANEOmAqE2fRzGCGlWaJwGV34Iim0F5g6CpaUXISP0jyETyQrd01IpbFr3It/pIF6Eg6agK03oStOBVXmDvZGqzd8AUk+SOxto2XvgxZNW1momnUpTCzQJ5nnNd+MbgaaUjt6idQUo7mQdSXHwk6bfvLKysgYrn65jbV1bGI3lK6XuQ1ag63T1Th4dfMNODPrgLmlKFKrV/aybaFvdVHc7hWFBnilCIbKghLyjiLXf96Wzue79ITgPRiHoQiDwaRqU30UAnzH29jxTM7+JOn+JLueizkcQPiyPJuKPuF7ix9sPZz9YsqrkdwtXl8xdvGbhkkWrF7y68LWFf6TP0tWlL5euml+yaPX850rXzH9kwap5P4lq1T+MKX92jR39KfL4X8/1PyUjJDi9crx+jocAILqAeo4oX5zTTXppmSa9RHo+kO5A6aMmwi4ofoulZH56ja5pB1HUnrgdO4wyN3lcHujUiR478zcC1TTjTa7WCYjehXUNNiTPIjEqA/3W0WciFGxqMWjZoLBslEGKEHRXsstQMlc2HKQYrZprDLUtS598XjjJmWeRmBoxomsCbB0PPEFC3RPwHVtp9WAcPF0DcqDbBmrT6b/rJtpXN52+HSQTg5U+KH1/hS74d+yQXXsbP0GGhYPyXXKbaWULlCmsuIykdl9U3Hrd1Dxft+6H9b0GFl2nZ4vYrvsMYoevL1w175fzls9b39w1HvQEvEWvvLhj4Yr5b5Quf/FJzuUHELZDfiGk3nC30R6uagT3z2my04enjgzoKYaBXG3HXlwTi34f6d8pVSdqvlubok1IdY897byaRPS7tud83/PV/7Nt52vRhP2rpatKd5T8rTwrWDTyNtVTQB6kYjvgaNcEE6epzSlLib2is6WL4HkTLYGZI2dmw7p0ATvrST44yQhw/VEZUQ3jcHgOm3NyR2MIBk3y68VAsFpXsRPw7ZykFUwB34P5DKaqIbsX0IZ/QCw+FXQ1DZIMEn1Ho2pTent6XzrV3V67j4tpKHcKIu3vuZnuX6BkpyhJTc3eaiX9KgqNCGDrdpBl++DHRUbI5IX4mIn+pLuJT3jSe9UR8tfzV8xPryNqWt+eidrzwOkQDSSc+n0mKKIP6JX6xoH5OqfbCGA8qpBLTdC/OnqCq/Uxu3qpbcde1mN8qaGJl2uTiRQ/S6p7bPp7nX2eay91PP3lKiFWdTrW5qw3jl5UJKRgRsRkWR0Yy2iL1K6ehO2RNoxPGT/lD4ZuXSs0PY/uTKaOot4jJSGGhnWcHVM1zy5ZsaRZi8vqA61JCBvGfYZpfRGsH0xuphEJRejO5Y8dx3miZNW8h7EpGESnX/2BBQ/qSFdC0Ol0495mIeUd81fP30jHNwd3jburly38RbqujaC6wMNAofTIgQau/gCTx0/7libEt0GM3eHWow5030+wZJyeiGf7Uv136ap5s1OHXzTQc0JgGB6JhDPCtmtvtB3vUXgGv07tviigO7e5rn0Z/TuHZjNs11mVkN6vFi2fm77pMD28zguTx0/9hamb95mm6dqJxH/adnxu3as/2J969EG4IOHE34q79i8XrVywMLW7ybh97Iw8kOS3TTP0dfICHdd5MO5EH168ZjFN+v7fAa1TSYzpBUK5D9a/mHkOLWCj3kz2pYS3SKyrZBXz7cMCUdK7XGiH6T6ak8Cx+B9c5eBsjKWsFlkyDL27AvnRillkX+/Y2u1zeYpr/7cG6MpnIDd4d2S5sIGaQaYThIR4G46d1ofuFA4OvoiANaYFdztQD4rOcrGlb3LPxYMj5QAQW4GmCUaremEM3o+xDmtSuwn1dvo5gNzCBifMT4do4lzA6cjyjM8Qdu6nu6LJk4f3NYgLfUhq9/8dkIf+0zGVrPrwMhY99Dhz4i8yJ/oCS6RSvOYFZsfmMc99giWc/6YnMcIKy0Mk9ZOSpzUYYGaPQnV2HRP6NRP7Nu2xBA2B7umBwo2BMhbRPQ40n0IgH5YUlAah63sVmlS0JqbBwXdOo6NRnPSWCKfK4Uy4yt8Ot3pDMvw5eSR5OamnzBXowrmVbjxM7boo4C4/BEl+iKDACZmhEIzEwJkTZ/aouxr1gkPnnWAsunFYDsd149JXe5ryaIHmQ9GDwFLP6KG1PaeDwsDzn4qgVdpSeZWe554gw4HyBqO8otTu/1ugNVQh9mdWHfs50+0fMcP/MTP9/wpSWP0Y2x5iIuNRFpZrxMIV88pd16ukZ5sk5wWSikIdRtY3uJQptJsyc9s+EOw4B4weXZzJlP4dIfTLifEp31QpwQy+runKc529UMyypjxZvKXMXX2gvBvL3zPjG1H/DxCmBaJKT3ATXFg0P3h0gZjunBCdU5vPCfRsmTtvuDP37lu+PPSW0bfkpDY3CFe4O0F0q33XVdSPkGluwvVvf/vt7Q3eF9PSEFJFIJHMlPxqYJhadDUovaTrtgkzu+rC6EwhqqL4N7XvQsHnfBc48n20yYfnPgC6MJQeK5na/feL2bNN9pvf3M0eeezX7PGnnmK/ffiJIP2GPh99gj3+5JPY9wj77SP3sMdmJyf951znsd/cZOMzUX8qcvAZXC6mRwe8h+75kB5AA9f+FKXy4UFAcwYahn7X1PFTp067flqzlOW20TN7dLXowdDGdPzsTnMiJwFbDy8Ff2kR26vSZx+kdlw8ECk05pqcBroSoTyvDO3YIJjw6d6StNcVuMlcWFDqS0Ma5DVx6jndFDYDsXwOy5nJTPHP0JxvRMLZD0y5ccbVjXk/FOfDJLzveV4FPWQLdegFvgabOxf2gT91wBVF0+QikDxkiOmyRZXvvYnvGUy6o0HkPQPjRDdttYBH0hh8xrcxpa3woSTwAMkbHex34+PO8rCsv31065bNdPMODJSvoePuwec9CBnwSYnfgz68hxnG15hl3sJiXTqxBQuaHm7SH1ezX+eattinF4LS5TOKSVKgFY00SOBtFgmu/xczxFR6XALdFEb3dJzuXtNv2k634t9+8/R+Rlh9iWviQV3XLqF5FPRNoMM07Cjsoe9QxqOCyYWind+kZ6fW1o4ySerz+aGZeSSY2AURzReadijw7lLyIm6hKzCQYRu07N+50qbcft2MS8jrQNtPCrUejB49W6fjiIigivdyrv2naVr3Q0ZfNi1zDmfiK/TYhdTh9cKJO7uk9F5BHXabhmWamnGloRnj6Oa91CEtAqrnF2Bc6ImB9GCo1GaYcnkC7QwerajpWpbONXp7Zoshy8vqrHFWjCHak3wUCLRRmbYElqycv5u73hp4pvtBLHTn/gCNi6+wY6xFZUqvDSGdufuWu3NIvth04doWTLyqNjCoeSwjk57XQY+d0xhGTJDoOylnmzYMpNINPduZ7duXvLu1CQgIYcnKJbtdL77adu23oCQuvIrA+lKriGCICGABudC13rASP9K4fFavNr91vF3NlZvf2tyFBhYpBdz1jPV/2trzaPuqMSpkfEf3+Vy6UoL6daPXVqS8nqQOI396IRhi4wPSl08kWOLTplyTbwkOOQV1Mkx/PVtvvrx63mcG1552PWcbXf2hp/Snz6XQjrwxtJuezfs9I8Qfa8vaTr5zwp1n3FmcRnHxbLNrpGJojsr5DsLBF+AxEpl0iyViLJ6IB/XROB/FHP2W5Bn1o2BMQcz3jYdd3/+YlpVrho7hIr4nfKvR85qD4uICM4fnXJ1pWQssI/OZqJW4PbWLcd+vBKlsJ2GEjDAU0CyiK36p3ecFIjChi4khMzyWSDtp7Gg+5cI7DJ7mVXpcPe9Jf0/ICmWahjlGCGMK3a+TOuS80dnsPFCEzG+7Hnusnd7u+kmTJl24sPWhhxQzLZ95rs3sBBqI6MGBPIOEsD5I+J7APtuhN6B57OjROprSOGq9jBPyxKeIT38GNt5OREKv4Ei79fSXJm6R4HWKLBDPSM0w7tUM7UdKZ7+LhRKPdQ5tedhm7mPwEH9jGeZDlm7chXyGIc7PhKIFtxQHeaXIKhwK08RsHGkNgvHHB68Y3ODTyRpuTZPbWS8QI59zBs8vf2EvyOMR35fvwyugvILt1D5KgccieBbI4BpNN//V5+w3UyZM/9nkcdP+dfINU75aPHbqrOKxxQ8U3zD1IXVi88OQ009w3L0gIno1SraEZy9pSX5gkYN/mci50bkVWkez6PUX6cHfc2078TasKoe/0gkE96WpE6b+y4ybb26bOvScQG+LZCcG3825/h9hy6TXfI5Hi2uvDPK2fJPP1Mc0ER8sEORqtKlrM+hdOalDzgkTR03uGDIiX9SE8a/w2EAoydXHgVguAkpXFh5XnnjK85y3admFaZo5MLD/pJnGXS1BLJMnTh+tG9Y3Q6Y5K2xZt+rcvMKMmw0aoRYDBhQGGQ3aOom21/3En2beqlNLKvRe18LEvldd330OHkUZza3ohgHH4mS/kftH8wY4y8RA7QsLTe9WuVXX9C9igH0Fx8+El/MFhDr04KdckArdwh0MgHSt6DWb5AlJpmIgm1cSicRz85fP3566K7neQYI6cEWXFFJI5kV/yes5h7uBU4D3RGR32vkn55TQdC61+i9HYqM6oY4uUZ6cizbsojCI3i9EXiP1FXll1G5UPQLCGabp+h34/g2EBffrQr9P6Dq+m/dBjvfpQvsS5DIOx+XiVJ2sMMmadCYIrwD07U7UtEmvilXKW4E6PJ2w7R0kJxDLcE0zvur6WfcU3zRj6KxJs5ql5OSBTr5x8qCsiPgi+u5rESt8NVUNu8pBebWLtEpLS+O+63/seO5bGCfSMkJdII9JITt7Oq35wCH1yrIhULl0U2KH7MjdmtBngbz7O479LmRLa5JsGhfn3PnNAsh6zYsVCS9egratJoMRCUVy0Tdf1A3zH6mOzSXOINwZV9xrysQpN5ma/k/Ia1rICnfF2KtB31UJJS7AVbN6UEe/a0Hb0hfVmtVjSZziO66trJSFw8veVolCip/6GYaRTTxFSkKgQU7f0i5+cOcmDqDt6X1pZSIySe6jE5M1wxgIriaB5auh0K+5fuLni1YvfD3Y2QDoeSqw3DOgfJ1oEJHlJiQneKEyUh1FyfPKKsqa/djEfrmDcuCsTEeHdqG6Bgn/Aq+D03uU/IP4vWLj9rJ6X1pVUVHh5vYu3KFpCr6hugJ1jAR1onan2py+F4iUG/kaII8ckE8nlNkZCtce7cBgpHcou8FxZOHTMqN6IE8Jkkkgn2cTNn9+S+WpL+6qD/RKjX65Q/aAXKpA7PS6ijZwMdvDgxmP0CHblV500ICiQ8O7DWc5vXPYyJEjeXFxMR+zdgwfM3sM79SpkxgVHqWP6DZC63dpv46eEqM0Lu7XuPZVeJi9EAbYINKtnnL/I8pPLKj7AOmivPwahHAHUd5IGJa2aEc7pvxraelKUb/Cw+27tz+C8vSOHTvye+65h40ZgzJTCadrEyZM0PLy8vTC3oUdIcNRQjfug/H6CgilW9xObEKf/Bv6PFvT9CIIk8i33uepoM3JV3T49DIx793yivLzXv+0qWJT+YC8QccwMgaDzrLhkXdFX4/kXOuuK/NYft8BJ0a1GeWS3PJG5Z0h044di7X8/LBxI7tR17uFB8MQz4Ssvm/qxtWoq5lwEvvj8djzMuE+V/J6Se1ivhbHQw9x9sHHOUx6U5hhdKv1VtJIDl0Gl4wUejdzvOUsHj3I1q5t0qz4KaRCgOhVQY98eCpsAzqvM4SXizgSYzO5doWQVpqgbNSlViFTFaPt9C34HSiHCOZPEIvSxO8+bH/C8/hPF66cf9aJ2YLcgmzkMQ2DhOpCD9wJtpMFRznIyj/IJZtbtqOs2aschxYVGTA6d0LJMThS9cX/4GlhQqAofzcIdOXGirLdqVPOwJYdG6L5fQfu5J5WBnbvjnN7Ql7kiSE//EWeAcHgk76TDMnSUSJypt9BuQT6xLHkzcFq0YQviMbfAsV40GFywdLX5jX56e2bKj6NFvQZuM3nfCeUqjPk1cuyQhw01Q+lX+t43vW+5uZGzKx2yhWhAzuOWQd6HYsc3HOkvYyrPl6WfUUi4kxVLv+mJviXUJ/BlmlFbMdJIAxY4Sn5bzzhv/XympdPuWwM5bWH9htCoWEMbcwNW+GOIJgQGjYM4+naiMgYxmzRMSKyMw59tt86XHk4cmj3oezPdh/pmqFnDHROuNcoR0yHY/otXTO+HA5nDIOUwjEntkpJ94cH7f1vZBiZE0E0V6KPwI/yTdtlGzZXlh1PVQGkUgSl1xF6GR08z98LQgapnHzt6fmgsOOA3Z6hreNK9kTP9YZcwhiWeajHeHTl1XamnRsL2W24rcIHdx+09vfcn3Fwz8H2LM4uCetHRlg8cnOsXfSfoFBfBZFMoPCUrmQl7HgZSP/XjhSPlq6Z2+T3eJ8jBMvIRijsTwdxdAnmVIIhmBqHATBmQxaRyl4MwhUs75L9rIn3IZ1BKoTyynKnfY/2eyJaViXYdB/NiWDgt4Pra0IQwaCHUJLEQgoDpL+T+09CoslLIhEKCaBOpDg7YeFWouJPu75aXLryha3BiUHtG0Z+n3wdzlI3eDj5GKDwBEjp9EDpUK9qT3qlypCvlW9t/tO4Rlw5Qjo13gAh9L6RUDhwX5P1tpKeli+fg1T/BEWpHbD1gV5t2bPD4D265e8gK42KWRggndB+AW8vJRNq5qlNpbaQHGk/hYT0HiKSF82ngJA24+9LqMfjcZsvbw6hpEEeS+6AXns0X1SC2sibykANuoXMUA5Iuo+hmXno0EE61+Bl8dGGwcfpupgQsszx6OdxqD+svTEEx2e6nkdvDqClB884fuKZ0hUL3sM4qddFp9ez9O/WbzdCvAPwZgUCV5JFG+TZVWhaPyhSf4TIl4LgruFCGys0fbxlGEgWknk95HANCKEARBiBHCtc157r+N5TOw5vX/vOO+94+XlF0zMjGYPhrXDI501lO+vLd53sowG5hZfi/BuyMjLb2K5z2PX8dzdWbGhS6Hg20Gs1NlYM/Kywj6oUXD8kfY/ettAL4zELMu1rGkYextAgjKkr0a7R+A6ZmhMwpsaDlMehnaPRrish0y5QGAvy2WV7zlIY2z8IX71auvrF83rtR5NAr9W56dZMprx7WNucjswCeWCcBp/pFAozlgGViMYOMS+xkLnuIbZsWdKrOAvqJRUCvXi7bPv6nb17FpSBCA5CAInArHLucK48kATFOxTSwqAiFCFSSSsNZy62RLHtCCzaZyCTT5SvlsLBf3pBpvdq+cvzmvx8i8Lhhb7vGkdMTXTEAKM1MjRDl8AAr0YdXpeK//5gzNpZeQ7vnvnkk0/8/L5FNaZmhMHR5K14UHIbVrYa1u09xb2HWRu2ld4ZlDqlQWzbu94u375hW98+eeVC8mrkRzG/gziNzABNuwbzN9hGSC2PCYhG4beLTTWQ51EcWymV/xd4SYsd6T9funLe2qaEPA1h69atCZDL1vxLBpahGgmfJjuUlJqu+6hMB3TeJVCGfki0vL4IhF1Av+EVdke9aJ3JYcdzt2LQvwG34AXbE/MWrZx31teXbtq1qaZnv+4blbJ2csRhMACBDEEqYeTbC95rHpQuH78LdaEXaro2kLZBImS5HfTvPtu13/dcd76S/u9LVy74eN++fcGgHtSn8EoMuIEgH9TNfyWmVBl5jLSPUNC7sCfIsC8IKtvxnI/hBfx5086N21O7WwDlqgwh8YCe/TahR48hJHMgDS/1aCJ6K0RvtIFkWggCKQL5QbZ6f8i6F/qZbqo94brOfrTvQ9f3l0C+v1+0asEaeqtjqoALj0kT6A7iIuh0BtP4EYQQh2DNDieTfwTyPcKi0Sjz3bew7RV24EB1QEZNwKmmsxHMHj1b35i5vRBkMRKdPALuX3/0MM1Q56By9JAgjB3uYqxFuVBHEPRUQoDrYYb/kvDkRy+teOG83pNyx3V3FCLsHIcOuRLuJtTC/4vHndWlfyw974dyT54wcwD8qQlcE5ejLToIZR2sxx/Ndry8KZe56wNN3GXInKGaZJfDTR4Khe4LT6ETZJQFGQUP/oFy0asga0ArR9Cmnfj+KRTrLzXaib8sWbKkUe/oXDF99PQOKqINQ/lXw+sYigHQG+TcAQlejKD7AB2QK7w+TrduVDChPhRMf8vblfhLSXnJOT8FcMrNdxbpjF2FjrscntgAjJ2uKCMbcjFRDg3WGGSAccN2Qw6fIP3ZZ/q6klefOcNy00JAyGwsmBljz/nd/OXzK7C5dsDTu3rMsDmKxgvCx1ejiaq3LuRNgDTxXeXHriCZQkmHQwlzYWo7YFcGakWv0KVZ98DI4nMP/PwN6P13pe+um79yfoOh9TmC09g6VbWTokkasZNyYr9+PJeZojdc/3YsnjjVCwlZnHl2NbPtnexb30pHFU1C3ZLPClrUZvewM6JeNEPztRA3eIj5LBNeSFhpGvwTDEg4TEL6Mc3SbOEKirejz696niztycacA2aNGGEcbZ+bFTbDmfS7Ol4d7XS8U9XjzXw2R30YgbxzkTdH3rSSy2NebMu+rBPn+26X+yfebx13j2c6mhPxmW/BIkegDBm+gtwAKLGt6TIGSxeTmplQnh5P6EZ02bLHL+hT24jwDDsn0xRuBP0XRj9mUL0UVxo+0Ycq6ni8RsOo0kN6zKw2a873pWE0dmq61GRyn2fYkofgqEHhZKbUpaXBdSIZwO+tQX3iVKae0Gswbup9vQgtvGQ1WZm+cvSOhzMOnz4GaLVrlp0VgceZfVzTq4YN6xltykvmzgfJOrFMTWkZvoO+DoWzBPfpkaA6IkBPmdALtNF3/QTkHWdRVlOydgHal77Mcv4oLl6gTf74SBfHTWS6gkud+0HeqFOg53FZ7exW3oE5lXOSfUmrZHfvNlmbNjpLJE6tR6dOoPfdPquqctmcOc2KAppFKq1oRSv+NvFCr5+0dXVtShste4hUPMeWjhcsLwGVwgMMJv3hqQh4zSsTfmz5Fyu+0+S3ZzYXDc6ptKIVrfj7wY0dxvYwmPbfES3yhQwtPIhzNcTgxhBDGEN0ruNTH9JWzxkclwkDafOS46vrXSbRErg4a4da0YpWXFCE/LDGlMiM+Ql23DvBqv0oUk1tqvJqEP4Et3yYQmjntbL6bGgllVa04nMAyX0FwqC5D1qQkPqXnMhMf6eFlYiGFJenPUSohdFKKq1oxecHPuijzoRr8quqnTrFN3qaGAetXEC0kkorWvG5QZo86l5/qcMxAS68yreSSita8blEY8RyYdFKKq1oxecACGrocnEGZ5wW22ELJSKWk6FPcFmZM9Onp/JdQLSSSita8TmAVIJWO38G0kiI09Q6uZKWM0e6dKPrMbBPs+/obw5aSaUVrfgcQHAzhj+fci6qdJ5efpb0WJKUwllMJpirnF1SS+wIdl8QMPb/AYsv1v2DgrfuAAAAAElFTkSuQmCC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14" descr="data:image/png;base64,iVBORw0KGgoAAAANSUhEUgAAAJYAAAAfCAYAAAAFvjTyAAAWwklEQVR4Xu1beVhb17E/V7pa0I4QiH3fF4HZN7MEMF5jJ7ZrJ3GTJnHaJo3jpv1Sp3Xcl7R+X5ylSZ3aaV/Tpk2zOc+pHRuv2GCDzC6zmtWIHYGQ0IJWtNz7viMQBiJAuO4fr2H88YeluTNz5vzuzJw5IwSs0ZoHZj3wI5fQjD+w1lVrcIvtEwQAQEGIU3vVwoQSo7R/NY6Cz67RmgdsHnidGbXjCC3urAo3z3mEjZDADzWilI/1faLVuGkNWKvx1n8472vMqB2v0+LOqhcB62mNKOXTNWD9h+/+v3F5S0Ws/RpR6t/1fQ2rUb0WsVbjrf9w3jeYMdt+TU84b8JNcyslIyTwzFRV0t/0g42rWb4zwKIBAKiztdw0AEAHAMBXoYQAAMAc8EPdLAAACgCA1eLUKuXaRUL5zFk5UI9mVt4qTFxjhR4IBBzObzmRz6AYQscRHENxIlEFTPK3pxr+2gsA3HunySGw6HQ6PzIg5ns8jtsWmgs9Esdxtu2UgCD66WmjWDGlKOuV9Hwpl8t7ltLEB3y6ICPxXRaDVaDSKCobu0U/VyqVanjQSAhP+L4P3+8pMokSgQOcjADEZMWs4gnl2Ome4Z6/KBQKCLJlyYfnE+7r5f80382zgEggBkI5AAArgiBjaq2qune4/5MhibhqJTmLv6fT6Z58nk8iAcMCEQRBAQFoDAZDx4h0pBUAYHBCHkKj8by8OOwgAonAsfkNR6bVanWfVC0dhDYuIYPs7R0YLJEMiAEA96pnG7M7w9/LJYHiQmfLFGNVKpVKtVgGn88PYlI4SQjAvOF3OCBIdFNTDWOqMajzX6YDCawtG3zp6UbzTDijkRDyp53ay6fEmmpHwhcDi5Aal34w0DvoMIlEdsMwDODYwmCDIAggEInAarUaJRPDf27ra/31LGAWyE+MSj4cGyY4ajJNAzKZAu4Odv+mV9LzTnp09kU2k51jtVoAjs8LfAgCUBQFOr22o665eqdkUtK1hDfQrHXrj/h7BvyCQCRSrVYrAPPlAGCzDwEIUKgnv7jVUvGSRqOZXMmzAV4BUWFBUYd5bLedVIoLdU4mggAMx4BGOzU4NjHyYW1b7cnZqL1AJJ/NDw7wC3iMz/PeyaKz4lCUhEJf2clsMQOtXtM6OjF0XHRH9I/FUTUsIPLxnKTcz2tba3a397Z+DZ/jcrmsaP/ol709/J6jkCk+VIoL6Oxrf/VWU+VbdrmBPoEJ0cFxR904bptRIorYfQp1my1mq0wxUdIsbjwilUrvrOSD5b6XPRNUwaOhOTg2s2cIioDWCeOZ+FPDO1cCFqM4Y/MnHjyPR01m09ymQwOJBKLtWStmXfA5iUQCGq22uaKmbIfKqFrwZqTEpX8c7h/+NHQolGGymMsQgKNUskuuxWqxfWZ7sxaBAiWiYNpkbLvRWJbtIHJRt+Y8/IUrm/uI3UYCQgAEwswflAWBBoEACdqnM2hF1+tKN2u1WtlSjkuKTf1xVGDkeyiR5KKcUtYNjw+ckk/K2zECZmbSmZ48V88Nvu4+uyhkClOjVbfVtFY/JZFJmuzyfD18BQUZGxoICIGsNxoUE0rpTa1W22S2mkZMFpOF4cLw4TA4WTyu+wYSkURRaBSXqloqH5u/vjD/iJeyE9cf7+rvPFDTUnXCl+8blybI+opJY0SZzCaLVq9p0Rm0vZ19HW/ZdacL0p8P84/8PUJAyBKZ5MKwZOCU1qgVAxwgbAY70t876AkY0S0Ws75D3La/qavpy/sF18hTAUIuFc22zAKLTERAv9p8PurLoe3LAmtj9pbTbmy3XRAINkTOAmraZOpT61R34V6xmaxQF4pLCAQYjGaQIBD0Rl1LWcO1Qo1GI7crSYlN+zg8IMIGrFl58AECBCmOYRqz1TKEw70nojDlkKFMO1HIFNAz1P3LupaaY/ONzk8t+JOPh++PIKjsuo1m44hSNVkyoZJJ3FjuPC7bdRONSguH4LXxoCjQaKYullSe2+rIAelxmYcigiKPGaeN0jZx8486ejvOOeLjcrm+SRGp73u6ee1CEKCruF2+flAyaAMXg8H3yIpLfGNINlwt75WelQGZ1pEMd3f30KzYnI/YTHbeiHTkH2V1pU/Z+cL8w17KSsw93na39TnpuOTy+tS8JpSIuvdL+o4PDPedHJGN3J0vMzEy8YeCiHX/ozPoxxq7G/eJB7vLHemMCRHsjQ2L+xuFTKbUt9Zv6hpov3o/4Bp6MkDIc7kHLAoRAb0q87mYU0M7lgTWuuikA7Ehgg+mTUYbD3z7rZi1t6Wj8ZWe4Z7L4F7hRo4KjiqMCo59l0KmRsF0BolMIoNx2djH1+tKn10KWPZNHpWNvt/W2/yeQqGQQFUerh7RybGpv2MzOYW2tDarX2/Qic7f/CbFLi88IHpTalzKJTuoSCgJyJSyz+s7al5cVHOQH0opeNvLw+egHdTQPlGH6ImuvvYv5jshMjh2a1psaolh2iC51VZTIJEMLJV+5x5Li8+AafjZutbqnUNjQ7dXu0kcDoeTn1RUzaAxoiobhZmDo701UAYEVkZC9vER6fDLdBpzO4vGTKtpvrWtb7SvbLGOIN8gQVb8+noLhk0LRTdyR2WjzcvZEREUsSs1NuO00WTsKWsoTXGmhl0sT/ZskJBHJc5FLNQWsUzngj9dAlg8Gs97fUaekEwiB8NUgiAEgFktd242lxfJZLJxRwYzmUxeYUrRRQrFJdUeucgksrVKVJnZP95fD59ZHLFQIgn0jfa+VdtS/epimbCWyE8qrEKJaKzNBsiAEKauN1yJnpycHIX/3Zqz/TqTziyAkQ1GPbVWXX5JWFK81AmwKH3DGR6X/wgEP3xRDAZ9zbmbZzPn6aZsf2hnA6yHqlurNosHbS+QMwTNg7XBzFt1HyQIT9ifGJX8Ufdg95s1zcJf2YGVGpdxHL7QKBH1rW4UbuuT9F13JH5T9tYv3V3d97b0ND/f0t30J2dMKMzc+JkPz/uJO71tB293NHzgzDPzeU4Xex4LZpF2mTBcDz+noQj9+rDh5M+r5e85koWkCzIPB/kEH7WnIpSI4tWtNQ8NjPTeXE65j4dPfG5yfrXFaoXtCAAjyICk/w9VTcKXFgMLplUcxyfLhdcEcr0cRqpvUVJM6s8iAyN/Z48yKIpaykQ3EqXSkTZPT//ogqS8ZrPFTIIPwvRb1VJdMDgqdhj+IY8v3zctJym/1p4SSSjJUim6sW5YOmwrYqNCYvekxqSekiql568ILzqsE1brfGf5eTxe+Ia0zd1qjfLSxcqSLXPAEmQehy9W/6j4nZrmql84ksdn84MKsjd0G43G4TNlp+MAALaNXon8vIJy8pJyK5QaRfWFivNZK/Gv4nsiCMoKBQhGBogZBxiRADCDBtm9YW8DgiDJUBB8s/VGfcX5G2fznBFclFH8Bc/V/TGYwmARbTQZm74p/yeUhc2PWEQiEUyqJitKqy8vKTc0MDIvLSb1xhywiKilrKZ0nVQpvRMVEvNkYmTSJ/aDgNlivnvm+mkBAGAmdzsmyiMFu1psLQ0cs6Xrhvba73f3d38G2YvSN37p5eG9t6G1Zm/nQOdXzqzXSR4ih8PxdWW6ByA44CEIRgI4mEJwRCXTysbVavUgg8HnPZyzYVCtVTdcrDyfYwdWmiDzuMVq0d2ovi6QqqV9jvRFB8XuSxWkfdo3Kv59pejmy07aBNlcdhbu6aSQyfzS+sshcrnjF3wV8mZYEx7OAruPVQKTDd8YrM4BZtYje4ofN+EAt0UCGHXEI71v17ZUH3JGQUxIzHMJkUl/ntlwAjCZpxVny74OAwAovgUspfzr0poru5eSy+FwEorTNzfB1isOcBiV5oCVHp/52xDf0NfswLJYzJop3VQXQABsji5BCMZhuEYiiK15OgOs1tqfdg91H4fv0Nbc7e0sOivywq0r4VNTsgWFsTNrX8zDAzymT7j//mD/4P10Cj0aRW0uXUDQfpN5ekxr0HazGZy8qZl0XmAHVkbC+uMTcmnZleqLhUvZkB6ffSwiIPxQe/+dA/K2ib8YGAbYZF6WEIDg06RpU0Zs9nkum5tTWn05c0IxYavt/mVa/3QxKDp4BRhhX9pOCEC+V/zYXDMJAqt7oONnonbR+84oDPOP3JomSCuBBTVMdxarRX215lK4VqudWDWw6JyE4vWOgZURn3Ui2DfkJwtOrMSZFshyZD8MQB4KmQrqWmqf7R7s+NjV1ZW9IW3TXQRBiJeqSsKmpqYUK8la7ns/fkhsmiD5KyaNGW0w6aUSqeQblVYlUqkVUgRBMIRAZPF57h4EIhrKY7oJqFRaAoqiLLVGdf2S8EKRHVjwVNjZ1/5OXWuNwzQI+dIFmSdD/EJfwDDMAjPBasiKYSgsI67VXH5oXD5+YzXPLsmb+dQGsPHlqwuBBQCMWBgOcFu9PBuxHBbYjgSH+4c/mSrI+GQGWARgskwrz17/OvS+ItbywHoz2DfkVTuwYGcaxzGdLeyuTAiBQEA1ek1Z7Z2qffBExOfz6bkJD/USCARGWWVpmEzn+JCysmgAWCwWtzh9cy2FTAkbGO17r69JfEQCJMvWPTyen3dxWn63SqNsvFhZkjsfWB3i9gP1bTUnltINX7IQv9CfqKYU5fCUhyDIt0PjEg/DAG8wG6Ttora3FGDl2w1n1g8cRiwAkF1Fe9oJBEI0FLLaGisnMfekr6f/C7BAXrHGWikVLgOshMjE52JCYmdTLgJbIX3lomt509PTJhzHnXltcb1eDxukcye5rbnbRWwGO+lG3fUkiVyyqgvW+Q5PjU19JTok7u3h8eGPy+a1W5bbFHd3d0ZRykZYY7XPr7FsEUvc/mJdWw3s7juk9ITMw5EBUUdFHXXP37l7x6kToVMAuV+mzMdzwLZfVwDjgtadCclJyjvm4+F7yH4qhFGrqVNU2NHX8a3+yXzdPB7PKz+xsJFAIHjCk8zsqfBEVZPwAOR7kKnQi+eflJ+WK7JYZnABU0BVc2X2kGRo1XeB9jUUpBWe9OX7v9ApvnOovr3+7fv164asjdf4XK/CysbyzMHRQafqFtiu2bZ+x4Baq7q9OGKtBKzwgPBN6fFZl8Ynx8+WVl1+9H7tfoDPkUBwZoLtVAgQWCEjwGrVId7e3pHZcbkVAAAPqAymNIvV1F7RdKNILpePLWVAcdamU25s3p57x3kyfqv5ZpbduQ8SWDCY7nhoZzWVQk2DfTPYx5rSqssuCks2LtdP4vF43n5cv5zxyfGWscmxzvlrCQmIyM+Myyg3GA3dwus3k6RACqc2Vk1FGcWNnjyvdWU1pZESuaTbGQF+XkHrc5NyKmE6u1B5r3h3JmLB+rAwpbiTSETdyqquxsoewMHDGZvBD35wCAQGPQoslpmLeBLZBXR0fAS++vIvjp631SjZCTlHA3wCD9trmJnOO9bT2N54UDzSXTp/7AVe1kaFxL7DZXO32CMILAhVGtVnl4Ql37crecDAArHh8XsSwhNOze+8y1Xyr6pbm1/UaCRzV0mz+pHwwKjt6yITf08mkQJwHFeV11zLWHyxvTX34Utcttsm8fDdY1VNt37plIMBoAb4huSrRuS1aqBWFmVsvOrF89pQ0VS5eXBE7FSTdXP2lv/lcni7FerJbxfvK6TCmf3Kfj0kIOK/RqXDn1+vLd3npN2wtxenMWpG1Gq10tln5viOnxACJjMbzN6OABQFQCY9B37xytJXOnDEJasw9xqFTM6wn6TgKQ82S/UGXZtaN9UBIwOZRA7isrjJOMApdj6YljCrtetiVXmuViud+HcBC8rdlLX5cy6H97j9BYC6cRyXyhTSc1KFrAmzmqepLrQQH3ffYhadlQyjKUzT8O6xtbv10ZaexrPzHert5h2Zk5J/C05y3B3uPlTbXL1SSnTJTy38U6hf6JNN3Y37RXfq/5oYlfzTuDDB+wr15I2SinPwJmDRyMvCLcxLLXzd18P3v+CNwGzUtbUW7HeFK6VCyAtrtJz4fCHdhZ7QNdj5Rn1r7esrAWVdZNLPEqOTftfT3/2msKnC1u1fFb37vhAwGQuBNSE9B147vDSwoAIfro9vRvL6byhkcpLZfM83tskBZKZdZJsemHdZDHtDOr2uq6lL9MjAonu2+dMNEABKteLMlapLDkcsoGzYx9qYvqVpbjIBJVkqROWJI9KRNrsD3IE7Iy0n42sOm1sMx3Eg2S/LoZ3zbbRfNcHaz2w2t12uuZDvaHwmNii2SBCV8E+USGJOKCe+bmoXvQGbsoucTgoLjiyOC457k0VnxSrUk1eFLRV74LgQtCm7MPcmk8ZMUqgUVxvbG37qYOQH8eZ5r4uLSPhvL57XxhHp6Idctus+nV7beFFYkj8fWN3izgM1bVVLngrtdsHMkZGQfZlMIgdMTE6cuzvU9Zp4WLzYbsTP0y85NjT+Db4bf5PBqB9saK/b1jfSN+dTp8HlCFiyifPg8K+Wn26ACng8HjMuKP6ol7vP8wABJMw6MyYD/9k3EdZgsMaB/RmJdOSThq66VxxtWFJM0pGYkPjf2Oex+kd63xU2Vr6y1EJcXLi+2/M2tSIAcYVdBBzHJ0oqr8brvt0KoOSk5L3u7xHwMg4AZWaUB7s3zgMnsWZnxmCel06Of1HXXnNw/uTFYhvg2EtSTMpHHKYrvPvEJtWKJp1BcxtBECUBIAEcNjeDSWcFWKwWbFDS9+6tRuERAMDc/K6Xq5d/akLGpxyWa47VYrEqphQirUHThABkikAg+LgyuSkMGiMcIMDQ1Cl6YWJs4lJR3sahKY26/nzFN7bOe0RgxEvZ6/KOt4vbXqhtrf6jMxsOh/tSItI/4rnyCjAcw2Uq+W2dXiMiIAQ1jgNvFoOd7MriRMEfcskU4xfqb9f9eNIwc/e6avrgAyFgu96LWCQSAKOSs+DVVxweIBz2gTw9PWNCvSKfduO4FVDI5CASSqJDQ0xmk37aND04oZTdGJIN/10yOzbiyEh4sZwckfI+k8nJVasV1Q1d9QdXyu2CMMHOUP+II1YMwzv72n7TM9izIHXN12ObIPX2/4EHl7+RQqIEU0gUGsSU2WI2TptNIyq1Qtg73PO30YlRp05qsDkfERSxI9Az6Bk2yzWLSqEy4LAgBK7BaBiSq2UXu3o7PnQQzexmkaOD43YH+QQ+Tacx0qkUKt02h2Y24dNGg1iqkp/t6+85MaYcG4LXncWZm0+brZau8rpSW23n7+WfnSHI+mNVi/DZkfER20W+k0SICol62J8ftJ/DYudQKS5MGAcsmAUYjYYJhUZ5Y2BY/Nd+ST+80F7NSPlC9Tt2PgYC/HOA2TyTKkgoFTTePguEQodjOCs1GAkedA93KpPKg7ImNZNynU4HpzFXc7MP+0xLjeM68h20Cf45mpN3xE9kMBhuDAaXB8+7eoteKZfLYTF/7xcBTu6QnY0LuCyaO40PCICqN+uVCoUC1o5Oy3MFrmwaj8ZHiAhlWjstk+lk0J7FPoNrXLzRjj5z2vo5uxHgojPrVEqlEvbunBmntumAtXY8M3SXFcEYMCMBHCHiiFVWpq49s1LtuNjIlYDl9KLWGP//e+BR18Itz3nsu6DH7mGRSqCAo8MfJtboRXMTs86sdA1YznjpO8LzmNu2Hbu5m8/q5gGLTnABJ6WfppZNVa/9rvA7goMHvszvuW3bsXcRsGgEF/CHic9Sbqqr1n5i/8A9/h0R+ITb9kd2cjed0WH37tAZRBo4Mf6PtYj1HcHAv2WZWezU5Bfd95VYcSuKAxwjIAhqxTHFm6MnCjuN/av6feL/AeELKei8fTVfAAAAAElFTkSuQmCC">
            <a:hlinkClick r:id="rId3" tooltip="http://onecare.org.uk/"/>
          </p:cNvPr>
          <p:cNvSpPr>
            <a:spLocks noChangeAspect="1" noChangeArrowheads="1"/>
          </p:cNvSpPr>
          <p:nvPr/>
        </p:nvSpPr>
        <p:spPr bwMode="auto">
          <a:xfrm>
            <a:off x="0" y="-134937"/>
            <a:ext cx="14287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EF1BC8-8CCA-4CFC-9517-749AF09274D7}"/>
              </a:ext>
            </a:extLst>
          </p:cNvPr>
          <p:cNvSpPr/>
          <p:nvPr/>
        </p:nvSpPr>
        <p:spPr>
          <a:xfrm>
            <a:off x="639865" y="2151354"/>
            <a:ext cx="5033347" cy="3256388"/>
          </a:xfrm>
          <a:prstGeom prst="rect">
            <a:avLst/>
          </a:prstGeom>
          <a:solidFill>
            <a:srgbClr val="E1C1E1"/>
          </a:solidFill>
          <a:ln>
            <a:solidFill>
              <a:srgbClr val="A35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</a:rPr>
              <a:t>Which factors influence a patient’s preference for continuity?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their condition is physical or psychological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Perceived acuity and severity or ambiguity of a clinical problem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Prior relationship with a GP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Systems and structures of general practice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Age, sex, ethnicity, household income and education – </a:t>
            </a:r>
            <a:endParaRPr lang="en-GB" dirty="0">
              <a:solidFill>
                <a:srgbClr val="2E75B6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97256D-864A-4329-AE5A-7F5DECADA407}"/>
              </a:ext>
            </a:extLst>
          </p:cNvPr>
          <p:cNvSpPr/>
          <p:nvPr/>
        </p:nvSpPr>
        <p:spPr>
          <a:xfrm>
            <a:off x="5978781" y="2151354"/>
            <a:ext cx="5033347" cy="3256388"/>
          </a:xfrm>
          <a:prstGeom prst="rect">
            <a:avLst/>
          </a:prstGeom>
          <a:solidFill>
            <a:srgbClr val="E1C1E1"/>
          </a:solidFill>
          <a:ln>
            <a:solidFill>
              <a:srgbClr val="A35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</a:rPr>
              <a:t>What are the characteristics of patients who prefer continuity?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Affluent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Not in full time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Have a long term or complex condition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Have a mental health condition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Trust in their GP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795368-5F62-45AF-B5FC-65E040921B14}"/>
              </a:ext>
            </a:extLst>
          </p:cNvPr>
          <p:cNvSpPr txBox="1"/>
          <p:nvPr/>
        </p:nvSpPr>
        <p:spPr>
          <a:xfrm>
            <a:off x="9281654" y="6352310"/>
            <a:ext cx="30676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Can you add any more</a:t>
            </a:r>
            <a:r>
              <a:rPr lang="en-GB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?</a:t>
            </a:r>
            <a:endParaRPr lang="en-GB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Graphic 17" descr="Chat with solid fill">
            <a:extLst>
              <a:ext uri="{FF2B5EF4-FFF2-40B4-BE49-F238E27FC236}">
                <a16:creationId xmlns:a16="http://schemas.microsoft.com/office/drawing/2014/main" id="{268D4B56-AA4D-4098-B5AE-B569390855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67254" y="6079776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A73BF60-6291-4022-ABD7-DC463E9134D5}"/>
              </a:ext>
            </a:extLst>
          </p:cNvPr>
          <p:cNvSpPr txBox="1"/>
          <p:nvPr/>
        </p:nvSpPr>
        <p:spPr>
          <a:xfrm>
            <a:off x="639865" y="6079776"/>
            <a:ext cx="70889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2E75B6"/>
                </a:solidFill>
                <a:latin typeface="Franklin Gothic Book" panose="020B05030201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Continuity of care and the patient experience by The Kings Fund (2010)</a:t>
            </a:r>
            <a:endParaRPr lang="en-GB" sz="1800" b="1" dirty="0">
              <a:solidFill>
                <a:srgbClr val="2E75B6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89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1E170-A2D2-4FAD-8DDE-EF38B4EA6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perspectives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7F384-3C97-41DE-93E9-9F1C9E5F43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When, why and where is continuity important to patients?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600154-0C43-4F0E-AD57-B9826F0B0E1E}"/>
              </a:ext>
            </a:extLst>
          </p:cNvPr>
          <p:cNvSpPr/>
          <p:nvPr/>
        </p:nvSpPr>
        <p:spPr>
          <a:xfrm>
            <a:off x="596184" y="2035367"/>
            <a:ext cx="3641519" cy="4044410"/>
          </a:xfrm>
          <a:prstGeom prst="rect">
            <a:avLst/>
          </a:prstGeom>
          <a:solidFill>
            <a:srgbClr val="E1C1E1"/>
          </a:solidFill>
          <a:ln>
            <a:solidFill>
              <a:srgbClr val="A35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</a:rPr>
              <a:t>When is access more important than continuity?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Patient seeking same day appointment for a child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Patient has urgent physical condition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Those who are employed are 6 times more likely to value choice of time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Older patients will wait c. 2.5 days extra for an appointment with their GP of choice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979B2C-32F6-432E-89F9-AF7472961596}"/>
              </a:ext>
            </a:extLst>
          </p:cNvPr>
          <p:cNvSpPr/>
          <p:nvPr/>
        </p:nvSpPr>
        <p:spPr>
          <a:xfrm>
            <a:off x="8228422" y="2064783"/>
            <a:ext cx="3641519" cy="2789112"/>
          </a:xfrm>
          <a:prstGeom prst="rect">
            <a:avLst/>
          </a:prstGeom>
          <a:solidFill>
            <a:srgbClr val="E1C1E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</a:rPr>
              <a:t>Where is continuity important?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All/some consultations at the practice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All home visits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All care homes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84D726-945F-4C4B-8767-2483172FAEFD}"/>
              </a:ext>
            </a:extLst>
          </p:cNvPr>
          <p:cNvSpPr txBox="1"/>
          <p:nvPr/>
        </p:nvSpPr>
        <p:spPr>
          <a:xfrm>
            <a:off x="7551175" y="6401851"/>
            <a:ext cx="4559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1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Can you add or expand to these points</a:t>
            </a:r>
            <a:r>
              <a:rPr lang="en-GB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?</a:t>
            </a:r>
            <a:endParaRPr lang="en-GB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phic 7" descr="Chat with solid fill">
            <a:extLst>
              <a:ext uri="{FF2B5EF4-FFF2-40B4-BE49-F238E27FC236}">
                <a16:creationId xmlns:a16="http://schemas.microsoft.com/office/drawing/2014/main" id="{71B9F258-0287-41D8-B688-CD1C4BC3E9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36775" y="6058004"/>
            <a:ext cx="914400" cy="914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EAA35DF-9D6B-4320-9E13-2A9501FA0A81}"/>
              </a:ext>
            </a:extLst>
          </p:cNvPr>
          <p:cNvSpPr/>
          <p:nvPr/>
        </p:nvSpPr>
        <p:spPr>
          <a:xfrm>
            <a:off x="4412303" y="2035367"/>
            <a:ext cx="3641519" cy="2818528"/>
          </a:xfrm>
          <a:prstGeom prst="rect">
            <a:avLst/>
          </a:prstGeom>
          <a:solidFill>
            <a:srgbClr val="E1C1E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</a:rPr>
              <a:t>Why do patients value continuity?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Not having to repeat their story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Have a good level of trust with their GP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Feel safe and listened 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Feel treated with respect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Feel their GP knows them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EDF7E9-AF50-44FF-AA21-E9D1517772E3}"/>
              </a:ext>
            </a:extLst>
          </p:cNvPr>
          <p:cNvSpPr txBox="1"/>
          <p:nvPr/>
        </p:nvSpPr>
        <p:spPr>
          <a:xfrm>
            <a:off x="4414004" y="5638671"/>
            <a:ext cx="7696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Extracted from documents referenced on </a:t>
            </a:r>
            <a:r>
              <a:rPr lang="en-US" sz="1600" i="1" dirty="0"/>
              <a:t>Suggested Reading </a:t>
            </a:r>
            <a:r>
              <a:rPr lang="en-US" sz="1600" dirty="0"/>
              <a:t>and </a:t>
            </a:r>
            <a:r>
              <a:rPr lang="en-US" sz="1600" i="1" dirty="0"/>
              <a:t>Research &amp; Evidence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180456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sources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983602A682BC4B85AAEC97ED7A213A" ma:contentTypeVersion="12" ma:contentTypeDescription="Create a new document." ma:contentTypeScope="" ma:versionID="02113cf347af5da4cda9348cd8f5daf2">
  <xsd:schema xmlns:xsd="http://www.w3.org/2001/XMLSchema" xmlns:xs="http://www.w3.org/2001/XMLSchema" xmlns:p="http://schemas.microsoft.com/office/2006/metadata/properties" xmlns:ns2="b2f522bf-5a60-44bf-b1c9-502145edce1d" xmlns:ns3="6c54bd8c-ca9d-4bb1-bb21-4e6fd6d684b1" targetNamespace="http://schemas.microsoft.com/office/2006/metadata/properties" ma:root="true" ma:fieldsID="5e198e94b692eadedb7b51b41956a115" ns2:_="" ns3:_="">
    <xsd:import namespace="b2f522bf-5a60-44bf-b1c9-502145edce1d"/>
    <xsd:import namespace="6c54bd8c-ca9d-4bb1-bb21-4e6fd6d684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522bf-5a60-44bf-b1c9-502145edce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4bd8c-ca9d-4bb1-bb21-4e6fd6d684b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CEF9BD-3934-47EA-B3FE-2F9B767D45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A9FC1D-647E-4E4B-BD98-B2AE64864C4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b2f522bf-5a60-44bf-b1c9-502145edce1d"/>
    <ds:schemaRef ds:uri="6c54bd8c-ca9d-4bb1-bb21-4e6fd6d684b1"/>
    <ds:schemaRef ds:uri="http://www.w3.org/XML/1998/namespace"/>
    <ds:schemaRef ds:uri="d401ef41-8b7d-48c7-94bf-fd90e4003d85"/>
  </ds:schemaRefs>
</ds:datastoreItem>
</file>

<file path=customXml/itemProps3.xml><?xml version="1.0" encoding="utf-8"?>
<ds:datastoreItem xmlns:ds="http://schemas.openxmlformats.org/officeDocument/2006/customXml" ds:itemID="{1361B35E-573B-4143-9AE9-606DBB789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f522bf-5a60-44bf-b1c9-502145edce1d"/>
    <ds:schemaRef ds:uri="6c54bd8c-ca9d-4bb1-bb21-4e6fd6d684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2239</Words>
  <Application>Microsoft Office PowerPoint</Application>
  <PresentationFormat>Widescreen</PresentationFormat>
  <Paragraphs>252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Franklin Gothic Book</vt:lpstr>
      <vt:lpstr>Franklin Gothic Demi</vt:lpstr>
      <vt:lpstr>Franklin Gothic Heavy</vt:lpstr>
      <vt:lpstr>Graphik</vt:lpstr>
      <vt:lpstr>Helvetica Neue</vt:lpstr>
      <vt:lpstr>Times New Roman</vt:lpstr>
      <vt:lpstr>Office Theme</vt:lpstr>
      <vt:lpstr>Resources Title</vt:lpstr>
      <vt:lpstr>Improving Continuity of Care in General Practice</vt:lpstr>
      <vt:lpstr>What is continuity of care?</vt:lpstr>
      <vt:lpstr>Why is continuity important?</vt:lpstr>
      <vt:lpstr>Types of continuity of care </vt:lpstr>
      <vt:lpstr>What happens?</vt:lpstr>
      <vt:lpstr>Patient barriers</vt:lpstr>
      <vt:lpstr>Research &amp; evidence</vt:lpstr>
      <vt:lpstr>Patient preferences</vt:lpstr>
      <vt:lpstr>Patient perspectives</vt:lpstr>
      <vt:lpstr>Practice influences</vt:lpstr>
      <vt:lpstr>Annual GP Patient Survey</vt:lpstr>
      <vt:lpstr>Approaches to continuity of care</vt:lpstr>
      <vt:lpstr>System Challenges  </vt:lpstr>
      <vt:lpstr>Supporting the practice?</vt:lpstr>
      <vt:lpstr>Suggested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Continuity</dc:title>
  <dc:creator>Julia Martineau</dc:creator>
  <cp:keywords>One Care CIC</cp:keywords>
  <cp:lastModifiedBy>Julia Martineau</cp:lastModifiedBy>
  <cp:revision>93</cp:revision>
  <dcterms:created xsi:type="dcterms:W3CDTF">2021-01-18T12:09:52Z</dcterms:created>
  <dcterms:modified xsi:type="dcterms:W3CDTF">2021-06-25T15:10:56Z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0x010100CD983602A682BC4B85AAEC97ED7A213A</vt:lpwstr>
  </property>
</Properties>
</file>