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7" r:id="rId5"/>
    <p:sldId id="256" r:id="rId6"/>
    <p:sldId id="258" r:id="rId7"/>
  </p:sldIdLst>
  <p:sldSz cx="6858000" cy="9906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E3F1"/>
    <a:srgbClr val="8C0D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3462" y="-216"/>
      </p:cViewPr>
      <p:guideLst>
        <p:guide orient="horz" pos="3120"/>
        <p:guide pos="216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2"/>
            <a:ext cx="5829300" cy="2123369"/>
          </a:xfrm>
        </p:spPr>
        <p:txBody>
          <a:bodyPr/>
          <a:lstStyle/>
          <a:p>
            <a:r>
              <a:rPr lang="en-US"/>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86DE9028-DFE1-40C0-B691-A9982C1DC173}"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9209602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DE9028-DFE1-40C0-B691-A9982C1DC173}"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31539249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729037" y="573264"/>
            <a:ext cx="1157288" cy="1220822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257175" y="573264"/>
            <a:ext cx="3357563" cy="1220822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DE9028-DFE1-40C0-B691-A9982C1DC173}"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27411678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86DE9028-DFE1-40C0-B691-A9982C1DC173}"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30279181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3"/>
            <a:ext cx="5829300" cy="196744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4198586"/>
            <a:ext cx="5829300" cy="216693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6DE9028-DFE1-40C0-B691-A9982C1DC173}" type="datetimeFigureOut">
              <a:rPr lang="en-GB" smtClean="0"/>
              <a:t>11/05/2026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15043689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57175"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2628900" y="3338690"/>
            <a:ext cx="2257425" cy="944280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86DE9028-DFE1-40C0-B691-A9982C1DC173}" type="datetimeFigureOut">
              <a:rPr lang="en-GB" smtClean="0"/>
              <a:t>11/05/2026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24117119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6699"/>
            <a:ext cx="6172200" cy="1651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69"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86DE9028-DFE1-40C0-B691-A9982C1DC173}" type="datetimeFigureOut">
              <a:rPr lang="en-GB" smtClean="0"/>
              <a:t>11/05/2026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1823012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86DE9028-DFE1-40C0-B691-A9982C1DC173}" type="datetimeFigureOut">
              <a:rPr lang="en-GB" smtClean="0"/>
              <a:t>11/05/2026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3010588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DE9028-DFE1-40C0-B691-A9982C1DC173}" type="datetimeFigureOut">
              <a:rPr lang="en-GB" smtClean="0"/>
              <a:t>11/05/2026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21558716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94405"/>
            <a:ext cx="2256235" cy="167851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7"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0"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DE9028-DFE1-40C0-B691-A9982C1DC173}" type="datetimeFigureOut">
              <a:rPr lang="en-GB" smtClean="0"/>
              <a:t>11/05/2026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35965712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0"/>
            <a:ext cx="4114800" cy="81862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752822"/>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6DE9028-DFE1-40C0-B691-A9982C1DC173}" type="datetimeFigureOut">
              <a:rPr lang="en-GB" smtClean="0"/>
              <a:t>11/05/2026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AB4B95D3-D569-4896-B612-6E49085B3A12}" type="slidenum">
              <a:rPr lang="en-GB" smtClean="0"/>
              <a:t>‹#›</a:t>
            </a:fld>
            <a:endParaRPr lang="en-GB"/>
          </a:p>
        </p:txBody>
      </p:sp>
    </p:spTree>
    <p:extLst>
      <p:ext uri="{BB962C8B-B14F-4D97-AF65-F5344CB8AC3E}">
        <p14:creationId xmlns:p14="http://schemas.microsoft.com/office/powerpoint/2010/main" val="2745979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311401"/>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9181395"/>
            <a:ext cx="1600200" cy="527403"/>
          </a:xfrm>
          <a:prstGeom prst="rect">
            <a:avLst/>
          </a:prstGeom>
        </p:spPr>
        <p:txBody>
          <a:bodyPr vert="horz" lIns="91440" tIns="45720" rIns="91440" bIns="45720" rtlCol="0" anchor="ctr"/>
          <a:lstStyle>
            <a:lvl1pPr algn="l">
              <a:defRPr sz="1200">
                <a:solidFill>
                  <a:schemeClr val="tx1">
                    <a:tint val="75000"/>
                  </a:schemeClr>
                </a:solidFill>
              </a:defRPr>
            </a:lvl1pPr>
          </a:lstStyle>
          <a:p>
            <a:fld id="{86DE9028-DFE1-40C0-B691-A9982C1DC173}" type="datetimeFigureOut">
              <a:rPr lang="en-GB" smtClean="0"/>
              <a:t>11/05/2026</a:t>
            </a:fld>
            <a:endParaRPr lang="en-GB"/>
          </a:p>
        </p:txBody>
      </p:sp>
      <p:sp>
        <p:nvSpPr>
          <p:cNvPr id="5" name="Footer Placeholder 4"/>
          <p:cNvSpPr>
            <a:spLocks noGrp="1"/>
          </p:cNvSpPr>
          <p:nvPr>
            <p:ph type="ftr" sz="quarter" idx="3"/>
          </p:nvPr>
        </p:nvSpPr>
        <p:spPr>
          <a:xfrm>
            <a:off x="2343150" y="9181395"/>
            <a:ext cx="2171700" cy="52740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9181395"/>
            <a:ext cx="1600200" cy="527403"/>
          </a:xfrm>
          <a:prstGeom prst="rect">
            <a:avLst/>
          </a:prstGeom>
        </p:spPr>
        <p:txBody>
          <a:bodyPr vert="horz" lIns="91440" tIns="45720" rIns="91440" bIns="45720" rtlCol="0" anchor="ctr"/>
          <a:lstStyle>
            <a:lvl1pPr algn="r">
              <a:defRPr sz="1200">
                <a:solidFill>
                  <a:schemeClr val="tx1">
                    <a:tint val="75000"/>
                  </a:schemeClr>
                </a:solidFill>
              </a:defRPr>
            </a:lvl1pPr>
          </a:lstStyle>
          <a:p>
            <a:fld id="{AB4B95D3-D569-4896-B612-6E49085B3A12}" type="slidenum">
              <a:rPr lang="en-GB" smtClean="0"/>
              <a:t>‹#›</a:t>
            </a:fld>
            <a:endParaRPr lang="en-GB"/>
          </a:p>
        </p:txBody>
      </p:sp>
      <p:pic>
        <p:nvPicPr>
          <p:cNvPr id="7" name="Picture 6"/>
          <p:cNvPicPr>
            <a:picLocks noChangeAspect="1"/>
          </p:cNvPicPr>
          <p:nvPr userDrawn="1"/>
        </p:nvPicPr>
        <p:blipFill rotWithShape="1">
          <a:blip r:embed="rId13"/>
          <a:srcRect l="43796"/>
          <a:stretch/>
        </p:blipFill>
        <p:spPr>
          <a:xfrm>
            <a:off x="8921" y="3048000"/>
            <a:ext cx="6852399" cy="6858000"/>
          </a:xfrm>
          <a:prstGeom prst="rect">
            <a:avLst/>
          </a:prstGeom>
        </p:spPr>
      </p:pic>
    </p:spTree>
    <p:extLst>
      <p:ext uri="{BB962C8B-B14F-4D97-AF65-F5344CB8AC3E}">
        <p14:creationId xmlns:p14="http://schemas.microsoft.com/office/powerpoint/2010/main" val="933794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033" name="AutoShape 9"/>
          <p:cNvCxnSpPr>
            <a:cxnSpLocks noChangeShapeType="1"/>
          </p:cNvCxnSpPr>
          <p:nvPr/>
        </p:nvCxnSpPr>
        <p:spPr bwMode="auto">
          <a:xfrm>
            <a:off x="3155799" y="2498026"/>
            <a:ext cx="504993" cy="0"/>
          </a:xfrm>
          <a:prstGeom prst="straightConnector1">
            <a:avLst/>
          </a:prstGeom>
          <a:noFill/>
          <a:ln w="38100">
            <a:solidFill>
              <a:srgbClr val="8C0D7E"/>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EEECE1"/>
                  </a:outerShdw>
                </a:effectLst>
              </a14:hiddenEffects>
            </a:ext>
          </a:extLst>
        </p:spPr>
      </p:cxnSp>
      <p:sp>
        <p:nvSpPr>
          <p:cNvPr id="23" name="Line 23"/>
          <p:cNvSpPr>
            <a:spLocks noChangeShapeType="1"/>
          </p:cNvSpPr>
          <p:nvPr/>
        </p:nvSpPr>
        <p:spPr bwMode="auto">
          <a:xfrm>
            <a:off x="132398" y="1712640"/>
            <a:ext cx="6588000" cy="0"/>
          </a:xfrm>
          <a:prstGeom prst="line">
            <a:avLst/>
          </a:prstGeom>
          <a:noFill/>
          <a:ln w="6096" algn="ctr">
            <a:solidFill>
              <a:srgbClr val="8C0D7E"/>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65" name="TextBox 1064"/>
          <p:cNvSpPr txBox="1"/>
          <p:nvPr/>
        </p:nvSpPr>
        <p:spPr>
          <a:xfrm>
            <a:off x="0" y="23281"/>
            <a:ext cx="6858000" cy="1646605"/>
          </a:xfrm>
          <a:prstGeom prst="rect">
            <a:avLst/>
          </a:prstGeom>
          <a:noFill/>
        </p:spPr>
        <p:txBody>
          <a:bodyPr wrap="square" rtlCol="0">
            <a:spAutoFit/>
          </a:bodyPr>
          <a:lstStyle/>
          <a:p>
            <a:pPr>
              <a:spcAft>
                <a:spcPts val="600"/>
              </a:spcAft>
            </a:pPr>
            <a:r>
              <a:rPr lang="en-GB" sz="2000" b="1" dirty="0">
                <a:solidFill>
                  <a:srgbClr val="8C0D7E"/>
                </a:solidFill>
              </a:rPr>
              <a:t>CONTINUITY OF CARE IN GENERAL PRACTICE</a:t>
            </a:r>
          </a:p>
          <a:p>
            <a:pPr>
              <a:spcAft>
                <a:spcPts val="600"/>
              </a:spcAft>
            </a:pPr>
            <a:r>
              <a:rPr lang="en-GB" sz="1100" dirty="0"/>
              <a:t>Your General Practice would like to increase its continuity of care for patients. Your views about this and experience at the practice are important and will help to support the practice in identifying what they should focus upon.  </a:t>
            </a:r>
          </a:p>
          <a:p>
            <a:pPr>
              <a:spcAft>
                <a:spcPts val="600"/>
              </a:spcAft>
            </a:pPr>
            <a:r>
              <a:rPr lang="en-GB" sz="1100" dirty="0"/>
              <a:t>Continuity of care is when you see the same GP and form a therapeutic relationship with them. It means that you know each other well.</a:t>
            </a:r>
          </a:p>
          <a:p>
            <a:pPr>
              <a:spcAft>
                <a:spcPts val="600"/>
              </a:spcAft>
            </a:pPr>
            <a:r>
              <a:rPr lang="en-GB" sz="1100" b="1" dirty="0"/>
              <a:t>The survey should take no more than 10 minutes to complete. The information that you provide will remain completely anonymous. </a:t>
            </a:r>
            <a:endParaRPr lang="en-GB" sz="1100" dirty="0"/>
          </a:p>
        </p:txBody>
      </p:sp>
      <p:sp>
        <p:nvSpPr>
          <p:cNvPr id="76" name="TextBox 75"/>
          <p:cNvSpPr txBox="1"/>
          <p:nvPr/>
        </p:nvSpPr>
        <p:spPr>
          <a:xfrm>
            <a:off x="188640" y="2702730"/>
            <a:ext cx="6480720" cy="507831"/>
          </a:xfrm>
          <a:prstGeom prst="rect">
            <a:avLst/>
          </a:prstGeom>
          <a:noFill/>
        </p:spPr>
        <p:txBody>
          <a:bodyPr wrap="square" rtlCol="0">
            <a:spAutoFit/>
          </a:bodyPr>
          <a:lstStyle/>
          <a:p>
            <a:pPr algn="ctr"/>
            <a:r>
              <a:rPr lang="en-GB" sz="1600" b="1" dirty="0">
                <a:solidFill>
                  <a:srgbClr val="8C0D7E"/>
                </a:solidFill>
              </a:rPr>
              <a:t>YOUR LOCAL GP SERVICES</a:t>
            </a:r>
          </a:p>
          <a:p>
            <a:pPr algn="ctr"/>
            <a:r>
              <a:rPr lang="en-GB" sz="1100" dirty="0"/>
              <a:t>Please consider your experience over the last 12 months when answering questions in this section.</a:t>
            </a:r>
          </a:p>
        </p:txBody>
      </p:sp>
      <p:sp>
        <p:nvSpPr>
          <p:cNvPr id="77" name="TextBox 76"/>
          <p:cNvSpPr txBox="1"/>
          <p:nvPr/>
        </p:nvSpPr>
        <p:spPr>
          <a:xfrm>
            <a:off x="209358" y="5601072"/>
            <a:ext cx="6480720" cy="338554"/>
          </a:xfrm>
          <a:prstGeom prst="rect">
            <a:avLst/>
          </a:prstGeom>
          <a:noFill/>
        </p:spPr>
        <p:txBody>
          <a:bodyPr wrap="square" rtlCol="0">
            <a:spAutoFit/>
          </a:bodyPr>
          <a:lstStyle/>
          <a:p>
            <a:pPr algn="ctr">
              <a:spcAft>
                <a:spcPts val="600"/>
              </a:spcAft>
            </a:pPr>
            <a:r>
              <a:rPr lang="en-GB" sz="1600" b="1" dirty="0">
                <a:solidFill>
                  <a:srgbClr val="8C0D7E"/>
                </a:solidFill>
              </a:rPr>
              <a:t>YOUR THOUGHTS ON CONTINUITY OF CARE</a:t>
            </a:r>
          </a:p>
        </p:txBody>
      </p:sp>
      <p:sp>
        <p:nvSpPr>
          <p:cNvPr id="78" name="TextBox 77"/>
          <p:cNvSpPr txBox="1"/>
          <p:nvPr/>
        </p:nvSpPr>
        <p:spPr>
          <a:xfrm>
            <a:off x="125578" y="3224470"/>
            <a:ext cx="2290504" cy="600164"/>
          </a:xfrm>
          <a:prstGeom prst="rect">
            <a:avLst/>
          </a:prstGeom>
          <a:solidFill>
            <a:srgbClr val="F1E3F1"/>
          </a:solidFill>
          <a:ln>
            <a:solidFill>
              <a:srgbClr val="8C0D7E"/>
            </a:solidFill>
          </a:ln>
        </p:spPr>
        <p:txBody>
          <a:bodyPr wrap="square" rtlCol="0">
            <a:spAutoFit/>
          </a:bodyPr>
          <a:lstStyle/>
          <a:p>
            <a:pPr>
              <a:spcAft>
                <a:spcPts val="600"/>
              </a:spcAft>
            </a:pPr>
            <a:r>
              <a:rPr lang="en-GB" sz="1100" dirty="0"/>
              <a:t>Q1.  How many times have you had an appointment with a GP within your practice in the past 12 months?</a:t>
            </a:r>
          </a:p>
        </p:txBody>
      </p:sp>
      <p:sp>
        <p:nvSpPr>
          <p:cNvPr id="79" name="TextBox 78"/>
          <p:cNvSpPr txBox="1"/>
          <p:nvPr/>
        </p:nvSpPr>
        <p:spPr>
          <a:xfrm>
            <a:off x="125578" y="3900538"/>
            <a:ext cx="3238375" cy="430887"/>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altLang="en-US" dirty="0"/>
              <a:t>Q2. Is there a particular GP you usually prefer to see or speak to?</a:t>
            </a:r>
          </a:p>
        </p:txBody>
      </p:sp>
      <p:sp>
        <p:nvSpPr>
          <p:cNvPr id="1066" name="Rectangle 1065"/>
          <p:cNvSpPr/>
          <p:nvPr/>
        </p:nvSpPr>
        <p:spPr>
          <a:xfrm>
            <a:off x="2416082" y="3221188"/>
            <a:ext cx="947871" cy="6012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GB" sz="800" i="1" dirty="0">
                <a:solidFill>
                  <a:schemeClr val="tx1"/>
                </a:solidFill>
              </a:rPr>
              <a:t>Use Numbers only</a:t>
            </a:r>
          </a:p>
        </p:txBody>
      </p:sp>
      <p:grpSp>
        <p:nvGrpSpPr>
          <p:cNvPr id="1067" name="Group 1066"/>
          <p:cNvGrpSpPr/>
          <p:nvPr/>
        </p:nvGrpSpPr>
        <p:grpSpPr>
          <a:xfrm>
            <a:off x="1988293" y="4382126"/>
            <a:ext cx="180000" cy="689758"/>
            <a:chOff x="85100" y="4202687"/>
            <a:chExt cx="180000" cy="689758"/>
          </a:xfrm>
        </p:grpSpPr>
        <p:sp>
          <p:nvSpPr>
            <p:cNvPr id="12" name="Rectangle 12"/>
            <p:cNvSpPr>
              <a:spLocks noChangeArrowheads="1"/>
            </p:cNvSpPr>
            <p:nvPr/>
          </p:nvSpPr>
          <p:spPr bwMode="auto">
            <a:xfrm>
              <a:off x="85100" y="420268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4" name="Rectangle 12"/>
            <p:cNvSpPr>
              <a:spLocks noChangeArrowheads="1"/>
            </p:cNvSpPr>
            <p:nvPr/>
          </p:nvSpPr>
          <p:spPr bwMode="auto">
            <a:xfrm>
              <a:off x="85100" y="445343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5" name="Rectangle 12"/>
            <p:cNvSpPr>
              <a:spLocks noChangeArrowheads="1"/>
            </p:cNvSpPr>
            <p:nvPr/>
          </p:nvSpPr>
          <p:spPr bwMode="auto">
            <a:xfrm>
              <a:off x="85100" y="471244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71" name="TextBox 70"/>
          <p:cNvSpPr txBox="1"/>
          <p:nvPr/>
        </p:nvSpPr>
        <p:spPr>
          <a:xfrm>
            <a:off x="116634" y="1831946"/>
            <a:ext cx="3132827" cy="262458"/>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altLang="en-US" dirty="0"/>
              <a:t>I am completing this survey on behalf of: </a:t>
            </a:r>
          </a:p>
        </p:txBody>
      </p:sp>
      <p:sp>
        <p:nvSpPr>
          <p:cNvPr id="72" name="TextBox 71"/>
          <p:cNvSpPr txBox="1"/>
          <p:nvPr/>
        </p:nvSpPr>
        <p:spPr>
          <a:xfrm>
            <a:off x="116632" y="2094404"/>
            <a:ext cx="3132830" cy="507831"/>
          </a:xfrm>
          <a:prstGeom prst="rect">
            <a:avLst/>
          </a:prstGeom>
          <a:noFill/>
          <a:ln>
            <a:solidFill>
              <a:srgbClr val="8C0D7E"/>
            </a:solidFill>
          </a:ln>
        </p:spPr>
        <p:txBody>
          <a:bodyPr wrap="square" rtlCol="0">
            <a:spAutoFit/>
          </a:bodyPr>
          <a:lstStyle>
            <a:defPPr>
              <a:defRPr lang="en-US"/>
            </a:defPPr>
            <a:lvl1pPr>
              <a:spcAft>
                <a:spcPts val="600"/>
              </a:spcAft>
              <a:defRPr sz="1100"/>
            </a:lvl1pPr>
          </a:lstStyle>
          <a:p>
            <a:r>
              <a:rPr lang="en-GB" altLang="en-US" dirty="0"/>
              <a:t>Myself</a:t>
            </a:r>
          </a:p>
          <a:p>
            <a:r>
              <a:rPr lang="en-GB" dirty="0"/>
              <a:t>Another patient (e.g. as parent/guardian/carer) </a:t>
            </a:r>
          </a:p>
        </p:txBody>
      </p:sp>
      <p:grpSp>
        <p:nvGrpSpPr>
          <p:cNvPr id="2" name="Group 1"/>
          <p:cNvGrpSpPr/>
          <p:nvPr/>
        </p:nvGrpSpPr>
        <p:grpSpPr>
          <a:xfrm>
            <a:off x="2947527" y="2141511"/>
            <a:ext cx="180000" cy="430749"/>
            <a:chOff x="4869160" y="4308400"/>
            <a:chExt cx="180000" cy="430749"/>
          </a:xfrm>
        </p:grpSpPr>
        <p:sp>
          <p:nvSpPr>
            <p:cNvPr id="74" name="Rectangle 12"/>
            <p:cNvSpPr>
              <a:spLocks noChangeArrowheads="1"/>
            </p:cNvSpPr>
            <p:nvPr/>
          </p:nvSpPr>
          <p:spPr bwMode="auto">
            <a:xfrm>
              <a:off x="4869160" y="430840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75" name="Rectangle 12"/>
            <p:cNvSpPr>
              <a:spLocks noChangeArrowheads="1"/>
            </p:cNvSpPr>
            <p:nvPr/>
          </p:nvSpPr>
          <p:spPr bwMode="auto">
            <a:xfrm>
              <a:off x="4869160" y="455914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4" name="TextBox 3"/>
          <p:cNvSpPr txBox="1"/>
          <p:nvPr/>
        </p:nvSpPr>
        <p:spPr>
          <a:xfrm>
            <a:off x="3550430" y="2255156"/>
            <a:ext cx="2996952" cy="430887"/>
          </a:xfrm>
          <a:prstGeom prst="rect">
            <a:avLst/>
          </a:prstGeom>
          <a:noFill/>
        </p:spPr>
        <p:txBody>
          <a:bodyPr wrap="square" rtlCol="0">
            <a:spAutoFit/>
          </a:bodyPr>
          <a:lstStyle/>
          <a:p>
            <a:r>
              <a:rPr lang="en-GB" sz="1100" dirty="0"/>
              <a:t>Please answer on behalf of the patient and their appointment history.</a:t>
            </a:r>
          </a:p>
        </p:txBody>
      </p:sp>
      <p:sp>
        <p:nvSpPr>
          <p:cNvPr id="82" name="Line 23"/>
          <p:cNvSpPr>
            <a:spLocks noChangeShapeType="1"/>
          </p:cNvSpPr>
          <p:nvPr/>
        </p:nvSpPr>
        <p:spPr bwMode="auto">
          <a:xfrm>
            <a:off x="132398" y="2717575"/>
            <a:ext cx="6588000" cy="0"/>
          </a:xfrm>
          <a:prstGeom prst="line">
            <a:avLst/>
          </a:prstGeom>
          <a:noFill/>
          <a:ln w="6096" algn="ctr">
            <a:solidFill>
              <a:srgbClr val="8C0D7E"/>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7" name="TextBox 86"/>
          <p:cNvSpPr txBox="1"/>
          <p:nvPr/>
        </p:nvSpPr>
        <p:spPr>
          <a:xfrm>
            <a:off x="3550430" y="3228899"/>
            <a:ext cx="3152121" cy="430887"/>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altLang="en-US" dirty="0"/>
              <a:t>Q3. How often do you see or speak to your preferred GP? </a:t>
            </a:r>
          </a:p>
        </p:txBody>
      </p:sp>
      <p:grpSp>
        <p:nvGrpSpPr>
          <p:cNvPr id="6" name="Group 5"/>
          <p:cNvGrpSpPr/>
          <p:nvPr/>
        </p:nvGrpSpPr>
        <p:grpSpPr>
          <a:xfrm>
            <a:off x="5731134" y="3694721"/>
            <a:ext cx="180000" cy="1159635"/>
            <a:chOff x="5573474" y="4250123"/>
            <a:chExt cx="180000" cy="1159635"/>
          </a:xfrm>
        </p:grpSpPr>
        <p:sp>
          <p:nvSpPr>
            <p:cNvPr id="90" name="Rectangle 12"/>
            <p:cNvSpPr>
              <a:spLocks noChangeArrowheads="1"/>
            </p:cNvSpPr>
            <p:nvPr/>
          </p:nvSpPr>
          <p:spPr bwMode="auto">
            <a:xfrm>
              <a:off x="5573474" y="42501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91" name="Rectangle 12"/>
            <p:cNvSpPr>
              <a:spLocks noChangeArrowheads="1"/>
            </p:cNvSpPr>
            <p:nvPr/>
          </p:nvSpPr>
          <p:spPr bwMode="auto">
            <a:xfrm>
              <a:off x="5573474" y="450087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92" name="Rectangle 12"/>
            <p:cNvSpPr>
              <a:spLocks noChangeArrowheads="1"/>
            </p:cNvSpPr>
            <p:nvPr/>
          </p:nvSpPr>
          <p:spPr bwMode="auto">
            <a:xfrm>
              <a:off x="5573474" y="474411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93" name="Rectangle 12"/>
            <p:cNvSpPr>
              <a:spLocks noChangeArrowheads="1"/>
            </p:cNvSpPr>
            <p:nvPr/>
          </p:nvSpPr>
          <p:spPr bwMode="auto">
            <a:xfrm>
              <a:off x="5573474" y="498467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94" name="Rectangle 12"/>
            <p:cNvSpPr>
              <a:spLocks noChangeArrowheads="1"/>
            </p:cNvSpPr>
            <p:nvPr/>
          </p:nvSpPr>
          <p:spPr bwMode="auto">
            <a:xfrm>
              <a:off x="5573474" y="522975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95" name="TextBox 94"/>
          <p:cNvSpPr txBox="1"/>
          <p:nvPr/>
        </p:nvSpPr>
        <p:spPr>
          <a:xfrm>
            <a:off x="3550430" y="4953609"/>
            <a:ext cx="2180704" cy="600164"/>
          </a:xfrm>
          <a:prstGeom prst="rect">
            <a:avLst/>
          </a:prstGeom>
          <a:solidFill>
            <a:srgbClr val="F1E3F1"/>
          </a:solidFill>
          <a:ln>
            <a:solidFill>
              <a:srgbClr val="8C0D7E"/>
            </a:solidFill>
          </a:ln>
        </p:spPr>
        <p:txBody>
          <a:bodyPr wrap="square" rtlCol="0">
            <a:spAutoFit/>
          </a:bodyPr>
          <a:lstStyle/>
          <a:p>
            <a:pPr>
              <a:spcAft>
                <a:spcPts val="600"/>
              </a:spcAft>
            </a:pPr>
            <a:r>
              <a:rPr lang="en-GB" sz="1100" dirty="0"/>
              <a:t>Q4. How many times have you seen your preferred GP in the past 12 months?</a:t>
            </a:r>
          </a:p>
        </p:txBody>
      </p:sp>
      <p:sp>
        <p:nvSpPr>
          <p:cNvPr id="96" name="Rectangle 95"/>
          <p:cNvSpPr/>
          <p:nvPr/>
        </p:nvSpPr>
        <p:spPr>
          <a:xfrm>
            <a:off x="5731134" y="4953610"/>
            <a:ext cx="959714" cy="60016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b"/>
          <a:lstStyle/>
          <a:p>
            <a:pPr algn="ctr"/>
            <a:r>
              <a:rPr lang="en-GB" sz="800" i="1" dirty="0">
                <a:solidFill>
                  <a:schemeClr val="tx1"/>
                </a:solidFill>
              </a:rPr>
              <a:t>Use Numbers only</a:t>
            </a:r>
          </a:p>
        </p:txBody>
      </p:sp>
      <p:sp>
        <p:nvSpPr>
          <p:cNvPr id="97" name="Rectangle 96"/>
          <p:cNvSpPr/>
          <p:nvPr/>
        </p:nvSpPr>
        <p:spPr>
          <a:xfrm>
            <a:off x="125576" y="4325524"/>
            <a:ext cx="3238377" cy="79644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Yes, for all appointments </a:t>
            </a:r>
          </a:p>
          <a:p>
            <a:pPr>
              <a:spcAft>
                <a:spcPts val="600"/>
              </a:spcAft>
            </a:pPr>
            <a:r>
              <a:rPr lang="en-GB" sz="1100" dirty="0">
                <a:solidFill>
                  <a:schemeClr val="tx1"/>
                </a:solidFill>
              </a:rPr>
              <a:t>Yes, for some appointments </a:t>
            </a:r>
          </a:p>
          <a:p>
            <a:pPr>
              <a:spcAft>
                <a:spcPts val="600"/>
              </a:spcAft>
            </a:pPr>
            <a:r>
              <a:rPr lang="en-GB" sz="1100" dirty="0">
                <a:solidFill>
                  <a:schemeClr val="tx1"/>
                </a:solidFill>
              </a:rPr>
              <a:t>No</a:t>
            </a:r>
          </a:p>
        </p:txBody>
      </p:sp>
      <p:sp>
        <p:nvSpPr>
          <p:cNvPr id="98" name="Rectangle 97"/>
          <p:cNvSpPr/>
          <p:nvPr/>
        </p:nvSpPr>
        <p:spPr>
          <a:xfrm>
            <a:off x="3550430" y="3663050"/>
            <a:ext cx="3152120" cy="1224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Always or almost always </a:t>
            </a:r>
          </a:p>
          <a:p>
            <a:pPr>
              <a:spcAft>
                <a:spcPts val="600"/>
              </a:spcAft>
            </a:pPr>
            <a:r>
              <a:rPr lang="en-GB" sz="1100" dirty="0">
                <a:solidFill>
                  <a:schemeClr val="tx1"/>
                </a:solidFill>
              </a:rPr>
              <a:t>A lot of the time</a:t>
            </a:r>
          </a:p>
          <a:p>
            <a:pPr>
              <a:spcAft>
                <a:spcPts val="600"/>
              </a:spcAft>
            </a:pPr>
            <a:r>
              <a:rPr lang="en-GB" sz="1100" dirty="0">
                <a:solidFill>
                  <a:schemeClr val="tx1"/>
                </a:solidFill>
              </a:rPr>
              <a:t>Some of the time </a:t>
            </a:r>
          </a:p>
          <a:p>
            <a:pPr>
              <a:spcAft>
                <a:spcPts val="600"/>
              </a:spcAft>
            </a:pPr>
            <a:r>
              <a:rPr lang="en-GB" sz="1100" dirty="0">
                <a:solidFill>
                  <a:schemeClr val="tx1"/>
                </a:solidFill>
              </a:rPr>
              <a:t>Never or almost never </a:t>
            </a:r>
          </a:p>
          <a:p>
            <a:pPr>
              <a:spcAft>
                <a:spcPts val="600"/>
              </a:spcAft>
            </a:pPr>
            <a:r>
              <a:rPr lang="en-GB" sz="1100" dirty="0">
                <a:solidFill>
                  <a:schemeClr val="tx1"/>
                </a:solidFill>
              </a:rPr>
              <a:t>I have never tried</a:t>
            </a:r>
          </a:p>
        </p:txBody>
      </p:sp>
      <p:sp>
        <p:nvSpPr>
          <p:cNvPr id="101" name="Rectangle 100"/>
          <p:cNvSpPr/>
          <p:nvPr/>
        </p:nvSpPr>
        <p:spPr>
          <a:xfrm>
            <a:off x="132398" y="5922267"/>
            <a:ext cx="3152586" cy="504000"/>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tx1"/>
                </a:solidFill>
              </a:rPr>
              <a:t>Q5. How important do you feel that it is to see the same GP?</a:t>
            </a:r>
          </a:p>
        </p:txBody>
      </p:sp>
      <p:grpSp>
        <p:nvGrpSpPr>
          <p:cNvPr id="7" name="Group 6"/>
          <p:cNvGrpSpPr/>
          <p:nvPr/>
        </p:nvGrpSpPr>
        <p:grpSpPr>
          <a:xfrm>
            <a:off x="3284984" y="5918926"/>
            <a:ext cx="3435614" cy="511494"/>
            <a:chOff x="3284984" y="5918926"/>
            <a:chExt cx="3435614" cy="511494"/>
          </a:xfrm>
        </p:grpSpPr>
        <p:sp>
          <p:nvSpPr>
            <p:cNvPr id="100" name="Rectangle 99"/>
            <p:cNvSpPr/>
            <p:nvPr/>
          </p:nvSpPr>
          <p:spPr>
            <a:xfrm>
              <a:off x="3284984" y="5922267"/>
              <a:ext cx="684000" cy="504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Very</a:t>
              </a:r>
            </a:p>
          </p:txBody>
        </p:sp>
        <p:sp>
          <p:nvSpPr>
            <p:cNvPr id="102" name="Rectangle 101"/>
            <p:cNvSpPr/>
            <p:nvPr/>
          </p:nvSpPr>
          <p:spPr>
            <a:xfrm>
              <a:off x="3970389" y="5922267"/>
              <a:ext cx="684000" cy="504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Mostly</a:t>
              </a:r>
            </a:p>
          </p:txBody>
        </p:sp>
        <p:sp>
          <p:nvSpPr>
            <p:cNvPr id="103" name="Rectangle 102"/>
            <p:cNvSpPr/>
            <p:nvPr/>
          </p:nvSpPr>
          <p:spPr>
            <a:xfrm>
              <a:off x="4659962" y="5926420"/>
              <a:ext cx="684000" cy="504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Somewhat</a:t>
              </a:r>
            </a:p>
          </p:txBody>
        </p:sp>
        <p:sp>
          <p:nvSpPr>
            <p:cNvPr id="104" name="Rectangle 103"/>
            <p:cNvSpPr/>
            <p:nvPr/>
          </p:nvSpPr>
          <p:spPr>
            <a:xfrm>
              <a:off x="5348666" y="5923860"/>
              <a:ext cx="684000" cy="504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A little</a:t>
              </a:r>
            </a:p>
          </p:txBody>
        </p:sp>
        <p:sp>
          <p:nvSpPr>
            <p:cNvPr id="105" name="Rectangle 104"/>
            <p:cNvSpPr/>
            <p:nvPr/>
          </p:nvSpPr>
          <p:spPr>
            <a:xfrm>
              <a:off x="6036598" y="5918926"/>
              <a:ext cx="684000" cy="504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Not at all</a:t>
              </a:r>
            </a:p>
          </p:txBody>
        </p:sp>
        <p:sp>
          <p:nvSpPr>
            <p:cNvPr id="106" name="Rectangle 12"/>
            <p:cNvSpPr>
              <a:spLocks noChangeArrowheads="1"/>
            </p:cNvSpPr>
            <p:nvPr/>
          </p:nvSpPr>
          <p:spPr bwMode="auto">
            <a:xfrm>
              <a:off x="3529583" y="616880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07" name="Rectangle 12"/>
            <p:cNvSpPr>
              <a:spLocks noChangeArrowheads="1"/>
            </p:cNvSpPr>
            <p:nvPr/>
          </p:nvSpPr>
          <p:spPr bwMode="auto">
            <a:xfrm>
              <a:off x="4197969" y="616880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08" name="Rectangle 12"/>
            <p:cNvSpPr>
              <a:spLocks noChangeArrowheads="1"/>
            </p:cNvSpPr>
            <p:nvPr/>
          </p:nvSpPr>
          <p:spPr bwMode="auto">
            <a:xfrm>
              <a:off x="6244744" y="616880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09" name="Rectangle 12"/>
            <p:cNvSpPr>
              <a:spLocks noChangeArrowheads="1"/>
            </p:cNvSpPr>
            <p:nvPr/>
          </p:nvSpPr>
          <p:spPr bwMode="auto">
            <a:xfrm>
              <a:off x="5566121" y="616880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10" name="Rectangle 12"/>
            <p:cNvSpPr>
              <a:spLocks noChangeArrowheads="1"/>
            </p:cNvSpPr>
            <p:nvPr/>
          </p:nvSpPr>
          <p:spPr bwMode="auto">
            <a:xfrm>
              <a:off x="4902283" y="616880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grpSp>
      <p:sp>
        <p:nvSpPr>
          <p:cNvPr id="111" name="Rectangle 110"/>
          <p:cNvSpPr/>
          <p:nvPr/>
        </p:nvSpPr>
        <p:spPr>
          <a:xfrm>
            <a:off x="132398" y="6541076"/>
            <a:ext cx="6570152" cy="432000"/>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tx1"/>
                </a:solidFill>
              </a:rPr>
              <a:t>Q6. By seeing the same GP compared to any GP at the practice, how much do you agree or disagree with the following statements:</a:t>
            </a:r>
          </a:p>
        </p:txBody>
      </p:sp>
      <p:sp>
        <p:nvSpPr>
          <p:cNvPr id="112" name="Rectangle 111"/>
          <p:cNvSpPr/>
          <p:nvPr/>
        </p:nvSpPr>
        <p:spPr>
          <a:xfrm>
            <a:off x="132398" y="6968586"/>
            <a:ext cx="3152585" cy="27864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28600" indent="-228600">
              <a:spcAft>
                <a:spcPts val="600"/>
              </a:spcAft>
              <a:buFont typeface="+mj-lt"/>
              <a:buAutoNum type="alphaLcPeriod"/>
            </a:pPr>
            <a:endParaRPr lang="en-GB" sz="1100" dirty="0">
              <a:solidFill>
                <a:schemeClr val="tx1"/>
              </a:solidFill>
            </a:endParaRPr>
          </a:p>
          <a:p>
            <a:pPr marL="228600" indent="-228600">
              <a:spcAft>
                <a:spcPts val="600"/>
              </a:spcAft>
              <a:buFont typeface="+mj-lt"/>
              <a:buAutoNum type="alphaLcPeriod"/>
            </a:pPr>
            <a:endParaRPr lang="en-GB" sz="1100" dirty="0">
              <a:solidFill>
                <a:schemeClr val="tx1"/>
              </a:solidFill>
            </a:endParaRPr>
          </a:p>
          <a:p>
            <a:pPr marL="228600" indent="-228600">
              <a:spcAft>
                <a:spcPts val="600"/>
              </a:spcAft>
              <a:buFont typeface="+mj-lt"/>
              <a:buAutoNum type="alphaLcPeriod"/>
            </a:pPr>
            <a:r>
              <a:rPr lang="en-GB" sz="1100" dirty="0">
                <a:solidFill>
                  <a:schemeClr val="tx1"/>
                </a:solidFill>
              </a:rPr>
              <a:t>They know my medical history better</a:t>
            </a:r>
          </a:p>
          <a:p>
            <a:pPr marL="228600" indent="-228600">
              <a:spcAft>
                <a:spcPts val="600"/>
              </a:spcAft>
              <a:buFont typeface="+mj-lt"/>
              <a:buAutoNum type="alphaLcPeriod"/>
            </a:pPr>
            <a:r>
              <a:rPr lang="en-GB" sz="1100" dirty="0">
                <a:solidFill>
                  <a:schemeClr val="tx1"/>
                </a:solidFill>
              </a:rPr>
              <a:t>They know me as a person</a:t>
            </a:r>
          </a:p>
          <a:p>
            <a:pPr marL="228600" indent="-228600">
              <a:spcAft>
                <a:spcPts val="600"/>
              </a:spcAft>
              <a:buFont typeface="+mj-lt"/>
              <a:buAutoNum type="alphaLcPeriod"/>
            </a:pPr>
            <a:r>
              <a:rPr lang="en-GB" sz="1100" dirty="0">
                <a:solidFill>
                  <a:schemeClr val="tx1"/>
                </a:solidFill>
              </a:rPr>
              <a:t>They are more responsive to my needs and concerns </a:t>
            </a:r>
          </a:p>
          <a:p>
            <a:pPr marL="228600" indent="-228600">
              <a:spcAft>
                <a:spcPts val="600"/>
              </a:spcAft>
              <a:buFont typeface="+mj-lt"/>
              <a:buAutoNum type="alphaLcPeriod"/>
            </a:pPr>
            <a:r>
              <a:rPr lang="en-GB" sz="1100" dirty="0">
                <a:solidFill>
                  <a:schemeClr val="tx1"/>
                </a:solidFill>
              </a:rPr>
              <a:t>I feel that I know them</a:t>
            </a:r>
          </a:p>
          <a:p>
            <a:pPr marL="228600" indent="-228600">
              <a:spcAft>
                <a:spcPts val="600"/>
              </a:spcAft>
              <a:buFont typeface="+mj-lt"/>
              <a:buAutoNum type="alphaLcPeriod"/>
            </a:pPr>
            <a:r>
              <a:rPr lang="en-GB" sz="1100" dirty="0">
                <a:solidFill>
                  <a:schemeClr val="tx1"/>
                </a:solidFill>
              </a:rPr>
              <a:t>I feel more involved in decisions about my care</a:t>
            </a:r>
          </a:p>
          <a:p>
            <a:pPr marL="228600" indent="-228600">
              <a:spcAft>
                <a:spcPts val="600"/>
              </a:spcAft>
              <a:buFont typeface="+mj-lt"/>
              <a:buAutoNum type="alphaLcPeriod"/>
            </a:pPr>
            <a:r>
              <a:rPr lang="en-GB" sz="1100" dirty="0">
                <a:solidFill>
                  <a:schemeClr val="tx1"/>
                </a:solidFill>
              </a:rPr>
              <a:t>I would wait longer for an appointment to see them</a:t>
            </a:r>
          </a:p>
          <a:p>
            <a:pPr marL="228600" indent="-228600">
              <a:spcAft>
                <a:spcPts val="600"/>
              </a:spcAft>
              <a:buFont typeface="+mj-lt"/>
              <a:buAutoNum type="alphaLcPeriod"/>
            </a:pPr>
            <a:r>
              <a:rPr lang="en-GB" sz="1100" dirty="0">
                <a:solidFill>
                  <a:schemeClr val="tx1"/>
                </a:solidFill>
              </a:rPr>
              <a:t>I feel more confident to take an active role in my health and wellbeing</a:t>
            </a:r>
          </a:p>
        </p:txBody>
      </p:sp>
      <p:grpSp>
        <p:nvGrpSpPr>
          <p:cNvPr id="5" name="Group 4"/>
          <p:cNvGrpSpPr/>
          <p:nvPr/>
        </p:nvGrpSpPr>
        <p:grpSpPr>
          <a:xfrm>
            <a:off x="3289796" y="6968586"/>
            <a:ext cx="3414559" cy="2786400"/>
            <a:chOff x="3289796" y="6968586"/>
            <a:chExt cx="3414559" cy="2786400"/>
          </a:xfrm>
        </p:grpSpPr>
        <p:sp>
          <p:nvSpPr>
            <p:cNvPr id="125" name="Rectangle 124"/>
            <p:cNvSpPr/>
            <p:nvPr/>
          </p:nvSpPr>
          <p:spPr>
            <a:xfrm>
              <a:off x="3289796" y="6968586"/>
              <a:ext cx="684000" cy="27864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Strongly agree</a:t>
              </a:r>
            </a:p>
          </p:txBody>
        </p:sp>
        <p:sp>
          <p:nvSpPr>
            <p:cNvPr id="126" name="Rectangle 125"/>
            <p:cNvSpPr/>
            <p:nvPr/>
          </p:nvSpPr>
          <p:spPr>
            <a:xfrm>
              <a:off x="3968960" y="6968586"/>
              <a:ext cx="684000" cy="27864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Agree</a:t>
              </a:r>
            </a:p>
          </p:txBody>
        </p:sp>
        <p:sp>
          <p:nvSpPr>
            <p:cNvPr id="127" name="Rectangle 126"/>
            <p:cNvSpPr/>
            <p:nvPr/>
          </p:nvSpPr>
          <p:spPr>
            <a:xfrm>
              <a:off x="4651126" y="6968586"/>
              <a:ext cx="684000" cy="27864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Neither agree/ disagree</a:t>
              </a:r>
            </a:p>
          </p:txBody>
        </p:sp>
        <p:sp>
          <p:nvSpPr>
            <p:cNvPr id="128" name="Rectangle 127"/>
            <p:cNvSpPr/>
            <p:nvPr/>
          </p:nvSpPr>
          <p:spPr>
            <a:xfrm>
              <a:off x="5332423" y="6968586"/>
              <a:ext cx="684000" cy="27864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Disagree</a:t>
              </a:r>
            </a:p>
          </p:txBody>
        </p:sp>
        <p:sp>
          <p:nvSpPr>
            <p:cNvPr id="129" name="Rectangle 128"/>
            <p:cNvSpPr/>
            <p:nvPr/>
          </p:nvSpPr>
          <p:spPr>
            <a:xfrm>
              <a:off x="6020355" y="6968586"/>
              <a:ext cx="684000" cy="27864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Strongly disagree</a:t>
              </a:r>
            </a:p>
          </p:txBody>
        </p:sp>
        <p:sp>
          <p:nvSpPr>
            <p:cNvPr id="131" name="Rectangle 12"/>
            <p:cNvSpPr>
              <a:spLocks noChangeArrowheads="1"/>
            </p:cNvSpPr>
            <p:nvPr/>
          </p:nvSpPr>
          <p:spPr bwMode="auto">
            <a:xfrm>
              <a:off x="3529583" y="749188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32" name="Rectangle 12"/>
            <p:cNvSpPr>
              <a:spLocks noChangeArrowheads="1"/>
            </p:cNvSpPr>
            <p:nvPr/>
          </p:nvSpPr>
          <p:spPr bwMode="auto">
            <a:xfrm>
              <a:off x="4197969" y="749188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33" name="Rectangle 12"/>
            <p:cNvSpPr>
              <a:spLocks noChangeArrowheads="1"/>
            </p:cNvSpPr>
            <p:nvPr/>
          </p:nvSpPr>
          <p:spPr bwMode="auto">
            <a:xfrm>
              <a:off x="6244744" y="749188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34" name="Rectangle 12"/>
            <p:cNvSpPr>
              <a:spLocks noChangeArrowheads="1"/>
            </p:cNvSpPr>
            <p:nvPr/>
          </p:nvSpPr>
          <p:spPr bwMode="auto">
            <a:xfrm>
              <a:off x="5566121" y="749188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35" name="Rectangle 12"/>
            <p:cNvSpPr>
              <a:spLocks noChangeArrowheads="1"/>
            </p:cNvSpPr>
            <p:nvPr/>
          </p:nvSpPr>
          <p:spPr bwMode="auto">
            <a:xfrm>
              <a:off x="4902283" y="749188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37" name="Rectangle 12"/>
            <p:cNvSpPr>
              <a:spLocks noChangeArrowheads="1"/>
            </p:cNvSpPr>
            <p:nvPr/>
          </p:nvSpPr>
          <p:spPr bwMode="auto">
            <a:xfrm>
              <a:off x="3529583" y="776371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38" name="Rectangle 12"/>
            <p:cNvSpPr>
              <a:spLocks noChangeArrowheads="1"/>
            </p:cNvSpPr>
            <p:nvPr/>
          </p:nvSpPr>
          <p:spPr bwMode="auto">
            <a:xfrm>
              <a:off x="4197969" y="776371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39" name="Rectangle 12"/>
            <p:cNvSpPr>
              <a:spLocks noChangeArrowheads="1"/>
            </p:cNvSpPr>
            <p:nvPr/>
          </p:nvSpPr>
          <p:spPr bwMode="auto">
            <a:xfrm>
              <a:off x="6244744" y="776371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40" name="Rectangle 12"/>
            <p:cNvSpPr>
              <a:spLocks noChangeArrowheads="1"/>
            </p:cNvSpPr>
            <p:nvPr/>
          </p:nvSpPr>
          <p:spPr bwMode="auto">
            <a:xfrm>
              <a:off x="5566121" y="776371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41" name="Rectangle 12"/>
            <p:cNvSpPr>
              <a:spLocks noChangeArrowheads="1"/>
            </p:cNvSpPr>
            <p:nvPr/>
          </p:nvSpPr>
          <p:spPr bwMode="auto">
            <a:xfrm>
              <a:off x="4902283" y="776371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43" name="Rectangle 12"/>
            <p:cNvSpPr>
              <a:spLocks noChangeArrowheads="1"/>
            </p:cNvSpPr>
            <p:nvPr/>
          </p:nvSpPr>
          <p:spPr bwMode="auto">
            <a:xfrm>
              <a:off x="3529583" y="804356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44" name="Rectangle 12"/>
            <p:cNvSpPr>
              <a:spLocks noChangeArrowheads="1"/>
            </p:cNvSpPr>
            <p:nvPr/>
          </p:nvSpPr>
          <p:spPr bwMode="auto">
            <a:xfrm>
              <a:off x="4197969" y="804356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45" name="Rectangle 12"/>
            <p:cNvSpPr>
              <a:spLocks noChangeArrowheads="1"/>
            </p:cNvSpPr>
            <p:nvPr/>
          </p:nvSpPr>
          <p:spPr bwMode="auto">
            <a:xfrm>
              <a:off x="6244744" y="804356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46" name="Rectangle 12"/>
            <p:cNvSpPr>
              <a:spLocks noChangeArrowheads="1"/>
            </p:cNvSpPr>
            <p:nvPr/>
          </p:nvSpPr>
          <p:spPr bwMode="auto">
            <a:xfrm>
              <a:off x="5566121" y="804356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47" name="Rectangle 12"/>
            <p:cNvSpPr>
              <a:spLocks noChangeArrowheads="1"/>
            </p:cNvSpPr>
            <p:nvPr/>
          </p:nvSpPr>
          <p:spPr bwMode="auto">
            <a:xfrm>
              <a:off x="4902283" y="804356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49" name="Rectangle 12"/>
            <p:cNvSpPr>
              <a:spLocks noChangeArrowheads="1"/>
            </p:cNvSpPr>
            <p:nvPr/>
          </p:nvSpPr>
          <p:spPr bwMode="auto">
            <a:xfrm>
              <a:off x="3529583" y="835866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0" name="Rectangle 12"/>
            <p:cNvSpPr>
              <a:spLocks noChangeArrowheads="1"/>
            </p:cNvSpPr>
            <p:nvPr/>
          </p:nvSpPr>
          <p:spPr bwMode="auto">
            <a:xfrm>
              <a:off x="4197969" y="835866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1" name="Rectangle 12"/>
            <p:cNvSpPr>
              <a:spLocks noChangeArrowheads="1"/>
            </p:cNvSpPr>
            <p:nvPr/>
          </p:nvSpPr>
          <p:spPr bwMode="auto">
            <a:xfrm>
              <a:off x="6244744" y="835866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2" name="Rectangle 12"/>
            <p:cNvSpPr>
              <a:spLocks noChangeArrowheads="1"/>
            </p:cNvSpPr>
            <p:nvPr/>
          </p:nvSpPr>
          <p:spPr bwMode="auto">
            <a:xfrm>
              <a:off x="5566121" y="835866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3" name="Rectangle 12"/>
            <p:cNvSpPr>
              <a:spLocks noChangeArrowheads="1"/>
            </p:cNvSpPr>
            <p:nvPr/>
          </p:nvSpPr>
          <p:spPr bwMode="auto">
            <a:xfrm>
              <a:off x="4902283" y="835866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5" name="Rectangle 12"/>
            <p:cNvSpPr>
              <a:spLocks noChangeArrowheads="1"/>
            </p:cNvSpPr>
            <p:nvPr/>
          </p:nvSpPr>
          <p:spPr bwMode="auto">
            <a:xfrm>
              <a:off x="3529583" y="863656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6" name="Rectangle 12"/>
            <p:cNvSpPr>
              <a:spLocks noChangeArrowheads="1"/>
            </p:cNvSpPr>
            <p:nvPr/>
          </p:nvSpPr>
          <p:spPr bwMode="auto">
            <a:xfrm>
              <a:off x="4197969" y="863656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7" name="Rectangle 12"/>
            <p:cNvSpPr>
              <a:spLocks noChangeArrowheads="1"/>
            </p:cNvSpPr>
            <p:nvPr/>
          </p:nvSpPr>
          <p:spPr bwMode="auto">
            <a:xfrm>
              <a:off x="6244744" y="863656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8" name="Rectangle 12"/>
            <p:cNvSpPr>
              <a:spLocks noChangeArrowheads="1"/>
            </p:cNvSpPr>
            <p:nvPr/>
          </p:nvSpPr>
          <p:spPr bwMode="auto">
            <a:xfrm>
              <a:off x="5566121" y="863656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59" name="Rectangle 12"/>
            <p:cNvSpPr>
              <a:spLocks noChangeArrowheads="1"/>
            </p:cNvSpPr>
            <p:nvPr/>
          </p:nvSpPr>
          <p:spPr bwMode="auto">
            <a:xfrm>
              <a:off x="4902283" y="863656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1" name="Rectangle 12"/>
            <p:cNvSpPr>
              <a:spLocks noChangeArrowheads="1"/>
            </p:cNvSpPr>
            <p:nvPr/>
          </p:nvSpPr>
          <p:spPr bwMode="auto">
            <a:xfrm>
              <a:off x="3529583" y="89987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2" name="Rectangle 12"/>
            <p:cNvSpPr>
              <a:spLocks noChangeArrowheads="1"/>
            </p:cNvSpPr>
            <p:nvPr/>
          </p:nvSpPr>
          <p:spPr bwMode="auto">
            <a:xfrm>
              <a:off x="4197969" y="89987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3" name="Rectangle 12"/>
            <p:cNvSpPr>
              <a:spLocks noChangeArrowheads="1"/>
            </p:cNvSpPr>
            <p:nvPr/>
          </p:nvSpPr>
          <p:spPr bwMode="auto">
            <a:xfrm>
              <a:off x="6244744" y="89987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4" name="Rectangle 12"/>
            <p:cNvSpPr>
              <a:spLocks noChangeArrowheads="1"/>
            </p:cNvSpPr>
            <p:nvPr/>
          </p:nvSpPr>
          <p:spPr bwMode="auto">
            <a:xfrm>
              <a:off x="5566121" y="89987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5" name="Rectangle 12"/>
            <p:cNvSpPr>
              <a:spLocks noChangeArrowheads="1"/>
            </p:cNvSpPr>
            <p:nvPr/>
          </p:nvSpPr>
          <p:spPr bwMode="auto">
            <a:xfrm>
              <a:off x="4902283" y="899872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7" name="Rectangle 12"/>
            <p:cNvSpPr>
              <a:spLocks noChangeArrowheads="1"/>
            </p:cNvSpPr>
            <p:nvPr/>
          </p:nvSpPr>
          <p:spPr bwMode="auto">
            <a:xfrm>
              <a:off x="3529583" y="940219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8" name="Rectangle 12"/>
            <p:cNvSpPr>
              <a:spLocks noChangeArrowheads="1"/>
            </p:cNvSpPr>
            <p:nvPr/>
          </p:nvSpPr>
          <p:spPr bwMode="auto">
            <a:xfrm>
              <a:off x="4197969" y="940219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69" name="Rectangle 12"/>
            <p:cNvSpPr>
              <a:spLocks noChangeArrowheads="1"/>
            </p:cNvSpPr>
            <p:nvPr/>
          </p:nvSpPr>
          <p:spPr bwMode="auto">
            <a:xfrm>
              <a:off x="6244744" y="940219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70" name="Rectangle 12"/>
            <p:cNvSpPr>
              <a:spLocks noChangeArrowheads="1"/>
            </p:cNvSpPr>
            <p:nvPr/>
          </p:nvSpPr>
          <p:spPr bwMode="auto">
            <a:xfrm>
              <a:off x="5566121" y="940219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171" name="Rectangle 12"/>
            <p:cNvSpPr>
              <a:spLocks noChangeArrowheads="1"/>
            </p:cNvSpPr>
            <p:nvPr/>
          </p:nvSpPr>
          <p:spPr bwMode="auto">
            <a:xfrm>
              <a:off x="4902283" y="940219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grpSp>
    </p:spTree>
    <p:extLst>
      <p:ext uri="{BB962C8B-B14F-4D97-AF65-F5344CB8AC3E}">
        <p14:creationId xmlns:p14="http://schemas.microsoft.com/office/powerpoint/2010/main" val="4037774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ext Box 2"/>
          <p:cNvSpPr txBox="1">
            <a:spLocks noChangeArrowheads="1"/>
          </p:cNvSpPr>
          <p:nvPr/>
        </p:nvSpPr>
        <p:spPr bwMode="auto">
          <a:xfrm>
            <a:off x="82853824" y="91866656"/>
            <a:ext cx="6867525" cy="16097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pPr marL="0" marR="566738" lvl="0" indent="0" algn="l" defTabSz="914400" rtl="0" eaLnBrk="1" fontAlgn="base" latinLnBrk="0" hangingPunct="1">
              <a:lnSpc>
                <a:spcPct val="100000"/>
              </a:lnSpc>
              <a:spcBef>
                <a:spcPct val="0"/>
              </a:spcBef>
              <a:spcAft>
                <a:spcPts val="600"/>
              </a:spcAft>
              <a:buClrTx/>
              <a:buSzTx/>
              <a:buFontTx/>
              <a:buNone/>
              <a:tabLst/>
            </a:pPr>
            <a:r>
              <a:rPr kumimoji="0" lang="en-GB" altLang="en-US" sz="1100" b="0" i="0" u="none" strike="noStrike" cap="none" normalizeH="0" baseline="0">
                <a:ln>
                  <a:noFill/>
                </a:ln>
                <a:solidFill>
                  <a:srgbClr val="000000"/>
                </a:solidFill>
                <a:effectLst/>
                <a:latin typeface="Calibri" pitchFamily="34" charset="0"/>
                <a:cs typeface="Arial" pitchFamily="34" charset="0"/>
              </a:rPr>
              <a:t>Your General Practice is currently working with The Health Foundation to test different ways to increase continuity of care for patients. Your views about this and experience at the practice are important and will help to support the practice in identifying what they should focus upon.  </a:t>
            </a:r>
          </a:p>
          <a:p>
            <a:pPr marL="0" marR="566738" lvl="0" indent="0" algn="l" defTabSz="914400" rtl="0" eaLnBrk="1" fontAlgn="base" latinLnBrk="0" hangingPunct="1">
              <a:lnSpc>
                <a:spcPct val="100000"/>
              </a:lnSpc>
              <a:spcBef>
                <a:spcPct val="0"/>
              </a:spcBef>
              <a:spcAft>
                <a:spcPts val="600"/>
              </a:spcAft>
              <a:buClrTx/>
              <a:buSzTx/>
              <a:buFontTx/>
              <a:buNone/>
              <a:tabLst/>
            </a:pPr>
            <a:endParaRPr kumimoji="0" lang="en-GB" altLang="en-US" sz="1100" b="0" i="0" u="none" strike="noStrike" cap="none" normalizeH="0" baseline="0">
              <a:ln>
                <a:noFill/>
              </a:ln>
              <a:solidFill>
                <a:srgbClr val="000000"/>
              </a:solidFill>
              <a:effectLst/>
              <a:latin typeface="Calibri" pitchFamily="34" charset="0"/>
              <a:cs typeface="Arial" pitchFamily="34" charset="0"/>
            </a:endParaRPr>
          </a:p>
          <a:p>
            <a:pPr marL="0" marR="566738" lvl="0" indent="0" algn="l" defTabSz="914400" rtl="0" eaLnBrk="1" fontAlgn="base" latinLnBrk="0" hangingPunct="1">
              <a:lnSpc>
                <a:spcPct val="100000"/>
              </a:lnSpc>
              <a:spcBef>
                <a:spcPct val="0"/>
              </a:spcBef>
              <a:spcAft>
                <a:spcPts val="600"/>
              </a:spcAft>
              <a:buClrTx/>
              <a:buSzTx/>
              <a:buFontTx/>
              <a:buNone/>
              <a:tabLst/>
            </a:pPr>
            <a:r>
              <a:rPr kumimoji="0" lang="en-GB" altLang="en-US" sz="1100" b="0" i="0" u="none" strike="noStrike" cap="none" normalizeH="0" baseline="0">
                <a:ln>
                  <a:noFill/>
                </a:ln>
                <a:solidFill>
                  <a:srgbClr val="000000"/>
                </a:solidFill>
                <a:effectLst/>
                <a:latin typeface="Calibri" pitchFamily="34" charset="0"/>
                <a:cs typeface="Arial" pitchFamily="34" charset="0"/>
              </a:rPr>
              <a:t>Continuity of care is when you see the same GP and form a therapeutic relationship with them. It means that you know each other well.</a:t>
            </a:r>
          </a:p>
          <a:p>
            <a:pPr marL="0" marR="566738" lvl="0" indent="0" algn="l" defTabSz="914400" rtl="0" eaLnBrk="1" fontAlgn="base" latinLnBrk="0" hangingPunct="1">
              <a:lnSpc>
                <a:spcPct val="100000"/>
              </a:lnSpc>
              <a:spcBef>
                <a:spcPct val="0"/>
              </a:spcBef>
              <a:spcAft>
                <a:spcPts val="600"/>
              </a:spcAft>
              <a:buClrTx/>
              <a:buSzTx/>
              <a:buFontTx/>
              <a:buNone/>
              <a:tabLst/>
            </a:pPr>
            <a:endParaRPr kumimoji="0" lang="en-GB" altLang="en-US" sz="1100" b="0" i="0" u="none" strike="noStrike" cap="none" normalizeH="0" baseline="0">
              <a:ln>
                <a:noFill/>
              </a:ln>
              <a:solidFill>
                <a:srgbClr val="000000"/>
              </a:solidFill>
              <a:effectLst/>
              <a:latin typeface="Calibri" pitchFamily="34" charset="0"/>
              <a:cs typeface="Arial" pitchFamily="34" charset="0"/>
            </a:endParaRPr>
          </a:p>
          <a:p>
            <a:pPr marL="0" marR="566738" lvl="0" indent="0" algn="l" defTabSz="914400" rtl="0" eaLnBrk="1" fontAlgn="base" latinLnBrk="0" hangingPunct="1">
              <a:lnSpc>
                <a:spcPct val="100000"/>
              </a:lnSpc>
              <a:spcBef>
                <a:spcPct val="0"/>
              </a:spcBef>
              <a:spcAft>
                <a:spcPts val="600"/>
              </a:spcAft>
              <a:buClrTx/>
              <a:buSzTx/>
              <a:buFontTx/>
              <a:buNone/>
              <a:tabLst/>
            </a:pPr>
            <a:r>
              <a:rPr kumimoji="0" lang="en-GB" altLang="en-US" sz="1100" b="1" i="0" u="none" strike="noStrike" cap="none" normalizeH="0" baseline="0">
                <a:ln>
                  <a:noFill/>
                </a:ln>
                <a:solidFill>
                  <a:srgbClr val="000000"/>
                </a:solidFill>
                <a:effectLst/>
                <a:latin typeface="Calibri" pitchFamily="34" charset="0"/>
                <a:cs typeface="Arial" pitchFamily="34" charset="0"/>
              </a:rPr>
              <a:t>The survey should take no more than 10 minutes to complete. The information that you provide will remain completely anonymous.</a:t>
            </a:r>
            <a:r>
              <a:rPr kumimoji="0" lang="en-GB" altLang="en-US" sz="1100" b="0" i="0" u="none" strike="noStrike" cap="none" normalizeH="0" baseline="0">
                <a:ln>
                  <a:noFill/>
                </a:ln>
                <a:solidFill>
                  <a:srgbClr val="000000"/>
                </a:solidFill>
                <a:effectLst/>
                <a:latin typeface="Times New Roman" pitchFamily="18" charset="0"/>
                <a:cs typeface="Arial" pitchFamily="34" charset="0"/>
              </a:rPr>
              <a:t> </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12" name="Control 3"/>
          <p:cNvSpPr>
            <a:spLocks noChangeArrowheads="1" noChangeShapeType="1"/>
          </p:cNvSpPr>
          <p:nvPr/>
        </p:nvSpPr>
        <p:spPr bwMode="auto">
          <a:xfrm>
            <a:off x="82947486" y="93520831"/>
            <a:ext cx="6648450" cy="874713"/>
          </a:xfrm>
          <a:prstGeom prst="rect">
            <a:avLst/>
          </a:prstGeom>
          <a:noFill/>
          <a:ln>
            <a:noFill/>
          </a:ln>
          <a:effectLst/>
          <a:extLst>
            <a:ext uri="{91240B29-F687-4F45-9708-019B960494DF}">
              <a14:hiddenLine xmlns:a14="http://schemas.microsoft.com/office/drawing/2010/main" w="9525" algn="in">
                <a:noFill/>
                <a:miter lim="800000"/>
                <a:headEnd/>
                <a:tailEnd/>
              </a14:hiddenLine>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0" tIns="0" rIns="0" bIns="0" numCol="1" anchor="t" anchorCtr="0" compatLnSpc="1">
            <a:prstTxWarp prst="textNoShape">
              <a:avLst/>
            </a:prstTxWarp>
          </a:bodyPr>
          <a:lstStyle/>
          <a:p>
            <a:pPr marL="0" marR="0" lvl="0" indent="0" algn="l" defTabSz="914400" rtl="0" eaLnBrk="1" fontAlgn="base" latinLnBrk="0" hangingPunct="1">
              <a:lnSpc>
                <a:spcPct val="100000"/>
              </a:lnSpc>
              <a:spcBef>
                <a:spcPts val="225"/>
              </a:spcBef>
              <a:spcAft>
                <a:spcPct val="0"/>
              </a:spcAft>
              <a:buClrTx/>
              <a:buSzTx/>
              <a:buFontTx/>
              <a:buNone/>
              <a:tabLst/>
            </a:pPr>
            <a:r>
              <a:rPr kumimoji="0" lang="en-GB" altLang="en-US" sz="1100" b="0" i="0" u="none" strike="noStrike" cap="none" normalizeH="0" baseline="0">
                <a:ln>
                  <a:noFill/>
                </a:ln>
                <a:solidFill>
                  <a:srgbClr val="000000"/>
                </a:solidFill>
                <a:effectLst/>
                <a:latin typeface="Calibri" pitchFamily="34" charset="0"/>
                <a:cs typeface="Arial" pitchFamily="34" charset="0"/>
              </a:rPr>
              <a:t>I am completing this survey on behalf of: </a:t>
            </a:r>
          </a:p>
          <a:p>
            <a:pPr marL="0" marR="0" lvl="0" indent="0" algn="l" defTabSz="914400" rtl="0" eaLnBrk="1" fontAlgn="base" latinLnBrk="0" hangingPunct="1">
              <a:lnSpc>
                <a:spcPct val="100000"/>
              </a:lnSpc>
              <a:spcBef>
                <a:spcPct val="0"/>
              </a:spcBef>
              <a:spcAft>
                <a:spcPts val="300"/>
              </a:spcAft>
              <a:buClrTx/>
              <a:buSzTx/>
              <a:buFontTx/>
              <a:buNone/>
              <a:tabLst/>
            </a:pPr>
            <a:r>
              <a:rPr kumimoji="0" lang="en-GB" altLang="en-US" sz="1100" b="0" i="0" u="none" strike="noStrike" cap="none" normalizeH="0" baseline="0">
                <a:ln>
                  <a:noFill/>
                </a:ln>
                <a:solidFill>
                  <a:srgbClr val="000000"/>
                </a:solidFill>
                <a:effectLst/>
                <a:latin typeface="Calibri" pitchFamily="34" charset="0"/>
                <a:cs typeface="Arial" pitchFamily="34" charset="0"/>
              </a:rPr>
              <a:t>Myself</a:t>
            </a:r>
          </a:p>
          <a:p>
            <a:pPr marL="0" marR="0" lvl="0" indent="0" algn="l" defTabSz="914400" rtl="0" eaLnBrk="1" fontAlgn="base" latinLnBrk="0" hangingPunct="1">
              <a:lnSpc>
                <a:spcPct val="100000"/>
              </a:lnSpc>
              <a:spcBef>
                <a:spcPct val="0"/>
              </a:spcBef>
              <a:spcAft>
                <a:spcPts val="300"/>
              </a:spcAft>
              <a:buClrTx/>
              <a:buSzTx/>
              <a:buFontTx/>
              <a:buNone/>
              <a:tabLst/>
            </a:pPr>
            <a:r>
              <a:rPr kumimoji="0" lang="en-GB" altLang="en-US" sz="1100" b="0" i="0" u="none" strike="noStrike" cap="none" normalizeH="0" baseline="0">
                <a:ln>
                  <a:noFill/>
                </a:ln>
                <a:solidFill>
                  <a:srgbClr val="000000"/>
                </a:solidFill>
                <a:effectLst/>
                <a:latin typeface="Calibri" pitchFamily="34" charset="0"/>
                <a:cs typeface="Arial" pitchFamily="34" charset="0"/>
              </a:rPr>
              <a:t>Another patient (e.g as parent/guardian/carer) </a:t>
            </a:r>
          </a:p>
          <a:p>
            <a:pPr marL="0" marR="0" lvl="0" indent="0" algn="ctr" defTabSz="914400" rtl="0" eaLnBrk="1" fontAlgn="base" latinLnBrk="0" hangingPunct="1">
              <a:lnSpc>
                <a:spcPct val="100000"/>
              </a:lnSpc>
              <a:spcBef>
                <a:spcPct val="0"/>
              </a:spcBef>
              <a:spcAft>
                <a:spcPts val="300"/>
              </a:spcAft>
              <a:buClrTx/>
              <a:buSzTx/>
              <a:buFontTx/>
              <a:buNone/>
              <a:tabLst/>
            </a:pPr>
            <a:endParaRPr kumimoji="0" lang="en-GB" altLang="en-US" sz="800" b="0" i="0" u="none" strike="noStrike" cap="none" normalizeH="0" baseline="0">
              <a:ln>
                <a:noFill/>
              </a:ln>
              <a:solidFill>
                <a:srgbClr val="000000"/>
              </a:solidFill>
              <a:effectLst/>
              <a:latin typeface="Calibri" pitchFamily="34" charset="0"/>
              <a:cs typeface="Arial" pitchFamily="34" charset="0"/>
            </a:endParaRPr>
          </a:p>
          <a:p>
            <a:pPr marL="0" marR="0" lvl="0" indent="0" algn="l" defTabSz="914400" rtl="0" eaLnBrk="1" fontAlgn="base" latinLnBrk="0" hangingPunct="1">
              <a:lnSpc>
                <a:spcPct val="100000"/>
              </a:lnSpc>
              <a:spcBef>
                <a:spcPct val="0"/>
              </a:spcBef>
              <a:spcAft>
                <a:spcPts val="300"/>
              </a:spcAft>
              <a:buClrTx/>
              <a:buSzTx/>
              <a:buFontTx/>
              <a:buNone/>
              <a:tabLst/>
            </a:pPr>
            <a:r>
              <a:rPr kumimoji="0" lang="en-GB" altLang="en-US" sz="1100" b="0" i="0" u="none" strike="noStrike" cap="none" normalizeH="0" baseline="0">
                <a:ln>
                  <a:noFill/>
                </a:ln>
                <a:solidFill>
                  <a:srgbClr val="000000"/>
                </a:solidFill>
                <a:effectLst/>
                <a:latin typeface="Calibri" pitchFamily="34" charset="0"/>
                <a:cs typeface="Arial" pitchFamily="34" charset="0"/>
              </a:rPr>
              <a:t>Please answer on behalf of the patient and their appointment history.</a:t>
            </a:r>
            <a:endParaRPr kumimoji="0" lang="en-US" altLang="en-US" sz="1800" b="0" i="0" u="none" strike="noStrike" cap="none" normalizeH="0" baseline="0">
              <a:ln>
                <a:noFill/>
              </a:ln>
              <a:solidFill>
                <a:schemeClr val="tx1"/>
              </a:solidFill>
              <a:effectLst/>
              <a:latin typeface="Arial" pitchFamily="34" charset="0"/>
              <a:cs typeface="Arial" pitchFamily="34" charset="0"/>
            </a:endParaRPr>
          </a:p>
        </p:txBody>
      </p:sp>
      <p:sp>
        <p:nvSpPr>
          <p:cNvPr id="13" name="Rectangle 4"/>
          <p:cNvSpPr>
            <a:spLocks noChangeArrowheads="1"/>
          </p:cNvSpPr>
          <p:nvPr/>
        </p:nvSpPr>
        <p:spPr bwMode="auto">
          <a:xfrm>
            <a:off x="85760536" y="93903419"/>
            <a:ext cx="214313" cy="187325"/>
          </a:xfrm>
          <a:prstGeom prst="rect">
            <a:avLst/>
          </a:prstGeom>
          <a:noFill/>
          <a:ln w="952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4" name="Rectangle 5"/>
          <p:cNvSpPr>
            <a:spLocks noChangeArrowheads="1"/>
          </p:cNvSpPr>
          <p:nvPr/>
        </p:nvSpPr>
        <p:spPr bwMode="auto">
          <a:xfrm>
            <a:off x="85760536" y="94149481"/>
            <a:ext cx="214313" cy="187325"/>
          </a:xfrm>
          <a:prstGeom prst="rect">
            <a:avLst/>
          </a:prstGeom>
          <a:noFill/>
          <a:ln w="9525" algn="in">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cxnSp>
        <p:nvCxnSpPr>
          <p:cNvPr id="15" name="AutoShape 6"/>
          <p:cNvCxnSpPr>
            <a:cxnSpLocks noChangeShapeType="1"/>
          </p:cNvCxnSpPr>
          <p:nvPr/>
        </p:nvCxnSpPr>
        <p:spPr bwMode="auto">
          <a:xfrm flipV="1">
            <a:off x="85979611" y="93997081"/>
            <a:ext cx="187325" cy="255588"/>
          </a:xfrm>
          <a:prstGeom prst="straightConnector1">
            <a:avLst/>
          </a:prstGeom>
          <a:noFill/>
          <a:ln w="9525">
            <a:solidFill>
              <a:srgbClr val="00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EEECE1"/>
                  </a:outerShdw>
                </a:effectLst>
              </a14:hiddenEffects>
            </a:ext>
          </a:extLst>
        </p:spPr>
      </p:cxnSp>
      <p:sp>
        <p:nvSpPr>
          <p:cNvPr id="16" name="Line 7"/>
          <p:cNvSpPr>
            <a:spLocks noChangeShapeType="1"/>
          </p:cNvSpPr>
          <p:nvPr/>
        </p:nvSpPr>
        <p:spPr bwMode="auto">
          <a:xfrm>
            <a:off x="83753936" y="93474794"/>
            <a:ext cx="5048250" cy="0"/>
          </a:xfrm>
          <a:prstGeom prst="line">
            <a:avLst/>
          </a:prstGeom>
          <a:noFill/>
          <a:ln w="6096" algn="ctr">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7" name="Line 8"/>
          <p:cNvSpPr>
            <a:spLocks noChangeShapeType="1"/>
          </p:cNvSpPr>
          <p:nvPr/>
        </p:nvSpPr>
        <p:spPr bwMode="auto">
          <a:xfrm>
            <a:off x="83760286" y="94492381"/>
            <a:ext cx="5048250" cy="0"/>
          </a:xfrm>
          <a:prstGeom prst="line">
            <a:avLst/>
          </a:prstGeom>
          <a:noFill/>
          <a:ln w="6096" algn="ctr">
            <a:solidFill>
              <a:srgbClr val="000000"/>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8"/>
          <p:cNvSpPr/>
          <p:nvPr/>
        </p:nvSpPr>
        <p:spPr>
          <a:xfrm>
            <a:off x="132398" y="272480"/>
            <a:ext cx="6570152" cy="288032"/>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tx1"/>
                </a:solidFill>
              </a:rPr>
              <a:t>Q7. Is there anything else that relates to seeing the same GP/continuity of care you wish to share? </a:t>
            </a:r>
          </a:p>
        </p:txBody>
      </p:sp>
      <p:sp>
        <p:nvSpPr>
          <p:cNvPr id="10" name="Rectangle 9"/>
          <p:cNvSpPr/>
          <p:nvPr/>
        </p:nvSpPr>
        <p:spPr>
          <a:xfrm>
            <a:off x="132397" y="560512"/>
            <a:ext cx="6570000" cy="144016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GB" sz="1100" dirty="0">
              <a:solidFill>
                <a:schemeClr val="tx1"/>
              </a:solidFill>
            </a:endParaRPr>
          </a:p>
        </p:txBody>
      </p:sp>
      <p:sp>
        <p:nvSpPr>
          <p:cNvPr id="18" name="TextBox 17"/>
          <p:cNvSpPr txBox="1"/>
          <p:nvPr/>
        </p:nvSpPr>
        <p:spPr>
          <a:xfrm>
            <a:off x="177037" y="2072680"/>
            <a:ext cx="6480720" cy="338554"/>
          </a:xfrm>
          <a:prstGeom prst="rect">
            <a:avLst/>
          </a:prstGeom>
          <a:noFill/>
        </p:spPr>
        <p:txBody>
          <a:bodyPr wrap="square" rtlCol="0">
            <a:spAutoFit/>
          </a:bodyPr>
          <a:lstStyle/>
          <a:p>
            <a:pPr algn="ctr">
              <a:spcAft>
                <a:spcPts val="600"/>
              </a:spcAft>
            </a:pPr>
            <a:r>
              <a:rPr lang="en-GB" sz="1600" b="1" dirty="0">
                <a:solidFill>
                  <a:srgbClr val="8C0D7E"/>
                </a:solidFill>
              </a:rPr>
              <a:t>YOUR GP PRACTICE</a:t>
            </a:r>
          </a:p>
        </p:txBody>
      </p:sp>
      <p:sp>
        <p:nvSpPr>
          <p:cNvPr id="19" name="Rectangle 18"/>
          <p:cNvSpPr/>
          <p:nvPr/>
        </p:nvSpPr>
        <p:spPr>
          <a:xfrm>
            <a:off x="132398" y="2432720"/>
            <a:ext cx="6570152" cy="432000"/>
          </a:xfrm>
          <a:prstGeom prst="rect">
            <a:avLst/>
          </a:prstGeom>
          <a:solidFill>
            <a:srgbClr val="F1E3F1"/>
          </a:solid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GB" sz="1100" dirty="0">
                <a:solidFill>
                  <a:schemeClr val="tx1"/>
                </a:solidFill>
              </a:rPr>
              <a:t>Q8. We would like to understand how you feel about the care currently provided at your GP practice. How much do you agree or disagree with the following statements:</a:t>
            </a:r>
          </a:p>
        </p:txBody>
      </p:sp>
      <p:sp>
        <p:nvSpPr>
          <p:cNvPr id="20" name="Rectangle 19"/>
          <p:cNvSpPr/>
          <p:nvPr/>
        </p:nvSpPr>
        <p:spPr>
          <a:xfrm>
            <a:off x="132398" y="2860230"/>
            <a:ext cx="3152585" cy="230879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228600" indent="-228600">
              <a:spcAft>
                <a:spcPts val="600"/>
              </a:spcAft>
              <a:buFont typeface="+mj-lt"/>
              <a:buAutoNum type="alphaLcPeriod"/>
            </a:pPr>
            <a:endParaRPr lang="en-GB" sz="1100" dirty="0">
              <a:solidFill>
                <a:schemeClr val="tx1"/>
              </a:solidFill>
            </a:endParaRPr>
          </a:p>
          <a:p>
            <a:pPr marL="228600" indent="-228600">
              <a:spcAft>
                <a:spcPts val="600"/>
              </a:spcAft>
              <a:buFont typeface="+mj-lt"/>
              <a:buAutoNum type="alphaLcPeriod"/>
            </a:pPr>
            <a:endParaRPr lang="en-GB" sz="1100" dirty="0">
              <a:solidFill>
                <a:schemeClr val="tx1"/>
              </a:solidFill>
            </a:endParaRPr>
          </a:p>
          <a:p>
            <a:pPr marL="228600" indent="-228600">
              <a:spcAft>
                <a:spcPts val="600"/>
              </a:spcAft>
              <a:buFont typeface="+mj-lt"/>
              <a:buAutoNum type="alphaLcPeriod"/>
            </a:pPr>
            <a:r>
              <a:rPr lang="en-GB" sz="1100" dirty="0">
                <a:solidFill>
                  <a:schemeClr val="tx1"/>
                </a:solidFill>
              </a:rPr>
              <a:t>The practice knows my medical history </a:t>
            </a:r>
          </a:p>
          <a:p>
            <a:pPr marL="228600" indent="-228600">
              <a:spcAft>
                <a:spcPts val="600"/>
              </a:spcAft>
              <a:buFont typeface="+mj-lt"/>
              <a:buAutoNum type="alphaLcPeriod"/>
            </a:pPr>
            <a:r>
              <a:rPr lang="en-GB" sz="1100" dirty="0">
                <a:solidFill>
                  <a:schemeClr val="tx1"/>
                </a:solidFill>
              </a:rPr>
              <a:t>The practice knows me as a person</a:t>
            </a:r>
          </a:p>
          <a:p>
            <a:pPr marL="228600" indent="-228600">
              <a:spcAft>
                <a:spcPts val="600"/>
              </a:spcAft>
              <a:buFont typeface="+mj-lt"/>
              <a:buAutoNum type="alphaLcPeriod"/>
            </a:pPr>
            <a:r>
              <a:rPr lang="en-GB" sz="1100" dirty="0">
                <a:solidFill>
                  <a:schemeClr val="tx1"/>
                </a:solidFill>
              </a:rPr>
              <a:t>The practice are responsive to my needs and concerns </a:t>
            </a:r>
          </a:p>
          <a:p>
            <a:pPr marL="228600" indent="-228600">
              <a:spcAft>
                <a:spcPts val="600"/>
              </a:spcAft>
              <a:buFont typeface="+mj-lt"/>
              <a:buAutoNum type="alphaLcPeriod"/>
            </a:pPr>
            <a:r>
              <a:rPr lang="en-GB" sz="1100" dirty="0">
                <a:solidFill>
                  <a:schemeClr val="tx1"/>
                </a:solidFill>
              </a:rPr>
              <a:t>I feel involved in decisions about my care at the practice</a:t>
            </a:r>
          </a:p>
          <a:p>
            <a:pPr marL="228600" indent="-228600">
              <a:spcAft>
                <a:spcPts val="600"/>
              </a:spcAft>
              <a:buFont typeface="+mj-lt"/>
              <a:buAutoNum type="alphaLcPeriod"/>
            </a:pPr>
            <a:r>
              <a:rPr lang="en-GB" sz="1100" dirty="0">
                <a:solidFill>
                  <a:schemeClr val="tx1"/>
                </a:solidFill>
              </a:rPr>
              <a:t>I feel confident to take an active role in my health and wellbeing at the practice</a:t>
            </a:r>
          </a:p>
        </p:txBody>
      </p:sp>
      <p:grpSp>
        <p:nvGrpSpPr>
          <p:cNvPr id="2" name="Group 1"/>
          <p:cNvGrpSpPr/>
          <p:nvPr/>
        </p:nvGrpSpPr>
        <p:grpSpPr>
          <a:xfrm>
            <a:off x="3289796" y="2860230"/>
            <a:ext cx="3414559" cy="2308794"/>
            <a:chOff x="3289796" y="2860230"/>
            <a:chExt cx="3414559" cy="2308794"/>
          </a:xfrm>
        </p:grpSpPr>
        <p:sp>
          <p:nvSpPr>
            <p:cNvPr id="21" name="Rectangle 20"/>
            <p:cNvSpPr/>
            <p:nvPr/>
          </p:nvSpPr>
          <p:spPr>
            <a:xfrm>
              <a:off x="3289796" y="2860230"/>
              <a:ext cx="684000" cy="230879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Strongly agree</a:t>
              </a:r>
            </a:p>
          </p:txBody>
        </p:sp>
        <p:sp>
          <p:nvSpPr>
            <p:cNvPr id="22" name="Rectangle 21"/>
            <p:cNvSpPr/>
            <p:nvPr/>
          </p:nvSpPr>
          <p:spPr>
            <a:xfrm>
              <a:off x="3968960" y="2860230"/>
              <a:ext cx="684000" cy="230879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Agree</a:t>
              </a:r>
            </a:p>
          </p:txBody>
        </p:sp>
        <p:sp>
          <p:nvSpPr>
            <p:cNvPr id="23" name="Rectangle 22"/>
            <p:cNvSpPr/>
            <p:nvPr/>
          </p:nvSpPr>
          <p:spPr>
            <a:xfrm>
              <a:off x="4651126" y="2860230"/>
              <a:ext cx="684000" cy="230879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Neither agree/ disagree</a:t>
              </a:r>
            </a:p>
          </p:txBody>
        </p:sp>
        <p:sp>
          <p:nvSpPr>
            <p:cNvPr id="24" name="Rectangle 23"/>
            <p:cNvSpPr/>
            <p:nvPr/>
          </p:nvSpPr>
          <p:spPr>
            <a:xfrm>
              <a:off x="5332423" y="2860230"/>
              <a:ext cx="684000" cy="230879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Disagree</a:t>
              </a:r>
            </a:p>
          </p:txBody>
        </p:sp>
        <p:sp>
          <p:nvSpPr>
            <p:cNvPr id="25" name="Rectangle 24"/>
            <p:cNvSpPr/>
            <p:nvPr/>
          </p:nvSpPr>
          <p:spPr>
            <a:xfrm>
              <a:off x="6020355" y="2860230"/>
              <a:ext cx="684000" cy="2308794"/>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GB" sz="900" dirty="0">
                  <a:solidFill>
                    <a:schemeClr val="tx1"/>
                  </a:solidFill>
                </a:rPr>
                <a:t>Strongly disagree</a:t>
              </a:r>
            </a:p>
          </p:txBody>
        </p:sp>
        <p:sp>
          <p:nvSpPr>
            <p:cNvPr id="26" name="Rectangle 12"/>
            <p:cNvSpPr>
              <a:spLocks noChangeArrowheads="1"/>
            </p:cNvSpPr>
            <p:nvPr/>
          </p:nvSpPr>
          <p:spPr bwMode="auto">
            <a:xfrm>
              <a:off x="3529583" y="33835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27" name="Rectangle 12"/>
            <p:cNvSpPr>
              <a:spLocks noChangeArrowheads="1"/>
            </p:cNvSpPr>
            <p:nvPr/>
          </p:nvSpPr>
          <p:spPr bwMode="auto">
            <a:xfrm>
              <a:off x="4197969" y="33835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28" name="Rectangle 12"/>
            <p:cNvSpPr>
              <a:spLocks noChangeArrowheads="1"/>
            </p:cNvSpPr>
            <p:nvPr/>
          </p:nvSpPr>
          <p:spPr bwMode="auto">
            <a:xfrm>
              <a:off x="6244744" y="33835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29" name="Rectangle 12"/>
            <p:cNvSpPr>
              <a:spLocks noChangeArrowheads="1"/>
            </p:cNvSpPr>
            <p:nvPr/>
          </p:nvSpPr>
          <p:spPr bwMode="auto">
            <a:xfrm>
              <a:off x="5566121" y="33835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0" name="Rectangle 12"/>
            <p:cNvSpPr>
              <a:spLocks noChangeArrowheads="1"/>
            </p:cNvSpPr>
            <p:nvPr/>
          </p:nvSpPr>
          <p:spPr bwMode="auto">
            <a:xfrm>
              <a:off x="4902283" y="33835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1" name="Rectangle 12"/>
            <p:cNvSpPr>
              <a:spLocks noChangeArrowheads="1"/>
            </p:cNvSpPr>
            <p:nvPr/>
          </p:nvSpPr>
          <p:spPr bwMode="auto">
            <a:xfrm>
              <a:off x="3529583" y="365535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2" name="Rectangle 12"/>
            <p:cNvSpPr>
              <a:spLocks noChangeArrowheads="1"/>
            </p:cNvSpPr>
            <p:nvPr/>
          </p:nvSpPr>
          <p:spPr bwMode="auto">
            <a:xfrm>
              <a:off x="4197969" y="365535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3" name="Rectangle 12"/>
            <p:cNvSpPr>
              <a:spLocks noChangeArrowheads="1"/>
            </p:cNvSpPr>
            <p:nvPr/>
          </p:nvSpPr>
          <p:spPr bwMode="auto">
            <a:xfrm>
              <a:off x="6244744" y="365535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4" name="Rectangle 12"/>
            <p:cNvSpPr>
              <a:spLocks noChangeArrowheads="1"/>
            </p:cNvSpPr>
            <p:nvPr/>
          </p:nvSpPr>
          <p:spPr bwMode="auto">
            <a:xfrm>
              <a:off x="5566121" y="365535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5" name="Rectangle 12"/>
            <p:cNvSpPr>
              <a:spLocks noChangeArrowheads="1"/>
            </p:cNvSpPr>
            <p:nvPr/>
          </p:nvSpPr>
          <p:spPr bwMode="auto">
            <a:xfrm>
              <a:off x="4902283" y="365535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6" name="Rectangle 12"/>
            <p:cNvSpPr>
              <a:spLocks noChangeArrowheads="1"/>
            </p:cNvSpPr>
            <p:nvPr/>
          </p:nvSpPr>
          <p:spPr bwMode="auto">
            <a:xfrm>
              <a:off x="3529583" y="398091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7" name="Rectangle 12"/>
            <p:cNvSpPr>
              <a:spLocks noChangeArrowheads="1"/>
            </p:cNvSpPr>
            <p:nvPr/>
          </p:nvSpPr>
          <p:spPr bwMode="auto">
            <a:xfrm>
              <a:off x="4197969" y="398091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8" name="Rectangle 12"/>
            <p:cNvSpPr>
              <a:spLocks noChangeArrowheads="1"/>
            </p:cNvSpPr>
            <p:nvPr/>
          </p:nvSpPr>
          <p:spPr bwMode="auto">
            <a:xfrm>
              <a:off x="6244744" y="398091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39" name="Rectangle 12"/>
            <p:cNvSpPr>
              <a:spLocks noChangeArrowheads="1"/>
            </p:cNvSpPr>
            <p:nvPr/>
          </p:nvSpPr>
          <p:spPr bwMode="auto">
            <a:xfrm>
              <a:off x="5566121" y="398091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0" name="Rectangle 12"/>
            <p:cNvSpPr>
              <a:spLocks noChangeArrowheads="1"/>
            </p:cNvSpPr>
            <p:nvPr/>
          </p:nvSpPr>
          <p:spPr bwMode="auto">
            <a:xfrm>
              <a:off x="4902283" y="398091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1" name="Rectangle 12"/>
            <p:cNvSpPr>
              <a:spLocks noChangeArrowheads="1"/>
            </p:cNvSpPr>
            <p:nvPr/>
          </p:nvSpPr>
          <p:spPr bwMode="auto">
            <a:xfrm>
              <a:off x="3529583" y="437693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2" name="Rectangle 12"/>
            <p:cNvSpPr>
              <a:spLocks noChangeArrowheads="1"/>
            </p:cNvSpPr>
            <p:nvPr/>
          </p:nvSpPr>
          <p:spPr bwMode="auto">
            <a:xfrm>
              <a:off x="4197969" y="437693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3" name="Rectangle 12"/>
            <p:cNvSpPr>
              <a:spLocks noChangeArrowheads="1"/>
            </p:cNvSpPr>
            <p:nvPr/>
          </p:nvSpPr>
          <p:spPr bwMode="auto">
            <a:xfrm>
              <a:off x="6244744" y="437693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4" name="Rectangle 12"/>
            <p:cNvSpPr>
              <a:spLocks noChangeArrowheads="1"/>
            </p:cNvSpPr>
            <p:nvPr/>
          </p:nvSpPr>
          <p:spPr bwMode="auto">
            <a:xfrm>
              <a:off x="5566121" y="437693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5" name="Rectangle 12"/>
            <p:cNvSpPr>
              <a:spLocks noChangeArrowheads="1"/>
            </p:cNvSpPr>
            <p:nvPr/>
          </p:nvSpPr>
          <p:spPr bwMode="auto">
            <a:xfrm>
              <a:off x="4902283" y="437693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6" name="Rectangle 12"/>
            <p:cNvSpPr>
              <a:spLocks noChangeArrowheads="1"/>
            </p:cNvSpPr>
            <p:nvPr/>
          </p:nvSpPr>
          <p:spPr bwMode="auto">
            <a:xfrm>
              <a:off x="3529583" y="477300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7" name="Rectangle 12"/>
            <p:cNvSpPr>
              <a:spLocks noChangeArrowheads="1"/>
            </p:cNvSpPr>
            <p:nvPr/>
          </p:nvSpPr>
          <p:spPr bwMode="auto">
            <a:xfrm>
              <a:off x="4197969" y="477300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8" name="Rectangle 12"/>
            <p:cNvSpPr>
              <a:spLocks noChangeArrowheads="1"/>
            </p:cNvSpPr>
            <p:nvPr/>
          </p:nvSpPr>
          <p:spPr bwMode="auto">
            <a:xfrm>
              <a:off x="6244744" y="477300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49" name="Rectangle 12"/>
            <p:cNvSpPr>
              <a:spLocks noChangeArrowheads="1"/>
            </p:cNvSpPr>
            <p:nvPr/>
          </p:nvSpPr>
          <p:spPr bwMode="auto">
            <a:xfrm>
              <a:off x="5566121" y="477300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sp>
          <p:nvSpPr>
            <p:cNvPr id="50" name="Rectangle 12"/>
            <p:cNvSpPr>
              <a:spLocks noChangeArrowheads="1"/>
            </p:cNvSpPr>
            <p:nvPr/>
          </p:nvSpPr>
          <p:spPr bwMode="auto">
            <a:xfrm>
              <a:off x="4902283" y="477300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sz="900"/>
            </a:p>
          </p:txBody>
        </p:sp>
      </p:grpSp>
      <p:sp>
        <p:nvSpPr>
          <p:cNvPr id="61" name="TextBox 60"/>
          <p:cNvSpPr txBox="1"/>
          <p:nvPr/>
        </p:nvSpPr>
        <p:spPr>
          <a:xfrm>
            <a:off x="142276" y="5385048"/>
            <a:ext cx="3132827" cy="430887"/>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altLang="en-US" dirty="0"/>
              <a:t>Q9.  How, if at all, does your practice promote continuity of care?</a:t>
            </a:r>
          </a:p>
        </p:txBody>
      </p:sp>
      <p:sp>
        <p:nvSpPr>
          <p:cNvPr id="66" name="TextBox 65"/>
          <p:cNvSpPr txBox="1"/>
          <p:nvPr/>
        </p:nvSpPr>
        <p:spPr>
          <a:xfrm>
            <a:off x="3569570" y="5385048"/>
            <a:ext cx="3132827" cy="430887"/>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altLang="en-US" dirty="0"/>
              <a:t>Q10. Overall, how would you describe your experience of your GP practice? </a:t>
            </a:r>
          </a:p>
        </p:txBody>
      </p:sp>
      <p:sp>
        <p:nvSpPr>
          <p:cNvPr id="71" name="TextBox 70"/>
          <p:cNvSpPr txBox="1"/>
          <p:nvPr/>
        </p:nvSpPr>
        <p:spPr>
          <a:xfrm>
            <a:off x="3571527" y="7329264"/>
            <a:ext cx="3132827" cy="430887"/>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altLang="en-US" dirty="0"/>
              <a:t>Q11. Is there anything else that you would like to tell us about your practice?</a:t>
            </a:r>
          </a:p>
        </p:txBody>
      </p:sp>
      <p:sp>
        <p:nvSpPr>
          <p:cNvPr id="76" name="Rectangle 75"/>
          <p:cNvSpPr/>
          <p:nvPr/>
        </p:nvSpPr>
        <p:spPr>
          <a:xfrm>
            <a:off x="142276" y="5810706"/>
            <a:ext cx="3132000" cy="3894822"/>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Posters/Leaflets</a:t>
            </a:r>
          </a:p>
          <a:p>
            <a:pPr>
              <a:spcAft>
                <a:spcPts val="600"/>
              </a:spcAft>
            </a:pPr>
            <a:r>
              <a:rPr lang="en-GB" sz="1100" dirty="0">
                <a:solidFill>
                  <a:schemeClr val="tx1"/>
                </a:solidFill>
              </a:rPr>
              <a:t>Videos in reception/waiting areas</a:t>
            </a:r>
          </a:p>
          <a:p>
            <a:pPr>
              <a:spcAft>
                <a:spcPts val="600"/>
              </a:spcAft>
            </a:pPr>
            <a:r>
              <a:rPr lang="en-GB" sz="1100" dirty="0">
                <a:solidFill>
                  <a:schemeClr val="tx1"/>
                </a:solidFill>
              </a:rPr>
              <a:t>Online booking/form</a:t>
            </a:r>
          </a:p>
          <a:p>
            <a:pPr>
              <a:spcAft>
                <a:spcPts val="600"/>
              </a:spcAft>
            </a:pPr>
            <a:r>
              <a:rPr lang="en-GB" sz="1100" dirty="0">
                <a:solidFill>
                  <a:schemeClr val="tx1"/>
                </a:solidFill>
              </a:rPr>
              <a:t>Information from reception team </a:t>
            </a:r>
          </a:p>
          <a:p>
            <a:pPr>
              <a:spcAft>
                <a:spcPts val="600"/>
              </a:spcAft>
            </a:pPr>
            <a:r>
              <a:rPr lang="en-GB" sz="1100" dirty="0">
                <a:solidFill>
                  <a:schemeClr val="tx1"/>
                </a:solidFill>
              </a:rPr>
              <a:t>Letters to my home</a:t>
            </a:r>
          </a:p>
          <a:p>
            <a:pPr>
              <a:spcAft>
                <a:spcPts val="600"/>
              </a:spcAft>
            </a:pPr>
            <a:r>
              <a:rPr lang="en-GB" sz="1100" dirty="0">
                <a:solidFill>
                  <a:schemeClr val="tx1"/>
                </a:solidFill>
              </a:rPr>
              <a:t>Conversations with practice staff </a:t>
            </a:r>
          </a:p>
          <a:p>
            <a:pPr>
              <a:spcAft>
                <a:spcPts val="600"/>
              </a:spcAft>
            </a:pPr>
            <a:r>
              <a:rPr lang="en-GB" sz="1100" dirty="0">
                <a:solidFill>
                  <a:schemeClr val="tx1"/>
                </a:solidFill>
              </a:rPr>
              <a:t>Social media</a:t>
            </a:r>
          </a:p>
          <a:p>
            <a:pPr>
              <a:spcAft>
                <a:spcPts val="600"/>
              </a:spcAft>
            </a:pPr>
            <a:r>
              <a:rPr lang="en-GB" sz="1100" dirty="0">
                <a:solidFill>
                  <a:schemeClr val="tx1"/>
                </a:solidFill>
              </a:rPr>
              <a:t>GP practice website </a:t>
            </a:r>
          </a:p>
          <a:p>
            <a:pPr>
              <a:spcAft>
                <a:spcPts val="600"/>
              </a:spcAft>
            </a:pPr>
            <a:r>
              <a:rPr lang="en-GB" sz="1100" dirty="0">
                <a:solidFill>
                  <a:schemeClr val="tx1"/>
                </a:solidFill>
              </a:rPr>
              <a:t>Word of mouth</a:t>
            </a:r>
          </a:p>
          <a:p>
            <a:pPr>
              <a:spcAft>
                <a:spcPts val="600"/>
              </a:spcAft>
            </a:pPr>
            <a:r>
              <a:rPr lang="en-GB" sz="1100" dirty="0">
                <a:solidFill>
                  <a:schemeClr val="tx1"/>
                </a:solidFill>
              </a:rPr>
              <a:t>Not at all </a:t>
            </a:r>
          </a:p>
          <a:p>
            <a:pPr>
              <a:spcAft>
                <a:spcPts val="600"/>
              </a:spcAft>
            </a:pPr>
            <a:r>
              <a:rPr lang="en-GB" sz="1100" dirty="0">
                <a:solidFill>
                  <a:schemeClr val="tx1"/>
                </a:solidFill>
              </a:rPr>
              <a:t>Other:</a:t>
            </a:r>
          </a:p>
        </p:txBody>
      </p:sp>
      <p:sp>
        <p:nvSpPr>
          <p:cNvPr id="77" name="Rectangle 76"/>
          <p:cNvSpPr/>
          <p:nvPr/>
        </p:nvSpPr>
        <p:spPr>
          <a:xfrm>
            <a:off x="218268" y="8481392"/>
            <a:ext cx="2988000" cy="1122945"/>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endParaRPr lang="en-GB" sz="1100" dirty="0">
              <a:solidFill>
                <a:schemeClr val="tx1"/>
              </a:solidFill>
            </a:endParaRPr>
          </a:p>
        </p:txBody>
      </p:sp>
      <p:grpSp>
        <p:nvGrpSpPr>
          <p:cNvPr id="3" name="Group 2"/>
          <p:cNvGrpSpPr/>
          <p:nvPr/>
        </p:nvGrpSpPr>
        <p:grpSpPr>
          <a:xfrm>
            <a:off x="2636912" y="5866147"/>
            <a:ext cx="180000" cy="2113515"/>
            <a:chOff x="2636912" y="5866147"/>
            <a:chExt cx="180000" cy="2113515"/>
          </a:xfrm>
        </p:grpSpPr>
        <p:sp>
          <p:nvSpPr>
            <p:cNvPr id="64" name="Rectangle 12"/>
            <p:cNvSpPr>
              <a:spLocks noChangeArrowheads="1"/>
            </p:cNvSpPr>
            <p:nvPr/>
          </p:nvSpPr>
          <p:spPr bwMode="auto">
            <a:xfrm>
              <a:off x="2636912" y="586614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65" name="Rectangle 12"/>
            <p:cNvSpPr>
              <a:spLocks noChangeArrowheads="1"/>
            </p:cNvSpPr>
            <p:nvPr/>
          </p:nvSpPr>
          <p:spPr bwMode="auto">
            <a:xfrm>
              <a:off x="2636912" y="610324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78" name="Rectangle 12"/>
            <p:cNvSpPr>
              <a:spLocks noChangeArrowheads="1"/>
            </p:cNvSpPr>
            <p:nvPr/>
          </p:nvSpPr>
          <p:spPr bwMode="auto">
            <a:xfrm>
              <a:off x="2636912" y="635774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79" name="Rectangle 12"/>
            <p:cNvSpPr>
              <a:spLocks noChangeArrowheads="1"/>
            </p:cNvSpPr>
            <p:nvPr/>
          </p:nvSpPr>
          <p:spPr bwMode="auto">
            <a:xfrm>
              <a:off x="2636912" y="659484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0" name="Rectangle 12"/>
            <p:cNvSpPr>
              <a:spLocks noChangeArrowheads="1"/>
            </p:cNvSpPr>
            <p:nvPr/>
          </p:nvSpPr>
          <p:spPr bwMode="auto">
            <a:xfrm>
              <a:off x="2636912" y="685126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1" name="Rectangle 12"/>
            <p:cNvSpPr>
              <a:spLocks noChangeArrowheads="1"/>
            </p:cNvSpPr>
            <p:nvPr/>
          </p:nvSpPr>
          <p:spPr bwMode="auto">
            <a:xfrm>
              <a:off x="2636912" y="708836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2" name="Rectangle 12"/>
            <p:cNvSpPr>
              <a:spLocks noChangeArrowheads="1"/>
            </p:cNvSpPr>
            <p:nvPr/>
          </p:nvSpPr>
          <p:spPr bwMode="auto">
            <a:xfrm>
              <a:off x="2636912" y="732921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3" name="Rectangle 12"/>
            <p:cNvSpPr>
              <a:spLocks noChangeArrowheads="1"/>
            </p:cNvSpPr>
            <p:nvPr/>
          </p:nvSpPr>
          <p:spPr bwMode="auto">
            <a:xfrm>
              <a:off x="2636912" y="756631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4" name="Rectangle 12"/>
            <p:cNvSpPr>
              <a:spLocks noChangeArrowheads="1"/>
            </p:cNvSpPr>
            <p:nvPr/>
          </p:nvSpPr>
          <p:spPr bwMode="auto">
            <a:xfrm>
              <a:off x="2636912" y="779966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85" name="Rectangle 84"/>
          <p:cNvSpPr/>
          <p:nvPr/>
        </p:nvSpPr>
        <p:spPr>
          <a:xfrm>
            <a:off x="3569983" y="7760151"/>
            <a:ext cx="3132000" cy="1945377"/>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endParaRPr lang="en-GB" sz="1100" dirty="0">
              <a:solidFill>
                <a:schemeClr val="tx1"/>
              </a:solidFill>
            </a:endParaRPr>
          </a:p>
        </p:txBody>
      </p:sp>
      <p:sp>
        <p:nvSpPr>
          <p:cNvPr id="88" name="Rectangle 87"/>
          <p:cNvSpPr/>
          <p:nvPr/>
        </p:nvSpPr>
        <p:spPr>
          <a:xfrm>
            <a:off x="3572355" y="5810705"/>
            <a:ext cx="3132000" cy="1367657"/>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Very good </a:t>
            </a:r>
          </a:p>
          <a:p>
            <a:pPr>
              <a:spcAft>
                <a:spcPts val="600"/>
              </a:spcAft>
            </a:pPr>
            <a:r>
              <a:rPr lang="en-GB" sz="1100" dirty="0">
                <a:solidFill>
                  <a:schemeClr val="tx1"/>
                </a:solidFill>
              </a:rPr>
              <a:t>Fairly good</a:t>
            </a:r>
          </a:p>
          <a:p>
            <a:pPr>
              <a:spcAft>
                <a:spcPts val="600"/>
              </a:spcAft>
            </a:pPr>
            <a:r>
              <a:rPr lang="en-GB" sz="1100" dirty="0">
                <a:solidFill>
                  <a:schemeClr val="tx1"/>
                </a:solidFill>
              </a:rPr>
              <a:t>Neither good/poor </a:t>
            </a:r>
          </a:p>
          <a:p>
            <a:pPr>
              <a:spcAft>
                <a:spcPts val="600"/>
              </a:spcAft>
            </a:pPr>
            <a:r>
              <a:rPr lang="en-GB" sz="1100" dirty="0">
                <a:solidFill>
                  <a:schemeClr val="tx1"/>
                </a:solidFill>
              </a:rPr>
              <a:t>Fairly poor</a:t>
            </a:r>
          </a:p>
          <a:p>
            <a:pPr>
              <a:spcAft>
                <a:spcPts val="600"/>
              </a:spcAft>
            </a:pPr>
            <a:r>
              <a:rPr lang="en-GB" sz="1100" dirty="0">
                <a:solidFill>
                  <a:schemeClr val="tx1"/>
                </a:solidFill>
              </a:rPr>
              <a:t>Very poor</a:t>
            </a:r>
          </a:p>
        </p:txBody>
      </p:sp>
      <p:grpSp>
        <p:nvGrpSpPr>
          <p:cNvPr id="4" name="Group 3"/>
          <p:cNvGrpSpPr/>
          <p:nvPr/>
        </p:nvGrpSpPr>
        <p:grpSpPr>
          <a:xfrm>
            <a:off x="5157192" y="5866147"/>
            <a:ext cx="180000" cy="1175085"/>
            <a:chOff x="5157192" y="5866147"/>
            <a:chExt cx="180000" cy="1175085"/>
          </a:xfrm>
        </p:grpSpPr>
        <p:sp>
          <p:nvSpPr>
            <p:cNvPr id="86" name="Rectangle 12"/>
            <p:cNvSpPr>
              <a:spLocks noChangeArrowheads="1"/>
            </p:cNvSpPr>
            <p:nvPr/>
          </p:nvSpPr>
          <p:spPr bwMode="auto">
            <a:xfrm>
              <a:off x="5157192" y="586614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7" name="Rectangle 12"/>
            <p:cNvSpPr>
              <a:spLocks noChangeArrowheads="1"/>
            </p:cNvSpPr>
            <p:nvPr/>
          </p:nvSpPr>
          <p:spPr bwMode="auto">
            <a:xfrm>
              <a:off x="5157192" y="610324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89" name="Rectangle 12"/>
            <p:cNvSpPr>
              <a:spLocks noChangeArrowheads="1"/>
            </p:cNvSpPr>
            <p:nvPr/>
          </p:nvSpPr>
          <p:spPr bwMode="auto">
            <a:xfrm>
              <a:off x="5157192" y="635774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90" name="Rectangle 12"/>
            <p:cNvSpPr>
              <a:spLocks noChangeArrowheads="1"/>
            </p:cNvSpPr>
            <p:nvPr/>
          </p:nvSpPr>
          <p:spPr bwMode="auto">
            <a:xfrm>
              <a:off x="5157192" y="659484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91" name="Rectangle 12"/>
            <p:cNvSpPr>
              <a:spLocks noChangeArrowheads="1"/>
            </p:cNvSpPr>
            <p:nvPr/>
          </p:nvSpPr>
          <p:spPr bwMode="auto">
            <a:xfrm>
              <a:off x="5157192" y="686123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Tree>
    <p:extLst>
      <p:ext uri="{BB962C8B-B14F-4D97-AF65-F5344CB8AC3E}">
        <p14:creationId xmlns:p14="http://schemas.microsoft.com/office/powerpoint/2010/main" val="33848517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7037" y="128464"/>
            <a:ext cx="6480720" cy="338554"/>
          </a:xfrm>
          <a:prstGeom prst="rect">
            <a:avLst/>
          </a:prstGeom>
          <a:noFill/>
        </p:spPr>
        <p:txBody>
          <a:bodyPr wrap="square" rtlCol="0">
            <a:spAutoFit/>
          </a:bodyPr>
          <a:lstStyle/>
          <a:p>
            <a:pPr algn="ctr">
              <a:spcAft>
                <a:spcPts val="600"/>
              </a:spcAft>
            </a:pPr>
            <a:r>
              <a:rPr lang="en-GB" sz="1600" b="1" dirty="0">
                <a:solidFill>
                  <a:srgbClr val="8C0D7E"/>
                </a:solidFill>
              </a:rPr>
              <a:t>SOME QUESTIONS ABOUT YOU</a:t>
            </a:r>
          </a:p>
        </p:txBody>
      </p:sp>
      <p:sp>
        <p:nvSpPr>
          <p:cNvPr id="5" name="TextBox 4"/>
          <p:cNvSpPr txBox="1"/>
          <p:nvPr/>
        </p:nvSpPr>
        <p:spPr>
          <a:xfrm>
            <a:off x="142276" y="3089341"/>
            <a:ext cx="3132827" cy="261610"/>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altLang="en-US" dirty="0"/>
              <a:t>Q14. How old are you?</a:t>
            </a:r>
          </a:p>
        </p:txBody>
      </p:sp>
      <p:sp>
        <p:nvSpPr>
          <p:cNvPr id="8" name="Rectangle 7"/>
          <p:cNvSpPr/>
          <p:nvPr/>
        </p:nvSpPr>
        <p:spPr>
          <a:xfrm>
            <a:off x="142276" y="3358209"/>
            <a:ext cx="3132000" cy="2729793"/>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Under 16</a:t>
            </a:r>
          </a:p>
          <a:p>
            <a:pPr>
              <a:spcAft>
                <a:spcPts val="600"/>
              </a:spcAft>
            </a:pPr>
            <a:r>
              <a:rPr lang="en-GB" sz="1100" dirty="0">
                <a:solidFill>
                  <a:schemeClr val="tx1"/>
                </a:solidFill>
              </a:rPr>
              <a:t>16 to 17</a:t>
            </a:r>
          </a:p>
          <a:p>
            <a:pPr>
              <a:spcAft>
                <a:spcPts val="600"/>
              </a:spcAft>
            </a:pPr>
            <a:r>
              <a:rPr lang="en-GB" sz="1100" dirty="0">
                <a:solidFill>
                  <a:schemeClr val="tx1"/>
                </a:solidFill>
              </a:rPr>
              <a:t>18 to 24</a:t>
            </a:r>
          </a:p>
          <a:p>
            <a:pPr>
              <a:spcAft>
                <a:spcPts val="600"/>
              </a:spcAft>
            </a:pPr>
            <a:r>
              <a:rPr lang="en-GB" sz="1100" dirty="0">
                <a:solidFill>
                  <a:schemeClr val="tx1"/>
                </a:solidFill>
              </a:rPr>
              <a:t>25 to 34</a:t>
            </a:r>
          </a:p>
          <a:p>
            <a:pPr>
              <a:spcAft>
                <a:spcPts val="600"/>
              </a:spcAft>
            </a:pPr>
            <a:r>
              <a:rPr lang="en-GB" sz="1100" dirty="0">
                <a:solidFill>
                  <a:schemeClr val="tx1"/>
                </a:solidFill>
              </a:rPr>
              <a:t>35 to 44</a:t>
            </a:r>
          </a:p>
          <a:p>
            <a:pPr>
              <a:spcAft>
                <a:spcPts val="600"/>
              </a:spcAft>
            </a:pPr>
            <a:r>
              <a:rPr lang="en-GB" sz="1100" dirty="0">
                <a:solidFill>
                  <a:schemeClr val="tx1"/>
                </a:solidFill>
              </a:rPr>
              <a:t>45 to 54</a:t>
            </a:r>
          </a:p>
          <a:p>
            <a:pPr>
              <a:spcAft>
                <a:spcPts val="600"/>
              </a:spcAft>
            </a:pPr>
            <a:r>
              <a:rPr lang="en-GB" sz="1100" dirty="0">
                <a:solidFill>
                  <a:schemeClr val="tx1"/>
                </a:solidFill>
              </a:rPr>
              <a:t>55 to 64</a:t>
            </a:r>
          </a:p>
          <a:p>
            <a:pPr>
              <a:spcAft>
                <a:spcPts val="600"/>
              </a:spcAft>
            </a:pPr>
            <a:r>
              <a:rPr lang="en-GB" sz="1100" dirty="0">
                <a:solidFill>
                  <a:schemeClr val="tx1"/>
                </a:solidFill>
              </a:rPr>
              <a:t>65 to 74</a:t>
            </a:r>
          </a:p>
          <a:p>
            <a:pPr>
              <a:spcAft>
                <a:spcPts val="600"/>
              </a:spcAft>
            </a:pPr>
            <a:r>
              <a:rPr lang="en-GB" sz="1100" dirty="0">
                <a:solidFill>
                  <a:schemeClr val="tx1"/>
                </a:solidFill>
              </a:rPr>
              <a:t>75 to 84</a:t>
            </a:r>
          </a:p>
          <a:p>
            <a:pPr>
              <a:spcAft>
                <a:spcPts val="600"/>
              </a:spcAft>
            </a:pPr>
            <a:r>
              <a:rPr lang="en-GB" sz="1100" dirty="0">
                <a:solidFill>
                  <a:schemeClr val="tx1"/>
                </a:solidFill>
              </a:rPr>
              <a:t>85 or over</a:t>
            </a:r>
          </a:p>
          <a:p>
            <a:pPr>
              <a:spcAft>
                <a:spcPts val="600"/>
              </a:spcAft>
            </a:pPr>
            <a:r>
              <a:rPr lang="en-GB" sz="1100" dirty="0">
                <a:solidFill>
                  <a:schemeClr val="tx1"/>
                </a:solidFill>
              </a:rPr>
              <a:t>Prefer not to say</a:t>
            </a:r>
          </a:p>
        </p:txBody>
      </p:sp>
      <p:grpSp>
        <p:nvGrpSpPr>
          <p:cNvPr id="3" name="Group 2"/>
          <p:cNvGrpSpPr/>
          <p:nvPr/>
        </p:nvGrpSpPr>
        <p:grpSpPr>
          <a:xfrm>
            <a:off x="1448800" y="3413650"/>
            <a:ext cx="180000" cy="2587949"/>
            <a:chOff x="1448800" y="3413650"/>
            <a:chExt cx="180000" cy="2587949"/>
          </a:xfrm>
        </p:grpSpPr>
        <p:sp>
          <p:nvSpPr>
            <p:cNvPr id="6" name="Rectangle 12"/>
            <p:cNvSpPr>
              <a:spLocks noChangeArrowheads="1"/>
            </p:cNvSpPr>
            <p:nvPr/>
          </p:nvSpPr>
          <p:spPr bwMode="auto">
            <a:xfrm>
              <a:off x="1448800" y="341365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7" name="Rectangle 12"/>
            <p:cNvSpPr>
              <a:spLocks noChangeArrowheads="1"/>
            </p:cNvSpPr>
            <p:nvPr/>
          </p:nvSpPr>
          <p:spPr bwMode="auto">
            <a:xfrm>
              <a:off x="1448800" y="3650751"/>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0" name="Rectangle 12"/>
            <p:cNvSpPr>
              <a:spLocks noChangeArrowheads="1"/>
            </p:cNvSpPr>
            <p:nvPr/>
          </p:nvSpPr>
          <p:spPr bwMode="auto">
            <a:xfrm>
              <a:off x="1448800" y="390525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1" name="Rectangle 12"/>
            <p:cNvSpPr>
              <a:spLocks noChangeArrowheads="1"/>
            </p:cNvSpPr>
            <p:nvPr/>
          </p:nvSpPr>
          <p:spPr bwMode="auto">
            <a:xfrm>
              <a:off x="1448800" y="4142351"/>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2" name="Rectangle 12"/>
            <p:cNvSpPr>
              <a:spLocks noChangeArrowheads="1"/>
            </p:cNvSpPr>
            <p:nvPr/>
          </p:nvSpPr>
          <p:spPr bwMode="auto">
            <a:xfrm>
              <a:off x="1448800" y="439876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3" name="Rectangle 12"/>
            <p:cNvSpPr>
              <a:spLocks noChangeArrowheads="1"/>
            </p:cNvSpPr>
            <p:nvPr/>
          </p:nvSpPr>
          <p:spPr bwMode="auto">
            <a:xfrm>
              <a:off x="1448800" y="463586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4" name="Rectangle 12"/>
            <p:cNvSpPr>
              <a:spLocks noChangeArrowheads="1"/>
            </p:cNvSpPr>
            <p:nvPr/>
          </p:nvSpPr>
          <p:spPr bwMode="auto">
            <a:xfrm>
              <a:off x="1448800" y="487671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5" name="Rectangle 12"/>
            <p:cNvSpPr>
              <a:spLocks noChangeArrowheads="1"/>
            </p:cNvSpPr>
            <p:nvPr/>
          </p:nvSpPr>
          <p:spPr bwMode="auto">
            <a:xfrm>
              <a:off x="1448800" y="511381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6" name="Rectangle 12"/>
            <p:cNvSpPr>
              <a:spLocks noChangeArrowheads="1"/>
            </p:cNvSpPr>
            <p:nvPr/>
          </p:nvSpPr>
          <p:spPr bwMode="auto">
            <a:xfrm>
              <a:off x="1448800" y="534716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7" name="Rectangle 12"/>
            <p:cNvSpPr>
              <a:spLocks noChangeArrowheads="1"/>
            </p:cNvSpPr>
            <p:nvPr/>
          </p:nvSpPr>
          <p:spPr bwMode="auto">
            <a:xfrm>
              <a:off x="1448800" y="558825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18" name="Rectangle 12"/>
            <p:cNvSpPr>
              <a:spLocks noChangeArrowheads="1"/>
            </p:cNvSpPr>
            <p:nvPr/>
          </p:nvSpPr>
          <p:spPr bwMode="auto">
            <a:xfrm>
              <a:off x="1448800" y="582159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19" name="TextBox 18"/>
          <p:cNvSpPr txBox="1"/>
          <p:nvPr/>
        </p:nvSpPr>
        <p:spPr>
          <a:xfrm>
            <a:off x="143364" y="1650055"/>
            <a:ext cx="3132827" cy="261610"/>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Q13. Are you male or female?</a:t>
            </a:r>
          </a:p>
        </p:txBody>
      </p:sp>
      <p:sp>
        <p:nvSpPr>
          <p:cNvPr id="22" name="Rectangle 21"/>
          <p:cNvSpPr/>
          <p:nvPr/>
        </p:nvSpPr>
        <p:spPr>
          <a:xfrm>
            <a:off x="143364" y="1905275"/>
            <a:ext cx="3132000" cy="1121923"/>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Male </a:t>
            </a:r>
          </a:p>
          <a:p>
            <a:pPr>
              <a:spcAft>
                <a:spcPts val="600"/>
              </a:spcAft>
            </a:pPr>
            <a:r>
              <a:rPr lang="en-GB" sz="1100" dirty="0">
                <a:solidFill>
                  <a:schemeClr val="tx1"/>
                </a:solidFill>
              </a:rPr>
              <a:t>Female </a:t>
            </a:r>
          </a:p>
          <a:p>
            <a:pPr>
              <a:spcAft>
                <a:spcPts val="600"/>
              </a:spcAft>
            </a:pPr>
            <a:r>
              <a:rPr lang="en-GB" sz="1100" dirty="0">
                <a:solidFill>
                  <a:schemeClr val="tx1"/>
                </a:solidFill>
              </a:rPr>
              <a:t>Other</a:t>
            </a:r>
          </a:p>
          <a:p>
            <a:pPr>
              <a:spcAft>
                <a:spcPts val="600"/>
              </a:spcAft>
            </a:pPr>
            <a:r>
              <a:rPr lang="en-GB" sz="1100" dirty="0">
                <a:solidFill>
                  <a:schemeClr val="tx1"/>
                </a:solidFill>
              </a:rPr>
              <a:t>Prefer not to say</a:t>
            </a:r>
          </a:p>
        </p:txBody>
      </p:sp>
      <p:grpSp>
        <p:nvGrpSpPr>
          <p:cNvPr id="2" name="Group 1"/>
          <p:cNvGrpSpPr/>
          <p:nvPr/>
        </p:nvGrpSpPr>
        <p:grpSpPr>
          <a:xfrm>
            <a:off x="1449888" y="1960716"/>
            <a:ext cx="180000" cy="881405"/>
            <a:chOff x="1449888" y="1960716"/>
            <a:chExt cx="180000" cy="881405"/>
          </a:xfrm>
        </p:grpSpPr>
        <p:sp>
          <p:nvSpPr>
            <p:cNvPr id="20" name="Rectangle 12"/>
            <p:cNvSpPr>
              <a:spLocks noChangeArrowheads="1"/>
            </p:cNvSpPr>
            <p:nvPr/>
          </p:nvSpPr>
          <p:spPr bwMode="auto">
            <a:xfrm>
              <a:off x="1449888" y="196071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21" name="Rectangle 12"/>
            <p:cNvSpPr>
              <a:spLocks noChangeArrowheads="1"/>
            </p:cNvSpPr>
            <p:nvPr/>
          </p:nvSpPr>
          <p:spPr bwMode="auto">
            <a:xfrm>
              <a:off x="1449888" y="219781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23" name="Rectangle 12"/>
            <p:cNvSpPr>
              <a:spLocks noChangeArrowheads="1"/>
            </p:cNvSpPr>
            <p:nvPr/>
          </p:nvSpPr>
          <p:spPr bwMode="auto">
            <a:xfrm>
              <a:off x="1449888" y="2425020"/>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24" name="Rectangle 12"/>
            <p:cNvSpPr>
              <a:spLocks noChangeArrowheads="1"/>
            </p:cNvSpPr>
            <p:nvPr/>
          </p:nvSpPr>
          <p:spPr bwMode="auto">
            <a:xfrm>
              <a:off x="1449888" y="2662121"/>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25" name="TextBox 24"/>
          <p:cNvSpPr txBox="1"/>
          <p:nvPr/>
        </p:nvSpPr>
        <p:spPr>
          <a:xfrm>
            <a:off x="144191" y="494670"/>
            <a:ext cx="3132827" cy="261610"/>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Q12. What is the name of your GP practice?</a:t>
            </a:r>
          </a:p>
        </p:txBody>
      </p:sp>
      <p:sp>
        <p:nvSpPr>
          <p:cNvPr id="26" name="Rectangle 25"/>
          <p:cNvSpPr/>
          <p:nvPr/>
        </p:nvSpPr>
        <p:spPr>
          <a:xfrm>
            <a:off x="144191" y="749889"/>
            <a:ext cx="3132000" cy="828000"/>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endParaRPr lang="en-GB" sz="1100" dirty="0">
              <a:solidFill>
                <a:schemeClr val="tx1"/>
              </a:solidFill>
            </a:endParaRPr>
          </a:p>
        </p:txBody>
      </p:sp>
      <p:sp>
        <p:nvSpPr>
          <p:cNvPr id="27" name="TextBox 26"/>
          <p:cNvSpPr txBox="1"/>
          <p:nvPr/>
        </p:nvSpPr>
        <p:spPr>
          <a:xfrm>
            <a:off x="3417397" y="488504"/>
            <a:ext cx="3283027" cy="430887"/>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Q15. Thinking about your health, which of the following best describes your use of the GP practice?</a:t>
            </a:r>
          </a:p>
        </p:txBody>
      </p:sp>
      <p:sp>
        <p:nvSpPr>
          <p:cNvPr id="30" name="Rectangle 29"/>
          <p:cNvSpPr/>
          <p:nvPr/>
        </p:nvSpPr>
        <p:spPr>
          <a:xfrm>
            <a:off x="3417437" y="916327"/>
            <a:ext cx="3282160" cy="1121923"/>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Have a long term condition</a:t>
            </a:r>
          </a:p>
          <a:p>
            <a:pPr>
              <a:spcAft>
                <a:spcPts val="600"/>
              </a:spcAft>
            </a:pPr>
            <a:r>
              <a:rPr lang="en-GB" sz="1100" dirty="0">
                <a:solidFill>
                  <a:schemeClr val="tx1"/>
                </a:solidFill>
              </a:rPr>
              <a:t>Have multiple health problems</a:t>
            </a:r>
          </a:p>
          <a:p>
            <a:pPr>
              <a:spcAft>
                <a:spcPts val="600"/>
              </a:spcAft>
            </a:pPr>
            <a:r>
              <a:rPr lang="en-GB" sz="1100" dirty="0">
                <a:solidFill>
                  <a:schemeClr val="tx1"/>
                </a:solidFill>
              </a:rPr>
              <a:t>Use the practice for short term health problems</a:t>
            </a:r>
          </a:p>
          <a:p>
            <a:pPr>
              <a:spcAft>
                <a:spcPts val="600"/>
              </a:spcAft>
            </a:pPr>
            <a:r>
              <a:rPr lang="en-GB" sz="1100" dirty="0">
                <a:solidFill>
                  <a:schemeClr val="tx1"/>
                </a:solidFill>
              </a:rPr>
              <a:t>Prefer not to say</a:t>
            </a:r>
          </a:p>
        </p:txBody>
      </p:sp>
      <p:grpSp>
        <p:nvGrpSpPr>
          <p:cNvPr id="60" name="Group 59"/>
          <p:cNvGrpSpPr/>
          <p:nvPr/>
        </p:nvGrpSpPr>
        <p:grpSpPr>
          <a:xfrm>
            <a:off x="6345344" y="971768"/>
            <a:ext cx="180000" cy="881405"/>
            <a:chOff x="6273336" y="971768"/>
            <a:chExt cx="180000" cy="881405"/>
          </a:xfrm>
        </p:grpSpPr>
        <p:sp>
          <p:nvSpPr>
            <p:cNvPr id="28" name="Rectangle 12"/>
            <p:cNvSpPr>
              <a:spLocks noChangeArrowheads="1"/>
            </p:cNvSpPr>
            <p:nvPr/>
          </p:nvSpPr>
          <p:spPr bwMode="auto">
            <a:xfrm>
              <a:off x="6273336" y="97176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29" name="Rectangle 12"/>
            <p:cNvSpPr>
              <a:spLocks noChangeArrowheads="1"/>
            </p:cNvSpPr>
            <p:nvPr/>
          </p:nvSpPr>
          <p:spPr bwMode="auto">
            <a:xfrm>
              <a:off x="6273336" y="120886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31" name="Rectangle 12"/>
            <p:cNvSpPr>
              <a:spLocks noChangeArrowheads="1"/>
            </p:cNvSpPr>
            <p:nvPr/>
          </p:nvSpPr>
          <p:spPr bwMode="auto">
            <a:xfrm>
              <a:off x="6273336" y="1436072"/>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32" name="Rectangle 12"/>
            <p:cNvSpPr>
              <a:spLocks noChangeArrowheads="1"/>
            </p:cNvSpPr>
            <p:nvPr/>
          </p:nvSpPr>
          <p:spPr bwMode="auto">
            <a:xfrm>
              <a:off x="6273336" y="167317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33" name="TextBox 32"/>
          <p:cNvSpPr txBox="1"/>
          <p:nvPr/>
        </p:nvSpPr>
        <p:spPr>
          <a:xfrm>
            <a:off x="3419027" y="2145840"/>
            <a:ext cx="3283027" cy="600164"/>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Q16. Thinking about your availability, which of the following best describes what you are doing at present?</a:t>
            </a:r>
          </a:p>
        </p:txBody>
      </p:sp>
      <p:sp>
        <p:nvSpPr>
          <p:cNvPr id="36" name="Rectangle 35"/>
          <p:cNvSpPr/>
          <p:nvPr/>
        </p:nvSpPr>
        <p:spPr>
          <a:xfrm>
            <a:off x="3419067" y="2746732"/>
            <a:ext cx="3282160" cy="1485619"/>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In Full-time work/education</a:t>
            </a:r>
          </a:p>
          <a:p>
            <a:pPr>
              <a:spcAft>
                <a:spcPts val="600"/>
              </a:spcAft>
            </a:pPr>
            <a:r>
              <a:rPr lang="en-GB" sz="1100" dirty="0">
                <a:solidFill>
                  <a:schemeClr val="tx1"/>
                </a:solidFill>
              </a:rPr>
              <a:t>In Part-time work/education</a:t>
            </a:r>
          </a:p>
          <a:p>
            <a:pPr>
              <a:spcAft>
                <a:spcPts val="600"/>
              </a:spcAft>
            </a:pPr>
            <a:r>
              <a:rPr lang="en-GB" sz="1100" dirty="0">
                <a:solidFill>
                  <a:schemeClr val="tx1"/>
                </a:solidFill>
              </a:rPr>
              <a:t>Not currently working/retired</a:t>
            </a:r>
          </a:p>
          <a:p>
            <a:pPr>
              <a:spcAft>
                <a:spcPts val="600"/>
              </a:spcAft>
            </a:pPr>
            <a:r>
              <a:rPr lang="en-GB" sz="1100" dirty="0">
                <a:solidFill>
                  <a:schemeClr val="tx1"/>
                </a:solidFill>
              </a:rPr>
              <a:t>Looking after the family or home </a:t>
            </a:r>
          </a:p>
          <a:p>
            <a:pPr>
              <a:spcAft>
                <a:spcPts val="600"/>
              </a:spcAft>
            </a:pPr>
            <a:r>
              <a:rPr lang="en-GB" sz="1100" dirty="0">
                <a:solidFill>
                  <a:schemeClr val="tx1"/>
                </a:solidFill>
              </a:rPr>
              <a:t>Doing something else</a:t>
            </a:r>
          </a:p>
          <a:p>
            <a:pPr>
              <a:spcAft>
                <a:spcPts val="600"/>
              </a:spcAft>
            </a:pPr>
            <a:r>
              <a:rPr lang="en-GB" sz="1100" dirty="0">
                <a:solidFill>
                  <a:schemeClr val="tx1"/>
                </a:solidFill>
              </a:rPr>
              <a:t>Prefer not to say</a:t>
            </a:r>
          </a:p>
        </p:txBody>
      </p:sp>
      <p:grpSp>
        <p:nvGrpSpPr>
          <p:cNvPr id="52" name="Group 51"/>
          <p:cNvGrpSpPr/>
          <p:nvPr/>
        </p:nvGrpSpPr>
        <p:grpSpPr>
          <a:xfrm>
            <a:off x="5549966" y="2802173"/>
            <a:ext cx="183290" cy="1354514"/>
            <a:chOff x="5445224" y="2802173"/>
            <a:chExt cx="183290" cy="1354514"/>
          </a:xfrm>
        </p:grpSpPr>
        <p:sp>
          <p:nvSpPr>
            <p:cNvPr id="34" name="Rectangle 12"/>
            <p:cNvSpPr>
              <a:spLocks noChangeArrowheads="1"/>
            </p:cNvSpPr>
            <p:nvPr/>
          </p:nvSpPr>
          <p:spPr bwMode="auto">
            <a:xfrm>
              <a:off x="5445224" y="2802173"/>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35" name="Rectangle 12"/>
            <p:cNvSpPr>
              <a:spLocks noChangeArrowheads="1"/>
            </p:cNvSpPr>
            <p:nvPr/>
          </p:nvSpPr>
          <p:spPr bwMode="auto">
            <a:xfrm>
              <a:off x="5445224" y="303927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37" name="Rectangle 12"/>
            <p:cNvSpPr>
              <a:spLocks noChangeArrowheads="1"/>
            </p:cNvSpPr>
            <p:nvPr/>
          </p:nvSpPr>
          <p:spPr bwMode="auto">
            <a:xfrm>
              <a:off x="5445224" y="326647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38" name="Rectangle 12"/>
            <p:cNvSpPr>
              <a:spLocks noChangeArrowheads="1"/>
            </p:cNvSpPr>
            <p:nvPr/>
          </p:nvSpPr>
          <p:spPr bwMode="auto">
            <a:xfrm>
              <a:off x="5445224" y="350357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39" name="Rectangle 12"/>
            <p:cNvSpPr>
              <a:spLocks noChangeArrowheads="1"/>
            </p:cNvSpPr>
            <p:nvPr/>
          </p:nvSpPr>
          <p:spPr bwMode="auto">
            <a:xfrm>
              <a:off x="5448514" y="3739586"/>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0" name="Rectangle 12"/>
            <p:cNvSpPr>
              <a:spLocks noChangeArrowheads="1"/>
            </p:cNvSpPr>
            <p:nvPr/>
          </p:nvSpPr>
          <p:spPr bwMode="auto">
            <a:xfrm>
              <a:off x="5448514" y="397668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41" name="TextBox 40"/>
          <p:cNvSpPr txBox="1"/>
          <p:nvPr/>
        </p:nvSpPr>
        <p:spPr>
          <a:xfrm>
            <a:off x="3419854" y="4334550"/>
            <a:ext cx="3283027" cy="261610"/>
          </a:xfrm>
          <a:prstGeom prst="rect">
            <a:avLst/>
          </a:prstGeom>
          <a:solidFill>
            <a:srgbClr val="F1E3F1"/>
          </a:solidFill>
          <a:ln>
            <a:solidFill>
              <a:srgbClr val="8C0D7E"/>
            </a:solidFill>
          </a:ln>
        </p:spPr>
        <p:txBody>
          <a:bodyPr wrap="square" rtlCol="0">
            <a:spAutoFit/>
          </a:bodyPr>
          <a:lstStyle>
            <a:defPPr>
              <a:defRPr lang="en-US"/>
            </a:defPPr>
            <a:lvl1pPr>
              <a:spcAft>
                <a:spcPts val="600"/>
              </a:spcAft>
              <a:defRPr sz="1100"/>
            </a:lvl1pPr>
          </a:lstStyle>
          <a:p>
            <a:r>
              <a:rPr lang="en-GB" dirty="0"/>
              <a:t>Q17. What is your ethnic group?</a:t>
            </a:r>
          </a:p>
        </p:txBody>
      </p:sp>
      <p:sp>
        <p:nvSpPr>
          <p:cNvPr id="44" name="Rectangle 43"/>
          <p:cNvSpPr/>
          <p:nvPr/>
        </p:nvSpPr>
        <p:spPr>
          <a:xfrm>
            <a:off x="3419894" y="4602383"/>
            <a:ext cx="3282160" cy="1485619"/>
          </a:xfrm>
          <a:prstGeom prst="rect">
            <a:avLst/>
          </a:prstGeom>
          <a:noFill/>
          <a:ln w="9525">
            <a:solidFill>
              <a:srgbClr val="8C0D7E"/>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spcAft>
                <a:spcPts val="600"/>
              </a:spcAft>
            </a:pPr>
            <a:r>
              <a:rPr lang="en-GB" sz="1100" dirty="0">
                <a:solidFill>
                  <a:schemeClr val="tx1"/>
                </a:solidFill>
              </a:rPr>
              <a:t>White</a:t>
            </a:r>
          </a:p>
          <a:p>
            <a:pPr>
              <a:spcAft>
                <a:spcPts val="600"/>
              </a:spcAft>
            </a:pPr>
            <a:r>
              <a:rPr lang="en-GB" sz="1100" dirty="0">
                <a:solidFill>
                  <a:schemeClr val="tx1"/>
                </a:solidFill>
              </a:rPr>
              <a:t>Mixed/multiple ethnic groups </a:t>
            </a:r>
          </a:p>
          <a:p>
            <a:pPr>
              <a:spcAft>
                <a:spcPts val="600"/>
              </a:spcAft>
            </a:pPr>
            <a:r>
              <a:rPr lang="en-GB" sz="1100" dirty="0">
                <a:solidFill>
                  <a:schemeClr val="tx1"/>
                </a:solidFill>
              </a:rPr>
              <a:t>Asian/Asian British</a:t>
            </a:r>
          </a:p>
          <a:p>
            <a:pPr>
              <a:spcAft>
                <a:spcPts val="600"/>
              </a:spcAft>
            </a:pPr>
            <a:r>
              <a:rPr lang="en-GB" sz="1100" dirty="0">
                <a:solidFill>
                  <a:schemeClr val="tx1"/>
                </a:solidFill>
              </a:rPr>
              <a:t>Black/African/Caribbean/Black British </a:t>
            </a:r>
          </a:p>
          <a:p>
            <a:pPr>
              <a:spcAft>
                <a:spcPts val="600"/>
              </a:spcAft>
            </a:pPr>
            <a:r>
              <a:rPr lang="en-GB" sz="1100" dirty="0">
                <a:solidFill>
                  <a:schemeClr val="tx1"/>
                </a:solidFill>
              </a:rPr>
              <a:t>Other ethnic group</a:t>
            </a:r>
          </a:p>
          <a:p>
            <a:pPr>
              <a:spcAft>
                <a:spcPts val="600"/>
              </a:spcAft>
            </a:pPr>
            <a:r>
              <a:rPr lang="en-GB" sz="1100" dirty="0">
                <a:solidFill>
                  <a:schemeClr val="tx1"/>
                </a:solidFill>
              </a:rPr>
              <a:t>Prefer not to say</a:t>
            </a:r>
          </a:p>
        </p:txBody>
      </p:sp>
      <p:grpSp>
        <p:nvGrpSpPr>
          <p:cNvPr id="9" name="Group 8"/>
          <p:cNvGrpSpPr/>
          <p:nvPr/>
        </p:nvGrpSpPr>
        <p:grpSpPr>
          <a:xfrm>
            <a:off x="5837998" y="4657824"/>
            <a:ext cx="183290" cy="1354514"/>
            <a:chOff x="5733256" y="4657824"/>
            <a:chExt cx="183290" cy="1354514"/>
          </a:xfrm>
        </p:grpSpPr>
        <p:sp>
          <p:nvSpPr>
            <p:cNvPr id="42" name="Rectangle 12"/>
            <p:cNvSpPr>
              <a:spLocks noChangeArrowheads="1"/>
            </p:cNvSpPr>
            <p:nvPr/>
          </p:nvSpPr>
          <p:spPr bwMode="auto">
            <a:xfrm>
              <a:off x="5733256" y="4657824"/>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3" name="Rectangle 12"/>
            <p:cNvSpPr>
              <a:spLocks noChangeArrowheads="1"/>
            </p:cNvSpPr>
            <p:nvPr/>
          </p:nvSpPr>
          <p:spPr bwMode="auto">
            <a:xfrm>
              <a:off x="5733256" y="4894925"/>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5" name="Rectangle 12"/>
            <p:cNvSpPr>
              <a:spLocks noChangeArrowheads="1"/>
            </p:cNvSpPr>
            <p:nvPr/>
          </p:nvSpPr>
          <p:spPr bwMode="auto">
            <a:xfrm>
              <a:off x="5733256" y="512212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6" name="Rectangle 12"/>
            <p:cNvSpPr>
              <a:spLocks noChangeArrowheads="1"/>
            </p:cNvSpPr>
            <p:nvPr/>
          </p:nvSpPr>
          <p:spPr bwMode="auto">
            <a:xfrm>
              <a:off x="5733256" y="5359229"/>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7" name="Rectangle 12"/>
            <p:cNvSpPr>
              <a:spLocks noChangeArrowheads="1"/>
            </p:cNvSpPr>
            <p:nvPr/>
          </p:nvSpPr>
          <p:spPr bwMode="auto">
            <a:xfrm>
              <a:off x="5736546" y="5595237"/>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sp>
          <p:nvSpPr>
            <p:cNvPr id="48" name="Rectangle 12"/>
            <p:cNvSpPr>
              <a:spLocks noChangeArrowheads="1"/>
            </p:cNvSpPr>
            <p:nvPr/>
          </p:nvSpPr>
          <p:spPr bwMode="auto">
            <a:xfrm>
              <a:off x="5736546" y="5832338"/>
              <a:ext cx="180000" cy="180000"/>
            </a:xfrm>
            <a:prstGeom prst="rect">
              <a:avLst/>
            </a:prstGeom>
            <a:noFill/>
            <a:ln w="9525" algn="in">
              <a:solidFill>
                <a:srgbClr val="8C0D7E"/>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EEECE1"/>
                    </a:outerShdw>
                  </a:effectLst>
                </a14:hiddenEffects>
              </a:ext>
            </a:extLst>
          </p:spPr>
          <p:txBody>
            <a:bodyPr vert="horz" wrap="square" lIns="36576" tIns="36576" rIns="36576" bIns="36576" numCol="1" anchor="t" anchorCtr="0" compatLnSpc="1">
              <a:prstTxWarp prst="textNoShape">
                <a:avLst/>
              </a:prstTxWarp>
            </a:bodyPr>
            <a:lstStyle/>
            <a:p>
              <a:endParaRPr lang="en-GB"/>
            </a:p>
          </p:txBody>
        </p:sp>
      </p:grpSp>
      <p:sp>
        <p:nvSpPr>
          <p:cNvPr id="50" name="Line 23"/>
          <p:cNvSpPr>
            <a:spLocks noChangeShapeType="1"/>
          </p:cNvSpPr>
          <p:nvPr/>
        </p:nvSpPr>
        <p:spPr bwMode="auto">
          <a:xfrm>
            <a:off x="153368" y="6249144"/>
            <a:ext cx="6588000" cy="0"/>
          </a:xfrm>
          <a:prstGeom prst="line">
            <a:avLst/>
          </a:prstGeom>
          <a:noFill/>
          <a:ln w="6096" algn="ctr">
            <a:solidFill>
              <a:srgbClr val="8C0D7E"/>
            </a:solidFill>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9" name="TextBox 58"/>
          <p:cNvSpPr txBox="1"/>
          <p:nvPr/>
        </p:nvSpPr>
        <p:spPr>
          <a:xfrm>
            <a:off x="188640" y="6249144"/>
            <a:ext cx="6480720" cy="1184940"/>
          </a:xfrm>
          <a:prstGeom prst="rect">
            <a:avLst/>
          </a:prstGeom>
          <a:noFill/>
        </p:spPr>
        <p:txBody>
          <a:bodyPr wrap="square" rtlCol="0">
            <a:spAutoFit/>
          </a:bodyPr>
          <a:lstStyle/>
          <a:p>
            <a:pPr algn="ctr"/>
            <a:r>
              <a:rPr lang="en-GB" sz="1600" b="1" dirty="0">
                <a:solidFill>
                  <a:srgbClr val="8C0D7E"/>
                </a:solidFill>
              </a:rPr>
              <a:t>THANK YOU</a:t>
            </a:r>
          </a:p>
          <a:p>
            <a:pPr algn="ctr"/>
            <a:r>
              <a:rPr lang="en-GB" sz="1100" dirty="0"/>
              <a:t>This survey was originally developed by Mott MacDonald in line with the Market Research Society (MRS) Code of Conduct and the Data Protection Act. It has been adapted for use by GP practices as part of the Continuity of Care Toolkit. No individual or groups of individuals will be identifiable through analysis or reporting.</a:t>
            </a:r>
          </a:p>
          <a:p>
            <a:pPr algn="ctr"/>
            <a:endParaRPr lang="en-GB" sz="1100" dirty="0"/>
          </a:p>
          <a:p>
            <a:pPr algn="ctr"/>
            <a:r>
              <a:rPr lang="en-GB" sz="1100" dirty="0"/>
              <a:t>If you have any questions or feedback about the survey, please contact your practice</a:t>
            </a:r>
          </a:p>
        </p:txBody>
      </p:sp>
    </p:spTree>
    <p:extLst>
      <p:ext uri="{BB962C8B-B14F-4D97-AF65-F5344CB8AC3E}">
        <p14:creationId xmlns:p14="http://schemas.microsoft.com/office/powerpoint/2010/main" val="21143304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3d8b9d85-7192-425b-ac2c-2b556fe5fe9f">
      <Terms xmlns="http://schemas.microsoft.com/office/infopath/2007/PartnerControls"/>
    </lcf76f155ced4ddcb4097134ff3c332f>
    <TaxCatchAll xmlns="a20c1dae-a585-4ea0-8004-924b43e983b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A3F5FEE1ACB51A4CB259A23F8D1FC76E" ma:contentTypeVersion="18" ma:contentTypeDescription="Create a new document." ma:contentTypeScope="" ma:versionID="360f906232235a6970cc94b14e78714c">
  <xsd:schema xmlns:xsd="http://www.w3.org/2001/XMLSchema" xmlns:xs="http://www.w3.org/2001/XMLSchema" xmlns:p="http://schemas.microsoft.com/office/2006/metadata/properties" xmlns:ns2="3d8b9d85-7192-425b-ac2c-2b556fe5fe9f" xmlns:ns3="a20c1dae-a585-4ea0-8004-924b43e983b9" targetNamespace="http://schemas.microsoft.com/office/2006/metadata/properties" ma:root="true" ma:fieldsID="34ca59307fc42c5d8ce5538415ae4c61" ns2:_="" ns3:_="">
    <xsd:import namespace="3d8b9d85-7192-425b-ac2c-2b556fe5fe9f"/>
    <xsd:import namespace="a20c1dae-a585-4ea0-8004-924b43e983b9"/>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OCR" minOccurs="0"/>
                <xsd:element ref="ns3:SharedWithUsers" minOccurs="0"/>
                <xsd:element ref="ns3:SharedWithDetail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8b9d85-7192-425b-ac2c-2b556fe5fe9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LengthInSeconds" ma:index="11" nillable="true" ma:displayName="Length (seconds)" ma:internalName="MediaLengthInSeconds" ma:readOnly="true">
      <xsd:simpleType>
        <xsd:restriction base="dms:Unknow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ef5156a5-ab19-4525-af57-dc6961067a9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20c1dae-a585-4ea0-8004-924b43e983b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573d0c9-d7da-4872-86cf-4cb7abba2697}" ma:internalName="TaxCatchAll" ma:showField="CatchAllData" ma:web="a20c1dae-a585-4ea0-8004-924b43e983b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F291E5-8B1D-49C6-99C2-6DA54ED534C6}">
  <ds:schemaRefs>
    <ds:schemaRef ds:uri="http://schemas.microsoft.com/office/2006/metadata/properties"/>
    <ds:schemaRef ds:uri="http://schemas.microsoft.com/office/infopath/2007/PartnerControls"/>
    <ds:schemaRef ds:uri="3d8b9d85-7192-425b-ac2c-2b556fe5fe9f"/>
    <ds:schemaRef ds:uri="a20c1dae-a585-4ea0-8004-924b43e983b9"/>
  </ds:schemaRefs>
</ds:datastoreItem>
</file>

<file path=customXml/itemProps2.xml><?xml version="1.0" encoding="utf-8"?>
<ds:datastoreItem xmlns:ds="http://schemas.openxmlformats.org/officeDocument/2006/customXml" ds:itemID="{62035C7E-22B3-4084-8FE2-34488C581414}">
  <ds:schemaRefs>
    <ds:schemaRef ds:uri="http://schemas.microsoft.com/sharepoint/v3/contenttype/forms"/>
  </ds:schemaRefs>
</ds:datastoreItem>
</file>

<file path=customXml/itemProps3.xml><?xml version="1.0" encoding="utf-8"?>
<ds:datastoreItem xmlns:ds="http://schemas.openxmlformats.org/officeDocument/2006/customXml" ds:itemID="{6A3E6D50-7EEA-4587-AFA5-CF28B27C81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d8b9d85-7192-425b-ac2c-2b556fe5fe9f"/>
    <ds:schemaRef ds:uri="a20c1dae-a585-4ea0-8004-924b43e983b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571</TotalTime>
  <Words>961</Words>
  <Application>Microsoft Office PowerPoint</Application>
  <PresentationFormat>A4 Paper (210x297 mm)</PresentationFormat>
  <Paragraphs>132</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PowerPoint Presentation</vt:lpstr>
      <vt:lpstr>PowerPoint Presentation</vt:lpstr>
      <vt:lpstr>PowerPoint Presentation</vt:lpstr>
    </vt:vector>
  </TitlesOfParts>
  <Company>UHMB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Knight Jo (UHMB)</dc:creator>
  <cp:lastModifiedBy>Knight Jo (UHMB)</cp:lastModifiedBy>
  <cp:revision>24</cp:revision>
  <dcterms:created xsi:type="dcterms:W3CDTF">2021-02-19T13:43:06Z</dcterms:created>
  <dcterms:modified xsi:type="dcterms:W3CDTF">2026-05-11T12:08:04Z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0x010100A3F5FEE1ACB51A4CB259A23F8D1FC76E</vt:lpwstr>
  </property>
</Properties>
</file>