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60" r:id="rId6"/>
    <p:sldId id="258" r:id="rId7"/>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0D7E"/>
    <a:srgbClr val="F1E3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60"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92096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15392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1167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2791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50436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41171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DE9028-DFE1-40C0-B691-A9982C1DC173}" type="datetimeFigureOut">
              <a:rPr lang="en-GB" smtClean="0"/>
              <a:t>11/05/2026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823012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DE9028-DFE1-40C0-B691-A9982C1DC173}" type="datetimeFigureOut">
              <a:rPr lang="en-GB" smtClean="0"/>
              <a:t>11/05/2026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10588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DE9028-DFE1-40C0-B691-A9982C1DC173}" type="datetimeFigureOut">
              <a:rPr lang="en-GB" smtClean="0"/>
              <a:t>11/05/2026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15587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59657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597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86DE9028-DFE1-40C0-B691-A9982C1DC173}" type="datetimeFigureOut">
              <a:rPr lang="en-GB" smtClean="0"/>
              <a:t>11/05/2026</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B4B95D3-D569-4896-B612-6E49085B3A12}" type="slidenum">
              <a:rPr lang="en-GB" smtClean="0"/>
              <a:t>‹#›</a:t>
            </a:fld>
            <a:endParaRPr lang="en-GB"/>
          </a:p>
        </p:txBody>
      </p:sp>
      <p:pic>
        <p:nvPicPr>
          <p:cNvPr id="7" name="Picture 6"/>
          <p:cNvPicPr>
            <a:picLocks noChangeAspect="1"/>
          </p:cNvPicPr>
          <p:nvPr userDrawn="1"/>
        </p:nvPicPr>
        <p:blipFill rotWithShape="1">
          <a:blip r:embed="rId13"/>
          <a:srcRect l="43796"/>
          <a:stretch/>
        </p:blipFill>
        <p:spPr>
          <a:xfrm>
            <a:off x="8921" y="3048000"/>
            <a:ext cx="6852399" cy="6858000"/>
          </a:xfrm>
          <a:prstGeom prst="rect">
            <a:avLst/>
          </a:prstGeom>
        </p:spPr>
      </p:pic>
    </p:spTree>
    <p:extLst>
      <p:ext uri="{BB962C8B-B14F-4D97-AF65-F5344CB8AC3E}">
        <p14:creationId xmlns:p14="http://schemas.microsoft.com/office/powerpoint/2010/main" val="933794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3281"/>
            <a:ext cx="6858000" cy="2154436"/>
          </a:xfrm>
          <a:prstGeom prst="rect">
            <a:avLst/>
          </a:prstGeom>
          <a:noFill/>
        </p:spPr>
        <p:txBody>
          <a:bodyPr wrap="square" rtlCol="0">
            <a:spAutoFit/>
          </a:bodyPr>
          <a:lstStyle/>
          <a:p>
            <a:pPr>
              <a:spcAft>
                <a:spcPts val="600"/>
              </a:spcAft>
            </a:pPr>
            <a:r>
              <a:rPr lang="en-GB" sz="2000" b="1" dirty="0">
                <a:solidFill>
                  <a:srgbClr val="8C0D7E"/>
                </a:solidFill>
              </a:rPr>
              <a:t>CONTINUITY OF CARE IN GENERAL PRACTICE - STAFF</a:t>
            </a:r>
          </a:p>
          <a:p>
            <a:pPr>
              <a:spcAft>
                <a:spcPts val="600"/>
              </a:spcAft>
            </a:pPr>
            <a:r>
              <a:rPr lang="en-GB" sz="1100" dirty="0"/>
              <a:t>Your Practice would like to improve the continuity of care for its patients, to benefit both patients and staff. Part of the evaluation is to understand your current views on continuity of care and your practice, to inform improvements and how these may change over the practice’s continuity of care improvement journey. There are other factors included to help the practice reflect if these impact on the extent of change.</a:t>
            </a:r>
          </a:p>
          <a:p>
            <a:pPr>
              <a:spcAft>
                <a:spcPts val="600"/>
              </a:spcAft>
            </a:pPr>
            <a:r>
              <a:rPr lang="en-GB" sz="1100" dirty="0"/>
              <a:t>Continuity of care is considered within relational, managerial and informational domains. The focus of the Programme is on relational continuity, where clinicians develop a therapeutic relationship with patients that spans various health care events.</a:t>
            </a:r>
          </a:p>
          <a:p>
            <a:pPr>
              <a:spcAft>
                <a:spcPts val="600"/>
              </a:spcAft>
            </a:pPr>
            <a:r>
              <a:rPr lang="en-GB" sz="1100" b="1" dirty="0"/>
              <a:t>The survey should take no more than 10 minutes to complete. The information that you give us will remain completely anonymous. </a:t>
            </a:r>
          </a:p>
        </p:txBody>
      </p:sp>
      <p:sp>
        <p:nvSpPr>
          <p:cNvPr id="5" name="TextBox 4"/>
          <p:cNvSpPr txBox="1"/>
          <p:nvPr/>
        </p:nvSpPr>
        <p:spPr>
          <a:xfrm>
            <a:off x="177037" y="2177717"/>
            <a:ext cx="6480720" cy="338554"/>
          </a:xfrm>
          <a:prstGeom prst="rect">
            <a:avLst/>
          </a:prstGeom>
          <a:noFill/>
        </p:spPr>
        <p:txBody>
          <a:bodyPr wrap="square" rtlCol="0">
            <a:spAutoFit/>
          </a:bodyPr>
          <a:lstStyle/>
          <a:p>
            <a:pPr algn="ctr">
              <a:spcAft>
                <a:spcPts val="600"/>
              </a:spcAft>
            </a:pPr>
            <a:r>
              <a:rPr lang="en-GB" sz="1600" b="1" dirty="0">
                <a:solidFill>
                  <a:srgbClr val="8C0D7E"/>
                </a:solidFill>
              </a:rPr>
              <a:t>YOUR JOB ROLE</a:t>
            </a:r>
          </a:p>
        </p:txBody>
      </p:sp>
      <p:sp>
        <p:nvSpPr>
          <p:cNvPr id="6" name="Rectangle 5"/>
          <p:cNvSpPr/>
          <p:nvPr/>
        </p:nvSpPr>
        <p:spPr>
          <a:xfrm>
            <a:off x="132398" y="5169023"/>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Q3. To what extent do you agree or disagree with the following statements about your job? </a:t>
            </a:r>
          </a:p>
        </p:txBody>
      </p:sp>
      <p:sp>
        <p:nvSpPr>
          <p:cNvPr id="7" name="Rectangle 6"/>
          <p:cNvSpPr/>
          <p:nvPr/>
        </p:nvSpPr>
        <p:spPr>
          <a:xfrm>
            <a:off x="132398" y="5481910"/>
            <a:ext cx="3152585" cy="4295626"/>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I am able to do my job to a standard that meets my personal expectations</a:t>
            </a:r>
          </a:p>
          <a:p>
            <a:pPr marL="228600" indent="-228600">
              <a:spcAft>
                <a:spcPts val="600"/>
              </a:spcAft>
              <a:buFont typeface="+mj-lt"/>
              <a:buAutoNum type="alphaLcPeriod"/>
            </a:pPr>
            <a:r>
              <a:rPr lang="en-GB" sz="1100" dirty="0">
                <a:solidFill>
                  <a:schemeClr val="tx1"/>
                </a:solidFill>
              </a:rPr>
              <a:t>I always know my work responsibilities</a:t>
            </a:r>
          </a:p>
          <a:p>
            <a:pPr marL="228600" indent="-228600">
              <a:spcAft>
                <a:spcPts val="600"/>
              </a:spcAft>
              <a:buFont typeface="+mj-lt"/>
              <a:buAutoNum type="alphaLcPeriod"/>
            </a:pPr>
            <a:r>
              <a:rPr lang="en-GB" sz="1100" dirty="0">
                <a:solidFill>
                  <a:schemeClr val="tx1"/>
                </a:solidFill>
              </a:rPr>
              <a:t>Our working practices allow me to be responsive to the needs of patients</a:t>
            </a:r>
          </a:p>
          <a:p>
            <a:pPr marL="228600" indent="-228600">
              <a:spcAft>
                <a:spcPts val="600"/>
              </a:spcAft>
              <a:buFont typeface="+mj-lt"/>
              <a:buAutoNum type="alphaLcPeriod"/>
            </a:pPr>
            <a:r>
              <a:rPr lang="en-GB" sz="1100" dirty="0">
                <a:solidFill>
                  <a:schemeClr val="tx1"/>
                </a:solidFill>
              </a:rPr>
              <a:t>Our working practices allow me to know the patients (i.e. may be systems, processes or ways of working)</a:t>
            </a:r>
          </a:p>
          <a:p>
            <a:pPr marL="228600" indent="-228600">
              <a:spcAft>
                <a:spcPts val="600"/>
              </a:spcAft>
              <a:buFont typeface="+mj-lt"/>
              <a:buAutoNum type="alphaLcPeriod"/>
            </a:pPr>
            <a:r>
              <a:rPr lang="en-GB" sz="1100" dirty="0">
                <a:solidFill>
                  <a:schemeClr val="tx1"/>
                </a:solidFill>
              </a:rPr>
              <a:t>Changes in my job in the last year have led to better patient care </a:t>
            </a:r>
          </a:p>
          <a:p>
            <a:pPr marL="228600" indent="-228600">
              <a:spcAft>
                <a:spcPts val="600"/>
              </a:spcAft>
              <a:buFont typeface="+mj-lt"/>
              <a:buAutoNum type="alphaLcPeriod"/>
            </a:pPr>
            <a:r>
              <a:rPr lang="en-GB" sz="1100" dirty="0">
                <a:solidFill>
                  <a:schemeClr val="tx1"/>
                </a:solidFill>
              </a:rPr>
              <a:t>I feel supported by my colleagues and fellow workers</a:t>
            </a:r>
          </a:p>
          <a:p>
            <a:pPr marL="228600" indent="-228600">
              <a:spcAft>
                <a:spcPts val="600"/>
              </a:spcAft>
              <a:buFont typeface="+mj-lt"/>
              <a:buAutoNum type="alphaLcPeriod"/>
            </a:pPr>
            <a:r>
              <a:rPr lang="en-GB" sz="1100" dirty="0">
                <a:solidFill>
                  <a:schemeClr val="tx1"/>
                </a:solidFill>
              </a:rPr>
              <a:t>I can share my thoughts and ideas</a:t>
            </a:r>
          </a:p>
          <a:p>
            <a:pPr marL="228600" indent="-228600">
              <a:spcAft>
                <a:spcPts val="600"/>
              </a:spcAft>
              <a:buFont typeface="+mj-lt"/>
              <a:buAutoNum type="alphaLcPeriod"/>
            </a:pPr>
            <a:r>
              <a:rPr lang="en-GB" sz="1100" dirty="0">
                <a:solidFill>
                  <a:schemeClr val="tx1"/>
                </a:solidFill>
              </a:rPr>
              <a:t>I feel that I can speak up about a problem without repercussions</a:t>
            </a:r>
          </a:p>
          <a:p>
            <a:pPr marL="228600" indent="-228600">
              <a:spcAft>
                <a:spcPts val="600"/>
              </a:spcAft>
              <a:buFont typeface="+mj-lt"/>
              <a:buAutoNum type="alphaLcPeriod"/>
            </a:pPr>
            <a:r>
              <a:rPr lang="en-GB" sz="1100" dirty="0">
                <a:solidFill>
                  <a:schemeClr val="tx1"/>
                </a:solidFill>
              </a:rPr>
              <a:t>There is open communication between team members across all levels</a:t>
            </a:r>
          </a:p>
          <a:p>
            <a:pPr marL="228600" indent="-228600">
              <a:spcAft>
                <a:spcPts val="600"/>
              </a:spcAft>
              <a:buFont typeface="+mj-lt"/>
              <a:buAutoNum type="alphaLcPeriod"/>
            </a:pPr>
            <a:r>
              <a:rPr lang="en-GB" sz="1100" dirty="0">
                <a:solidFill>
                  <a:schemeClr val="tx1"/>
                </a:solidFill>
              </a:rPr>
              <a:t>I have time to carry out all my work safely </a:t>
            </a:r>
          </a:p>
        </p:txBody>
      </p:sp>
      <p:sp>
        <p:nvSpPr>
          <p:cNvPr id="9" name="Rectangle 8"/>
          <p:cNvSpPr/>
          <p:nvPr/>
        </p:nvSpPr>
        <p:spPr>
          <a:xfrm>
            <a:off x="3289796" y="5481910"/>
            <a:ext cx="684000" cy="429562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10" name="Rectangle 9"/>
          <p:cNvSpPr/>
          <p:nvPr/>
        </p:nvSpPr>
        <p:spPr>
          <a:xfrm>
            <a:off x="3968960" y="5481910"/>
            <a:ext cx="684000" cy="429562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11" name="Rectangle 10"/>
          <p:cNvSpPr/>
          <p:nvPr/>
        </p:nvSpPr>
        <p:spPr>
          <a:xfrm>
            <a:off x="4651126" y="5481910"/>
            <a:ext cx="684000" cy="429562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nor disagree</a:t>
            </a:r>
          </a:p>
        </p:txBody>
      </p:sp>
      <p:sp>
        <p:nvSpPr>
          <p:cNvPr id="12" name="Rectangle 11"/>
          <p:cNvSpPr/>
          <p:nvPr/>
        </p:nvSpPr>
        <p:spPr>
          <a:xfrm>
            <a:off x="5332423" y="5481910"/>
            <a:ext cx="684000" cy="429562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13" name="Rectangle 12"/>
          <p:cNvSpPr/>
          <p:nvPr/>
        </p:nvSpPr>
        <p:spPr>
          <a:xfrm>
            <a:off x="6020355" y="5481910"/>
            <a:ext cx="684000" cy="429562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14" name="Rectangle 12"/>
          <p:cNvSpPr>
            <a:spLocks noChangeArrowheads="1"/>
          </p:cNvSpPr>
          <p:nvPr/>
        </p:nvSpPr>
        <p:spPr bwMode="auto">
          <a:xfrm>
            <a:off x="3528304" y="600521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 name="Rectangle 12"/>
          <p:cNvSpPr>
            <a:spLocks noChangeArrowheads="1"/>
          </p:cNvSpPr>
          <p:nvPr/>
        </p:nvSpPr>
        <p:spPr bwMode="auto">
          <a:xfrm>
            <a:off x="4196690" y="600521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 name="Rectangle 12"/>
          <p:cNvSpPr>
            <a:spLocks noChangeArrowheads="1"/>
          </p:cNvSpPr>
          <p:nvPr/>
        </p:nvSpPr>
        <p:spPr bwMode="auto">
          <a:xfrm>
            <a:off x="6243465" y="600521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7" name="Rectangle 12"/>
          <p:cNvSpPr>
            <a:spLocks noChangeArrowheads="1"/>
          </p:cNvSpPr>
          <p:nvPr/>
        </p:nvSpPr>
        <p:spPr bwMode="auto">
          <a:xfrm>
            <a:off x="5564842" y="600521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8" name="Rectangle 12"/>
          <p:cNvSpPr>
            <a:spLocks noChangeArrowheads="1"/>
          </p:cNvSpPr>
          <p:nvPr/>
        </p:nvSpPr>
        <p:spPr bwMode="auto">
          <a:xfrm>
            <a:off x="4901004" y="600521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9" name="Rectangle 12"/>
          <p:cNvSpPr>
            <a:spLocks noChangeArrowheads="1"/>
          </p:cNvSpPr>
          <p:nvPr/>
        </p:nvSpPr>
        <p:spPr bwMode="auto">
          <a:xfrm>
            <a:off x="3528304" y="63931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0" name="Rectangle 12"/>
          <p:cNvSpPr>
            <a:spLocks noChangeArrowheads="1"/>
          </p:cNvSpPr>
          <p:nvPr/>
        </p:nvSpPr>
        <p:spPr bwMode="auto">
          <a:xfrm>
            <a:off x="4196690" y="63931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1" name="Rectangle 12"/>
          <p:cNvSpPr>
            <a:spLocks noChangeArrowheads="1"/>
          </p:cNvSpPr>
          <p:nvPr/>
        </p:nvSpPr>
        <p:spPr bwMode="auto">
          <a:xfrm>
            <a:off x="6243465" y="63931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2" name="Rectangle 12"/>
          <p:cNvSpPr>
            <a:spLocks noChangeArrowheads="1"/>
          </p:cNvSpPr>
          <p:nvPr/>
        </p:nvSpPr>
        <p:spPr bwMode="auto">
          <a:xfrm>
            <a:off x="5564842" y="63931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3" name="Rectangle 12"/>
          <p:cNvSpPr>
            <a:spLocks noChangeArrowheads="1"/>
          </p:cNvSpPr>
          <p:nvPr/>
        </p:nvSpPr>
        <p:spPr bwMode="auto">
          <a:xfrm>
            <a:off x="4901004" y="63931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4" name="Rectangle 12"/>
          <p:cNvSpPr>
            <a:spLocks noChangeArrowheads="1"/>
          </p:cNvSpPr>
          <p:nvPr/>
        </p:nvSpPr>
        <p:spPr bwMode="auto">
          <a:xfrm>
            <a:off x="3528304" y="67821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5" name="Rectangle 12"/>
          <p:cNvSpPr>
            <a:spLocks noChangeArrowheads="1"/>
          </p:cNvSpPr>
          <p:nvPr/>
        </p:nvSpPr>
        <p:spPr bwMode="auto">
          <a:xfrm>
            <a:off x="4196690" y="67821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6" name="Rectangle 12"/>
          <p:cNvSpPr>
            <a:spLocks noChangeArrowheads="1"/>
          </p:cNvSpPr>
          <p:nvPr/>
        </p:nvSpPr>
        <p:spPr bwMode="auto">
          <a:xfrm>
            <a:off x="6243465" y="67821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7" name="Rectangle 12"/>
          <p:cNvSpPr>
            <a:spLocks noChangeArrowheads="1"/>
          </p:cNvSpPr>
          <p:nvPr/>
        </p:nvSpPr>
        <p:spPr bwMode="auto">
          <a:xfrm>
            <a:off x="5564842" y="67821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8" name="Rectangle 12"/>
          <p:cNvSpPr>
            <a:spLocks noChangeArrowheads="1"/>
          </p:cNvSpPr>
          <p:nvPr/>
        </p:nvSpPr>
        <p:spPr bwMode="auto">
          <a:xfrm>
            <a:off x="4901004" y="67821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9" name="Rectangle 12"/>
          <p:cNvSpPr>
            <a:spLocks noChangeArrowheads="1"/>
          </p:cNvSpPr>
          <p:nvPr/>
        </p:nvSpPr>
        <p:spPr bwMode="auto">
          <a:xfrm>
            <a:off x="3528304" y="720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0" name="Rectangle 12"/>
          <p:cNvSpPr>
            <a:spLocks noChangeArrowheads="1"/>
          </p:cNvSpPr>
          <p:nvPr/>
        </p:nvSpPr>
        <p:spPr bwMode="auto">
          <a:xfrm>
            <a:off x="4196690" y="720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1" name="Rectangle 12"/>
          <p:cNvSpPr>
            <a:spLocks noChangeArrowheads="1"/>
          </p:cNvSpPr>
          <p:nvPr/>
        </p:nvSpPr>
        <p:spPr bwMode="auto">
          <a:xfrm>
            <a:off x="6243465" y="720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2" name="Rectangle 12"/>
          <p:cNvSpPr>
            <a:spLocks noChangeArrowheads="1"/>
          </p:cNvSpPr>
          <p:nvPr/>
        </p:nvSpPr>
        <p:spPr bwMode="auto">
          <a:xfrm>
            <a:off x="5564842" y="720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3" name="Rectangle 12"/>
          <p:cNvSpPr>
            <a:spLocks noChangeArrowheads="1"/>
          </p:cNvSpPr>
          <p:nvPr/>
        </p:nvSpPr>
        <p:spPr bwMode="auto">
          <a:xfrm>
            <a:off x="4901004" y="720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4" name="Rectangle 12"/>
          <p:cNvSpPr>
            <a:spLocks noChangeArrowheads="1"/>
          </p:cNvSpPr>
          <p:nvPr/>
        </p:nvSpPr>
        <p:spPr bwMode="auto">
          <a:xfrm>
            <a:off x="3528304" y="76971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5" name="Rectangle 12"/>
          <p:cNvSpPr>
            <a:spLocks noChangeArrowheads="1"/>
          </p:cNvSpPr>
          <p:nvPr/>
        </p:nvSpPr>
        <p:spPr bwMode="auto">
          <a:xfrm>
            <a:off x="4196690" y="76971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6" name="Rectangle 12"/>
          <p:cNvSpPr>
            <a:spLocks noChangeArrowheads="1"/>
          </p:cNvSpPr>
          <p:nvPr/>
        </p:nvSpPr>
        <p:spPr bwMode="auto">
          <a:xfrm>
            <a:off x="6243465" y="76971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7" name="Rectangle 12"/>
          <p:cNvSpPr>
            <a:spLocks noChangeArrowheads="1"/>
          </p:cNvSpPr>
          <p:nvPr/>
        </p:nvSpPr>
        <p:spPr bwMode="auto">
          <a:xfrm>
            <a:off x="5564842" y="76971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8" name="Rectangle 12"/>
          <p:cNvSpPr>
            <a:spLocks noChangeArrowheads="1"/>
          </p:cNvSpPr>
          <p:nvPr/>
        </p:nvSpPr>
        <p:spPr bwMode="auto">
          <a:xfrm>
            <a:off x="4901004" y="76971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62" name="Rectangle 61"/>
          <p:cNvSpPr/>
          <p:nvPr/>
        </p:nvSpPr>
        <p:spPr>
          <a:xfrm>
            <a:off x="134239" y="3891033"/>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Q2. For each of the statements below, how (if it all) often do you feel this way about your job?  </a:t>
            </a:r>
          </a:p>
        </p:txBody>
      </p:sp>
      <p:sp>
        <p:nvSpPr>
          <p:cNvPr id="63" name="Rectangle 62"/>
          <p:cNvSpPr/>
          <p:nvPr/>
        </p:nvSpPr>
        <p:spPr>
          <a:xfrm>
            <a:off x="134239" y="4203921"/>
            <a:ext cx="3152585"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I am very satisfied with my job</a:t>
            </a:r>
          </a:p>
          <a:p>
            <a:pPr marL="228600" indent="-228600">
              <a:spcAft>
                <a:spcPts val="600"/>
              </a:spcAft>
              <a:buFont typeface="+mj-lt"/>
              <a:buAutoNum type="alphaLcPeriod"/>
            </a:pPr>
            <a:r>
              <a:rPr lang="en-GB" sz="1100" dirty="0">
                <a:solidFill>
                  <a:schemeClr val="tx1"/>
                </a:solidFill>
              </a:rPr>
              <a:t>I am enthusiastic about my job </a:t>
            </a:r>
          </a:p>
        </p:txBody>
      </p:sp>
      <p:sp>
        <p:nvSpPr>
          <p:cNvPr id="64" name="Rectangle 63"/>
          <p:cNvSpPr/>
          <p:nvPr/>
        </p:nvSpPr>
        <p:spPr>
          <a:xfrm>
            <a:off x="3291637" y="4203921"/>
            <a:ext cx="684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Always</a:t>
            </a:r>
          </a:p>
        </p:txBody>
      </p:sp>
      <p:sp>
        <p:nvSpPr>
          <p:cNvPr id="65" name="Rectangle 64"/>
          <p:cNvSpPr/>
          <p:nvPr/>
        </p:nvSpPr>
        <p:spPr>
          <a:xfrm>
            <a:off x="3970801" y="4203921"/>
            <a:ext cx="684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Often</a:t>
            </a:r>
          </a:p>
        </p:txBody>
      </p:sp>
      <p:sp>
        <p:nvSpPr>
          <p:cNvPr id="66" name="Rectangle 65"/>
          <p:cNvSpPr/>
          <p:nvPr/>
        </p:nvSpPr>
        <p:spPr>
          <a:xfrm>
            <a:off x="4652966" y="4203921"/>
            <a:ext cx="756321"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Sometimes</a:t>
            </a:r>
          </a:p>
        </p:txBody>
      </p:sp>
      <p:sp>
        <p:nvSpPr>
          <p:cNvPr id="67" name="Rectangle 66"/>
          <p:cNvSpPr/>
          <p:nvPr/>
        </p:nvSpPr>
        <p:spPr>
          <a:xfrm>
            <a:off x="5409288" y="4203921"/>
            <a:ext cx="612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Rarely</a:t>
            </a:r>
          </a:p>
        </p:txBody>
      </p:sp>
      <p:sp>
        <p:nvSpPr>
          <p:cNvPr id="68" name="Rectangle 67"/>
          <p:cNvSpPr/>
          <p:nvPr/>
        </p:nvSpPr>
        <p:spPr>
          <a:xfrm>
            <a:off x="6022196" y="4203921"/>
            <a:ext cx="684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Never</a:t>
            </a:r>
          </a:p>
        </p:txBody>
      </p:sp>
      <p:sp>
        <p:nvSpPr>
          <p:cNvPr id="69" name="Rectangle 12"/>
          <p:cNvSpPr>
            <a:spLocks noChangeArrowheads="1"/>
          </p:cNvSpPr>
          <p:nvPr/>
        </p:nvSpPr>
        <p:spPr bwMode="auto">
          <a:xfrm>
            <a:off x="3531424" y="449439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0" name="Rectangle 12"/>
          <p:cNvSpPr>
            <a:spLocks noChangeArrowheads="1"/>
          </p:cNvSpPr>
          <p:nvPr/>
        </p:nvSpPr>
        <p:spPr bwMode="auto">
          <a:xfrm>
            <a:off x="4199810" y="449439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1" name="Rectangle 12"/>
          <p:cNvSpPr>
            <a:spLocks noChangeArrowheads="1"/>
          </p:cNvSpPr>
          <p:nvPr/>
        </p:nvSpPr>
        <p:spPr bwMode="auto">
          <a:xfrm>
            <a:off x="6246585" y="449439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2" name="Rectangle 12"/>
          <p:cNvSpPr>
            <a:spLocks noChangeArrowheads="1"/>
          </p:cNvSpPr>
          <p:nvPr/>
        </p:nvSpPr>
        <p:spPr bwMode="auto">
          <a:xfrm>
            <a:off x="5622554" y="449439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3" name="Rectangle 12"/>
          <p:cNvSpPr>
            <a:spLocks noChangeArrowheads="1"/>
          </p:cNvSpPr>
          <p:nvPr/>
        </p:nvSpPr>
        <p:spPr bwMode="auto">
          <a:xfrm>
            <a:off x="4904124" y="449439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4" name="Rectangle 12"/>
          <p:cNvSpPr>
            <a:spLocks noChangeArrowheads="1"/>
          </p:cNvSpPr>
          <p:nvPr/>
        </p:nvSpPr>
        <p:spPr bwMode="auto">
          <a:xfrm>
            <a:off x="3531424" y="47383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5" name="Rectangle 12"/>
          <p:cNvSpPr>
            <a:spLocks noChangeArrowheads="1"/>
          </p:cNvSpPr>
          <p:nvPr/>
        </p:nvSpPr>
        <p:spPr bwMode="auto">
          <a:xfrm>
            <a:off x="4199810" y="47383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6" name="Rectangle 12"/>
          <p:cNvSpPr>
            <a:spLocks noChangeArrowheads="1"/>
          </p:cNvSpPr>
          <p:nvPr/>
        </p:nvSpPr>
        <p:spPr bwMode="auto">
          <a:xfrm>
            <a:off x="6246585" y="47383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7" name="Rectangle 12"/>
          <p:cNvSpPr>
            <a:spLocks noChangeArrowheads="1"/>
          </p:cNvSpPr>
          <p:nvPr/>
        </p:nvSpPr>
        <p:spPr bwMode="auto">
          <a:xfrm>
            <a:off x="5622554" y="47383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8" name="Rectangle 12"/>
          <p:cNvSpPr>
            <a:spLocks noChangeArrowheads="1"/>
          </p:cNvSpPr>
          <p:nvPr/>
        </p:nvSpPr>
        <p:spPr bwMode="auto">
          <a:xfrm>
            <a:off x="4904124" y="47383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9" name="Rectangle 78"/>
          <p:cNvSpPr/>
          <p:nvPr/>
        </p:nvSpPr>
        <p:spPr>
          <a:xfrm>
            <a:off x="143928" y="2659984"/>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Q1. What best matches your job role?</a:t>
            </a:r>
          </a:p>
        </p:txBody>
      </p:sp>
      <p:sp>
        <p:nvSpPr>
          <p:cNvPr id="80" name="Rectangle 79"/>
          <p:cNvSpPr/>
          <p:nvPr/>
        </p:nvSpPr>
        <p:spPr>
          <a:xfrm>
            <a:off x="143928" y="2972872"/>
            <a:ext cx="6570152"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r>
              <a:rPr lang="en-GB" sz="1100" dirty="0">
                <a:solidFill>
                  <a:schemeClr val="tx1"/>
                </a:solidFill>
              </a:rPr>
              <a:t>General Practitioner</a:t>
            </a:r>
          </a:p>
          <a:p>
            <a:pPr marL="228600" indent="-228600">
              <a:spcAft>
                <a:spcPts val="600"/>
              </a:spcAft>
              <a:buFont typeface="+mj-lt"/>
              <a:buAutoNum type="alphaLcPeriod"/>
            </a:pPr>
            <a:r>
              <a:rPr lang="en-GB" sz="1100" dirty="0">
                <a:solidFill>
                  <a:schemeClr val="tx1"/>
                </a:solidFill>
              </a:rPr>
              <a:t>Wider Clinical Team</a:t>
            </a:r>
          </a:p>
          <a:p>
            <a:pPr marL="228600" indent="-228600">
              <a:spcAft>
                <a:spcPts val="600"/>
              </a:spcAft>
              <a:buFont typeface="+mj-lt"/>
              <a:buAutoNum type="alphaLcPeriod"/>
            </a:pPr>
            <a:r>
              <a:rPr lang="en-GB" sz="1100" dirty="0">
                <a:solidFill>
                  <a:schemeClr val="tx1"/>
                </a:solidFill>
              </a:rPr>
              <a:t>Practice Management and Administration</a:t>
            </a:r>
          </a:p>
        </p:txBody>
      </p:sp>
      <p:sp>
        <p:nvSpPr>
          <p:cNvPr id="81" name="Rectangle 12"/>
          <p:cNvSpPr>
            <a:spLocks noChangeArrowheads="1"/>
          </p:cNvSpPr>
          <p:nvPr/>
        </p:nvSpPr>
        <p:spPr bwMode="auto">
          <a:xfrm>
            <a:off x="2924944" y="32769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2" name="Rectangle 12"/>
          <p:cNvSpPr>
            <a:spLocks noChangeArrowheads="1"/>
          </p:cNvSpPr>
          <p:nvPr/>
        </p:nvSpPr>
        <p:spPr bwMode="auto">
          <a:xfrm>
            <a:off x="2924944" y="350727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3" name="Rectangle 12"/>
          <p:cNvSpPr>
            <a:spLocks noChangeArrowheads="1"/>
          </p:cNvSpPr>
          <p:nvPr/>
        </p:nvSpPr>
        <p:spPr bwMode="auto">
          <a:xfrm>
            <a:off x="2924944" y="30360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4" name="Rectangle 12"/>
          <p:cNvSpPr>
            <a:spLocks noChangeArrowheads="1"/>
          </p:cNvSpPr>
          <p:nvPr/>
        </p:nvSpPr>
        <p:spPr bwMode="auto">
          <a:xfrm>
            <a:off x="3528304" y="815737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5" name="Rectangle 12"/>
          <p:cNvSpPr>
            <a:spLocks noChangeArrowheads="1"/>
          </p:cNvSpPr>
          <p:nvPr/>
        </p:nvSpPr>
        <p:spPr bwMode="auto">
          <a:xfrm>
            <a:off x="4196690" y="815737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6" name="Rectangle 12"/>
          <p:cNvSpPr>
            <a:spLocks noChangeArrowheads="1"/>
          </p:cNvSpPr>
          <p:nvPr/>
        </p:nvSpPr>
        <p:spPr bwMode="auto">
          <a:xfrm>
            <a:off x="6243465" y="815737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7" name="Rectangle 12"/>
          <p:cNvSpPr>
            <a:spLocks noChangeArrowheads="1"/>
          </p:cNvSpPr>
          <p:nvPr/>
        </p:nvSpPr>
        <p:spPr bwMode="auto">
          <a:xfrm>
            <a:off x="5564842" y="815737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8" name="Rectangle 12"/>
          <p:cNvSpPr>
            <a:spLocks noChangeArrowheads="1"/>
          </p:cNvSpPr>
          <p:nvPr/>
        </p:nvSpPr>
        <p:spPr bwMode="auto">
          <a:xfrm>
            <a:off x="4901004" y="815737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9" name="Rectangle 12"/>
          <p:cNvSpPr>
            <a:spLocks noChangeArrowheads="1"/>
          </p:cNvSpPr>
          <p:nvPr/>
        </p:nvSpPr>
        <p:spPr bwMode="auto">
          <a:xfrm>
            <a:off x="3528304" y="84813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0" name="Rectangle 12"/>
          <p:cNvSpPr>
            <a:spLocks noChangeArrowheads="1"/>
          </p:cNvSpPr>
          <p:nvPr/>
        </p:nvSpPr>
        <p:spPr bwMode="auto">
          <a:xfrm>
            <a:off x="4196690" y="84813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1" name="Rectangle 12"/>
          <p:cNvSpPr>
            <a:spLocks noChangeArrowheads="1"/>
          </p:cNvSpPr>
          <p:nvPr/>
        </p:nvSpPr>
        <p:spPr bwMode="auto">
          <a:xfrm>
            <a:off x="6243465" y="84813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2" name="Rectangle 12"/>
          <p:cNvSpPr>
            <a:spLocks noChangeArrowheads="1"/>
          </p:cNvSpPr>
          <p:nvPr/>
        </p:nvSpPr>
        <p:spPr bwMode="auto">
          <a:xfrm>
            <a:off x="5564842" y="84813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3" name="Rectangle 12"/>
          <p:cNvSpPr>
            <a:spLocks noChangeArrowheads="1"/>
          </p:cNvSpPr>
          <p:nvPr/>
        </p:nvSpPr>
        <p:spPr bwMode="auto">
          <a:xfrm>
            <a:off x="4901004" y="848139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4" name="Rectangle 12"/>
          <p:cNvSpPr>
            <a:spLocks noChangeArrowheads="1"/>
          </p:cNvSpPr>
          <p:nvPr/>
        </p:nvSpPr>
        <p:spPr bwMode="auto">
          <a:xfrm>
            <a:off x="3528304" y="87694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5" name="Rectangle 12"/>
          <p:cNvSpPr>
            <a:spLocks noChangeArrowheads="1"/>
          </p:cNvSpPr>
          <p:nvPr/>
        </p:nvSpPr>
        <p:spPr bwMode="auto">
          <a:xfrm>
            <a:off x="4196690" y="87694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6" name="Rectangle 12"/>
          <p:cNvSpPr>
            <a:spLocks noChangeArrowheads="1"/>
          </p:cNvSpPr>
          <p:nvPr/>
        </p:nvSpPr>
        <p:spPr bwMode="auto">
          <a:xfrm>
            <a:off x="6243465" y="87694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7" name="Rectangle 12"/>
          <p:cNvSpPr>
            <a:spLocks noChangeArrowheads="1"/>
          </p:cNvSpPr>
          <p:nvPr/>
        </p:nvSpPr>
        <p:spPr bwMode="auto">
          <a:xfrm>
            <a:off x="5564842" y="87694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8" name="Rectangle 12"/>
          <p:cNvSpPr>
            <a:spLocks noChangeArrowheads="1"/>
          </p:cNvSpPr>
          <p:nvPr/>
        </p:nvSpPr>
        <p:spPr bwMode="auto">
          <a:xfrm>
            <a:off x="4901004" y="87694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9" name="Rectangle 12"/>
          <p:cNvSpPr>
            <a:spLocks noChangeArrowheads="1"/>
          </p:cNvSpPr>
          <p:nvPr/>
        </p:nvSpPr>
        <p:spPr bwMode="auto">
          <a:xfrm>
            <a:off x="3528304" y="919278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0" name="Rectangle 12"/>
          <p:cNvSpPr>
            <a:spLocks noChangeArrowheads="1"/>
          </p:cNvSpPr>
          <p:nvPr/>
        </p:nvSpPr>
        <p:spPr bwMode="auto">
          <a:xfrm>
            <a:off x="4196690" y="919278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1" name="Rectangle 12"/>
          <p:cNvSpPr>
            <a:spLocks noChangeArrowheads="1"/>
          </p:cNvSpPr>
          <p:nvPr/>
        </p:nvSpPr>
        <p:spPr bwMode="auto">
          <a:xfrm>
            <a:off x="6243465" y="919278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2" name="Rectangle 12"/>
          <p:cNvSpPr>
            <a:spLocks noChangeArrowheads="1"/>
          </p:cNvSpPr>
          <p:nvPr/>
        </p:nvSpPr>
        <p:spPr bwMode="auto">
          <a:xfrm>
            <a:off x="5564842" y="919278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3" name="Rectangle 12"/>
          <p:cNvSpPr>
            <a:spLocks noChangeArrowheads="1"/>
          </p:cNvSpPr>
          <p:nvPr/>
        </p:nvSpPr>
        <p:spPr bwMode="auto">
          <a:xfrm>
            <a:off x="4901004" y="919278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4" name="Rectangle 12"/>
          <p:cNvSpPr>
            <a:spLocks noChangeArrowheads="1"/>
          </p:cNvSpPr>
          <p:nvPr/>
        </p:nvSpPr>
        <p:spPr bwMode="auto">
          <a:xfrm>
            <a:off x="3528304" y="95255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5" name="Rectangle 12"/>
          <p:cNvSpPr>
            <a:spLocks noChangeArrowheads="1"/>
          </p:cNvSpPr>
          <p:nvPr/>
        </p:nvSpPr>
        <p:spPr bwMode="auto">
          <a:xfrm>
            <a:off x="4196690" y="95255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6" name="Rectangle 12"/>
          <p:cNvSpPr>
            <a:spLocks noChangeArrowheads="1"/>
          </p:cNvSpPr>
          <p:nvPr/>
        </p:nvSpPr>
        <p:spPr bwMode="auto">
          <a:xfrm>
            <a:off x="6243465" y="95255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7" name="Rectangle 12"/>
          <p:cNvSpPr>
            <a:spLocks noChangeArrowheads="1"/>
          </p:cNvSpPr>
          <p:nvPr/>
        </p:nvSpPr>
        <p:spPr bwMode="auto">
          <a:xfrm>
            <a:off x="5564842" y="95255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8" name="Rectangle 12"/>
          <p:cNvSpPr>
            <a:spLocks noChangeArrowheads="1"/>
          </p:cNvSpPr>
          <p:nvPr/>
        </p:nvSpPr>
        <p:spPr bwMode="auto">
          <a:xfrm>
            <a:off x="4901004" y="95255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Tree>
    <p:extLst>
      <p:ext uri="{BB962C8B-B14F-4D97-AF65-F5344CB8AC3E}">
        <p14:creationId xmlns:p14="http://schemas.microsoft.com/office/powerpoint/2010/main" val="2944200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1647" y="7428655"/>
            <a:ext cx="6570152"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Q8. What do you think are the main </a:t>
            </a:r>
            <a:r>
              <a:rPr lang="en-GB" b="1" dirty="0"/>
              <a:t>advantages</a:t>
            </a:r>
            <a:r>
              <a:rPr lang="en-GB" dirty="0"/>
              <a:t> of continuity of care?</a:t>
            </a:r>
          </a:p>
        </p:txBody>
      </p:sp>
      <p:sp>
        <p:nvSpPr>
          <p:cNvPr id="3" name="Rectangle 2"/>
          <p:cNvSpPr/>
          <p:nvPr/>
        </p:nvSpPr>
        <p:spPr>
          <a:xfrm>
            <a:off x="151646" y="7689384"/>
            <a:ext cx="6571957" cy="86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4" name="TextBox 3"/>
          <p:cNvSpPr txBox="1"/>
          <p:nvPr/>
        </p:nvSpPr>
        <p:spPr>
          <a:xfrm>
            <a:off x="155413" y="8640758"/>
            <a:ext cx="6573600" cy="26665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Q9. What do you think are the main </a:t>
            </a:r>
            <a:r>
              <a:rPr lang="en-GB" b="1" dirty="0"/>
              <a:t>disadvantages</a:t>
            </a:r>
            <a:r>
              <a:rPr lang="en-GB" dirty="0"/>
              <a:t> of continuity of care?</a:t>
            </a:r>
          </a:p>
        </p:txBody>
      </p:sp>
      <p:sp>
        <p:nvSpPr>
          <p:cNvPr id="5" name="Rectangle 4"/>
          <p:cNvSpPr/>
          <p:nvPr/>
        </p:nvSpPr>
        <p:spPr>
          <a:xfrm>
            <a:off x="155412" y="8907408"/>
            <a:ext cx="6573600" cy="86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23" name="Rectangle 22"/>
          <p:cNvSpPr/>
          <p:nvPr/>
        </p:nvSpPr>
        <p:spPr>
          <a:xfrm>
            <a:off x="151647" y="5650235"/>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Q7. How important do you think it is for patients to have continuity of care within General Practice? </a:t>
            </a:r>
          </a:p>
        </p:txBody>
      </p:sp>
      <p:sp>
        <p:nvSpPr>
          <p:cNvPr id="24" name="Rectangle 23"/>
          <p:cNvSpPr/>
          <p:nvPr/>
        </p:nvSpPr>
        <p:spPr>
          <a:xfrm>
            <a:off x="151647" y="5963123"/>
            <a:ext cx="3152585"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For all patients</a:t>
            </a:r>
          </a:p>
          <a:p>
            <a:pPr marL="228600" indent="-228600">
              <a:spcAft>
                <a:spcPts val="600"/>
              </a:spcAft>
              <a:buFont typeface="+mj-lt"/>
              <a:buAutoNum type="alphaLcPeriod"/>
            </a:pPr>
            <a:r>
              <a:rPr lang="en-GB" sz="1100" dirty="0">
                <a:solidFill>
                  <a:schemeClr val="tx1"/>
                </a:solidFill>
              </a:rPr>
              <a:t>For a particular group of patients</a:t>
            </a:r>
          </a:p>
        </p:txBody>
      </p:sp>
      <p:sp>
        <p:nvSpPr>
          <p:cNvPr id="25" name="Rectangle 24"/>
          <p:cNvSpPr/>
          <p:nvPr/>
        </p:nvSpPr>
        <p:spPr>
          <a:xfrm>
            <a:off x="3309045" y="5963123"/>
            <a:ext cx="684000"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Very</a:t>
            </a:r>
          </a:p>
        </p:txBody>
      </p:sp>
      <p:sp>
        <p:nvSpPr>
          <p:cNvPr id="26" name="Rectangle 25"/>
          <p:cNvSpPr/>
          <p:nvPr/>
        </p:nvSpPr>
        <p:spPr>
          <a:xfrm>
            <a:off x="4001857" y="5963123"/>
            <a:ext cx="684000"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Mostly</a:t>
            </a:r>
          </a:p>
        </p:txBody>
      </p:sp>
      <p:sp>
        <p:nvSpPr>
          <p:cNvPr id="27" name="Rectangle 26"/>
          <p:cNvSpPr/>
          <p:nvPr/>
        </p:nvSpPr>
        <p:spPr>
          <a:xfrm>
            <a:off x="4684022" y="5963123"/>
            <a:ext cx="684000"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Somewhat</a:t>
            </a:r>
          </a:p>
        </p:txBody>
      </p:sp>
      <p:sp>
        <p:nvSpPr>
          <p:cNvPr id="28" name="Rectangle 27"/>
          <p:cNvSpPr/>
          <p:nvPr/>
        </p:nvSpPr>
        <p:spPr>
          <a:xfrm>
            <a:off x="5359568" y="5963123"/>
            <a:ext cx="684000"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 little</a:t>
            </a:r>
          </a:p>
        </p:txBody>
      </p:sp>
      <p:sp>
        <p:nvSpPr>
          <p:cNvPr id="29" name="Rectangle 28"/>
          <p:cNvSpPr/>
          <p:nvPr/>
        </p:nvSpPr>
        <p:spPr>
          <a:xfrm>
            <a:off x="6039604" y="5963123"/>
            <a:ext cx="684000" cy="756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Not at all</a:t>
            </a:r>
          </a:p>
        </p:txBody>
      </p:sp>
      <p:sp>
        <p:nvSpPr>
          <p:cNvPr id="30" name="Rectangle 12"/>
          <p:cNvSpPr>
            <a:spLocks noChangeArrowheads="1"/>
          </p:cNvSpPr>
          <p:nvPr/>
        </p:nvSpPr>
        <p:spPr bwMode="auto">
          <a:xfrm>
            <a:off x="3548832" y="62535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1" name="Rectangle 12"/>
          <p:cNvSpPr>
            <a:spLocks noChangeArrowheads="1"/>
          </p:cNvSpPr>
          <p:nvPr/>
        </p:nvSpPr>
        <p:spPr bwMode="auto">
          <a:xfrm>
            <a:off x="4217218" y="62535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2" name="Rectangle 12"/>
          <p:cNvSpPr>
            <a:spLocks noChangeArrowheads="1"/>
          </p:cNvSpPr>
          <p:nvPr/>
        </p:nvSpPr>
        <p:spPr bwMode="auto">
          <a:xfrm>
            <a:off x="6263993" y="62535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3" name="Rectangle 12"/>
          <p:cNvSpPr>
            <a:spLocks noChangeArrowheads="1"/>
          </p:cNvSpPr>
          <p:nvPr/>
        </p:nvSpPr>
        <p:spPr bwMode="auto">
          <a:xfrm>
            <a:off x="5589240" y="62535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4" name="Rectangle 12"/>
          <p:cNvSpPr>
            <a:spLocks noChangeArrowheads="1"/>
          </p:cNvSpPr>
          <p:nvPr/>
        </p:nvSpPr>
        <p:spPr bwMode="auto">
          <a:xfrm>
            <a:off x="4921532" y="625359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5" name="Rectangle 12"/>
          <p:cNvSpPr>
            <a:spLocks noChangeArrowheads="1"/>
          </p:cNvSpPr>
          <p:nvPr/>
        </p:nvSpPr>
        <p:spPr bwMode="auto">
          <a:xfrm>
            <a:off x="3548832" y="64975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6" name="Rectangle 12"/>
          <p:cNvSpPr>
            <a:spLocks noChangeArrowheads="1"/>
          </p:cNvSpPr>
          <p:nvPr/>
        </p:nvSpPr>
        <p:spPr bwMode="auto">
          <a:xfrm>
            <a:off x="4217218" y="64975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7" name="Rectangle 12"/>
          <p:cNvSpPr>
            <a:spLocks noChangeArrowheads="1"/>
          </p:cNvSpPr>
          <p:nvPr/>
        </p:nvSpPr>
        <p:spPr bwMode="auto">
          <a:xfrm>
            <a:off x="6263993" y="64975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8" name="Rectangle 12"/>
          <p:cNvSpPr>
            <a:spLocks noChangeArrowheads="1"/>
          </p:cNvSpPr>
          <p:nvPr/>
        </p:nvSpPr>
        <p:spPr bwMode="auto">
          <a:xfrm>
            <a:off x="5589240" y="64975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9" name="Rectangle 12"/>
          <p:cNvSpPr>
            <a:spLocks noChangeArrowheads="1"/>
          </p:cNvSpPr>
          <p:nvPr/>
        </p:nvSpPr>
        <p:spPr bwMode="auto">
          <a:xfrm>
            <a:off x="4921532" y="64975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2" name="Rectangle 41"/>
          <p:cNvSpPr/>
          <p:nvPr/>
        </p:nvSpPr>
        <p:spPr>
          <a:xfrm>
            <a:off x="156460" y="6708106"/>
            <a:ext cx="6567144" cy="621158"/>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startAt="3"/>
            </a:pPr>
            <a:r>
              <a:rPr lang="en-GB" sz="1100" dirty="0">
                <a:solidFill>
                  <a:schemeClr val="tx1"/>
                </a:solidFill>
              </a:rPr>
              <a:t>What would be the characteristics of patients within this group? </a:t>
            </a:r>
          </a:p>
        </p:txBody>
      </p:sp>
      <p:sp>
        <p:nvSpPr>
          <p:cNvPr id="43" name="Rectangle 42"/>
          <p:cNvSpPr/>
          <p:nvPr/>
        </p:nvSpPr>
        <p:spPr>
          <a:xfrm>
            <a:off x="153452" y="4596117"/>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Q6. Are there any other important strategic priorities in your workplace?</a:t>
            </a:r>
          </a:p>
        </p:txBody>
      </p:sp>
      <p:sp>
        <p:nvSpPr>
          <p:cNvPr id="44" name="Rectangle 43"/>
          <p:cNvSpPr/>
          <p:nvPr/>
        </p:nvSpPr>
        <p:spPr>
          <a:xfrm>
            <a:off x="153453" y="4922654"/>
            <a:ext cx="971292" cy="534402"/>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Yes</a:t>
            </a:r>
          </a:p>
          <a:p>
            <a:pPr>
              <a:spcAft>
                <a:spcPts val="600"/>
              </a:spcAft>
            </a:pPr>
            <a:r>
              <a:rPr lang="en-GB" sz="1100" dirty="0">
                <a:solidFill>
                  <a:schemeClr val="tx1"/>
                </a:solidFill>
              </a:rPr>
              <a:t>No</a:t>
            </a:r>
          </a:p>
        </p:txBody>
      </p:sp>
      <p:sp>
        <p:nvSpPr>
          <p:cNvPr id="45" name="Rectangle 44"/>
          <p:cNvSpPr/>
          <p:nvPr/>
        </p:nvSpPr>
        <p:spPr>
          <a:xfrm>
            <a:off x="1124745" y="4922653"/>
            <a:ext cx="5598859" cy="53440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050" dirty="0">
                <a:solidFill>
                  <a:schemeClr val="tx1"/>
                </a:solidFill>
              </a:rPr>
              <a:t>If yes, what are they? </a:t>
            </a:r>
          </a:p>
        </p:txBody>
      </p:sp>
      <p:sp>
        <p:nvSpPr>
          <p:cNvPr id="50" name="Rectangle 12"/>
          <p:cNvSpPr>
            <a:spLocks noChangeArrowheads="1"/>
          </p:cNvSpPr>
          <p:nvPr/>
        </p:nvSpPr>
        <p:spPr bwMode="auto">
          <a:xfrm>
            <a:off x="656712" y="49607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55" name="Rectangle 12"/>
          <p:cNvSpPr>
            <a:spLocks noChangeArrowheads="1"/>
          </p:cNvSpPr>
          <p:nvPr/>
        </p:nvSpPr>
        <p:spPr bwMode="auto">
          <a:xfrm>
            <a:off x="656712" y="52046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cxnSp>
        <p:nvCxnSpPr>
          <p:cNvPr id="60" name="AutoShape 9"/>
          <p:cNvCxnSpPr>
            <a:cxnSpLocks noChangeShapeType="1"/>
          </p:cNvCxnSpPr>
          <p:nvPr/>
        </p:nvCxnSpPr>
        <p:spPr bwMode="auto">
          <a:xfrm>
            <a:off x="872248" y="5050758"/>
            <a:ext cx="252497" cy="0"/>
          </a:xfrm>
          <a:prstGeom prst="straightConnector1">
            <a:avLst/>
          </a:prstGeom>
          <a:noFill/>
          <a:ln w="38100">
            <a:solidFill>
              <a:srgbClr val="8C0D7E"/>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62" name="Rectangle 61"/>
          <p:cNvSpPr/>
          <p:nvPr/>
        </p:nvSpPr>
        <p:spPr>
          <a:xfrm>
            <a:off x="132398" y="175616"/>
            <a:ext cx="6570152" cy="317377"/>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Q4. To what extent do you agree or disagree with the following statements about your job? </a:t>
            </a:r>
            <a:r>
              <a:rPr lang="en-GB" sz="1050" dirty="0">
                <a:solidFill>
                  <a:schemeClr val="tx1"/>
                </a:solidFill>
              </a:rPr>
              <a:t>CLINICAL STAFF ONLY </a:t>
            </a:r>
          </a:p>
        </p:txBody>
      </p:sp>
      <p:sp>
        <p:nvSpPr>
          <p:cNvPr id="63" name="Rectangle 62"/>
          <p:cNvSpPr/>
          <p:nvPr/>
        </p:nvSpPr>
        <p:spPr>
          <a:xfrm>
            <a:off x="132398" y="488504"/>
            <a:ext cx="3152585"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b="1" dirty="0">
                <a:solidFill>
                  <a:schemeClr val="tx1"/>
                </a:solidFill>
              </a:rPr>
              <a:t>For clinical staff:</a:t>
            </a:r>
          </a:p>
          <a:p>
            <a:pPr>
              <a:spcAft>
                <a:spcPts val="600"/>
              </a:spcAft>
            </a:pPr>
            <a:endParaRPr lang="en-GB" sz="1100" b="1" dirty="0">
              <a:solidFill>
                <a:schemeClr val="tx1"/>
              </a:solidFill>
            </a:endParaRPr>
          </a:p>
          <a:p>
            <a:pPr marL="228600" indent="-228600">
              <a:spcAft>
                <a:spcPts val="600"/>
              </a:spcAft>
              <a:buFont typeface="+mj-lt"/>
              <a:buAutoNum type="alphaLcPeriod"/>
            </a:pPr>
            <a:r>
              <a:rPr lang="en-GB" sz="1100" dirty="0">
                <a:solidFill>
                  <a:schemeClr val="tx1"/>
                </a:solidFill>
              </a:rPr>
              <a:t>My professional skills are used to the fullest</a:t>
            </a:r>
          </a:p>
          <a:p>
            <a:pPr marL="228600" indent="-228600">
              <a:spcAft>
                <a:spcPts val="600"/>
              </a:spcAft>
              <a:buFont typeface="+mj-lt"/>
              <a:buAutoNum type="alphaLcPeriod"/>
            </a:pPr>
            <a:r>
              <a:rPr lang="en-GB" sz="1100" dirty="0">
                <a:solidFill>
                  <a:schemeClr val="tx1"/>
                </a:solidFill>
              </a:rPr>
              <a:t>Our working practices allow me to involve patients in decisions about their care</a:t>
            </a:r>
          </a:p>
          <a:p>
            <a:pPr marL="228600" indent="-228600">
              <a:spcAft>
                <a:spcPts val="600"/>
              </a:spcAft>
              <a:buFont typeface="+mj-lt"/>
              <a:buAutoNum type="alphaLcPeriod"/>
            </a:pPr>
            <a:r>
              <a:rPr lang="en-GB" sz="1100" dirty="0">
                <a:solidFill>
                  <a:schemeClr val="tx1"/>
                </a:solidFill>
              </a:rPr>
              <a:t>I trust the judgement of my clinical colleagues </a:t>
            </a:r>
          </a:p>
        </p:txBody>
      </p:sp>
      <p:sp>
        <p:nvSpPr>
          <p:cNvPr id="64" name="Rectangle 63"/>
          <p:cNvSpPr/>
          <p:nvPr/>
        </p:nvSpPr>
        <p:spPr>
          <a:xfrm>
            <a:off x="3289796" y="488504"/>
            <a:ext cx="684000"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65" name="Rectangle 64"/>
          <p:cNvSpPr/>
          <p:nvPr/>
        </p:nvSpPr>
        <p:spPr>
          <a:xfrm>
            <a:off x="3968960" y="488504"/>
            <a:ext cx="684000"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66" name="Rectangle 65"/>
          <p:cNvSpPr/>
          <p:nvPr/>
        </p:nvSpPr>
        <p:spPr>
          <a:xfrm>
            <a:off x="4651126" y="488504"/>
            <a:ext cx="684000"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nor disagree</a:t>
            </a:r>
          </a:p>
        </p:txBody>
      </p:sp>
      <p:sp>
        <p:nvSpPr>
          <p:cNvPr id="67" name="Rectangle 66"/>
          <p:cNvSpPr/>
          <p:nvPr/>
        </p:nvSpPr>
        <p:spPr>
          <a:xfrm>
            <a:off x="5332423" y="488504"/>
            <a:ext cx="684000"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68" name="Rectangle 67"/>
          <p:cNvSpPr/>
          <p:nvPr/>
        </p:nvSpPr>
        <p:spPr>
          <a:xfrm>
            <a:off x="6020355" y="488504"/>
            <a:ext cx="684000" cy="144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69" name="Rectangle 12"/>
          <p:cNvSpPr>
            <a:spLocks noChangeArrowheads="1"/>
          </p:cNvSpPr>
          <p:nvPr/>
        </p:nvSpPr>
        <p:spPr bwMode="auto">
          <a:xfrm>
            <a:off x="3529583" y="101180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0" name="Rectangle 12"/>
          <p:cNvSpPr>
            <a:spLocks noChangeArrowheads="1"/>
          </p:cNvSpPr>
          <p:nvPr/>
        </p:nvSpPr>
        <p:spPr bwMode="auto">
          <a:xfrm>
            <a:off x="4197969" y="101180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1" name="Rectangle 12"/>
          <p:cNvSpPr>
            <a:spLocks noChangeArrowheads="1"/>
          </p:cNvSpPr>
          <p:nvPr/>
        </p:nvSpPr>
        <p:spPr bwMode="auto">
          <a:xfrm>
            <a:off x="6244744" y="101180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2" name="Rectangle 12"/>
          <p:cNvSpPr>
            <a:spLocks noChangeArrowheads="1"/>
          </p:cNvSpPr>
          <p:nvPr/>
        </p:nvSpPr>
        <p:spPr bwMode="auto">
          <a:xfrm>
            <a:off x="5566121" y="101180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3" name="Rectangle 12"/>
          <p:cNvSpPr>
            <a:spLocks noChangeArrowheads="1"/>
          </p:cNvSpPr>
          <p:nvPr/>
        </p:nvSpPr>
        <p:spPr bwMode="auto">
          <a:xfrm>
            <a:off x="4902283" y="101180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4" name="Rectangle 12"/>
          <p:cNvSpPr>
            <a:spLocks noChangeArrowheads="1"/>
          </p:cNvSpPr>
          <p:nvPr/>
        </p:nvSpPr>
        <p:spPr bwMode="auto">
          <a:xfrm>
            <a:off x="3529583" y="134516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5" name="Rectangle 12"/>
          <p:cNvSpPr>
            <a:spLocks noChangeArrowheads="1"/>
          </p:cNvSpPr>
          <p:nvPr/>
        </p:nvSpPr>
        <p:spPr bwMode="auto">
          <a:xfrm>
            <a:off x="4197969" y="134516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6" name="Rectangle 12"/>
          <p:cNvSpPr>
            <a:spLocks noChangeArrowheads="1"/>
          </p:cNvSpPr>
          <p:nvPr/>
        </p:nvSpPr>
        <p:spPr bwMode="auto">
          <a:xfrm>
            <a:off x="6244744" y="134516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7" name="Rectangle 12"/>
          <p:cNvSpPr>
            <a:spLocks noChangeArrowheads="1"/>
          </p:cNvSpPr>
          <p:nvPr/>
        </p:nvSpPr>
        <p:spPr bwMode="auto">
          <a:xfrm>
            <a:off x="5566121" y="134516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8" name="Rectangle 12"/>
          <p:cNvSpPr>
            <a:spLocks noChangeArrowheads="1"/>
          </p:cNvSpPr>
          <p:nvPr/>
        </p:nvSpPr>
        <p:spPr bwMode="auto">
          <a:xfrm>
            <a:off x="4902283" y="134516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79" name="Rectangle 12"/>
          <p:cNvSpPr>
            <a:spLocks noChangeArrowheads="1"/>
          </p:cNvSpPr>
          <p:nvPr/>
        </p:nvSpPr>
        <p:spPr bwMode="auto">
          <a:xfrm>
            <a:off x="3529583" y="16542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0" name="Rectangle 12"/>
          <p:cNvSpPr>
            <a:spLocks noChangeArrowheads="1"/>
          </p:cNvSpPr>
          <p:nvPr/>
        </p:nvSpPr>
        <p:spPr bwMode="auto">
          <a:xfrm>
            <a:off x="4197969" y="16542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1" name="Rectangle 12"/>
          <p:cNvSpPr>
            <a:spLocks noChangeArrowheads="1"/>
          </p:cNvSpPr>
          <p:nvPr/>
        </p:nvSpPr>
        <p:spPr bwMode="auto">
          <a:xfrm>
            <a:off x="6244744" y="16542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2" name="Rectangle 12"/>
          <p:cNvSpPr>
            <a:spLocks noChangeArrowheads="1"/>
          </p:cNvSpPr>
          <p:nvPr/>
        </p:nvSpPr>
        <p:spPr bwMode="auto">
          <a:xfrm>
            <a:off x="5566121" y="16542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83" name="Rectangle 12"/>
          <p:cNvSpPr>
            <a:spLocks noChangeArrowheads="1"/>
          </p:cNvSpPr>
          <p:nvPr/>
        </p:nvSpPr>
        <p:spPr bwMode="auto">
          <a:xfrm>
            <a:off x="4902283" y="165428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94" name="TextBox 93"/>
          <p:cNvSpPr txBox="1"/>
          <p:nvPr/>
        </p:nvSpPr>
        <p:spPr>
          <a:xfrm>
            <a:off x="177037" y="2072680"/>
            <a:ext cx="6480720" cy="338554"/>
          </a:xfrm>
          <a:prstGeom prst="rect">
            <a:avLst/>
          </a:prstGeom>
          <a:noFill/>
        </p:spPr>
        <p:txBody>
          <a:bodyPr wrap="square" rtlCol="0">
            <a:spAutoFit/>
          </a:bodyPr>
          <a:lstStyle/>
          <a:p>
            <a:pPr algn="ctr">
              <a:spcAft>
                <a:spcPts val="600"/>
              </a:spcAft>
            </a:pPr>
            <a:r>
              <a:rPr lang="en-GB" sz="1600" b="1" dirty="0">
                <a:solidFill>
                  <a:srgbClr val="8C0D7E"/>
                </a:solidFill>
              </a:rPr>
              <a:t>STRATEGIC PRIORITIES</a:t>
            </a:r>
          </a:p>
        </p:txBody>
      </p:sp>
      <p:sp>
        <p:nvSpPr>
          <p:cNvPr id="105" name="Rectangle 104"/>
          <p:cNvSpPr/>
          <p:nvPr/>
        </p:nvSpPr>
        <p:spPr>
          <a:xfrm>
            <a:off x="156460" y="2504728"/>
            <a:ext cx="6570152" cy="395784"/>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Q5. Please choose the three priorities which you think are most important and rank them. Place a number in the box on a scale where, 1 = most important and 6 = least important. See example for guidance. </a:t>
            </a:r>
          </a:p>
        </p:txBody>
      </p:sp>
      <p:sp>
        <p:nvSpPr>
          <p:cNvPr id="106" name="Rectangle 105"/>
          <p:cNvSpPr/>
          <p:nvPr/>
        </p:nvSpPr>
        <p:spPr>
          <a:xfrm>
            <a:off x="156460" y="2901447"/>
            <a:ext cx="5888866" cy="1512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r>
              <a:rPr lang="en-GB" sz="1100" dirty="0">
                <a:solidFill>
                  <a:schemeClr val="tx1"/>
                </a:solidFill>
              </a:rPr>
              <a:t>Extending access</a:t>
            </a:r>
          </a:p>
          <a:p>
            <a:pPr marL="228600" indent="-228600">
              <a:spcAft>
                <a:spcPts val="600"/>
              </a:spcAft>
              <a:buFont typeface="+mj-lt"/>
              <a:buAutoNum type="alphaLcPeriod"/>
            </a:pPr>
            <a:r>
              <a:rPr lang="en-GB" sz="1100" dirty="0">
                <a:solidFill>
                  <a:schemeClr val="tx1"/>
                </a:solidFill>
              </a:rPr>
              <a:t>Increasing continuity of care</a:t>
            </a:r>
          </a:p>
          <a:p>
            <a:pPr marL="228600" indent="-228600">
              <a:spcAft>
                <a:spcPts val="600"/>
              </a:spcAft>
              <a:buFont typeface="+mj-lt"/>
              <a:buAutoNum type="alphaLcPeriod"/>
            </a:pPr>
            <a:r>
              <a:rPr lang="en-GB" sz="1100" dirty="0">
                <a:solidFill>
                  <a:schemeClr val="tx1"/>
                </a:solidFill>
              </a:rPr>
              <a:t>Expanding roles within the team (i.e. pharmacists, paramedics, social prescribing)</a:t>
            </a:r>
          </a:p>
          <a:p>
            <a:pPr marL="228600" indent="-228600">
              <a:spcAft>
                <a:spcPts val="600"/>
              </a:spcAft>
              <a:buFont typeface="+mj-lt"/>
              <a:buAutoNum type="alphaLcPeriod"/>
            </a:pPr>
            <a:r>
              <a:rPr lang="en-GB" sz="1100" dirty="0">
                <a:solidFill>
                  <a:schemeClr val="tx1"/>
                </a:solidFill>
              </a:rPr>
              <a:t>Expanding services available locally (i.e. physiotherapy, outpatients)</a:t>
            </a:r>
          </a:p>
          <a:p>
            <a:pPr marL="228600" indent="-228600">
              <a:spcAft>
                <a:spcPts val="600"/>
              </a:spcAft>
              <a:buFont typeface="+mj-lt"/>
              <a:buAutoNum type="alphaLcPeriod"/>
            </a:pPr>
            <a:r>
              <a:rPr lang="en-GB" sz="1100" dirty="0">
                <a:solidFill>
                  <a:schemeClr val="tx1"/>
                </a:solidFill>
              </a:rPr>
              <a:t>Digital first care (i.e. to manage appointments/view medical record via an online platform)</a:t>
            </a:r>
          </a:p>
          <a:p>
            <a:pPr marL="228600" indent="-228600">
              <a:spcAft>
                <a:spcPts val="600"/>
              </a:spcAft>
              <a:buFont typeface="+mj-lt"/>
              <a:buAutoNum type="alphaLcPeriod"/>
            </a:pPr>
            <a:r>
              <a:rPr lang="en-GB" sz="1100" dirty="0">
                <a:solidFill>
                  <a:schemeClr val="tx1"/>
                </a:solidFill>
              </a:rPr>
              <a:t>Primary care networks (i.e. working with other practices as clusters)</a:t>
            </a:r>
          </a:p>
        </p:txBody>
      </p:sp>
      <p:sp>
        <p:nvSpPr>
          <p:cNvPr id="108" name="Rectangle 107"/>
          <p:cNvSpPr/>
          <p:nvPr/>
        </p:nvSpPr>
        <p:spPr>
          <a:xfrm>
            <a:off x="6045326" y="2901447"/>
            <a:ext cx="684000" cy="1512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900" dirty="0">
              <a:solidFill>
                <a:schemeClr val="tx1"/>
              </a:solidFill>
            </a:endParaRPr>
          </a:p>
        </p:txBody>
      </p:sp>
      <p:sp>
        <p:nvSpPr>
          <p:cNvPr id="109" name="Rectangle 12"/>
          <p:cNvSpPr>
            <a:spLocks noChangeArrowheads="1"/>
          </p:cNvSpPr>
          <p:nvPr/>
        </p:nvSpPr>
        <p:spPr bwMode="auto">
          <a:xfrm>
            <a:off x="5721214" y="297266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1" name="Rectangle 12"/>
          <p:cNvSpPr>
            <a:spLocks noChangeArrowheads="1"/>
          </p:cNvSpPr>
          <p:nvPr/>
        </p:nvSpPr>
        <p:spPr bwMode="auto">
          <a:xfrm>
            <a:off x="5721214" y="31974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3" name="Rectangle 12"/>
          <p:cNvSpPr>
            <a:spLocks noChangeArrowheads="1"/>
          </p:cNvSpPr>
          <p:nvPr/>
        </p:nvSpPr>
        <p:spPr bwMode="auto">
          <a:xfrm>
            <a:off x="5721214" y="343577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5" name="Rectangle 12"/>
          <p:cNvSpPr>
            <a:spLocks noChangeArrowheads="1"/>
          </p:cNvSpPr>
          <p:nvPr/>
        </p:nvSpPr>
        <p:spPr bwMode="auto">
          <a:xfrm>
            <a:off x="5721214" y="366544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7" name="Rectangle 12"/>
          <p:cNvSpPr>
            <a:spLocks noChangeArrowheads="1"/>
          </p:cNvSpPr>
          <p:nvPr/>
        </p:nvSpPr>
        <p:spPr bwMode="auto">
          <a:xfrm>
            <a:off x="5721214" y="390876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8" name="Rectangle 12"/>
          <p:cNvSpPr>
            <a:spLocks noChangeArrowheads="1"/>
          </p:cNvSpPr>
          <p:nvPr/>
        </p:nvSpPr>
        <p:spPr bwMode="auto">
          <a:xfrm>
            <a:off x="5721214" y="412994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9" name="Rectangle 12"/>
          <p:cNvSpPr>
            <a:spLocks noChangeArrowheads="1"/>
          </p:cNvSpPr>
          <p:nvPr/>
        </p:nvSpPr>
        <p:spPr bwMode="auto">
          <a:xfrm>
            <a:off x="6441294" y="2976428"/>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6</a:t>
            </a:r>
          </a:p>
        </p:txBody>
      </p:sp>
      <p:sp>
        <p:nvSpPr>
          <p:cNvPr id="120" name="Rectangle 12"/>
          <p:cNvSpPr>
            <a:spLocks noChangeArrowheads="1"/>
          </p:cNvSpPr>
          <p:nvPr/>
        </p:nvSpPr>
        <p:spPr bwMode="auto">
          <a:xfrm>
            <a:off x="6441294" y="3201180"/>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2</a:t>
            </a:r>
          </a:p>
        </p:txBody>
      </p:sp>
      <p:sp>
        <p:nvSpPr>
          <p:cNvPr id="121" name="Rectangle 12"/>
          <p:cNvSpPr>
            <a:spLocks noChangeArrowheads="1"/>
          </p:cNvSpPr>
          <p:nvPr/>
        </p:nvSpPr>
        <p:spPr bwMode="auto">
          <a:xfrm>
            <a:off x="6441294" y="3439540"/>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3</a:t>
            </a:r>
          </a:p>
        </p:txBody>
      </p:sp>
      <p:sp>
        <p:nvSpPr>
          <p:cNvPr id="122" name="Rectangle 12"/>
          <p:cNvSpPr>
            <a:spLocks noChangeArrowheads="1"/>
          </p:cNvSpPr>
          <p:nvPr/>
        </p:nvSpPr>
        <p:spPr bwMode="auto">
          <a:xfrm>
            <a:off x="6441294" y="3669212"/>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1</a:t>
            </a:r>
          </a:p>
        </p:txBody>
      </p:sp>
      <p:sp>
        <p:nvSpPr>
          <p:cNvPr id="123" name="Rectangle 12"/>
          <p:cNvSpPr>
            <a:spLocks noChangeArrowheads="1"/>
          </p:cNvSpPr>
          <p:nvPr/>
        </p:nvSpPr>
        <p:spPr bwMode="auto">
          <a:xfrm>
            <a:off x="6441294" y="3912532"/>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5</a:t>
            </a:r>
          </a:p>
        </p:txBody>
      </p:sp>
      <p:sp>
        <p:nvSpPr>
          <p:cNvPr id="124" name="Rectangle 12"/>
          <p:cNvSpPr>
            <a:spLocks noChangeArrowheads="1"/>
          </p:cNvSpPr>
          <p:nvPr/>
        </p:nvSpPr>
        <p:spPr bwMode="auto">
          <a:xfrm>
            <a:off x="6441294" y="4133708"/>
            <a:ext cx="180000" cy="180000"/>
          </a:xfrm>
          <a:prstGeom prst="rect">
            <a:avLst/>
          </a:prstGeom>
          <a:noFill/>
          <a:ln w="9525" algn="in">
            <a:solidFill>
              <a:srgbClr val="F1E3F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ctr" anchorCtr="0" compatLnSpc="1">
            <a:prstTxWarp prst="textNoShape">
              <a:avLst/>
            </a:prstTxWarp>
          </a:bodyPr>
          <a:lstStyle/>
          <a:p>
            <a:pPr algn="ctr"/>
            <a:r>
              <a:rPr lang="en-GB" sz="900" dirty="0">
                <a:solidFill>
                  <a:srgbClr val="8C0D7E"/>
                </a:solidFill>
              </a:rPr>
              <a:t>4</a:t>
            </a:r>
          </a:p>
        </p:txBody>
      </p:sp>
      <p:sp>
        <p:nvSpPr>
          <p:cNvPr id="125" name="TextBox 124"/>
          <p:cNvSpPr txBox="1"/>
          <p:nvPr/>
        </p:nvSpPr>
        <p:spPr>
          <a:xfrm>
            <a:off x="6053169" y="2982241"/>
            <a:ext cx="353943" cy="1184486"/>
          </a:xfrm>
          <a:prstGeom prst="rect">
            <a:avLst/>
          </a:prstGeom>
          <a:noFill/>
        </p:spPr>
        <p:txBody>
          <a:bodyPr vert="vert270" wrap="square" rtlCol="0" anchor="ctr">
            <a:spAutoFit/>
          </a:bodyPr>
          <a:lstStyle/>
          <a:p>
            <a:pPr algn="r"/>
            <a:r>
              <a:rPr lang="en-GB" sz="1100" dirty="0">
                <a:solidFill>
                  <a:srgbClr val="8C0D7E"/>
                </a:solidFill>
              </a:rPr>
              <a:t>Example</a:t>
            </a:r>
          </a:p>
        </p:txBody>
      </p:sp>
    </p:spTree>
    <p:extLst>
      <p:ext uri="{BB962C8B-B14F-4D97-AF65-F5344CB8AC3E}">
        <p14:creationId xmlns:p14="http://schemas.microsoft.com/office/powerpoint/2010/main" val="506643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7037" y="3030270"/>
            <a:ext cx="6480720" cy="338554"/>
          </a:xfrm>
          <a:prstGeom prst="rect">
            <a:avLst/>
          </a:prstGeom>
          <a:noFill/>
        </p:spPr>
        <p:txBody>
          <a:bodyPr wrap="square" rtlCol="0">
            <a:spAutoFit/>
          </a:bodyPr>
          <a:lstStyle/>
          <a:p>
            <a:pPr algn="ctr">
              <a:spcAft>
                <a:spcPts val="600"/>
              </a:spcAft>
            </a:pPr>
            <a:r>
              <a:rPr lang="en-GB" sz="1600" b="1" dirty="0">
                <a:solidFill>
                  <a:srgbClr val="8C0D7E"/>
                </a:solidFill>
              </a:rPr>
              <a:t>SOME QUESTIONS ABOUT YOU</a:t>
            </a:r>
          </a:p>
        </p:txBody>
      </p:sp>
      <p:sp>
        <p:nvSpPr>
          <p:cNvPr id="5" name="TextBox 4"/>
          <p:cNvSpPr txBox="1"/>
          <p:nvPr/>
        </p:nvSpPr>
        <p:spPr>
          <a:xfrm>
            <a:off x="155924" y="5344876"/>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Q14. How old are you?</a:t>
            </a:r>
          </a:p>
        </p:txBody>
      </p:sp>
      <p:sp>
        <p:nvSpPr>
          <p:cNvPr id="6" name="Rectangle 12"/>
          <p:cNvSpPr>
            <a:spLocks noChangeArrowheads="1"/>
          </p:cNvSpPr>
          <p:nvPr/>
        </p:nvSpPr>
        <p:spPr bwMode="auto">
          <a:xfrm>
            <a:off x="1462448" y="566918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Rectangle 12"/>
          <p:cNvSpPr>
            <a:spLocks noChangeArrowheads="1"/>
          </p:cNvSpPr>
          <p:nvPr/>
        </p:nvSpPr>
        <p:spPr bwMode="auto">
          <a:xfrm>
            <a:off x="1462448" y="590628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 name="Rectangle 7"/>
          <p:cNvSpPr/>
          <p:nvPr/>
        </p:nvSpPr>
        <p:spPr>
          <a:xfrm>
            <a:off x="155924" y="5613744"/>
            <a:ext cx="3132000" cy="176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16 to 17</a:t>
            </a:r>
          </a:p>
          <a:p>
            <a:pPr>
              <a:spcAft>
                <a:spcPts val="600"/>
              </a:spcAft>
            </a:pPr>
            <a:r>
              <a:rPr lang="en-GB" sz="1100" dirty="0">
                <a:solidFill>
                  <a:schemeClr val="tx1"/>
                </a:solidFill>
              </a:rPr>
              <a:t>18 to 24</a:t>
            </a:r>
          </a:p>
          <a:p>
            <a:pPr>
              <a:spcAft>
                <a:spcPts val="600"/>
              </a:spcAft>
            </a:pPr>
            <a:r>
              <a:rPr lang="en-GB" sz="1100" dirty="0">
                <a:solidFill>
                  <a:schemeClr val="tx1"/>
                </a:solidFill>
              </a:rPr>
              <a:t>25 to 34</a:t>
            </a:r>
          </a:p>
          <a:p>
            <a:pPr>
              <a:spcAft>
                <a:spcPts val="600"/>
              </a:spcAft>
            </a:pPr>
            <a:r>
              <a:rPr lang="en-GB" sz="1100" dirty="0">
                <a:solidFill>
                  <a:schemeClr val="tx1"/>
                </a:solidFill>
              </a:rPr>
              <a:t>35 to 44</a:t>
            </a:r>
          </a:p>
          <a:p>
            <a:pPr>
              <a:spcAft>
                <a:spcPts val="600"/>
              </a:spcAft>
            </a:pPr>
            <a:r>
              <a:rPr lang="en-GB" sz="1100" dirty="0">
                <a:solidFill>
                  <a:schemeClr val="tx1"/>
                </a:solidFill>
              </a:rPr>
              <a:t>45 to 54</a:t>
            </a:r>
          </a:p>
          <a:p>
            <a:pPr>
              <a:spcAft>
                <a:spcPts val="600"/>
              </a:spcAft>
            </a:pPr>
            <a:r>
              <a:rPr lang="en-GB" sz="1100" dirty="0">
                <a:solidFill>
                  <a:schemeClr val="tx1"/>
                </a:solidFill>
              </a:rPr>
              <a:t>55 to 64</a:t>
            </a:r>
          </a:p>
          <a:p>
            <a:pPr>
              <a:spcAft>
                <a:spcPts val="600"/>
              </a:spcAft>
            </a:pPr>
            <a:r>
              <a:rPr lang="en-GB" sz="1100" dirty="0">
                <a:solidFill>
                  <a:schemeClr val="tx1"/>
                </a:solidFill>
              </a:rPr>
              <a:t>Prefer not to say</a:t>
            </a:r>
          </a:p>
        </p:txBody>
      </p:sp>
      <p:sp>
        <p:nvSpPr>
          <p:cNvPr id="10" name="Rectangle 12"/>
          <p:cNvSpPr>
            <a:spLocks noChangeArrowheads="1"/>
          </p:cNvSpPr>
          <p:nvPr/>
        </p:nvSpPr>
        <p:spPr bwMode="auto">
          <a:xfrm>
            <a:off x="1462448" y="616078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1" name="Rectangle 12"/>
          <p:cNvSpPr>
            <a:spLocks noChangeArrowheads="1"/>
          </p:cNvSpPr>
          <p:nvPr/>
        </p:nvSpPr>
        <p:spPr bwMode="auto">
          <a:xfrm>
            <a:off x="1462448" y="639788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2" name="Rectangle 12"/>
          <p:cNvSpPr>
            <a:spLocks noChangeArrowheads="1"/>
          </p:cNvSpPr>
          <p:nvPr/>
        </p:nvSpPr>
        <p:spPr bwMode="auto">
          <a:xfrm>
            <a:off x="1462448" y="66543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3" name="Rectangle 12"/>
          <p:cNvSpPr>
            <a:spLocks noChangeArrowheads="1"/>
          </p:cNvSpPr>
          <p:nvPr/>
        </p:nvSpPr>
        <p:spPr bwMode="auto">
          <a:xfrm>
            <a:off x="1462448" y="689140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12"/>
          <p:cNvSpPr>
            <a:spLocks noChangeArrowheads="1"/>
          </p:cNvSpPr>
          <p:nvPr/>
        </p:nvSpPr>
        <p:spPr bwMode="auto">
          <a:xfrm>
            <a:off x="1462448" y="713225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9" name="TextBox 18"/>
          <p:cNvSpPr txBox="1"/>
          <p:nvPr/>
        </p:nvSpPr>
        <p:spPr>
          <a:xfrm>
            <a:off x="143364" y="4026292"/>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Q13. Are you male or female?</a:t>
            </a:r>
          </a:p>
        </p:txBody>
      </p:sp>
      <p:sp>
        <p:nvSpPr>
          <p:cNvPr id="20" name="Rectangle 12"/>
          <p:cNvSpPr>
            <a:spLocks noChangeArrowheads="1"/>
          </p:cNvSpPr>
          <p:nvPr/>
        </p:nvSpPr>
        <p:spPr bwMode="auto">
          <a:xfrm>
            <a:off x="1449888" y="433695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1" name="Rectangle 12"/>
          <p:cNvSpPr>
            <a:spLocks noChangeArrowheads="1"/>
          </p:cNvSpPr>
          <p:nvPr/>
        </p:nvSpPr>
        <p:spPr bwMode="auto">
          <a:xfrm>
            <a:off x="1449888" y="457405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2" name="Rectangle 21"/>
          <p:cNvSpPr/>
          <p:nvPr/>
        </p:nvSpPr>
        <p:spPr>
          <a:xfrm>
            <a:off x="143364" y="4281512"/>
            <a:ext cx="3132000" cy="100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Male </a:t>
            </a:r>
          </a:p>
          <a:p>
            <a:pPr>
              <a:spcAft>
                <a:spcPts val="600"/>
              </a:spcAft>
            </a:pPr>
            <a:r>
              <a:rPr lang="en-GB" sz="1100" dirty="0">
                <a:solidFill>
                  <a:schemeClr val="tx1"/>
                </a:solidFill>
              </a:rPr>
              <a:t>Female </a:t>
            </a:r>
          </a:p>
          <a:p>
            <a:pPr>
              <a:spcAft>
                <a:spcPts val="600"/>
              </a:spcAft>
            </a:pPr>
            <a:r>
              <a:rPr lang="en-GB" sz="1100" dirty="0">
                <a:solidFill>
                  <a:schemeClr val="tx1"/>
                </a:solidFill>
              </a:rPr>
              <a:t>Other</a:t>
            </a:r>
          </a:p>
          <a:p>
            <a:pPr>
              <a:spcAft>
                <a:spcPts val="600"/>
              </a:spcAft>
            </a:pPr>
            <a:r>
              <a:rPr lang="en-GB" sz="1100" dirty="0">
                <a:solidFill>
                  <a:schemeClr val="tx1"/>
                </a:solidFill>
              </a:rPr>
              <a:t>Prefer not to say</a:t>
            </a:r>
          </a:p>
        </p:txBody>
      </p:sp>
      <p:sp>
        <p:nvSpPr>
          <p:cNvPr id="23" name="Rectangle 12"/>
          <p:cNvSpPr>
            <a:spLocks noChangeArrowheads="1"/>
          </p:cNvSpPr>
          <p:nvPr/>
        </p:nvSpPr>
        <p:spPr bwMode="auto">
          <a:xfrm>
            <a:off x="1449888" y="480125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4" name="Rectangle 12"/>
          <p:cNvSpPr>
            <a:spLocks noChangeArrowheads="1"/>
          </p:cNvSpPr>
          <p:nvPr/>
        </p:nvSpPr>
        <p:spPr bwMode="auto">
          <a:xfrm>
            <a:off x="1449888" y="5038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6" name="Rectangle 25"/>
          <p:cNvSpPr/>
          <p:nvPr/>
        </p:nvSpPr>
        <p:spPr>
          <a:xfrm>
            <a:off x="3581245" y="7164636"/>
            <a:ext cx="1188611" cy="1517328"/>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a:p>
            <a:pPr>
              <a:spcAft>
                <a:spcPts val="600"/>
              </a:spcAft>
            </a:pPr>
            <a:r>
              <a:rPr lang="en-GB" sz="1100" dirty="0">
                <a:solidFill>
                  <a:schemeClr val="tx1"/>
                </a:solidFill>
              </a:rPr>
              <a:t>Less than 3 years</a:t>
            </a:r>
          </a:p>
          <a:p>
            <a:pPr>
              <a:spcAft>
                <a:spcPts val="600"/>
              </a:spcAft>
            </a:pPr>
            <a:r>
              <a:rPr lang="en-GB" sz="1100" dirty="0">
                <a:solidFill>
                  <a:schemeClr val="tx1"/>
                </a:solidFill>
              </a:rPr>
              <a:t>3 to 5 years</a:t>
            </a:r>
          </a:p>
          <a:p>
            <a:pPr>
              <a:spcAft>
                <a:spcPts val="600"/>
              </a:spcAft>
            </a:pPr>
            <a:r>
              <a:rPr lang="en-GB" sz="1100" dirty="0">
                <a:solidFill>
                  <a:schemeClr val="tx1"/>
                </a:solidFill>
              </a:rPr>
              <a:t>6 to 10 years</a:t>
            </a:r>
          </a:p>
          <a:p>
            <a:pPr>
              <a:spcAft>
                <a:spcPts val="600"/>
              </a:spcAft>
            </a:pPr>
            <a:r>
              <a:rPr lang="en-GB" sz="1100" dirty="0">
                <a:solidFill>
                  <a:schemeClr val="tx1"/>
                </a:solidFill>
              </a:rPr>
              <a:t>Over 10 years</a:t>
            </a:r>
          </a:p>
          <a:p>
            <a:pPr>
              <a:spcAft>
                <a:spcPts val="600"/>
              </a:spcAft>
            </a:pPr>
            <a:r>
              <a:rPr lang="en-GB" sz="1100" dirty="0">
                <a:solidFill>
                  <a:schemeClr val="tx1"/>
                </a:solidFill>
              </a:rPr>
              <a:t>Prefer not to say</a:t>
            </a:r>
          </a:p>
        </p:txBody>
      </p:sp>
      <p:sp>
        <p:nvSpPr>
          <p:cNvPr id="50" name="Line 23"/>
          <p:cNvSpPr>
            <a:spLocks noChangeShapeType="1"/>
          </p:cNvSpPr>
          <p:nvPr/>
        </p:nvSpPr>
        <p:spPr bwMode="auto">
          <a:xfrm>
            <a:off x="153368" y="8745896"/>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9" name="TextBox 58"/>
          <p:cNvSpPr txBox="1"/>
          <p:nvPr/>
        </p:nvSpPr>
        <p:spPr>
          <a:xfrm>
            <a:off x="188640" y="8714832"/>
            <a:ext cx="6480720" cy="1184940"/>
          </a:xfrm>
          <a:prstGeom prst="rect">
            <a:avLst/>
          </a:prstGeom>
          <a:noFill/>
        </p:spPr>
        <p:txBody>
          <a:bodyPr wrap="square" rtlCol="0">
            <a:spAutoFit/>
          </a:bodyPr>
          <a:lstStyle/>
          <a:p>
            <a:pPr algn="ctr"/>
            <a:r>
              <a:rPr lang="en-GB" sz="1600" b="1" dirty="0">
                <a:solidFill>
                  <a:srgbClr val="8C0D7E"/>
                </a:solidFill>
              </a:rPr>
              <a:t>THANK YOU</a:t>
            </a:r>
          </a:p>
          <a:p>
            <a:pPr algn="ctr"/>
            <a:r>
              <a:rPr lang="en-GB" sz="1100" dirty="0"/>
              <a:t>This survey was originally developed by Mott MacDonald in line with the Market Research Society (MRS) Code of Conduct and the Data Protection Act. It has been adapted for use by GP practices as part of the Continuity of Care Toolkit. No individual or groups of individuals will be identifiable through analysis or reporting.</a:t>
            </a:r>
          </a:p>
          <a:p>
            <a:pPr algn="ctr"/>
            <a:endParaRPr lang="en-GB" sz="1100" dirty="0"/>
          </a:p>
          <a:p>
            <a:pPr algn="ctr"/>
            <a:r>
              <a:rPr lang="en-GB" sz="1100" dirty="0"/>
              <a:t>If you have any questions or feedback about the survey, please contact your practice manager.</a:t>
            </a:r>
          </a:p>
        </p:txBody>
      </p:sp>
      <p:sp>
        <p:nvSpPr>
          <p:cNvPr id="60" name="TextBox 59"/>
          <p:cNvSpPr txBox="1"/>
          <p:nvPr/>
        </p:nvSpPr>
        <p:spPr>
          <a:xfrm>
            <a:off x="145018" y="7451588"/>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Q15. Which of the following best describes your current role in the practice?</a:t>
            </a:r>
          </a:p>
        </p:txBody>
      </p:sp>
      <p:sp>
        <p:nvSpPr>
          <p:cNvPr id="61" name="Rectangle 12"/>
          <p:cNvSpPr>
            <a:spLocks noChangeArrowheads="1"/>
          </p:cNvSpPr>
          <p:nvPr/>
        </p:nvSpPr>
        <p:spPr bwMode="auto">
          <a:xfrm>
            <a:off x="2240888" y="793732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2" name="Rectangle 12"/>
          <p:cNvSpPr>
            <a:spLocks noChangeArrowheads="1"/>
          </p:cNvSpPr>
          <p:nvPr/>
        </p:nvSpPr>
        <p:spPr bwMode="auto">
          <a:xfrm>
            <a:off x="2240888" y="817443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3" name="Rectangle 62"/>
          <p:cNvSpPr/>
          <p:nvPr/>
        </p:nvSpPr>
        <p:spPr>
          <a:xfrm>
            <a:off x="145018" y="7881888"/>
            <a:ext cx="3132000" cy="792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Full-time paid work (8 sessions +)</a:t>
            </a:r>
          </a:p>
          <a:p>
            <a:pPr>
              <a:spcAft>
                <a:spcPts val="600"/>
              </a:spcAft>
            </a:pPr>
            <a:r>
              <a:rPr lang="en-GB" sz="1100" dirty="0">
                <a:solidFill>
                  <a:schemeClr val="tx1"/>
                </a:solidFill>
              </a:rPr>
              <a:t>Part-time paid work </a:t>
            </a:r>
          </a:p>
          <a:p>
            <a:pPr>
              <a:spcAft>
                <a:spcPts val="600"/>
              </a:spcAft>
            </a:pPr>
            <a:r>
              <a:rPr lang="en-GB" sz="1100" dirty="0">
                <a:solidFill>
                  <a:schemeClr val="tx1"/>
                </a:solidFill>
              </a:rPr>
              <a:t>Prefer not to say</a:t>
            </a:r>
          </a:p>
        </p:txBody>
      </p:sp>
      <p:sp>
        <p:nvSpPr>
          <p:cNvPr id="64" name="Rectangle 12"/>
          <p:cNvSpPr>
            <a:spLocks noChangeArrowheads="1"/>
          </p:cNvSpPr>
          <p:nvPr/>
        </p:nvSpPr>
        <p:spPr bwMode="auto">
          <a:xfrm>
            <a:off x="2240888" y="840163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6" name="TextBox 65"/>
          <p:cNvSpPr txBox="1"/>
          <p:nvPr/>
        </p:nvSpPr>
        <p:spPr>
          <a:xfrm>
            <a:off x="153368" y="3362813"/>
            <a:ext cx="6560704"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Q12. What is the name of the practice that you work in?</a:t>
            </a:r>
          </a:p>
        </p:txBody>
      </p:sp>
      <p:sp>
        <p:nvSpPr>
          <p:cNvPr id="67" name="Rectangle 66"/>
          <p:cNvSpPr/>
          <p:nvPr/>
        </p:nvSpPr>
        <p:spPr>
          <a:xfrm>
            <a:off x="153368" y="3631680"/>
            <a:ext cx="6558972" cy="303328"/>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68" name="TextBox 67"/>
          <p:cNvSpPr txBox="1"/>
          <p:nvPr/>
        </p:nvSpPr>
        <p:spPr>
          <a:xfrm>
            <a:off x="3581245" y="6564472"/>
            <a:ext cx="3132827" cy="600164"/>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Q17 &amp; 18. How many years’ experience do you have in your role and How long have you worked in this practice?</a:t>
            </a:r>
          </a:p>
        </p:txBody>
      </p:sp>
      <p:sp>
        <p:nvSpPr>
          <p:cNvPr id="70" name="TextBox 69"/>
          <p:cNvSpPr txBox="1"/>
          <p:nvPr/>
        </p:nvSpPr>
        <p:spPr>
          <a:xfrm>
            <a:off x="3581245" y="4020664"/>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Q16. Are you a permanent member of staff?</a:t>
            </a:r>
          </a:p>
        </p:txBody>
      </p:sp>
      <p:sp>
        <p:nvSpPr>
          <p:cNvPr id="71" name="Rectangle 12"/>
          <p:cNvSpPr>
            <a:spLocks noChangeArrowheads="1"/>
          </p:cNvSpPr>
          <p:nvPr/>
        </p:nvSpPr>
        <p:spPr bwMode="auto">
          <a:xfrm>
            <a:off x="4769856" y="43410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2" name="Rectangle 12"/>
          <p:cNvSpPr>
            <a:spLocks noChangeArrowheads="1"/>
          </p:cNvSpPr>
          <p:nvPr/>
        </p:nvSpPr>
        <p:spPr bwMode="auto">
          <a:xfrm>
            <a:off x="4769856" y="457812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3" name="Rectangle 72"/>
          <p:cNvSpPr/>
          <p:nvPr/>
        </p:nvSpPr>
        <p:spPr>
          <a:xfrm>
            <a:off x="3581245" y="4285587"/>
            <a:ext cx="3132000" cy="853931"/>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Yes </a:t>
            </a:r>
          </a:p>
          <a:p>
            <a:pPr>
              <a:spcAft>
                <a:spcPts val="600"/>
              </a:spcAft>
            </a:pPr>
            <a:r>
              <a:rPr lang="en-GB" sz="1100" dirty="0">
                <a:solidFill>
                  <a:schemeClr val="tx1"/>
                </a:solidFill>
              </a:rPr>
              <a:t>No</a:t>
            </a:r>
          </a:p>
          <a:p>
            <a:pPr>
              <a:spcAft>
                <a:spcPts val="600"/>
              </a:spcAft>
            </a:pPr>
            <a:r>
              <a:rPr lang="en-GB" sz="1100" dirty="0">
                <a:solidFill>
                  <a:schemeClr val="tx1"/>
                </a:solidFill>
              </a:rPr>
              <a:t>Prefer not to say</a:t>
            </a:r>
          </a:p>
        </p:txBody>
      </p:sp>
      <p:sp>
        <p:nvSpPr>
          <p:cNvPr id="74" name="Rectangle 12"/>
          <p:cNvSpPr>
            <a:spLocks noChangeArrowheads="1"/>
          </p:cNvSpPr>
          <p:nvPr/>
        </p:nvSpPr>
        <p:spPr bwMode="auto">
          <a:xfrm>
            <a:off x="4769856" y="48053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5" name="Rectangle 74"/>
          <p:cNvSpPr/>
          <p:nvPr/>
        </p:nvSpPr>
        <p:spPr>
          <a:xfrm>
            <a:off x="3582072" y="5148457"/>
            <a:ext cx="3132000" cy="133943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If no, what best describes your role? </a:t>
            </a:r>
          </a:p>
        </p:txBody>
      </p:sp>
      <p:sp>
        <p:nvSpPr>
          <p:cNvPr id="76" name="Rectangle 75"/>
          <p:cNvSpPr/>
          <p:nvPr/>
        </p:nvSpPr>
        <p:spPr>
          <a:xfrm>
            <a:off x="3695024" y="5461633"/>
            <a:ext cx="2915976" cy="93625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77" name="TextBox 76"/>
          <p:cNvSpPr txBox="1"/>
          <p:nvPr/>
        </p:nvSpPr>
        <p:spPr>
          <a:xfrm>
            <a:off x="151647" y="204341"/>
            <a:ext cx="6562426"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Q10. What changes do you think could happen in your practice, or General Practice more widely, to increase continuity of care for patients?</a:t>
            </a:r>
          </a:p>
        </p:txBody>
      </p:sp>
      <p:sp>
        <p:nvSpPr>
          <p:cNvPr id="78" name="Rectangle 77"/>
          <p:cNvSpPr/>
          <p:nvPr/>
        </p:nvSpPr>
        <p:spPr>
          <a:xfrm>
            <a:off x="151646" y="641328"/>
            <a:ext cx="6560693" cy="90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79" name="TextBox 78"/>
          <p:cNvSpPr txBox="1"/>
          <p:nvPr/>
        </p:nvSpPr>
        <p:spPr>
          <a:xfrm>
            <a:off x="141765" y="1640632"/>
            <a:ext cx="6562426"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Q11. What factors do you think will make any changes at the practice/improvements in continuity of care challenging?</a:t>
            </a:r>
          </a:p>
        </p:txBody>
      </p:sp>
      <p:sp>
        <p:nvSpPr>
          <p:cNvPr id="80" name="Rectangle 79"/>
          <p:cNvSpPr/>
          <p:nvPr/>
        </p:nvSpPr>
        <p:spPr>
          <a:xfrm>
            <a:off x="141764" y="2077619"/>
            <a:ext cx="6560693" cy="900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42" name="Rectangle 41"/>
          <p:cNvSpPr/>
          <p:nvPr/>
        </p:nvSpPr>
        <p:spPr>
          <a:xfrm>
            <a:off x="4763069" y="7164636"/>
            <a:ext cx="1046637" cy="1509252"/>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Experience in role</a:t>
            </a:r>
          </a:p>
        </p:txBody>
      </p:sp>
      <p:sp>
        <p:nvSpPr>
          <p:cNvPr id="43" name="Rectangle 42"/>
          <p:cNvSpPr/>
          <p:nvPr/>
        </p:nvSpPr>
        <p:spPr>
          <a:xfrm>
            <a:off x="5818912" y="7169055"/>
            <a:ext cx="900000" cy="1509252"/>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At the practice</a:t>
            </a:r>
          </a:p>
        </p:txBody>
      </p:sp>
      <p:grpSp>
        <p:nvGrpSpPr>
          <p:cNvPr id="2" name="Group 1"/>
          <p:cNvGrpSpPr/>
          <p:nvPr/>
        </p:nvGrpSpPr>
        <p:grpSpPr>
          <a:xfrm>
            <a:off x="5148072" y="7448732"/>
            <a:ext cx="180000" cy="1165115"/>
            <a:chOff x="5148072" y="7448732"/>
            <a:chExt cx="180000" cy="1165115"/>
          </a:xfrm>
        </p:grpSpPr>
        <p:sp>
          <p:nvSpPr>
            <p:cNvPr id="44" name="Rectangle 12"/>
            <p:cNvSpPr>
              <a:spLocks noChangeArrowheads="1"/>
            </p:cNvSpPr>
            <p:nvPr/>
          </p:nvSpPr>
          <p:spPr bwMode="auto">
            <a:xfrm>
              <a:off x="5148072" y="74487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5" name="Rectangle 12"/>
            <p:cNvSpPr>
              <a:spLocks noChangeArrowheads="1"/>
            </p:cNvSpPr>
            <p:nvPr/>
          </p:nvSpPr>
          <p:spPr bwMode="auto">
            <a:xfrm>
              <a:off x="5148072" y="768583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6" name="Rectangle 12"/>
            <p:cNvSpPr>
              <a:spLocks noChangeArrowheads="1"/>
            </p:cNvSpPr>
            <p:nvPr/>
          </p:nvSpPr>
          <p:spPr bwMode="auto">
            <a:xfrm>
              <a:off x="5148072" y="79403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7" name="Rectangle 12"/>
            <p:cNvSpPr>
              <a:spLocks noChangeArrowheads="1"/>
            </p:cNvSpPr>
            <p:nvPr/>
          </p:nvSpPr>
          <p:spPr bwMode="auto">
            <a:xfrm>
              <a:off x="5148072" y="817743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8" name="Rectangle 12"/>
            <p:cNvSpPr>
              <a:spLocks noChangeArrowheads="1"/>
            </p:cNvSpPr>
            <p:nvPr/>
          </p:nvSpPr>
          <p:spPr bwMode="auto">
            <a:xfrm>
              <a:off x="5148072" y="84338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grpSp>
        <p:nvGrpSpPr>
          <p:cNvPr id="51" name="Group 50"/>
          <p:cNvGrpSpPr/>
          <p:nvPr/>
        </p:nvGrpSpPr>
        <p:grpSpPr>
          <a:xfrm>
            <a:off x="6165304" y="7445984"/>
            <a:ext cx="180000" cy="1165115"/>
            <a:chOff x="5148072" y="7448732"/>
            <a:chExt cx="180000" cy="1165115"/>
          </a:xfrm>
        </p:grpSpPr>
        <p:sp>
          <p:nvSpPr>
            <p:cNvPr id="52" name="Rectangle 12"/>
            <p:cNvSpPr>
              <a:spLocks noChangeArrowheads="1"/>
            </p:cNvSpPr>
            <p:nvPr/>
          </p:nvSpPr>
          <p:spPr bwMode="auto">
            <a:xfrm>
              <a:off x="5148072" y="74487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3" name="Rectangle 12"/>
            <p:cNvSpPr>
              <a:spLocks noChangeArrowheads="1"/>
            </p:cNvSpPr>
            <p:nvPr/>
          </p:nvSpPr>
          <p:spPr bwMode="auto">
            <a:xfrm>
              <a:off x="5148072" y="768583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4" name="Rectangle 12"/>
            <p:cNvSpPr>
              <a:spLocks noChangeArrowheads="1"/>
            </p:cNvSpPr>
            <p:nvPr/>
          </p:nvSpPr>
          <p:spPr bwMode="auto">
            <a:xfrm>
              <a:off x="5148072" y="79403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5" name="Rectangle 12"/>
            <p:cNvSpPr>
              <a:spLocks noChangeArrowheads="1"/>
            </p:cNvSpPr>
            <p:nvPr/>
          </p:nvSpPr>
          <p:spPr bwMode="auto">
            <a:xfrm>
              <a:off x="5148072" y="817743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6" name="Rectangle 12"/>
            <p:cNvSpPr>
              <a:spLocks noChangeArrowheads="1"/>
            </p:cNvSpPr>
            <p:nvPr/>
          </p:nvSpPr>
          <p:spPr bwMode="auto">
            <a:xfrm>
              <a:off x="5148072" y="84338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14330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8b9d85-7192-425b-ac2c-2b556fe5fe9f">
      <Terms xmlns="http://schemas.microsoft.com/office/infopath/2007/PartnerControls"/>
    </lcf76f155ced4ddcb4097134ff3c332f>
    <TaxCatchAll xmlns="a20c1dae-a585-4ea0-8004-924b43e983b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F5FEE1ACB51A4CB259A23F8D1FC76E" ma:contentTypeVersion="18" ma:contentTypeDescription="Create a new document." ma:contentTypeScope="" ma:versionID="360f906232235a6970cc94b14e78714c">
  <xsd:schema xmlns:xsd="http://www.w3.org/2001/XMLSchema" xmlns:xs="http://www.w3.org/2001/XMLSchema" xmlns:p="http://schemas.microsoft.com/office/2006/metadata/properties" xmlns:ns2="3d8b9d85-7192-425b-ac2c-2b556fe5fe9f" xmlns:ns3="a20c1dae-a585-4ea0-8004-924b43e983b9" targetNamespace="http://schemas.microsoft.com/office/2006/metadata/properties" ma:root="true" ma:fieldsID="34ca59307fc42c5d8ce5538415ae4c61" ns2:_="" ns3:_="">
    <xsd:import namespace="3d8b9d85-7192-425b-ac2c-2b556fe5fe9f"/>
    <xsd:import namespace="a20c1dae-a585-4ea0-8004-924b43e983b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8b9d85-7192-425b-ac2c-2b556fe5f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f5156a5-ab19-4525-af57-dc6961067a9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0c1dae-a585-4ea0-8004-924b43e983b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573d0c9-d7da-4872-86cf-4cb7abba2697}" ma:internalName="TaxCatchAll" ma:showField="CatchAllData" ma:web="a20c1dae-a585-4ea0-8004-924b43e983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D8E4F0-9F9D-4596-9BC6-2AA6AD3B3499}">
  <ds:schemaRefs>
    <ds:schemaRef ds:uri="http://schemas.microsoft.com/office/2006/metadata/properties"/>
    <ds:schemaRef ds:uri="http://schemas.microsoft.com/office/infopath/2007/PartnerControls"/>
    <ds:schemaRef ds:uri="3d8b9d85-7192-425b-ac2c-2b556fe5fe9f"/>
    <ds:schemaRef ds:uri="a20c1dae-a585-4ea0-8004-924b43e983b9"/>
  </ds:schemaRefs>
</ds:datastoreItem>
</file>

<file path=customXml/itemProps2.xml><?xml version="1.0" encoding="utf-8"?>
<ds:datastoreItem xmlns:ds="http://schemas.openxmlformats.org/officeDocument/2006/customXml" ds:itemID="{D65BA74E-784F-4CDC-96A8-63FC721DC5B8}">
  <ds:schemaRefs>
    <ds:schemaRef ds:uri="http://schemas.microsoft.com/sharepoint/v3/contenttype/forms"/>
  </ds:schemaRefs>
</ds:datastoreItem>
</file>

<file path=customXml/itemProps3.xml><?xml version="1.0" encoding="utf-8"?>
<ds:datastoreItem xmlns:ds="http://schemas.openxmlformats.org/officeDocument/2006/customXml" ds:itemID="{920B7D0E-217D-4516-86FC-63923FE65A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8b9d85-7192-425b-ac2c-2b556fe5fe9f"/>
    <ds:schemaRef ds:uri="a20c1dae-a585-4ea0-8004-924b43e983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898</TotalTime>
  <Words>922</Words>
  <Application>Microsoft Office PowerPoint</Application>
  <PresentationFormat>A4 Paper (210x297 mm)</PresentationFormat>
  <Paragraphs>117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UHMB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Knight Jo (UHMB)</dc:creator>
  <cp:lastModifiedBy>Knight Jo (UHMB)</cp:lastModifiedBy>
  <cp:revision>33</cp:revision>
  <dcterms:created xsi:type="dcterms:W3CDTF">2021-02-19T13:43:06Z</dcterms:created>
  <dcterms:modified xsi:type="dcterms:W3CDTF">2026-05-11T12:12:00Z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0x010100A3F5FEE1ACB51A4CB259A23F8D1FC76E</vt:lpwstr>
  </property>
</Properties>
</file>