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 id="2147483667" r:id="rId5"/>
    <p:sldMasterId id="2147483678" r:id="rId6"/>
    <p:sldMasterId id="2147483670" r:id="rId7"/>
  </p:sldMasterIdLst>
  <p:notesMasterIdLst>
    <p:notesMasterId r:id="rId14"/>
  </p:notesMasterIdLst>
  <p:handoutMasterIdLst>
    <p:handoutMasterId r:id="rId15"/>
  </p:handoutMasterIdLst>
  <p:sldIdLst>
    <p:sldId id="278" r:id="rId8"/>
    <p:sldId id="281" r:id="rId9"/>
    <p:sldId id="282" r:id="rId10"/>
    <p:sldId id="284" r:id="rId11"/>
    <p:sldId id="283" r:id="rId12"/>
    <p:sldId id="265"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Martineau" initials="JM" lastIdx="1" clrIdx="0">
    <p:extLst>
      <p:ext uri="{19B8F6BF-5375-455C-9EA6-DF929625EA0E}">
        <p15:presenceInfo xmlns:p15="http://schemas.microsoft.com/office/powerpoint/2012/main" userId="S::Julia.Martineau@onecare.org.uk::3aaa0c79-daef-490e-a98d-0593b370ec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10BB"/>
    <a:srgbClr val="DAB4CD"/>
    <a:srgbClr val="F797EC"/>
    <a:srgbClr val="FDC3EE"/>
    <a:srgbClr val="FFF3FC"/>
    <a:srgbClr val="A1368F"/>
    <a:srgbClr val="660066"/>
    <a:srgbClr val="325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FC1EB6-9762-42E4-9C0A-BAA9862A0329}" v="3" dt="2020-11-12T10:43:19.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84D92-45C1-4160-BBE8-37F0277751B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C7677C7A-2E21-49B6-9358-C227A4C0A584}">
      <dgm:prSet phldrT="[Text]" custT="1"/>
      <dgm:spPr>
        <a:solidFill>
          <a:srgbClr val="FFF3FC"/>
        </a:solidFill>
      </dgm:spPr>
      <dgm:t>
        <a:bodyPr/>
        <a:lstStyle/>
        <a:p>
          <a:r>
            <a:rPr lang="en-GB" sz="2400">
              <a:solidFill>
                <a:srgbClr val="A1368F"/>
              </a:solidFill>
            </a:rPr>
            <a:t>Patient contacts reception</a:t>
          </a:r>
        </a:p>
      </dgm:t>
    </dgm:pt>
    <dgm:pt modelId="{3FB03F81-FDED-41CB-B4D2-3FA71F7970CD}" type="parTrans" cxnId="{5F4ADA8C-8D75-4527-84B6-12E931D0344F}">
      <dgm:prSet/>
      <dgm:spPr/>
      <dgm:t>
        <a:bodyPr/>
        <a:lstStyle/>
        <a:p>
          <a:endParaRPr lang="en-GB"/>
        </a:p>
      </dgm:t>
    </dgm:pt>
    <dgm:pt modelId="{2B9B2927-40CD-42B0-A93F-EFEB886A2507}" type="sibTrans" cxnId="{5F4ADA8C-8D75-4527-84B6-12E931D0344F}">
      <dgm:prSet/>
      <dgm:spPr/>
      <dgm:t>
        <a:bodyPr/>
        <a:lstStyle/>
        <a:p>
          <a:endParaRPr lang="en-GB"/>
        </a:p>
      </dgm:t>
    </dgm:pt>
    <dgm:pt modelId="{BD984B29-2D42-4AD2-AEA5-E29E5F535352}">
      <dgm:prSet phldrT="[Text]" custT="1"/>
      <dgm:spPr>
        <a:solidFill>
          <a:srgbClr val="FFF3FC"/>
        </a:solidFill>
      </dgm:spPr>
      <dgm:t>
        <a:bodyPr/>
        <a:lstStyle/>
        <a:p>
          <a:r>
            <a:rPr lang="en-GB" sz="2400">
              <a:solidFill>
                <a:srgbClr val="A1368F"/>
              </a:solidFill>
            </a:rPr>
            <a:t>Pop up </a:t>
          </a:r>
          <a:r>
            <a:rPr lang="en-GB" sz="2400" err="1">
              <a:solidFill>
                <a:srgbClr val="A1368F"/>
              </a:solidFill>
            </a:rPr>
            <a:t>CoC</a:t>
          </a:r>
          <a:r>
            <a:rPr lang="en-GB" sz="2400">
              <a:solidFill>
                <a:srgbClr val="A1368F"/>
              </a:solidFill>
            </a:rPr>
            <a:t> reminder triggered on loading patient record</a:t>
          </a:r>
        </a:p>
      </dgm:t>
    </dgm:pt>
    <dgm:pt modelId="{DA6F3C75-630B-4665-B9D1-AE3F25B786E0}" type="parTrans" cxnId="{C36EAFEF-E368-48F3-9AD1-96133A0376D1}">
      <dgm:prSet/>
      <dgm:spPr/>
      <dgm:t>
        <a:bodyPr/>
        <a:lstStyle/>
        <a:p>
          <a:endParaRPr lang="en-GB"/>
        </a:p>
      </dgm:t>
    </dgm:pt>
    <dgm:pt modelId="{25BB7A94-B4F6-4C9E-8880-FAFFF2885A5C}" type="sibTrans" cxnId="{C36EAFEF-E368-48F3-9AD1-96133A0376D1}">
      <dgm:prSet/>
      <dgm:spPr/>
      <dgm:t>
        <a:bodyPr/>
        <a:lstStyle/>
        <a:p>
          <a:endParaRPr lang="en-GB"/>
        </a:p>
      </dgm:t>
    </dgm:pt>
    <dgm:pt modelId="{99D020A3-DD83-48FA-9A04-61C7D8A48935}">
      <dgm:prSet phldrT="[Text]" custT="1"/>
      <dgm:spPr>
        <a:solidFill>
          <a:srgbClr val="FFF3FC"/>
        </a:solidFill>
      </dgm:spPr>
      <dgm:t>
        <a:bodyPr/>
        <a:lstStyle/>
        <a:p>
          <a:r>
            <a:rPr lang="en-GB" sz="2400">
              <a:solidFill>
                <a:srgbClr val="A1368F"/>
              </a:solidFill>
            </a:rPr>
            <a:t>If no appointments available in next 2 weeks, Care Navigator will book Patient into </a:t>
          </a:r>
          <a:r>
            <a:rPr lang="en-GB" sz="2400" err="1">
              <a:solidFill>
                <a:srgbClr val="A1368F"/>
              </a:solidFill>
            </a:rPr>
            <a:t>CoC</a:t>
          </a:r>
          <a:r>
            <a:rPr lang="en-GB" sz="2400">
              <a:solidFill>
                <a:srgbClr val="A1368F"/>
              </a:solidFill>
            </a:rPr>
            <a:t> appointment slot</a:t>
          </a:r>
        </a:p>
      </dgm:t>
    </dgm:pt>
    <dgm:pt modelId="{15561CBD-247D-4C93-8F51-A0D44E1B65A9}" type="parTrans" cxnId="{B35F0F3A-7AD1-419E-AC29-18299193C650}">
      <dgm:prSet/>
      <dgm:spPr/>
      <dgm:t>
        <a:bodyPr/>
        <a:lstStyle/>
        <a:p>
          <a:endParaRPr lang="en-GB"/>
        </a:p>
      </dgm:t>
    </dgm:pt>
    <dgm:pt modelId="{88306AD3-65A7-4C55-B461-8AC690358403}" type="sibTrans" cxnId="{B35F0F3A-7AD1-419E-AC29-18299193C650}">
      <dgm:prSet/>
      <dgm:spPr/>
      <dgm:t>
        <a:bodyPr/>
        <a:lstStyle/>
        <a:p>
          <a:endParaRPr lang="en-GB"/>
        </a:p>
      </dgm:t>
    </dgm:pt>
    <dgm:pt modelId="{98E22E25-D84C-4E84-8B21-2F757A50D845}">
      <dgm:prSet custT="1"/>
      <dgm:spPr>
        <a:solidFill>
          <a:srgbClr val="FFF3FC"/>
        </a:solidFill>
      </dgm:spPr>
      <dgm:t>
        <a:bodyPr/>
        <a:lstStyle/>
        <a:p>
          <a:r>
            <a:rPr lang="en-GB" sz="2400">
              <a:solidFill>
                <a:srgbClr val="A1368F"/>
              </a:solidFill>
            </a:rPr>
            <a:t>Care Navigator looks for regular/routine slot with Lead GP or 2</a:t>
          </a:r>
          <a:r>
            <a:rPr lang="en-GB" sz="2400" baseline="30000">
              <a:solidFill>
                <a:srgbClr val="A1368F"/>
              </a:solidFill>
            </a:rPr>
            <a:t>nd</a:t>
          </a:r>
          <a:r>
            <a:rPr lang="en-GB" sz="2400">
              <a:solidFill>
                <a:srgbClr val="A1368F"/>
              </a:solidFill>
            </a:rPr>
            <a:t> GP within next 2 weeks </a:t>
          </a:r>
        </a:p>
      </dgm:t>
    </dgm:pt>
    <dgm:pt modelId="{97C8E4E1-6F51-4BE0-84B3-0BCA1C79C178}" type="parTrans" cxnId="{A9F065C8-C972-4DE2-B4DC-7A1C2356A87C}">
      <dgm:prSet/>
      <dgm:spPr/>
      <dgm:t>
        <a:bodyPr/>
        <a:lstStyle/>
        <a:p>
          <a:endParaRPr lang="en-GB"/>
        </a:p>
      </dgm:t>
    </dgm:pt>
    <dgm:pt modelId="{EEB24D7D-28B3-401E-BCDC-D6D12DB05823}" type="sibTrans" cxnId="{A9F065C8-C972-4DE2-B4DC-7A1C2356A87C}">
      <dgm:prSet/>
      <dgm:spPr/>
      <dgm:t>
        <a:bodyPr/>
        <a:lstStyle/>
        <a:p>
          <a:endParaRPr lang="en-GB"/>
        </a:p>
      </dgm:t>
    </dgm:pt>
    <dgm:pt modelId="{841C9150-BDB4-42CB-860C-A77870912575}">
      <dgm:prSet custT="1"/>
      <dgm:spPr>
        <a:solidFill>
          <a:srgbClr val="FFF3FC"/>
        </a:solidFill>
      </dgm:spPr>
      <dgm:t>
        <a:bodyPr/>
        <a:lstStyle/>
        <a:p>
          <a:r>
            <a:rPr lang="en-GB" sz="2400">
              <a:solidFill>
                <a:srgbClr val="A1368F"/>
              </a:solidFill>
            </a:rPr>
            <a:t>If there is no CoC appointment slot available patient is asked to call again</a:t>
          </a:r>
        </a:p>
      </dgm:t>
    </dgm:pt>
    <dgm:pt modelId="{CA4C3E93-F532-4F0C-A06D-0981B980C9BE}" type="parTrans" cxnId="{319BE81D-3974-4E24-89E0-18BA27208319}">
      <dgm:prSet/>
      <dgm:spPr/>
      <dgm:t>
        <a:bodyPr/>
        <a:lstStyle/>
        <a:p>
          <a:endParaRPr lang="en-GB"/>
        </a:p>
      </dgm:t>
    </dgm:pt>
    <dgm:pt modelId="{B2A06DBE-0D0A-458F-8682-6DDB9043E24D}" type="sibTrans" cxnId="{319BE81D-3974-4E24-89E0-18BA27208319}">
      <dgm:prSet/>
      <dgm:spPr/>
      <dgm:t>
        <a:bodyPr/>
        <a:lstStyle/>
        <a:p>
          <a:endParaRPr lang="en-GB"/>
        </a:p>
      </dgm:t>
    </dgm:pt>
    <dgm:pt modelId="{F48DD327-3768-47C5-B412-7218B15696BC}" type="pres">
      <dgm:prSet presAssocID="{1B584D92-45C1-4160-BBE8-37F0277751BA}" presName="linear" presStyleCnt="0">
        <dgm:presLayoutVars>
          <dgm:dir/>
          <dgm:animLvl val="lvl"/>
          <dgm:resizeHandles val="exact"/>
        </dgm:presLayoutVars>
      </dgm:prSet>
      <dgm:spPr/>
    </dgm:pt>
    <dgm:pt modelId="{F2B9194B-BBA6-49B2-B70A-2D6DA14BCC0C}" type="pres">
      <dgm:prSet presAssocID="{C7677C7A-2E21-49B6-9358-C227A4C0A584}" presName="parentLin" presStyleCnt="0"/>
      <dgm:spPr/>
    </dgm:pt>
    <dgm:pt modelId="{6F3226C4-5AC1-4C9E-9D9F-AA86183E8DA2}" type="pres">
      <dgm:prSet presAssocID="{C7677C7A-2E21-49B6-9358-C227A4C0A584}" presName="parentLeftMargin" presStyleLbl="node1" presStyleIdx="0" presStyleCnt="5"/>
      <dgm:spPr/>
    </dgm:pt>
    <dgm:pt modelId="{D588B333-9BFE-42A4-AE56-269E2829B8E0}" type="pres">
      <dgm:prSet presAssocID="{C7677C7A-2E21-49B6-9358-C227A4C0A584}" presName="parentText" presStyleLbl="node1" presStyleIdx="0" presStyleCnt="5" custScaleX="126518" custLinFactNeighborX="9183" custLinFactNeighborY="6055">
        <dgm:presLayoutVars>
          <dgm:chMax val="0"/>
          <dgm:bulletEnabled val="1"/>
        </dgm:presLayoutVars>
      </dgm:prSet>
      <dgm:spPr/>
    </dgm:pt>
    <dgm:pt modelId="{EB8539A0-19CF-44E7-B9A0-B4E5D8B270F1}" type="pres">
      <dgm:prSet presAssocID="{C7677C7A-2E21-49B6-9358-C227A4C0A584}" presName="negativeSpace" presStyleCnt="0"/>
      <dgm:spPr/>
    </dgm:pt>
    <dgm:pt modelId="{2E192035-C0CA-4D08-96D6-84329B4E8577}" type="pres">
      <dgm:prSet presAssocID="{C7677C7A-2E21-49B6-9358-C227A4C0A584}" presName="childText" presStyleLbl="conFgAcc1" presStyleIdx="0" presStyleCnt="5" custLinFactNeighborY="3135">
        <dgm:presLayoutVars>
          <dgm:bulletEnabled val="1"/>
        </dgm:presLayoutVars>
      </dgm:prSet>
      <dgm:spPr>
        <a:ln>
          <a:solidFill>
            <a:srgbClr val="D210BB"/>
          </a:solidFill>
        </a:ln>
      </dgm:spPr>
    </dgm:pt>
    <dgm:pt modelId="{A0E29131-6A6D-4811-97CE-03A38BF9A78D}" type="pres">
      <dgm:prSet presAssocID="{2B9B2927-40CD-42B0-A93F-EFEB886A2507}" presName="spaceBetweenRectangles" presStyleCnt="0"/>
      <dgm:spPr/>
    </dgm:pt>
    <dgm:pt modelId="{EEE24954-2E3A-4300-BC64-0186D4EACD0B}" type="pres">
      <dgm:prSet presAssocID="{BD984B29-2D42-4AD2-AEA5-E29E5F535352}" presName="parentLin" presStyleCnt="0"/>
      <dgm:spPr/>
    </dgm:pt>
    <dgm:pt modelId="{4C70E231-E6B4-42EB-954E-40B0DD957C7A}" type="pres">
      <dgm:prSet presAssocID="{BD984B29-2D42-4AD2-AEA5-E29E5F535352}" presName="parentLeftMargin" presStyleLbl="node1" presStyleIdx="0" presStyleCnt="5"/>
      <dgm:spPr/>
    </dgm:pt>
    <dgm:pt modelId="{EEBC91D7-BC8D-4FFE-8D85-E4FD0102A4EB}" type="pres">
      <dgm:prSet presAssocID="{BD984B29-2D42-4AD2-AEA5-E29E5F535352}" presName="parentText" presStyleLbl="node1" presStyleIdx="1" presStyleCnt="5" custScaleX="126518" custLinFactNeighborX="9183" custLinFactNeighborY="6055">
        <dgm:presLayoutVars>
          <dgm:chMax val="0"/>
          <dgm:bulletEnabled val="1"/>
        </dgm:presLayoutVars>
      </dgm:prSet>
      <dgm:spPr/>
    </dgm:pt>
    <dgm:pt modelId="{5D56C0B3-23B4-4788-8101-DD1C8BACDA01}" type="pres">
      <dgm:prSet presAssocID="{BD984B29-2D42-4AD2-AEA5-E29E5F535352}" presName="negativeSpace" presStyleCnt="0"/>
      <dgm:spPr/>
    </dgm:pt>
    <dgm:pt modelId="{7B149B9D-21E2-4437-A6AF-58604844D976}" type="pres">
      <dgm:prSet presAssocID="{BD984B29-2D42-4AD2-AEA5-E29E5F535352}" presName="childText" presStyleLbl="conFgAcc1" presStyleIdx="1" presStyleCnt="5" custLinFactNeighborY="3135">
        <dgm:presLayoutVars>
          <dgm:bulletEnabled val="1"/>
        </dgm:presLayoutVars>
      </dgm:prSet>
      <dgm:spPr>
        <a:ln>
          <a:solidFill>
            <a:srgbClr val="D210BB"/>
          </a:solidFill>
        </a:ln>
      </dgm:spPr>
    </dgm:pt>
    <dgm:pt modelId="{FD017625-BE5A-468F-9572-3427B4611CF5}" type="pres">
      <dgm:prSet presAssocID="{25BB7A94-B4F6-4C9E-8880-FAFFF2885A5C}" presName="spaceBetweenRectangles" presStyleCnt="0"/>
      <dgm:spPr/>
    </dgm:pt>
    <dgm:pt modelId="{7B5648D0-543C-401C-B992-1A255C3F1E9F}" type="pres">
      <dgm:prSet presAssocID="{98E22E25-D84C-4E84-8B21-2F757A50D845}" presName="parentLin" presStyleCnt="0"/>
      <dgm:spPr/>
    </dgm:pt>
    <dgm:pt modelId="{B8629DFB-C124-434A-A2C0-913118A1C08A}" type="pres">
      <dgm:prSet presAssocID="{98E22E25-D84C-4E84-8B21-2F757A50D845}" presName="parentLeftMargin" presStyleLbl="node1" presStyleIdx="1" presStyleCnt="5"/>
      <dgm:spPr/>
    </dgm:pt>
    <dgm:pt modelId="{9EF15B9D-05E6-4480-85E6-0B28FD46BDFC}" type="pres">
      <dgm:prSet presAssocID="{98E22E25-D84C-4E84-8B21-2F757A50D845}" presName="parentText" presStyleLbl="node1" presStyleIdx="2" presStyleCnt="5" custScaleX="126518" custLinFactNeighborX="9183" custLinFactNeighborY="6055">
        <dgm:presLayoutVars>
          <dgm:chMax val="0"/>
          <dgm:bulletEnabled val="1"/>
        </dgm:presLayoutVars>
      </dgm:prSet>
      <dgm:spPr/>
    </dgm:pt>
    <dgm:pt modelId="{B0B4BF7A-286B-4C6A-AB70-6D640D003BB5}" type="pres">
      <dgm:prSet presAssocID="{98E22E25-D84C-4E84-8B21-2F757A50D845}" presName="negativeSpace" presStyleCnt="0"/>
      <dgm:spPr/>
    </dgm:pt>
    <dgm:pt modelId="{EA6CB04A-62A6-478F-816D-BC01F1C0912F}" type="pres">
      <dgm:prSet presAssocID="{98E22E25-D84C-4E84-8B21-2F757A50D845}" presName="childText" presStyleLbl="conFgAcc1" presStyleIdx="2" presStyleCnt="5" custLinFactNeighborY="3135">
        <dgm:presLayoutVars>
          <dgm:bulletEnabled val="1"/>
        </dgm:presLayoutVars>
      </dgm:prSet>
      <dgm:spPr>
        <a:ln>
          <a:solidFill>
            <a:srgbClr val="D210BB"/>
          </a:solidFill>
        </a:ln>
      </dgm:spPr>
    </dgm:pt>
    <dgm:pt modelId="{09404548-715B-4969-B35F-E1ECD0C5A99C}" type="pres">
      <dgm:prSet presAssocID="{EEB24D7D-28B3-401E-BCDC-D6D12DB05823}" presName="spaceBetweenRectangles" presStyleCnt="0"/>
      <dgm:spPr/>
    </dgm:pt>
    <dgm:pt modelId="{8A61B4C7-9B9D-44D4-880B-2E6B225B0A06}" type="pres">
      <dgm:prSet presAssocID="{99D020A3-DD83-48FA-9A04-61C7D8A48935}" presName="parentLin" presStyleCnt="0"/>
      <dgm:spPr/>
    </dgm:pt>
    <dgm:pt modelId="{76AB69D4-E659-4B04-B58A-310B8C456B3E}" type="pres">
      <dgm:prSet presAssocID="{99D020A3-DD83-48FA-9A04-61C7D8A48935}" presName="parentLeftMargin" presStyleLbl="node1" presStyleIdx="2" presStyleCnt="5"/>
      <dgm:spPr/>
    </dgm:pt>
    <dgm:pt modelId="{C6012D40-DADF-4725-BFE8-419AC4313D22}" type="pres">
      <dgm:prSet presAssocID="{99D020A3-DD83-48FA-9A04-61C7D8A48935}" presName="parentText" presStyleLbl="node1" presStyleIdx="3" presStyleCnt="5" custScaleX="126518" custLinFactNeighborX="-2313" custLinFactNeighborY="1618">
        <dgm:presLayoutVars>
          <dgm:chMax val="0"/>
          <dgm:bulletEnabled val="1"/>
        </dgm:presLayoutVars>
      </dgm:prSet>
      <dgm:spPr/>
    </dgm:pt>
    <dgm:pt modelId="{234C30EE-9CB5-474A-89E2-B5C80593A593}" type="pres">
      <dgm:prSet presAssocID="{99D020A3-DD83-48FA-9A04-61C7D8A48935}" presName="negativeSpace" presStyleCnt="0"/>
      <dgm:spPr/>
    </dgm:pt>
    <dgm:pt modelId="{0D983919-3E22-4405-99BC-0EAF2F2507F4}" type="pres">
      <dgm:prSet presAssocID="{99D020A3-DD83-48FA-9A04-61C7D8A48935}" presName="childText" presStyleLbl="conFgAcc1" presStyleIdx="3" presStyleCnt="5" custLinFactNeighborY="3135">
        <dgm:presLayoutVars>
          <dgm:bulletEnabled val="1"/>
        </dgm:presLayoutVars>
      </dgm:prSet>
      <dgm:spPr>
        <a:ln>
          <a:solidFill>
            <a:srgbClr val="D210BB"/>
          </a:solidFill>
        </a:ln>
      </dgm:spPr>
    </dgm:pt>
    <dgm:pt modelId="{518A027F-8246-4998-9350-595EE12E0601}" type="pres">
      <dgm:prSet presAssocID="{88306AD3-65A7-4C55-B461-8AC690358403}" presName="spaceBetweenRectangles" presStyleCnt="0"/>
      <dgm:spPr/>
    </dgm:pt>
    <dgm:pt modelId="{E054275F-19AE-44BF-A458-6C206EACC5CD}" type="pres">
      <dgm:prSet presAssocID="{841C9150-BDB4-42CB-860C-A77870912575}" presName="parentLin" presStyleCnt="0"/>
      <dgm:spPr/>
    </dgm:pt>
    <dgm:pt modelId="{10947718-FF2C-485F-9C93-B9FB91D8291C}" type="pres">
      <dgm:prSet presAssocID="{841C9150-BDB4-42CB-860C-A77870912575}" presName="parentLeftMargin" presStyleLbl="node1" presStyleIdx="3" presStyleCnt="5"/>
      <dgm:spPr/>
    </dgm:pt>
    <dgm:pt modelId="{6524744B-DA68-4872-B918-D5C57D7BA7C1}" type="pres">
      <dgm:prSet presAssocID="{841C9150-BDB4-42CB-860C-A77870912575}" presName="parentText" presStyleLbl="node1" presStyleIdx="4" presStyleCnt="5" custScaleX="126518">
        <dgm:presLayoutVars>
          <dgm:chMax val="0"/>
          <dgm:bulletEnabled val="1"/>
        </dgm:presLayoutVars>
      </dgm:prSet>
      <dgm:spPr/>
    </dgm:pt>
    <dgm:pt modelId="{6D210CA7-704C-4181-812E-D06DA62001E9}" type="pres">
      <dgm:prSet presAssocID="{841C9150-BDB4-42CB-860C-A77870912575}" presName="negativeSpace" presStyleCnt="0"/>
      <dgm:spPr/>
    </dgm:pt>
    <dgm:pt modelId="{C4289D18-1978-4795-AE44-55DB55A89C33}" type="pres">
      <dgm:prSet presAssocID="{841C9150-BDB4-42CB-860C-A77870912575}" presName="childText" presStyleLbl="conFgAcc1" presStyleIdx="4" presStyleCnt="5">
        <dgm:presLayoutVars>
          <dgm:bulletEnabled val="1"/>
        </dgm:presLayoutVars>
      </dgm:prSet>
      <dgm:spPr>
        <a:ln>
          <a:solidFill>
            <a:srgbClr val="D210BB"/>
          </a:solidFill>
        </a:ln>
      </dgm:spPr>
    </dgm:pt>
  </dgm:ptLst>
  <dgm:cxnLst>
    <dgm:cxn modelId="{13C61A0B-AE71-4C02-900E-3C25A984300B}" type="presOf" srcId="{1B584D92-45C1-4160-BBE8-37F0277751BA}" destId="{F48DD327-3768-47C5-B412-7218B15696BC}" srcOrd="0" destOrd="0" presId="urn:microsoft.com/office/officeart/2005/8/layout/list1"/>
    <dgm:cxn modelId="{2F56F90F-837E-4BC9-828D-F9A943DC4218}" type="presOf" srcId="{C7677C7A-2E21-49B6-9358-C227A4C0A584}" destId="{D588B333-9BFE-42A4-AE56-269E2829B8E0}" srcOrd="1" destOrd="0" presId="urn:microsoft.com/office/officeart/2005/8/layout/list1"/>
    <dgm:cxn modelId="{319BE81D-3974-4E24-89E0-18BA27208319}" srcId="{1B584D92-45C1-4160-BBE8-37F0277751BA}" destId="{841C9150-BDB4-42CB-860C-A77870912575}" srcOrd="4" destOrd="0" parTransId="{CA4C3E93-F532-4F0C-A06D-0981B980C9BE}" sibTransId="{B2A06DBE-0D0A-458F-8682-6DDB9043E24D}"/>
    <dgm:cxn modelId="{B35F0F3A-7AD1-419E-AC29-18299193C650}" srcId="{1B584D92-45C1-4160-BBE8-37F0277751BA}" destId="{99D020A3-DD83-48FA-9A04-61C7D8A48935}" srcOrd="3" destOrd="0" parTransId="{15561CBD-247D-4C93-8F51-A0D44E1B65A9}" sibTransId="{88306AD3-65A7-4C55-B461-8AC690358403}"/>
    <dgm:cxn modelId="{5321E45F-EFE9-4158-8F9A-692F2DA55D3E}" type="presOf" srcId="{99D020A3-DD83-48FA-9A04-61C7D8A48935}" destId="{C6012D40-DADF-4725-BFE8-419AC4313D22}" srcOrd="1" destOrd="0" presId="urn:microsoft.com/office/officeart/2005/8/layout/list1"/>
    <dgm:cxn modelId="{C516B162-5EB2-48FE-BFDE-5F6BAC334A01}" type="presOf" srcId="{841C9150-BDB4-42CB-860C-A77870912575}" destId="{10947718-FF2C-485F-9C93-B9FB91D8291C}" srcOrd="0" destOrd="0" presId="urn:microsoft.com/office/officeart/2005/8/layout/list1"/>
    <dgm:cxn modelId="{1E67D150-71FB-47B9-BE73-6C4ECE0783EA}" type="presOf" srcId="{98E22E25-D84C-4E84-8B21-2F757A50D845}" destId="{B8629DFB-C124-434A-A2C0-913118A1C08A}" srcOrd="0" destOrd="0" presId="urn:microsoft.com/office/officeart/2005/8/layout/list1"/>
    <dgm:cxn modelId="{5F4ADA8C-8D75-4527-84B6-12E931D0344F}" srcId="{1B584D92-45C1-4160-BBE8-37F0277751BA}" destId="{C7677C7A-2E21-49B6-9358-C227A4C0A584}" srcOrd="0" destOrd="0" parTransId="{3FB03F81-FDED-41CB-B4D2-3FA71F7970CD}" sibTransId="{2B9B2927-40CD-42B0-A93F-EFEB886A2507}"/>
    <dgm:cxn modelId="{BF487595-3546-4ED1-8343-3F391EA0CAC4}" type="presOf" srcId="{841C9150-BDB4-42CB-860C-A77870912575}" destId="{6524744B-DA68-4872-B918-D5C57D7BA7C1}" srcOrd="1" destOrd="0" presId="urn:microsoft.com/office/officeart/2005/8/layout/list1"/>
    <dgm:cxn modelId="{6A89EE9A-1408-44EC-907A-51BB221DA0F5}" type="presOf" srcId="{98E22E25-D84C-4E84-8B21-2F757A50D845}" destId="{9EF15B9D-05E6-4480-85E6-0B28FD46BDFC}" srcOrd="1" destOrd="0" presId="urn:microsoft.com/office/officeart/2005/8/layout/list1"/>
    <dgm:cxn modelId="{DBBF19B0-CB89-44DB-9AF5-DE3BFAB4882D}" type="presOf" srcId="{C7677C7A-2E21-49B6-9358-C227A4C0A584}" destId="{6F3226C4-5AC1-4C9E-9D9F-AA86183E8DA2}" srcOrd="0" destOrd="0" presId="urn:microsoft.com/office/officeart/2005/8/layout/list1"/>
    <dgm:cxn modelId="{A9F065C8-C972-4DE2-B4DC-7A1C2356A87C}" srcId="{1B584D92-45C1-4160-BBE8-37F0277751BA}" destId="{98E22E25-D84C-4E84-8B21-2F757A50D845}" srcOrd="2" destOrd="0" parTransId="{97C8E4E1-6F51-4BE0-84B3-0BCA1C79C178}" sibTransId="{EEB24D7D-28B3-401E-BCDC-D6D12DB05823}"/>
    <dgm:cxn modelId="{777487DD-C6AF-4831-A24A-29425BD083EC}" type="presOf" srcId="{BD984B29-2D42-4AD2-AEA5-E29E5F535352}" destId="{EEBC91D7-BC8D-4FFE-8D85-E4FD0102A4EB}" srcOrd="1" destOrd="0" presId="urn:microsoft.com/office/officeart/2005/8/layout/list1"/>
    <dgm:cxn modelId="{C36EAFEF-E368-48F3-9AD1-96133A0376D1}" srcId="{1B584D92-45C1-4160-BBE8-37F0277751BA}" destId="{BD984B29-2D42-4AD2-AEA5-E29E5F535352}" srcOrd="1" destOrd="0" parTransId="{DA6F3C75-630B-4665-B9D1-AE3F25B786E0}" sibTransId="{25BB7A94-B4F6-4C9E-8880-FAFFF2885A5C}"/>
    <dgm:cxn modelId="{6ABC7AF9-3BEA-491B-9BC1-96AB9C407928}" type="presOf" srcId="{99D020A3-DD83-48FA-9A04-61C7D8A48935}" destId="{76AB69D4-E659-4B04-B58A-310B8C456B3E}" srcOrd="0" destOrd="0" presId="urn:microsoft.com/office/officeart/2005/8/layout/list1"/>
    <dgm:cxn modelId="{14A9F9FF-C6F5-4B60-BCA8-64DA011A5549}" type="presOf" srcId="{BD984B29-2D42-4AD2-AEA5-E29E5F535352}" destId="{4C70E231-E6B4-42EB-954E-40B0DD957C7A}" srcOrd="0" destOrd="0" presId="urn:microsoft.com/office/officeart/2005/8/layout/list1"/>
    <dgm:cxn modelId="{9F85FCD1-4029-47E2-A0A8-8D40690CEEC0}" type="presParOf" srcId="{F48DD327-3768-47C5-B412-7218B15696BC}" destId="{F2B9194B-BBA6-49B2-B70A-2D6DA14BCC0C}" srcOrd="0" destOrd="0" presId="urn:microsoft.com/office/officeart/2005/8/layout/list1"/>
    <dgm:cxn modelId="{908D9727-50E9-4222-8024-EBDDAA9D85E4}" type="presParOf" srcId="{F2B9194B-BBA6-49B2-B70A-2D6DA14BCC0C}" destId="{6F3226C4-5AC1-4C9E-9D9F-AA86183E8DA2}" srcOrd="0" destOrd="0" presId="urn:microsoft.com/office/officeart/2005/8/layout/list1"/>
    <dgm:cxn modelId="{0BF8D723-17BB-4F81-93A5-2A9757ABD35D}" type="presParOf" srcId="{F2B9194B-BBA6-49B2-B70A-2D6DA14BCC0C}" destId="{D588B333-9BFE-42A4-AE56-269E2829B8E0}" srcOrd="1" destOrd="0" presId="urn:microsoft.com/office/officeart/2005/8/layout/list1"/>
    <dgm:cxn modelId="{F085D403-31A1-4A25-8485-EB6EC10588B0}" type="presParOf" srcId="{F48DD327-3768-47C5-B412-7218B15696BC}" destId="{EB8539A0-19CF-44E7-B9A0-B4E5D8B270F1}" srcOrd="1" destOrd="0" presId="urn:microsoft.com/office/officeart/2005/8/layout/list1"/>
    <dgm:cxn modelId="{E90A9860-790F-42B2-820E-C14382D66A8D}" type="presParOf" srcId="{F48DD327-3768-47C5-B412-7218B15696BC}" destId="{2E192035-C0CA-4D08-96D6-84329B4E8577}" srcOrd="2" destOrd="0" presId="urn:microsoft.com/office/officeart/2005/8/layout/list1"/>
    <dgm:cxn modelId="{DC507341-982F-463E-BF10-C454DDFAEDC9}" type="presParOf" srcId="{F48DD327-3768-47C5-B412-7218B15696BC}" destId="{A0E29131-6A6D-4811-97CE-03A38BF9A78D}" srcOrd="3" destOrd="0" presId="urn:microsoft.com/office/officeart/2005/8/layout/list1"/>
    <dgm:cxn modelId="{BFE7391F-63F0-466C-9A4F-3DF48876708F}" type="presParOf" srcId="{F48DD327-3768-47C5-B412-7218B15696BC}" destId="{EEE24954-2E3A-4300-BC64-0186D4EACD0B}" srcOrd="4" destOrd="0" presId="urn:microsoft.com/office/officeart/2005/8/layout/list1"/>
    <dgm:cxn modelId="{96686B77-BF7E-4EC3-BCF7-227F53C31D13}" type="presParOf" srcId="{EEE24954-2E3A-4300-BC64-0186D4EACD0B}" destId="{4C70E231-E6B4-42EB-954E-40B0DD957C7A}" srcOrd="0" destOrd="0" presId="urn:microsoft.com/office/officeart/2005/8/layout/list1"/>
    <dgm:cxn modelId="{65B47821-A241-4881-9F28-26670B7C3F85}" type="presParOf" srcId="{EEE24954-2E3A-4300-BC64-0186D4EACD0B}" destId="{EEBC91D7-BC8D-4FFE-8D85-E4FD0102A4EB}" srcOrd="1" destOrd="0" presId="urn:microsoft.com/office/officeart/2005/8/layout/list1"/>
    <dgm:cxn modelId="{E3C2F0DF-5FE0-4631-B4BB-71B393AC169E}" type="presParOf" srcId="{F48DD327-3768-47C5-B412-7218B15696BC}" destId="{5D56C0B3-23B4-4788-8101-DD1C8BACDA01}" srcOrd="5" destOrd="0" presId="urn:microsoft.com/office/officeart/2005/8/layout/list1"/>
    <dgm:cxn modelId="{D11E7A37-E5DD-43A9-9794-9876206629EF}" type="presParOf" srcId="{F48DD327-3768-47C5-B412-7218B15696BC}" destId="{7B149B9D-21E2-4437-A6AF-58604844D976}" srcOrd="6" destOrd="0" presId="urn:microsoft.com/office/officeart/2005/8/layout/list1"/>
    <dgm:cxn modelId="{B8FB107D-0164-4BB3-B510-DF7349BC2B61}" type="presParOf" srcId="{F48DD327-3768-47C5-B412-7218B15696BC}" destId="{FD017625-BE5A-468F-9572-3427B4611CF5}" srcOrd="7" destOrd="0" presId="urn:microsoft.com/office/officeart/2005/8/layout/list1"/>
    <dgm:cxn modelId="{CA63E52D-60BB-46EE-829A-07589A74F51D}" type="presParOf" srcId="{F48DD327-3768-47C5-B412-7218B15696BC}" destId="{7B5648D0-543C-401C-B992-1A255C3F1E9F}" srcOrd="8" destOrd="0" presId="urn:microsoft.com/office/officeart/2005/8/layout/list1"/>
    <dgm:cxn modelId="{98569375-0AB3-41B2-B147-2460FAAB7260}" type="presParOf" srcId="{7B5648D0-543C-401C-B992-1A255C3F1E9F}" destId="{B8629DFB-C124-434A-A2C0-913118A1C08A}" srcOrd="0" destOrd="0" presId="urn:microsoft.com/office/officeart/2005/8/layout/list1"/>
    <dgm:cxn modelId="{1029B379-8DCA-4AB9-954B-AF37C6AB343C}" type="presParOf" srcId="{7B5648D0-543C-401C-B992-1A255C3F1E9F}" destId="{9EF15B9D-05E6-4480-85E6-0B28FD46BDFC}" srcOrd="1" destOrd="0" presId="urn:microsoft.com/office/officeart/2005/8/layout/list1"/>
    <dgm:cxn modelId="{C05CFFC7-DF3C-4027-80E7-DB86BD758C95}" type="presParOf" srcId="{F48DD327-3768-47C5-B412-7218B15696BC}" destId="{B0B4BF7A-286B-4C6A-AB70-6D640D003BB5}" srcOrd="9" destOrd="0" presId="urn:microsoft.com/office/officeart/2005/8/layout/list1"/>
    <dgm:cxn modelId="{C2C30681-2198-47B2-9443-F7D5B130F488}" type="presParOf" srcId="{F48DD327-3768-47C5-B412-7218B15696BC}" destId="{EA6CB04A-62A6-478F-816D-BC01F1C0912F}" srcOrd="10" destOrd="0" presId="urn:microsoft.com/office/officeart/2005/8/layout/list1"/>
    <dgm:cxn modelId="{7706B05A-5AA1-4E40-85D8-11460E9E7BD3}" type="presParOf" srcId="{F48DD327-3768-47C5-B412-7218B15696BC}" destId="{09404548-715B-4969-B35F-E1ECD0C5A99C}" srcOrd="11" destOrd="0" presId="urn:microsoft.com/office/officeart/2005/8/layout/list1"/>
    <dgm:cxn modelId="{A6B9A922-9A50-4DC7-BB58-D58BD1CB2335}" type="presParOf" srcId="{F48DD327-3768-47C5-B412-7218B15696BC}" destId="{8A61B4C7-9B9D-44D4-880B-2E6B225B0A06}" srcOrd="12" destOrd="0" presId="urn:microsoft.com/office/officeart/2005/8/layout/list1"/>
    <dgm:cxn modelId="{F9AA7135-4802-4772-AEA4-620E7927AF31}" type="presParOf" srcId="{8A61B4C7-9B9D-44D4-880B-2E6B225B0A06}" destId="{76AB69D4-E659-4B04-B58A-310B8C456B3E}" srcOrd="0" destOrd="0" presId="urn:microsoft.com/office/officeart/2005/8/layout/list1"/>
    <dgm:cxn modelId="{0FCE32BB-3709-41E6-A9CB-3CAC3916F467}" type="presParOf" srcId="{8A61B4C7-9B9D-44D4-880B-2E6B225B0A06}" destId="{C6012D40-DADF-4725-BFE8-419AC4313D22}" srcOrd="1" destOrd="0" presId="urn:microsoft.com/office/officeart/2005/8/layout/list1"/>
    <dgm:cxn modelId="{9B19F5D8-0FD8-420C-A876-BDA0FFA18A56}" type="presParOf" srcId="{F48DD327-3768-47C5-B412-7218B15696BC}" destId="{234C30EE-9CB5-474A-89E2-B5C80593A593}" srcOrd="13" destOrd="0" presId="urn:microsoft.com/office/officeart/2005/8/layout/list1"/>
    <dgm:cxn modelId="{32287DD1-6E5D-4F84-BC57-5D693EBCECFE}" type="presParOf" srcId="{F48DD327-3768-47C5-B412-7218B15696BC}" destId="{0D983919-3E22-4405-99BC-0EAF2F2507F4}" srcOrd="14" destOrd="0" presId="urn:microsoft.com/office/officeart/2005/8/layout/list1"/>
    <dgm:cxn modelId="{8216EB77-79BA-4F61-8F3D-CC0E34F38341}" type="presParOf" srcId="{F48DD327-3768-47C5-B412-7218B15696BC}" destId="{518A027F-8246-4998-9350-595EE12E0601}" srcOrd="15" destOrd="0" presId="urn:microsoft.com/office/officeart/2005/8/layout/list1"/>
    <dgm:cxn modelId="{8F0E0430-134A-4F8C-894E-F7E29E29DB0C}" type="presParOf" srcId="{F48DD327-3768-47C5-B412-7218B15696BC}" destId="{E054275F-19AE-44BF-A458-6C206EACC5CD}" srcOrd="16" destOrd="0" presId="urn:microsoft.com/office/officeart/2005/8/layout/list1"/>
    <dgm:cxn modelId="{B15EA630-1249-4A5C-B7DB-094EF4117405}" type="presParOf" srcId="{E054275F-19AE-44BF-A458-6C206EACC5CD}" destId="{10947718-FF2C-485F-9C93-B9FB91D8291C}" srcOrd="0" destOrd="0" presId="urn:microsoft.com/office/officeart/2005/8/layout/list1"/>
    <dgm:cxn modelId="{630867AF-68FF-426D-A12E-18ADAED8D8E6}" type="presParOf" srcId="{E054275F-19AE-44BF-A458-6C206EACC5CD}" destId="{6524744B-DA68-4872-B918-D5C57D7BA7C1}" srcOrd="1" destOrd="0" presId="urn:microsoft.com/office/officeart/2005/8/layout/list1"/>
    <dgm:cxn modelId="{F6AD0515-780E-451F-87FC-CA7BE30589BB}" type="presParOf" srcId="{F48DD327-3768-47C5-B412-7218B15696BC}" destId="{6D210CA7-704C-4181-812E-D06DA62001E9}" srcOrd="17" destOrd="0" presId="urn:microsoft.com/office/officeart/2005/8/layout/list1"/>
    <dgm:cxn modelId="{A24BFF53-C09E-4BB2-B0D5-6FFBC0830894}" type="presParOf" srcId="{F48DD327-3768-47C5-B412-7218B15696BC}" destId="{C4289D18-1978-4795-AE44-55DB55A89C33}"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92035-C0CA-4D08-96D6-84329B4E8577}">
      <dsp:nvSpPr>
        <dsp:cNvPr id="0" name=""/>
        <dsp:cNvSpPr/>
      </dsp:nvSpPr>
      <dsp:spPr>
        <a:xfrm>
          <a:off x="0" y="436621"/>
          <a:ext cx="8880632" cy="579600"/>
        </a:xfrm>
        <a:prstGeom prst="rect">
          <a:avLst/>
        </a:prstGeom>
        <a:solidFill>
          <a:schemeClr val="lt1">
            <a:alpha val="90000"/>
            <a:hueOff val="0"/>
            <a:satOff val="0"/>
            <a:lumOff val="0"/>
            <a:alphaOff val="0"/>
          </a:schemeClr>
        </a:solidFill>
        <a:ln w="12700" cap="flat" cmpd="sng" algn="ctr">
          <a:solidFill>
            <a:srgbClr val="D210BB"/>
          </a:solidFill>
          <a:prstDash val="solid"/>
          <a:miter lim="800000"/>
        </a:ln>
        <a:effectLst/>
      </dsp:spPr>
      <dsp:style>
        <a:lnRef idx="2">
          <a:scrgbClr r="0" g="0" b="0"/>
        </a:lnRef>
        <a:fillRef idx="1">
          <a:scrgbClr r="0" g="0" b="0"/>
        </a:fillRef>
        <a:effectRef idx="0">
          <a:scrgbClr r="0" g="0" b="0"/>
        </a:effectRef>
        <a:fontRef idx="minor"/>
      </dsp:style>
    </dsp:sp>
    <dsp:sp modelId="{D588B333-9BFE-42A4-AE56-269E2829B8E0}">
      <dsp:nvSpPr>
        <dsp:cNvPr id="0" name=""/>
        <dsp:cNvSpPr/>
      </dsp:nvSpPr>
      <dsp:spPr>
        <a:xfrm>
          <a:off x="484807" y="134358"/>
          <a:ext cx="7864918" cy="678960"/>
        </a:xfrm>
        <a:prstGeom prst="roundRect">
          <a:avLst/>
        </a:prstGeom>
        <a:solidFill>
          <a:srgbClr val="FFF3F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67" tIns="0" rIns="234967" bIns="0" numCol="1" spcCol="1270" anchor="ctr" anchorCtr="0">
          <a:noAutofit/>
        </a:bodyPr>
        <a:lstStyle/>
        <a:p>
          <a:pPr marL="0" lvl="0" indent="0" algn="l" defTabSz="1066800">
            <a:lnSpc>
              <a:spcPct val="90000"/>
            </a:lnSpc>
            <a:spcBef>
              <a:spcPct val="0"/>
            </a:spcBef>
            <a:spcAft>
              <a:spcPct val="35000"/>
            </a:spcAft>
            <a:buNone/>
          </a:pPr>
          <a:r>
            <a:rPr lang="en-GB" sz="2400" kern="1200">
              <a:solidFill>
                <a:srgbClr val="A1368F"/>
              </a:solidFill>
            </a:rPr>
            <a:t>Patient contacts reception</a:t>
          </a:r>
        </a:p>
      </dsp:txBody>
      <dsp:txXfrm>
        <a:off x="517951" y="167502"/>
        <a:ext cx="7798630" cy="612672"/>
      </dsp:txXfrm>
    </dsp:sp>
    <dsp:sp modelId="{7B149B9D-21E2-4437-A6AF-58604844D976}">
      <dsp:nvSpPr>
        <dsp:cNvPr id="0" name=""/>
        <dsp:cNvSpPr/>
      </dsp:nvSpPr>
      <dsp:spPr>
        <a:xfrm>
          <a:off x="0" y="1479901"/>
          <a:ext cx="8880632" cy="579600"/>
        </a:xfrm>
        <a:prstGeom prst="rect">
          <a:avLst/>
        </a:prstGeom>
        <a:solidFill>
          <a:schemeClr val="lt1">
            <a:alpha val="90000"/>
            <a:hueOff val="0"/>
            <a:satOff val="0"/>
            <a:lumOff val="0"/>
            <a:alphaOff val="0"/>
          </a:schemeClr>
        </a:solidFill>
        <a:ln w="12700" cap="flat" cmpd="sng" algn="ctr">
          <a:solidFill>
            <a:srgbClr val="D210BB"/>
          </a:solidFill>
          <a:prstDash val="solid"/>
          <a:miter lim="800000"/>
        </a:ln>
        <a:effectLst/>
      </dsp:spPr>
      <dsp:style>
        <a:lnRef idx="2">
          <a:scrgbClr r="0" g="0" b="0"/>
        </a:lnRef>
        <a:fillRef idx="1">
          <a:scrgbClr r="0" g="0" b="0"/>
        </a:fillRef>
        <a:effectRef idx="0">
          <a:scrgbClr r="0" g="0" b="0"/>
        </a:effectRef>
        <a:fontRef idx="minor"/>
      </dsp:style>
    </dsp:sp>
    <dsp:sp modelId="{EEBC91D7-BC8D-4FFE-8D85-E4FD0102A4EB}">
      <dsp:nvSpPr>
        <dsp:cNvPr id="0" name=""/>
        <dsp:cNvSpPr/>
      </dsp:nvSpPr>
      <dsp:spPr>
        <a:xfrm>
          <a:off x="484807" y="1177638"/>
          <a:ext cx="7864918" cy="678960"/>
        </a:xfrm>
        <a:prstGeom prst="roundRect">
          <a:avLst/>
        </a:prstGeom>
        <a:solidFill>
          <a:srgbClr val="FFF3F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67" tIns="0" rIns="234967" bIns="0" numCol="1" spcCol="1270" anchor="ctr" anchorCtr="0">
          <a:noAutofit/>
        </a:bodyPr>
        <a:lstStyle/>
        <a:p>
          <a:pPr marL="0" lvl="0" indent="0" algn="l" defTabSz="1066800">
            <a:lnSpc>
              <a:spcPct val="90000"/>
            </a:lnSpc>
            <a:spcBef>
              <a:spcPct val="0"/>
            </a:spcBef>
            <a:spcAft>
              <a:spcPct val="35000"/>
            </a:spcAft>
            <a:buNone/>
          </a:pPr>
          <a:r>
            <a:rPr lang="en-GB" sz="2400" kern="1200">
              <a:solidFill>
                <a:srgbClr val="A1368F"/>
              </a:solidFill>
            </a:rPr>
            <a:t>Pop up </a:t>
          </a:r>
          <a:r>
            <a:rPr lang="en-GB" sz="2400" kern="1200" err="1">
              <a:solidFill>
                <a:srgbClr val="A1368F"/>
              </a:solidFill>
            </a:rPr>
            <a:t>CoC</a:t>
          </a:r>
          <a:r>
            <a:rPr lang="en-GB" sz="2400" kern="1200">
              <a:solidFill>
                <a:srgbClr val="A1368F"/>
              </a:solidFill>
            </a:rPr>
            <a:t> reminder triggered on loading patient record</a:t>
          </a:r>
        </a:p>
      </dsp:txBody>
      <dsp:txXfrm>
        <a:off x="517951" y="1210782"/>
        <a:ext cx="7798630" cy="612672"/>
      </dsp:txXfrm>
    </dsp:sp>
    <dsp:sp modelId="{EA6CB04A-62A6-478F-816D-BC01F1C0912F}">
      <dsp:nvSpPr>
        <dsp:cNvPr id="0" name=""/>
        <dsp:cNvSpPr/>
      </dsp:nvSpPr>
      <dsp:spPr>
        <a:xfrm>
          <a:off x="0" y="2523181"/>
          <a:ext cx="8880632" cy="579600"/>
        </a:xfrm>
        <a:prstGeom prst="rect">
          <a:avLst/>
        </a:prstGeom>
        <a:solidFill>
          <a:schemeClr val="lt1">
            <a:alpha val="90000"/>
            <a:hueOff val="0"/>
            <a:satOff val="0"/>
            <a:lumOff val="0"/>
            <a:alphaOff val="0"/>
          </a:schemeClr>
        </a:solidFill>
        <a:ln w="12700" cap="flat" cmpd="sng" algn="ctr">
          <a:solidFill>
            <a:srgbClr val="D210BB"/>
          </a:solidFill>
          <a:prstDash val="solid"/>
          <a:miter lim="800000"/>
        </a:ln>
        <a:effectLst/>
      </dsp:spPr>
      <dsp:style>
        <a:lnRef idx="2">
          <a:scrgbClr r="0" g="0" b="0"/>
        </a:lnRef>
        <a:fillRef idx="1">
          <a:scrgbClr r="0" g="0" b="0"/>
        </a:fillRef>
        <a:effectRef idx="0">
          <a:scrgbClr r="0" g="0" b="0"/>
        </a:effectRef>
        <a:fontRef idx="minor"/>
      </dsp:style>
    </dsp:sp>
    <dsp:sp modelId="{9EF15B9D-05E6-4480-85E6-0B28FD46BDFC}">
      <dsp:nvSpPr>
        <dsp:cNvPr id="0" name=""/>
        <dsp:cNvSpPr/>
      </dsp:nvSpPr>
      <dsp:spPr>
        <a:xfrm>
          <a:off x="484807" y="2220918"/>
          <a:ext cx="7864918" cy="678960"/>
        </a:xfrm>
        <a:prstGeom prst="roundRect">
          <a:avLst/>
        </a:prstGeom>
        <a:solidFill>
          <a:srgbClr val="FFF3F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67" tIns="0" rIns="234967" bIns="0" numCol="1" spcCol="1270" anchor="ctr" anchorCtr="0">
          <a:noAutofit/>
        </a:bodyPr>
        <a:lstStyle/>
        <a:p>
          <a:pPr marL="0" lvl="0" indent="0" algn="l" defTabSz="1066800">
            <a:lnSpc>
              <a:spcPct val="90000"/>
            </a:lnSpc>
            <a:spcBef>
              <a:spcPct val="0"/>
            </a:spcBef>
            <a:spcAft>
              <a:spcPct val="35000"/>
            </a:spcAft>
            <a:buNone/>
          </a:pPr>
          <a:r>
            <a:rPr lang="en-GB" sz="2400" kern="1200">
              <a:solidFill>
                <a:srgbClr val="A1368F"/>
              </a:solidFill>
            </a:rPr>
            <a:t>Care Navigator looks for regular/routine slot with Lead GP or 2</a:t>
          </a:r>
          <a:r>
            <a:rPr lang="en-GB" sz="2400" kern="1200" baseline="30000">
              <a:solidFill>
                <a:srgbClr val="A1368F"/>
              </a:solidFill>
            </a:rPr>
            <a:t>nd</a:t>
          </a:r>
          <a:r>
            <a:rPr lang="en-GB" sz="2400" kern="1200">
              <a:solidFill>
                <a:srgbClr val="A1368F"/>
              </a:solidFill>
            </a:rPr>
            <a:t> GP within next 2 weeks </a:t>
          </a:r>
        </a:p>
      </dsp:txBody>
      <dsp:txXfrm>
        <a:off x="517951" y="2254062"/>
        <a:ext cx="7798630" cy="612672"/>
      </dsp:txXfrm>
    </dsp:sp>
    <dsp:sp modelId="{0D983919-3E22-4405-99BC-0EAF2F2507F4}">
      <dsp:nvSpPr>
        <dsp:cNvPr id="0" name=""/>
        <dsp:cNvSpPr/>
      </dsp:nvSpPr>
      <dsp:spPr>
        <a:xfrm>
          <a:off x="0" y="3566461"/>
          <a:ext cx="8880632" cy="579600"/>
        </a:xfrm>
        <a:prstGeom prst="rect">
          <a:avLst/>
        </a:prstGeom>
        <a:solidFill>
          <a:schemeClr val="lt1">
            <a:alpha val="90000"/>
            <a:hueOff val="0"/>
            <a:satOff val="0"/>
            <a:lumOff val="0"/>
            <a:alphaOff val="0"/>
          </a:schemeClr>
        </a:solidFill>
        <a:ln w="12700" cap="flat" cmpd="sng" algn="ctr">
          <a:solidFill>
            <a:srgbClr val="D210BB"/>
          </a:solidFill>
          <a:prstDash val="solid"/>
          <a:miter lim="800000"/>
        </a:ln>
        <a:effectLst/>
      </dsp:spPr>
      <dsp:style>
        <a:lnRef idx="2">
          <a:scrgbClr r="0" g="0" b="0"/>
        </a:lnRef>
        <a:fillRef idx="1">
          <a:scrgbClr r="0" g="0" b="0"/>
        </a:fillRef>
        <a:effectRef idx="0">
          <a:scrgbClr r="0" g="0" b="0"/>
        </a:effectRef>
        <a:fontRef idx="minor"/>
      </dsp:style>
    </dsp:sp>
    <dsp:sp modelId="{C6012D40-DADF-4725-BFE8-419AC4313D22}">
      <dsp:nvSpPr>
        <dsp:cNvPr id="0" name=""/>
        <dsp:cNvSpPr/>
      </dsp:nvSpPr>
      <dsp:spPr>
        <a:xfrm>
          <a:off x="433761" y="3234073"/>
          <a:ext cx="7864918" cy="678960"/>
        </a:xfrm>
        <a:prstGeom prst="roundRect">
          <a:avLst/>
        </a:prstGeom>
        <a:solidFill>
          <a:srgbClr val="FFF3F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67" tIns="0" rIns="234967" bIns="0" numCol="1" spcCol="1270" anchor="ctr" anchorCtr="0">
          <a:noAutofit/>
        </a:bodyPr>
        <a:lstStyle/>
        <a:p>
          <a:pPr marL="0" lvl="0" indent="0" algn="l" defTabSz="1066800">
            <a:lnSpc>
              <a:spcPct val="90000"/>
            </a:lnSpc>
            <a:spcBef>
              <a:spcPct val="0"/>
            </a:spcBef>
            <a:spcAft>
              <a:spcPct val="35000"/>
            </a:spcAft>
            <a:buNone/>
          </a:pPr>
          <a:r>
            <a:rPr lang="en-GB" sz="2400" kern="1200">
              <a:solidFill>
                <a:srgbClr val="A1368F"/>
              </a:solidFill>
            </a:rPr>
            <a:t>If no appointments available in next 2 weeks, Care Navigator will book Patient into </a:t>
          </a:r>
          <a:r>
            <a:rPr lang="en-GB" sz="2400" kern="1200" err="1">
              <a:solidFill>
                <a:srgbClr val="A1368F"/>
              </a:solidFill>
            </a:rPr>
            <a:t>CoC</a:t>
          </a:r>
          <a:r>
            <a:rPr lang="en-GB" sz="2400" kern="1200">
              <a:solidFill>
                <a:srgbClr val="A1368F"/>
              </a:solidFill>
            </a:rPr>
            <a:t> appointment slot</a:t>
          </a:r>
        </a:p>
      </dsp:txBody>
      <dsp:txXfrm>
        <a:off x="466905" y="3267217"/>
        <a:ext cx="7798630" cy="612672"/>
      </dsp:txXfrm>
    </dsp:sp>
    <dsp:sp modelId="{C4289D18-1978-4795-AE44-55DB55A89C33}">
      <dsp:nvSpPr>
        <dsp:cNvPr id="0" name=""/>
        <dsp:cNvSpPr/>
      </dsp:nvSpPr>
      <dsp:spPr>
        <a:xfrm>
          <a:off x="0" y="4605847"/>
          <a:ext cx="8880632" cy="579600"/>
        </a:xfrm>
        <a:prstGeom prst="rect">
          <a:avLst/>
        </a:prstGeom>
        <a:solidFill>
          <a:schemeClr val="lt1">
            <a:alpha val="90000"/>
            <a:hueOff val="0"/>
            <a:satOff val="0"/>
            <a:lumOff val="0"/>
            <a:alphaOff val="0"/>
          </a:schemeClr>
        </a:solidFill>
        <a:ln w="12700" cap="flat" cmpd="sng" algn="ctr">
          <a:solidFill>
            <a:srgbClr val="D210BB"/>
          </a:solidFill>
          <a:prstDash val="solid"/>
          <a:miter lim="800000"/>
        </a:ln>
        <a:effectLst/>
      </dsp:spPr>
      <dsp:style>
        <a:lnRef idx="2">
          <a:scrgbClr r="0" g="0" b="0"/>
        </a:lnRef>
        <a:fillRef idx="1">
          <a:scrgbClr r="0" g="0" b="0"/>
        </a:fillRef>
        <a:effectRef idx="0">
          <a:scrgbClr r="0" g="0" b="0"/>
        </a:effectRef>
        <a:fontRef idx="minor"/>
      </dsp:style>
    </dsp:sp>
    <dsp:sp modelId="{6524744B-DA68-4872-B918-D5C57D7BA7C1}">
      <dsp:nvSpPr>
        <dsp:cNvPr id="0" name=""/>
        <dsp:cNvSpPr/>
      </dsp:nvSpPr>
      <dsp:spPr>
        <a:xfrm>
          <a:off x="444031" y="4266367"/>
          <a:ext cx="7864918" cy="678960"/>
        </a:xfrm>
        <a:prstGeom prst="roundRect">
          <a:avLst/>
        </a:prstGeom>
        <a:solidFill>
          <a:srgbClr val="FFF3F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967" tIns="0" rIns="234967" bIns="0" numCol="1" spcCol="1270" anchor="ctr" anchorCtr="0">
          <a:noAutofit/>
        </a:bodyPr>
        <a:lstStyle/>
        <a:p>
          <a:pPr marL="0" lvl="0" indent="0" algn="l" defTabSz="1066800">
            <a:lnSpc>
              <a:spcPct val="90000"/>
            </a:lnSpc>
            <a:spcBef>
              <a:spcPct val="0"/>
            </a:spcBef>
            <a:spcAft>
              <a:spcPct val="35000"/>
            </a:spcAft>
            <a:buNone/>
          </a:pPr>
          <a:r>
            <a:rPr lang="en-GB" sz="2400" kern="1200">
              <a:solidFill>
                <a:srgbClr val="A1368F"/>
              </a:solidFill>
            </a:rPr>
            <a:t>If there is no CoC appointment slot available patient is asked to call again</a:t>
          </a:r>
        </a:p>
      </dsp:txBody>
      <dsp:txXfrm>
        <a:off x="477175" y="4299511"/>
        <a:ext cx="7798630"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CCEE574-1BEC-4E89-93F8-71AB7216E8CD}" type="datetimeFigureOut">
              <a:rPr lang="en-GB" smtClean="0"/>
              <a:t>22/06/2021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D85C139-BC9E-48CD-A88A-751815880AFD}" type="slidenum">
              <a:rPr lang="en-GB" smtClean="0"/>
              <a:t>‹#›</a:t>
            </a:fld>
            <a:endParaRPr lang="en-GB"/>
          </a:p>
        </p:txBody>
      </p:sp>
    </p:spTree>
    <p:extLst>
      <p:ext uri="{BB962C8B-B14F-4D97-AF65-F5344CB8AC3E}">
        <p14:creationId xmlns:p14="http://schemas.microsoft.com/office/powerpoint/2010/main" val="3837776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02E669F-A92E-C74E-95D7-5672C2AE2B78}" type="datetimeFigureOut">
              <a:rPr lang="en-US" smtClean="0"/>
              <a:t>6/22/2021</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0CF38DEA-AF54-2F49-AC11-937C41778680}" type="slidenum">
              <a:rPr lang="en-US" smtClean="0"/>
              <a:t>‹#›</a:t>
            </a:fld>
            <a:endParaRPr lang="en-US"/>
          </a:p>
        </p:txBody>
      </p:sp>
    </p:spTree>
    <p:extLst>
      <p:ext uri="{BB962C8B-B14F-4D97-AF65-F5344CB8AC3E}">
        <p14:creationId xmlns:p14="http://schemas.microsoft.com/office/powerpoint/2010/main" val="456329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F38DEA-AF54-2F49-AC11-937C41778680}" type="slidenum">
              <a:rPr lang="en-US" smtClean="0"/>
              <a:t>1</a:t>
            </a:fld>
            <a:endParaRPr lang="en-US"/>
          </a:p>
        </p:txBody>
      </p:sp>
    </p:spTree>
    <p:extLst>
      <p:ext uri="{BB962C8B-B14F-4D97-AF65-F5344CB8AC3E}">
        <p14:creationId xmlns:p14="http://schemas.microsoft.com/office/powerpoint/2010/main" val="2502798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F38DEA-AF54-2F49-AC11-937C41778680}" type="slidenum">
              <a:rPr lang="en-US" smtClean="0"/>
              <a:t>2</a:t>
            </a:fld>
            <a:endParaRPr lang="en-US"/>
          </a:p>
        </p:txBody>
      </p:sp>
    </p:spTree>
    <p:extLst>
      <p:ext uri="{BB962C8B-B14F-4D97-AF65-F5344CB8AC3E}">
        <p14:creationId xmlns:p14="http://schemas.microsoft.com/office/powerpoint/2010/main" val="190010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F38DEA-AF54-2F49-AC11-937C41778680}" type="slidenum">
              <a:rPr lang="en-US" smtClean="0"/>
              <a:t>5</a:t>
            </a:fld>
            <a:endParaRPr lang="en-US"/>
          </a:p>
        </p:txBody>
      </p:sp>
    </p:spTree>
    <p:extLst>
      <p:ext uri="{BB962C8B-B14F-4D97-AF65-F5344CB8AC3E}">
        <p14:creationId xmlns:p14="http://schemas.microsoft.com/office/powerpoint/2010/main" val="307515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p:txBody>
      </p:sp>
      <p:sp>
        <p:nvSpPr>
          <p:cNvPr id="4" name="Slide Number Placeholder 3"/>
          <p:cNvSpPr>
            <a:spLocks noGrp="1"/>
          </p:cNvSpPr>
          <p:nvPr>
            <p:ph type="sldNum" sz="quarter" idx="5"/>
          </p:nvPr>
        </p:nvSpPr>
        <p:spPr/>
        <p:txBody>
          <a:bodyPr/>
          <a:lstStyle/>
          <a:p>
            <a:fld id="{0CF38DEA-AF54-2F49-AC11-937C41778680}" type="slidenum">
              <a:rPr lang="en-US" smtClean="0"/>
              <a:t>6</a:t>
            </a:fld>
            <a:endParaRPr lang="en-US"/>
          </a:p>
        </p:txBody>
      </p:sp>
    </p:spTree>
    <p:extLst>
      <p:ext uri="{BB962C8B-B14F-4D97-AF65-F5344CB8AC3E}">
        <p14:creationId xmlns:p14="http://schemas.microsoft.com/office/powerpoint/2010/main" val="4036994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9638" y="1883989"/>
            <a:ext cx="5620968" cy="3427313"/>
          </a:xfrm>
        </p:spPr>
        <p:txBody>
          <a:bodyPr vert="horz" anchor="ctr" anchorCtr="0"/>
          <a:lstStyle>
            <a:lvl1pPr algn="ctr">
              <a:defRPr sz="600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B7396415-7199-CA4A-8B0B-D45EA3689EB2}"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9286C-6C38-8A43-B7F2-3C1CEAD81B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637" y="423490"/>
            <a:ext cx="11263009" cy="1325563"/>
          </a:xfrm>
        </p:spPr>
        <p:txBody>
          <a:bodyPr>
            <a:normAutofit/>
          </a:bodyPr>
          <a:lstStyle>
            <a:lvl1pPr>
              <a:defRPr sz="3400" b="1">
                <a:solidFill>
                  <a:srgbClr val="A1368F"/>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429639" y="1883990"/>
            <a:ext cx="5620966" cy="3427312"/>
          </a:xfrm>
        </p:spPr>
        <p:txBody>
          <a:bodyPr>
            <a:normAutofit/>
          </a:bodyPr>
          <a:lstStyle>
            <a:lvl1pPr marL="0" indent="0">
              <a:buFontTx/>
              <a:buNone/>
              <a:defRPr sz="2200">
                <a:solidFill>
                  <a:srgbClr val="32559E"/>
                </a:solidFill>
                <a:latin typeface="Arial" charset="0"/>
                <a:ea typeface="Arial" charset="0"/>
                <a:cs typeface="Arial" charset="0"/>
              </a:defRPr>
            </a:lvl1pPr>
          </a:lstStyle>
          <a:p>
            <a:pPr lvl="0"/>
            <a:r>
              <a:rPr lang="en-US"/>
              <a:t>Click to edit Master text style</a:t>
            </a:r>
          </a:p>
        </p:txBody>
      </p:sp>
    </p:spTree>
    <p:extLst>
      <p:ext uri="{BB962C8B-B14F-4D97-AF65-F5344CB8AC3E}">
        <p14:creationId xmlns:p14="http://schemas.microsoft.com/office/powerpoint/2010/main" val="91441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637" y="423490"/>
            <a:ext cx="11263009" cy="1325563"/>
          </a:xfrm>
        </p:spPr>
        <p:txBody>
          <a:bodyPr>
            <a:normAutofit/>
          </a:bodyPr>
          <a:lstStyle>
            <a:lvl1pPr>
              <a:defRPr sz="3400" b="1">
                <a:solidFill>
                  <a:srgbClr val="A1368F"/>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429639" y="1883990"/>
            <a:ext cx="5620966" cy="3427312"/>
          </a:xfrm>
        </p:spPr>
        <p:txBody>
          <a:bodyPr>
            <a:normAutofit/>
          </a:bodyPr>
          <a:lstStyle>
            <a:lvl1pPr marL="0" indent="0">
              <a:buFontTx/>
              <a:buNone/>
              <a:defRPr sz="2200">
                <a:solidFill>
                  <a:srgbClr val="32559E"/>
                </a:solidFill>
                <a:latin typeface="Arial" charset="0"/>
                <a:ea typeface="Arial" charset="0"/>
                <a:cs typeface="Arial" charset="0"/>
              </a:defRPr>
            </a:lvl1pPr>
          </a:lstStyle>
          <a:p>
            <a:pPr lvl="0"/>
            <a:r>
              <a:rPr lang="en-US"/>
              <a:t>Click to edit Master text style</a:t>
            </a:r>
          </a:p>
        </p:txBody>
      </p:sp>
    </p:spTree>
    <p:extLst>
      <p:ext uri="{BB962C8B-B14F-4D97-AF65-F5344CB8AC3E}">
        <p14:creationId xmlns:p14="http://schemas.microsoft.com/office/powerpoint/2010/main" val="16575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F3D1F-F47A-9447-A70B-3C557108AD4F}" type="datetimeFigureOut">
              <a:rPr lang="en-US" smtClean="0"/>
              <a:t>6/22/2021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38910D-567E-BB4F-86FE-28C9568A0BD4}" type="slidenum">
              <a:rPr lang="en-US" smtClean="0"/>
              <a:t>‹#›</a:t>
            </a:fld>
            <a:endParaRPr lang="en-US"/>
          </a:p>
        </p:txBody>
      </p:sp>
    </p:spTree>
    <p:extLst>
      <p:ext uri="{BB962C8B-B14F-4D97-AF65-F5344CB8AC3E}">
        <p14:creationId xmlns:p14="http://schemas.microsoft.com/office/powerpoint/2010/main" val="971963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96415-7199-CA4A-8B0B-D45EA3689EB2}" type="datetimeFigureOut">
              <a:rPr lang="en-US" smtClean="0"/>
              <a:t>6/22/2021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9286C-6C38-8A43-B7F2-3C1CEAD81B16}" type="slidenum">
              <a:rPr lang="en-US" smtClean="0"/>
              <a:t>‹#›</a:t>
            </a:fld>
            <a:endParaRPr lang="en-US"/>
          </a:p>
        </p:txBody>
      </p:sp>
      <p:pic>
        <p:nvPicPr>
          <p:cNvPr id="9" name="Picture 8"/>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3710682"/>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EC0143-8AC2-EA4C-9E39-EA96AE62654C}" type="datetimeFigureOut">
              <a:rPr lang="en-US" smtClean="0"/>
              <a:t>6/22/2021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408EC-708B-1C49-B6C6-BAB8AE0B3E18}" type="slidenum">
              <a:rPr lang="en-US" smtClean="0"/>
              <a:t>‹#›</a:t>
            </a:fld>
            <a:endParaRPr lang="en-US"/>
          </a:p>
        </p:txBody>
      </p:sp>
      <p:pic>
        <p:nvPicPr>
          <p:cNvPr id="9" name="Picture 8"/>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75944284"/>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9BD26-1D68-F444-A448-A4D356188BE2}" type="datetimeFigureOut">
              <a:rPr lang="en-US" smtClean="0"/>
              <a:t>6/22/2021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22F63-4244-CE48-9596-23BDC43DA678}" type="slidenum">
              <a:rPr lang="en-US" smtClean="0"/>
              <a:t>‹#›</a:t>
            </a:fld>
            <a:endParaRPr lang="en-US"/>
          </a:p>
        </p:txBody>
      </p:sp>
      <p:pic>
        <p:nvPicPr>
          <p:cNvPr id="7" name="Picture 6"/>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34693756"/>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F3D1F-F47A-9447-A70B-3C557108AD4F}" type="datetimeFigureOut">
              <a:rPr lang="en-US" smtClean="0"/>
              <a:t>6/22/2021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8910D-567E-BB4F-86FE-28C9568A0BD4}" type="slidenum">
              <a:rPr lang="en-US" smtClean="0"/>
              <a:t>‹#›</a:t>
            </a:fld>
            <a:endParaRPr lang="en-US"/>
          </a:p>
        </p:txBody>
      </p:sp>
      <p:pic>
        <p:nvPicPr>
          <p:cNvPr id="8" name="Picture 7"/>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1890857"/>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116" y="1572728"/>
            <a:ext cx="8339598" cy="2888705"/>
          </a:xfrm>
        </p:spPr>
        <p:txBody>
          <a:bodyPr>
            <a:noAutofit/>
          </a:bodyPr>
          <a:lstStyle/>
          <a:p>
            <a:pPr algn="l"/>
            <a:r>
              <a:rPr lang="en-GB" sz="4000" b="1"/>
              <a:t>What did we do?</a:t>
            </a:r>
            <a:br>
              <a:rPr lang="en-GB" sz="4000" b="1"/>
            </a:br>
            <a:br>
              <a:rPr lang="en-GB" sz="4000" b="1"/>
            </a:br>
            <a:r>
              <a:rPr lang="en-GB" sz="4000" b="1"/>
              <a:t>The Family Practice</a:t>
            </a:r>
            <a:br>
              <a:rPr lang="en-GB" sz="4000"/>
            </a:br>
            <a:r>
              <a:rPr lang="en-GB" sz="4000"/>
              <a:t>Dr Nicola McGuinness  &amp; Kelly Williams </a:t>
            </a:r>
            <a:endParaRPr lang="en-GB" sz="1800"/>
          </a:p>
        </p:txBody>
      </p:sp>
      <p:sp>
        <p:nvSpPr>
          <p:cNvPr id="6" name="TextBox 5">
            <a:extLst>
              <a:ext uri="{FF2B5EF4-FFF2-40B4-BE49-F238E27FC236}">
                <a16:creationId xmlns:a16="http://schemas.microsoft.com/office/drawing/2014/main" id="{A30E4F97-34D5-4991-B913-811023884E3A}"/>
              </a:ext>
            </a:extLst>
          </p:cNvPr>
          <p:cNvSpPr txBox="1"/>
          <p:nvPr/>
        </p:nvSpPr>
        <p:spPr>
          <a:xfrm>
            <a:off x="250115" y="6355983"/>
            <a:ext cx="2224143" cy="369332"/>
          </a:xfrm>
          <a:prstGeom prst="rect">
            <a:avLst/>
          </a:prstGeom>
          <a:noFill/>
        </p:spPr>
        <p:txBody>
          <a:bodyPr wrap="square">
            <a:spAutoFit/>
          </a:bodyPr>
          <a:lstStyle/>
          <a:p>
            <a:r>
              <a:rPr lang="en-GB" sz="1800">
                <a:solidFill>
                  <a:schemeClr val="bg1"/>
                </a:solidFill>
              </a:rPr>
              <a:t>February 2020</a:t>
            </a:r>
            <a:endParaRPr lang="en-GB">
              <a:solidFill>
                <a:schemeClr val="bg1"/>
              </a:solidFill>
            </a:endParaRPr>
          </a:p>
        </p:txBody>
      </p:sp>
      <p:graphicFrame>
        <p:nvGraphicFramePr>
          <p:cNvPr id="4" name="Table 4">
            <a:extLst>
              <a:ext uri="{FF2B5EF4-FFF2-40B4-BE49-F238E27FC236}">
                <a16:creationId xmlns:a16="http://schemas.microsoft.com/office/drawing/2014/main" id="{57E57555-94CC-48FD-9ADA-933F3DC59A67}"/>
              </a:ext>
            </a:extLst>
          </p:cNvPr>
          <p:cNvGraphicFramePr>
            <a:graphicFrameLocks noGrp="1"/>
          </p:cNvGraphicFramePr>
          <p:nvPr>
            <p:extLst>
              <p:ext uri="{D42A27DB-BD31-4B8C-83A1-F6EECF244321}">
                <p14:modId xmlns:p14="http://schemas.microsoft.com/office/powerpoint/2010/main" val="1797831556"/>
              </p:ext>
            </p:extLst>
          </p:nvPr>
        </p:nvGraphicFramePr>
        <p:xfrm>
          <a:off x="2752762" y="4208423"/>
          <a:ext cx="8887012" cy="2219960"/>
        </p:xfrm>
        <a:graphic>
          <a:graphicData uri="http://schemas.openxmlformats.org/drawingml/2006/table">
            <a:tbl>
              <a:tblPr firstRow="1" bandRow="1">
                <a:tableStyleId>{5C22544A-7EE6-4342-B048-85BDC9FD1C3A}</a:tableStyleId>
              </a:tblPr>
              <a:tblGrid>
                <a:gridCol w="2718380">
                  <a:extLst>
                    <a:ext uri="{9D8B030D-6E8A-4147-A177-3AD203B41FA5}">
                      <a16:colId xmlns:a16="http://schemas.microsoft.com/office/drawing/2014/main" val="3647036174"/>
                    </a:ext>
                  </a:extLst>
                </a:gridCol>
                <a:gridCol w="6168632">
                  <a:extLst>
                    <a:ext uri="{9D8B030D-6E8A-4147-A177-3AD203B41FA5}">
                      <a16:colId xmlns:a16="http://schemas.microsoft.com/office/drawing/2014/main" val="293940610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Practice Overview</a:t>
                      </a:r>
                      <a:endParaRPr kumimoji="0" lang="en-GB" sz="1800" b="1" i="0" u="none" strike="noStrike" kern="1200" cap="none" spc="0" normalizeH="0" baseline="0" noProof="0">
                        <a:ln>
                          <a:noFill/>
                        </a:ln>
                        <a:solidFill>
                          <a:prstClr val="white"/>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Arial"/>
                        <a:ea typeface="+mn-ea"/>
                        <a:cs typeface="+mn-cs"/>
                      </a:endParaRPr>
                    </a:p>
                  </a:txBody>
                  <a:tcPr/>
                </a:tc>
                <a:extLst>
                  <a:ext uri="{0D108BD9-81ED-4DB2-BD59-A6C34878D82A}">
                    <a16:rowId xmlns:a16="http://schemas.microsoft.com/office/drawing/2014/main" val="4065070502"/>
                  </a:ext>
                </a:extLst>
              </a:tr>
              <a:tr h="289299">
                <a:tc>
                  <a:txBody>
                    <a:bodyPr/>
                    <a:lstStyle/>
                    <a:p>
                      <a:r>
                        <a:rPr lang="en-US"/>
                        <a:t>No of GPs</a:t>
                      </a:r>
                      <a:endParaRPr lang="en-GB"/>
                    </a:p>
                  </a:txBody>
                  <a:tcPr/>
                </a:tc>
                <a:tc>
                  <a:txBody>
                    <a:bodyPr/>
                    <a:lstStyle/>
                    <a:p>
                      <a:r>
                        <a:rPr lang="en-US"/>
                        <a:t>12 GPs</a:t>
                      </a:r>
                      <a:endParaRPr lang="en-GB"/>
                    </a:p>
                  </a:txBody>
                  <a:tcPr/>
                </a:tc>
                <a:extLst>
                  <a:ext uri="{0D108BD9-81ED-4DB2-BD59-A6C34878D82A}">
                    <a16:rowId xmlns:a16="http://schemas.microsoft.com/office/drawing/2014/main" val="1321585115"/>
                  </a:ext>
                </a:extLst>
              </a:tr>
              <a:tr h="370840">
                <a:tc>
                  <a:txBody>
                    <a:bodyPr/>
                    <a:lstStyle/>
                    <a:p>
                      <a:r>
                        <a:rPr lang="en-US"/>
                        <a:t>Patient Population</a:t>
                      </a:r>
                      <a:endParaRPr lang="en-GB"/>
                    </a:p>
                  </a:txBody>
                  <a:tcPr/>
                </a:tc>
                <a:tc>
                  <a:txBody>
                    <a:bodyPr/>
                    <a:lstStyle/>
                    <a:p>
                      <a:r>
                        <a:rPr lang="en-US"/>
                        <a:t>c.17k with larger older population</a:t>
                      </a:r>
                      <a:endParaRPr lang="en-GB"/>
                    </a:p>
                  </a:txBody>
                  <a:tcPr/>
                </a:tc>
                <a:extLst>
                  <a:ext uri="{0D108BD9-81ED-4DB2-BD59-A6C34878D82A}">
                    <a16:rowId xmlns:a16="http://schemas.microsoft.com/office/drawing/2014/main" val="2644935247"/>
                  </a:ext>
                </a:extLst>
              </a:tr>
              <a:tr h="370840">
                <a:tc>
                  <a:txBody>
                    <a:bodyPr/>
                    <a:lstStyle/>
                    <a:p>
                      <a:r>
                        <a:rPr lang="en-US"/>
                        <a:t>Location</a:t>
                      </a:r>
                      <a:endParaRPr lang="en-GB"/>
                    </a:p>
                  </a:txBody>
                  <a:tcPr/>
                </a:tc>
                <a:tc>
                  <a:txBody>
                    <a:bodyPr/>
                    <a:lstStyle/>
                    <a:p>
                      <a:r>
                        <a:rPr lang="en-US"/>
                        <a:t>Affluent, city</a:t>
                      </a:r>
                      <a:endParaRPr lang="en-GB"/>
                    </a:p>
                  </a:txBody>
                  <a:tcPr/>
                </a:tc>
                <a:extLst>
                  <a:ext uri="{0D108BD9-81ED-4DB2-BD59-A6C34878D82A}">
                    <a16:rowId xmlns:a16="http://schemas.microsoft.com/office/drawing/2014/main" val="1094331997"/>
                  </a:ext>
                </a:extLst>
              </a:tr>
              <a:tr h="370840">
                <a:tc>
                  <a:txBody>
                    <a:bodyPr/>
                    <a:lstStyle/>
                    <a:p>
                      <a:r>
                        <a:rPr lang="en-US" err="1"/>
                        <a:t>CoC</a:t>
                      </a:r>
                      <a:r>
                        <a:rPr lang="en-US"/>
                        <a:t> Approach</a:t>
                      </a:r>
                      <a:endParaRPr lang="en-GB"/>
                    </a:p>
                  </a:txBody>
                  <a:tcPr/>
                </a:tc>
                <a:tc>
                  <a:txBody>
                    <a:bodyPr/>
                    <a:lstStyle/>
                    <a:p>
                      <a:r>
                        <a:rPr lang="en-US"/>
                        <a:t>GP &amp; Buddy working with cohort of Frequent Attenders</a:t>
                      </a:r>
                      <a:endParaRPr lang="en-GB"/>
                    </a:p>
                  </a:txBody>
                  <a:tcPr/>
                </a:tc>
                <a:extLst>
                  <a:ext uri="{0D108BD9-81ED-4DB2-BD59-A6C34878D82A}">
                    <a16:rowId xmlns:a16="http://schemas.microsoft.com/office/drawing/2014/main" val="2236628245"/>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4273416884"/>
                  </a:ext>
                </a:extLst>
              </a:tr>
            </a:tbl>
          </a:graphicData>
        </a:graphic>
      </p:graphicFrame>
    </p:spTree>
    <p:extLst>
      <p:ext uri="{BB962C8B-B14F-4D97-AF65-F5344CB8AC3E}">
        <p14:creationId xmlns:p14="http://schemas.microsoft.com/office/powerpoint/2010/main" val="4170876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F96C-DD9E-456A-8C05-D08B02CFC6FB}"/>
              </a:ext>
            </a:extLst>
          </p:cNvPr>
          <p:cNvSpPr>
            <a:spLocks noGrp="1"/>
          </p:cNvSpPr>
          <p:nvPr>
            <p:ph type="title"/>
          </p:nvPr>
        </p:nvSpPr>
        <p:spPr>
          <a:xfrm>
            <a:off x="268704" y="158890"/>
            <a:ext cx="9821268" cy="506952"/>
          </a:xfrm>
        </p:spPr>
        <p:txBody>
          <a:bodyPr>
            <a:normAutofit fontScale="90000"/>
          </a:bodyPr>
          <a:lstStyle/>
          <a:p>
            <a:r>
              <a:rPr lang="en-GB"/>
              <a:t>The Family Practice</a:t>
            </a:r>
          </a:p>
        </p:txBody>
      </p:sp>
      <p:sp>
        <p:nvSpPr>
          <p:cNvPr id="4" name="Rectangle 3">
            <a:extLst>
              <a:ext uri="{FF2B5EF4-FFF2-40B4-BE49-F238E27FC236}">
                <a16:creationId xmlns:a16="http://schemas.microsoft.com/office/drawing/2014/main" id="{3D32CC1F-CE7A-4145-9009-4AC80FBA4018}"/>
              </a:ext>
            </a:extLst>
          </p:cNvPr>
          <p:cNvSpPr/>
          <p:nvPr/>
        </p:nvSpPr>
        <p:spPr>
          <a:xfrm>
            <a:off x="1183104" y="716695"/>
            <a:ext cx="2407589" cy="986208"/>
          </a:xfrm>
          <a:prstGeom prst="rect">
            <a:avLst/>
          </a:prstGeom>
          <a:solidFill>
            <a:srgbClr val="FFF3F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a:solidFill>
                  <a:schemeClr val="tx1"/>
                </a:solidFill>
                <a:latin typeface="MS Reference Sans Serif" panose="020B0604030504040204" pitchFamily="34" charset="0"/>
              </a:rPr>
              <a:t>Ran Usual GP Reallocation Tool &amp; selected cohort of Top 30 Frequently Attending (FA) patients</a:t>
            </a:r>
          </a:p>
        </p:txBody>
      </p:sp>
      <p:sp>
        <p:nvSpPr>
          <p:cNvPr id="10" name="Rectangle 9">
            <a:extLst>
              <a:ext uri="{FF2B5EF4-FFF2-40B4-BE49-F238E27FC236}">
                <a16:creationId xmlns:a16="http://schemas.microsoft.com/office/drawing/2014/main" id="{7487A95B-CB61-41A7-968A-949052BC8B62}"/>
              </a:ext>
            </a:extLst>
          </p:cNvPr>
          <p:cNvSpPr/>
          <p:nvPr/>
        </p:nvSpPr>
        <p:spPr>
          <a:xfrm>
            <a:off x="6696459" y="716695"/>
            <a:ext cx="2768092" cy="1048991"/>
          </a:xfrm>
          <a:prstGeom prst="rect">
            <a:avLst/>
          </a:prstGeom>
          <a:solidFill>
            <a:srgbClr val="FFF3F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a:solidFill>
                  <a:schemeClr val="tx1"/>
                </a:solidFill>
                <a:latin typeface="MS Reference Sans Serif" panose="020B0604030504040204" pitchFamily="34" charset="0"/>
              </a:rPr>
              <a:t>Using the Tool checked which GPs the patient saw most in past 12 months and noted:</a:t>
            </a:r>
          </a:p>
          <a:p>
            <a:pPr marL="171450" indent="-171450">
              <a:buFontTx/>
              <a:buChar char="-"/>
            </a:pPr>
            <a:r>
              <a:rPr lang="en-GB" sz="1200">
                <a:solidFill>
                  <a:schemeClr val="tx1"/>
                </a:solidFill>
                <a:latin typeface="MS Reference Sans Serif" panose="020B0604030504040204" pitchFamily="34" charset="0"/>
              </a:rPr>
              <a:t>Lead GP</a:t>
            </a:r>
          </a:p>
          <a:p>
            <a:pPr marL="171450" indent="-171450">
              <a:buFontTx/>
              <a:buChar char="-"/>
            </a:pPr>
            <a:r>
              <a:rPr lang="en-GB" sz="1200">
                <a:solidFill>
                  <a:schemeClr val="tx1"/>
                </a:solidFill>
                <a:latin typeface="MS Reference Sans Serif" panose="020B0604030504040204" pitchFamily="34" charset="0"/>
              </a:rPr>
              <a:t>Second GP</a:t>
            </a:r>
          </a:p>
        </p:txBody>
      </p:sp>
      <p:sp>
        <p:nvSpPr>
          <p:cNvPr id="11" name="Rectangle 10">
            <a:extLst>
              <a:ext uri="{FF2B5EF4-FFF2-40B4-BE49-F238E27FC236}">
                <a16:creationId xmlns:a16="http://schemas.microsoft.com/office/drawing/2014/main" id="{C5044C08-B793-4371-A8DF-3BAB77527542}"/>
              </a:ext>
            </a:extLst>
          </p:cNvPr>
          <p:cNvSpPr/>
          <p:nvPr/>
        </p:nvSpPr>
        <p:spPr>
          <a:xfrm>
            <a:off x="3990477" y="2850990"/>
            <a:ext cx="3545301" cy="2101254"/>
          </a:xfrm>
          <a:prstGeom prst="rect">
            <a:avLst/>
          </a:prstGeom>
          <a:solidFill>
            <a:srgbClr val="F797E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MS Reference Sans Serif" panose="020B0604030504040204" pitchFamily="34" charset="0"/>
              </a:rPr>
              <a:t>Set a pop up for those 30 patients to remind Reception Team these patients need </a:t>
            </a:r>
            <a:r>
              <a:rPr lang="en-GB" sz="1200" dirty="0" err="1">
                <a:solidFill>
                  <a:schemeClr val="tx1"/>
                </a:solidFill>
                <a:latin typeface="MS Reference Sans Serif" panose="020B0604030504040204" pitchFamily="34" charset="0"/>
              </a:rPr>
              <a:t>CoC</a:t>
            </a:r>
            <a:endParaRPr lang="en-GB" sz="1200" dirty="0">
              <a:solidFill>
                <a:schemeClr val="tx1"/>
              </a:solidFill>
              <a:latin typeface="MS Reference Sans Serif" panose="020B0604030504040204" pitchFamily="34" charset="0"/>
            </a:endParaRPr>
          </a:p>
          <a:p>
            <a:r>
              <a:rPr lang="en-GB" sz="1200" dirty="0">
                <a:solidFill>
                  <a:schemeClr val="tx1"/>
                </a:solidFill>
                <a:latin typeface="MS Reference Sans Serif" panose="020B0604030504040204" pitchFamily="34" charset="0"/>
              </a:rPr>
              <a:t>Pop Up Wording:  </a:t>
            </a:r>
            <a:r>
              <a:rPr lang="en-GB" sz="1200" i="1" dirty="0">
                <a:solidFill>
                  <a:schemeClr val="tx1"/>
                </a:solidFill>
                <a:latin typeface="MS Reference Sans Serif" panose="020B0604030504040204" pitchFamily="34" charset="0"/>
              </a:rPr>
              <a:t>Continuity of care is important for this patient. Please ensure you book the patient to:</a:t>
            </a:r>
          </a:p>
          <a:p>
            <a:r>
              <a:rPr lang="en-GB" sz="1200" i="1" dirty="0">
                <a:solidFill>
                  <a:schemeClr val="tx1"/>
                </a:solidFill>
                <a:latin typeface="MS Reference Sans Serif" panose="020B0604030504040204" pitchFamily="34" charset="0"/>
              </a:rPr>
              <a:t>Lead GP &lt;name&gt;</a:t>
            </a:r>
          </a:p>
          <a:p>
            <a:r>
              <a:rPr lang="en-GB" sz="1200" i="1" dirty="0">
                <a:solidFill>
                  <a:schemeClr val="tx1"/>
                </a:solidFill>
                <a:latin typeface="MS Reference Sans Serif" panose="020B0604030504040204" pitchFamily="34" charset="0"/>
              </a:rPr>
              <a:t>Or</a:t>
            </a:r>
          </a:p>
          <a:p>
            <a:r>
              <a:rPr lang="en-GB" sz="1200" i="1" dirty="0">
                <a:solidFill>
                  <a:schemeClr val="tx1"/>
                </a:solidFill>
                <a:latin typeface="MS Reference Sans Serif" panose="020B0604030504040204" pitchFamily="34" charset="0"/>
              </a:rPr>
              <a:t>Second GP &lt;name&gt;</a:t>
            </a:r>
          </a:p>
          <a:p>
            <a:r>
              <a:rPr lang="en-GB" sz="1200" dirty="0">
                <a:solidFill>
                  <a:schemeClr val="tx1"/>
                </a:solidFill>
                <a:latin typeface="MS Reference Sans Serif" panose="020B0604030504040204" pitchFamily="34" charset="0"/>
              </a:rPr>
              <a:t>This alert is the first alert Reception see and cannot be overridden</a:t>
            </a:r>
          </a:p>
        </p:txBody>
      </p:sp>
      <p:sp>
        <p:nvSpPr>
          <p:cNvPr id="12" name="Rectangle 11">
            <a:extLst>
              <a:ext uri="{FF2B5EF4-FFF2-40B4-BE49-F238E27FC236}">
                <a16:creationId xmlns:a16="http://schemas.microsoft.com/office/drawing/2014/main" id="{8F2CE739-840C-4B97-8A18-9C2A05B1015D}"/>
              </a:ext>
            </a:extLst>
          </p:cNvPr>
          <p:cNvSpPr/>
          <p:nvPr/>
        </p:nvSpPr>
        <p:spPr>
          <a:xfrm>
            <a:off x="3801971" y="716694"/>
            <a:ext cx="2768092" cy="1015663"/>
          </a:xfrm>
          <a:prstGeom prst="rect">
            <a:avLst/>
          </a:prstGeom>
          <a:solidFill>
            <a:srgbClr val="FFF3F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a:solidFill>
                  <a:schemeClr val="tx1"/>
                </a:solidFill>
                <a:latin typeface="MS Reference Sans Serif" panose="020B0604030504040204" pitchFamily="34" charset="0"/>
              </a:rPr>
              <a:t>Reviewed FA cohort, separating Physical, Mental Health, and those needing multiple appointments due to a recent episode</a:t>
            </a:r>
          </a:p>
        </p:txBody>
      </p:sp>
      <p:sp>
        <p:nvSpPr>
          <p:cNvPr id="13" name="Rectangle 12">
            <a:extLst>
              <a:ext uri="{FF2B5EF4-FFF2-40B4-BE49-F238E27FC236}">
                <a16:creationId xmlns:a16="http://schemas.microsoft.com/office/drawing/2014/main" id="{A2F4D39C-E7F7-4AFE-BFFE-0DDC3FBC0D99}"/>
              </a:ext>
            </a:extLst>
          </p:cNvPr>
          <p:cNvSpPr/>
          <p:nvPr/>
        </p:nvSpPr>
        <p:spPr>
          <a:xfrm>
            <a:off x="3922641" y="1849821"/>
            <a:ext cx="1971264" cy="848704"/>
          </a:xfrm>
          <a:prstGeom prst="rect">
            <a:avLst/>
          </a:prstGeom>
          <a:solidFill>
            <a:srgbClr val="FDC3EE"/>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a:solidFill>
                  <a:schemeClr val="tx1"/>
                </a:solidFill>
                <a:latin typeface="MS Reference Sans Serif" panose="020B0604030504040204" pitchFamily="34" charset="0"/>
              </a:rPr>
              <a:t>Circulated the patient list to the Lead GP</a:t>
            </a:r>
          </a:p>
        </p:txBody>
      </p:sp>
      <p:sp>
        <p:nvSpPr>
          <p:cNvPr id="14" name="Rectangle 13">
            <a:extLst>
              <a:ext uri="{FF2B5EF4-FFF2-40B4-BE49-F238E27FC236}">
                <a16:creationId xmlns:a16="http://schemas.microsoft.com/office/drawing/2014/main" id="{DABF80CE-F8FF-4B54-A713-0F0978117041}"/>
              </a:ext>
            </a:extLst>
          </p:cNvPr>
          <p:cNvSpPr/>
          <p:nvPr/>
        </p:nvSpPr>
        <p:spPr>
          <a:xfrm>
            <a:off x="4187683" y="5084126"/>
            <a:ext cx="2465919" cy="779413"/>
          </a:xfrm>
          <a:prstGeom prst="rect">
            <a:avLst/>
          </a:prstGeom>
          <a:solidFill>
            <a:srgbClr val="DAB4C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a:solidFill>
                  <a:schemeClr val="tx1"/>
                </a:solidFill>
                <a:latin typeface="MS Reference Sans Serif" panose="020B0604030504040204" pitchFamily="34" charset="0"/>
              </a:rPr>
              <a:t>Letters sent to the 30 patients – the wording dependant on patient’s medical history</a:t>
            </a:r>
          </a:p>
        </p:txBody>
      </p:sp>
      <p:sp>
        <p:nvSpPr>
          <p:cNvPr id="15" name="Rectangle 14">
            <a:extLst>
              <a:ext uri="{FF2B5EF4-FFF2-40B4-BE49-F238E27FC236}">
                <a16:creationId xmlns:a16="http://schemas.microsoft.com/office/drawing/2014/main" id="{6FDB9B8D-58EF-4D0F-970C-75FB2A9F456A}"/>
              </a:ext>
            </a:extLst>
          </p:cNvPr>
          <p:cNvSpPr/>
          <p:nvPr/>
        </p:nvSpPr>
        <p:spPr>
          <a:xfrm>
            <a:off x="7640049" y="2855406"/>
            <a:ext cx="2065427" cy="2101254"/>
          </a:xfrm>
          <a:prstGeom prst="rect">
            <a:avLst/>
          </a:prstGeom>
          <a:solidFill>
            <a:srgbClr val="F797E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latin typeface="MS Reference Sans Serif" panose="020B0604030504040204" pitchFamily="34" charset="0"/>
              </a:rPr>
              <a:t>Re-authorised prescriptions and letters so all documents will be sent to Lead GP</a:t>
            </a:r>
          </a:p>
          <a:p>
            <a:endParaRPr lang="en-GB" sz="1200" dirty="0">
              <a:solidFill>
                <a:schemeClr val="tx1"/>
              </a:solidFill>
              <a:latin typeface="MS Reference Sans Serif" panose="020B0604030504040204" pitchFamily="34" charset="0"/>
            </a:endParaRPr>
          </a:p>
          <a:p>
            <a:r>
              <a:rPr lang="en-GB" sz="1200" dirty="0">
                <a:solidFill>
                  <a:schemeClr val="tx1"/>
                </a:solidFill>
                <a:latin typeface="MS Reference Sans Serif" panose="020B0604030504040204" pitchFamily="34" charset="0"/>
              </a:rPr>
              <a:t>This can be done at same time as adding GP details to pop up.  It takes a few minutes per patient to do both</a:t>
            </a:r>
          </a:p>
        </p:txBody>
      </p:sp>
      <p:sp>
        <p:nvSpPr>
          <p:cNvPr id="18" name="Rectangle 17">
            <a:extLst>
              <a:ext uri="{FF2B5EF4-FFF2-40B4-BE49-F238E27FC236}">
                <a16:creationId xmlns:a16="http://schemas.microsoft.com/office/drawing/2014/main" id="{16CA0F0E-2108-4B23-9E68-058D3352556B}"/>
              </a:ext>
            </a:extLst>
          </p:cNvPr>
          <p:cNvSpPr/>
          <p:nvPr/>
        </p:nvSpPr>
        <p:spPr>
          <a:xfrm>
            <a:off x="1183104" y="2849842"/>
            <a:ext cx="1247274" cy="2068638"/>
          </a:xfrm>
          <a:prstGeom prst="rect">
            <a:avLst/>
          </a:prstGeom>
          <a:solidFill>
            <a:srgbClr val="F797E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latin typeface="MS Reference Sans Serif" panose="020B0604030504040204" pitchFamily="34" charset="0"/>
              </a:rPr>
              <a:t>Added </a:t>
            </a:r>
            <a:r>
              <a:rPr lang="en-GB" sz="1200" dirty="0" err="1">
                <a:solidFill>
                  <a:schemeClr val="tx1"/>
                </a:solidFill>
                <a:latin typeface="MS Reference Sans Serif" panose="020B0604030504040204" pitchFamily="34" charset="0"/>
              </a:rPr>
              <a:t>CoC</a:t>
            </a:r>
            <a:r>
              <a:rPr lang="en-GB" sz="1200" dirty="0">
                <a:solidFill>
                  <a:schemeClr val="tx1"/>
                </a:solidFill>
                <a:latin typeface="MS Reference Sans Serif" panose="020B0604030504040204" pitchFamily="34" charset="0"/>
              </a:rPr>
              <a:t> EMIS code to the 30 patient records</a:t>
            </a:r>
          </a:p>
        </p:txBody>
      </p:sp>
      <p:sp>
        <p:nvSpPr>
          <p:cNvPr id="19" name="Rectangle 18">
            <a:extLst>
              <a:ext uri="{FF2B5EF4-FFF2-40B4-BE49-F238E27FC236}">
                <a16:creationId xmlns:a16="http://schemas.microsoft.com/office/drawing/2014/main" id="{7DF76DD4-3232-46A7-AF32-515965B9E0F9}"/>
              </a:ext>
            </a:extLst>
          </p:cNvPr>
          <p:cNvSpPr/>
          <p:nvPr/>
        </p:nvSpPr>
        <p:spPr>
          <a:xfrm>
            <a:off x="9809748" y="2850990"/>
            <a:ext cx="2087391" cy="2101254"/>
          </a:xfrm>
          <a:prstGeom prst="rect">
            <a:avLst/>
          </a:prstGeom>
          <a:solidFill>
            <a:srgbClr val="F797E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latin typeface="MS Reference Sans Serif" panose="020B0604030504040204" pitchFamily="34" charset="0"/>
              </a:rPr>
              <a:t>Set up </a:t>
            </a:r>
            <a:r>
              <a:rPr lang="en-GB" sz="1200" dirty="0" err="1">
                <a:solidFill>
                  <a:schemeClr val="tx1"/>
                </a:solidFill>
                <a:latin typeface="MS Reference Sans Serif" panose="020B0604030504040204" pitchFamily="34" charset="0"/>
              </a:rPr>
              <a:t>CoC</a:t>
            </a:r>
            <a:r>
              <a:rPr lang="en-GB" sz="1200" dirty="0">
                <a:solidFill>
                  <a:schemeClr val="tx1"/>
                </a:solidFill>
                <a:latin typeface="MS Reference Sans Serif" panose="020B0604030504040204" pitchFamily="34" charset="0"/>
              </a:rPr>
              <a:t> appointment slots, 1 each morning and 1 each afternoon for all GPs </a:t>
            </a:r>
          </a:p>
          <a:p>
            <a:endParaRPr lang="en-GB" sz="1200" dirty="0">
              <a:solidFill>
                <a:schemeClr val="tx1"/>
              </a:solidFill>
              <a:latin typeface="MS Reference Sans Serif" panose="020B0604030504040204" pitchFamily="34" charset="0"/>
            </a:endParaRPr>
          </a:p>
          <a:p>
            <a:r>
              <a:rPr lang="en-GB" sz="1200" dirty="0">
                <a:solidFill>
                  <a:schemeClr val="tx1"/>
                </a:solidFill>
                <a:latin typeface="MS Reference Sans Serif" panose="020B0604030504040204" pitchFamily="34" charset="0"/>
              </a:rPr>
              <a:t>If appointment not booked 48 hours before the appointment time, release them</a:t>
            </a:r>
          </a:p>
        </p:txBody>
      </p:sp>
      <p:sp>
        <p:nvSpPr>
          <p:cNvPr id="23" name="Rectangle 22">
            <a:extLst>
              <a:ext uri="{FF2B5EF4-FFF2-40B4-BE49-F238E27FC236}">
                <a16:creationId xmlns:a16="http://schemas.microsoft.com/office/drawing/2014/main" id="{447407C5-88E4-4862-B0D2-BA4EE4080CAD}"/>
              </a:ext>
            </a:extLst>
          </p:cNvPr>
          <p:cNvSpPr/>
          <p:nvPr/>
        </p:nvSpPr>
        <p:spPr>
          <a:xfrm>
            <a:off x="1183104" y="5086375"/>
            <a:ext cx="2926317" cy="777164"/>
          </a:xfrm>
          <a:prstGeom prst="rect">
            <a:avLst/>
          </a:prstGeom>
          <a:solidFill>
            <a:srgbClr val="DAB4C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a:solidFill>
                  <a:schemeClr val="tx1"/>
                </a:solidFill>
                <a:latin typeface="MS Reference Sans Serif" panose="020B0604030504040204" pitchFamily="34" charset="0"/>
              </a:rPr>
              <a:t>Initial staff session on why continuity matters and shared a copy of the letters being sent to patients</a:t>
            </a:r>
          </a:p>
        </p:txBody>
      </p:sp>
      <p:sp>
        <p:nvSpPr>
          <p:cNvPr id="26" name="Rectangle 25">
            <a:extLst>
              <a:ext uri="{FF2B5EF4-FFF2-40B4-BE49-F238E27FC236}">
                <a16:creationId xmlns:a16="http://schemas.microsoft.com/office/drawing/2014/main" id="{7B891B25-503E-44F0-94E6-6BD1B80BA9AB}"/>
              </a:ext>
            </a:extLst>
          </p:cNvPr>
          <p:cNvSpPr/>
          <p:nvPr/>
        </p:nvSpPr>
        <p:spPr>
          <a:xfrm>
            <a:off x="8355574" y="5082134"/>
            <a:ext cx="1540761" cy="777164"/>
          </a:xfrm>
          <a:prstGeom prst="rect">
            <a:avLst/>
          </a:prstGeom>
          <a:solidFill>
            <a:srgbClr val="DAB4C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a:solidFill>
                  <a:schemeClr val="tx1"/>
                </a:solidFill>
                <a:latin typeface="MS Reference Sans Serif" panose="020B0604030504040204" pitchFamily="34" charset="0"/>
              </a:rPr>
              <a:t>Posters put up in waiting room and leaflets on display</a:t>
            </a:r>
          </a:p>
        </p:txBody>
      </p:sp>
      <p:sp>
        <p:nvSpPr>
          <p:cNvPr id="27" name="Rectangle 26">
            <a:extLst>
              <a:ext uri="{FF2B5EF4-FFF2-40B4-BE49-F238E27FC236}">
                <a16:creationId xmlns:a16="http://schemas.microsoft.com/office/drawing/2014/main" id="{E5966F69-1DBB-4E9B-A8DD-42F1DAA79ABB}"/>
              </a:ext>
            </a:extLst>
          </p:cNvPr>
          <p:cNvSpPr/>
          <p:nvPr/>
        </p:nvSpPr>
        <p:spPr>
          <a:xfrm>
            <a:off x="6731864" y="5079885"/>
            <a:ext cx="1540761" cy="779413"/>
          </a:xfrm>
          <a:prstGeom prst="rect">
            <a:avLst/>
          </a:prstGeom>
          <a:solidFill>
            <a:srgbClr val="DAB4C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latin typeface="MS Reference Sans Serif" panose="020B0604030504040204" pitchFamily="34" charset="0"/>
              </a:rPr>
              <a:t>Staff training session on the </a:t>
            </a:r>
            <a:r>
              <a:rPr lang="en-GB" sz="1200" dirty="0" err="1">
                <a:solidFill>
                  <a:schemeClr val="tx1"/>
                </a:solidFill>
                <a:latin typeface="MS Reference Sans Serif" panose="020B0604030504040204" pitchFamily="34" charset="0"/>
              </a:rPr>
              <a:t>CoC</a:t>
            </a:r>
            <a:r>
              <a:rPr lang="en-GB" sz="1200" dirty="0">
                <a:solidFill>
                  <a:schemeClr val="tx1"/>
                </a:solidFill>
                <a:latin typeface="MS Reference Sans Serif" panose="020B0604030504040204" pitchFamily="34" charset="0"/>
              </a:rPr>
              <a:t> pop up reminder</a:t>
            </a:r>
          </a:p>
        </p:txBody>
      </p:sp>
      <p:sp>
        <p:nvSpPr>
          <p:cNvPr id="28" name="Rectangle 27">
            <a:extLst>
              <a:ext uri="{FF2B5EF4-FFF2-40B4-BE49-F238E27FC236}">
                <a16:creationId xmlns:a16="http://schemas.microsoft.com/office/drawing/2014/main" id="{B28663F4-EA1D-4082-AB40-E6F424D475D2}"/>
              </a:ext>
            </a:extLst>
          </p:cNvPr>
          <p:cNvSpPr/>
          <p:nvPr/>
        </p:nvSpPr>
        <p:spPr>
          <a:xfrm>
            <a:off x="2522448" y="2849841"/>
            <a:ext cx="1371593" cy="2068638"/>
          </a:xfrm>
          <a:prstGeom prst="rect">
            <a:avLst/>
          </a:prstGeom>
          <a:solidFill>
            <a:srgbClr val="F797E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latin typeface="MS Reference Sans Serif" panose="020B0604030504040204" pitchFamily="34" charset="0"/>
              </a:rPr>
              <a:t>Amended ‘Usual GP’ field on EMIS to match Lead GP for the 30 patients</a:t>
            </a:r>
          </a:p>
        </p:txBody>
      </p:sp>
      <p:sp>
        <p:nvSpPr>
          <p:cNvPr id="29" name="Rectangle 28">
            <a:extLst>
              <a:ext uri="{FF2B5EF4-FFF2-40B4-BE49-F238E27FC236}">
                <a16:creationId xmlns:a16="http://schemas.microsoft.com/office/drawing/2014/main" id="{A315110A-D24B-476B-81E3-0FEF9D0A6866}"/>
              </a:ext>
            </a:extLst>
          </p:cNvPr>
          <p:cNvSpPr/>
          <p:nvPr/>
        </p:nvSpPr>
        <p:spPr>
          <a:xfrm>
            <a:off x="5995129" y="1849821"/>
            <a:ext cx="2677633" cy="848704"/>
          </a:xfrm>
          <a:prstGeom prst="rect">
            <a:avLst/>
          </a:prstGeom>
          <a:solidFill>
            <a:srgbClr val="FDC3EE"/>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a:solidFill>
                  <a:schemeClr val="tx1"/>
                </a:solidFill>
                <a:latin typeface="MS Reference Sans Serif" panose="020B0604030504040204" pitchFamily="34" charset="0"/>
              </a:rPr>
              <a:t>Drafted patient letters and circulated to colleagues for comment</a:t>
            </a:r>
          </a:p>
        </p:txBody>
      </p:sp>
      <p:sp>
        <p:nvSpPr>
          <p:cNvPr id="30" name="TextBox 29">
            <a:extLst>
              <a:ext uri="{FF2B5EF4-FFF2-40B4-BE49-F238E27FC236}">
                <a16:creationId xmlns:a16="http://schemas.microsoft.com/office/drawing/2014/main" id="{C9EA7345-4679-46C6-AB00-124C93910F4C}"/>
              </a:ext>
            </a:extLst>
          </p:cNvPr>
          <p:cNvSpPr txBox="1"/>
          <p:nvPr/>
        </p:nvSpPr>
        <p:spPr>
          <a:xfrm>
            <a:off x="173052" y="916383"/>
            <a:ext cx="1038726" cy="1015663"/>
          </a:xfrm>
          <a:prstGeom prst="rect">
            <a:avLst/>
          </a:prstGeom>
          <a:noFill/>
        </p:spPr>
        <p:txBody>
          <a:bodyPr wrap="square" rtlCol="0">
            <a:spAutoFit/>
          </a:bodyPr>
          <a:lstStyle/>
          <a:p>
            <a:r>
              <a:rPr lang="en-GB" sz="1200" b="1"/>
              <a:t>Identification</a:t>
            </a:r>
          </a:p>
          <a:p>
            <a:endParaRPr lang="en-GB" sz="1200"/>
          </a:p>
          <a:p>
            <a:endParaRPr lang="en-GB" sz="1200"/>
          </a:p>
          <a:p>
            <a:endParaRPr lang="en-GB" sz="1200"/>
          </a:p>
          <a:p>
            <a:endParaRPr lang="en-GB" sz="1200"/>
          </a:p>
        </p:txBody>
      </p:sp>
      <p:sp>
        <p:nvSpPr>
          <p:cNvPr id="31" name="TextBox 30">
            <a:extLst>
              <a:ext uri="{FF2B5EF4-FFF2-40B4-BE49-F238E27FC236}">
                <a16:creationId xmlns:a16="http://schemas.microsoft.com/office/drawing/2014/main" id="{8133433E-B80B-4E0D-A1FF-999C46B9BAFB}"/>
              </a:ext>
            </a:extLst>
          </p:cNvPr>
          <p:cNvSpPr txBox="1"/>
          <p:nvPr/>
        </p:nvSpPr>
        <p:spPr>
          <a:xfrm>
            <a:off x="226560" y="1882296"/>
            <a:ext cx="1038726" cy="646331"/>
          </a:xfrm>
          <a:prstGeom prst="rect">
            <a:avLst/>
          </a:prstGeom>
          <a:noFill/>
        </p:spPr>
        <p:txBody>
          <a:bodyPr wrap="square" rtlCol="0">
            <a:spAutoFit/>
          </a:bodyPr>
          <a:lstStyle/>
          <a:p>
            <a:r>
              <a:rPr lang="en-GB" sz="1200" b="1"/>
              <a:t>Preparation</a:t>
            </a:r>
          </a:p>
          <a:p>
            <a:endParaRPr lang="en-GB" sz="1200"/>
          </a:p>
          <a:p>
            <a:endParaRPr lang="en-GB" sz="1200"/>
          </a:p>
        </p:txBody>
      </p:sp>
      <p:sp>
        <p:nvSpPr>
          <p:cNvPr id="32" name="TextBox 31">
            <a:extLst>
              <a:ext uri="{FF2B5EF4-FFF2-40B4-BE49-F238E27FC236}">
                <a16:creationId xmlns:a16="http://schemas.microsoft.com/office/drawing/2014/main" id="{FF54D701-96CB-41FE-8169-4538D999FA40}"/>
              </a:ext>
            </a:extLst>
          </p:cNvPr>
          <p:cNvSpPr txBox="1"/>
          <p:nvPr/>
        </p:nvSpPr>
        <p:spPr>
          <a:xfrm>
            <a:off x="585518" y="2849842"/>
            <a:ext cx="589551" cy="646331"/>
          </a:xfrm>
          <a:prstGeom prst="rect">
            <a:avLst/>
          </a:prstGeom>
          <a:noFill/>
          <a:ln>
            <a:noFill/>
          </a:ln>
        </p:spPr>
        <p:txBody>
          <a:bodyPr wrap="square" rtlCol="0">
            <a:spAutoFit/>
          </a:bodyPr>
          <a:lstStyle/>
          <a:p>
            <a:r>
              <a:rPr lang="en-GB" sz="1200" b="1"/>
              <a:t>EMIS</a:t>
            </a:r>
          </a:p>
          <a:p>
            <a:endParaRPr lang="en-GB" sz="1200"/>
          </a:p>
          <a:p>
            <a:endParaRPr lang="en-GB" sz="1200"/>
          </a:p>
        </p:txBody>
      </p:sp>
      <p:sp>
        <p:nvSpPr>
          <p:cNvPr id="33" name="TextBox 32">
            <a:extLst>
              <a:ext uri="{FF2B5EF4-FFF2-40B4-BE49-F238E27FC236}">
                <a16:creationId xmlns:a16="http://schemas.microsoft.com/office/drawing/2014/main" id="{B7BD802F-9859-45EA-AFF2-E6B1CA15591B}"/>
              </a:ext>
            </a:extLst>
          </p:cNvPr>
          <p:cNvSpPr txBox="1"/>
          <p:nvPr/>
        </p:nvSpPr>
        <p:spPr>
          <a:xfrm>
            <a:off x="268704" y="5147624"/>
            <a:ext cx="1030689" cy="646331"/>
          </a:xfrm>
          <a:prstGeom prst="rect">
            <a:avLst/>
          </a:prstGeom>
          <a:noFill/>
          <a:ln>
            <a:noFill/>
          </a:ln>
        </p:spPr>
        <p:txBody>
          <a:bodyPr wrap="square" rtlCol="0">
            <a:spAutoFit/>
          </a:bodyPr>
          <a:lstStyle/>
          <a:p>
            <a:r>
              <a:rPr lang="en-GB" sz="1200" b="1"/>
              <a:t>Information</a:t>
            </a:r>
          </a:p>
          <a:p>
            <a:endParaRPr lang="en-GB" sz="1200"/>
          </a:p>
          <a:p>
            <a:endParaRPr lang="en-GB" sz="1200"/>
          </a:p>
        </p:txBody>
      </p:sp>
      <p:sp>
        <p:nvSpPr>
          <p:cNvPr id="21" name="Rectangle 20">
            <a:extLst>
              <a:ext uri="{FF2B5EF4-FFF2-40B4-BE49-F238E27FC236}">
                <a16:creationId xmlns:a16="http://schemas.microsoft.com/office/drawing/2014/main" id="{A2F4D39C-E7F7-4AFE-BFFE-0DDC3FBC0D99}"/>
              </a:ext>
            </a:extLst>
          </p:cNvPr>
          <p:cNvSpPr/>
          <p:nvPr/>
        </p:nvSpPr>
        <p:spPr>
          <a:xfrm>
            <a:off x="1199152" y="1849821"/>
            <a:ext cx="2602819" cy="853178"/>
          </a:xfrm>
          <a:prstGeom prst="rect">
            <a:avLst/>
          </a:prstGeom>
          <a:solidFill>
            <a:srgbClr val="FDC3EE"/>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err="1">
                <a:solidFill>
                  <a:schemeClr val="tx1"/>
                </a:solidFill>
                <a:latin typeface="MS Reference Sans Serif" panose="020B0604030504040204" pitchFamily="34" charset="0"/>
              </a:rPr>
              <a:t>Microteams</a:t>
            </a:r>
            <a:r>
              <a:rPr lang="en-GB" sz="1200">
                <a:solidFill>
                  <a:schemeClr val="tx1"/>
                </a:solidFill>
                <a:latin typeface="MS Reference Sans Serif" panose="020B0604030504040204" pitchFamily="34" charset="0"/>
              </a:rPr>
              <a:t> formed of Lead GP and 2</a:t>
            </a:r>
            <a:r>
              <a:rPr lang="en-GB" sz="1200" baseline="30000">
                <a:solidFill>
                  <a:schemeClr val="tx1"/>
                </a:solidFill>
                <a:latin typeface="MS Reference Sans Serif" panose="020B0604030504040204" pitchFamily="34" charset="0"/>
              </a:rPr>
              <a:t>nd</a:t>
            </a:r>
            <a:r>
              <a:rPr lang="en-GB" sz="1200">
                <a:solidFill>
                  <a:schemeClr val="tx1"/>
                </a:solidFill>
                <a:latin typeface="MS Reference Sans Serif" panose="020B0604030504040204" pitchFamily="34" charset="0"/>
              </a:rPr>
              <a:t> GP.  Key information on patients will be passed at lunch time meetings</a:t>
            </a:r>
          </a:p>
        </p:txBody>
      </p:sp>
      <p:sp>
        <p:nvSpPr>
          <p:cNvPr id="22" name="Rectangle 21">
            <a:extLst>
              <a:ext uri="{FF2B5EF4-FFF2-40B4-BE49-F238E27FC236}">
                <a16:creationId xmlns:a16="http://schemas.microsoft.com/office/drawing/2014/main" id="{A2F4D39C-E7F7-4AFE-BFFE-0DDC3FBC0D99}"/>
              </a:ext>
            </a:extLst>
          </p:cNvPr>
          <p:cNvSpPr/>
          <p:nvPr/>
        </p:nvSpPr>
        <p:spPr>
          <a:xfrm>
            <a:off x="8773987" y="1849821"/>
            <a:ext cx="3123152" cy="848704"/>
          </a:xfrm>
          <a:prstGeom prst="rect">
            <a:avLst/>
          </a:prstGeom>
          <a:solidFill>
            <a:srgbClr val="FDC3EE"/>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a:solidFill>
                  <a:schemeClr val="tx1"/>
                </a:solidFill>
                <a:latin typeface="MS Reference Sans Serif" panose="020B0604030504040204" pitchFamily="34" charset="0"/>
              </a:rPr>
              <a:t>Current patient pathway for FA reviewed.  Change includes option to refer patient to social prescriber</a:t>
            </a:r>
          </a:p>
        </p:txBody>
      </p:sp>
      <p:sp>
        <p:nvSpPr>
          <p:cNvPr id="25" name="Rectangle 24">
            <a:extLst>
              <a:ext uri="{FF2B5EF4-FFF2-40B4-BE49-F238E27FC236}">
                <a16:creationId xmlns:a16="http://schemas.microsoft.com/office/drawing/2014/main" id="{8F2CE739-840C-4B97-8A18-9C2A05B1015D}"/>
              </a:ext>
            </a:extLst>
          </p:cNvPr>
          <p:cNvSpPr/>
          <p:nvPr/>
        </p:nvSpPr>
        <p:spPr>
          <a:xfrm>
            <a:off x="9613806" y="716695"/>
            <a:ext cx="2283333" cy="1030181"/>
          </a:xfrm>
          <a:prstGeom prst="rect">
            <a:avLst/>
          </a:prstGeom>
          <a:solidFill>
            <a:srgbClr val="FFF3F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err="1">
                <a:solidFill>
                  <a:schemeClr val="tx1"/>
                </a:solidFill>
                <a:latin typeface="MS Reference Sans Serif" panose="020B0604030504040204" pitchFamily="34" charset="0"/>
              </a:rPr>
              <a:t>CoC</a:t>
            </a:r>
            <a:r>
              <a:rPr lang="en-GB" sz="1200" dirty="0">
                <a:solidFill>
                  <a:schemeClr val="tx1"/>
                </a:solidFill>
                <a:latin typeface="MS Reference Sans Serif" panose="020B0604030504040204" pitchFamily="34" charset="0"/>
              </a:rPr>
              <a:t> Patients added opportunistically by GP team but looking to move to running the Tool quarterly</a:t>
            </a:r>
          </a:p>
        </p:txBody>
      </p:sp>
      <p:sp>
        <p:nvSpPr>
          <p:cNvPr id="3" name="Rectangle 2">
            <a:extLst>
              <a:ext uri="{FF2B5EF4-FFF2-40B4-BE49-F238E27FC236}">
                <a16:creationId xmlns:a16="http://schemas.microsoft.com/office/drawing/2014/main" id="{F56BD836-D57E-4F17-B07B-064516C79BB4}"/>
              </a:ext>
            </a:extLst>
          </p:cNvPr>
          <p:cNvSpPr/>
          <p:nvPr/>
        </p:nvSpPr>
        <p:spPr>
          <a:xfrm>
            <a:off x="9968513" y="5084126"/>
            <a:ext cx="1928626" cy="777164"/>
          </a:xfrm>
          <a:prstGeom prst="rect">
            <a:avLst/>
          </a:prstGeom>
          <a:solidFill>
            <a:srgbClr val="DAB4C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chemeClr val="tx1"/>
                </a:solidFill>
                <a:latin typeface="MS Reference Sans Serif" panose="020B0604030504040204" pitchFamily="34" charset="0"/>
              </a:rPr>
              <a:t>Presentation on </a:t>
            </a:r>
            <a:r>
              <a:rPr lang="en-GB" sz="1200" dirty="0" err="1">
                <a:solidFill>
                  <a:schemeClr val="tx1"/>
                </a:solidFill>
                <a:latin typeface="MS Reference Sans Serif" panose="020B0604030504040204" pitchFamily="34" charset="0"/>
              </a:rPr>
              <a:t>CoC</a:t>
            </a:r>
            <a:r>
              <a:rPr lang="en-GB" sz="1200" dirty="0">
                <a:solidFill>
                  <a:schemeClr val="tx1"/>
                </a:solidFill>
                <a:latin typeface="MS Reference Sans Serif" panose="020B0604030504040204" pitchFamily="34" charset="0"/>
              </a:rPr>
              <a:t> given to PPG who have supported initiative</a:t>
            </a:r>
          </a:p>
        </p:txBody>
      </p:sp>
    </p:spTree>
    <p:extLst>
      <p:ext uri="{BB962C8B-B14F-4D97-AF65-F5344CB8AC3E}">
        <p14:creationId xmlns:p14="http://schemas.microsoft.com/office/powerpoint/2010/main" val="2657045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C1210-65C5-4305-8FB9-BE6D0D418FC9}"/>
              </a:ext>
            </a:extLst>
          </p:cNvPr>
          <p:cNvSpPr>
            <a:spLocks noGrp="1"/>
          </p:cNvSpPr>
          <p:nvPr>
            <p:ph type="title"/>
          </p:nvPr>
        </p:nvSpPr>
        <p:spPr>
          <a:xfrm>
            <a:off x="429637" y="423490"/>
            <a:ext cx="4732421" cy="1325563"/>
          </a:xfrm>
        </p:spPr>
        <p:txBody>
          <a:bodyPr/>
          <a:lstStyle/>
          <a:p>
            <a:r>
              <a:rPr lang="en-GB"/>
              <a:t>Review</a:t>
            </a:r>
          </a:p>
        </p:txBody>
      </p:sp>
      <p:sp>
        <p:nvSpPr>
          <p:cNvPr id="4" name="Rectangle 3">
            <a:extLst>
              <a:ext uri="{FF2B5EF4-FFF2-40B4-BE49-F238E27FC236}">
                <a16:creationId xmlns:a16="http://schemas.microsoft.com/office/drawing/2014/main" id="{DEDAB58E-F4D3-492F-B699-A8C7EEAAEDAA}"/>
              </a:ext>
            </a:extLst>
          </p:cNvPr>
          <p:cNvSpPr/>
          <p:nvPr/>
        </p:nvSpPr>
        <p:spPr>
          <a:xfrm>
            <a:off x="429637" y="1376075"/>
            <a:ext cx="5190578" cy="1880081"/>
          </a:xfrm>
          <a:prstGeom prst="rect">
            <a:avLst/>
          </a:prstGeom>
          <a:noFill/>
          <a:ln>
            <a:solidFill>
              <a:srgbClr val="D21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rgbClr val="660066"/>
                </a:solidFill>
                <a:latin typeface="MS Reference Sans Serif" panose="020B0604030504040204" pitchFamily="34" charset="0"/>
              </a:rPr>
              <a:t>Patient A</a:t>
            </a:r>
            <a:r>
              <a:rPr lang="en-GB" sz="1400">
                <a:solidFill>
                  <a:srgbClr val="660066"/>
                </a:solidFill>
                <a:latin typeface="MS Reference Sans Serif" panose="020B0604030504040204" pitchFamily="34" charset="0"/>
              </a:rPr>
              <a:t>: </a:t>
            </a:r>
          </a:p>
          <a:p>
            <a:r>
              <a:rPr lang="en-GB" sz="1400">
                <a:solidFill>
                  <a:srgbClr val="660066"/>
                </a:solidFill>
                <a:latin typeface="MS Reference Sans Serif" panose="020B0604030504040204" pitchFamily="34" charset="0"/>
              </a:rPr>
              <a:t>Telephoned on receipt of the letter and was very upset.  Patient decided to cancel all future appointments as felt letter suggested she was wasting GP time.  Later the same day, the patient telephoned again to say that having digested the contents of the letter, she now felt that seeing the same GP would be a good thing.</a:t>
            </a:r>
          </a:p>
        </p:txBody>
      </p:sp>
      <p:sp>
        <p:nvSpPr>
          <p:cNvPr id="5" name="Rectangle 4">
            <a:extLst>
              <a:ext uri="{FF2B5EF4-FFF2-40B4-BE49-F238E27FC236}">
                <a16:creationId xmlns:a16="http://schemas.microsoft.com/office/drawing/2014/main" id="{1BF4D354-B5E3-41DF-9D29-EC2E7C71B1C5}"/>
              </a:ext>
            </a:extLst>
          </p:cNvPr>
          <p:cNvSpPr/>
          <p:nvPr/>
        </p:nvSpPr>
        <p:spPr>
          <a:xfrm>
            <a:off x="429636" y="3702495"/>
            <a:ext cx="5190579" cy="1940021"/>
          </a:xfrm>
          <a:prstGeom prst="rect">
            <a:avLst/>
          </a:prstGeom>
          <a:noFill/>
          <a:ln>
            <a:solidFill>
              <a:srgbClr val="D21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rgbClr val="660066"/>
                </a:solidFill>
                <a:latin typeface="MS Reference Sans Serif" panose="020B0604030504040204" pitchFamily="34" charset="0"/>
              </a:rPr>
              <a:t>Patient B</a:t>
            </a:r>
            <a:r>
              <a:rPr lang="en-GB" sz="1400">
                <a:solidFill>
                  <a:srgbClr val="660066"/>
                </a:solidFill>
                <a:latin typeface="MS Reference Sans Serif" panose="020B0604030504040204" pitchFamily="34" charset="0"/>
              </a:rPr>
              <a:t>: </a:t>
            </a:r>
          </a:p>
          <a:p>
            <a:r>
              <a:rPr lang="en-GB" sz="1400">
                <a:solidFill>
                  <a:srgbClr val="660066"/>
                </a:solidFill>
                <a:latin typeface="MS Reference Sans Serif" panose="020B0604030504040204" pitchFamily="34" charset="0"/>
              </a:rPr>
              <a:t>Telephoned to say happy to be part of the pilot but would prefer one of the buddy team to be a female.  The patient had been seeing a female GP but in reallocating workload their GP was changed to a male.  The patient said initial reading of the letter had made her feel anxious although but having a usual GP is exactly what she would like. </a:t>
            </a:r>
          </a:p>
        </p:txBody>
      </p:sp>
      <p:sp>
        <p:nvSpPr>
          <p:cNvPr id="6" name="Rectangle 5">
            <a:extLst>
              <a:ext uri="{FF2B5EF4-FFF2-40B4-BE49-F238E27FC236}">
                <a16:creationId xmlns:a16="http://schemas.microsoft.com/office/drawing/2014/main" id="{83AE12D7-1E68-4C44-A036-0ADE94B49C49}"/>
              </a:ext>
            </a:extLst>
          </p:cNvPr>
          <p:cNvSpPr/>
          <p:nvPr/>
        </p:nvSpPr>
        <p:spPr>
          <a:xfrm>
            <a:off x="6072154" y="1376075"/>
            <a:ext cx="5190578" cy="2125408"/>
          </a:xfrm>
          <a:prstGeom prst="rect">
            <a:avLst/>
          </a:prstGeom>
          <a:noFill/>
          <a:ln>
            <a:solidFill>
              <a:srgbClr val="D21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a:solidFill>
                  <a:srgbClr val="660066"/>
                </a:solidFill>
                <a:latin typeface="MS Reference Sans Serif" panose="020B0604030504040204" pitchFamily="34" charset="0"/>
              </a:rPr>
              <a:t>Early success</a:t>
            </a:r>
            <a:r>
              <a:rPr lang="en-GB" sz="1400">
                <a:solidFill>
                  <a:srgbClr val="660066"/>
                </a:solidFill>
                <a:latin typeface="MS Reference Sans Serif" panose="020B0604030504040204" pitchFamily="34" charset="0"/>
              </a:rPr>
              <a:t>: </a:t>
            </a:r>
          </a:p>
          <a:p>
            <a:pPr marL="285750" indent="-285750">
              <a:buFont typeface="Arial" panose="020B0604020202020204" pitchFamily="34" charset="0"/>
              <a:buChar char="•"/>
            </a:pPr>
            <a:r>
              <a:rPr lang="en-GB" sz="1400">
                <a:solidFill>
                  <a:srgbClr val="660066"/>
                </a:solidFill>
                <a:latin typeface="MS Reference Sans Serif" panose="020B0604030504040204" pitchFamily="34" charset="0"/>
              </a:rPr>
              <a:t>Patient, who is not elderly but suffers with loneliness and social isolation, referred to social prescriber and is feeling better now he is connected back into the community including a lunch club</a:t>
            </a:r>
          </a:p>
          <a:p>
            <a:pPr marL="285750" indent="-285750">
              <a:buFont typeface="Arial" panose="020B0604020202020204" pitchFamily="34" charset="0"/>
              <a:buChar char="•"/>
            </a:pPr>
            <a:endParaRPr lang="en-GB" sz="1400">
              <a:solidFill>
                <a:srgbClr val="660066"/>
              </a:solidFill>
              <a:latin typeface="MS Reference Sans Serif" panose="020B0604030504040204" pitchFamily="34" charset="0"/>
            </a:endParaRPr>
          </a:p>
          <a:p>
            <a:pPr marL="285750" indent="-285750">
              <a:buFont typeface="Arial" panose="020B0604020202020204" pitchFamily="34" charset="0"/>
              <a:buChar char="•"/>
            </a:pPr>
            <a:r>
              <a:rPr lang="en-GB" sz="1400">
                <a:solidFill>
                  <a:srgbClr val="660066"/>
                </a:solidFill>
                <a:latin typeface="MS Reference Sans Serif" panose="020B0604030504040204" pitchFamily="34" charset="0"/>
              </a:rPr>
              <a:t>2 patients have told their GP they feel the project is helping them access they care they need as both view continuity of care as vital</a:t>
            </a:r>
          </a:p>
        </p:txBody>
      </p:sp>
      <p:sp>
        <p:nvSpPr>
          <p:cNvPr id="7" name="Rectangle 6">
            <a:extLst>
              <a:ext uri="{FF2B5EF4-FFF2-40B4-BE49-F238E27FC236}">
                <a16:creationId xmlns:a16="http://schemas.microsoft.com/office/drawing/2014/main" id="{381E0EEE-0426-4478-962D-49073A200737}"/>
              </a:ext>
            </a:extLst>
          </p:cNvPr>
          <p:cNvSpPr/>
          <p:nvPr/>
        </p:nvSpPr>
        <p:spPr>
          <a:xfrm>
            <a:off x="6072154" y="3925812"/>
            <a:ext cx="5190578" cy="2363476"/>
          </a:xfrm>
          <a:prstGeom prst="rect">
            <a:avLst/>
          </a:prstGeom>
          <a:noFill/>
          <a:ln>
            <a:solidFill>
              <a:srgbClr val="D21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660066"/>
                </a:solidFill>
                <a:latin typeface="MS Reference Sans Serif" panose="020B0604030504040204" pitchFamily="34" charset="0"/>
              </a:rPr>
              <a:t>Going forward</a:t>
            </a:r>
            <a:r>
              <a:rPr lang="en-GB" sz="1400" dirty="0">
                <a:solidFill>
                  <a:srgbClr val="660066"/>
                </a:solidFill>
                <a:latin typeface="MS Reference Sans Serif" panose="020B0604030504040204" pitchFamily="34" charset="0"/>
              </a:rPr>
              <a:t>:</a:t>
            </a:r>
          </a:p>
          <a:p>
            <a:pPr marL="285750" indent="-285750">
              <a:buFont typeface="Arial" panose="020B0604020202020204" pitchFamily="34" charset="0"/>
              <a:buChar char="•"/>
            </a:pPr>
            <a:r>
              <a:rPr lang="en-GB" sz="1400" dirty="0">
                <a:solidFill>
                  <a:srgbClr val="660066"/>
                </a:solidFill>
                <a:latin typeface="MS Reference Sans Serif" panose="020B0604030504040204" pitchFamily="34" charset="0"/>
              </a:rPr>
              <a:t>Parents and children – look at keeping them with same ‘usual GP’</a:t>
            </a:r>
          </a:p>
          <a:p>
            <a:pPr marL="285750" indent="-285750">
              <a:buFont typeface="Arial" panose="020B0604020202020204" pitchFamily="34" charset="0"/>
              <a:buChar char="•"/>
            </a:pPr>
            <a:r>
              <a:rPr lang="en-GB" sz="1400" dirty="0">
                <a:solidFill>
                  <a:srgbClr val="660066"/>
                </a:solidFill>
                <a:latin typeface="MS Reference Sans Serif" panose="020B0604030504040204" pitchFamily="34" charset="0"/>
              </a:rPr>
              <a:t>Measure the impact of the change – it feels as though patients are booking less</a:t>
            </a:r>
          </a:p>
          <a:p>
            <a:pPr marL="285750" indent="-285750">
              <a:buFont typeface="Arial" panose="020B0604020202020204" pitchFamily="34" charset="0"/>
              <a:buChar char="•"/>
            </a:pPr>
            <a:r>
              <a:rPr lang="en-GB" sz="1400" dirty="0">
                <a:solidFill>
                  <a:srgbClr val="660066"/>
                </a:solidFill>
                <a:latin typeface="MS Reference Sans Serif" panose="020B0604030504040204" pitchFamily="34" charset="0"/>
              </a:rPr>
              <a:t>Microteam – check on team approach including information sharing</a:t>
            </a:r>
          </a:p>
          <a:p>
            <a:pPr marL="285750" indent="-285750">
              <a:buFont typeface="Arial" panose="020B0604020202020204" pitchFamily="34" charset="0"/>
              <a:buChar char="•"/>
            </a:pPr>
            <a:r>
              <a:rPr lang="en-GB" sz="1400" dirty="0">
                <a:solidFill>
                  <a:srgbClr val="660066"/>
                </a:solidFill>
                <a:latin typeface="MS Reference Sans Serif" panose="020B0604030504040204" pitchFamily="34" charset="0"/>
              </a:rPr>
              <a:t>Rolling Programme – current opportunistic identification of patients by GP Team may be replaced by running the Usual GP Reallocation Tool each quarter</a:t>
            </a:r>
          </a:p>
        </p:txBody>
      </p:sp>
    </p:spTree>
    <p:extLst>
      <p:ext uri="{BB962C8B-B14F-4D97-AF65-F5344CB8AC3E}">
        <p14:creationId xmlns:p14="http://schemas.microsoft.com/office/powerpoint/2010/main" val="303584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Appointment Booking</a:t>
            </a:r>
          </a:p>
        </p:txBody>
      </p:sp>
      <p:cxnSp>
        <p:nvCxnSpPr>
          <p:cNvPr id="11" name="Straight Arrow Connector 10"/>
          <p:cNvCxnSpPr/>
          <p:nvPr/>
        </p:nvCxnSpPr>
        <p:spPr>
          <a:xfrm>
            <a:off x="6134960" y="4378713"/>
            <a:ext cx="0" cy="267629"/>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86639691-8BCA-4CCF-8FB9-FC60DDE009D1}"/>
              </a:ext>
            </a:extLst>
          </p:cNvPr>
          <p:cNvGraphicFramePr/>
          <p:nvPr>
            <p:extLst>
              <p:ext uri="{D42A27DB-BD31-4B8C-83A1-F6EECF244321}">
                <p14:modId xmlns:p14="http://schemas.microsoft.com/office/powerpoint/2010/main" val="1252979095"/>
              </p:ext>
            </p:extLst>
          </p:nvPr>
        </p:nvGraphicFramePr>
        <p:xfrm>
          <a:off x="2490201" y="1312432"/>
          <a:ext cx="8880632" cy="5278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57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B9BD8-206B-4F71-A11A-93EC6E36A05D}"/>
              </a:ext>
            </a:extLst>
          </p:cNvPr>
          <p:cNvSpPr>
            <a:spLocks noGrp="1"/>
          </p:cNvSpPr>
          <p:nvPr>
            <p:ph type="title"/>
          </p:nvPr>
        </p:nvSpPr>
        <p:spPr/>
        <p:txBody>
          <a:bodyPr/>
          <a:lstStyle/>
          <a:p>
            <a:r>
              <a:rPr lang="en-GB"/>
              <a:t>Resource: Patient Letters</a:t>
            </a:r>
          </a:p>
        </p:txBody>
      </p:sp>
      <p:sp>
        <p:nvSpPr>
          <p:cNvPr id="4" name="Rectangle 3">
            <a:extLst>
              <a:ext uri="{FF2B5EF4-FFF2-40B4-BE49-F238E27FC236}">
                <a16:creationId xmlns:a16="http://schemas.microsoft.com/office/drawing/2014/main" id="{A894979C-68AF-4972-A9BF-A7D7DB49ADC7}"/>
              </a:ext>
            </a:extLst>
          </p:cNvPr>
          <p:cNvSpPr/>
          <p:nvPr/>
        </p:nvSpPr>
        <p:spPr>
          <a:xfrm>
            <a:off x="673768" y="1749053"/>
            <a:ext cx="4700338" cy="4090274"/>
          </a:xfrm>
          <a:prstGeom prst="rect">
            <a:avLst/>
          </a:prstGeom>
          <a:solidFill>
            <a:srgbClr val="FFF3FC"/>
          </a:solidFill>
          <a:ln>
            <a:solidFill>
              <a:srgbClr val="D21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rgbClr val="A1368F"/>
                </a:solidFill>
              </a:rPr>
              <a:t>FREQUENT ATTENDERS (MH/PERSONALITY DISORDERS) – PATIENT LETTER </a:t>
            </a:r>
          </a:p>
          <a:p>
            <a:r>
              <a:rPr lang="en-GB" sz="1000" dirty="0">
                <a:solidFill>
                  <a:srgbClr val="A1368F"/>
                </a:solidFill>
              </a:rPr>
              <a:t>Dear…..</a:t>
            </a:r>
          </a:p>
          <a:p>
            <a:r>
              <a:rPr lang="en-GB" sz="1000" dirty="0">
                <a:solidFill>
                  <a:srgbClr val="A1368F"/>
                </a:solidFill>
              </a:rPr>
              <a:t>Continuity of care means patients seeing the same GP, or the same members of a clinical team.  There is a growing body of evidence showing continuity is beneficial to both patients and GPs.   When the GP-Patient relationship is stronger, patients feel more at ease, more able to disclose sensitive information, more likely to follow advice, and less likely to be admitted to hospital.     </a:t>
            </a:r>
          </a:p>
          <a:p>
            <a:r>
              <a:rPr lang="en-GB" sz="1000" dirty="0">
                <a:solidFill>
                  <a:srgbClr val="A1368F"/>
                </a:solidFill>
              </a:rPr>
              <a:t>The Family Practice is introducing continuity of care from &lt;date&gt;.  This will mean some minor changes to the booking of appointments, and we would ask for your support:   </a:t>
            </a:r>
          </a:p>
          <a:p>
            <a:pPr lvl="0"/>
            <a:r>
              <a:rPr lang="en-GB" sz="1000" dirty="0">
                <a:solidFill>
                  <a:srgbClr val="A1368F"/>
                </a:solidFill>
              </a:rPr>
              <a:t>Always try to see your usual GP who is Dr X . If they are not available you have been allocated Dr X who will also be fully aware of your case and care.</a:t>
            </a:r>
          </a:p>
          <a:p>
            <a:pPr lvl="0"/>
            <a:r>
              <a:rPr lang="en-GB" sz="1000" dirty="0">
                <a:solidFill>
                  <a:srgbClr val="A1368F"/>
                </a:solidFill>
              </a:rPr>
              <a:t>Unless it is urgent, please do not book into the Duty Doctor slot for routine or ongoing issues even if it is your Usual GP on duty. </a:t>
            </a:r>
          </a:p>
          <a:p>
            <a:pPr lvl="0"/>
            <a:r>
              <a:rPr lang="en-GB" sz="1000" dirty="0">
                <a:solidFill>
                  <a:srgbClr val="A1368F"/>
                </a:solidFill>
              </a:rPr>
              <a:t>Please only make appointments at the practice when you have a medical need.   </a:t>
            </a:r>
          </a:p>
          <a:p>
            <a:pPr lvl="0"/>
            <a:r>
              <a:rPr lang="en-GB" sz="1000" dirty="0">
                <a:solidFill>
                  <a:srgbClr val="A1368F"/>
                </a:solidFill>
              </a:rPr>
              <a:t>Our Reception Staff have been re-trained as Care Navigators.  This means they guide and support you on the most appropriate appointment type and course of action.</a:t>
            </a:r>
          </a:p>
          <a:p>
            <a:r>
              <a:rPr lang="en-GB" sz="1000" dirty="0">
                <a:solidFill>
                  <a:srgbClr val="A1368F"/>
                </a:solidFill>
              </a:rPr>
              <a:t>We very much appreciate your support with this initiative.   We anticipate that by tackling this together we can meet your needs better and in turn give you greater independence and ability to take control of your health.  </a:t>
            </a:r>
          </a:p>
          <a:p>
            <a:r>
              <a:rPr lang="en-GB" sz="1000" dirty="0">
                <a:solidFill>
                  <a:srgbClr val="A1368F"/>
                </a:solidFill>
              </a:rPr>
              <a:t>If you would like to discuss this initiative with your GP, please contact the Reception Desk who will arrange for your GP to give you a call.</a:t>
            </a:r>
          </a:p>
          <a:p>
            <a:r>
              <a:rPr lang="en-GB" sz="1000" dirty="0">
                <a:solidFill>
                  <a:srgbClr val="A1368F"/>
                </a:solidFill>
              </a:rPr>
              <a:t>Yours…etc</a:t>
            </a:r>
          </a:p>
        </p:txBody>
      </p:sp>
      <p:sp>
        <p:nvSpPr>
          <p:cNvPr id="5" name="Rectangle 4">
            <a:extLst>
              <a:ext uri="{FF2B5EF4-FFF2-40B4-BE49-F238E27FC236}">
                <a16:creationId xmlns:a16="http://schemas.microsoft.com/office/drawing/2014/main" id="{D1337626-6415-49C7-9861-870451FD6D7E}"/>
              </a:ext>
            </a:extLst>
          </p:cNvPr>
          <p:cNvSpPr/>
          <p:nvPr/>
        </p:nvSpPr>
        <p:spPr>
          <a:xfrm>
            <a:off x="5863389" y="1155033"/>
            <a:ext cx="5317958" cy="4684294"/>
          </a:xfrm>
          <a:prstGeom prst="rect">
            <a:avLst/>
          </a:prstGeom>
          <a:solidFill>
            <a:srgbClr val="FFF3FC"/>
          </a:solidFill>
          <a:ln>
            <a:solidFill>
              <a:srgbClr val="D21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rgbClr val="A1368F"/>
                </a:solidFill>
              </a:rPr>
              <a:t>FREQUENT ATTENDERS – PATIENT LETTER (MUS) </a:t>
            </a:r>
          </a:p>
          <a:p>
            <a:r>
              <a:rPr lang="en-GB" sz="1000" dirty="0">
                <a:solidFill>
                  <a:srgbClr val="A1368F"/>
                </a:solidFill>
              </a:rPr>
              <a:t>Dear…..</a:t>
            </a:r>
          </a:p>
          <a:p>
            <a:r>
              <a:rPr lang="en-GB" sz="1000" dirty="0">
                <a:solidFill>
                  <a:srgbClr val="A1368F"/>
                </a:solidFill>
              </a:rPr>
              <a:t>We are continually looking at how we improve services for all our patients and we have identified that you are among a small number of patients at the practice who are being seen on a very frequent basis.  </a:t>
            </a:r>
          </a:p>
          <a:p>
            <a:r>
              <a:rPr lang="en-GB" sz="1000" dirty="0">
                <a:solidFill>
                  <a:srgbClr val="A1368F"/>
                </a:solidFill>
              </a:rPr>
              <a:t>In the past 12 months you have visited the surgery x times for appointments.  The frequency of your attendances suggests to us that we are not meeting your needs, and that means you are having to visit the surgery more.  While some chronic illnesses need regular monitoring, often when a patient is frequently seeing their GP it suggests something different is needed. For example, patients may benefit from being linked to other organisations that are able to help you to remain independent and manage your life, including your medical problems, more confidently.</a:t>
            </a:r>
          </a:p>
          <a:p>
            <a:r>
              <a:rPr lang="en-GB" sz="1000" dirty="0">
                <a:solidFill>
                  <a:srgbClr val="A1368F"/>
                </a:solidFill>
              </a:rPr>
              <a:t>To help us to provide services that meet the needs of all patients, we are putting a new process in place.   This will start from &lt;date&gt;.  From that date, we would ask that you:</a:t>
            </a:r>
          </a:p>
          <a:p>
            <a:pPr lvl="0"/>
            <a:r>
              <a:rPr lang="en-GB" sz="1000" dirty="0">
                <a:solidFill>
                  <a:srgbClr val="A1368F"/>
                </a:solidFill>
              </a:rPr>
              <a:t>Always try to see your usual/lead GP who is Dr X . If they are not available you have been allocated Dr X who will also be fully aware of your case and care.</a:t>
            </a:r>
          </a:p>
          <a:p>
            <a:pPr lvl="0"/>
            <a:r>
              <a:rPr lang="en-GB" sz="1000" dirty="0">
                <a:solidFill>
                  <a:srgbClr val="A1368F"/>
                </a:solidFill>
              </a:rPr>
              <a:t>Only make appointments at the practice when you have a medical need.   Please do not book ‘just in case’ appointments as this will mean a patient who does need an appointment may not be seen. </a:t>
            </a:r>
          </a:p>
          <a:p>
            <a:pPr lvl="0"/>
            <a:r>
              <a:rPr lang="en-GB" sz="1000" dirty="0">
                <a:solidFill>
                  <a:srgbClr val="A1368F"/>
                </a:solidFill>
              </a:rPr>
              <a:t>Duty Doctor appointments are available for patients with urgent needs.  Please do not book into the Duty Doctor slots for routine or ongoing issues, even if it is your GP on duty, as it may mean a patient with urgent issues is not seen.</a:t>
            </a:r>
          </a:p>
          <a:p>
            <a:pPr lvl="0"/>
            <a:r>
              <a:rPr lang="en-GB" sz="1000" dirty="0">
                <a:solidFill>
                  <a:srgbClr val="A1368F"/>
                </a:solidFill>
              </a:rPr>
              <a:t>Our Reception Staff have been re-trained as Care Navigators.  This means they are able to discuss with you the most appropriate appointment type and to work with you to guide you to the most appropriate course of action.</a:t>
            </a:r>
          </a:p>
          <a:p>
            <a:r>
              <a:rPr lang="en-GB" sz="1000" dirty="0">
                <a:solidFill>
                  <a:srgbClr val="A1368F"/>
                </a:solidFill>
              </a:rPr>
              <a:t>We very much appreciate your support with this initiative.   We anticipate that by tackling this together we can meet your needs better and in turn give you greater independence and ability to take control of your health.  </a:t>
            </a:r>
          </a:p>
          <a:p>
            <a:r>
              <a:rPr lang="en-GB" sz="1000" dirty="0">
                <a:solidFill>
                  <a:srgbClr val="A1368F"/>
                </a:solidFill>
              </a:rPr>
              <a:t>If you would like to discuss this initiative with your GP, please contact the Reception Desk who will arrange for your GP to give you a call.</a:t>
            </a:r>
          </a:p>
          <a:p>
            <a:r>
              <a:rPr lang="en-GB" sz="1000" dirty="0">
                <a:solidFill>
                  <a:srgbClr val="A1368F"/>
                </a:solidFill>
              </a:rPr>
              <a:t>Yours…etc</a:t>
            </a:r>
          </a:p>
        </p:txBody>
      </p:sp>
    </p:spTree>
    <p:extLst>
      <p:ext uri="{BB962C8B-B14F-4D97-AF65-F5344CB8AC3E}">
        <p14:creationId xmlns:p14="http://schemas.microsoft.com/office/powerpoint/2010/main" val="208020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5505" y="5724939"/>
            <a:ext cx="4731026" cy="646331"/>
          </a:xfrm>
          <a:prstGeom prst="rect">
            <a:avLst/>
          </a:prstGeom>
          <a:noFill/>
        </p:spPr>
        <p:txBody>
          <a:bodyPr wrap="square" rtlCol="0">
            <a:spAutoFit/>
          </a:bodyPr>
          <a:lstStyle/>
          <a:p>
            <a:r>
              <a:rPr lang="en-GB" b="1">
                <a:solidFill>
                  <a:schemeClr val="bg1"/>
                </a:solidFill>
                <a:latin typeface="Microsoft Sans Serif" panose="020B0604020202020204" pitchFamily="34" charset="0"/>
                <a:cs typeface="Microsoft Sans Serif" panose="020B0604020202020204" pitchFamily="34" charset="0"/>
              </a:rPr>
              <a:t>Continuity of Care Project Manager: Julia.Martineau@onecare.org.uk</a:t>
            </a:r>
          </a:p>
        </p:txBody>
      </p:sp>
    </p:spTree>
    <p:extLst>
      <p:ext uri="{BB962C8B-B14F-4D97-AF65-F5344CB8AC3E}">
        <p14:creationId xmlns:p14="http://schemas.microsoft.com/office/powerpoint/2010/main" val="1748280305"/>
      </p:ext>
    </p:extLst>
  </p:cSld>
  <p:clrMapOvr>
    <a:masterClrMapping/>
  </p:clrMapOvr>
</p:sld>
</file>

<file path=ppt/theme/theme1.xml><?xml version="1.0" encoding="utf-8"?>
<a:theme xmlns:a="http://schemas.openxmlformats.org/drawingml/2006/main" name="2_Custom Design">
  <a:themeElements>
    <a:clrScheme name="MyCare">
      <a:dk1>
        <a:sysClr val="windowText" lastClr="000000"/>
      </a:dk1>
      <a:lt1>
        <a:sysClr val="window" lastClr="FFFFFF"/>
      </a:lt1>
      <a:dk2>
        <a:srgbClr val="16398C"/>
      </a:dk2>
      <a:lt2>
        <a:srgbClr val="E7E6E6"/>
      </a:lt2>
      <a:accent1>
        <a:srgbClr val="8C0D7E"/>
      </a:accent1>
      <a:accent2>
        <a:srgbClr val="F8B2F0"/>
      </a:accent2>
      <a:accent3>
        <a:srgbClr val="E7E6E6"/>
      </a:accent3>
      <a:accent4>
        <a:srgbClr val="16398C"/>
      </a:accent4>
      <a:accent5>
        <a:srgbClr val="8C0D7E"/>
      </a:accent5>
      <a:accent6>
        <a:srgbClr val="F8B2F0"/>
      </a:accent6>
      <a:hlink>
        <a:srgbClr val="16398C"/>
      </a:hlink>
      <a:folHlink>
        <a:srgbClr val="8C0D7E"/>
      </a:folHlink>
    </a:clrScheme>
    <a:fontScheme name="Custom 1">
      <a:majorFont>
        <a:latin typeface="Gotham Rounded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Custom 4">
      <a:dk1>
        <a:sysClr val="windowText" lastClr="000000"/>
      </a:dk1>
      <a:lt1>
        <a:sysClr val="window" lastClr="FFFFFF"/>
      </a:lt1>
      <a:dk2>
        <a:srgbClr val="000000"/>
      </a:dk2>
      <a:lt2>
        <a:srgbClr val="E7E6E6"/>
      </a:lt2>
      <a:accent1>
        <a:srgbClr val="8C0D7E"/>
      </a:accent1>
      <a:accent2>
        <a:srgbClr val="F8B2F0"/>
      </a:accent2>
      <a:accent3>
        <a:srgbClr val="E7E6E6"/>
      </a:accent3>
      <a:accent4>
        <a:srgbClr val="16398C"/>
      </a:accent4>
      <a:accent5>
        <a:srgbClr val="8C0D7E"/>
      </a:accent5>
      <a:accent6>
        <a:srgbClr val="F8B2F0"/>
      </a:accent6>
      <a:hlink>
        <a:srgbClr val="16398C"/>
      </a:hlink>
      <a:folHlink>
        <a:srgbClr val="8C0D7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983602A682BC4B85AAEC97ED7A213A" ma:contentTypeVersion="12" ma:contentTypeDescription="Create a new document." ma:contentTypeScope="" ma:versionID="02113cf347af5da4cda9348cd8f5daf2">
  <xsd:schema xmlns:xsd="http://www.w3.org/2001/XMLSchema" xmlns:xs="http://www.w3.org/2001/XMLSchema" xmlns:p="http://schemas.microsoft.com/office/2006/metadata/properties" xmlns:ns2="b2f522bf-5a60-44bf-b1c9-502145edce1d" xmlns:ns3="6c54bd8c-ca9d-4bb1-bb21-4e6fd6d684b1" targetNamespace="http://schemas.microsoft.com/office/2006/metadata/properties" ma:root="true" ma:fieldsID="5e198e94b692eadedb7b51b41956a115" ns2:_="" ns3:_="">
    <xsd:import namespace="b2f522bf-5a60-44bf-b1c9-502145edce1d"/>
    <xsd:import namespace="6c54bd8c-ca9d-4bb1-bb21-4e6fd6d684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f522bf-5a60-44bf-b1c9-502145edce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54bd8c-ca9d-4bb1-bb21-4e6fd6d684b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9A675A-C0C6-4B84-9F60-8D8E1056446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C911174-1FB7-408C-850C-19BB8C671EA1}">
  <ds:schemaRefs>
    <ds:schemaRef ds:uri="http://schemas.microsoft.com/sharepoint/v3/contenttype/forms"/>
  </ds:schemaRefs>
</ds:datastoreItem>
</file>

<file path=customXml/itemProps3.xml><?xml version="1.0" encoding="utf-8"?>
<ds:datastoreItem xmlns:ds="http://schemas.openxmlformats.org/officeDocument/2006/customXml" ds:itemID="{5F55BD08-E239-4A21-82BC-434700C02A4A}"/>
</file>

<file path=docProps/app.xml><?xml version="1.0" encoding="utf-8"?>
<Properties xmlns="http://schemas.openxmlformats.org/officeDocument/2006/extended-properties" xmlns:vt="http://schemas.openxmlformats.org/officeDocument/2006/docPropsVTypes">
  <Template/>
  <TotalTime>0</TotalTime>
  <Words>1468</Words>
  <Application>Microsoft Office PowerPoint</Application>
  <PresentationFormat>Widescreen</PresentationFormat>
  <Paragraphs>97</Paragraphs>
  <Slides>6</Slides>
  <Notes>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vt:i4>
      </vt:variant>
    </vt:vector>
  </HeadingPairs>
  <TitlesOfParts>
    <vt:vector size="16" baseType="lpstr">
      <vt:lpstr>Arial</vt:lpstr>
      <vt:lpstr>Calibri</vt:lpstr>
      <vt:lpstr>Calibri Light</vt:lpstr>
      <vt:lpstr>Gotham Rounded Bold</vt:lpstr>
      <vt:lpstr>Microsoft Sans Serif</vt:lpstr>
      <vt:lpstr>MS Reference Sans Serif</vt:lpstr>
      <vt:lpstr>2_Custom Design</vt:lpstr>
      <vt:lpstr>1_Custom Design</vt:lpstr>
      <vt:lpstr>Custom Design</vt:lpstr>
      <vt:lpstr>4_Custom Design</vt:lpstr>
      <vt:lpstr>What did we do?  The Family Practice Dr Nicola McGuinness  &amp; Kelly Williams </vt:lpstr>
      <vt:lpstr>The Family Practice</vt:lpstr>
      <vt:lpstr>Review</vt:lpstr>
      <vt:lpstr>Appointment Booking</vt:lpstr>
      <vt:lpstr>Resource: Patient Letters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Martineau</dc:creator>
  <cp:lastModifiedBy>Julia Martineau</cp:lastModifiedBy>
  <cp:revision>3</cp:revision>
  <cp:lastPrinted>2019-10-01T14:27:33Z</cp:lastPrinted>
  <dcterms:created xsi:type="dcterms:W3CDTF">2016-10-13T11:09:54Z</dcterms:created>
  <dcterms:modified xsi:type="dcterms:W3CDTF">2021-06-22T14:08:30Z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0x010100CD983602A682BC4B85AAEC97ED7A213A</vt:lpwstr>
  </property>
</Properties>
</file>