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4"/>
    <p:sldMasterId id="2147483667" r:id="rId5"/>
    <p:sldMasterId id="2147483678" r:id="rId6"/>
    <p:sldMasterId id="2147483670" r:id="rId7"/>
  </p:sldMasterIdLst>
  <p:notesMasterIdLst>
    <p:notesMasterId r:id="rId13"/>
  </p:notesMasterIdLst>
  <p:handoutMasterIdLst>
    <p:handoutMasterId r:id="rId14"/>
  </p:handoutMasterIdLst>
  <p:sldIdLst>
    <p:sldId id="278" r:id="rId8"/>
    <p:sldId id="291" r:id="rId9"/>
    <p:sldId id="283" r:id="rId10"/>
    <p:sldId id="293" r:id="rId11"/>
    <p:sldId id="265" r:id="rId1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a Martineau" initials="JM" lastIdx="1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368F"/>
    <a:srgbClr val="D210BB"/>
    <a:srgbClr val="660066"/>
    <a:srgbClr val="DAB4CD"/>
    <a:srgbClr val="F797EC"/>
    <a:srgbClr val="FDC3EE"/>
    <a:srgbClr val="FFF3FC"/>
    <a:srgbClr val="3255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3A1AF1-A319-49F9-B5AA-70EF076B6393}" v="2" dt="2021-06-25T10:02:51.5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 Martineau" userId="3aaa0c79-daef-490e-a98d-0593b370ec0d" providerId="ADAL" clId="{253A1AF1-A319-49F9-B5AA-70EF076B6393}"/>
    <pc:docChg chg="custSel modSld">
      <pc:chgData name="Julia Martineau" userId="3aaa0c79-daef-490e-a98d-0593b370ec0d" providerId="ADAL" clId="{253A1AF1-A319-49F9-B5AA-70EF076B6393}" dt="2021-06-25T10:02:51.515" v="9" actId="1076"/>
      <pc:docMkLst>
        <pc:docMk/>
      </pc:docMkLst>
      <pc:sldChg chg="delSp modSp mod">
        <pc:chgData name="Julia Martineau" userId="3aaa0c79-daef-490e-a98d-0593b370ec0d" providerId="ADAL" clId="{253A1AF1-A319-49F9-B5AA-70EF076B6393}" dt="2021-06-25T10:02:51.515" v="9" actId="1076"/>
        <pc:sldMkLst>
          <pc:docMk/>
          <pc:sldMk cId="2080206803" sldId="283"/>
        </pc:sldMkLst>
        <pc:spChg chg="del">
          <ac:chgData name="Julia Martineau" userId="3aaa0c79-daef-490e-a98d-0593b370ec0d" providerId="ADAL" clId="{253A1AF1-A319-49F9-B5AA-70EF076B6393}" dt="2021-06-25T10:02:47.994" v="8" actId="478"/>
          <ac:spMkLst>
            <pc:docMk/>
            <pc:sldMk cId="2080206803" sldId="283"/>
            <ac:spMk id="5" creationId="{00000000-0000-0000-0000-000000000000}"/>
          </ac:spMkLst>
        </pc:spChg>
        <pc:spChg chg="mod">
          <ac:chgData name="Julia Martineau" userId="3aaa0c79-daef-490e-a98d-0593b370ec0d" providerId="ADAL" clId="{253A1AF1-A319-49F9-B5AA-70EF076B6393}" dt="2021-06-25T10:02:51.515" v="9" actId="1076"/>
          <ac:spMkLst>
            <pc:docMk/>
            <pc:sldMk cId="2080206803" sldId="283"/>
            <ac:spMk id="12" creationId="{EC408AA2-4D33-4E20-8A71-335665F313B4}"/>
          </ac:spMkLst>
        </pc:spChg>
      </pc:sldChg>
      <pc:sldChg chg="delSp modSp mod">
        <pc:chgData name="Julia Martineau" userId="3aaa0c79-daef-490e-a98d-0593b370ec0d" providerId="ADAL" clId="{253A1AF1-A319-49F9-B5AA-70EF076B6393}" dt="2021-06-25T10:02:36.131" v="6"/>
        <pc:sldMkLst>
          <pc:docMk/>
          <pc:sldMk cId="72662790" sldId="293"/>
        </pc:sldMkLst>
        <pc:spChg chg="del mod">
          <ac:chgData name="Julia Martineau" userId="3aaa0c79-daef-490e-a98d-0593b370ec0d" providerId="ADAL" clId="{253A1AF1-A319-49F9-B5AA-70EF076B6393}" dt="2021-06-25T10:02:36.131" v="6"/>
          <ac:spMkLst>
            <pc:docMk/>
            <pc:sldMk cId="72662790" sldId="293"/>
            <ac:spMk id="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CCEE574-1BEC-4E89-93F8-71AB7216E8CD}" type="datetimeFigureOut">
              <a:rPr lang="en-GB" smtClean="0"/>
              <a:t>25/06/2021</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3D85C139-BC9E-48CD-A88A-751815880AFD}" type="slidenum">
              <a:rPr lang="en-GB" smtClean="0"/>
              <a:t>‹#›</a:t>
            </a:fld>
            <a:endParaRPr lang="en-GB"/>
          </a:p>
        </p:txBody>
      </p:sp>
    </p:spTree>
    <p:extLst>
      <p:ext uri="{BB962C8B-B14F-4D97-AF65-F5344CB8AC3E}">
        <p14:creationId xmlns:p14="http://schemas.microsoft.com/office/powerpoint/2010/main" val="38377760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02E669F-A92E-C74E-95D7-5672C2AE2B78}" type="datetimeFigureOut">
              <a:rPr lang="en-US" smtClean="0"/>
              <a:t>6/25/2021</a:t>
            </a:fld>
            <a:endParaRPr lang="en-US"/>
          </a:p>
        </p:txBody>
      </p:sp>
      <p:sp>
        <p:nvSpPr>
          <p:cNvPr id="4" name="Slide Image Placeholder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5"/>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5"/>
            <a:ext cx="2945659" cy="498055"/>
          </a:xfrm>
          <a:prstGeom prst="rect">
            <a:avLst/>
          </a:prstGeom>
        </p:spPr>
        <p:txBody>
          <a:bodyPr vert="horz" lIns="91440" tIns="45720" rIns="91440" bIns="45720" rtlCol="0" anchor="b"/>
          <a:lstStyle>
            <a:lvl1pPr algn="r">
              <a:defRPr sz="1200"/>
            </a:lvl1pPr>
          </a:lstStyle>
          <a:p>
            <a:fld id="{0CF38DEA-AF54-2F49-AC11-937C41778680}" type="slidenum">
              <a:rPr lang="en-US" smtClean="0"/>
              <a:t>‹#›</a:t>
            </a:fld>
            <a:endParaRPr lang="en-US"/>
          </a:p>
        </p:txBody>
      </p:sp>
    </p:spTree>
    <p:extLst>
      <p:ext uri="{BB962C8B-B14F-4D97-AF65-F5344CB8AC3E}">
        <p14:creationId xmlns:p14="http://schemas.microsoft.com/office/powerpoint/2010/main" val="456329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F38DEA-AF54-2F49-AC11-937C41778680}" type="slidenum">
              <a:rPr lang="en-US" smtClean="0"/>
              <a:t>1</a:t>
            </a:fld>
            <a:endParaRPr lang="en-US"/>
          </a:p>
        </p:txBody>
      </p:sp>
    </p:spTree>
    <p:extLst>
      <p:ext uri="{BB962C8B-B14F-4D97-AF65-F5344CB8AC3E}">
        <p14:creationId xmlns:p14="http://schemas.microsoft.com/office/powerpoint/2010/main" val="2502798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F38DEA-AF54-2F49-AC11-937C41778680}" type="slidenum">
              <a:rPr lang="en-US" smtClean="0"/>
              <a:t>3</a:t>
            </a:fld>
            <a:endParaRPr lang="en-US"/>
          </a:p>
        </p:txBody>
      </p:sp>
    </p:spTree>
    <p:extLst>
      <p:ext uri="{BB962C8B-B14F-4D97-AF65-F5344CB8AC3E}">
        <p14:creationId xmlns:p14="http://schemas.microsoft.com/office/powerpoint/2010/main" val="3075152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F38DEA-AF54-2F49-AC11-937C41778680}" type="slidenum">
              <a:rPr lang="en-US" smtClean="0"/>
              <a:t>4</a:t>
            </a:fld>
            <a:endParaRPr lang="en-US"/>
          </a:p>
        </p:txBody>
      </p:sp>
    </p:spTree>
    <p:extLst>
      <p:ext uri="{BB962C8B-B14F-4D97-AF65-F5344CB8AC3E}">
        <p14:creationId xmlns:p14="http://schemas.microsoft.com/office/powerpoint/2010/main" val="2848187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fld id="{0CF38DEA-AF54-2F49-AC11-937C41778680}" type="slidenum">
              <a:rPr lang="en-US" smtClean="0"/>
              <a:t>5</a:t>
            </a:fld>
            <a:endParaRPr lang="en-US"/>
          </a:p>
        </p:txBody>
      </p:sp>
    </p:spTree>
    <p:extLst>
      <p:ext uri="{BB962C8B-B14F-4D97-AF65-F5344CB8AC3E}">
        <p14:creationId xmlns:p14="http://schemas.microsoft.com/office/powerpoint/2010/main" val="4036994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29638" y="1883989"/>
            <a:ext cx="5620968" cy="3427313"/>
          </a:xfrm>
        </p:spPr>
        <p:txBody>
          <a:bodyPr vert="horz" anchor="ctr" anchorCtr="0"/>
          <a:lstStyle>
            <a:lvl1pPr algn="ctr">
              <a:defRPr sz="6000">
                <a:solidFill>
                  <a:schemeClr val="bg1"/>
                </a:solidFill>
              </a:defRPr>
            </a:lvl1pPr>
          </a:lstStyle>
          <a:p>
            <a:r>
              <a:rPr lang="en-US"/>
              <a:t>Click to edit Master title style</a:t>
            </a:r>
          </a:p>
        </p:txBody>
      </p:sp>
      <p:sp>
        <p:nvSpPr>
          <p:cNvPr id="4" name="Date Placeholder 3"/>
          <p:cNvSpPr>
            <a:spLocks noGrp="1"/>
          </p:cNvSpPr>
          <p:nvPr>
            <p:ph type="dt" sz="half" idx="10"/>
          </p:nvPr>
        </p:nvSpPr>
        <p:spPr/>
        <p:txBody>
          <a:bodyPr/>
          <a:lstStyle/>
          <a:p>
            <a:fld id="{B7396415-7199-CA4A-8B0B-D45EA3689EB2}"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9286C-6C38-8A43-B7F2-3C1CEAD81B1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9637" y="423490"/>
            <a:ext cx="11263009" cy="1325563"/>
          </a:xfrm>
        </p:spPr>
        <p:txBody>
          <a:bodyPr>
            <a:normAutofit/>
          </a:bodyPr>
          <a:lstStyle>
            <a:lvl1pPr>
              <a:defRPr sz="3400" b="1">
                <a:solidFill>
                  <a:srgbClr val="A1368F"/>
                </a:solidFill>
                <a:latin typeface="Arial" charset="0"/>
                <a:ea typeface="Arial" charset="0"/>
                <a:cs typeface="Arial" charset="0"/>
              </a:defRPr>
            </a:lvl1pPr>
          </a:lstStyle>
          <a:p>
            <a:r>
              <a:rPr lang="en-US"/>
              <a:t>Click to edit Master title style</a:t>
            </a:r>
          </a:p>
        </p:txBody>
      </p:sp>
      <p:sp>
        <p:nvSpPr>
          <p:cNvPr id="3" name="Content Placeholder 2"/>
          <p:cNvSpPr>
            <a:spLocks noGrp="1"/>
          </p:cNvSpPr>
          <p:nvPr>
            <p:ph idx="1"/>
          </p:nvPr>
        </p:nvSpPr>
        <p:spPr>
          <a:xfrm>
            <a:off x="429639" y="1883990"/>
            <a:ext cx="5620966" cy="3427312"/>
          </a:xfrm>
        </p:spPr>
        <p:txBody>
          <a:bodyPr>
            <a:normAutofit/>
          </a:bodyPr>
          <a:lstStyle>
            <a:lvl1pPr marL="0" indent="0">
              <a:buFontTx/>
              <a:buNone/>
              <a:defRPr sz="2200">
                <a:solidFill>
                  <a:srgbClr val="32559E"/>
                </a:solidFill>
                <a:latin typeface="Arial" charset="0"/>
                <a:ea typeface="Arial" charset="0"/>
                <a:cs typeface="Arial" charset="0"/>
              </a:defRPr>
            </a:lvl1pPr>
          </a:lstStyle>
          <a:p>
            <a:pPr lvl="0"/>
            <a:r>
              <a:rPr lang="en-US"/>
              <a:t>Click to edit Master text style</a:t>
            </a:r>
          </a:p>
        </p:txBody>
      </p:sp>
    </p:spTree>
    <p:extLst>
      <p:ext uri="{BB962C8B-B14F-4D97-AF65-F5344CB8AC3E}">
        <p14:creationId xmlns:p14="http://schemas.microsoft.com/office/powerpoint/2010/main" val="914417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9637" y="423490"/>
            <a:ext cx="11263009" cy="1325563"/>
          </a:xfrm>
        </p:spPr>
        <p:txBody>
          <a:bodyPr>
            <a:normAutofit/>
          </a:bodyPr>
          <a:lstStyle>
            <a:lvl1pPr>
              <a:defRPr sz="3400" b="1">
                <a:solidFill>
                  <a:srgbClr val="A1368F"/>
                </a:solidFill>
                <a:latin typeface="Arial" charset="0"/>
                <a:ea typeface="Arial" charset="0"/>
                <a:cs typeface="Arial" charset="0"/>
              </a:defRPr>
            </a:lvl1pPr>
          </a:lstStyle>
          <a:p>
            <a:r>
              <a:rPr lang="en-US"/>
              <a:t>Click to edit Master title style</a:t>
            </a:r>
          </a:p>
        </p:txBody>
      </p:sp>
      <p:sp>
        <p:nvSpPr>
          <p:cNvPr id="3" name="Content Placeholder 2"/>
          <p:cNvSpPr>
            <a:spLocks noGrp="1"/>
          </p:cNvSpPr>
          <p:nvPr>
            <p:ph idx="1"/>
          </p:nvPr>
        </p:nvSpPr>
        <p:spPr>
          <a:xfrm>
            <a:off x="429639" y="1883990"/>
            <a:ext cx="5620966" cy="3427312"/>
          </a:xfrm>
        </p:spPr>
        <p:txBody>
          <a:bodyPr>
            <a:normAutofit/>
          </a:bodyPr>
          <a:lstStyle>
            <a:lvl1pPr marL="0" indent="0">
              <a:buFontTx/>
              <a:buNone/>
              <a:defRPr sz="2200">
                <a:solidFill>
                  <a:srgbClr val="32559E"/>
                </a:solidFill>
                <a:latin typeface="Arial" charset="0"/>
                <a:ea typeface="Arial" charset="0"/>
                <a:cs typeface="Arial" charset="0"/>
              </a:defRPr>
            </a:lvl1pPr>
          </a:lstStyle>
          <a:p>
            <a:pPr lvl="0"/>
            <a:r>
              <a:rPr lang="en-US"/>
              <a:t>Click to edit Master text style</a:t>
            </a:r>
          </a:p>
        </p:txBody>
      </p:sp>
    </p:spTree>
    <p:extLst>
      <p:ext uri="{BB962C8B-B14F-4D97-AF65-F5344CB8AC3E}">
        <p14:creationId xmlns:p14="http://schemas.microsoft.com/office/powerpoint/2010/main" val="165755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0F3D1F-F47A-9447-A70B-3C557108AD4F}" type="datetimeFigureOut">
              <a:rPr lang="en-US" smtClean="0"/>
              <a:t>6/25/2021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38910D-567E-BB4F-86FE-28C9568A0BD4}" type="slidenum">
              <a:rPr lang="en-US" smtClean="0"/>
              <a:t>‹#›</a:t>
            </a:fld>
            <a:endParaRPr lang="en-US"/>
          </a:p>
        </p:txBody>
      </p:sp>
    </p:spTree>
    <p:extLst>
      <p:ext uri="{BB962C8B-B14F-4D97-AF65-F5344CB8AC3E}">
        <p14:creationId xmlns:p14="http://schemas.microsoft.com/office/powerpoint/2010/main" val="9719635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396415-7199-CA4A-8B0B-D45EA3689EB2}" type="datetimeFigureOut">
              <a:rPr lang="en-US" smtClean="0"/>
              <a:t>6/25/2021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C9286C-6C38-8A43-B7F2-3C1CEAD81B16}" type="slidenum">
              <a:rPr lang="en-US" smtClean="0"/>
              <a:t>‹#›</a:t>
            </a:fld>
            <a:endParaRPr lang="en-US"/>
          </a:p>
        </p:txBody>
      </p:sp>
      <p:pic>
        <p:nvPicPr>
          <p:cNvPr id="9" name="Picture 8"/>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3710682"/>
      </p:ext>
    </p:extLst>
  </p:cSld>
  <p:clrMap bg1="lt1" tx1="dk1" bg2="lt2" tx2="dk2" accent1="accent1" accent2="accent2" accent3="accent3" accent4="accent4" accent5="accent5" accent6="accent6" hlink="hlink" folHlink="folHlink"/>
  <p:sldLayoutIdLst>
    <p:sldLayoutId id="214748366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EC0143-8AC2-EA4C-9E39-EA96AE62654C}" type="datetimeFigureOut">
              <a:rPr lang="en-US" smtClean="0"/>
              <a:t>6/25/2021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3408EC-708B-1C49-B6C6-BAB8AE0B3E18}" type="slidenum">
              <a:rPr lang="en-US" smtClean="0"/>
              <a:t>‹#›</a:t>
            </a:fld>
            <a:endParaRPr lang="en-US"/>
          </a:p>
        </p:txBody>
      </p:sp>
      <p:pic>
        <p:nvPicPr>
          <p:cNvPr id="9" name="Picture 8"/>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75944284"/>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D9BD26-1D68-F444-A448-A4D356188BE2}" type="datetimeFigureOut">
              <a:rPr lang="en-US" smtClean="0"/>
              <a:t>6/25/2021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222F63-4244-CE48-9596-23BDC43DA678}" type="slidenum">
              <a:rPr lang="en-US" smtClean="0"/>
              <a:t>‹#›</a:t>
            </a:fld>
            <a:endParaRPr lang="en-US"/>
          </a:p>
        </p:txBody>
      </p:sp>
      <p:pic>
        <p:nvPicPr>
          <p:cNvPr id="7" name="Picture 6"/>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34693756"/>
      </p:ext>
    </p:extLst>
  </p:cSld>
  <p:clrMap bg1="lt1" tx1="dk1" bg2="lt2" tx2="dk2" accent1="accent1" accent2="accent2" accent3="accent3" accent4="accent4" accent5="accent5" accent6="accent6" hlink="hlink" folHlink="folHlink"/>
  <p:sldLayoutIdLst>
    <p:sldLayoutId id="214748369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0F3D1F-F47A-9447-A70B-3C557108AD4F}" type="datetimeFigureOut">
              <a:rPr lang="en-US" smtClean="0"/>
              <a:t>6/25/2021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38910D-567E-BB4F-86FE-28C9568A0BD4}" type="slidenum">
              <a:rPr lang="en-US" smtClean="0"/>
              <a:t>‹#›</a:t>
            </a:fld>
            <a:endParaRPr lang="en-US"/>
          </a:p>
        </p:txBody>
      </p:sp>
      <p:pic>
        <p:nvPicPr>
          <p:cNvPr id="8" name="Picture 7"/>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1890857"/>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9374" y="1196571"/>
            <a:ext cx="8339598" cy="2888705"/>
          </a:xfrm>
        </p:spPr>
        <p:txBody>
          <a:bodyPr>
            <a:noAutofit/>
          </a:bodyPr>
          <a:lstStyle/>
          <a:p>
            <a:pPr algn="l"/>
            <a:r>
              <a:rPr lang="en-GB" sz="4000" b="1" dirty="0"/>
              <a:t>White Ladies Road</a:t>
            </a:r>
            <a:br>
              <a:rPr lang="en-GB" sz="4000" b="1" dirty="0"/>
            </a:br>
            <a:r>
              <a:rPr lang="en-GB" sz="4000" dirty="0"/>
              <a:t>Dr Ronan O’Connell &amp; Mina Skelly</a:t>
            </a:r>
            <a:endParaRPr lang="en-GB" sz="1800" dirty="0"/>
          </a:p>
        </p:txBody>
      </p:sp>
      <p:graphicFrame>
        <p:nvGraphicFramePr>
          <p:cNvPr id="5" name="Table 6">
            <a:extLst>
              <a:ext uri="{FF2B5EF4-FFF2-40B4-BE49-F238E27FC236}">
                <a16:creationId xmlns:a16="http://schemas.microsoft.com/office/drawing/2014/main" id="{D57AD1E3-BDBB-4AB6-8055-00B2F08DDCBD}"/>
              </a:ext>
            </a:extLst>
          </p:cNvPr>
          <p:cNvGraphicFramePr>
            <a:graphicFrameLocks noGrp="1"/>
          </p:cNvGraphicFramePr>
          <p:nvPr>
            <p:extLst>
              <p:ext uri="{D42A27DB-BD31-4B8C-83A1-F6EECF244321}">
                <p14:modId xmlns:p14="http://schemas.microsoft.com/office/powerpoint/2010/main" val="348118221"/>
              </p:ext>
            </p:extLst>
          </p:nvPr>
        </p:nvGraphicFramePr>
        <p:xfrm>
          <a:off x="655173" y="3807229"/>
          <a:ext cx="8128000" cy="1854200"/>
        </p:xfrm>
        <a:graphic>
          <a:graphicData uri="http://schemas.openxmlformats.org/drawingml/2006/table">
            <a:tbl>
              <a:tblPr firstRow="1" bandRow="1">
                <a:tableStyleId>{5C22544A-7EE6-4342-B048-85BDC9FD1C3A}</a:tableStyleId>
              </a:tblPr>
              <a:tblGrid>
                <a:gridCol w="2696754">
                  <a:extLst>
                    <a:ext uri="{9D8B030D-6E8A-4147-A177-3AD203B41FA5}">
                      <a16:colId xmlns:a16="http://schemas.microsoft.com/office/drawing/2014/main" val="495377716"/>
                    </a:ext>
                  </a:extLst>
                </a:gridCol>
                <a:gridCol w="5431246">
                  <a:extLst>
                    <a:ext uri="{9D8B030D-6E8A-4147-A177-3AD203B41FA5}">
                      <a16:colId xmlns:a16="http://schemas.microsoft.com/office/drawing/2014/main" val="2468250329"/>
                    </a:ext>
                  </a:extLst>
                </a:gridCol>
              </a:tblGrid>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Practice Overview</a:t>
                      </a:r>
                      <a:endParaRPr kumimoji="0" lang="en-GB" sz="1800" b="1" i="0" u="none" strike="noStrike" kern="1200" cap="none" spc="0" normalizeH="0" baseline="0" noProof="0" dirty="0">
                        <a:ln>
                          <a:noFill/>
                        </a:ln>
                        <a:solidFill>
                          <a:prstClr val="white"/>
                        </a:solidFill>
                        <a:effectLst/>
                        <a:uLnTx/>
                        <a:uFillTx/>
                        <a:latin typeface="Arial"/>
                        <a:ea typeface="+mn-ea"/>
                        <a:cs typeface="+mn-cs"/>
                      </a:endParaRPr>
                    </a:p>
                  </a:txBody>
                  <a:tcPr/>
                </a:tc>
                <a:tc hMerge="1">
                  <a:txBody>
                    <a:bodyPr/>
                    <a:lstStyle/>
                    <a:p>
                      <a:endParaRPr lang="en-GB" dirty="0"/>
                    </a:p>
                  </a:txBody>
                  <a:tcPr/>
                </a:tc>
                <a:extLst>
                  <a:ext uri="{0D108BD9-81ED-4DB2-BD59-A6C34878D82A}">
                    <a16:rowId xmlns:a16="http://schemas.microsoft.com/office/drawing/2014/main" val="2173683666"/>
                  </a:ext>
                </a:extLst>
              </a:tr>
              <a:tr h="370840">
                <a:tc>
                  <a:txBody>
                    <a:bodyPr/>
                    <a:lstStyle/>
                    <a:p>
                      <a:r>
                        <a:rPr lang="en-US"/>
                        <a:t>No of GPs</a:t>
                      </a:r>
                      <a:endParaRPr lang="en-GB"/>
                    </a:p>
                  </a:txBody>
                  <a:tcPr/>
                </a:tc>
                <a:tc>
                  <a:txBody>
                    <a:bodyPr/>
                    <a:lstStyle/>
                    <a:p>
                      <a:r>
                        <a:rPr lang="en-GB" dirty="0"/>
                        <a:t> 11</a:t>
                      </a:r>
                    </a:p>
                  </a:txBody>
                  <a:tcPr/>
                </a:tc>
                <a:extLst>
                  <a:ext uri="{0D108BD9-81ED-4DB2-BD59-A6C34878D82A}">
                    <a16:rowId xmlns:a16="http://schemas.microsoft.com/office/drawing/2014/main" val="779112855"/>
                  </a:ext>
                </a:extLst>
              </a:tr>
              <a:tr h="370840">
                <a:tc>
                  <a:txBody>
                    <a:bodyPr/>
                    <a:lstStyle/>
                    <a:p>
                      <a:r>
                        <a:rPr lang="en-US" dirty="0"/>
                        <a:t>Patient Population</a:t>
                      </a:r>
                      <a:endParaRPr lang="en-GB" dirty="0"/>
                    </a:p>
                  </a:txBody>
                  <a:tcPr/>
                </a:tc>
                <a:tc>
                  <a:txBody>
                    <a:bodyPr/>
                    <a:lstStyle/>
                    <a:p>
                      <a:r>
                        <a:rPr lang="en-US" dirty="0"/>
                        <a:t>16,043</a:t>
                      </a:r>
                      <a:endParaRPr lang="en-GB" dirty="0"/>
                    </a:p>
                  </a:txBody>
                  <a:tcPr/>
                </a:tc>
                <a:extLst>
                  <a:ext uri="{0D108BD9-81ED-4DB2-BD59-A6C34878D82A}">
                    <a16:rowId xmlns:a16="http://schemas.microsoft.com/office/drawing/2014/main" val="2054466084"/>
                  </a:ext>
                </a:extLst>
              </a:tr>
              <a:tr h="370840">
                <a:tc>
                  <a:txBody>
                    <a:bodyPr/>
                    <a:lstStyle/>
                    <a:p>
                      <a:r>
                        <a:rPr lang="en-US" dirty="0"/>
                        <a:t>Location</a:t>
                      </a:r>
                      <a:endParaRPr lang="en-GB" dirty="0"/>
                    </a:p>
                  </a:txBody>
                  <a:tcPr/>
                </a:tc>
                <a:tc>
                  <a:txBody>
                    <a:bodyPr/>
                    <a:lstStyle/>
                    <a:p>
                      <a:r>
                        <a:rPr lang="en-US" dirty="0"/>
                        <a:t>Bristol city</a:t>
                      </a:r>
                      <a:endParaRPr lang="en-GB" dirty="0"/>
                    </a:p>
                  </a:txBody>
                  <a:tcPr/>
                </a:tc>
                <a:extLst>
                  <a:ext uri="{0D108BD9-81ED-4DB2-BD59-A6C34878D82A}">
                    <a16:rowId xmlns:a16="http://schemas.microsoft.com/office/drawing/2014/main" val="1467966902"/>
                  </a:ext>
                </a:extLst>
              </a:tr>
              <a:tr h="370840">
                <a:tc>
                  <a:txBody>
                    <a:bodyPr/>
                    <a:lstStyle/>
                    <a:p>
                      <a:r>
                        <a:rPr lang="en-US" dirty="0"/>
                        <a:t>CoC Approach</a:t>
                      </a:r>
                      <a:endParaRPr lang="en-GB" dirty="0"/>
                    </a:p>
                  </a:txBody>
                  <a:tcPr/>
                </a:tc>
                <a:tc>
                  <a:txBody>
                    <a:bodyPr/>
                    <a:lstStyle/>
                    <a:p>
                      <a:r>
                        <a:rPr lang="en-US" dirty="0">
                          <a:solidFill>
                            <a:schemeClr val="tx1"/>
                          </a:solidFill>
                        </a:rPr>
                        <a:t>Usual GP and  Learning Disability Cohort  </a:t>
                      </a:r>
                      <a:endParaRPr lang="en-GB" dirty="0">
                        <a:solidFill>
                          <a:schemeClr val="tx1"/>
                        </a:solidFill>
                      </a:endParaRPr>
                    </a:p>
                  </a:txBody>
                  <a:tcPr/>
                </a:tc>
                <a:extLst>
                  <a:ext uri="{0D108BD9-81ED-4DB2-BD59-A6C34878D82A}">
                    <a16:rowId xmlns:a16="http://schemas.microsoft.com/office/drawing/2014/main" val="3033332458"/>
                  </a:ext>
                </a:extLst>
              </a:tr>
            </a:tbl>
          </a:graphicData>
        </a:graphic>
      </p:graphicFrame>
    </p:spTree>
    <p:extLst>
      <p:ext uri="{BB962C8B-B14F-4D97-AF65-F5344CB8AC3E}">
        <p14:creationId xmlns:p14="http://schemas.microsoft.com/office/powerpoint/2010/main" val="4170876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EAC57-70F1-46B3-A23B-3287B7D9386E}"/>
              </a:ext>
            </a:extLst>
          </p:cNvPr>
          <p:cNvSpPr>
            <a:spLocks noGrp="1"/>
          </p:cNvSpPr>
          <p:nvPr>
            <p:ph type="title"/>
          </p:nvPr>
        </p:nvSpPr>
        <p:spPr/>
        <p:txBody>
          <a:bodyPr/>
          <a:lstStyle/>
          <a:p>
            <a:r>
              <a:rPr lang="en-US" dirty="0"/>
              <a:t>White Ladies Road </a:t>
            </a:r>
            <a:endParaRPr lang="en-GB" dirty="0"/>
          </a:p>
        </p:txBody>
      </p:sp>
      <p:pic>
        <p:nvPicPr>
          <p:cNvPr id="4" name="Content Placeholder 3">
            <a:extLst>
              <a:ext uri="{FF2B5EF4-FFF2-40B4-BE49-F238E27FC236}">
                <a16:creationId xmlns:a16="http://schemas.microsoft.com/office/drawing/2014/main" id="{4ED19095-0876-47AF-92F1-E451BA1DD9E8}"/>
              </a:ext>
            </a:extLst>
          </p:cNvPr>
          <p:cNvPicPr>
            <a:picLocks noGrp="1" noChangeAspect="1"/>
          </p:cNvPicPr>
          <p:nvPr>
            <p:ph idx="1"/>
          </p:nvPr>
        </p:nvPicPr>
        <p:blipFill>
          <a:blip r:embed="rId2"/>
          <a:stretch>
            <a:fillRect/>
          </a:stretch>
        </p:blipFill>
        <p:spPr>
          <a:xfrm>
            <a:off x="982663" y="1907381"/>
            <a:ext cx="4514850" cy="3381375"/>
          </a:xfrm>
          <a:prstGeom prst="rect">
            <a:avLst/>
          </a:prstGeom>
        </p:spPr>
      </p:pic>
      <p:sp>
        <p:nvSpPr>
          <p:cNvPr id="5" name="Content Placeholder 2">
            <a:extLst>
              <a:ext uri="{FF2B5EF4-FFF2-40B4-BE49-F238E27FC236}">
                <a16:creationId xmlns:a16="http://schemas.microsoft.com/office/drawing/2014/main" id="{A57A2AD1-0992-4372-BDE0-B0A8205B5F81}"/>
              </a:ext>
            </a:extLst>
          </p:cNvPr>
          <p:cNvSpPr txBox="1">
            <a:spLocks/>
          </p:cNvSpPr>
          <p:nvPr/>
        </p:nvSpPr>
        <p:spPr>
          <a:xfrm>
            <a:off x="6050055" y="1541621"/>
            <a:ext cx="5522588" cy="47743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200" kern="1200">
                <a:solidFill>
                  <a:srgbClr val="32559E"/>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sz="2400" dirty="0">
                <a:solidFill>
                  <a:schemeClr val="tx1"/>
                </a:solidFill>
                <a:latin typeface="+mn-lt"/>
              </a:rPr>
              <a:t>Single site practice based in Bristol</a:t>
            </a:r>
          </a:p>
          <a:p>
            <a:endParaRPr lang="en-GB" sz="2400" dirty="0">
              <a:solidFill>
                <a:schemeClr val="tx1"/>
              </a:solidFill>
              <a:latin typeface="+mn-lt"/>
            </a:endParaRPr>
          </a:p>
          <a:p>
            <a:pPr marL="342900" indent="-342900">
              <a:buFont typeface="Arial" panose="020B0604020202020204" pitchFamily="34" charset="0"/>
              <a:buChar char="•"/>
            </a:pPr>
            <a:r>
              <a:rPr lang="en-GB" sz="2400" dirty="0">
                <a:solidFill>
                  <a:schemeClr val="tx1"/>
                </a:solidFill>
                <a:latin typeface="+mn-lt"/>
              </a:rPr>
              <a:t>11 GPs – 3 GPs work 4 sessions per week and 8 GPs work 6 sessions per week</a:t>
            </a:r>
          </a:p>
          <a:p>
            <a:pPr marL="342900" indent="-342900">
              <a:buFont typeface="Arial" panose="020B0604020202020204" pitchFamily="34" charset="0"/>
              <a:buChar char="•"/>
            </a:pPr>
            <a:endParaRPr lang="en-GB" sz="2400" dirty="0">
              <a:solidFill>
                <a:schemeClr val="tx1"/>
              </a:solidFill>
              <a:latin typeface="+mn-lt"/>
            </a:endParaRPr>
          </a:p>
          <a:p>
            <a:pPr marL="342900" indent="-342900">
              <a:buFont typeface="Arial" panose="020B0604020202020204" pitchFamily="34" charset="0"/>
              <a:buChar char="•"/>
            </a:pPr>
            <a:r>
              <a:rPr lang="en-GB" sz="2400" dirty="0">
                <a:solidFill>
                  <a:schemeClr val="tx1"/>
                </a:solidFill>
                <a:latin typeface="+mn-lt"/>
              </a:rPr>
              <a:t>GP team is relatively stable, with one GP change during this project</a:t>
            </a:r>
          </a:p>
          <a:p>
            <a:endParaRPr lang="en-GB" sz="1600" dirty="0">
              <a:solidFill>
                <a:schemeClr val="tx1"/>
              </a:solidFill>
              <a:latin typeface="+mn-lt"/>
            </a:endParaRPr>
          </a:p>
          <a:p>
            <a:pPr marL="342900" indent="-342900">
              <a:buFont typeface="Arial" panose="020B0604020202020204" pitchFamily="34" charset="0"/>
              <a:buChar char="•"/>
            </a:pPr>
            <a:r>
              <a:rPr lang="en-GB" sz="2400" dirty="0">
                <a:solidFill>
                  <a:schemeClr val="tx1"/>
                </a:solidFill>
                <a:latin typeface="+mn-lt"/>
              </a:rPr>
              <a:t>Appointment length is 10 minutes</a:t>
            </a:r>
          </a:p>
          <a:p>
            <a:endParaRPr lang="en-GB" sz="1600" dirty="0">
              <a:solidFill>
                <a:schemeClr val="tx1"/>
              </a:solidFill>
              <a:latin typeface="+mn-lt"/>
            </a:endParaRPr>
          </a:p>
          <a:p>
            <a:pPr marL="342900" indent="-342900">
              <a:buFont typeface="Arial" panose="020B0604020202020204" pitchFamily="34" charset="0"/>
              <a:buChar char="•"/>
            </a:pPr>
            <a:r>
              <a:rPr lang="en-GB" sz="2400" dirty="0">
                <a:solidFill>
                  <a:schemeClr val="tx1"/>
                </a:solidFill>
                <a:latin typeface="+mn-lt"/>
              </a:rPr>
              <a:t> CQC Rating - Good</a:t>
            </a:r>
          </a:p>
          <a:p>
            <a:endParaRPr lang="en-GB" sz="1600" dirty="0">
              <a:solidFill>
                <a:schemeClr val="tx1"/>
              </a:solidFill>
              <a:latin typeface="+mn-lt"/>
            </a:endParaRPr>
          </a:p>
          <a:p>
            <a:pPr marL="285750" indent="-285750">
              <a:buFont typeface="Arial" panose="020B0604020202020204" pitchFamily="34" charset="0"/>
              <a:buChar char="•"/>
            </a:pPr>
            <a:endParaRPr lang="en-GB" sz="1600" dirty="0">
              <a:solidFill>
                <a:schemeClr val="tx1"/>
              </a:solidFill>
              <a:latin typeface="+mn-lt"/>
              <a:cs typeface="Arial" panose="020B0604020202020204" pitchFamily="34" charset="0"/>
            </a:endParaRPr>
          </a:p>
          <a:p>
            <a:endParaRPr lang="en-GB" sz="1200" dirty="0"/>
          </a:p>
        </p:txBody>
      </p:sp>
    </p:spTree>
    <p:extLst>
      <p:ext uri="{BB962C8B-B14F-4D97-AF65-F5344CB8AC3E}">
        <p14:creationId xmlns:p14="http://schemas.microsoft.com/office/powerpoint/2010/main" val="2511634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B9BD8-206B-4F71-A11A-93EC6E36A05D}"/>
              </a:ext>
            </a:extLst>
          </p:cNvPr>
          <p:cNvSpPr>
            <a:spLocks noGrp="1"/>
          </p:cNvSpPr>
          <p:nvPr>
            <p:ph type="title"/>
          </p:nvPr>
        </p:nvSpPr>
        <p:spPr>
          <a:xfrm>
            <a:off x="710784" y="138022"/>
            <a:ext cx="9137058" cy="1095555"/>
          </a:xfrm>
        </p:spPr>
        <p:txBody>
          <a:bodyPr>
            <a:normAutofit/>
          </a:bodyPr>
          <a:lstStyle/>
          <a:p>
            <a:pPr lvl="0"/>
            <a:r>
              <a:rPr lang="en-GB" dirty="0"/>
              <a:t>What did we do?</a:t>
            </a:r>
          </a:p>
        </p:txBody>
      </p:sp>
      <p:sp>
        <p:nvSpPr>
          <p:cNvPr id="4" name="TextBox 3"/>
          <p:cNvSpPr txBox="1"/>
          <p:nvPr/>
        </p:nvSpPr>
        <p:spPr>
          <a:xfrm>
            <a:off x="345057" y="1118233"/>
            <a:ext cx="5736566" cy="646331"/>
          </a:xfrm>
          <a:prstGeom prst="rect">
            <a:avLst/>
          </a:prstGeom>
          <a:noFill/>
          <a:ln>
            <a:noFill/>
          </a:ln>
        </p:spPr>
        <p:txBody>
          <a:bodyPr wrap="square" rtlCol="0">
            <a:spAutoFit/>
          </a:bodyPr>
          <a:lstStyle/>
          <a:p>
            <a:endParaRPr lang="en-GB" dirty="0"/>
          </a:p>
          <a:p>
            <a:endParaRPr lang="en-GB" dirty="0"/>
          </a:p>
        </p:txBody>
      </p:sp>
      <p:sp>
        <p:nvSpPr>
          <p:cNvPr id="12" name="Rectangle 2">
            <a:extLst>
              <a:ext uri="{FF2B5EF4-FFF2-40B4-BE49-F238E27FC236}">
                <a16:creationId xmlns:a16="http://schemas.microsoft.com/office/drawing/2014/main" id="{EC408AA2-4D33-4E20-8A71-335665F313B4}"/>
              </a:ext>
            </a:extLst>
          </p:cNvPr>
          <p:cNvSpPr>
            <a:spLocks noChangeArrowheads="1"/>
          </p:cNvSpPr>
          <p:nvPr/>
        </p:nvSpPr>
        <p:spPr bwMode="auto">
          <a:xfrm>
            <a:off x="710784" y="1118233"/>
            <a:ext cx="10741674" cy="4370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lang="en-US" altLang="en-US" sz="2000" dirty="0">
                <a:latin typeface="Calibra body"/>
                <a:ea typeface="Calibri" panose="020F0502020204030204" pitchFamily="34" charset="0"/>
                <a:cs typeface="Times New Roman" panose="02020603050405020304" pitchFamily="18" charset="0"/>
              </a:rPr>
              <a:t>We joined the project in February 2020 as part of the Third Wave but due to Covid-19 pandemic we were unable to begin working on continuity until December 2020.</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endParaRPr lang="en-US" altLang="en-US" sz="2000" dirty="0">
              <a:latin typeface="Calibra body"/>
              <a:ea typeface="Calibri" panose="020F0502020204030204" pitchFamily="34"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lang="en-US" altLang="en-US" sz="2000" dirty="0">
                <a:latin typeface="Calibra body"/>
                <a:ea typeface="Calibri" panose="020F0502020204030204" pitchFamily="34" charset="0"/>
                <a:cs typeface="Times New Roman" panose="02020603050405020304" pitchFamily="18" charset="0"/>
              </a:rPr>
              <a:t>We assigned a GP lead and an operational lead and together they worked with colleagues to makes the changes needed to our working processes.  We maintain momentum and interest by providing regular updates on progress.</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endParaRPr kumimoji="0" lang="en-US" altLang="en-US" sz="2000" b="0" i="0" u="none" strike="noStrike" cap="none" normalizeH="0" baseline="0" dirty="0">
              <a:ln>
                <a:noFill/>
              </a:ln>
              <a:effectLst/>
              <a:latin typeface="Calibra body"/>
              <a:ea typeface="Calibri" panose="020F0502020204030204" pitchFamily="34"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2000" b="0" i="0" u="none" strike="noStrike" cap="none" normalizeH="0" baseline="0" dirty="0">
                <a:ln>
                  <a:noFill/>
                </a:ln>
                <a:effectLst/>
                <a:latin typeface="Calibra body"/>
                <a:ea typeface="Calibri" panose="020F0502020204030204" pitchFamily="34" charset="0"/>
                <a:cs typeface="Times New Roman" panose="02020603050405020304" pitchFamily="18" charset="0"/>
              </a:rPr>
              <a:t>We decided to start small and focus on improving continuity for our learning disability patient cohort.</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endParaRPr lang="en-US" altLang="en-US" sz="2000" dirty="0">
              <a:latin typeface="Calibra body"/>
              <a:ea typeface="Calibri" panose="020F0502020204030204" pitchFamily="34"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2000" b="0" i="0" u="none" strike="noStrike" cap="none" normalizeH="0" baseline="0" dirty="0">
                <a:ln>
                  <a:noFill/>
                </a:ln>
                <a:effectLst/>
                <a:latin typeface="Calibra body"/>
                <a:ea typeface="Calibri" panose="020F0502020204030204" pitchFamily="34" charset="0"/>
                <a:cs typeface="Times New Roman" panose="02020603050405020304" pitchFamily="18" charset="0"/>
              </a:rPr>
              <a:t>A continuity of care flag was added to each patient record.  The ‘usual GP’ field on EMIS was updated with the GP the patient usually sees. A pop-up reminder was added for our Reception Team to ensure patients were booked with the ‘usual GP’. </a:t>
            </a:r>
            <a:endParaRPr kumimoji="0" lang="en-GB" altLang="en-US" sz="2000" b="0" i="0" u="none" strike="noStrike" cap="none" normalizeH="0" baseline="0" dirty="0">
              <a:ln>
                <a:noFill/>
              </a:ln>
              <a:solidFill>
                <a:schemeClr val="tx1"/>
              </a:solidFill>
              <a:effectLst/>
              <a:latin typeface="Calibra body"/>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80206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B9BD8-206B-4F71-A11A-93EC6E36A05D}"/>
              </a:ext>
            </a:extLst>
          </p:cNvPr>
          <p:cNvSpPr>
            <a:spLocks noGrp="1"/>
          </p:cNvSpPr>
          <p:nvPr>
            <p:ph type="title"/>
          </p:nvPr>
        </p:nvSpPr>
        <p:spPr>
          <a:xfrm>
            <a:off x="639010" y="138022"/>
            <a:ext cx="9137058" cy="1095555"/>
          </a:xfrm>
        </p:spPr>
        <p:txBody>
          <a:bodyPr>
            <a:normAutofit/>
          </a:bodyPr>
          <a:lstStyle/>
          <a:p>
            <a:pPr lvl="0"/>
            <a:r>
              <a:rPr lang="en-GB" dirty="0"/>
              <a:t>What’s happened so far?</a:t>
            </a:r>
          </a:p>
        </p:txBody>
      </p:sp>
      <p:sp>
        <p:nvSpPr>
          <p:cNvPr id="4" name="TextBox 3"/>
          <p:cNvSpPr txBox="1"/>
          <p:nvPr/>
        </p:nvSpPr>
        <p:spPr>
          <a:xfrm>
            <a:off x="345057" y="1233577"/>
            <a:ext cx="5736566" cy="646331"/>
          </a:xfrm>
          <a:prstGeom prst="rect">
            <a:avLst/>
          </a:prstGeom>
          <a:noFill/>
          <a:ln>
            <a:noFill/>
          </a:ln>
        </p:spPr>
        <p:txBody>
          <a:bodyPr wrap="square" rtlCol="0">
            <a:spAutoFit/>
          </a:bodyPr>
          <a:lstStyle/>
          <a:p>
            <a:endParaRPr lang="en-GB" dirty="0"/>
          </a:p>
          <a:p>
            <a:endParaRPr lang="en-GB" dirty="0"/>
          </a:p>
        </p:txBody>
      </p:sp>
      <p:sp>
        <p:nvSpPr>
          <p:cNvPr id="10" name="Rectangle 2">
            <a:extLst>
              <a:ext uri="{FF2B5EF4-FFF2-40B4-BE49-F238E27FC236}">
                <a16:creationId xmlns:a16="http://schemas.microsoft.com/office/drawing/2014/main" id="{4AB2A29A-C17F-4096-BF7D-DFBB84A985F9}"/>
              </a:ext>
            </a:extLst>
          </p:cNvPr>
          <p:cNvSpPr>
            <a:spLocks noChangeArrowheads="1"/>
          </p:cNvSpPr>
          <p:nvPr/>
        </p:nvSpPr>
        <p:spPr bwMode="auto">
          <a:xfrm>
            <a:off x="639008" y="3133143"/>
            <a:ext cx="10741674"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dirty="0">
                <a:solidFill>
                  <a:srgbClr val="A1368F"/>
                </a:solidFill>
                <a:latin typeface="Calibri" panose="020F0502020204030204" pitchFamily="34" charset="0"/>
                <a:ea typeface="Calibri" panose="020F0502020204030204" pitchFamily="34" charset="0"/>
                <a:cs typeface="Times New Roman" panose="02020603050405020304" pitchFamily="18" charset="0"/>
              </a:rPr>
              <a:t>The Bonus!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latin typeface="Calibri" panose="020F0502020204030204" pitchFamily="34" charset="0"/>
                <a:ea typeface="Calibri" panose="020F0502020204030204" pitchFamily="34" charset="0"/>
                <a:cs typeface="Times New Roman" panose="02020603050405020304" pitchFamily="18" charset="0"/>
              </a:rPr>
              <a:t>White Ladies’ continuity of care scores across the practice list have increased for both UPC and SLICC, by several percent.</a:t>
            </a: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2000" b="0" i="0" u="none" strike="noStrike" cap="none" normalizeH="0" baseline="0" dirty="0">
              <a:ln>
                <a:noFill/>
              </a:ln>
              <a:solidFill>
                <a:schemeClr val="tx1"/>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3" name="Rectangle 2">
            <a:extLst>
              <a:ext uri="{FF2B5EF4-FFF2-40B4-BE49-F238E27FC236}">
                <a16:creationId xmlns:a16="http://schemas.microsoft.com/office/drawing/2014/main" id="{073D2DF8-CBF6-43D0-8EF8-A16B1C929CCD}"/>
              </a:ext>
            </a:extLst>
          </p:cNvPr>
          <p:cNvSpPr>
            <a:spLocks noChangeArrowheads="1"/>
          </p:cNvSpPr>
          <p:nvPr/>
        </p:nvSpPr>
        <p:spPr bwMode="auto">
          <a:xfrm>
            <a:off x="639009" y="1279094"/>
            <a:ext cx="11207933"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A1368F"/>
                </a:solidFill>
                <a:effectLst/>
                <a:latin typeface="Calibri" panose="020F0502020204030204" pitchFamily="34" charset="0"/>
                <a:ea typeface="Calibri" panose="020F0502020204030204" pitchFamily="34" charset="0"/>
                <a:cs typeface="Times New Roman" panose="02020603050405020304" pitchFamily="18" charset="0"/>
              </a:rPr>
              <a:t>Learning Disability Cohort</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latin typeface="Calibri" panose="020F0502020204030204" pitchFamily="34" charset="0"/>
                <a:ea typeface="Calibri" panose="020F0502020204030204" pitchFamily="34" charset="0"/>
                <a:cs typeface="Times New Roman" panose="02020603050405020304" pitchFamily="18" charset="0"/>
              </a:rPr>
              <a:t>Between December 2020 and March 2021, the UPC Usual GP score for our learning disability patients doubled, from 14% to 28%. We continue to work to improve continuity for this cohort.</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latin typeface="Calibri" panose="020F0502020204030204" pitchFamily="34" charset="0"/>
                <a:ea typeface="Calibri" panose="020F0502020204030204" pitchFamily="34" charset="0"/>
                <a:cs typeface="Times New Roman" panose="02020603050405020304" pitchFamily="18" charset="0"/>
              </a:rPr>
              <a:t>Measuring is key in knowing where you are.  We also found out one of GPs was achieving a UPC Usual GP of 89%, giving us an opportunity to learn from each other.</a:t>
            </a:r>
            <a:endParaRPr kumimoji="0" lang="en-US" altLang="en-US" sz="2000" b="0" i="0" u="none" strike="noStrike" cap="none" normalizeH="0" baseline="0" dirty="0">
              <a:ln>
                <a:noFill/>
              </a:ln>
              <a:solidFill>
                <a:srgbClr val="A1368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2">
            <a:extLst>
              <a:ext uri="{FF2B5EF4-FFF2-40B4-BE49-F238E27FC236}">
                <a16:creationId xmlns:a16="http://schemas.microsoft.com/office/drawing/2014/main" id="{EC99ADC8-B564-4FE1-A214-E499B1091F03}"/>
              </a:ext>
            </a:extLst>
          </p:cNvPr>
          <p:cNvSpPr>
            <a:spLocks noChangeArrowheads="1"/>
          </p:cNvSpPr>
          <p:nvPr/>
        </p:nvSpPr>
        <p:spPr bwMode="auto">
          <a:xfrm>
            <a:off x="639008" y="4470910"/>
            <a:ext cx="10741674"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dirty="0">
                <a:solidFill>
                  <a:srgbClr val="A1368F"/>
                </a:solidFill>
                <a:latin typeface="Calibri" panose="020F0502020204030204" pitchFamily="34" charset="0"/>
                <a:ea typeface="Calibri" panose="020F0502020204030204" pitchFamily="34" charset="0"/>
                <a:cs typeface="Times New Roman" panose="02020603050405020304" pitchFamily="18" charset="0"/>
              </a:rPr>
              <a:t>Our Message</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latin typeface="Calibri" panose="020F0502020204030204" pitchFamily="34" charset="0"/>
                <a:ea typeface="Calibri" panose="020F0502020204030204" pitchFamily="34" charset="0"/>
                <a:cs typeface="Times New Roman" panose="02020603050405020304" pitchFamily="18" charset="0"/>
              </a:rPr>
              <a:t>Start small and get your processes right and watch it create ripples of continuity across the practice.</a:t>
            </a:r>
            <a:endParaRPr kumimoji="0" lang="en-GB" altLang="en-US" sz="2000" b="0" i="0" u="none" strike="noStrike" cap="none" normalizeH="0" baseline="0" dirty="0">
              <a:ln>
                <a:noFill/>
              </a:ln>
              <a:solidFill>
                <a:schemeClr val="tx1"/>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2662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65505" y="5724939"/>
            <a:ext cx="4731026" cy="646331"/>
          </a:xfrm>
          <a:prstGeom prst="rect">
            <a:avLst/>
          </a:prstGeom>
          <a:noFill/>
        </p:spPr>
        <p:txBody>
          <a:bodyPr wrap="square" rtlCol="0">
            <a:spAutoFit/>
          </a:bodyPr>
          <a:lstStyle/>
          <a:p>
            <a:r>
              <a:rPr lang="en-GB" b="1">
                <a:solidFill>
                  <a:schemeClr val="bg1"/>
                </a:solidFill>
                <a:latin typeface="Microsoft Sans Serif" panose="020B0604020202020204" pitchFamily="34" charset="0"/>
                <a:cs typeface="Microsoft Sans Serif" panose="020B0604020202020204" pitchFamily="34" charset="0"/>
              </a:rPr>
              <a:t>Continuity of Care Project Manager: Julia.Martineau@onecare.org.uk</a:t>
            </a:r>
          </a:p>
        </p:txBody>
      </p:sp>
    </p:spTree>
    <p:extLst>
      <p:ext uri="{BB962C8B-B14F-4D97-AF65-F5344CB8AC3E}">
        <p14:creationId xmlns:p14="http://schemas.microsoft.com/office/powerpoint/2010/main" val="1748280305"/>
      </p:ext>
    </p:extLst>
  </p:cSld>
  <p:clrMapOvr>
    <a:masterClrMapping/>
  </p:clrMapOvr>
</p:sld>
</file>

<file path=ppt/theme/theme1.xml><?xml version="1.0" encoding="utf-8"?>
<a:theme xmlns:a="http://schemas.openxmlformats.org/drawingml/2006/main" name="2_Custom Design">
  <a:themeElements>
    <a:clrScheme name="MyCare">
      <a:dk1>
        <a:sysClr val="windowText" lastClr="000000"/>
      </a:dk1>
      <a:lt1>
        <a:sysClr val="window" lastClr="FFFFFF"/>
      </a:lt1>
      <a:dk2>
        <a:srgbClr val="16398C"/>
      </a:dk2>
      <a:lt2>
        <a:srgbClr val="E7E6E6"/>
      </a:lt2>
      <a:accent1>
        <a:srgbClr val="8C0D7E"/>
      </a:accent1>
      <a:accent2>
        <a:srgbClr val="F8B2F0"/>
      </a:accent2>
      <a:accent3>
        <a:srgbClr val="E7E6E6"/>
      </a:accent3>
      <a:accent4>
        <a:srgbClr val="16398C"/>
      </a:accent4>
      <a:accent5>
        <a:srgbClr val="8C0D7E"/>
      </a:accent5>
      <a:accent6>
        <a:srgbClr val="F8B2F0"/>
      </a:accent6>
      <a:hlink>
        <a:srgbClr val="16398C"/>
      </a:hlink>
      <a:folHlink>
        <a:srgbClr val="8C0D7E"/>
      </a:folHlink>
    </a:clrScheme>
    <a:fontScheme name="Custom 1">
      <a:majorFont>
        <a:latin typeface="Gotham Rounded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Custom 4">
      <a:dk1>
        <a:sysClr val="windowText" lastClr="000000"/>
      </a:dk1>
      <a:lt1>
        <a:sysClr val="window" lastClr="FFFFFF"/>
      </a:lt1>
      <a:dk2>
        <a:srgbClr val="000000"/>
      </a:dk2>
      <a:lt2>
        <a:srgbClr val="E7E6E6"/>
      </a:lt2>
      <a:accent1>
        <a:srgbClr val="8C0D7E"/>
      </a:accent1>
      <a:accent2>
        <a:srgbClr val="F8B2F0"/>
      </a:accent2>
      <a:accent3>
        <a:srgbClr val="E7E6E6"/>
      </a:accent3>
      <a:accent4>
        <a:srgbClr val="16398C"/>
      </a:accent4>
      <a:accent5>
        <a:srgbClr val="8C0D7E"/>
      </a:accent5>
      <a:accent6>
        <a:srgbClr val="F8B2F0"/>
      </a:accent6>
      <a:hlink>
        <a:srgbClr val="16398C"/>
      </a:hlink>
      <a:folHlink>
        <a:srgbClr val="8C0D7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983602A682BC4B85AAEC97ED7A213A" ma:contentTypeVersion="12" ma:contentTypeDescription="Create a new document." ma:contentTypeScope="" ma:versionID="02113cf347af5da4cda9348cd8f5daf2">
  <xsd:schema xmlns:xsd="http://www.w3.org/2001/XMLSchema" xmlns:xs="http://www.w3.org/2001/XMLSchema" xmlns:p="http://schemas.microsoft.com/office/2006/metadata/properties" xmlns:ns2="b2f522bf-5a60-44bf-b1c9-502145edce1d" xmlns:ns3="6c54bd8c-ca9d-4bb1-bb21-4e6fd6d684b1" targetNamespace="http://schemas.microsoft.com/office/2006/metadata/properties" ma:root="true" ma:fieldsID="5e198e94b692eadedb7b51b41956a115" ns2:_="" ns3:_="">
    <xsd:import namespace="b2f522bf-5a60-44bf-b1c9-502145edce1d"/>
    <xsd:import namespace="6c54bd8c-ca9d-4bb1-bb21-4e6fd6d684b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f522bf-5a60-44bf-b1c9-502145edce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c54bd8c-ca9d-4bb1-bb21-4e6fd6d684b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42898E6-0975-47AD-B570-1DF924D2F0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f522bf-5a60-44bf-b1c9-502145edce1d"/>
    <ds:schemaRef ds:uri="6c54bd8c-ca9d-4bb1-bb21-4e6fd6d684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C911174-1FB7-408C-850C-19BB8C671EA1}">
  <ds:schemaRefs>
    <ds:schemaRef ds:uri="http://schemas.microsoft.com/sharepoint/v3/contenttype/forms"/>
  </ds:schemaRefs>
</ds:datastoreItem>
</file>

<file path=customXml/itemProps3.xml><?xml version="1.0" encoding="utf-8"?>
<ds:datastoreItem xmlns:ds="http://schemas.openxmlformats.org/officeDocument/2006/customXml" ds:itemID="{2F9A675A-C0C6-4B84-9F60-8D8E10564466}">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6c54bd8c-ca9d-4bb1-bb21-4e6fd6d684b1"/>
    <ds:schemaRef ds:uri="b2f522bf-5a60-44bf-b1c9-502145edce1d"/>
    <ds:schemaRef ds:uri="http://www.w3.org/XML/1998/namespace"/>
    <ds:schemaRef ds:uri="d401ef41-8b7d-48c7-94bf-fd90e4003d85"/>
  </ds:schemaRefs>
</ds:datastoreItem>
</file>

<file path=docProps/app.xml><?xml version="1.0" encoding="utf-8"?>
<Properties xmlns="http://schemas.openxmlformats.org/officeDocument/2006/extended-properties" xmlns:vt="http://schemas.openxmlformats.org/officeDocument/2006/docPropsVTypes">
  <Template/>
  <TotalTime>466</TotalTime>
  <Words>365</Words>
  <Application>Microsoft Office PowerPoint</Application>
  <PresentationFormat>Widescreen</PresentationFormat>
  <Paragraphs>43</Paragraphs>
  <Slides>5</Slides>
  <Notes>4</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5</vt:i4>
      </vt:variant>
    </vt:vector>
  </HeadingPairs>
  <TitlesOfParts>
    <vt:vector size="16" baseType="lpstr">
      <vt:lpstr>Arial</vt:lpstr>
      <vt:lpstr>Calibra body</vt:lpstr>
      <vt:lpstr>Calibri</vt:lpstr>
      <vt:lpstr>Calibri Light</vt:lpstr>
      <vt:lpstr>Gotham Rounded Bold</vt:lpstr>
      <vt:lpstr>Microsoft Sans Serif</vt:lpstr>
      <vt:lpstr>Wingdings</vt:lpstr>
      <vt:lpstr>2_Custom Design</vt:lpstr>
      <vt:lpstr>1_Custom Design</vt:lpstr>
      <vt:lpstr>Custom Design</vt:lpstr>
      <vt:lpstr>4_Custom Design</vt:lpstr>
      <vt:lpstr>White Ladies Road Dr Ronan O’Connell &amp; Mina Skelly</vt:lpstr>
      <vt:lpstr>White Ladies Road </vt:lpstr>
      <vt:lpstr>What did we do?</vt:lpstr>
      <vt:lpstr>What’s happened so far?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Martineau</dc:creator>
  <cp:lastModifiedBy>Julia Martineau</cp:lastModifiedBy>
  <cp:revision>47</cp:revision>
  <cp:lastPrinted>2019-10-01T14:27:33Z</cp:lastPrinted>
  <dcterms:created xsi:type="dcterms:W3CDTF">2016-10-13T11:09:54Z</dcterms:created>
  <dcterms:modified xsi:type="dcterms:W3CDTF">2021-06-25T10:03:01Z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0x010100CD983602A682BC4B85AAEC97ED7A213A</vt:lpwstr>
  </property>
</Properties>
</file>