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9"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6" r:id="rId16"/>
    <p:sldId id="298" r:id="rId17"/>
    <p:sldId id="300" r:id="rId18"/>
    <p:sldId id="301" r:id="rId19"/>
    <p:sldId id="302" r:id="rId20"/>
    <p:sldId id="303" r:id="rId21"/>
    <p:sldId id="304" r:id="rId22"/>
    <p:sldId id="305" r:id="rId23"/>
    <p:sldId id="306" r:id="rId24"/>
    <p:sldId id="307" r:id="rId25"/>
    <p:sldId id="308" r:id="rId26"/>
    <p:sldId id="309" r:id="rId27"/>
    <p:sldId id="310" r:id="rId28"/>
    <p:sldId id="321" r:id="rId29"/>
    <p:sldId id="322" r:id="rId30"/>
    <p:sldId id="323" r:id="rId31"/>
    <p:sldId id="324" r:id="rId32"/>
    <p:sldId id="325" r:id="rId33"/>
    <p:sldId id="326" r:id="rId34"/>
    <p:sldId id="327" r:id="rId35"/>
    <p:sldId id="328" r:id="rId36"/>
    <p:sldId id="329" r:id="rId37"/>
    <p:sldId id="330" r:id="rId38"/>
    <p:sldId id="338" r:id="rId39"/>
    <p:sldId id="339" r:id="rId40"/>
    <p:sldId id="340" r:id="rId41"/>
    <p:sldId id="341" r:id="rId42"/>
    <p:sldId id="342" r:id="rId43"/>
    <p:sldId id="343" r:id="rId44"/>
    <p:sldId id="344" r:id="rId45"/>
    <p:sldId id="348" r:id="rId46"/>
    <p:sldId id="349" r:id="rId47"/>
  </p:sldIdLst>
  <p:sldSz cx="9144000" cy="6858000" type="screen4x3"/>
  <p:notesSz cx="6797675" cy="9928225"/>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82898F"/>
    <a:srgbClr val="2202E4"/>
    <a:srgbClr val="8385DB"/>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3" autoAdjust="0"/>
  </p:normalViewPr>
  <p:slideViewPr>
    <p:cSldViewPr>
      <p:cViewPr>
        <p:scale>
          <a:sx n="115" d="100"/>
          <a:sy n="115" d="100"/>
        </p:scale>
        <p:origin x="-144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4C514-6909-4367-BE44-FDF8B54E31C4}" type="doc">
      <dgm:prSet loTypeId="urn:microsoft.com/office/officeart/2005/8/layout/hProcess9" loCatId="Inbox" qsTypeId="urn:microsoft.com/office/officeart/2005/8/quickstyle/simple1" qsCatId="simple" csTypeId="urn:microsoft.com/office/officeart/2005/8/colors/accent2_2" csCatId="accent2" phldr="1"/>
      <dgm:spPr/>
      <dgm:t>
        <a:bodyPr/>
        <a:lstStyle/>
        <a:p>
          <a:endParaRPr lang="en-US"/>
        </a:p>
      </dgm:t>
    </dgm:pt>
    <dgm:pt modelId="{8B3043D7-975F-424A-B0B5-7A449C9848D5}">
      <dgm:prSet/>
      <dgm:spPr/>
      <dgm:t>
        <a:bodyPr/>
        <a:lstStyle/>
        <a:p>
          <a:r>
            <a:rPr lang="en-GB" dirty="0"/>
            <a:t>What is Sepsis </a:t>
          </a:r>
          <a:endParaRPr lang="en-US" dirty="0"/>
        </a:p>
      </dgm:t>
    </dgm:pt>
    <dgm:pt modelId="{BF469529-87F4-4909-941A-212CB372FFCF}" type="parTrans" cxnId="{B4140ADF-6233-41FA-957C-DCD05646AE3D}">
      <dgm:prSet/>
      <dgm:spPr/>
      <dgm:t>
        <a:bodyPr/>
        <a:lstStyle/>
        <a:p>
          <a:endParaRPr lang="en-US"/>
        </a:p>
      </dgm:t>
    </dgm:pt>
    <dgm:pt modelId="{95D569CD-A408-48C8-80A2-4057CF66B234}" type="sibTrans" cxnId="{B4140ADF-6233-41FA-957C-DCD05646AE3D}">
      <dgm:prSet/>
      <dgm:spPr/>
      <dgm:t>
        <a:bodyPr/>
        <a:lstStyle/>
        <a:p>
          <a:endParaRPr lang="en-US"/>
        </a:p>
      </dgm:t>
    </dgm:pt>
    <dgm:pt modelId="{1F63CF86-CE44-4EE7-8A03-39A01E045107}">
      <dgm:prSet/>
      <dgm:spPr/>
      <dgm:t>
        <a:bodyPr/>
        <a:lstStyle/>
        <a:p>
          <a:r>
            <a:rPr lang="en-GB" dirty="0"/>
            <a:t>Why so topical </a:t>
          </a:r>
          <a:endParaRPr lang="en-US" dirty="0"/>
        </a:p>
      </dgm:t>
    </dgm:pt>
    <dgm:pt modelId="{D19B1FDF-CF13-4EC4-89FE-6DF63F32C672}" type="parTrans" cxnId="{6E9F3AFF-0212-4C00-A836-243B74110544}">
      <dgm:prSet/>
      <dgm:spPr/>
      <dgm:t>
        <a:bodyPr/>
        <a:lstStyle/>
        <a:p>
          <a:endParaRPr lang="en-US"/>
        </a:p>
      </dgm:t>
    </dgm:pt>
    <dgm:pt modelId="{3BC5EBC3-148D-4962-AF6A-78FE983CCE49}" type="sibTrans" cxnId="{6E9F3AFF-0212-4C00-A836-243B74110544}">
      <dgm:prSet/>
      <dgm:spPr/>
      <dgm:t>
        <a:bodyPr/>
        <a:lstStyle/>
        <a:p>
          <a:endParaRPr lang="en-US"/>
        </a:p>
      </dgm:t>
    </dgm:pt>
    <dgm:pt modelId="{B72E534C-AA31-4277-99CB-3522D17E975D}">
      <dgm:prSet/>
      <dgm:spPr/>
      <dgm:t>
        <a:bodyPr/>
        <a:lstStyle/>
        <a:p>
          <a:r>
            <a:rPr lang="en-GB" dirty="0"/>
            <a:t>NICE Guidance 2016</a:t>
          </a:r>
          <a:endParaRPr lang="en-US" dirty="0"/>
        </a:p>
      </dgm:t>
    </dgm:pt>
    <dgm:pt modelId="{22C6F229-1B92-4826-BC04-45825D756323}" type="parTrans" cxnId="{F37A1F91-4601-4399-9184-056A48CA44FA}">
      <dgm:prSet/>
      <dgm:spPr/>
      <dgm:t>
        <a:bodyPr/>
        <a:lstStyle/>
        <a:p>
          <a:endParaRPr lang="en-US"/>
        </a:p>
      </dgm:t>
    </dgm:pt>
    <dgm:pt modelId="{2CD25760-5F9C-4A18-82A3-2B52F650C627}" type="sibTrans" cxnId="{F37A1F91-4601-4399-9184-056A48CA44FA}">
      <dgm:prSet/>
      <dgm:spPr/>
      <dgm:t>
        <a:bodyPr/>
        <a:lstStyle/>
        <a:p>
          <a:endParaRPr lang="en-US"/>
        </a:p>
      </dgm:t>
    </dgm:pt>
    <dgm:pt modelId="{01152683-1735-4637-8A75-87F3DEB38244}">
      <dgm:prSet/>
      <dgm:spPr/>
      <dgm:t>
        <a:bodyPr/>
        <a:lstStyle/>
        <a:p>
          <a:r>
            <a:rPr lang="en-US" dirty="0"/>
            <a:t>Communication</a:t>
          </a:r>
        </a:p>
      </dgm:t>
    </dgm:pt>
    <dgm:pt modelId="{37937FF1-A4DB-4251-9DFF-73D68772A6F6}" type="parTrans" cxnId="{0564E542-B53F-428F-B3BD-63EB82AF6B0A}">
      <dgm:prSet/>
      <dgm:spPr/>
      <dgm:t>
        <a:bodyPr/>
        <a:lstStyle/>
        <a:p>
          <a:endParaRPr lang="en-US"/>
        </a:p>
      </dgm:t>
    </dgm:pt>
    <dgm:pt modelId="{2A42DB96-964A-4021-BFDF-480E5185F434}" type="sibTrans" cxnId="{0564E542-B53F-428F-B3BD-63EB82AF6B0A}">
      <dgm:prSet/>
      <dgm:spPr/>
      <dgm:t>
        <a:bodyPr/>
        <a:lstStyle/>
        <a:p>
          <a:endParaRPr lang="en-US"/>
        </a:p>
      </dgm:t>
    </dgm:pt>
    <dgm:pt modelId="{3B0A7E69-3683-4AC8-B272-C5E17DD9F40B}">
      <dgm:prSet/>
      <dgm:spPr/>
      <dgm:t>
        <a:bodyPr/>
        <a:lstStyle/>
        <a:p>
          <a:r>
            <a:rPr lang="en-GB" dirty="0"/>
            <a:t>Resources </a:t>
          </a:r>
          <a:endParaRPr lang="en-US" dirty="0"/>
        </a:p>
      </dgm:t>
    </dgm:pt>
    <dgm:pt modelId="{9B22CF88-1BE8-4C86-BFBA-8E2A01CF0409}" type="parTrans" cxnId="{8C038C91-79A2-4C04-9BCF-59FDB3A477B6}">
      <dgm:prSet/>
      <dgm:spPr/>
      <dgm:t>
        <a:bodyPr/>
        <a:lstStyle/>
        <a:p>
          <a:endParaRPr lang="en-US"/>
        </a:p>
      </dgm:t>
    </dgm:pt>
    <dgm:pt modelId="{33ED4CB3-E911-4B46-A33F-FE2E0C4B000C}" type="sibTrans" cxnId="{8C038C91-79A2-4C04-9BCF-59FDB3A477B6}">
      <dgm:prSet/>
      <dgm:spPr/>
      <dgm:t>
        <a:bodyPr/>
        <a:lstStyle/>
        <a:p>
          <a:endParaRPr lang="en-US"/>
        </a:p>
      </dgm:t>
    </dgm:pt>
    <dgm:pt modelId="{416A2383-0810-4919-A5D7-2E5ED94AB5C8}" type="pres">
      <dgm:prSet presAssocID="{3934C514-6909-4367-BE44-FDF8B54E31C4}" presName="CompostProcess" presStyleCnt="0">
        <dgm:presLayoutVars>
          <dgm:dir/>
          <dgm:resizeHandles val="exact"/>
        </dgm:presLayoutVars>
      </dgm:prSet>
      <dgm:spPr/>
      <dgm:t>
        <a:bodyPr/>
        <a:lstStyle/>
        <a:p>
          <a:endParaRPr lang="en-GB"/>
        </a:p>
      </dgm:t>
    </dgm:pt>
    <dgm:pt modelId="{A50D7097-FC3D-486F-A443-E0E710702966}" type="pres">
      <dgm:prSet presAssocID="{3934C514-6909-4367-BE44-FDF8B54E31C4}" presName="arrow" presStyleLbl="bgShp" presStyleIdx="0" presStyleCnt="1"/>
      <dgm:spPr/>
    </dgm:pt>
    <dgm:pt modelId="{A5265AC3-FFEB-4222-9801-B7F0CE1A7222}" type="pres">
      <dgm:prSet presAssocID="{3934C514-6909-4367-BE44-FDF8B54E31C4}" presName="linearProcess" presStyleCnt="0"/>
      <dgm:spPr/>
    </dgm:pt>
    <dgm:pt modelId="{B6C363B3-7924-4479-9CBD-6DBC0DFE80DC}" type="pres">
      <dgm:prSet presAssocID="{8B3043D7-975F-424A-B0B5-7A449C9848D5}" presName="textNode" presStyleLbl="node1" presStyleIdx="0" presStyleCnt="5">
        <dgm:presLayoutVars>
          <dgm:bulletEnabled val="1"/>
        </dgm:presLayoutVars>
      </dgm:prSet>
      <dgm:spPr/>
      <dgm:t>
        <a:bodyPr/>
        <a:lstStyle/>
        <a:p>
          <a:endParaRPr lang="en-GB"/>
        </a:p>
      </dgm:t>
    </dgm:pt>
    <dgm:pt modelId="{CE6636FE-3AE2-44A1-8686-45F50C5C70E2}" type="pres">
      <dgm:prSet presAssocID="{95D569CD-A408-48C8-80A2-4057CF66B234}" presName="sibTrans" presStyleCnt="0"/>
      <dgm:spPr/>
    </dgm:pt>
    <dgm:pt modelId="{B39E790F-35C0-416C-BD50-8286C9D44EAB}" type="pres">
      <dgm:prSet presAssocID="{1F63CF86-CE44-4EE7-8A03-39A01E045107}" presName="textNode" presStyleLbl="node1" presStyleIdx="1" presStyleCnt="5">
        <dgm:presLayoutVars>
          <dgm:bulletEnabled val="1"/>
        </dgm:presLayoutVars>
      </dgm:prSet>
      <dgm:spPr/>
      <dgm:t>
        <a:bodyPr/>
        <a:lstStyle/>
        <a:p>
          <a:endParaRPr lang="en-GB"/>
        </a:p>
      </dgm:t>
    </dgm:pt>
    <dgm:pt modelId="{4A2B5596-C30D-48CD-9AF9-29E236B9BBE3}" type="pres">
      <dgm:prSet presAssocID="{3BC5EBC3-148D-4962-AF6A-78FE983CCE49}" presName="sibTrans" presStyleCnt="0"/>
      <dgm:spPr/>
    </dgm:pt>
    <dgm:pt modelId="{014B5F04-361D-4252-9F07-396E6C983EAA}" type="pres">
      <dgm:prSet presAssocID="{B72E534C-AA31-4277-99CB-3522D17E975D}" presName="textNode" presStyleLbl="node1" presStyleIdx="2" presStyleCnt="5">
        <dgm:presLayoutVars>
          <dgm:bulletEnabled val="1"/>
        </dgm:presLayoutVars>
      </dgm:prSet>
      <dgm:spPr/>
      <dgm:t>
        <a:bodyPr/>
        <a:lstStyle/>
        <a:p>
          <a:endParaRPr lang="en-GB"/>
        </a:p>
      </dgm:t>
    </dgm:pt>
    <dgm:pt modelId="{1A8294FA-67ED-4C9C-A6C0-E6AC6EA7D7FF}" type="pres">
      <dgm:prSet presAssocID="{2CD25760-5F9C-4A18-82A3-2B52F650C627}" presName="sibTrans" presStyleCnt="0"/>
      <dgm:spPr/>
    </dgm:pt>
    <dgm:pt modelId="{BAFAA166-205F-4E04-9DB2-F36C4FE4473F}" type="pres">
      <dgm:prSet presAssocID="{01152683-1735-4637-8A75-87F3DEB38244}" presName="textNode" presStyleLbl="node1" presStyleIdx="3" presStyleCnt="5">
        <dgm:presLayoutVars>
          <dgm:bulletEnabled val="1"/>
        </dgm:presLayoutVars>
      </dgm:prSet>
      <dgm:spPr/>
      <dgm:t>
        <a:bodyPr/>
        <a:lstStyle/>
        <a:p>
          <a:endParaRPr lang="en-GB"/>
        </a:p>
      </dgm:t>
    </dgm:pt>
    <dgm:pt modelId="{B0F53457-0411-4EC6-8335-58EFA3E9E92C}" type="pres">
      <dgm:prSet presAssocID="{2A42DB96-964A-4021-BFDF-480E5185F434}" presName="sibTrans" presStyleCnt="0"/>
      <dgm:spPr/>
    </dgm:pt>
    <dgm:pt modelId="{16EB4293-1FFF-4B10-BCAB-32455F3CF6F4}" type="pres">
      <dgm:prSet presAssocID="{3B0A7E69-3683-4AC8-B272-C5E17DD9F40B}" presName="textNode" presStyleLbl="node1" presStyleIdx="4" presStyleCnt="5">
        <dgm:presLayoutVars>
          <dgm:bulletEnabled val="1"/>
        </dgm:presLayoutVars>
      </dgm:prSet>
      <dgm:spPr/>
      <dgm:t>
        <a:bodyPr/>
        <a:lstStyle/>
        <a:p>
          <a:endParaRPr lang="en-GB"/>
        </a:p>
      </dgm:t>
    </dgm:pt>
  </dgm:ptLst>
  <dgm:cxnLst>
    <dgm:cxn modelId="{F37A1F91-4601-4399-9184-056A48CA44FA}" srcId="{3934C514-6909-4367-BE44-FDF8B54E31C4}" destId="{B72E534C-AA31-4277-99CB-3522D17E975D}" srcOrd="2" destOrd="0" parTransId="{22C6F229-1B92-4826-BC04-45825D756323}" sibTransId="{2CD25760-5F9C-4A18-82A3-2B52F650C627}"/>
    <dgm:cxn modelId="{8C038C91-79A2-4C04-9BCF-59FDB3A477B6}" srcId="{3934C514-6909-4367-BE44-FDF8B54E31C4}" destId="{3B0A7E69-3683-4AC8-B272-C5E17DD9F40B}" srcOrd="4" destOrd="0" parTransId="{9B22CF88-1BE8-4C86-BFBA-8E2A01CF0409}" sibTransId="{33ED4CB3-E911-4B46-A33F-FE2E0C4B000C}"/>
    <dgm:cxn modelId="{B4140ADF-6233-41FA-957C-DCD05646AE3D}" srcId="{3934C514-6909-4367-BE44-FDF8B54E31C4}" destId="{8B3043D7-975F-424A-B0B5-7A449C9848D5}" srcOrd="0" destOrd="0" parTransId="{BF469529-87F4-4909-941A-212CB372FFCF}" sibTransId="{95D569CD-A408-48C8-80A2-4057CF66B234}"/>
    <dgm:cxn modelId="{0564E542-B53F-428F-B3BD-63EB82AF6B0A}" srcId="{3934C514-6909-4367-BE44-FDF8B54E31C4}" destId="{01152683-1735-4637-8A75-87F3DEB38244}" srcOrd="3" destOrd="0" parTransId="{37937FF1-A4DB-4251-9DFF-73D68772A6F6}" sibTransId="{2A42DB96-964A-4021-BFDF-480E5185F434}"/>
    <dgm:cxn modelId="{DF8487A3-53FB-43F7-8FB7-6A74210EE04A}" type="presOf" srcId="{8B3043D7-975F-424A-B0B5-7A449C9848D5}" destId="{B6C363B3-7924-4479-9CBD-6DBC0DFE80DC}" srcOrd="0" destOrd="0" presId="urn:microsoft.com/office/officeart/2005/8/layout/hProcess9"/>
    <dgm:cxn modelId="{FE157660-E366-4016-A2BA-529247106703}" type="presOf" srcId="{3B0A7E69-3683-4AC8-B272-C5E17DD9F40B}" destId="{16EB4293-1FFF-4B10-BCAB-32455F3CF6F4}" srcOrd="0" destOrd="0" presId="urn:microsoft.com/office/officeart/2005/8/layout/hProcess9"/>
    <dgm:cxn modelId="{6E9F3AFF-0212-4C00-A836-243B74110544}" srcId="{3934C514-6909-4367-BE44-FDF8B54E31C4}" destId="{1F63CF86-CE44-4EE7-8A03-39A01E045107}" srcOrd="1" destOrd="0" parTransId="{D19B1FDF-CF13-4EC4-89FE-6DF63F32C672}" sibTransId="{3BC5EBC3-148D-4962-AF6A-78FE983CCE49}"/>
    <dgm:cxn modelId="{6A2FC687-91BB-4CF4-B32A-54F0AD8CFEC5}" type="presOf" srcId="{1F63CF86-CE44-4EE7-8A03-39A01E045107}" destId="{B39E790F-35C0-416C-BD50-8286C9D44EAB}" srcOrd="0" destOrd="0" presId="urn:microsoft.com/office/officeart/2005/8/layout/hProcess9"/>
    <dgm:cxn modelId="{A3DF73C7-51A7-4658-A34C-7495AC57A0F2}" type="presOf" srcId="{3934C514-6909-4367-BE44-FDF8B54E31C4}" destId="{416A2383-0810-4919-A5D7-2E5ED94AB5C8}" srcOrd="0" destOrd="0" presId="urn:microsoft.com/office/officeart/2005/8/layout/hProcess9"/>
    <dgm:cxn modelId="{3D83BBF3-2E49-4034-8F00-1EFFA4A9A3DE}" type="presOf" srcId="{B72E534C-AA31-4277-99CB-3522D17E975D}" destId="{014B5F04-361D-4252-9F07-396E6C983EAA}" srcOrd="0" destOrd="0" presId="urn:microsoft.com/office/officeart/2005/8/layout/hProcess9"/>
    <dgm:cxn modelId="{EB60E8BF-7770-4CA3-BDCC-C1EDF5845518}" type="presOf" srcId="{01152683-1735-4637-8A75-87F3DEB38244}" destId="{BAFAA166-205F-4E04-9DB2-F36C4FE4473F}" srcOrd="0" destOrd="0" presId="urn:microsoft.com/office/officeart/2005/8/layout/hProcess9"/>
    <dgm:cxn modelId="{809EDAEF-AB80-453F-A62D-A20E8AC08C80}" type="presParOf" srcId="{416A2383-0810-4919-A5D7-2E5ED94AB5C8}" destId="{A50D7097-FC3D-486F-A443-E0E710702966}" srcOrd="0" destOrd="0" presId="urn:microsoft.com/office/officeart/2005/8/layout/hProcess9"/>
    <dgm:cxn modelId="{AF52DED0-CC87-4F86-A0B7-AA72D3E511DC}" type="presParOf" srcId="{416A2383-0810-4919-A5D7-2E5ED94AB5C8}" destId="{A5265AC3-FFEB-4222-9801-B7F0CE1A7222}" srcOrd="1" destOrd="0" presId="urn:microsoft.com/office/officeart/2005/8/layout/hProcess9"/>
    <dgm:cxn modelId="{8F9F3A96-E3AD-4CB0-A1FB-1F9522AACA3D}" type="presParOf" srcId="{A5265AC3-FFEB-4222-9801-B7F0CE1A7222}" destId="{B6C363B3-7924-4479-9CBD-6DBC0DFE80DC}" srcOrd="0" destOrd="0" presId="urn:microsoft.com/office/officeart/2005/8/layout/hProcess9"/>
    <dgm:cxn modelId="{01CEE63F-8EDD-43F0-8505-EB14451E0F76}" type="presParOf" srcId="{A5265AC3-FFEB-4222-9801-B7F0CE1A7222}" destId="{CE6636FE-3AE2-44A1-8686-45F50C5C70E2}" srcOrd="1" destOrd="0" presId="urn:microsoft.com/office/officeart/2005/8/layout/hProcess9"/>
    <dgm:cxn modelId="{A0217EF6-68C3-4D5E-9F8D-1E8CF4A3B6C9}" type="presParOf" srcId="{A5265AC3-FFEB-4222-9801-B7F0CE1A7222}" destId="{B39E790F-35C0-416C-BD50-8286C9D44EAB}" srcOrd="2" destOrd="0" presId="urn:microsoft.com/office/officeart/2005/8/layout/hProcess9"/>
    <dgm:cxn modelId="{A5D8A0DB-4A77-421E-956B-E253764EA43B}" type="presParOf" srcId="{A5265AC3-FFEB-4222-9801-B7F0CE1A7222}" destId="{4A2B5596-C30D-48CD-9AF9-29E236B9BBE3}" srcOrd="3" destOrd="0" presId="urn:microsoft.com/office/officeart/2005/8/layout/hProcess9"/>
    <dgm:cxn modelId="{5BBDC1B9-92D0-4D5F-ACD6-165635B0945D}" type="presParOf" srcId="{A5265AC3-FFEB-4222-9801-B7F0CE1A7222}" destId="{014B5F04-361D-4252-9F07-396E6C983EAA}" srcOrd="4" destOrd="0" presId="urn:microsoft.com/office/officeart/2005/8/layout/hProcess9"/>
    <dgm:cxn modelId="{60C43E1D-51AE-4EB2-8AEB-311FC24BA281}" type="presParOf" srcId="{A5265AC3-FFEB-4222-9801-B7F0CE1A7222}" destId="{1A8294FA-67ED-4C9C-A6C0-E6AC6EA7D7FF}" srcOrd="5" destOrd="0" presId="urn:microsoft.com/office/officeart/2005/8/layout/hProcess9"/>
    <dgm:cxn modelId="{FC37B844-B8EB-4D63-A657-41BF7B4C104A}" type="presParOf" srcId="{A5265AC3-FFEB-4222-9801-B7F0CE1A7222}" destId="{BAFAA166-205F-4E04-9DB2-F36C4FE4473F}" srcOrd="6" destOrd="0" presId="urn:microsoft.com/office/officeart/2005/8/layout/hProcess9"/>
    <dgm:cxn modelId="{E93A5462-4794-4A94-9039-36EA6D6E26E0}" type="presParOf" srcId="{A5265AC3-FFEB-4222-9801-B7F0CE1A7222}" destId="{B0F53457-0411-4EC6-8335-58EFA3E9E92C}" srcOrd="7" destOrd="0" presId="urn:microsoft.com/office/officeart/2005/8/layout/hProcess9"/>
    <dgm:cxn modelId="{F506CE7C-7A95-4F44-806B-3E689C7A8F9C}" type="presParOf" srcId="{A5265AC3-FFEB-4222-9801-B7F0CE1A7222}" destId="{16EB4293-1FFF-4B10-BCAB-32455F3CF6F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28567-68ED-474C-8F4F-CCE3501C19F0}" type="doc">
      <dgm:prSet loTypeId="urn:microsoft.com/office/officeart/2008/layout/LinedList" loCatId="Inbox" qsTypeId="urn:microsoft.com/office/officeart/2005/8/quickstyle/simple1" qsCatId="simple" csTypeId="urn:microsoft.com/office/officeart/2005/8/colors/ColorSchemeForSuggestions" csCatId="other"/>
      <dgm:spPr/>
      <dgm:t>
        <a:bodyPr/>
        <a:lstStyle/>
        <a:p>
          <a:endParaRPr lang="en-US"/>
        </a:p>
      </dgm:t>
    </dgm:pt>
    <dgm:pt modelId="{DB9EA7CC-F9F7-46AE-9653-5F986C83F87A}">
      <dgm:prSet/>
      <dgm:spPr/>
      <dgm:t>
        <a:bodyPr/>
        <a:lstStyle/>
        <a:p>
          <a:r>
            <a:rPr lang="en-GB" dirty="0"/>
            <a:t>Infective Organism (Virus, Bacteria, Fungus) enters the body </a:t>
          </a:r>
          <a:endParaRPr lang="en-US" dirty="0"/>
        </a:p>
      </dgm:t>
    </dgm:pt>
    <dgm:pt modelId="{20CECE3B-3C53-4306-9A74-F78796B47F64}" type="parTrans" cxnId="{0A3F66B0-902F-434C-9588-6EF4F0057DE7}">
      <dgm:prSet/>
      <dgm:spPr/>
      <dgm:t>
        <a:bodyPr/>
        <a:lstStyle/>
        <a:p>
          <a:endParaRPr lang="en-US"/>
        </a:p>
      </dgm:t>
    </dgm:pt>
    <dgm:pt modelId="{76CEC7F8-72F4-4DA5-9266-F99E2E27CEAF}" type="sibTrans" cxnId="{0A3F66B0-902F-434C-9588-6EF4F0057DE7}">
      <dgm:prSet/>
      <dgm:spPr/>
      <dgm:t>
        <a:bodyPr/>
        <a:lstStyle/>
        <a:p>
          <a:endParaRPr lang="en-US"/>
        </a:p>
      </dgm:t>
    </dgm:pt>
    <dgm:pt modelId="{D262E0B1-07F8-4C92-B6E8-13E8FFDDF751}">
      <dgm:prSet/>
      <dgm:spPr/>
      <dgm:t>
        <a:bodyPr/>
        <a:lstStyle/>
        <a:p>
          <a:r>
            <a:rPr lang="en-GB" dirty="0"/>
            <a:t>Immune System reacts</a:t>
          </a:r>
          <a:endParaRPr lang="en-US" dirty="0"/>
        </a:p>
      </dgm:t>
    </dgm:pt>
    <dgm:pt modelId="{C412CCDF-9928-4356-969C-8EDA08A53552}" type="parTrans" cxnId="{B1F8872B-341C-40E7-9C7B-2A36602F2CE3}">
      <dgm:prSet/>
      <dgm:spPr/>
      <dgm:t>
        <a:bodyPr/>
        <a:lstStyle/>
        <a:p>
          <a:endParaRPr lang="en-US"/>
        </a:p>
      </dgm:t>
    </dgm:pt>
    <dgm:pt modelId="{C0A09C40-4337-459C-8620-1A8D5A41DD0A}" type="sibTrans" cxnId="{B1F8872B-341C-40E7-9C7B-2A36602F2CE3}">
      <dgm:prSet/>
      <dgm:spPr/>
      <dgm:t>
        <a:bodyPr/>
        <a:lstStyle/>
        <a:p>
          <a:endParaRPr lang="en-US"/>
        </a:p>
      </dgm:t>
    </dgm:pt>
    <dgm:pt modelId="{0CDE4EB1-B94D-4608-A885-23635155EC17}">
      <dgm:prSet/>
      <dgm:spPr/>
      <dgm:t>
        <a:bodyPr/>
        <a:lstStyle/>
        <a:p>
          <a:r>
            <a:rPr lang="en-GB" dirty="0"/>
            <a:t>Regulation of the immune system is lost, causing damage to the bodies tissues and organs </a:t>
          </a:r>
          <a:endParaRPr lang="en-US" dirty="0"/>
        </a:p>
      </dgm:t>
    </dgm:pt>
    <dgm:pt modelId="{23474B15-C234-42DE-80B6-8DA46B420DB7}" type="parTrans" cxnId="{5E34316B-4C7B-4CB2-89D5-454C731F1FC6}">
      <dgm:prSet/>
      <dgm:spPr/>
      <dgm:t>
        <a:bodyPr/>
        <a:lstStyle/>
        <a:p>
          <a:endParaRPr lang="en-US"/>
        </a:p>
      </dgm:t>
    </dgm:pt>
    <dgm:pt modelId="{5FDE66B4-3B32-4622-B009-575596EF87AE}" type="sibTrans" cxnId="{5E34316B-4C7B-4CB2-89D5-454C731F1FC6}">
      <dgm:prSet/>
      <dgm:spPr/>
      <dgm:t>
        <a:bodyPr/>
        <a:lstStyle/>
        <a:p>
          <a:endParaRPr lang="en-US"/>
        </a:p>
      </dgm:t>
    </dgm:pt>
    <dgm:pt modelId="{42DDF20E-B014-47AA-9422-3E36B57B1707}">
      <dgm:prSet/>
      <dgm:spPr/>
      <dgm:t>
        <a:bodyPr/>
        <a:lstStyle/>
        <a:p>
          <a:r>
            <a:rPr lang="en-GB" dirty="0"/>
            <a:t>Rapid shock and organ failure</a:t>
          </a:r>
          <a:endParaRPr lang="en-US" dirty="0"/>
        </a:p>
      </dgm:t>
    </dgm:pt>
    <dgm:pt modelId="{8D9B14FA-280C-47ED-8909-0F4E6CEA35FD}" type="parTrans" cxnId="{6A76BB4E-EC8E-44A3-870B-56D876160D63}">
      <dgm:prSet/>
      <dgm:spPr/>
      <dgm:t>
        <a:bodyPr/>
        <a:lstStyle/>
        <a:p>
          <a:endParaRPr lang="en-US"/>
        </a:p>
      </dgm:t>
    </dgm:pt>
    <dgm:pt modelId="{A564D71B-0C10-4DCF-871D-FDDC34C2D0B1}" type="sibTrans" cxnId="{6A76BB4E-EC8E-44A3-870B-56D876160D63}">
      <dgm:prSet/>
      <dgm:spPr/>
      <dgm:t>
        <a:bodyPr/>
        <a:lstStyle/>
        <a:p>
          <a:endParaRPr lang="en-US"/>
        </a:p>
      </dgm:t>
    </dgm:pt>
    <dgm:pt modelId="{DACFA296-3FCE-4D85-9D44-BEDEEEF395F4}">
      <dgm:prSet/>
      <dgm:spPr/>
      <dgm:t>
        <a:bodyPr/>
        <a:lstStyle/>
        <a:p>
          <a:r>
            <a:rPr lang="en-GB" dirty="0"/>
            <a:t>Death </a:t>
          </a:r>
          <a:endParaRPr lang="en-US" dirty="0"/>
        </a:p>
      </dgm:t>
    </dgm:pt>
    <dgm:pt modelId="{19E88EAD-5EBF-49F8-B5A7-C42A1D04A7B8}" type="parTrans" cxnId="{352FDFA4-830B-4CBB-8F17-FEA2CE21D227}">
      <dgm:prSet/>
      <dgm:spPr/>
      <dgm:t>
        <a:bodyPr/>
        <a:lstStyle/>
        <a:p>
          <a:endParaRPr lang="en-US"/>
        </a:p>
      </dgm:t>
    </dgm:pt>
    <dgm:pt modelId="{36B1712A-EC20-48A2-A678-3D9878F7F106}" type="sibTrans" cxnId="{352FDFA4-830B-4CBB-8F17-FEA2CE21D227}">
      <dgm:prSet/>
      <dgm:spPr/>
      <dgm:t>
        <a:bodyPr/>
        <a:lstStyle/>
        <a:p>
          <a:endParaRPr lang="en-US"/>
        </a:p>
      </dgm:t>
    </dgm:pt>
    <dgm:pt modelId="{BD3DD631-6DF2-4B8C-9D5C-C5CAC03EA957}" type="pres">
      <dgm:prSet presAssocID="{11328567-68ED-474C-8F4F-CCE3501C19F0}" presName="vert0" presStyleCnt="0">
        <dgm:presLayoutVars>
          <dgm:dir/>
          <dgm:animOne val="branch"/>
          <dgm:animLvl val="lvl"/>
        </dgm:presLayoutVars>
      </dgm:prSet>
      <dgm:spPr/>
      <dgm:t>
        <a:bodyPr/>
        <a:lstStyle/>
        <a:p>
          <a:endParaRPr lang="en-GB"/>
        </a:p>
      </dgm:t>
    </dgm:pt>
    <dgm:pt modelId="{A7A0BF51-EFEC-46AF-B59B-3BCFF8860E78}" type="pres">
      <dgm:prSet presAssocID="{DB9EA7CC-F9F7-46AE-9653-5F986C83F87A}" presName="thickLine" presStyleLbl="alignNode1" presStyleIdx="0" presStyleCnt="5"/>
      <dgm:spPr/>
    </dgm:pt>
    <dgm:pt modelId="{470EAD41-2A8B-4E65-8406-180CCE3BB7D4}" type="pres">
      <dgm:prSet presAssocID="{DB9EA7CC-F9F7-46AE-9653-5F986C83F87A}" presName="horz1" presStyleCnt="0"/>
      <dgm:spPr/>
    </dgm:pt>
    <dgm:pt modelId="{CA6B9807-D545-43B3-897C-605947981F5F}" type="pres">
      <dgm:prSet presAssocID="{DB9EA7CC-F9F7-46AE-9653-5F986C83F87A}" presName="tx1" presStyleLbl="revTx" presStyleIdx="0" presStyleCnt="5"/>
      <dgm:spPr/>
      <dgm:t>
        <a:bodyPr/>
        <a:lstStyle/>
        <a:p>
          <a:endParaRPr lang="en-GB"/>
        </a:p>
      </dgm:t>
    </dgm:pt>
    <dgm:pt modelId="{F9699FE1-ACB1-4B95-BD46-E23AF7475D96}" type="pres">
      <dgm:prSet presAssocID="{DB9EA7CC-F9F7-46AE-9653-5F986C83F87A}" presName="vert1" presStyleCnt="0"/>
      <dgm:spPr/>
    </dgm:pt>
    <dgm:pt modelId="{FA3AEC4D-AD38-4F1C-B22F-96387D232274}" type="pres">
      <dgm:prSet presAssocID="{D262E0B1-07F8-4C92-B6E8-13E8FFDDF751}" presName="thickLine" presStyleLbl="alignNode1" presStyleIdx="1" presStyleCnt="5"/>
      <dgm:spPr/>
    </dgm:pt>
    <dgm:pt modelId="{C08E4B33-D9D8-4CA3-99EE-611122B2B979}" type="pres">
      <dgm:prSet presAssocID="{D262E0B1-07F8-4C92-B6E8-13E8FFDDF751}" presName="horz1" presStyleCnt="0"/>
      <dgm:spPr/>
    </dgm:pt>
    <dgm:pt modelId="{8C68A572-4EFB-4360-92FB-68A71B119F7B}" type="pres">
      <dgm:prSet presAssocID="{D262E0B1-07F8-4C92-B6E8-13E8FFDDF751}" presName="tx1" presStyleLbl="revTx" presStyleIdx="1" presStyleCnt="5"/>
      <dgm:spPr/>
      <dgm:t>
        <a:bodyPr/>
        <a:lstStyle/>
        <a:p>
          <a:endParaRPr lang="en-GB"/>
        </a:p>
      </dgm:t>
    </dgm:pt>
    <dgm:pt modelId="{DF0E6A7D-C40C-4F6A-990F-773BE85723EE}" type="pres">
      <dgm:prSet presAssocID="{D262E0B1-07F8-4C92-B6E8-13E8FFDDF751}" presName="vert1" presStyleCnt="0"/>
      <dgm:spPr/>
    </dgm:pt>
    <dgm:pt modelId="{F6B606F6-7B29-44D5-9573-2080544C82F6}" type="pres">
      <dgm:prSet presAssocID="{0CDE4EB1-B94D-4608-A885-23635155EC17}" presName="thickLine" presStyleLbl="alignNode1" presStyleIdx="2" presStyleCnt="5"/>
      <dgm:spPr/>
    </dgm:pt>
    <dgm:pt modelId="{C3C99E6D-8F87-4A71-A8A4-FD68BD322733}" type="pres">
      <dgm:prSet presAssocID="{0CDE4EB1-B94D-4608-A885-23635155EC17}" presName="horz1" presStyleCnt="0"/>
      <dgm:spPr/>
    </dgm:pt>
    <dgm:pt modelId="{3449F36B-41C8-4050-9244-D37EB65B14D9}" type="pres">
      <dgm:prSet presAssocID="{0CDE4EB1-B94D-4608-A885-23635155EC17}" presName="tx1" presStyleLbl="revTx" presStyleIdx="2" presStyleCnt="5"/>
      <dgm:spPr/>
      <dgm:t>
        <a:bodyPr/>
        <a:lstStyle/>
        <a:p>
          <a:endParaRPr lang="en-GB"/>
        </a:p>
      </dgm:t>
    </dgm:pt>
    <dgm:pt modelId="{ADC395CB-2543-4D39-ABC2-2BC764BEE2DF}" type="pres">
      <dgm:prSet presAssocID="{0CDE4EB1-B94D-4608-A885-23635155EC17}" presName="vert1" presStyleCnt="0"/>
      <dgm:spPr/>
    </dgm:pt>
    <dgm:pt modelId="{1B76AE91-FD33-4609-94D8-F59D5E4A4EFC}" type="pres">
      <dgm:prSet presAssocID="{42DDF20E-B014-47AA-9422-3E36B57B1707}" presName="thickLine" presStyleLbl="alignNode1" presStyleIdx="3" presStyleCnt="5"/>
      <dgm:spPr/>
    </dgm:pt>
    <dgm:pt modelId="{8528EF9A-D271-4C08-994C-FE56FDAFC1F8}" type="pres">
      <dgm:prSet presAssocID="{42DDF20E-B014-47AA-9422-3E36B57B1707}" presName="horz1" presStyleCnt="0"/>
      <dgm:spPr/>
    </dgm:pt>
    <dgm:pt modelId="{2F444127-52C2-40EC-A356-50FF0A8B62DA}" type="pres">
      <dgm:prSet presAssocID="{42DDF20E-B014-47AA-9422-3E36B57B1707}" presName="tx1" presStyleLbl="revTx" presStyleIdx="3" presStyleCnt="5"/>
      <dgm:spPr/>
      <dgm:t>
        <a:bodyPr/>
        <a:lstStyle/>
        <a:p>
          <a:endParaRPr lang="en-GB"/>
        </a:p>
      </dgm:t>
    </dgm:pt>
    <dgm:pt modelId="{7C3C7B87-3999-4702-B8BC-BD8DEF37D998}" type="pres">
      <dgm:prSet presAssocID="{42DDF20E-B014-47AA-9422-3E36B57B1707}" presName="vert1" presStyleCnt="0"/>
      <dgm:spPr/>
    </dgm:pt>
    <dgm:pt modelId="{B17EAD55-ED42-435D-9930-B779708B4BAA}" type="pres">
      <dgm:prSet presAssocID="{DACFA296-3FCE-4D85-9D44-BEDEEEF395F4}" presName="thickLine" presStyleLbl="alignNode1" presStyleIdx="4" presStyleCnt="5"/>
      <dgm:spPr/>
    </dgm:pt>
    <dgm:pt modelId="{AFD0C2CE-7E68-4E58-B88D-21464DB802AD}" type="pres">
      <dgm:prSet presAssocID="{DACFA296-3FCE-4D85-9D44-BEDEEEF395F4}" presName="horz1" presStyleCnt="0"/>
      <dgm:spPr/>
    </dgm:pt>
    <dgm:pt modelId="{F1D5A4F6-9090-46E7-88E0-112D3E914B8F}" type="pres">
      <dgm:prSet presAssocID="{DACFA296-3FCE-4D85-9D44-BEDEEEF395F4}" presName="tx1" presStyleLbl="revTx" presStyleIdx="4" presStyleCnt="5"/>
      <dgm:spPr/>
      <dgm:t>
        <a:bodyPr/>
        <a:lstStyle/>
        <a:p>
          <a:endParaRPr lang="en-GB"/>
        </a:p>
      </dgm:t>
    </dgm:pt>
    <dgm:pt modelId="{02AC9ECA-33AA-4636-B198-E1DEAF480EF6}" type="pres">
      <dgm:prSet presAssocID="{DACFA296-3FCE-4D85-9D44-BEDEEEF395F4}" presName="vert1" presStyleCnt="0"/>
      <dgm:spPr/>
    </dgm:pt>
  </dgm:ptLst>
  <dgm:cxnLst>
    <dgm:cxn modelId="{D73A6EAF-2F30-47F0-8CC1-CCEB20C34FF4}" type="presOf" srcId="{D262E0B1-07F8-4C92-B6E8-13E8FFDDF751}" destId="{8C68A572-4EFB-4360-92FB-68A71B119F7B}" srcOrd="0" destOrd="0" presId="urn:microsoft.com/office/officeart/2008/layout/LinedList"/>
    <dgm:cxn modelId="{6A76BB4E-EC8E-44A3-870B-56D876160D63}" srcId="{11328567-68ED-474C-8F4F-CCE3501C19F0}" destId="{42DDF20E-B014-47AA-9422-3E36B57B1707}" srcOrd="3" destOrd="0" parTransId="{8D9B14FA-280C-47ED-8909-0F4E6CEA35FD}" sibTransId="{A564D71B-0C10-4DCF-871D-FDDC34C2D0B1}"/>
    <dgm:cxn modelId="{352FDFA4-830B-4CBB-8F17-FEA2CE21D227}" srcId="{11328567-68ED-474C-8F4F-CCE3501C19F0}" destId="{DACFA296-3FCE-4D85-9D44-BEDEEEF395F4}" srcOrd="4" destOrd="0" parTransId="{19E88EAD-5EBF-49F8-B5A7-C42A1D04A7B8}" sibTransId="{36B1712A-EC20-48A2-A678-3D9878F7F106}"/>
    <dgm:cxn modelId="{7DEDEB76-8FE2-4728-AB6D-25FB875A2177}" type="presOf" srcId="{11328567-68ED-474C-8F4F-CCE3501C19F0}" destId="{BD3DD631-6DF2-4B8C-9D5C-C5CAC03EA957}" srcOrd="0" destOrd="0" presId="urn:microsoft.com/office/officeart/2008/layout/LinedList"/>
    <dgm:cxn modelId="{24701EAF-8F1D-4BEC-A163-991AE9349143}" type="presOf" srcId="{0CDE4EB1-B94D-4608-A885-23635155EC17}" destId="{3449F36B-41C8-4050-9244-D37EB65B14D9}" srcOrd="0" destOrd="0" presId="urn:microsoft.com/office/officeart/2008/layout/LinedList"/>
    <dgm:cxn modelId="{5E34316B-4C7B-4CB2-89D5-454C731F1FC6}" srcId="{11328567-68ED-474C-8F4F-CCE3501C19F0}" destId="{0CDE4EB1-B94D-4608-A885-23635155EC17}" srcOrd="2" destOrd="0" parTransId="{23474B15-C234-42DE-80B6-8DA46B420DB7}" sibTransId="{5FDE66B4-3B32-4622-B009-575596EF87AE}"/>
    <dgm:cxn modelId="{B1F8872B-341C-40E7-9C7B-2A36602F2CE3}" srcId="{11328567-68ED-474C-8F4F-CCE3501C19F0}" destId="{D262E0B1-07F8-4C92-B6E8-13E8FFDDF751}" srcOrd="1" destOrd="0" parTransId="{C412CCDF-9928-4356-969C-8EDA08A53552}" sibTransId="{C0A09C40-4337-459C-8620-1A8D5A41DD0A}"/>
    <dgm:cxn modelId="{E73D99EC-D3A3-4F03-994F-8675AA5A6AD6}" type="presOf" srcId="{42DDF20E-B014-47AA-9422-3E36B57B1707}" destId="{2F444127-52C2-40EC-A356-50FF0A8B62DA}" srcOrd="0" destOrd="0" presId="urn:microsoft.com/office/officeart/2008/layout/LinedList"/>
    <dgm:cxn modelId="{92006BD8-9F2F-4564-B8BA-E779872178F3}" type="presOf" srcId="{DB9EA7CC-F9F7-46AE-9653-5F986C83F87A}" destId="{CA6B9807-D545-43B3-897C-605947981F5F}" srcOrd="0" destOrd="0" presId="urn:microsoft.com/office/officeart/2008/layout/LinedList"/>
    <dgm:cxn modelId="{0A3F66B0-902F-434C-9588-6EF4F0057DE7}" srcId="{11328567-68ED-474C-8F4F-CCE3501C19F0}" destId="{DB9EA7CC-F9F7-46AE-9653-5F986C83F87A}" srcOrd="0" destOrd="0" parTransId="{20CECE3B-3C53-4306-9A74-F78796B47F64}" sibTransId="{76CEC7F8-72F4-4DA5-9266-F99E2E27CEAF}"/>
    <dgm:cxn modelId="{BD7A9D2B-36C2-4F8E-B20D-1F52164F84E3}" type="presOf" srcId="{DACFA296-3FCE-4D85-9D44-BEDEEEF395F4}" destId="{F1D5A4F6-9090-46E7-88E0-112D3E914B8F}" srcOrd="0" destOrd="0" presId="urn:microsoft.com/office/officeart/2008/layout/LinedList"/>
    <dgm:cxn modelId="{BF4872E8-3209-402F-ABFE-E657C3F6B686}" type="presParOf" srcId="{BD3DD631-6DF2-4B8C-9D5C-C5CAC03EA957}" destId="{A7A0BF51-EFEC-46AF-B59B-3BCFF8860E78}" srcOrd="0" destOrd="0" presId="urn:microsoft.com/office/officeart/2008/layout/LinedList"/>
    <dgm:cxn modelId="{A7DC538F-AAA0-4297-9F8E-255BEA6B8617}" type="presParOf" srcId="{BD3DD631-6DF2-4B8C-9D5C-C5CAC03EA957}" destId="{470EAD41-2A8B-4E65-8406-180CCE3BB7D4}" srcOrd="1" destOrd="0" presId="urn:microsoft.com/office/officeart/2008/layout/LinedList"/>
    <dgm:cxn modelId="{038B9396-2DF6-4C2A-A772-6FBB3C40815B}" type="presParOf" srcId="{470EAD41-2A8B-4E65-8406-180CCE3BB7D4}" destId="{CA6B9807-D545-43B3-897C-605947981F5F}" srcOrd="0" destOrd="0" presId="urn:microsoft.com/office/officeart/2008/layout/LinedList"/>
    <dgm:cxn modelId="{39ACD28C-50CD-4FFA-8226-15AADCB978EA}" type="presParOf" srcId="{470EAD41-2A8B-4E65-8406-180CCE3BB7D4}" destId="{F9699FE1-ACB1-4B95-BD46-E23AF7475D96}" srcOrd="1" destOrd="0" presId="urn:microsoft.com/office/officeart/2008/layout/LinedList"/>
    <dgm:cxn modelId="{471E45C8-8B1C-4346-8DE7-A95ADAB54986}" type="presParOf" srcId="{BD3DD631-6DF2-4B8C-9D5C-C5CAC03EA957}" destId="{FA3AEC4D-AD38-4F1C-B22F-96387D232274}" srcOrd="2" destOrd="0" presId="urn:microsoft.com/office/officeart/2008/layout/LinedList"/>
    <dgm:cxn modelId="{2A418389-C3DC-44BB-A6E9-A698ED8C33F9}" type="presParOf" srcId="{BD3DD631-6DF2-4B8C-9D5C-C5CAC03EA957}" destId="{C08E4B33-D9D8-4CA3-99EE-611122B2B979}" srcOrd="3" destOrd="0" presId="urn:microsoft.com/office/officeart/2008/layout/LinedList"/>
    <dgm:cxn modelId="{96E01D11-6E71-4B6A-BCFC-A75FCEB4769A}" type="presParOf" srcId="{C08E4B33-D9D8-4CA3-99EE-611122B2B979}" destId="{8C68A572-4EFB-4360-92FB-68A71B119F7B}" srcOrd="0" destOrd="0" presId="urn:microsoft.com/office/officeart/2008/layout/LinedList"/>
    <dgm:cxn modelId="{2C6C5537-7D9F-43DB-AF03-D7899C4B54DF}" type="presParOf" srcId="{C08E4B33-D9D8-4CA3-99EE-611122B2B979}" destId="{DF0E6A7D-C40C-4F6A-990F-773BE85723EE}" srcOrd="1" destOrd="0" presId="urn:microsoft.com/office/officeart/2008/layout/LinedList"/>
    <dgm:cxn modelId="{88D06CC9-DF72-41BD-BFD6-B5A08A8B8F19}" type="presParOf" srcId="{BD3DD631-6DF2-4B8C-9D5C-C5CAC03EA957}" destId="{F6B606F6-7B29-44D5-9573-2080544C82F6}" srcOrd="4" destOrd="0" presId="urn:microsoft.com/office/officeart/2008/layout/LinedList"/>
    <dgm:cxn modelId="{85258821-89D5-489A-AD1A-7F7B0181ABCB}" type="presParOf" srcId="{BD3DD631-6DF2-4B8C-9D5C-C5CAC03EA957}" destId="{C3C99E6D-8F87-4A71-A8A4-FD68BD322733}" srcOrd="5" destOrd="0" presId="urn:microsoft.com/office/officeart/2008/layout/LinedList"/>
    <dgm:cxn modelId="{0FA595AA-F121-4D7A-B1E1-8AEDACC369B9}" type="presParOf" srcId="{C3C99E6D-8F87-4A71-A8A4-FD68BD322733}" destId="{3449F36B-41C8-4050-9244-D37EB65B14D9}" srcOrd="0" destOrd="0" presId="urn:microsoft.com/office/officeart/2008/layout/LinedList"/>
    <dgm:cxn modelId="{4F1EFE05-9398-44C1-A11C-B4E43C8C6EBA}" type="presParOf" srcId="{C3C99E6D-8F87-4A71-A8A4-FD68BD322733}" destId="{ADC395CB-2543-4D39-ABC2-2BC764BEE2DF}" srcOrd="1" destOrd="0" presId="urn:microsoft.com/office/officeart/2008/layout/LinedList"/>
    <dgm:cxn modelId="{599994E6-0DB9-4A08-9F18-77D88B0ABCA1}" type="presParOf" srcId="{BD3DD631-6DF2-4B8C-9D5C-C5CAC03EA957}" destId="{1B76AE91-FD33-4609-94D8-F59D5E4A4EFC}" srcOrd="6" destOrd="0" presId="urn:microsoft.com/office/officeart/2008/layout/LinedList"/>
    <dgm:cxn modelId="{9E100B82-A6A9-4727-A329-AA222F492025}" type="presParOf" srcId="{BD3DD631-6DF2-4B8C-9D5C-C5CAC03EA957}" destId="{8528EF9A-D271-4C08-994C-FE56FDAFC1F8}" srcOrd="7" destOrd="0" presId="urn:microsoft.com/office/officeart/2008/layout/LinedList"/>
    <dgm:cxn modelId="{D5140719-7015-466F-8BDF-8B40947D120B}" type="presParOf" srcId="{8528EF9A-D271-4C08-994C-FE56FDAFC1F8}" destId="{2F444127-52C2-40EC-A356-50FF0A8B62DA}" srcOrd="0" destOrd="0" presId="urn:microsoft.com/office/officeart/2008/layout/LinedList"/>
    <dgm:cxn modelId="{BE8AE5D8-5A97-4C8C-8C45-FEAB951A914E}" type="presParOf" srcId="{8528EF9A-D271-4C08-994C-FE56FDAFC1F8}" destId="{7C3C7B87-3999-4702-B8BC-BD8DEF37D998}" srcOrd="1" destOrd="0" presId="urn:microsoft.com/office/officeart/2008/layout/LinedList"/>
    <dgm:cxn modelId="{A7CFB9C0-524A-43E5-AFE6-8F666D7EE6CC}" type="presParOf" srcId="{BD3DD631-6DF2-4B8C-9D5C-C5CAC03EA957}" destId="{B17EAD55-ED42-435D-9930-B779708B4BAA}" srcOrd="8" destOrd="0" presId="urn:microsoft.com/office/officeart/2008/layout/LinedList"/>
    <dgm:cxn modelId="{54ED5020-6136-492E-AC36-1753B6E354CB}" type="presParOf" srcId="{BD3DD631-6DF2-4B8C-9D5C-C5CAC03EA957}" destId="{AFD0C2CE-7E68-4E58-B88D-21464DB802AD}" srcOrd="9" destOrd="0" presId="urn:microsoft.com/office/officeart/2008/layout/LinedList"/>
    <dgm:cxn modelId="{5087B85F-5D1C-445D-B7D1-A9961558EE7D}" type="presParOf" srcId="{AFD0C2CE-7E68-4E58-B88D-21464DB802AD}" destId="{F1D5A4F6-9090-46E7-88E0-112D3E914B8F}" srcOrd="0" destOrd="0" presId="urn:microsoft.com/office/officeart/2008/layout/LinedList"/>
    <dgm:cxn modelId="{E3759825-00A7-43F0-B9EA-012FD25FAD01}" type="presParOf" srcId="{AFD0C2CE-7E68-4E58-B88D-21464DB802AD}" destId="{02AC9ECA-33AA-4636-B198-E1DEAF480E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ADE2B-0291-4A05-977B-15032509BD92}"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E6818ADD-FC21-4A99-87D5-0F0E26C63A4B}">
      <dgm:prSet/>
      <dgm:spPr/>
      <dgm:t>
        <a:bodyPr/>
        <a:lstStyle/>
        <a:p>
          <a:r>
            <a:rPr lang="en-GB" dirty="0"/>
            <a:t>2014 – 123,000 cases of sepsis in England</a:t>
          </a:r>
          <a:endParaRPr lang="en-US" dirty="0"/>
        </a:p>
      </dgm:t>
    </dgm:pt>
    <dgm:pt modelId="{751B8436-D39F-4173-B662-D38AFCCA44E6}" type="parTrans" cxnId="{114F63CB-1E59-4F3D-BC65-B6B1BB5977EB}">
      <dgm:prSet/>
      <dgm:spPr/>
      <dgm:t>
        <a:bodyPr/>
        <a:lstStyle/>
        <a:p>
          <a:endParaRPr lang="en-US"/>
        </a:p>
      </dgm:t>
    </dgm:pt>
    <dgm:pt modelId="{90EF066B-34B2-4265-A00E-B53392C09C6D}" type="sibTrans" cxnId="{114F63CB-1E59-4F3D-BC65-B6B1BB5977EB}">
      <dgm:prSet phldrT="1" phldr="0"/>
      <dgm:spPr/>
      <dgm:t>
        <a:bodyPr/>
        <a:lstStyle/>
        <a:p>
          <a:r>
            <a:rPr lang="en-US" dirty="0"/>
            <a:t>1</a:t>
          </a:r>
        </a:p>
      </dgm:t>
    </dgm:pt>
    <dgm:pt modelId="{E84A5EA6-5033-4B94-90FF-F3CC3C7C9B01}">
      <dgm:prSet/>
      <dgm:spPr/>
      <dgm:t>
        <a:bodyPr/>
        <a:lstStyle/>
        <a:p>
          <a:r>
            <a:rPr lang="en-GB" dirty="0"/>
            <a:t>37,000 deaths attributable </a:t>
          </a:r>
          <a:endParaRPr lang="en-US" dirty="0"/>
        </a:p>
      </dgm:t>
    </dgm:pt>
    <dgm:pt modelId="{7B016096-AAD7-40D2-9A3E-B6AB4DFEA183}" type="parTrans" cxnId="{674C5A46-A14E-4BD6-8733-540BBAC0D640}">
      <dgm:prSet/>
      <dgm:spPr/>
      <dgm:t>
        <a:bodyPr/>
        <a:lstStyle/>
        <a:p>
          <a:endParaRPr lang="en-US"/>
        </a:p>
      </dgm:t>
    </dgm:pt>
    <dgm:pt modelId="{A05FD3D4-683D-4AF1-8CE6-68DF24520861}" type="sibTrans" cxnId="{674C5A46-A14E-4BD6-8733-540BBAC0D640}">
      <dgm:prSet phldrT="2" phldr="0"/>
      <dgm:spPr/>
      <dgm:t>
        <a:bodyPr/>
        <a:lstStyle/>
        <a:p>
          <a:r>
            <a:rPr lang="en-US" dirty="0"/>
            <a:t>2</a:t>
          </a:r>
        </a:p>
      </dgm:t>
    </dgm:pt>
    <dgm:pt modelId="{5E439BB1-40C2-42BA-B72E-1C2B52308EEB}">
      <dgm:prSet/>
      <dgm:spPr/>
      <dgm:t>
        <a:bodyPr/>
        <a:lstStyle/>
        <a:p>
          <a:r>
            <a:rPr lang="en-GB" dirty="0"/>
            <a:t>70% cases arising in the community </a:t>
          </a:r>
          <a:endParaRPr lang="en-US" dirty="0"/>
        </a:p>
      </dgm:t>
    </dgm:pt>
    <dgm:pt modelId="{D5BF235F-26ED-4637-987E-99BA637CBB2E}" type="parTrans" cxnId="{544CB1B8-DD67-44DB-B219-5313F943846F}">
      <dgm:prSet/>
      <dgm:spPr/>
      <dgm:t>
        <a:bodyPr/>
        <a:lstStyle/>
        <a:p>
          <a:endParaRPr lang="en-US"/>
        </a:p>
      </dgm:t>
    </dgm:pt>
    <dgm:pt modelId="{12BD705E-250E-4207-ABE5-B5F94D7B23EB}" type="sibTrans" cxnId="{544CB1B8-DD67-44DB-B219-5313F943846F}">
      <dgm:prSet phldrT="3" phldr="0"/>
      <dgm:spPr/>
      <dgm:t>
        <a:bodyPr/>
        <a:lstStyle/>
        <a:p>
          <a:r>
            <a:rPr lang="en-US" dirty="0"/>
            <a:t>3</a:t>
          </a:r>
        </a:p>
      </dgm:t>
    </dgm:pt>
    <dgm:pt modelId="{3CDBFAD7-356B-452E-B79A-92EE89CFFF1D}">
      <dgm:prSet/>
      <dgm:spPr/>
      <dgm:t>
        <a:bodyPr/>
        <a:lstStyle/>
        <a:p>
          <a:r>
            <a:rPr lang="en-GB" dirty="0"/>
            <a:t>360 million patient contacts in the community a year </a:t>
          </a:r>
          <a:endParaRPr lang="en-US" dirty="0"/>
        </a:p>
      </dgm:t>
    </dgm:pt>
    <dgm:pt modelId="{C2A5FADE-81C9-4A34-9755-36AAF5761A5D}" type="parTrans" cxnId="{DB81F6FE-92E5-4575-8178-0994C8028B54}">
      <dgm:prSet/>
      <dgm:spPr/>
      <dgm:t>
        <a:bodyPr/>
        <a:lstStyle/>
        <a:p>
          <a:endParaRPr lang="en-US"/>
        </a:p>
      </dgm:t>
    </dgm:pt>
    <dgm:pt modelId="{6659FEF2-40F4-427D-830A-BDFAA2B81E43}" type="sibTrans" cxnId="{DB81F6FE-92E5-4575-8178-0994C8028B54}">
      <dgm:prSet phldrT="4" phldr="0"/>
      <dgm:spPr/>
      <dgm:t>
        <a:bodyPr/>
        <a:lstStyle/>
        <a:p>
          <a:r>
            <a:rPr lang="en-US" dirty="0"/>
            <a:t>4</a:t>
          </a:r>
        </a:p>
      </dgm:t>
    </dgm:pt>
    <dgm:pt modelId="{F95B2B7F-0E92-4B8C-8E10-2F65427AE199}" type="pres">
      <dgm:prSet presAssocID="{BD5ADE2B-0291-4A05-977B-15032509BD92}" presName="Name0" presStyleCnt="0">
        <dgm:presLayoutVars>
          <dgm:animLvl val="lvl"/>
          <dgm:resizeHandles val="exact"/>
        </dgm:presLayoutVars>
      </dgm:prSet>
      <dgm:spPr/>
      <dgm:t>
        <a:bodyPr/>
        <a:lstStyle/>
        <a:p>
          <a:endParaRPr lang="en-GB"/>
        </a:p>
      </dgm:t>
    </dgm:pt>
    <dgm:pt modelId="{1361026A-0C1A-4BCF-BDCC-175B3212E3A4}" type="pres">
      <dgm:prSet presAssocID="{E6818ADD-FC21-4A99-87D5-0F0E26C63A4B}" presName="compositeNode" presStyleCnt="0">
        <dgm:presLayoutVars>
          <dgm:bulletEnabled val="1"/>
        </dgm:presLayoutVars>
      </dgm:prSet>
      <dgm:spPr/>
    </dgm:pt>
    <dgm:pt modelId="{067131DB-F991-40B5-B9C9-6C2F68A11DE5}" type="pres">
      <dgm:prSet presAssocID="{E6818ADD-FC21-4A99-87D5-0F0E26C63A4B}" presName="bgRect" presStyleLbl="bgAccFollowNode1" presStyleIdx="0" presStyleCnt="4"/>
      <dgm:spPr/>
      <dgm:t>
        <a:bodyPr/>
        <a:lstStyle/>
        <a:p>
          <a:endParaRPr lang="en-GB"/>
        </a:p>
      </dgm:t>
    </dgm:pt>
    <dgm:pt modelId="{B95B80FC-C2DC-4EFB-AF51-B522584606E5}" type="pres">
      <dgm:prSet presAssocID="{90EF066B-34B2-4265-A00E-B53392C09C6D}" presName="sibTransNodeCircle" presStyleLbl="alignNode1" presStyleIdx="0" presStyleCnt="8">
        <dgm:presLayoutVars>
          <dgm:chMax val="0"/>
          <dgm:bulletEnabled/>
        </dgm:presLayoutVars>
      </dgm:prSet>
      <dgm:spPr/>
      <dgm:t>
        <a:bodyPr/>
        <a:lstStyle/>
        <a:p>
          <a:endParaRPr lang="en-GB"/>
        </a:p>
      </dgm:t>
    </dgm:pt>
    <dgm:pt modelId="{9C75B790-D4FB-4928-9A31-04C898CE56C9}" type="pres">
      <dgm:prSet presAssocID="{E6818ADD-FC21-4A99-87D5-0F0E26C63A4B}" presName="bottomLine" presStyleLbl="alignNode1" presStyleIdx="1" presStyleCnt="8">
        <dgm:presLayoutVars/>
      </dgm:prSet>
      <dgm:spPr/>
    </dgm:pt>
    <dgm:pt modelId="{97B6AB49-620E-4863-9526-83E852A545D7}" type="pres">
      <dgm:prSet presAssocID="{E6818ADD-FC21-4A99-87D5-0F0E26C63A4B}" presName="nodeText" presStyleLbl="bgAccFollowNode1" presStyleIdx="0" presStyleCnt="4">
        <dgm:presLayoutVars>
          <dgm:bulletEnabled val="1"/>
        </dgm:presLayoutVars>
      </dgm:prSet>
      <dgm:spPr/>
      <dgm:t>
        <a:bodyPr/>
        <a:lstStyle/>
        <a:p>
          <a:endParaRPr lang="en-GB"/>
        </a:p>
      </dgm:t>
    </dgm:pt>
    <dgm:pt modelId="{6D6A10FA-5059-4C28-909E-11A5251F9D20}" type="pres">
      <dgm:prSet presAssocID="{90EF066B-34B2-4265-A00E-B53392C09C6D}" presName="sibTrans" presStyleCnt="0"/>
      <dgm:spPr/>
    </dgm:pt>
    <dgm:pt modelId="{8AFF089E-1F2E-4034-8C3A-BA05944367B0}" type="pres">
      <dgm:prSet presAssocID="{E84A5EA6-5033-4B94-90FF-F3CC3C7C9B01}" presName="compositeNode" presStyleCnt="0">
        <dgm:presLayoutVars>
          <dgm:bulletEnabled val="1"/>
        </dgm:presLayoutVars>
      </dgm:prSet>
      <dgm:spPr/>
    </dgm:pt>
    <dgm:pt modelId="{9184967C-4C17-435D-911D-0FFB4D4B37A8}" type="pres">
      <dgm:prSet presAssocID="{E84A5EA6-5033-4B94-90FF-F3CC3C7C9B01}" presName="bgRect" presStyleLbl="bgAccFollowNode1" presStyleIdx="1" presStyleCnt="4"/>
      <dgm:spPr/>
      <dgm:t>
        <a:bodyPr/>
        <a:lstStyle/>
        <a:p>
          <a:endParaRPr lang="en-GB"/>
        </a:p>
      </dgm:t>
    </dgm:pt>
    <dgm:pt modelId="{19DC5F79-65E7-44D5-B501-EE5265721BB0}" type="pres">
      <dgm:prSet presAssocID="{A05FD3D4-683D-4AF1-8CE6-68DF24520861}" presName="sibTransNodeCircle" presStyleLbl="alignNode1" presStyleIdx="2" presStyleCnt="8">
        <dgm:presLayoutVars>
          <dgm:chMax val="0"/>
          <dgm:bulletEnabled/>
        </dgm:presLayoutVars>
      </dgm:prSet>
      <dgm:spPr/>
      <dgm:t>
        <a:bodyPr/>
        <a:lstStyle/>
        <a:p>
          <a:endParaRPr lang="en-GB"/>
        </a:p>
      </dgm:t>
    </dgm:pt>
    <dgm:pt modelId="{B96DEAEB-2A53-41F4-B95F-0E054EC627C4}" type="pres">
      <dgm:prSet presAssocID="{E84A5EA6-5033-4B94-90FF-F3CC3C7C9B01}" presName="bottomLine" presStyleLbl="alignNode1" presStyleIdx="3" presStyleCnt="8">
        <dgm:presLayoutVars/>
      </dgm:prSet>
      <dgm:spPr/>
    </dgm:pt>
    <dgm:pt modelId="{D426F9DC-544C-445A-AEDC-FCFF0652AB92}" type="pres">
      <dgm:prSet presAssocID="{E84A5EA6-5033-4B94-90FF-F3CC3C7C9B01}" presName="nodeText" presStyleLbl="bgAccFollowNode1" presStyleIdx="1" presStyleCnt="4">
        <dgm:presLayoutVars>
          <dgm:bulletEnabled val="1"/>
        </dgm:presLayoutVars>
      </dgm:prSet>
      <dgm:spPr/>
      <dgm:t>
        <a:bodyPr/>
        <a:lstStyle/>
        <a:p>
          <a:endParaRPr lang="en-GB"/>
        </a:p>
      </dgm:t>
    </dgm:pt>
    <dgm:pt modelId="{529C53AA-5752-4C4F-B314-265352C922F0}" type="pres">
      <dgm:prSet presAssocID="{A05FD3D4-683D-4AF1-8CE6-68DF24520861}" presName="sibTrans" presStyleCnt="0"/>
      <dgm:spPr/>
    </dgm:pt>
    <dgm:pt modelId="{2C4767B5-A393-4631-A37D-715847B71018}" type="pres">
      <dgm:prSet presAssocID="{5E439BB1-40C2-42BA-B72E-1C2B52308EEB}" presName="compositeNode" presStyleCnt="0">
        <dgm:presLayoutVars>
          <dgm:bulletEnabled val="1"/>
        </dgm:presLayoutVars>
      </dgm:prSet>
      <dgm:spPr/>
    </dgm:pt>
    <dgm:pt modelId="{9E8FB762-6A6D-413C-AAB1-136EF718A181}" type="pres">
      <dgm:prSet presAssocID="{5E439BB1-40C2-42BA-B72E-1C2B52308EEB}" presName="bgRect" presStyleLbl="bgAccFollowNode1" presStyleIdx="2" presStyleCnt="4"/>
      <dgm:spPr/>
      <dgm:t>
        <a:bodyPr/>
        <a:lstStyle/>
        <a:p>
          <a:endParaRPr lang="en-GB"/>
        </a:p>
      </dgm:t>
    </dgm:pt>
    <dgm:pt modelId="{9AB64BD7-F80D-4188-A441-D1BD5651944A}" type="pres">
      <dgm:prSet presAssocID="{12BD705E-250E-4207-ABE5-B5F94D7B23EB}" presName="sibTransNodeCircle" presStyleLbl="alignNode1" presStyleIdx="4" presStyleCnt="8">
        <dgm:presLayoutVars>
          <dgm:chMax val="0"/>
          <dgm:bulletEnabled/>
        </dgm:presLayoutVars>
      </dgm:prSet>
      <dgm:spPr/>
      <dgm:t>
        <a:bodyPr/>
        <a:lstStyle/>
        <a:p>
          <a:endParaRPr lang="en-GB"/>
        </a:p>
      </dgm:t>
    </dgm:pt>
    <dgm:pt modelId="{04C759D1-0A4D-461A-863A-BF4A2133216F}" type="pres">
      <dgm:prSet presAssocID="{5E439BB1-40C2-42BA-B72E-1C2B52308EEB}" presName="bottomLine" presStyleLbl="alignNode1" presStyleIdx="5" presStyleCnt="8">
        <dgm:presLayoutVars/>
      </dgm:prSet>
      <dgm:spPr/>
    </dgm:pt>
    <dgm:pt modelId="{F7D79E8D-F4CD-45A1-996D-24C05C2EB505}" type="pres">
      <dgm:prSet presAssocID="{5E439BB1-40C2-42BA-B72E-1C2B52308EEB}" presName="nodeText" presStyleLbl="bgAccFollowNode1" presStyleIdx="2" presStyleCnt="4">
        <dgm:presLayoutVars>
          <dgm:bulletEnabled val="1"/>
        </dgm:presLayoutVars>
      </dgm:prSet>
      <dgm:spPr/>
      <dgm:t>
        <a:bodyPr/>
        <a:lstStyle/>
        <a:p>
          <a:endParaRPr lang="en-GB"/>
        </a:p>
      </dgm:t>
    </dgm:pt>
    <dgm:pt modelId="{5691B7D5-8F34-4EE0-81B9-10906D18CEB9}" type="pres">
      <dgm:prSet presAssocID="{12BD705E-250E-4207-ABE5-B5F94D7B23EB}" presName="sibTrans" presStyleCnt="0"/>
      <dgm:spPr/>
    </dgm:pt>
    <dgm:pt modelId="{F11408CE-34C0-4E3D-874F-2958375C2E69}" type="pres">
      <dgm:prSet presAssocID="{3CDBFAD7-356B-452E-B79A-92EE89CFFF1D}" presName="compositeNode" presStyleCnt="0">
        <dgm:presLayoutVars>
          <dgm:bulletEnabled val="1"/>
        </dgm:presLayoutVars>
      </dgm:prSet>
      <dgm:spPr/>
    </dgm:pt>
    <dgm:pt modelId="{52007242-EDB0-4B53-895F-9653432F89A7}" type="pres">
      <dgm:prSet presAssocID="{3CDBFAD7-356B-452E-B79A-92EE89CFFF1D}" presName="bgRect" presStyleLbl="bgAccFollowNode1" presStyleIdx="3" presStyleCnt="4"/>
      <dgm:spPr/>
      <dgm:t>
        <a:bodyPr/>
        <a:lstStyle/>
        <a:p>
          <a:endParaRPr lang="en-GB"/>
        </a:p>
      </dgm:t>
    </dgm:pt>
    <dgm:pt modelId="{19818F2D-8B38-4F3A-A73D-D2CFDAC16840}" type="pres">
      <dgm:prSet presAssocID="{6659FEF2-40F4-427D-830A-BDFAA2B81E43}" presName="sibTransNodeCircle" presStyleLbl="alignNode1" presStyleIdx="6" presStyleCnt="8" custLinFactNeighborX="5726" custLinFactNeighborY="-3076">
        <dgm:presLayoutVars>
          <dgm:chMax val="0"/>
          <dgm:bulletEnabled/>
        </dgm:presLayoutVars>
      </dgm:prSet>
      <dgm:spPr/>
      <dgm:t>
        <a:bodyPr/>
        <a:lstStyle/>
        <a:p>
          <a:endParaRPr lang="en-GB"/>
        </a:p>
      </dgm:t>
    </dgm:pt>
    <dgm:pt modelId="{9F942066-A70E-4AD1-B514-414203DC9AC4}" type="pres">
      <dgm:prSet presAssocID="{3CDBFAD7-356B-452E-B79A-92EE89CFFF1D}" presName="bottomLine" presStyleLbl="alignNode1" presStyleIdx="7" presStyleCnt="8">
        <dgm:presLayoutVars/>
      </dgm:prSet>
      <dgm:spPr/>
    </dgm:pt>
    <dgm:pt modelId="{88C345BB-2732-4A15-8319-764091E86B60}" type="pres">
      <dgm:prSet presAssocID="{3CDBFAD7-356B-452E-B79A-92EE89CFFF1D}" presName="nodeText" presStyleLbl="bgAccFollowNode1" presStyleIdx="3" presStyleCnt="4">
        <dgm:presLayoutVars>
          <dgm:bulletEnabled val="1"/>
        </dgm:presLayoutVars>
      </dgm:prSet>
      <dgm:spPr/>
      <dgm:t>
        <a:bodyPr/>
        <a:lstStyle/>
        <a:p>
          <a:endParaRPr lang="en-GB"/>
        </a:p>
      </dgm:t>
    </dgm:pt>
  </dgm:ptLst>
  <dgm:cxnLst>
    <dgm:cxn modelId="{114F63CB-1E59-4F3D-BC65-B6B1BB5977EB}" srcId="{BD5ADE2B-0291-4A05-977B-15032509BD92}" destId="{E6818ADD-FC21-4A99-87D5-0F0E26C63A4B}" srcOrd="0" destOrd="0" parTransId="{751B8436-D39F-4173-B662-D38AFCCA44E6}" sibTransId="{90EF066B-34B2-4265-A00E-B53392C09C6D}"/>
    <dgm:cxn modelId="{C97DA2FE-955A-46EE-90A9-424155BAD8FC}" type="presOf" srcId="{A05FD3D4-683D-4AF1-8CE6-68DF24520861}" destId="{19DC5F79-65E7-44D5-B501-EE5265721BB0}" srcOrd="0" destOrd="0" presId="urn:microsoft.com/office/officeart/2016/7/layout/BasicLinearProcessNumbered"/>
    <dgm:cxn modelId="{C4E85D45-CEE7-4950-A187-0C43AD8C4878}" type="presOf" srcId="{90EF066B-34B2-4265-A00E-B53392C09C6D}" destId="{B95B80FC-C2DC-4EFB-AF51-B522584606E5}" srcOrd="0" destOrd="0" presId="urn:microsoft.com/office/officeart/2016/7/layout/BasicLinearProcessNumbered"/>
    <dgm:cxn modelId="{1B6BCA63-1867-478F-8BD1-020181FEA657}" type="presOf" srcId="{5E439BB1-40C2-42BA-B72E-1C2B52308EEB}" destId="{9E8FB762-6A6D-413C-AAB1-136EF718A181}" srcOrd="0" destOrd="0" presId="urn:microsoft.com/office/officeart/2016/7/layout/BasicLinearProcessNumbered"/>
    <dgm:cxn modelId="{665CFE5D-E79C-4941-A5A0-729F6A7BAE27}" type="presOf" srcId="{3CDBFAD7-356B-452E-B79A-92EE89CFFF1D}" destId="{52007242-EDB0-4B53-895F-9653432F89A7}" srcOrd="0" destOrd="0" presId="urn:microsoft.com/office/officeart/2016/7/layout/BasicLinearProcessNumbered"/>
    <dgm:cxn modelId="{5A252422-552A-4C59-AD44-737B46F6CC50}" type="presOf" srcId="{E84A5EA6-5033-4B94-90FF-F3CC3C7C9B01}" destId="{9184967C-4C17-435D-911D-0FFB4D4B37A8}" srcOrd="0" destOrd="0" presId="urn:microsoft.com/office/officeart/2016/7/layout/BasicLinearProcessNumbered"/>
    <dgm:cxn modelId="{BD3342CE-ED02-4ED3-942C-54D0FFF0D1A7}" type="presOf" srcId="{6659FEF2-40F4-427D-830A-BDFAA2B81E43}" destId="{19818F2D-8B38-4F3A-A73D-D2CFDAC16840}" srcOrd="0" destOrd="0" presId="urn:microsoft.com/office/officeart/2016/7/layout/BasicLinearProcessNumbered"/>
    <dgm:cxn modelId="{5EB124AC-B30C-479D-8298-018E98DE71F2}" type="presOf" srcId="{5E439BB1-40C2-42BA-B72E-1C2B52308EEB}" destId="{F7D79E8D-F4CD-45A1-996D-24C05C2EB505}" srcOrd="1" destOrd="0" presId="urn:microsoft.com/office/officeart/2016/7/layout/BasicLinearProcessNumbered"/>
    <dgm:cxn modelId="{C1682F06-8B6C-4AEC-A858-6673BC583E61}" type="presOf" srcId="{E84A5EA6-5033-4B94-90FF-F3CC3C7C9B01}" destId="{D426F9DC-544C-445A-AEDC-FCFF0652AB92}" srcOrd="1" destOrd="0" presId="urn:microsoft.com/office/officeart/2016/7/layout/BasicLinearProcessNumbered"/>
    <dgm:cxn modelId="{544CB1B8-DD67-44DB-B219-5313F943846F}" srcId="{BD5ADE2B-0291-4A05-977B-15032509BD92}" destId="{5E439BB1-40C2-42BA-B72E-1C2B52308EEB}" srcOrd="2" destOrd="0" parTransId="{D5BF235F-26ED-4637-987E-99BA637CBB2E}" sibTransId="{12BD705E-250E-4207-ABE5-B5F94D7B23EB}"/>
    <dgm:cxn modelId="{12E951D9-4CF3-4E2B-96F4-23375C4B3574}" type="presOf" srcId="{E6818ADD-FC21-4A99-87D5-0F0E26C63A4B}" destId="{97B6AB49-620E-4863-9526-83E852A545D7}" srcOrd="1" destOrd="0" presId="urn:microsoft.com/office/officeart/2016/7/layout/BasicLinearProcessNumbered"/>
    <dgm:cxn modelId="{372B1488-1BE0-47EE-B0D4-FB6DD7BC7336}" type="presOf" srcId="{E6818ADD-FC21-4A99-87D5-0F0E26C63A4B}" destId="{067131DB-F991-40B5-B9C9-6C2F68A11DE5}" srcOrd="0" destOrd="0" presId="urn:microsoft.com/office/officeart/2016/7/layout/BasicLinearProcessNumbered"/>
    <dgm:cxn modelId="{88032EC2-3740-4D1D-A4D6-D2BBC267650F}" type="presOf" srcId="{BD5ADE2B-0291-4A05-977B-15032509BD92}" destId="{F95B2B7F-0E92-4B8C-8E10-2F65427AE199}" srcOrd="0" destOrd="0" presId="urn:microsoft.com/office/officeart/2016/7/layout/BasicLinearProcessNumbered"/>
    <dgm:cxn modelId="{674C5A46-A14E-4BD6-8733-540BBAC0D640}" srcId="{BD5ADE2B-0291-4A05-977B-15032509BD92}" destId="{E84A5EA6-5033-4B94-90FF-F3CC3C7C9B01}" srcOrd="1" destOrd="0" parTransId="{7B016096-AAD7-40D2-9A3E-B6AB4DFEA183}" sibTransId="{A05FD3D4-683D-4AF1-8CE6-68DF24520861}"/>
    <dgm:cxn modelId="{73CB2F40-F074-4066-AFB0-88FAAB691465}" type="presOf" srcId="{12BD705E-250E-4207-ABE5-B5F94D7B23EB}" destId="{9AB64BD7-F80D-4188-A441-D1BD5651944A}" srcOrd="0" destOrd="0" presId="urn:microsoft.com/office/officeart/2016/7/layout/BasicLinearProcessNumbered"/>
    <dgm:cxn modelId="{6934C7F1-5718-4D5F-851B-83B266F5A3D1}" type="presOf" srcId="{3CDBFAD7-356B-452E-B79A-92EE89CFFF1D}" destId="{88C345BB-2732-4A15-8319-764091E86B60}" srcOrd="1" destOrd="0" presId="urn:microsoft.com/office/officeart/2016/7/layout/BasicLinearProcessNumbered"/>
    <dgm:cxn modelId="{DB81F6FE-92E5-4575-8178-0994C8028B54}" srcId="{BD5ADE2B-0291-4A05-977B-15032509BD92}" destId="{3CDBFAD7-356B-452E-B79A-92EE89CFFF1D}" srcOrd="3" destOrd="0" parTransId="{C2A5FADE-81C9-4A34-9755-36AAF5761A5D}" sibTransId="{6659FEF2-40F4-427D-830A-BDFAA2B81E43}"/>
    <dgm:cxn modelId="{930DD3BC-D2F5-4779-BDE6-0AB8EA6A90AC}" type="presParOf" srcId="{F95B2B7F-0E92-4B8C-8E10-2F65427AE199}" destId="{1361026A-0C1A-4BCF-BDCC-175B3212E3A4}" srcOrd="0" destOrd="0" presId="urn:microsoft.com/office/officeart/2016/7/layout/BasicLinearProcessNumbered"/>
    <dgm:cxn modelId="{723A19E1-7757-4831-80E2-BC3E35E006C9}" type="presParOf" srcId="{1361026A-0C1A-4BCF-BDCC-175B3212E3A4}" destId="{067131DB-F991-40B5-B9C9-6C2F68A11DE5}" srcOrd="0" destOrd="0" presId="urn:microsoft.com/office/officeart/2016/7/layout/BasicLinearProcessNumbered"/>
    <dgm:cxn modelId="{DDB3BA30-936B-4854-A5F4-219678774C4F}" type="presParOf" srcId="{1361026A-0C1A-4BCF-BDCC-175B3212E3A4}" destId="{B95B80FC-C2DC-4EFB-AF51-B522584606E5}" srcOrd="1" destOrd="0" presId="urn:microsoft.com/office/officeart/2016/7/layout/BasicLinearProcessNumbered"/>
    <dgm:cxn modelId="{8A83D4A2-BC94-4708-B696-0B8935506825}" type="presParOf" srcId="{1361026A-0C1A-4BCF-BDCC-175B3212E3A4}" destId="{9C75B790-D4FB-4928-9A31-04C898CE56C9}" srcOrd="2" destOrd="0" presId="urn:microsoft.com/office/officeart/2016/7/layout/BasicLinearProcessNumbered"/>
    <dgm:cxn modelId="{6C76C4E1-17E3-49DA-B66F-EE7793CE5FC5}" type="presParOf" srcId="{1361026A-0C1A-4BCF-BDCC-175B3212E3A4}" destId="{97B6AB49-620E-4863-9526-83E852A545D7}" srcOrd="3" destOrd="0" presId="urn:microsoft.com/office/officeart/2016/7/layout/BasicLinearProcessNumbered"/>
    <dgm:cxn modelId="{958AF3FE-0A62-4E50-8DEA-C3C21D51ACA4}" type="presParOf" srcId="{F95B2B7F-0E92-4B8C-8E10-2F65427AE199}" destId="{6D6A10FA-5059-4C28-909E-11A5251F9D20}" srcOrd="1" destOrd="0" presId="urn:microsoft.com/office/officeart/2016/7/layout/BasicLinearProcessNumbered"/>
    <dgm:cxn modelId="{359BD192-1AFE-475F-85E8-ECF1C6FB7E4E}" type="presParOf" srcId="{F95B2B7F-0E92-4B8C-8E10-2F65427AE199}" destId="{8AFF089E-1F2E-4034-8C3A-BA05944367B0}" srcOrd="2" destOrd="0" presId="urn:microsoft.com/office/officeart/2016/7/layout/BasicLinearProcessNumbered"/>
    <dgm:cxn modelId="{68F4E570-DDBA-4A99-91BE-C7CC2E1E10A1}" type="presParOf" srcId="{8AFF089E-1F2E-4034-8C3A-BA05944367B0}" destId="{9184967C-4C17-435D-911D-0FFB4D4B37A8}" srcOrd="0" destOrd="0" presId="urn:microsoft.com/office/officeart/2016/7/layout/BasicLinearProcessNumbered"/>
    <dgm:cxn modelId="{A2566775-D12F-4D12-8BF5-13A5DB403DF6}" type="presParOf" srcId="{8AFF089E-1F2E-4034-8C3A-BA05944367B0}" destId="{19DC5F79-65E7-44D5-B501-EE5265721BB0}" srcOrd="1" destOrd="0" presId="urn:microsoft.com/office/officeart/2016/7/layout/BasicLinearProcessNumbered"/>
    <dgm:cxn modelId="{E19E81FB-D597-4234-9F5D-528A998D9DD8}" type="presParOf" srcId="{8AFF089E-1F2E-4034-8C3A-BA05944367B0}" destId="{B96DEAEB-2A53-41F4-B95F-0E054EC627C4}" srcOrd="2" destOrd="0" presId="urn:microsoft.com/office/officeart/2016/7/layout/BasicLinearProcessNumbered"/>
    <dgm:cxn modelId="{90A566C3-AA02-4C4D-BD64-8CBD65B544AD}" type="presParOf" srcId="{8AFF089E-1F2E-4034-8C3A-BA05944367B0}" destId="{D426F9DC-544C-445A-AEDC-FCFF0652AB92}" srcOrd="3" destOrd="0" presId="urn:microsoft.com/office/officeart/2016/7/layout/BasicLinearProcessNumbered"/>
    <dgm:cxn modelId="{4D4914D6-87AA-4708-ACA5-BB276995E121}" type="presParOf" srcId="{F95B2B7F-0E92-4B8C-8E10-2F65427AE199}" destId="{529C53AA-5752-4C4F-B314-265352C922F0}" srcOrd="3" destOrd="0" presId="urn:microsoft.com/office/officeart/2016/7/layout/BasicLinearProcessNumbered"/>
    <dgm:cxn modelId="{EE515A26-C153-4CA8-8900-0A2D18224CAE}" type="presParOf" srcId="{F95B2B7F-0E92-4B8C-8E10-2F65427AE199}" destId="{2C4767B5-A393-4631-A37D-715847B71018}" srcOrd="4" destOrd="0" presId="urn:microsoft.com/office/officeart/2016/7/layout/BasicLinearProcessNumbered"/>
    <dgm:cxn modelId="{F00D1172-89F4-4381-AFAC-2C5B7524068B}" type="presParOf" srcId="{2C4767B5-A393-4631-A37D-715847B71018}" destId="{9E8FB762-6A6D-413C-AAB1-136EF718A181}" srcOrd="0" destOrd="0" presId="urn:microsoft.com/office/officeart/2016/7/layout/BasicLinearProcessNumbered"/>
    <dgm:cxn modelId="{6D6A85BA-82B8-43F6-8755-C2B86B45D89D}" type="presParOf" srcId="{2C4767B5-A393-4631-A37D-715847B71018}" destId="{9AB64BD7-F80D-4188-A441-D1BD5651944A}" srcOrd="1" destOrd="0" presId="urn:microsoft.com/office/officeart/2016/7/layout/BasicLinearProcessNumbered"/>
    <dgm:cxn modelId="{3CE12608-CEF6-4A6C-8945-32567C56B158}" type="presParOf" srcId="{2C4767B5-A393-4631-A37D-715847B71018}" destId="{04C759D1-0A4D-461A-863A-BF4A2133216F}" srcOrd="2" destOrd="0" presId="urn:microsoft.com/office/officeart/2016/7/layout/BasicLinearProcessNumbered"/>
    <dgm:cxn modelId="{0BB9D63D-A298-4E18-961F-EADA767E6F5A}" type="presParOf" srcId="{2C4767B5-A393-4631-A37D-715847B71018}" destId="{F7D79E8D-F4CD-45A1-996D-24C05C2EB505}" srcOrd="3" destOrd="0" presId="urn:microsoft.com/office/officeart/2016/7/layout/BasicLinearProcessNumbered"/>
    <dgm:cxn modelId="{28647274-6BB3-4727-862E-3A0F3D8BBAEA}" type="presParOf" srcId="{F95B2B7F-0E92-4B8C-8E10-2F65427AE199}" destId="{5691B7D5-8F34-4EE0-81B9-10906D18CEB9}" srcOrd="5" destOrd="0" presId="urn:microsoft.com/office/officeart/2016/7/layout/BasicLinearProcessNumbered"/>
    <dgm:cxn modelId="{7B6A9B41-EAFC-4D08-97E6-A6C1C85E0FE9}" type="presParOf" srcId="{F95B2B7F-0E92-4B8C-8E10-2F65427AE199}" destId="{F11408CE-34C0-4E3D-874F-2958375C2E69}" srcOrd="6" destOrd="0" presId="urn:microsoft.com/office/officeart/2016/7/layout/BasicLinearProcessNumbered"/>
    <dgm:cxn modelId="{75F80A04-B707-4E03-B3C1-323094271B48}" type="presParOf" srcId="{F11408CE-34C0-4E3D-874F-2958375C2E69}" destId="{52007242-EDB0-4B53-895F-9653432F89A7}" srcOrd="0" destOrd="0" presId="urn:microsoft.com/office/officeart/2016/7/layout/BasicLinearProcessNumbered"/>
    <dgm:cxn modelId="{A3ABDE1B-83FD-4CB0-A617-BA4654CEEB16}" type="presParOf" srcId="{F11408CE-34C0-4E3D-874F-2958375C2E69}" destId="{19818F2D-8B38-4F3A-A73D-D2CFDAC16840}" srcOrd="1" destOrd="0" presId="urn:microsoft.com/office/officeart/2016/7/layout/BasicLinearProcessNumbered"/>
    <dgm:cxn modelId="{23407126-8FA7-4C3E-B2A2-A341F9947B96}" type="presParOf" srcId="{F11408CE-34C0-4E3D-874F-2958375C2E69}" destId="{9F942066-A70E-4AD1-B514-414203DC9AC4}" srcOrd="2" destOrd="0" presId="urn:microsoft.com/office/officeart/2016/7/layout/BasicLinearProcessNumbered"/>
    <dgm:cxn modelId="{884CC13B-DAAD-4971-8B0F-E2688B789E7D}" type="presParOf" srcId="{F11408CE-34C0-4E3D-874F-2958375C2E69}" destId="{88C345BB-2732-4A15-8319-764091E86B6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9D1BA8-64D5-4A04-A623-61A879733700}" type="doc">
      <dgm:prSet loTypeId="urn:microsoft.com/office/officeart/2005/8/layout/hierarchy1" loCatId="Inbox" qsTypeId="urn:microsoft.com/office/officeart/2005/8/quickstyle/simple1" qsCatId="simple" csTypeId="urn:microsoft.com/office/officeart/2005/8/colors/colorful2" csCatId="colorful"/>
      <dgm:spPr/>
      <dgm:t>
        <a:bodyPr/>
        <a:lstStyle/>
        <a:p>
          <a:endParaRPr lang="en-US"/>
        </a:p>
      </dgm:t>
    </dgm:pt>
    <dgm:pt modelId="{DF0863EA-07A6-426F-9F7E-D3ECA443B337}">
      <dgm:prSet/>
      <dgm:spPr/>
      <dgm:t>
        <a:bodyPr/>
        <a:lstStyle/>
        <a:p>
          <a:r>
            <a:rPr lang="en-GB" dirty="0"/>
            <a:t>Several High Profile Deaths and Enquiries</a:t>
          </a:r>
          <a:endParaRPr lang="en-US" dirty="0"/>
        </a:p>
      </dgm:t>
    </dgm:pt>
    <dgm:pt modelId="{8ED45200-F460-45BE-867C-C0763E89FBFD}" type="parTrans" cxnId="{BB6AFAC9-E19E-4169-9B70-0233AB65D66B}">
      <dgm:prSet/>
      <dgm:spPr/>
      <dgm:t>
        <a:bodyPr/>
        <a:lstStyle/>
        <a:p>
          <a:endParaRPr lang="en-US"/>
        </a:p>
      </dgm:t>
    </dgm:pt>
    <dgm:pt modelId="{449E3E4E-3C84-4947-B797-399DB24D022D}" type="sibTrans" cxnId="{BB6AFAC9-E19E-4169-9B70-0233AB65D66B}">
      <dgm:prSet/>
      <dgm:spPr/>
      <dgm:t>
        <a:bodyPr/>
        <a:lstStyle/>
        <a:p>
          <a:endParaRPr lang="en-US"/>
        </a:p>
      </dgm:t>
    </dgm:pt>
    <dgm:pt modelId="{28C8D554-BD40-4433-88B1-9782178FC742}">
      <dgm:prSet/>
      <dgm:spPr/>
      <dgm:t>
        <a:bodyPr/>
        <a:lstStyle/>
        <a:p>
          <a:r>
            <a:rPr lang="en-GB" dirty="0"/>
            <a:t>William Mead and Sam Morrish</a:t>
          </a:r>
          <a:endParaRPr lang="en-US" dirty="0"/>
        </a:p>
      </dgm:t>
    </dgm:pt>
    <dgm:pt modelId="{71D9E8BE-1D24-4913-8FD2-3D8059F561FD}" type="parTrans" cxnId="{92E95539-CCFB-4E58-99BD-47270E8FB139}">
      <dgm:prSet/>
      <dgm:spPr/>
      <dgm:t>
        <a:bodyPr/>
        <a:lstStyle/>
        <a:p>
          <a:endParaRPr lang="en-US"/>
        </a:p>
      </dgm:t>
    </dgm:pt>
    <dgm:pt modelId="{5A935A84-F6EC-4C36-B4FD-672A251B40D9}" type="sibTrans" cxnId="{92E95539-CCFB-4E58-99BD-47270E8FB139}">
      <dgm:prSet/>
      <dgm:spPr/>
      <dgm:t>
        <a:bodyPr/>
        <a:lstStyle/>
        <a:p>
          <a:endParaRPr lang="en-US"/>
        </a:p>
      </dgm:t>
    </dgm:pt>
    <dgm:pt modelId="{F7CCF3C3-3461-4052-A9C4-59EA15B57ACE}">
      <dgm:prSet/>
      <dgm:spPr/>
      <dgm:t>
        <a:bodyPr/>
        <a:lstStyle/>
        <a:p>
          <a:r>
            <a:rPr lang="en-GB" dirty="0"/>
            <a:t>Health Service Ombudsman reports </a:t>
          </a:r>
          <a:endParaRPr lang="en-US" dirty="0"/>
        </a:p>
      </dgm:t>
    </dgm:pt>
    <dgm:pt modelId="{2AD17376-1358-4D04-922E-E9EDACE0922B}" type="parTrans" cxnId="{60074A78-E5BE-4F3E-BC7A-625950E6A91B}">
      <dgm:prSet/>
      <dgm:spPr/>
      <dgm:t>
        <a:bodyPr/>
        <a:lstStyle/>
        <a:p>
          <a:endParaRPr lang="en-US"/>
        </a:p>
      </dgm:t>
    </dgm:pt>
    <dgm:pt modelId="{5886B94E-AB0F-4405-B004-2FB17B13A448}" type="sibTrans" cxnId="{60074A78-E5BE-4F3E-BC7A-625950E6A91B}">
      <dgm:prSet/>
      <dgm:spPr/>
      <dgm:t>
        <a:bodyPr/>
        <a:lstStyle/>
        <a:p>
          <a:endParaRPr lang="en-US"/>
        </a:p>
      </dgm:t>
    </dgm:pt>
    <dgm:pt modelId="{EE85A912-4A9E-43CE-9A13-65F1DA910A20}">
      <dgm:prSet/>
      <dgm:spPr/>
      <dgm:t>
        <a:bodyPr/>
        <a:lstStyle/>
        <a:p>
          <a:r>
            <a:rPr lang="en-GB" dirty="0"/>
            <a:t>NCEPOD: Just Say Sepsis 2015  </a:t>
          </a:r>
          <a:endParaRPr lang="en-US" dirty="0"/>
        </a:p>
      </dgm:t>
    </dgm:pt>
    <dgm:pt modelId="{945A21E5-A14C-441C-9EC6-AAA1DD591B95}" type="parTrans" cxnId="{7560C423-7153-471E-8FEF-76338CCA74F7}">
      <dgm:prSet/>
      <dgm:spPr/>
      <dgm:t>
        <a:bodyPr/>
        <a:lstStyle/>
        <a:p>
          <a:endParaRPr lang="en-US"/>
        </a:p>
      </dgm:t>
    </dgm:pt>
    <dgm:pt modelId="{31ACA6DB-D43D-4FC2-9864-03C6023E2739}" type="sibTrans" cxnId="{7560C423-7153-471E-8FEF-76338CCA74F7}">
      <dgm:prSet/>
      <dgm:spPr/>
      <dgm:t>
        <a:bodyPr/>
        <a:lstStyle/>
        <a:p>
          <a:endParaRPr lang="en-US"/>
        </a:p>
      </dgm:t>
    </dgm:pt>
    <dgm:pt modelId="{F10526AC-CFBD-48F9-B993-88026748D786}" type="pres">
      <dgm:prSet presAssocID="{449D1BA8-64D5-4A04-A623-61A879733700}" presName="hierChild1" presStyleCnt="0">
        <dgm:presLayoutVars>
          <dgm:chPref val="1"/>
          <dgm:dir/>
          <dgm:animOne val="branch"/>
          <dgm:animLvl val="lvl"/>
          <dgm:resizeHandles/>
        </dgm:presLayoutVars>
      </dgm:prSet>
      <dgm:spPr/>
      <dgm:t>
        <a:bodyPr/>
        <a:lstStyle/>
        <a:p>
          <a:endParaRPr lang="en-GB"/>
        </a:p>
      </dgm:t>
    </dgm:pt>
    <dgm:pt modelId="{48F47269-D521-48D1-B0C6-8C039A121237}" type="pres">
      <dgm:prSet presAssocID="{DF0863EA-07A6-426F-9F7E-D3ECA443B337}" presName="hierRoot1" presStyleCnt="0"/>
      <dgm:spPr/>
    </dgm:pt>
    <dgm:pt modelId="{D1119DAE-1B81-4A5F-9657-28EDC416E7EC}" type="pres">
      <dgm:prSet presAssocID="{DF0863EA-07A6-426F-9F7E-D3ECA443B337}" presName="composite" presStyleCnt="0"/>
      <dgm:spPr/>
    </dgm:pt>
    <dgm:pt modelId="{0A04E5C8-A5D1-4D8B-96BF-01F09A7FA26A}" type="pres">
      <dgm:prSet presAssocID="{DF0863EA-07A6-426F-9F7E-D3ECA443B337}" presName="background" presStyleLbl="node0" presStyleIdx="0" presStyleCnt="4"/>
      <dgm:spPr/>
    </dgm:pt>
    <dgm:pt modelId="{BBA95EBB-8C85-4C14-893E-7AEE99ED1DEB}" type="pres">
      <dgm:prSet presAssocID="{DF0863EA-07A6-426F-9F7E-D3ECA443B337}" presName="text" presStyleLbl="fgAcc0" presStyleIdx="0" presStyleCnt="4">
        <dgm:presLayoutVars>
          <dgm:chPref val="3"/>
        </dgm:presLayoutVars>
      </dgm:prSet>
      <dgm:spPr/>
      <dgm:t>
        <a:bodyPr/>
        <a:lstStyle/>
        <a:p>
          <a:endParaRPr lang="en-GB"/>
        </a:p>
      </dgm:t>
    </dgm:pt>
    <dgm:pt modelId="{1F6ECEC0-DCFC-49E6-A120-CAB358A8EFCF}" type="pres">
      <dgm:prSet presAssocID="{DF0863EA-07A6-426F-9F7E-D3ECA443B337}" presName="hierChild2" presStyleCnt="0"/>
      <dgm:spPr/>
    </dgm:pt>
    <dgm:pt modelId="{8C811DFE-3149-42ED-AF33-2EBC28E10A71}" type="pres">
      <dgm:prSet presAssocID="{28C8D554-BD40-4433-88B1-9782178FC742}" presName="hierRoot1" presStyleCnt="0"/>
      <dgm:spPr/>
    </dgm:pt>
    <dgm:pt modelId="{66E5A4C7-5E47-48F7-8C51-6A40CD8FD284}" type="pres">
      <dgm:prSet presAssocID="{28C8D554-BD40-4433-88B1-9782178FC742}" presName="composite" presStyleCnt="0"/>
      <dgm:spPr/>
    </dgm:pt>
    <dgm:pt modelId="{916CCE0F-2019-4837-9E91-4BD11D549BD1}" type="pres">
      <dgm:prSet presAssocID="{28C8D554-BD40-4433-88B1-9782178FC742}" presName="background" presStyleLbl="node0" presStyleIdx="1" presStyleCnt="4"/>
      <dgm:spPr/>
    </dgm:pt>
    <dgm:pt modelId="{D5BFAFD2-C509-4204-AB4A-C8B89C4B5A67}" type="pres">
      <dgm:prSet presAssocID="{28C8D554-BD40-4433-88B1-9782178FC742}" presName="text" presStyleLbl="fgAcc0" presStyleIdx="1" presStyleCnt="4">
        <dgm:presLayoutVars>
          <dgm:chPref val="3"/>
        </dgm:presLayoutVars>
      </dgm:prSet>
      <dgm:spPr/>
      <dgm:t>
        <a:bodyPr/>
        <a:lstStyle/>
        <a:p>
          <a:endParaRPr lang="en-GB"/>
        </a:p>
      </dgm:t>
    </dgm:pt>
    <dgm:pt modelId="{2948A789-E70F-4A32-A68D-713D786A8989}" type="pres">
      <dgm:prSet presAssocID="{28C8D554-BD40-4433-88B1-9782178FC742}" presName="hierChild2" presStyleCnt="0"/>
      <dgm:spPr/>
    </dgm:pt>
    <dgm:pt modelId="{4A121BCA-45C2-42CA-AD8C-E337D71CF670}" type="pres">
      <dgm:prSet presAssocID="{F7CCF3C3-3461-4052-A9C4-59EA15B57ACE}" presName="hierRoot1" presStyleCnt="0"/>
      <dgm:spPr/>
    </dgm:pt>
    <dgm:pt modelId="{15BAA73E-2412-4D8F-A57B-23DB042B734C}" type="pres">
      <dgm:prSet presAssocID="{F7CCF3C3-3461-4052-A9C4-59EA15B57ACE}" presName="composite" presStyleCnt="0"/>
      <dgm:spPr/>
    </dgm:pt>
    <dgm:pt modelId="{1AF8AAB5-6FAC-4D18-9F94-2AE86FEC0703}" type="pres">
      <dgm:prSet presAssocID="{F7CCF3C3-3461-4052-A9C4-59EA15B57ACE}" presName="background" presStyleLbl="node0" presStyleIdx="2" presStyleCnt="4"/>
      <dgm:spPr/>
    </dgm:pt>
    <dgm:pt modelId="{8B9497F6-B903-4C52-83CC-E401893C8F12}" type="pres">
      <dgm:prSet presAssocID="{F7CCF3C3-3461-4052-A9C4-59EA15B57ACE}" presName="text" presStyleLbl="fgAcc0" presStyleIdx="2" presStyleCnt="4">
        <dgm:presLayoutVars>
          <dgm:chPref val="3"/>
        </dgm:presLayoutVars>
      </dgm:prSet>
      <dgm:spPr/>
      <dgm:t>
        <a:bodyPr/>
        <a:lstStyle/>
        <a:p>
          <a:endParaRPr lang="en-GB"/>
        </a:p>
      </dgm:t>
    </dgm:pt>
    <dgm:pt modelId="{0712DE20-C1FD-445C-ACA6-2C59C1988F88}" type="pres">
      <dgm:prSet presAssocID="{F7CCF3C3-3461-4052-A9C4-59EA15B57ACE}" presName="hierChild2" presStyleCnt="0"/>
      <dgm:spPr/>
    </dgm:pt>
    <dgm:pt modelId="{897394F6-3EA2-4DB8-9BA0-F5478ED2BAA2}" type="pres">
      <dgm:prSet presAssocID="{EE85A912-4A9E-43CE-9A13-65F1DA910A20}" presName="hierRoot1" presStyleCnt="0"/>
      <dgm:spPr/>
    </dgm:pt>
    <dgm:pt modelId="{0F30A4E2-2F8D-4BF6-AFE6-EA52B1A8B57A}" type="pres">
      <dgm:prSet presAssocID="{EE85A912-4A9E-43CE-9A13-65F1DA910A20}" presName="composite" presStyleCnt="0"/>
      <dgm:spPr/>
    </dgm:pt>
    <dgm:pt modelId="{67E3D0BB-0EA2-463C-B8CD-BF0373C65ECB}" type="pres">
      <dgm:prSet presAssocID="{EE85A912-4A9E-43CE-9A13-65F1DA910A20}" presName="background" presStyleLbl="node0" presStyleIdx="3" presStyleCnt="4"/>
      <dgm:spPr/>
    </dgm:pt>
    <dgm:pt modelId="{0394B720-BF27-4945-90C2-C9D313DC57C5}" type="pres">
      <dgm:prSet presAssocID="{EE85A912-4A9E-43CE-9A13-65F1DA910A20}" presName="text" presStyleLbl="fgAcc0" presStyleIdx="3" presStyleCnt="4">
        <dgm:presLayoutVars>
          <dgm:chPref val="3"/>
        </dgm:presLayoutVars>
      </dgm:prSet>
      <dgm:spPr/>
      <dgm:t>
        <a:bodyPr/>
        <a:lstStyle/>
        <a:p>
          <a:endParaRPr lang="en-GB"/>
        </a:p>
      </dgm:t>
    </dgm:pt>
    <dgm:pt modelId="{6404DF4C-1563-4C81-BE8A-EBBFB76E895B}" type="pres">
      <dgm:prSet presAssocID="{EE85A912-4A9E-43CE-9A13-65F1DA910A20}" presName="hierChild2" presStyleCnt="0"/>
      <dgm:spPr/>
    </dgm:pt>
  </dgm:ptLst>
  <dgm:cxnLst>
    <dgm:cxn modelId="{4FF5557D-CFCB-4684-93B9-3ABD0ED0B447}" type="presOf" srcId="{DF0863EA-07A6-426F-9F7E-D3ECA443B337}" destId="{BBA95EBB-8C85-4C14-893E-7AEE99ED1DEB}" srcOrd="0" destOrd="0" presId="urn:microsoft.com/office/officeart/2005/8/layout/hierarchy1"/>
    <dgm:cxn modelId="{BB6AFAC9-E19E-4169-9B70-0233AB65D66B}" srcId="{449D1BA8-64D5-4A04-A623-61A879733700}" destId="{DF0863EA-07A6-426F-9F7E-D3ECA443B337}" srcOrd="0" destOrd="0" parTransId="{8ED45200-F460-45BE-867C-C0763E89FBFD}" sibTransId="{449E3E4E-3C84-4947-B797-399DB24D022D}"/>
    <dgm:cxn modelId="{60074A78-E5BE-4F3E-BC7A-625950E6A91B}" srcId="{449D1BA8-64D5-4A04-A623-61A879733700}" destId="{F7CCF3C3-3461-4052-A9C4-59EA15B57ACE}" srcOrd="2" destOrd="0" parTransId="{2AD17376-1358-4D04-922E-E9EDACE0922B}" sibTransId="{5886B94E-AB0F-4405-B004-2FB17B13A448}"/>
    <dgm:cxn modelId="{9ABB4609-670B-4D42-9488-C66048DC9632}" type="presOf" srcId="{F7CCF3C3-3461-4052-A9C4-59EA15B57ACE}" destId="{8B9497F6-B903-4C52-83CC-E401893C8F12}" srcOrd="0" destOrd="0" presId="urn:microsoft.com/office/officeart/2005/8/layout/hierarchy1"/>
    <dgm:cxn modelId="{95FD7BCB-52AD-4145-900A-D830210C01FA}" type="presOf" srcId="{449D1BA8-64D5-4A04-A623-61A879733700}" destId="{F10526AC-CFBD-48F9-B993-88026748D786}" srcOrd="0" destOrd="0" presId="urn:microsoft.com/office/officeart/2005/8/layout/hierarchy1"/>
    <dgm:cxn modelId="{9134147D-66D4-4878-B171-740FD3550F0C}" type="presOf" srcId="{28C8D554-BD40-4433-88B1-9782178FC742}" destId="{D5BFAFD2-C509-4204-AB4A-C8B89C4B5A67}" srcOrd="0" destOrd="0" presId="urn:microsoft.com/office/officeart/2005/8/layout/hierarchy1"/>
    <dgm:cxn modelId="{7560C423-7153-471E-8FEF-76338CCA74F7}" srcId="{449D1BA8-64D5-4A04-A623-61A879733700}" destId="{EE85A912-4A9E-43CE-9A13-65F1DA910A20}" srcOrd="3" destOrd="0" parTransId="{945A21E5-A14C-441C-9EC6-AAA1DD591B95}" sibTransId="{31ACA6DB-D43D-4FC2-9864-03C6023E2739}"/>
    <dgm:cxn modelId="{92E95539-CCFB-4E58-99BD-47270E8FB139}" srcId="{449D1BA8-64D5-4A04-A623-61A879733700}" destId="{28C8D554-BD40-4433-88B1-9782178FC742}" srcOrd="1" destOrd="0" parTransId="{71D9E8BE-1D24-4913-8FD2-3D8059F561FD}" sibTransId="{5A935A84-F6EC-4C36-B4FD-672A251B40D9}"/>
    <dgm:cxn modelId="{2E2AB600-F17B-4D7F-8E5E-2F9657007AB6}" type="presOf" srcId="{EE85A912-4A9E-43CE-9A13-65F1DA910A20}" destId="{0394B720-BF27-4945-90C2-C9D313DC57C5}" srcOrd="0" destOrd="0" presId="urn:microsoft.com/office/officeart/2005/8/layout/hierarchy1"/>
    <dgm:cxn modelId="{B617E39C-924F-427A-972A-2459B8E246A5}" type="presParOf" srcId="{F10526AC-CFBD-48F9-B993-88026748D786}" destId="{48F47269-D521-48D1-B0C6-8C039A121237}" srcOrd="0" destOrd="0" presId="urn:microsoft.com/office/officeart/2005/8/layout/hierarchy1"/>
    <dgm:cxn modelId="{D86EB5D1-DFCA-4EC9-BCDE-F4AE199B46C0}" type="presParOf" srcId="{48F47269-D521-48D1-B0C6-8C039A121237}" destId="{D1119DAE-1B81-4A5F-9657-28EDC416E7EC}" srcOrd="0" destOrd="0" presId="urn:microsoft.com/office/officeart/2005/8/layout/hierarchy1"/>
    <dgm:cxn modelId="{1C6FA3B3-9EF9-4FD1-908D-88A1758CF89D}" type="presParOf" srcId="{D1119DAE-1B81-4A5F-9657-28EDC416E7EC}" destId="{0A04E5C8-A5D1-4D8B-96BF-01F09A7FA26A}" srcOrd="0" destOrd="0" presId="urn:microsoft.com/office/officeart/2005/8/layout/hierarchy1"/>
    <dgm:cxn modelId="{77F62856-D20D-4274-A781-F10968DF3085}" type="presParOf" srcId="{D1119DAE-1B81-4A5F-9657-28EDC416E7EC}" destId="{BBA95EBB-8C85-4C14-893E-7AEE99ED1DEB}" srcOrd="1" destOrd="0" presId="urn:microsoft.com/office/officeart/2005/8/layout/hierarchy1"/>
    <dgm:cxn modelId="{966FE024-0FC7-4EE5-9601-E0C66799E1AD}" type="presParOf" srcId="{48F47269-D521-48D1-B0C6-8C039A121237}" destId="{1F6ECEC0-DCFC-49E6-A120-CAB358A8EFCF}" srcOrd="1" destOrd="0" presId="urn:microsoft.com/office/officeart/2005/8/layout/hierarchy1"/>
    <dgm:cxn modelId="{C950F549-E4FB-42D0-AF09-736170AFA490}" type="presParOf" srcId="{F10526AC-CFBD-48F9-B993-88026748D786}" destId="{8C811DFE-3149-42ED-AF33-2EBC28E10A71}" srcOrd="1" destOrd="0" presId="urn:microsoft.com/office/officeart/2005/8/layout/hierarchy1"/>
    <dgm:cxn modelId="{514A7F7E-5ACF-42F0-AB1E-01FF3EEF8661}" type="presParOf" srcId="{8C811DFE-3149-42ED-AF33-2EBC28E10A71}" destId="{66E5A4C7-5E47-48F7-8C51-6A40CD8FD284}" srcOrd="0" destOrd="0" presId="urn:microsoft.com/office/officeart/2005/8/layout/hierarchy1"/>
    <dgm:cxn modelId="{FE44336D-0DE9-4EE9-9656-3AA07BDCC162}" type="presParOf" srcId="{66E5A4C7-5E47-48F7-8C51-6A40CD8FD284}" destId="{916CCE0F-2019-4837-9E91-4BD11D549BD1}" srcOrd="0" destOrd="0" presId="urn:microsoft.com/office/officeart/2005/8/layout/hierarchy1"/>
    <dgm:cxn modelId="{A0C816F9-BF63-458C-B123-A93A3F48E33B}" type="presParOf" srcId="{66E5A4C7-5E47-48F7-8C51-6A40CD8FD284}" destId="{D5BFAFD2-C509-4204-AB4A-C8B89C4B5A67}" srcOrd="1" destOrd="0" presId="urn:microsoft.com/office/officeart/2005/8/layout/hierarchy1"/>
    <dgm:cxn modelId="{E35C6A11-078B-4416-9121-9A1F04BC9E6B}" type="presParOf" srcId="{8C811DFE-3149-42ED-AF33-2EBC28E10A71}" destId="{2948A789-E70F-4A32-A68D-713D786A8989}" srcOrd="1" destOrd="0" presId="urn:microsoft.com/office/officeart/2005/8/layout/hierarchy1"/>
    <dgm:cxn modelId="{8054A255-43AB-4BB6-A849-32C8D6335CD6}" type="presParOf" srcId="{F10526AC-CFBD-48F9-B993-88026748D786}" destId="{4A121BCA-45C2-42CA-AD8C-E337D71CF670}" srcOrd="2" destOrd="0" presId="urn:microsoft.com/office/officeart/2005/8/layout/hierarchy1"/>
    <dgm:cxn modelId="{10378228-E788-4074-9898-4AE34DD4A395}" type="presParOf" srcId="{4A121BCA-45C2-42CA-AD8C-E337D71CF670}" destId="{15BAA73E-2412-4D8F-A57B-23DB042B734C}" srcOrd="0" destOrd="0" presId="urn:microsoft.com/office/officeart/2005/8/layout/hierarchy1"/>
    <dgm:cxn modelId="{6703A247-914F-4DB5-9A91-CD91A42B5168}" type="presParOf" srcId="{15BAA73E-2412-4D8F-A57B-23DB042B734C}" destId="{1AF8AAB5-6FAC-4D18-9F94-2AE86FEC0703}" srcOrd="0" destOrd="0" presId="urn:microsoft.com/office/officeart/2005/8/layout/hierarchy1"/>
    <dgm:cxn modelId="{F529A117-2127-422A-B0A3-7744693730B8}" type="presParOf" srcId="{15BAA73E-2412-4D8F-A57B-23DB042B734C}" destId="{8B9497F6-B903-4C52-83CC-E401893C8F12}" srcOrd="1" destOrd="0" presId="urn:microsoft.com/office/officeart/2005/8/layout/hierarchy1"/>
    <dgm:cxn modelId="{EAF5FE36-8971-406A-B228-1747C07C82AF}" type="presParOf" srcId="{4A121BCA-45C2-42CA-AD8C-E337D71CF670}" destId="{0712DE20-C1FD-445C-ACA6-2C59C1988F88}" srcOrd="1" destOrd="0" presId="urn:microsoft.com/office/officeart/2005/8/layout/hierarchy1"/>
    <dgm:cxn modelId="{A1C59037-C52C-4CAD-B169-FE891EAF1832}" type="presParOf" srcId="{F10526AC-CFBD-48F9-B993-88026748D786}" destId="{897394F6-3EA2-4DB8-9BA0-F5478ED2BAA2}" srcOrd="3" destOrd="0" presId="urn:microsoft.com/office/officeart/2005/8/layout/hierarchy1"/>
    <dgm:cxn modelId="{C241E990-5F35-48F2-B032-962BC775AB23}" type="presParOf" srcId="{897394F6-3EA2-4DB8-9BA0-F5478ED2BAA2}" destId="{0F30A4E2-2F8D-4BF6-AFE6-EA52B1A8B57A}" srcOrd="0" destOrd="0" presId="urn:microsoft.com/office/officeart/2005/8/layout/hierarchy1"/>
    <dgm:cxn modelId="{D46C660B-8AD1-4590-ADBC-7CF6625FCD6D}" type="presParOf" srcId="{0F30A4E2-2F8D-4BF6-AFE6-EA52B1A8B57A}" destId="{67E3D0BB-0EA2-463C-B8CD-BF0373C65ECB}" srcOrd="0" destOrd="0" presId="urn:microsoft.com/office/officeart/2005/8/layout/hierarchy1"/>
    <dgm:cxn modelId="{88DB0B23-B60E-40A1-BED4-DEDD0E586DB7}" type="presParOf" srcId="{0F30A4E2-2F8D-4BF6-AFE6-EA52B1A8B57A}" destId="{0394B720-BF27-4945-90C2-C9D313DC57C5}" srcOrd="1" destOrd="0" presId="urn:microsoft.com/office/officeart/2005/8/layout/hierarchy1"/>
    <dgm:cxn modelId="{F1D4F486-4717-4A4A-ABDF-1AE6400214BD}" type="presParOf" srcId="{897394F6-3EA2-4DB8-9BA0-F5478ED2BAA2}" destId="{6404DF4C-1563-4C81-BE8A-EBBFB76E89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34411F-3BE0-4DC5-AE1A-FC45F1168988}"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E4DDB53B-BE65-4F62-BB5A-5A40B7C6CC78}">
      <dgm:prSet/>
      <dgm:spPr/>
      <dgm:t>
        <a:bodyPr/>
        <a:lstStyle/>
        <a:p>
          <a:r>
            <a:rPr lang="en-GB" dirty="0"/>
            <a:t>Can you identify source? </a:t>
          </a:r>
        </a:p>
        <a:p>
          <a:r>
            <a:rPr lang="en-GB" dirty="0"/>
            <a:t>If not reassess  </a:t>
          </a:r>
          <a:endParaRPr lang="en-US" dirty="0"/>
        </a:p>
      </dgm:t>
    </dgm:pt>
    <dgm:pt modelId="{186DBDAF-7D9C-407C-B38C-6171E1243974}" type="parTrans" cxnId="{88042B82-D177-4A95-AF1E-24AE52F8CE22}">
      <dgm:prSet/>
      <dgm:spPr/>
      <dgm:t>
        <a:bodyPr/>
        <a:lstStyle/>
        <a:p>
          <a:endParaRPr lang="en-US"/>
        </a:p>
      </dgm:t>
    </dgm:pt>
    <dgm:pt modelId="{D68EC127-522F-487A-BC87-BDCC54B00768}" type="sibTrans" cxnId="{88042B82-D177-4A95-AF1E-24AE52F8CE22}">
      <dgm:prSet phldrT="1" phldr="0"/>
      <dgm:spPr/>
      <dgm:t>
        <a:bodyPr/>
        <a:lstStyle/>
        <a:p>
          <a:r>
            <a:rPr lang="en-US" dirty="0"/>
            <a:t>1</a:t>
          </a:r>
        </a:p>
      </dgm:t>
    </dgm:pt>
    <dgm:pt modelId="{EA1F0F01-8A9F-42EE-BD77-C2B0DDC34514}">
      <dgm:prSet/>
      <dgm:spPr/>
      <dgm:t>
        <a:bodyPr/>
        <a:lstStyle/>
        <a:p>
          <a:r>
            <a:rPr lang="en-GB" dirty="0"/>
            <a:t>Local guidance to guide anti-biotic prescribing </a:t>
          </a:r>
          <a:endParaRPr lang="en-US" dirty="0"/>
        </a:p>
      </dgm:t>
    </dgm:pt>
    <dgm:pt modelId="{4B7860D5-9190-48D2-A8A8-FFD5D187457E}" type="parTrans" cxnId="{A4319383-2332-43AE-A49B-5AE7937FCD42}">
      <dgm:prSet/>
      <dgm:spPr/>
      <dgm:t>
        <a:bodyPr/>
        <a:lstStyle/>
        <a:p>
          <a:endParaRPr lang="en-US"/>
        </a:p>
      </dgm:t>
    </dgm:pt>
    <dgm:pt modelId="{1BDB31E5-ACEC-417B-A519-91FDAD53A54B}" type="sibTrans" cxnId="{A4319383-2332-43AE-A49B-5AE7937FCD42}">
      <dgm:prSet phldrT="2" phldr="0"/>
      <dgm:spPr/>
      <dgm:t>
        <a:bodyPr/>
        <a:lstStyle/>
        <a:p>
          <a:r>
            <a:rPr lang="en-US" dirty="0"/>
            <a:t>2</a:t>
          </a:r>
        </a:p>
      </dgm:t>
    </dgm:pt>
    <dgm:pt modelId="{31365C4B-096E-4D72-A421-1D35FD44E3A1}">
      <dgm:prSet/>
      <dgm:spPr/>
      <dgm:t>
        <a:bodyPr/>
        <a:lstStyle/>
        <a:p>
          <a:r>
            <a:rPr lang="en-GB" dirty="0"/>
            <a:t>Can the patient or carer cope at home? </a:t>
          </a:r>
        </a:p>
        <a:p>
          <a:r>
            <a:rPr lang="en-GB" dirty="0"/>
            <a:t>Can they manage own treatment?</a:t>
          </a:r>
          <a:endParaRPr lang="en-US" dirty="0"/>
        </a:p>
      </dgm:t>
    </dgm:pt>
    <dgm:pt modelId="{A8BCAC5F-0DAF-4C34-8381-C986B72574DC}" type="parTrans" cxnId="{DD6A1FFB-0EBD-41D0-9E80-FA57220845D2}">
      <dgm:prSet/>
      <dgm:spPr/>
      <dgm:t>
        <a:bodyPr/>
        <a:lstStyle/>
        <a:p>
          <a:endParaRPr lang="en-US"/>
        </a:p>
      </dgm:t>
    </dgm:pt>
    <dgm:pt modelId="{018A6F42-0B35-4A46-BA9B-CE0733B0B475}" type="sibTrans" cxnId="{DD6A1FFB-0EBD-41D0-9E80-FA57220845D2}">
      <dgm:prSet phldrT="3" phldr="0"/>
      <dgm:spPr/>
      <dgm:t>
        <a:bodyPr/>
        <a:lstStyle/>
        <a:p>
          <a:r>
            <a:rPr lang="en-US" dirty="0"/>
            <a:t>3</a:t>
          </a:r>
        </a:p>
      </dgm:t>
    </dgm:pt>
    <dgm:pt modelId="{B6821B40-D563-4FCA-9697-17A38580A84C}">
      <dgm:prSet/>
      <dgm:spPr/>
      <dgm:t>
        <a:bodyPr/>
        <a:lstStyle/>
        <a:p>
          <a:r>
            <a:rPr lang="en-GB" dirty="0"/>
            <a:t>Safety net – consider giving a leaflet, written information </a:t>
          </a:r>
          <a:endParaRPr lang="en-US" dirty="0"/>
        </a:p>
      </dgm:t>
    </dgm:pt>
    <dgm:pt modelId="{5342C6A7-B0E2-485D-B68E-1A5B0237A95A}" type="parTrans" cxnId="{E1E32E35-790C-4046-9456-2618FAC5BD6A}">
      <dgm:prSet/>
      <dgm:spPr/>
      <dgm:t>
        <a:bodyPr/>
        <a:lstStyle/>
        <a:p>
          <a:endParaRPr lang="en-US"/>
        </a:p>
      </dgm:t>
    </dgm:pt>
    <dgm:pt modelId="{BD4AAA17-DD29-4522-A59F-5D193C80FBDA}" type="sibTrans" cxnId="{E1E32E35-790C-4046-9456-2618FAC5BD6A}">
      <dgm:prSet phldrT="4" phldr="0"/>
      <dgm:spPr/>
      <dgm:t>
        <a:bodyPr/>
        <a:lstStyle/>
        <a:p>
          <a:r>
            <a:rPr lang="en-US" dirty="0"/>
            <a:t>4</a:t>
          </a:r>
        </a:p>
      </dgm:t>
    </dgm:pt>
    <dgm:pt modelId="{9FDC86CF-6EED-442F-B14B-717CC6961CD0}" type="pres">
      <dgm:prSet presAssocID="{B134411F-3BE0-4DC5-AE1A-FC45F1168988}" presName="Name0" presStyleCnt="0">
        <dgm:presLayoutVars>
          <dgm:animLvl val="lvl"/>
          <dgm:resizeHandles val="exact"/>
        </dgm:presLayoutVars>
      </dgm:prSet>
      <dgm:spPr/>
      <dgm:t>
        <a:bodyPr/>
        <a:lstStyle/>
        <a:p>
          <a:endParaRPr lang="en-GB"/>
        </a:p>
      </dgm:t>
    </dgm:pt>
    <dgm:pt modelId="{735F0A66-4CAE-432F-A1D5-C6D65B4AD992}" type="pres">
      <dgm:prSet presAssocID="{E4DDB53B-BE65-4F62-BB5A-5A40B7C6CC78}" presName="compositeNode" presStyleCnt="0">
        <dgm:presLayoutVars>
          <dgm:bulletEnabled val="1"/>
        </dgm:presLayoutVars>
      </dgm:prSet>
      <dgm:spPr/>
    </dgm:pt>
    <dgm:pt modelId="{BC9F77A8-4ADB-4499-8353-7B9BAA31BAE5}" type="pres">
      <dgm:prSet presAssocID="{E4DDB53B-BE65-4F62-BB5A-5A40B7C6CC78}" presName="bgRect" presStyleLbl="bgAccFollowNode1" presStyleIdx="0" presStyleCnt="4"/>
      <dgm:spPr/>
      <dgm:t>
        <a:bodyPr/>
        <a:lstStyle/>
        <a:p>
          <a:endParaRPr lang="en-GB"/>
        </a:p>
      </dgm:t>
    </dgm:pt>
    <dgm:pt modelId="{E3BE1C34-5DEC-41C9-AA3A-9C594B1A539D}" type="pres">
      <dgm:prSet presAssocID="{D68EC127-522F-487A-BC87-BDCC54B00768}" presName="sibTransNodeCircle" presStyleLbl="alignNode1" presStyleIdx="0" presStyleCnt="8">
        <dgm:presLayoutVars>
          <dgm:chMax val="0"/>
          <dgm:bulletEnabled/>
        </dgm:presLayoutVars>
      </dgm:prSet>
      <dgm:spPr/>
      <dgm:t>
        <a:bodyPr/>
        <a:lstStyle/>
        <a:p>
          <a:endParaRPr lang="en-GB"/>
        </a:p>
      </dgm:t>
    </dgm:pt>
    <dgm:pt modelId="{DB89BA41-35F1-4DFA-BC47-40759A475C42}" type="pres">
      <dgm:prSet presAssocID="{E4DDB53B-BE65-4F62-BB5A-5A40B7C6CC78}" presName="bottomLine" presStyleLbl="alignNode1" presStyleIdx="1" presStyleCnt="8">
        <dgm:presLayoutVars/>
      </dgm:prSet>
      <dgm:spPr/>
    </dgm:pt>
    <dgm:pt modelId="{EC32F59F-E702-4E19-8E9D-6B0CEB2272B8}" type="pres">
      <dgm:prSet presAssocID="{E4DDB53B-BE65-4F62-BB5A-5A40B7C6CC78}" presName="nodeText" presStyleLbl="bgAccFollowNode1" presStyleIdx="0" presStyleCnt="4">
        <dgm:presLayoutVars>
          <dgm:bulletEnabled val="1"/>
        </dgm:presLayoutVars>
      </dgm:prSet>
      <dgm:spPr/>
      <dgm:t>
        <a:bodyPr/>
        <a:lstStyle/>
        <a:p>
          <a:endParaRPr lang="en-GB"/>
        </a:p>
      </dgm:t>
    </dgm:pt>
    <dgm:pt modelId="{79610165-496D-4344-830C-D25B8A9C97C3}" type="pres">
      <dgm:prSet presAssocID="{D68EC127-522F-487A-BC87-BDCC54B00768}" presName="sibTrans" presStyleCnt="0"/>
      <dgm:spPr/>
    </dgm:pt>
    <dgm:pt modelId="{50A38B30-2A1A-4760-B76A-1F3BDCFF89A2}" type="pres">
      <dgm:prSet presAssocID="{EA1F0F01-8A9F-42EE-BD77-C2B0DDC34514}" presName="compositeNode" presStyleCnt="0">
        <dgm:presLayoutVars>
          <dgm:bulletEnabled val="1"/>
        </dgm:presLayoutVars>
      </dgm:prSet>
      <dgm:spPr/>
    </dgm:pt>
    <dgm:pt modelId="{D546B53C-1827-4077-8607-8D8468589AC0}" type="pres">
      <dgm:prSet presAssocID="{EA1F0F01-8A9F-42EE-BD77-C2B0DDC34514}" presName="bgRect" presStyleLbl="bgAccFollowNode1" presStyleIdx="1" presStyleCnt="4"/>
      <dgm:spPr/>
      <dgm:t>
        <a:bodyPr/>
        <a:lstStyle/>
        <a:p>
          <a:endParaRPr lang="en-GB"/>
        </a:p>
      </dgm:t>
    </dgm:pt>
    <dgm:pt modelId="{A1352122-53D8-4C02-AA01-428975316397}" type="pres">
      <dgm:prSet presAssocID="{1BDB31E5-ACEC-417B-A519-91FDAD53A54B}" presName="sibTransNodeCircle" presStyleLbl="alignNode1" presStyleIdx="2" presStyleCnt="8">
        <dgm:presLayoutVars>
          <dgm:chMax val="0"/>
          <dgm:bulletEnabled/>
        </dgm:presLayoutVars>
      </dgm:prSet>
      <dgm:spPr/>
      <dgm:t>
        <a:bodyPr/>
        <a:lstStyle/>
        <a:p>
          <a:endParaRPr lang="en-GB"/>
        </a:p>
      </dgm:t>
    </dgm:pt>
    <dgm:pt modelId="{679BD199-B582-43A4-A9C0-C28B3F6F241E}" type="pres">
      <dgm:prSet presAssocID="{EA1F0F01-8A9F-42EE-BD77-C2B0DDC34514}" presName="bottomLine" presStyleLbl="alignNode1" presStyleIdx="3" presStyleCnt="8">
        <dgm:presLayoutVars/>
      </dgm:prSet>
      <dgm:spPr/>
    </dgm:pt>
    <dgm:pt modelId="{51382893-0CE6-41C7-A58C-E2AA166872D6}" type="pres">
      <dgm:prSet presAssocID="{EA1F0F01-8A9F-42EE-BD77-C2B0DDC34514}" presName="nodeText" presStyleLbl="bgAccFollowNode1" presStyleIdx="1" presStyleCnt="4">
        <dgm:presLayoutVars>
          <dgm:bulletEnabled val="1"/>
        </dgm:presLayoutVars>
      </dgm:prSet>
      <dgm:spPr/>
      <dgm:t>
        <a:bodyPr/>
        <a:lstStyle/>
        <a:p>
          <a:endParaRPr lang="en-GB"/>
        </a:p>
      </dgm:t>
    </dgm:pt>
    <dgm:pt modelId="{6611A546-B079-4DBD-909D-B44A17867641}" type="pres">
      <dgm:prSet presAssocID="{1BDB31E5-ACEC-417B-A519-91FDAD53A54B}" presName="sibTrans" presStyleCnt="0"/>
      <dgm:spPr/>
    </dgm:pt>
    <dgm:pt modelId="{7439D959-90C4-401D-A2A6-4DDE501AD791}" type="pres">
      <dgm:prSet presAssocID="{31365C4B-096E-4D72-A421-1D35FD44E3A1}" presName="compositeNode" presStyleCnt="0">
        <dgm:presLayoutVars>
          <dgm:bulletEnabled val="1"/>
        </dgm:presLayoutVars>
      </dgm:prSet>
      <dgm:spPr/>
    </dgm:pt>
    <dgm:pt modelId="{2D5604C9-BB8F-447F-AF0D-BA4179394B07}" type="pres">
      <dgm:prSet presAssocID="{31365C4B-096E-4D72-A421-1D35FD44E3A1}" presName="bgRect" presStyleLbl="bgAccFollowNode1" presStyleIdx="2" presStyleCnt="4"/>
      <dgm:spPr/>
      <dgm:t>
        <a:bodyPr/>
        <a:lstStyle/>
        <a:p>
          <a:endParaRPr lang="en-GB"/>
        </a:p>
      </dgm:t>
    </dgm:pt>
    <dgm:pt modelId="{92E20AEA-D08E-4F92-91FD-B7001D531EFF}" type="pres">
      <dgm:prSet presAssocID="{018A6F42-0B35-4A46-BA9B-CE0733B0B475}" presName="sibTransNodeCircle" presStyleLbl="alignNode1" presStyleIdx="4" presStyleCnt="8">
        <dgm:presLayoutVars>
          <dgm:chMax val="0"/>
          <dgm:bulletEnabled/>
        </dgm:presLayoutVars>
      </dgm:prSet>
      <dgm:spPr/>
      <dgm:t>
        <a:bodyPr/>
        <a:lstStyle/>
        <a:p>
          <a:endParaRPr lang="en-GB"/>
        </a:p>
      </dgm:t>
    </dgm:pt>
    <dgm:pt modelId="{FB67C2A2-ECE9-4DCF-A4A8-1F6C8D6022A0}" type="pres">
      <dgm:prSet presAssocID="{31365C4B-096E-4D72-A421-1D35FD44E3A1}" presName="bottomLine" presStyleLbl="alignNode1" presStyleIdx="5" presStyleCnt="8">
        <dgm:presLayoutVars/>
      </dgm:prSet>
      <dgm:spPr/>
    </dgm:pt>
    <dgm:pt modelId="{48D737EE-2314-4453-88EC-B9EE6468F8D3}" type="pres">
      <dgm:prSet presAssocID="{31365C4B-096E-4D72-A421-1D35FD44E3A1}" presName="nodeText" presStyleLbl="bgAccFollowNode1" presStyleIdx="2" presStyleCnt="4">
        <dgm:presLayoutVars>
          <dgm:bulletEnabled val="1"/>
        </dgm:presLayoutVars>
      </dgm:prSet>
      <dgm:spPr/>
      <dgm:t>
        <a:bodyPr/>
        <a:lstStyle/>
        <a:p>
          <a:endParaRPr lang="en-GB"/>
        </a:p>
      </dgm:t>
    </dgm:pt>
    <dgm:pt modelId="{C24B005F-E5C3-4A7A-834E-4EA3900264D0}" type="pres">
      <dgm:prSet presAssocID="{018A6F42-0B35-4A46-BA9B-CE0733B0B475}" presName="sibTrans" presStyleCnt="0"/>
      <dgm:spPr/>
    </dgm:pt>
    <dgm:pt modelId="{2B4E3AFE-8121-43AF-A8CC-D25614D533F7}" type="pres">
      <dgm:prSet presAssocID="{B6821B40-D563-4FCA-9697-17A38580A84C}" presName="compositeNode" presStyleCnt="0">
        <dgm:presLayoutVars>
          <dgm:bulletEnabled val="1"/>
        </dgm:presLayoutVars>
      </dgm:prSet>
      <dgm:spPr/>
    </dgm:pt>
    <dgm:pt modelId="{042353D9-456E-4AF4-8C9C-64B46EC66F57}" type="pres">
      <dgm:prSet presAssocID="{B6821B40-D563-4FCA-9697-17A38580A84C}" presName="bgRect" presStyleLbl="bgAccFollowNode1" presStyleIdx="3" presStyleCnt="4"/>
      <dgm:spPr/>
      <dgm:t>
        <a:bodyPr/>
        <a:lstStyle/>
        <a:p>
          <a:endParaRPr lang="en-GB"/>
        </a:p>
      </dgm:t>
    </dgm:pt>
    <dgm:pt modelId="{14F3F9E5-4843-4A24-9F99-15A3162F0EF9}" type="pres">
      <dgm:prSet presAssocID="{BD4AAA17-DD29-4522-A59F-5D193C80FBDA}" presName="sibTransNodeCircle" presStyleLbl="alignNode1" presStyleIdx="6" presStyleCnt="8">
        <dgm:presLayoutVars>
          <dgm:chMax val="0"/>
          <dgm:bulletEnabled/>
        </dgm:presLayoutVars>
      </dgm:prSet>
      <dgm:spPr/>
      <dgm:t>
        <a:bodyPr/>
        <a:lstStyle/>
        <a:p>
          <a:endParaRPr lang="en-GB"/>
        </a:p>
      </dgm:t>
    </dgm:pt>
    <dgm:pt modelId="{BF1A44EF-FE71-4079-A528-6EF4927DFDB5}" type="pres">
      <dgm:prSet presAssocID="{B6821B40-D563-4FCA-9697-17A38580A84C}" presName="bottomLine" presStyleLbl="alignNode1" presStyleIdx="7" presStyleCnt="8">
        <dgm:presLayoutVars/>
      </dgm:prSet>
      <dgm:spPr/>
    </dgm:pt>
    <dgm:pt modelId="{B6790994-E268-49E8-87DA-C9D33A1E0BE3}" type="pres">
      <dgm:prSet presAssocID="{B6821B40-D563-4FCA-9697-17A38580A84C}" presName="nodeText" presStyleLbl="bgAccFollowNode1" presStyleIdx="3" presStyleCnt="4">
        <dgm:presLayoutVars>
          <dgm:bulletEnabled val="1"/>
        </dgm:presLayoutVars>
      </dgm:prSet>
      <dgm:spPr/>
      <dgm:t>
        <a:bodyPr/>
        <a:lstStyle/>
        <a:p>
          <a:endParaRPr lang="en-GB"/>
        </a:p>
      </dgm:t>
    </dgm:pt>
  </dgm:ptLst>
  <dgm:cxnLst>
    <dgm:cxn modelId="{10EC4F75-9433-4794-BF77-8887976E0A5B}" type="presOf" srcId="{B6821B40-D563-4FCA-9697-17A38580A84C}" destId="{042353D9-456E-4AF4-8C9C-64B46EC66F57}" srcOrd="0" destOrd="0" presId="urn:microsoft.com/office/officeart/2016/7/layout/BasicLinearProcessNumbered"/>
    <dgm:cxn modelId="{88042B82-D177-4A95-AF1E-24AE52F8CE22}" srcId="{B134411F-3BE0-4DC5-AE1A-FC45F1168988}" destId="{E4DDB53B-BE65-4F62-BB5A-5A40B7C6CC78}" srcOrd="0" destOrd="0" parTransId="{186DBDAF-7D9C-407C-B38C-6171E1243974}" sibTransId="{D68EC127-522F-487A-BC87-BDCC54B00768}"/>
    <dgm:cxn modelId="{11615635-59F4-4671-946B-8E77D5E53C9F}" type="presOf" srcId="{E4DDB53B-BE65-4F62-BB5A-5A40B7C6CC78}" destId="{EC32F59F-E702-4E19-8E9D-6B0CEB2272B8}" srcOrd="1" destOrd="0" presId="urn:microsoft.com/office/officeart/2016/7/layout/BasicLinearProcessNumbered"/>
    <dgm:cxn modelId="{DD6A1FFB-0EBD-41D0-9E80-FA57220845D2}" srcId="{B134411F-3BE0-4DC5-AE1A-FC45F1168988}" destId="{31365C4B-096E-4D72-A421-1D35FD44E3A1}" srcOrd="2" destOrd="0" parTransId="{A8BCAC5F-0DAF-4C34-8381-C986B72574DC}" sibTransId="{018A6F42-0B35-4A46-BA9B-CE0733B0B475}"/>
    <dgm:cxn modelId="{D7D9962B-E9E3-4560-9EAD-3CE0448F2023}" type="presOf" srcId="{EA1F0F01-8A9F-42EE-BD77-C2B0DDC34514}" destId="{D546B53C-1827-4077-8607-8D8468589AC0}" srcOrd="0" destOrd="0" presId="urn:microsoft.com/office/officeart/2016/7/layout/BasicLinearProcessNumbered"/>
    <dgm:cxn modelId="{A4319383-2332-43AE-A49B-5AE7937FCD42}" srcId="{B134411F-3BE0-4DC5-AE1A-FC45F1168988}" destId="{EA1F0F01-8A9F-42EE-BD77-C2B0DDC34514}" srcOrd="1" destOrd="0" parTransId="{4B7860D5-9190-48D2-A8A8-FFD5D187457E}" sibTransId="{1BDB31E5-ACEC-417B-A519-91FDAD53A54B}"/>
    <dgm:cxn modelId="{89C63A82-0FB7-4BEE-B4C9-D80E052131CF}" type="presOf" srcId="{B134411F-3BE0-4DC5-AE1A-FC45F1168988}" destId="{9FDC86CF-6EED-442F-B14B-717CC6961CD0}" srcOrd="0" destOrd="0" presId="urn:microsoft.com/office/officeart/2016/7/layout/BasicLinearProcessNumbered"/>
    <dgm:cxn modelId="{E1E32E35-790C-4046-9456-2618FAC5BD6A}" srcId="{B134411F-3BE0-4DC5-AE1A-FC45F1168988}" destId="{B6821B40-D563-4FCA-9697-17A38580A84C}" srcOrd="3" destOrd="0" parTransId="{5342C6A7-B0E2-485D-B68E-1A5B0237A95A}" sibTransId="{BD4AAA17-DD29-4522-A59F-5D193C80FBDA}"/>
    <dgm:cxn modelId="{641489ED-C509-448A-ADB3-6E15219A4672}" type="presOf" srcId="{31365C4B-096E-4D72-A421-1D35FD44E3A1}" destId="{2D5604C9-BB8F-447F-AF0D-BA4179394B07}" srcOrd="0" destOrd="0" presId="urn:microsoft.com/office/officeart/2016/7/layout/BasicLinearProcessNumbered"/>
    <dgm:cxn modelId="{2E0DE5EB-32DA-4AE4-8FD1-84C963A72AD5}" type="presOf" srcId="{31365C4B-096E-4D72-A421-1D35FD44E3A1}" destId="{48D737EE-2314-4453-88EC-B9EE6468F8D3}" srcOrd="1" destOrd="0" presId="urn:microsoft.com/office/officeart/2016/7/layout/BasicLinearProcessNumbered"/>
    <dgm:cxn modelId="{A09F5AC9-BD06-4D6F-A75D-BEEB77D7A0A3}" type="presOf" srcId="{D68EC127-522F-487A-BC87-BDCC54B00768}" destId="{E3BE1C34-5DEC-41C9-AA3A-9C594B1A539D}" srcOrd="0" destOrd="0" presId="urn:microsoft.com/office/officeart/2016/7/layout/BasicLinearProcessNumbered"/>
    <dgm:cxn modelId="{B37CE2F9-AD86-4DAB-89D2-DD3E72FD4E10}" type="presOf" srcId="{EA1F0F01-8A9F-42EE-BD77-C2B0DDC34514}" destId="{51382893-0CE6-41C7-A58C-E2AA166872D6}" srcOrd="1" destOrd="0" presId="urn:microsoft.com/office/officeart/2016/7/layout/BasicLinearProcessNumbered"/>
    <dgm:cxn modelId="{CDDCE5AB-0B32-4FEF-878D-FE00F683AFE8}" type="presOf" srcId="{B6821B40-D563-4FCA-9697-17A38580A84C}" destId="{B6790994-E268-49E8-87DA-C9D33A1E0BE3}" srcOrd="1" destOrd="0" presId="urn:microsoft.com/office/officeart/2016/7/layout/BasicLinearProcessNumbered"/>
    <dgm:cxn modelId="{22F849E6-85B3-40EB-A3BD-905C3C80B162}" type="presOf" srcId="{018A6F42-0B35-4A46-BA9B-CE0733B0B475}" destId="{92E20AEA-D08E-4F92-91FD-B7001D531EFF}" srcOrd="0" destOrd="0" presId="urn:microsoft.com/office/officeart/2016/7/layout/BasicLinearProcessNumbered"/>
    <dgm:cxn modelId="{15116C87-288C-42F6-B0D4-F7691068C893}" type="presOf" srcId="{1BDB31E5-ACEC-417B-A519-91FDAD53A54B}" destId="{A1352122-53D8-4C02-AA01-428975316397}" srcOrd="0" destOrd="0" presId="urn:microsoft.com/office/officeart/2016/7/layout/BasicLinearProcessNumbered"/>
    <dgm:cxn modelId="{4EEBF11D-B38A-491D-9FB9-ABFEBED13DE4}" type="presOf" srcId="{E4DDB53B-BE65-4F62-BB5A-5A40B7C6CC78}" destId="{BC9F77A8-4ADB-4499-8353-7B9BAA31BAE5}" srcOrd="0" destOrd="0" presId="urn:microsoft.com/office/officeart/2016/7/layout/BasicLinearProcessNumbered"/>
    <dgm:cxn modelId="{C297C459-5F79-4576-B2A6-61A7A456C0B9}" type="presOf" srcId="{BD4AAA17-DD29-4522-A59F-5D193C80FBDA}" destId="{14F3F9E5-4843-4A24-9F99-15A3162F0EF9}" srcOrd="0" destOrd="0" presId="urn:microsoft.com/office/officeart/2016/7/layout/BasicLinearProcessNumbered"/>
    <dgm:cxn modelId="{B4F9AE2D-3982-4E77-BAA2-1BDADD1AFEC1}" type="presParOf" srcId="{9FDC86CF-6EED-442F-B14B-717CC6961CD0}" destId="{735F0A66-4CAE-432F-A1D5-C6D65B4AD992}" srcOrd="0" destOrd="0" presId="urn:microsoft.com/office/officeart/2016/7/layout/BasicLinearProcessNumbered"/>
    <dgm:cxn modelId="{91D1677C-ED33-4F50-A56C-67CD777579E6}" type="presParOf" srcId="{735F0A66-4CAE-432F-A1D5-C6D65B4AD992}" destId="{BC9F77A8-4ADB-4499-8353-7B9BAA31BAE5}" srcOrd="0" destOrd="0" presId="urn:microsoft.com/office/officeart/2016/7/layout/BasicLinearProcessNumbered"/>
    <dgm:cxn modelId="{9DFE9B86-88B9-44B6-8CD3-97A677867517}" type="presParOf" srcId="{735F0A66-4CAE-432F-A1D5-C6D65B4AD992}" destId="{E3BE1C34-5DEC-41C9-AA3A-9C594B1A539D}" srcOrd="1" destOrd="0" presId="urn:microsoft.com/office/officeart/2016/7/layout/BasicLinearProcessNumbered"/>
    <dgm:cxn modelId="{432FC620-371E-4C64-B935-40A5649D0E9B}" type="presParOf" srcId="{735F0A66-4CAE-432F-A1D5-C6D65B4AD992}" destId="{DB89BA41-35F1-4DFA-BC47-40759A475C42}" srcOrd="2" destOrd="0" presId="urn:microsoft.com/office/officeart/2016/7/layout/BasicLinearProcessNumbered"/>
    <dgm:cxn modelId="{56B2BAC5-5556-4758-B486-4F8D073B2E71}" type="presParOf" srcId="{735F0A66-4CAE-432F-A1D5-C6D65B4AD992}" destId="{EC32F59F-E702-4E19-8E9D-6B0CEB2272B8}" srcOrd="3" destOrd="0" presId="urn:microsoft.com/office/officeart/2016/7/layout/BasicLinearProcessNumbered"/>
    <dgm:cxn modelId="{61CCDEB5-BE6F-427F-9225-77FA03006017}" type="presParOf" srcId="{9FDC86CF-6EED-442F-B14B-717CC6961CD0}" destId="{79610165-496D-4344-830C-D25B8A9C97C3}" srcOrd="1" destOrd="0" presId="urn:microsoft.com/office/officeart/2016/7/layout/BasicLinearProcessNumbered"/>
    <dgm:cxn modelId="{C5A9E334-7A7B-4075-B9C1-4B1593F79251}" type="presParOf" srcId="{9FDC86CF-6EED-442F-B14B-717CC6961CD0}" destId="{50A38B30-2A1A-4760-B76A-1F3BDCFF89A2}" srcOrd="2" destOrd="0" presId="urn:microsoft.com/office/officeart/2016/7/layout/BasicLinearProcessNumbered"/>
    <dgm:cxn modelId="{32068DC7-8A58-426A-A4AE-08BE67BB6249}" type="presParOf" srcId="{50A38B30-2A1A-4760-B76A-1F3BDCFF89A2}" destId="{D546B53C-1827-4077-8607-8D8468589AC0}" srcOrd="0" destOrd="0" presId="urn:microsoft.com/office/officeart/2016/7/layout/BasicLinearProcessNumbered"/>
    <dgm:cxn modelId="{83DFFE4D-29F9-4E0B-B273-E48D44CD7178}" type="presParOf" srcId="{50A38B30-2A1A-4760-B76A-1F3BDCFF89A2}" destId="{A1352122-53D8-4C02-AA01-428975316397}" srcOrd="1" destOrd="0" presId="urn:microsoft.com/office/officeart/2016/7/layout/BasicLinearProcessNumbered"/>
    <dgm:cxn modelId="{B4F1D5D3-A8F1-4979-9784-C7F5343BBD32}" type="presParOf" srcId="{50A38B30-2A1A-4760-B76A-1F3BDCFF89A2}" destId="{679BD199-B582-43A4-A9C0-C28B3F6F241E}" srcOrd="2" destOrd="0" presId="urn:microsoft.com/office/officeart/2016/7/layout/BasicLinearProcessNumbered"/>
    <dgm:cxn modelId="{6CD66C8F-8C15-4BA4-A2A2-764A40F5C8FD}" type="presParOf" srcId="{50A38B30-2A1A-4760-B76A-1F3BDCFF89A2}" destId="{51382893-0CE6-41C7-A58C-E2AA166872D6}" srcOrd="3" destOrd="0" presId="urn:microsoft.com/office/officeart/2016/7/layout/BasicLinearProcessNumbered"/>
    <dgm:cxn modelId="{7BC53F02-067F-4B4F-9399-FC9D401F69CE}" type="presParOf" srcId="{9FDC86CF-6EED-442F-B14B-717CC6961CD0}" destId="{6611A546-B079-4DBD-909D-B44A17867641}" srcOrd="3" destOrd="0" presId="urn:microsoft.com/office/officeart/2016/7/layout/BasicLinearProcessNumbered"/>
    <dgm:cxn modelId="{44648AF3-B2D0-45B1-AFA7-CB6E9931557A}" type="presParOf" srcId="{9FDC86CF-6EED-442F-B14B-717CC6961CD0}" destId="{7439D959-90C4-401D-A2A6-4DDE501AD791}" srcOrd="4" destOrd="0" presId="urn:microsoft.com/office/officeart/2016/7/layout/BasicLinearProcessNumbered"/>
    <dgm:cxn modelId="{817DD59E-0C95-4E8B-A0AC-66348D391BD3}" type="presParOf" srcId="{7439D959-90C4-401D-A2A6-4DDE501AD791}" destId="{2D5604C9-BB8F-447F-AF0D-BA4179394B07}" srcOrd="0" destOrd="0" presId="urn:microsoft.com/office/officeart/2016/7/layout/BasicLinearProcessNumbered"/>
    <dgm:cxn modelId="{70DBBC8E-C7C4-402C-8334-9B2B53219625}" type="presParOf" srcId="{7439D959-90C4-401D-A2A6-4DDE501AD791}" destId="{92E20AEA-D08E-4F92-91FD-B7001D531EFF}" srcOrd="1" destOrd="0" presId="urn:microsoft.com/office/officeart/2016/7/layout/BasicLinearProcessNumbered"/>
    <dgm:cxn modelId="{659939F6-323D-41C6-AC12-6BD2F73A3FD1}" type="presParOf" srcId="{7439D959-90C4-401D-A2A6-4DDE501AD791}" destId="{FB67C2A2-ECE9-4DCF-A4A8-1F6C8D6022A0}" srcOrd="2" destOrd="0" presId="urn:microsoft.com/office/officeart/2016/7/layout/BasicLinearProcessNumbered"/>
    <dgm:cxn modelId="{DCBC2463-DE83-433D-817A-40A181E5C16F}" type="presParOf" srcId="{7439D959-90C4-401D-A2A6-4DDE501AD791}" destId="{48D737EE-2314-4453-88EC-B9EE6468F8D3}" srcOrd="3" destOrd="0" presId="urn:microsoft.com/office/officeart/2016/7/layout/BasicLinearProcessNumbered"/>
    <dgm:cxn modelId="{E2143423-BF58-4BAD-B655-A278C4753D94}" type="presParOf" srcId="{9FDC86CF-6EED-442F-B14B-717CC6961CD0}" destId="{C24B005F-E5C3-4A7A-834E-4EA3900264D0}" srcOrd="5" destOrd="0" presId="urn:microsoft.com/office/officeart/2016/7/layout/BasicLinearProcessNumbered"/>
    <dgm:cxn modelId="{55FBC869-7282-44AB-ACFE-D7AE0032B5EE}" type="presParOf" srcId="{9FDC86CF-6EED-442F-B14B-717CC6961CD0}" destId="{2B4E3AFE-8121-43AF-A8CC-D25614D533F7}" srcOrd="6" destOrd="0" presId="urn:microsoft.com/office/officeart/2016/7/layout/BasicLinearProcessNumbered"/>
    <dgm:cxn modelId="{D3ABBD78-27BD-4695-814F-391D6BE1CC54}" type="presParOf" srcId="{2B4E3AFE-8121-43AF-A8CC-D25614D533F7}" destId="{042353D9-456E-4AF4-8C9C-64B46EC66F57}" srcOrd="0" destOrd="0" presId="urn:microsoft.com/office/officeart/2016/7/layout/BasicLinearProcessNumbered"/>
    <dgm:cxn modelId="{7410CC70-B423-4A9E-8A2F-66D6BB3EFAB1}" type="presParOf" srcId="{2B4E3AFE-8121-43AF-A8CC-D25614D533F7}" destId="{14F3F9E5-4843-4A24-9F99-15A3162F0EF9}" srcOrd="1" destOrd="0" presId="urn:microsoft.com/office/officeart/2016/7/layout/BasicLinearProcessNumbered"/>
    <dgm:cxn modelId="{3102CB55-929D-4841-B3BC-249251C99975}" type="presParOf" srcId="{2B4E3AFE-8121-43AF-A8CC-D25614D533F7}" destId="{BF1A44EF-FE71-4079-A528-6EF4927DFDB5}" srcOrd="2" destOrd="0" presId="urn:microsoft.com/office/officeart/2016/7/layout/BasicLinearProcessNumbered"/>
    <dgm:cxn modelId="{CCDC6229-B68D-4165-80B4-C26D117BF240}" type="presParOf" srcId="{2B4E3AFE-8121-43AF-A8CC-D25614D533F7}" destId="{B6790994-E268-49E8-87DA-C9D33A1E0BE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D8BE6A18-2A8F-47C4-91F3-333CBD08F76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GB" altLang="en-US" dirty="0"/>
          </a:p>
        </p:txBody>
      </p:sp>
      <p:sp>
        <p:nvSpPr>
          <p:cNvPr id="26627" name="Rectangle 3">
            <a:extLst>
              <a:ext uri="{FF2B5EF4-FFF2-40B4-BE49-F238E27FC236}">
                <a16:creationId xmlns:a16="http://schemas.microsoft.com/office/drawing/2014/main" xmlns="" id="{51310C51-8594-479F-8410-332DBC0EC7F4}"/>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defRPr>
            </a:lvl1pPr>
          </a:lstStyle>
          <a:p>
            <a:pPr>
              <a:defRPr/>
            </a:pPr>
            <a:endParaRPr lang="en-GB" altLang="en-US" dirty="0"/>
          </a:p>
        </p:txBody>
      </p:sp>
      <p:sp>
        <p:nvSpPr>
          <p:cNvPr id="4100" name="Rectangle 4">
            <a:extLst>
              <a:ext uri="{FF2B5EF4-FFF2-40B4-BE49-F238E27FC236}">
                <a16:creationId xmlns:a16="http://schemas.microsoft.com/office/drawing/2014/main" xmlns="" id="{4AE63B01-3595-46D2-8EA3-82C28E50ACE5}"/>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a:extLst>
              <a:ext uri="{FF2B5EF4-FFF2-40B4-BE49-F238E27FC236}">
                <a16:creationId xmlns:a16="http://schemas.microsoft.com/office/drawing/2014/main" xmlns="" id="{CF659521-A272-473C-9A59-5E8175EAF39D}"/>
              </a:ext>
            </a:extLst>
          </p:cNvPr>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630" name="Rectangle 6">
            <a:extLst>
              <a:ext uri="{FF2B5EF4-FFF2-40B4-BE49-F238E27FC236}">
                <a16:creationId xmlns:a16="http://schemas.microsoft.com/office/drawing/2014/main" xmlns="" id="{B4CF585B-A456-4B72-9134-2492788AE0DC}"/>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GB" altLang="en-US" dirty="0"/>
          </a:p>
        </p:txBody>
      </p:sp>
      <p:sp>
        <p:nvSpPr>
          <p:cNvPr id="26631" name="Rectangle 7">
            <a:extLst>
              <a:ext uri="{FF2B5EF4-FFF2-40B4-BE49-F238E27FC236}">
                <a16:creationId xmlns:a16="http://schemas.microsoft.com/office/drawing/2014/main" xmlns="" id="{7ACFC639-C61B-426E-88D3-DCAA31D6DB11}"/>
              </a:ext>
            </a:extLst>
          </p:cNvPr>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lvl1pPr>
          </a:lstStyle>
          <a:p>
            <a:pPr>
              <a:defRPr/>
            </a:pPr>
            <a:fld id="{46B1235D-A3AA-4082-929C-9A17E30CA44F}" type="slidenum">
              <a:rPr lang="en-GB" altLang="en-US"/>
              <a:pPr>
                <a:defRPr/>
              </a:pPr>
              <a:t>‹#›</a:t>
            </a:fld>
            <a:endParaRPr lang="en-GB" altLang="en-US" dirty="0"/>
          </a:p>
        </p:txBody>
      </p:sp>
    </p:spTree>
    <p:extLst>
      <p:ext uri="{BB962C8B-B14F-4D97-AF65-F5344CB8AC3E}">
        <p14:creationId xmlns:p14="http://schemas.microsoft.com/office/powerpoint/2010/main" val="310909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B1235D-A3AA-4082-929C-9A17E30CA44F}" type="slidenum">
              <a:rPr lang="en-GB" altLang="en-US" smtClean="0"/>
              <a:pPr>
                <a:defRPr/>
              </a:pPr>
              <a:t>30</a:t>
            </a:fld>
            <a:endParaRPr lang="en-GB" altLang="en-US" dirty="0"/>
          </a:p>
        </p:txBody>
      </p:sp>
    </p:spTree>
    <p:extLst>
      <p:ext uri="{BB962C8B-B14F-4D97-AF65-F5344CB8AC3E}">
        <p14:creationId xmlns:p14="http://schemas.microsoft.com/office/powerpoint/2010/main" val="390185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E58260AD-575C-447A-978A-AAEB5A66D208}"/>
              </a:ext>
            </a:extLst>
          </p:cNvPr>
          <p:cNvSpPr>
            <a:spLocks noGrp="1" noRot="1" noChangeAspect="1" noChangeArrowheads="1" noTextEdit="1"/>
          </p:cNvSpPr>
          <p:nvPr>
            <p:ph type="sldImg"/>
          </p:nvPr>
        </p:nvSpPr>
        <p:spPr>
          <a:xfrm>
            <a:off x="917575" y="744538"/>
            <a:ext cx="4962525" cy="3722687"/>
          </a:xfrm>
          <a:ln/>
        </p:spPr>
      </p:sp>
      <p:sp>
        <p:nvSpPr>
          <p:cNvPr id="40963" name="Notes Placeholder 2">
            <a:extLst>
              <a:ext uri="{FF2B5EF4-FFF2-40B4-BE49-F238E27FC236}">
                <a16:creationId xmlns:a16="http://schemas.microsoft.com/office/drawing/2014/main" xmlns="" id="{A0CB23E1-5282-4B54-9971-2F78114A96EC}"/>
              </a:ext>
            </a:extLst>
          </p:cNvPr>
          <p:cNvSpPr>
            <a:spLocks noGrp="1" noChangeArrowheads="1"/>
          </p:cNvSpPr>
          <p:nvPr>
            <p:ph type="body" idx="1"/>
          </p:nvPr>
        </p:nvSpPr>
        <p:spPr>
          <a:noFill/>
        </p:spPr>
        <p:txBody>
          <a:bodyPr/>
          <a:lstStyle/>
          <a:p>
            <a:r>
              <a:rPr lang="en-GB" altLang="en-US" dirty="0">
                <a:latin typeface="Arial" panose="020B0604020202020204" pitchFamily="34" charset="0"/>
              </a:rPr>
              <a:t>Mention in print NICE guidance</a:t>
            </a:r>
          </a:p>
          <a:p>
            <a:r>
              <a:rPr lang="en-GB" altLang="en-US" dirty="0">
                <a:latin typeface="Arial" panose="020B0604020202020204" pitchFamily="34" charset="0"/>
              </a:rPr>
              <a:t>GP NEWS tools apps</a:t>
            </a:r>
          </a:p>
          <a:p>
            <a:r>
              <a:rPr lang="en-GB" altLang="en-US" dirty="0">
                <a:latin typeface="Arial" panose="020B0604020202020204" pitchFamily="34" charset="0"/>
              </a:rPr>
              <a:t>Sepsis screening – lack of SIRs sensitivity and application to Primary Care</a:t>
            </a:r>
          </a:p>
        </p:txBody>
      </p:sp>
      <p:sp>
        <p:nvSpPr>
          <p:cNvPr id="40964" name="Slide Number Placeholder 3">
            <a:extLst>
              <a:ext uri="{FF2B5EF4-FFF2-40B4-BE49-F238E27FC236}">
                <a16:creationId xmlns:a16="http://schemas.microsoft.com/office/drawing/2014/main" xmlns="" id="{640B7997-CBDD-4C50-962B-8524F86C040C}"/>
              </a:ext>
            </a:extLst>
          </p:cNvPr>
          <p:cNvSpPr>
            <a:spLocks noGrp="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CF854A7-D724-4B87-87AD-943CC15F5B7E}" type="slidenum">
              <a:rPr lang="en-GB" altLang="en-US" sz="1200" smtClean="0"/>
              <a:pPr/>
              <a:t>35</a:t>
            </a:fld>
            <a:endParaRPr lang="en-GB"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1D0EA264-3D1C-4953-A48E-4AB4304D2C81}"/>
              </a:ext>
            </a:extLst>
          </p:cNvPr>
          <p:cNvSpPr>
            <a:spLocks noGrp="1" noRot="1" noChangeAspect="1" noChangeArrowheads="1" noTextEdit="1"/>
          </p:cNvSpPr>
          <p:nvPr>
            <p:ph type="sldImg"/>
          </p:nvPr>
        </p:nvSpPr>
        <p:spPr>
          <a:xfrm>
            <a:off x="917575" y="744538"/>
            <a:ext cx="4962525" cy="3722687"/>
          </a:xfrm>
          <a:ln/>
        </p:spPr>
      </p:sp>
      <p:sp>
        <p:nvSpPr>
          <p:cNvPr id="43011" name="Notes Placeholder 2">
            <a:extLst>
              <a:ext uri="{FF2B5EF4-FFF2-40B4-BE49-F238E27FC236}">
                <a16:creationId xmlns:a16="http://schemas.microsoft.com/office/drawing/2014/main" xmlns="" id="{8837BC23-4F4D-4EA9-85FA-96F2FC69CF7E}"/>
              </a:ext>
            </a:extLst>
          </p:cNvPr>
          <p:cNvSpPr>
            <a:spLocks noGrp="1" noChangeArrowheads="1"/>
          </p:cNvSpPr>
          <p:nvPr>
            <p:ph type="body" idx="1"/>
          </p:nvPr>
        </p:nvSpPr>
        <p:spPr>
          <a:noFill/>
        </p:spPr>
        <p:txBody>
          <a:bodyPr/>
          <a:lstStyle/>
          <a:p>
            <a:r>
              <a:rPr lang="en-GB" altLang="en-US" dirty="0">
                <a:latin typeface="Arial" panose="020B0604020202020204" pitchFamily="34" charset="0"/>
              </a:rPr>
              <a:t>Mention in print NICE guidance</a:t>
            </a:r>
          </a:p>
          <a:p>
            <a:r>
              <a:rPr lang="en-GB" altLang="en-US" dirty="0">
                <a:latin typeface="Arial" panose="020B0604020202020204" pitchFamily="34" charset="0"/>
              </a:rPr>
              <a:t>GP NEWS tools apps</a:t>
            </a:r>
          </a:p>
          <a:p>
            <a:r>
              <a:rPr lang="en-GB" altLang="en-US" dirty="0">
                <a:latin typeface="Arial" panose="020B0604020202020204" pitchFamily="34" charset="0"/>
              </a:rPr>
              <a:t>Sepsis screening – lack of SIRs sensitivity and application to Primary Care</a:t>
            </a:r>
          </a:p>
        </p:txBody>
      </p:sp>
      <p:sp>
        <p:nvSpPr>
          <p:cNvPr id="43012" name="Slide Number Placeholder 3">
            <a:extLst>
              <a:ext uri="{FF2B5EF4-FFF2-40B4-BE49-F238E27FC236}">
                <a16:creationId xmlns:a16="http://schemas.microsoft.com/office/drawing/2014/main" xmlns="" id="{655CD09E-EDB1-46CE-8907-9F76A7CE4FC4}"/>
              </a:ext>
            </a:extLst>
          </p:cNvPr>
          <p:cNvSpPr>
            <a:spLocks noGrp="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9B8CDB8-8806-4787-8D7E-AFDC27F0F4B1}" type="slidenum">
              <a:rPr lang="en-GB" altLang="en-US" sz="1200" smtClean="0"/>
              <a:pPr/>
              <a:t>36</a:t>
            </a:fld>
            <a:endParaRPr lang="en-GB"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B682A933-4D5C-47B7-AB55-DF73DB836B59}"/>
              </a:ext>
            </a:extLst>
          </p:cNvPr>
          <p:cNvSpPr>
            <a:spLocks noGrp="1" noRot="1" noChangeAspect="1" noChangeArrowheads="1" noTextEdit="1"/>
          </p:cNvSpPr>
          <p:nvPr>
            <p:ph type="sldImg"/>
          </p:nvPr>
        </p:nvSpPr>
        <p:spPr>
          <a:xfrm>
            <a:off x="917575" y="744538"/>
            <a:ext cx="4962525" cy="3722687"/>
          </a:xfrm>
          <a:ln/>
        </p:spPr>
      </p:sp>
      <p:sp>
        <p:nvSpPr>
          <p:cNvPr id="51203" name="Notes Placeholder 2">
            <a:extLst>
              <a:ext uri="{FF2B5EF4-FFF2-40B4-BE49-F238E27FC236}">
                <a16:creationId xmlns:a16="http://schemas.microsoft.com/office/drawing/2014/main" xmlns="" id="{8C211913-A2D1-405E-8DBC-7DB19D5101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dirty="0">
                <a:latin typeface="Arial" panose="020B0604020202020204" pitchFamily="34" charset="0"/>
              </a:rPr>
              <a:t>The Sepsis and Target toolkits are available on the RCGP website and both offer a range of resources to support GPs in caring for patients with infectious diseases.</a:t>
            </a:r>
          </a:p>
          <a:p>
            <a:pPr>
              <a:lnSpc>
                <a:spcPct val="90000"/>
              </a:lnSpc>
            </a:pPr>
            <a:endParaRPr lang="en-GB" altLang="en-US" dirty="0">
              <a:latin typeface="Arial" panose="020B0604020202020204" pitchFamily="34" charset="0"/>
            </a:endParaRPr>
          </a:p>
          <a:p>
            <a:pPr>
              <a:lnSpc>
                <a:spcPct val="90000"/>
              </a:lnSpc>
            </a:pPr>
            <a:r>
              <a:rPr lang="en-GB" altLang="en-US" dirty="0">
                <a:latin typeface="Arial" panose="020B0604020202020204" pitchFamily="34" charset="0"/>
              </a:rPr>
              <a:t>Sepsis awareness and recognition and targeting of antibiotics to those most likely to benefit are both essential components good clinical care to patients with infectious diseases. Antibiotic stewardship and sepsis awareness are components of providing good clinical care. So how do we continue to improve and reduce the chance of making mistakes?</a:t>
            </a:r>
            <a:endParaRPr lang="en-GB" altLang="en-US" dirty="0">
              <a:solidFill>
                <a:srgbClr val="000000"/>
              </a:solidFill>
              <a:latin typeface="Arial" panose="020B0604020202020204" pitchFamily="34" charset="0"/>
            </a:endParaRPr>
          </a:p>
        </p:txBody>
      </p:sp>
      <p:sp>
        <p:nvSpPr>
          <p:cNvPr id="51204" name="Header Placeholder 3">
            <a:extLst>
              <a:ext uri="{FF2B5EF4-FFF2-40B4-BE49-F238E27FC236}">
                <a16:creationId xmlns:a16="http://schemas.microsoft.com/office/drawing/2014/main" xmlns="" id="{BE371280-1F8A-4B29-B750-9ED8127E6A17}"/>
              </a:ext>
            </a:extLst>
          </p:cNvPr>
          <p:cNvSpPr>
            <a:spLocks noGrp="1"/>
          </p:cNvSpPr>
          <p:nvPr>
            <p:ph type="hdr" sz="quarter"/>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sz="1200" dirty="0"/>
          </a:p>
        </p:txBody>
      </p:sp>
      <p:sp>
        <p:nvSpPr>
          <p:cNvPr id="51205" name="Date Placeholder 4">
            <a:extLst>
              <a:ext uri="{FF2B5EF4-FFF2-40B4-BE49-F238E27FC236}">
                <a16:creationId xmlns:a16="http://schemas.microsoft.com/office/drawing/2014/main" xmlns="" id="{778906BE-9685-4C6D-861E-F667A19B9424}"/>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37931725" indent="-37474525">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144431-302F-40A1-A4BE-4F23970C24B1}" type="datetime3">
              <a:rPr lang="en-GB" altLang="en-US" sz="1300" smtClean="0">
                <a:latin typeface="Calibri" panose="020F0502020204030204" pitchFamily="34" charset="0"/>
                <a:cs typeface="Arial" panose="020B0604020202020204" pitchFamily="34" charset="0"/>
              </a:rPr>
              <a:pPr>
                <a:spcBef>
                  <a:spcPct val="0"/>
                </a:spcBef>
              </a:pPr>
              <a:t>13 September, 2017</a:t>
            </a:fld>
            <a:endParaRPr lang="en-GB" altLang="en-US" sz="1300" dirty="0">
              <a:latin typeface="Calibri" panose="020F0502020204030204" pitchFamily="34" charset="0"/>
              <a:cs typeface="Arial" panose="020B0604020202020204" pitchFamily="34" charset="0"/>
            </a:endParaRPr>
          </a:p>
        </p:txBody>
      </p:sp>
      <p:sp>
        <p:nvSpPr>
          <p:cNvPr id="51206" name="Footer Placeholder 5">
            <a:extLst>
              <a:ext uri="{FF2B5EF4-FFF2-40B4-BE49-F238E27FC236}">
                <a16:creationId xmlns:a16="http://schemas.microsoft.com/office/drawing/2014/main" xmlns="" id="{BDDE6642-83FA-4142-8DD8-A6A4201918AD}"/>
              </a:ext>
            </a:extLst>
          </p:cNvPr>
          <p:cNvSpPr>
            <a:spLocks noGrp="1"/>
          </p:cNvSpPr>
          <p:nvPr>
            <p:ph type="ftr" sz="quarter" idx="4"/>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GB" altLang="en-US" sz="1200" dirty="0"/>
              <a:t>TARGET antibiotics presentation clinical scenario based 14.09.16 USE THIS ONE.ppt</a:t>
            </a:r>
          </a:p>
        </p:txBody>
      </p:sp>
      <p:sp>
        <p:nvSpPr>
          <p:cNvPr id="51207" name="Slide Number Placeholder 6">
            <a:extLst>
              <a:ext uri="{FF2B5EF4-FFF2-40B4-BE49-F238E27FC236}">
                <a16:creationId xmlns:a16="http://schemas.microsoft.com/office/drawing/2014/main" xmlns="" id="{3B6662EE-36CB-4D2B-971A-7D935505AB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37931725" indent="-37474525">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08B89-2AD0-42B8-8B8A-2379E72E2DD5}" type="slidenum">
              <a:rPr lang="en-GB" altLang="en-US" sz="1300" smtClean="0">
                <a:latin typeface="Calibri" panose="020F0502020204030204" pitchFamily="34" charset="0"/>
                <a:cs typeface="Arial" panose="020B0604020202020204" pitchFamily="34" charset="0"/>
              </a:rPr>
              <a:pPr>
                <a:spcBef>
                  <a:spcPct val="0"/>
                </a:spcBef>
              </a:pPr>
              <a:t>43</a:t>
            </a:fld>
            <a:endParaRPr lang="en-GB" altLang="en-US" sz="1300" dirty="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rgbClr val="FFFFFF"/>
            </a:gs>
          </a:gsLst>
          <a:path path="rect">
            <a:fillToRect l="100000" t="100000"/>
          </a:path>
        </a:gradFill>
        <a:effectLst/>
      </p:bgPr>
    </p:bg>
    <p:spTree>
      <p:nvGrpSpPr>
        <p:cNvPr id="1" name=""/>
        <p:cNvGrpSpPr/>
        <p:nvPr/>
      </p:nvGrpSpPr>
      <p:grpSpPr>
        <a:xfrm>
          <a:off x="0" y="0"/>
          <a:ext cx="0" cy="0"/>
          <a:chOff x="0" y="0"/>
          <a:chExt cx="0" cy="0"/>
        </a:xfrm>
      </p:grpSpPr>
      <p:pic>
        <p:nvPicPr>
          <p:cNvPr id="3" name="Picture 7" descr="RCGP colour logo 289c">
            <a:extLst>
              <a:ext uri="{FF2B5EF4-FFF2-40B4-BE49-F238E27FC236}">
                <a16:creationId xmlns:a16="http://schemas.microsoft.com/office/drawing/2014/main" xmlns="" id="{13F1B58A-6317-4FA2-8298-4B6931DC50B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260350"/>
            <a:ext cx="367188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sz="quarter"/>
          </p:nvPr>
        </p:nvSpPr>
        <p:spPr bwMode="auto">
          <a:xfrm>
            <a:off x="685800" y="2887663"/>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solidFill>
                  <a:srgbClr val="002B5C"/>
                </a:solidFill>
              </a:defRPr>
            </a:lvl1pPr>
          </a:lstStyle>
          <a:p>
            <a:pPr lvl="0"/>
            <a:r>
              <a:rPr lang="en-GB" altLang="en-US" noProof="0" dirty="0"/>
              <a:t>Click to edit Master title style</a:t>
            </a:r>
          </a:p>
        </p:txBody>
      </p:sp>
    </p:spTree>
    <p:extLst>
      <p:ext uri="{BB962C8B-B14F-4D97-AF65-F5344CB8AC3E}">
        <p14:creationId xmlns:p14="http://schemas.microsoft.com/office/powerpoint/2010/main" val="222853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046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8760"/>
            <a:ext cx="2057400" cy="4857403"/>
          </a:xfrm>
          <a:prstGeom prst="rect">
            <a:avLst/>
          </a:prstGeom>
        </p:spPr>
        <p:txBody>
          <a:bodyPr vert="eaVert"/>
          <a:lstStyle>
            <a:lvl1pPr>
              <a:defRPr>
                <a:solidFill>
                  <a:srgbClr val="002B5C"/>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340768"/>
            <a:ext cx="6019800" cy="4785395"/>
          </a:xfrm>
          <a:prstGeom prst="rect">
            <a:avLst/>
          </a:prstGeom>
        </p:spPr>
        <p:txBody>
          <a:bodyPr vert="eaVert"/>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6015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A7C0CCE6-FC73-41A0-A262-FF2D8CEBD58E}"/>
              </a:ext>
            </a:extLst>
          </p:cNvPr>
          <p:cNvSpPr>
            <a:spLocks noGrp="1"/>
          </p:cNvSpPr>
          <p:nvPr>
            <p:ph type="dt" sz="half" idx="10"/>
          </p:nvPr>
        </p:nvSpPr>
        <p:spPr>
          <a:xfrm>
            <a:off x="0" y="0"/>
            <a:ext cx="0" cy="0"/>
          </a:xfrm>
        </p:spPr>
        <p:txBody>
          <a:bodyPr/>
          <a:lstStyle>
            <a:lvl1pPr>
              <a:defRPr/>
            </a:lvl1pPr>
          </a:lstStyle>
          <a:p>
            <a:pPr>
              <a:defRPr/>
            </a:pPr>
            <a:fld id="{9FFD6352-AE9C-4677-9A03-7B2E521BD068}" type="datetimeFigureOut">
              <a:rPr lang="en-GB"/>
              <a:pPr>
                <a:defRPr/>
              </a:pPr>
              <a:t>13/09/2017</a:t>
            </a:fld>
            <a:endParaRPr lang="en-GB" dirty="0"/>
          </a:p>
        </p:txBody>
      </p:sp>
      <p:sp>
        <p:nvSpPr>
          <p:cNvPr id="5" name="Footer Placeholder 4">
            <a:extLst>
              <a:ext uri="{FF2B5EF4-FFF2-40B4-BE49-F238E27FC236}">
                <a16:creationId xmlns:a16="http://schemas.microsoft.com/office/drawing/2014/main" xmlns="" id="{71855932-E0C3-4697-85DA-25100E9E94A4}"/>
              </a:ext>
            </a:extLst>
          </p:cNvPr>
          <p:cNvSpPr>
            <a:spLocks noGrp="1"/>
          </p:cNvSpPr>
          <p:nvPr>
            <p:ph type="ftr" sz="quarter" idx="11"/>
          </p:nvPr>
        </p:nvSpPr>
        <p:spPr>
          <a:xfrm>
            <a:off x="0" y="0"/>
            <a:ext cx="0" cy="0"/>
          </a:xfrm>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88CD656F-4C2A-41CF-B950-CFE3F820A32A}"/>
              </a:ext>
            </a:extLst>
          </p:cNvPr>
          <p:cNvSpPr>
            <a:spLocks noGrp="1"/>
          </p:cNvSpPr>
          <p:nvPr>
            <p:ph type="sldNum" sz="quarter" idx="12"/>
          </p:nvPr>
        </p:nvSpPr>
        <p:spPr>
          <a:xfrm>
            <a:off x="0" y="0"/>
            <a:ext cx="0" cy="0"/>
          </a:xfrm>
        </p:spPr>
        <p:txBody>
          <a:bodyPr/>
          <a:lstStyle>
            <a:lvl1pPr>
              <a:defRPr/>
            </a:lvl1pPr>
          </a:lstStyle>
          <a:p>
            <a:pPr>
              <a:defRPr/>
            </a:pPr>
            <a:fld id="{054ADB00-CA30-4C4E-BAEB-97A1FD5D4010}" type="slidenum">
              <a:rPr lang="en-GB"/>
              <a:pPr>
                <a:defRPr/>
              </a:pPr>
              <a:t>‹#›</a:t>
            </a:fld>
            <a:endParaRPr lang="en-GB" dirty="0"/>
          </a:p>
        </p:txBody>
      </p:sp>
    </p:spTree>
    <p:extLst>
      <p:ext uri="{BB962C8B-B14F-4D97-AF65-F5344CB8AC3E}">
        <p14:creationId xmlns:p14="http://schemas.microsoft.com/office/powerpoint/2010/main" val="246707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lvl1pPr marL="533400" indent="-514350">
              <a:buFont typeface="Arial" panose="020B0604020202020204" pitchFamily="34" charset="0"/>
              <a:buChar char="•"/>
              <a:defRPr>
                <a:solidFill>
                  <a:srgbClr val="002B5C"/>
                </a:solidFill>
              </a:defRPr>
            </a:lvl1pPr>
            <a:lvl2pPr marL="1162050" indent="-449263">
              <a:buFont typeface="Arial" panose="020B0604020202020204" pitchFamily="34" charset="0"/>
              <a:buChar char="•"/>
              <a:defRPr>
                <a:solidFill>
                  <a:srgbClr val="002B5C"/>
                </a:solidFill>
              </a:defRPr>
            </a:lvl2pPr>
            <a:lvl3pPr marL="1695450" indent="-354013">
              <a:buFont typeface="Arial" panose="020B0604020202020204" pitchFamily="34" charset="0"/>
              <a:buChar char="•"/>
              <a:defRPr>
                <a:solidFill>
                  <a:srgbClr val="002B5C"/>
                </a:solidFill>
              </a:defRPr>
            </a:lvl3pPr>
            <a:lvl4pPr marL="2247900" indent="-373063">
              <a:buFont typeface="Arial" panose="020B0604020202020204" pitchFamily="34" charset="0"/>
              <a:buChar char="•"/>
              <a:defRPr>
                <a:solidFill>
                  <a:srgbClr val="002B5C"/>
                </a:solidFill>
              </a:defRPr>
            </a:lvl4pPr>
            <a:lvl5pPr marL="2781300" indent="-354013">
              <a:buFont typeface="Arial" panose="020B0604020202020204" pitchFamily="34" charset="0"/>
              <a:buChar char="•"/>
              <a:defRPr>
                <a:solidFill>
                  <a:srgbClr val="002B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002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2B5C"/>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2B5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64907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533400" indent="-514350">
              <a:buFont typeface="Arial" panose="020B0604020202020204" pitchFamily="34" charset="0"/>
              <a:buChar char="•"/>
              <a:defRPr sz="2800">
                <a:solidFill>
                  <a:srgbClr val="002B5C"/>
                </a:solidFill>
              </a:defRPr>
            </a:lvl1pPr>
            <a:lvl2pPr marL="1162050" indent="-449263">
              <a:buFont typeface="Arial" panose="020B0604020202020204" pitchFamily="34" charset="0"/>
              <a:buChar char="•"/>
              <a:defRPr sz="2400">
                <a:solidFill>
                  <a:srgbClr val="002B5C"/>
                </a:solidFill>
              </a:defRPr>
            </a:lvl2pPr>
            <a:lvl3pPr marL="1695450" indent="-354013">
              <a:buFont typeface="Arial" panose="020B0604020202020204" pitchFamily="34" charset="0"/>
              <a:buChar char="•"/>
              <a:defRPr sz="2000">
                <a:solidFill>
                  <a:srgbClr val="002B5C"/>
                </a:solidFill>
              </a:defRPr>
            </a:lvl3pPr>
            <a:lvl4pPr marL="2247900" indent="-373063">
              <a:buFont typeface="Arial" panose="020B0604020202020204" pitchFamily="34" charset="0"/>
              <a:buChar char="•"/>
              <a:defRPr sz="1800">
                <a:solidFill>
                  <a:srgbClr val="002B5C"/>
                </a:solidFill>
              </a:defRPr>
            </a:lvl4pPr>
            <a:lvl5pPr marL="2781300" indent="-354013">
              <a:buFont typeface="Arial" panose="020B0604020202020204" pitchFamily="34" charset="0"/>
              <a:buChar char="•"/>
              <a:defRPr sz="1800">
                <a:solidFill>
                  <a:srgbClr val="002B5C"/>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533400" indent="-514350">
              <a:buFont typeface="Arial" panose="020B0604020202020204" pitchFamily="34" charset="0"/>
              <a:buChar char="•"/>
              <a:defRPr sz="2800">
                <a:solidFill>
                  <a:srgbClr val="002B5C"/>
                </a:solidFill>
              </a:defRPr>
            </a:lvl1pPr>
            <a:lvl2pPr marL="1162050" indent="-449263">
              <a:buFont typeface="Arial" panose="020B0604020202020204" pitchFamily="34" charset="0"/>
              <a:buChar char="•"/>
              <a:defRPr sz="2400">
                <a:solidFill>
                  <a:srgbClr val="002B5C"/>
                </a:solidFill>
              </a:defRPr>
            </a:lvl2pPr>
            <a:lvl3pPr marL="1695450" indent="-354013">
              <a:buFont typeface="Arial" panose="020B0604020202020204" pitchFamily="34" charset="0"/>
              <a:buChar char="•"/>
              <a:defRPr sz="2000">
                <a:solidFill>
                  <a:srgbClr val="002B5C"/>
                </a:solidFill>
              </a:defRPr>
            </a:lvl3pPr>
            <a:lvl4pPr marL="2247900" indent="-373063">
              <a:buFont typeface="Arial" panose="020B0604020202020204" pitchFamily="34" charset="0"/>
              <a:buChar char="•"/>
              <a:defRPr sz="1800">
                <a:solidFill>
                  <a:srgbClr val="002B5C"/>
                </a:solidFill>
              </a:defRPr>
            </a:lvl4pPr>
            <a:lvl5pPr marL="2781300" indent="-354013">
              <a:buFont typeface="Arial" panose="020B0604020202020204" pitchFamily="34" charset="0"/>
              <a:buChar char="•"/>
              <a:defRPr sz="1800">
                <a:solidFill>
                  <a:srgbClr val="002B5C"/>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730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533400" indent="-514350">
              <a:buFont typeface="Arial" panose="020B0604020202020204" pitchFamily="34" charset="0"/>
              <a:buChar char="•"/>
              <a:defRPr sz="2400">
                <a:solidFill>
                  <a:srgbClr val="002B5C"/>
                </a:solidFill>
              </a:defRPr>
            </a:lvl1pPr>
            <a:lvl2pPr marL="1162050" indent="-449263">
              <a:buFont typeface="Arial" panose="020B0604020202020204" pitchFamily="34" charset="0"/>
              <a:buChar char="•"/>
              <a:defRPr sz="2000">
                <a:solidFill>
                  <a:srgbClr val="002B5C"/>
                </a:solidFill>
              </a:defRPr>
            </a:lvl2pPr>
            <a:lvl3pPr marL="1695450" indent="-354013">
              <a:buFont typeface="Arial" panose="020B0604020202020204" pitchFamily="34" charset="0"/>
              <a:buChar char="•"/>
              <a:defRPr sz="1800">
                <a:solidFill>
                  <a:srgbClr val="002B5C"/>
                </a:solidFill>
              </a:defRPr>
            </a:lvl3pPr>
            <a:lvl4pPr marL="2247900" indent="-373063">
              <a:buFont typeface="Arial" panose="020B0604020202020204" pitchFamily="34" charset="0"/>
              <a:buChar char="•"/>
              <a:defRPr sz="1600">
                <a:solidFill>
                  <a:srgbClr val="002B5C"/>
                </a:solidFill>
              </a:defRPr>
            </a:lvl4pPr>
            <a:lvl5pPr marL="2781300" indent="-354013">
              <a:buFont typeface="Arial" panose="020B0604020202020204" pitchFamily="34" charset="0"/>
              <a:buChar char="•"/>
              <a:defRPr sz="1600">
                <a:solidFill>
                  <a:srgbClr val="002B5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2B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533400" indent="-514350">
              <a:buFont typeface="Arial" panose="020B0604020202020204" pitchFamily="34" charset="0"/>
              <a:buChar char="•"/>
              <a:defRPr sz="2400">
                <a:solidFill>
                  <a:srgbClr val="002B5C"/>
                </a:solidFill>
              </a:defRPr>
            </a:lvl1pPr>
            <a:lvl2pPr marL="1162050" indent="-449263">
              <a:buFont typeface="Arial" panose="020B0604020202020204" pitchFamily="34" charset="0"/>
              <a:buChar char="•"/>
              <a:defRPr sz="2000">
                <a:solidFill>
                  <a:srgbClr val="002B5C"/>
                </a:solidFill>
              </a:defRPr>
            </a:lvl2pPr>
            <a:lvl3pPr marL="1695450" indent="-354013">
              <a:buFont typeface="Arial" panose="020B0604020202020204" pitchFamily="34" charset="0"/>
              <a:buChar char="•"/>
              <a:defRPr sz="1800">
                <a:solidFill>
                  <a:srgbClr val="002B5C"/>
                </a:solidFill>
              </a:defRPr>
            </a:lvl3pPr>
            <a:lvl4pPr marL="2247900" indent="-373063">
              <a:buFont typeface="Arial" panose="020B0604020202020204" pitchFamily="34" charset="0"/>
              <a:buChar char="•"/>
              <a:defRPr sz="1600">
                <a:solidFill>
                  <a:srgbClr val="002B5C"/>
                </a:solidFill>
              </a:defRPr>
            </a:lvl4pPr>
            <a:lvl5pPr marL="2781300" indent="-354013">
              <a:buFont typeface="Arial" panose="020B0604020202020204" pitchFamily="34" charset="0"/>
              <a:buChar char="•"/>
              <a:defRPr sz="1600">
                <a:solidFill>
                  <a:srgbClr val="002B5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594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19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4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3008313" cy="1162050"/>
          </a:xfrm>
          <a:prstGeom prst="rect">
            <a:avLst/>
          </a:prstGeom>
        </p:spPr>
        <p:txBody>
          <a:bodyPr anchor="b"/>
          <a:lstStyle>
            <a:lvl1pPr algn="l">
              <a:defRPr sz="2000" b="1">
                <a:solidFill>
                  <a:srgbClr val="002B5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707904" y="1340769"/>
            <a:ext cx="5111750" cy="5256584"/>
          </a:xfrm>
          <a:prstGeom prst="rect">
            <a:avLst/>
          </a:prstGeom>
        </p:spPr>
        <p:txBody>
          <a:bodyPr/>
          <a:lstStyle>
            <a:lvl1pPr marL="533400" indent="-514350">
              <a:buFont typeface="Arial" panose="020B0604020202020204" pitchFamily="34" charset="0"/>
              <a:buChar char="•"/>
              <a:defRPr sz="3200">
                <a:solidFill>
                  <a:srgbClr val="002B5C"/>
                </a:solidFill>
              </a:defRPr>
            </a:lvl1pPr>
            <a:lvl2pPr marL="1162050" indent="-449263">
              <a:buFont typeface="Arial" panose="020B0604020202020204" pitchFamily="34" charset="0"/>
              <a:buChar char="•"/>
              <a:defRPr sz="2800">
                <a:solidFill>
                  <a:srgbClr val="002B5C"/>
                </a:solidFill>
              </a:defRPr>
            </a:lvl2pPr>
            <a:lvl3pPr marL="1695450" indent="-354013">
              <a:buFont typeface="Arial" panose="020B0604020202020204" pitchFamily="34" charset="0"/>
              <a:buChar char="•"/>
              <a:defRPr sz="2400">
                <a:solidFill>
                  <a:srgbClr val="002B5C"/>
                </a:solidFill>
              </a:defRPr>
            </a:lvl3pPr>
            <a:lvl4pPr marL="2247900" indent="-373063">
              <a:buFont typeface="Arial" panose="020B0604020202020204" pitchFamily="34" charset="0"/>
              <a:buChar char="•"/>
              <a:defRPr sz="2000">
                <a:solidFill>
                  <a:srgbClr val="002B5C"/>
                </a:solidFill>
              </a:defRPr>
            </a:lvl4pPr>
            <a:lvl5pPr marL="2781300" indent="-354013">
              <a:buFont typeface="Arial" panose="020B0604020202020204" pitchFamily="34" charset="0"/>
              <a:buChar char="•"/>
              <a:defRPr sz="2000">
                <a:solidFill>
                  <a:srgbClr val="002B5C"/>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67544" y="2492897"/>
            <a:ext cx="3008313" cy="3456384"/>
          </a:xfrm>
          <a:prstGeom prst="rect">
            <a:avLst/>
          </a:prstGeom>
        </p:spPr>
        <p:txBody>
          <a:bodyPr/>
          <a:lstStyle>
            <a:lvl1pPr marL="0" indent="0">
              <a:buNone/>
              <a:defRPr sz="1400">
                <a:solidFill>
                  <a:srgbClr val="002B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3146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2B5C"/>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2B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1169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path path="rect">
            <a:fillToRect l="100000" t="100000"/>
          </a:path>
        </a:gradFill>
        <a:effectLst/>
      </p:bgPr>
    </p:bg>
    <p:spTree>
      <p:nvGrpSpPr>
        <p:cNvPr id="1" name=""/>
        <p:cNvGrpSpPr/>
        <p:nvPr/>
      </p:nvGrpSpPr>
      <p:grpSpPr>
        <a:xfrm>
          <a:off x="0" y="0"/>
          <a:ext cx="0" cy="0"/>
          <a:chOff x="0" y="0"/>
          <a:chExt cx="0" cy="0"/>
        </a:xfrm>
      </p:grpSpPr>
      <p:pic>
        <p:nvPicPr>
          <p:cNvPr id="1026" name="Picture 5" descr="RCGP colour logo 289c">
            <a:extLst>
              <a:ext uri="{FF2B5EF4-FFF2-40B4-BE49-F238E27FC236}">
                <a16:creationId xmlns:a16="http://schemas.microsoft.com/office/drawing/2014/main" xmlns="" id="{89391872-3A2A-4AC5-A22C-238D226D1BB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5900" y="6092825"/>
            <a:ext cx="1763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a:extLst>
              <a:ext uri="{FF2B5EF4-FFF2-40B4-BE49-F238E27FC236}">
                <a16:creationId xmlns:a16="http://schemas.microsoft.com/office/drawing/2014/main" xmlns="" id="{07BAD475-7277-485C-9FA3-B3A68891B72E}"/>
              </a:ext>
            </a:extLst>
          </p:cNvPr>
          <p:cNvSpPr>
            <a:spLocks noChangeArrowheads="1"/>
          </p:cNvSpPr>
          <p:nvPr userDrawn="1"/>
        </p:nvSpPr>
        <p:spPr bwMode="auto">
          <a:xfrm>
            <a:off x="0" y="0"/>
            <a:ext cx="9144000" cy="1196975"/>
          </a:xfrm>
          <a:prstGeom prst="rect">
            <a:avLst/>
          </a:prstGeom>
          <a:solidFill>
            <a:srgbClr val="002B5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spcBef>
                <a:spcPct val="20000"/>
              </a:spcBef>
              <a:buFontTx/>
              <a:buChar char="•"/>
              <a:defRPr/>
            </a:pPr>
            <a:endParaRPr lang="en-US" altLang="en-US" dirty="0"/>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7" r:id="rId12"/>
  </p:sldLayoutIdLst>
  <p:txStyles>
    <p:titleStyle>
      <a:lvl1pPr algn="l" rtl="0" eaLnBrk="0" fontAlgn="base" hangingPunct="0">
        <a:spcBef>
          <a:spcPct val="0"/>
        </a:spcBef>
        <a:spcAft>
          <a:spcPct val="0"/>
        </a:spcAft>
        <a:defRPr sz="4400" b="1">
          <a:solidFill>
            <a:srgbClr val="9BB3FF"/>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0" fontAlgn="base" hangingPunct="0">
        <a:spcBef>
          <a:spcPct val="0"/>
        </a:spcBef>
        <a:spcAft>
          <a:spcPct val="0"/>
        </a:spcAft>
        <a:defRPr sz="4400" b="1">
          <a:solidFill>
            <a:srgbClr val="9BB3FF"/>
          </a:solidFill>
          <a:latin typeface="Arial" charset="0"/>
        </a:defRPr>
      </a:lvl6pPr>
      <a:lvl7pPr marL="914400" algn="l" rtl="0" eaLnBrk="0" fontAlgn="base" hangingPunct="0">
        <a:spcBef>
          <a:spcPct val="0"/>
        </a:spcBef>
        <a:spcAft>
          <a:spcPct val="0"/>
        </a:spcAft>
        <a:defRPr sz="4400" b="1">
          <a:solidFill>
            <a:srgbClr val="9BB3FF"/>
          </a:solidFill>
          <a:latin typeface="Arial" charset="0"/>
        </a:defRPr>
      </a:lvl7pPr>
      <a:lvl8pPr marL="1371600" algn="l" rtl="0" eaLnBrk="0" fontAlgn="base" hangingPunct="0">
        <a:spcBef>
          <a:spcPct val="0"/>
        </a:spcBef>
        <a:spcAft>
          <a:spcPct val="0"/>
        </a:spcAft>
        <a:defRPr sz="4400" b="1">
          <a:solidFill>
            <a:srgbClr val="9BB3FF"/>
          </a:solidFill>
          <a:latin typeface="Arial" charset="0"/>
        </a:defRPr>
      </a:lvl8pPr>
      <a:lvl9pPr marL="1828800" algn="l" rtl="0" eaLnBrk="0" fontAlgn="base" hangingPunct="0">
        <a:spcBef>
          <a:spcPct val="0"/>
        </a:spcBef>
        <a:spcAft>
          <a:spcPct val="0"/>
        </a:spcAft>
        <a:defRPr sz="4400" b="1">
          <a:solidFill>
            <a:srgbClr val="9BB3FF"/>
          </a:solidFill>
          <a:latin typeface="Arial" charset="0"/>
        </a:defRPr>
      </a:lvl9pPr>
    </p:titleStyle>
    <p:bodyStyle>
      <a:lvl1pPr marL="533400" indent="-514350" algn="l" rtl="0" eaLnBrk="0" fontAlgn="base" hangingPunct="0">
        <a:spcBef>
          <a:spcPct val="20000"/>
        </a:spcBef>
        <a:spcAft>
          <a:spcPct val="0"/>
        </a:spcAft>
        <a:buBlip>
          <a:blip r:embed="rId15"/>
        </a:buBlip>
        <a:tabLst>
          <a:tab pos="533400" algn="l"/>
          <a:tab pos="1162050" algn="l"/>
          <a:tab pos="1695450" algn="l"/>
          <a:tab pos="2247900" algn="l"/>
          <a:tab pos="2781300" algn="l"/>
        </a:tabLst>
        <a:defRPr sz="3200">
          <a:solidFill>
            <a:schemeClr val="tx1"/>
          </a:solidFill>
          <a:latin typeface="+mn-lt"/>
          <a:ea typeface="+mn-ea"/>
          <a:cs typeface="+mn-cs"/>
        </a:defRPr>
      </a:lvl1pPr>
      <a:lvl2pPr marL="1162050" indent="-449263" algn="l" rtl="0" eaLnBrk="0" fontAlgn="base" hangingPunct="0">
        <a:spcBef>
          <a:spcPct val="20000"/>
        </a:spcBef>
        <a:spcAft>
          <a:spcPct val="0"/>
        </a:spcAft>
        <a:buFont typeface="Wingdings" panose="05000000000000000000" pitchFamily="2" charset="2"/>
        <a:buBlip>
          <a:blip r:embed="rId15"/>
        </a:buBlip>
        <a:tabLst>
          <a:tab pos="533400" algn="l"/>
          <a:tab pos="1162050" algn="l"/>
          <a:tab pos="1695450" algn="l"/>
          <a:tab pos="2247900" algn="l"/>
          <a:tab pos="2781300" algn="l"/>
        </a:tabLst>
        <a:defRPr sz="2800">
          <a:solidFill>
            <a:schemeClr val="tx1"/>
          </a:solidFill>
          <a:latin typeface="+mn-lt"/>
        </a:defRPr>
      </a:lvl2pPr>
      <a:lvl3pPr marL="169545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400">
          <a:solidFill>
            <a:schemeClr val="tx1"/>
          </a:solidFill>
          <a:latin typeface="+mn-lt"/>
        </a:defRPr>
      </a:lvl3pPr>
      <a:lvl4pPr marL="2247900" indent="-37306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4pPr>
      <a:lvl5pPr marL="278130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5pPr>
      <a:lvl6pPr marL="323850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6pPr>
      <a:lvl7pPr marL="369570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7pPr>
      <a:lvl8pPr marL="415290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8pPr>
      <a:lvl9pPr marL="4610100" indent="-354013" algn="l" rtl="0" eaLnBrk="0" fontAlgn="base" hangingPunct="0">
        <a:spcBef>
          <a:spcPct val="20000"/>
        </a:spcBef>
        <a:spcAft>
          <a:spcPct val="0"/>
        </a:spcAft>
        <a:buBlip>
          <a:blip r:embed="rId15"/>
        </a:buBlip>
        <a:tabLst>
          <a:tab pos="533400" algn="l"/>
          <a:tab pos="1162050" algn="l"/>
          <a:tab pos="1695450" algn="l"/>
          <a:tab pos="2247900" algn="l"/>
          <a:tab pos="27813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psistrust.org/wp-content/uploads/2015/08/UST602_DL_6pp_SpottingSepsis_Leaflet_070716.pdf" TargetMode="External"/><Relationship Id="rId2" Type="http://schemas.openxmlformats.org/officeDocument/2006/relationships/hyperlink" Target="http://www.southdevonandtorbayccg.nhs.uk/your-health/Documents/sam-sepsis-leafle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psistrust.org/clinical-toolkit/" TargetMode="External"/><Relationship Id="rId2" Type="http://schemas.openxmlformats.org/officeDocument/2006/relationships/hyperlink" Target="http://www.bmj.com/content/bmj/suppl/2016/08/11/bmj.i4030.DC1/sepsis_nice_v66_web_v6.pdf" TargetMode="External"/><Relationship Id="rId1" Type="http://schemas.openxmlformats.org/officeDocument/2006/relationships/slideLayout" Target="../slideLayouts/slideLayout2.xml"/><Relationship Id="rId5" Type="http://schemas.openxmlformats.org/officeDocument/2006/relationships/hyperlink" Target="https://vimeo.com/208284106" TargetMode="External"/><Relationship Id="rId4" Type="http://schemas.openxmlformats.org/officeDocument/2006/relationships/hyperlink" Target="http://www.rcgp.org.uk/clinical-and-research/toolkits/sepsis-toolkit.asp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24DC1-AAA1-41A9-A773-EEBCE39D31D1}"/>
              </a:ext>
            </a:extLst>
          </p:cNvPr>
          <p:cNvSpPr>
            <a:spLocks noGrp="1"/>
          </p:cNvSpPr>
          <p:nvPr>
            <p:ph type="ctrTitle"/>
          </p:nvPr>
        </p:nvSpPr>
        <p:spPr>
          <a:xfrm>
            <a:off x="1143000" y="1698625"/>
            <a:ext cx="6858000" cy="1025525"/>
          </a:xfrm>
        </p:spPr>
        <p:txBody>
          <a:bodyPr>
            <a:normAutofit fontScale="90000"/>
          </a:bodyPr>
          <a:lstStyle/>
          <a:p>
            <a:pPr>
              <a:defRPr/>
            </a:pPr>
            <a:r>
              <a:rPr lang="en-GB" sz="5400" dirty="0"/>
              <a:t>Sepsis</a:t>
            </a:r>
            <a:br>
              <a:rPr lang="en-GB" sz="5400" dirty="0"/>
            </a:br>
            <a:r>
              <a:rPr lang="en-GB" sz="2100" dirty="0"/>
              <a:t>World Sepsis Day, 13</a:t>
            </a:r>
            <a:r>
              <a:rPr lang="en-GB" sz="2100" baseline="30000" dirty="0"/>
              <a:t>th</a:t>
            </a:r>
            <a:r>
              <a:rPr lang="en-GB" sz="2100" dirty="0"/>
              <a:t> September 2017</a:t>
            </a:r>
            <a:endParaRPr lang="en-GB" sz="5400" dirty="0"/>
          </a:p>
        </p:txBody>
      </p:sp>
      <p:sp>
        <p:nvSpPr>
          <p:cNvPr id="3" name="Subtitle 2">
            <a:extLst>
              <a:ext uri="{FF2B5EF4-FFF2-40B4-BE49-F238E27FC236}">
                <a16:creationId xmlns:a16="http://schemas.microsoft.com/office/drawing/2014/main" xmlns="" id="{946FE7F8-0F0B-4636-8D0F-C34544B51291}"/>
              </a:ext>
            </a:extLst>
          </p:cNvPr>
          <p:cNvSpPr>
            <a:spLocks noGrp="1"/>
          </p:cNvSpPr>
          <p:nvPr>
            <p:ph type="subTitle" idx="1"/>
          </p:nvPr>
        </p:nvSpPr>
        <p:spPr>
          <a:xfrm>
            <a:off x="1143000" y="3130550"/>
            <a:ext cx="6858000" cy="1670050"/>
          </a:xfrm>
        </p:spPr>
        <p:txBody>
          <a:bodyPr>
            <a:normAutofit fontScale="92500" lnSpcReduction="20000"/>
          </a:bodyPr>
          <a:lstStyle/>
          <a:p>
            <a:pPr>
              <a:defRPr/>
            </a:pPr>
            <a:endParaRPr lang="en-GB" dirty="0"/>
          </a:p>
          <a:p>
            <a:pPr>
              <a:defRPr/>
            </a:pPr>
            <a:r>
              <a:rPr lang="en-GB" dirty="0"/>
              <a:t>Dr Rachel Marsden</a:t>
            </a:r>
          </a:p>
          <a:p>
            <a:pPr>
              <a:defRPr/>
            </a:pPr>
            <a:r>
              <a:rPr lang="en-GB" dirty="0"/>
              <a:t>RCGP Clinical Support Fellow for Sepsis </a:t>
            </a:r>
          </a:p>
          <a:p>
            <a:pPr>
              <a:defRPr/>
            </a:pPr>
            <a:endParaRPr lang="en-GB" dirty="0"/>
          </a:p>
          <a:p>
            <a:pPr>
              <a:defRPr/>
            </a:pPr>
            <a:r>
              <a:rPr lang="en-GB" dirty="0"/>
              <a:t>Dr Simon Stockley </a:t>
            </a:r>
          </a:p>
          <a:p>
            <a:pPr>
              <a:defRPr/>
            </a:pPr>
            <a:r>
              <a:rPr lang="en-GB" dirty="0"/>
              <a:t>RCGP Sepsis Clinical Champion</a:t>
            </a:r>
          </a:p>
          <a:p>
            <a:pPr>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F2E065E0-46FF-4D26-9E45-CAD982BD7F5C}"/>
              </a:ext>
            </a:extLst>
          </p:cNvPr>
          <p:cNvSpPr>
            <a:spLocks noGrp="1" noChangeArrowheads="1"/>
          </p:cNvSpPr>
          <p:nvPr>
            <p:ph type="title"/>
          </p:nvPr>
        </p:nvSpPr>
        <p:spPr bwMode="auto">
          <a:xfrm>
            <a:off x="625475" y="1131888"/>
            <a:ext cx="7889875"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Why all the fuss </a:t>
            </a:r>
          </a:p>
        </p:txBody>
      </p:sp>
      <p:graphicFrame>
        <p:nvGraphicFramePr>
          <p:cNvPr id="5" name="Content Placeholder 2">
            <a:extLst>
              <a:ext uri="{FF2B5EF4-FFF2-40B4-BE49-F238E27FC236}">
                <a16:creationId xmlns:a16="http://schemas.microsoft.com/office/drawing/2014/main" xmlns="" id="{AFB94030-D583-41A6-8883-A80708A83D98}"/>
              </a:ext>
            </a:extLst>
          </p:cNvPr>
          <p:cNvGraphicFramePr>
            <a:graphicFrameLocks noGrp="1"/>
          </p:cNvGraphicFramePr>
          <p:nvPr>
            <p:ph idx="1"/>
          </p:nvPr>
        </p:nvGraphicFramePr>
        <p:xfrm>
          <a:off x="628650" y="237410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8B986CF8-9EBB-4F17-B7D2-3C8B616ECF2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800" dirty="0"/>
              <a:t>Sam Morrish 2010 -  A Case Study </a:t>
            </a:r>
          </a:p>
        </p:txBody>
      </p:sp>
      <p:sp>
        <p:nvSpPr>
          <p:cNvPr id="3" name="Content Placeholder 2">
            <a:extLst>
              <a:ext uri="{FF2B5EF4-FFF2-40B4-BE49-F238E27FC236}">
                <a16:creationId xmlns:a16="http://schemas.microsoft.com/office/drawing/2014/main" xmlns="" id="{9CD6D8B9-6467-4783-BBC7-8CDA03A67C8A}"/>
              </a:ext>
            </a:extLst>
          </p:cNvPr>
          <p:cNvSpPr>
            <a:spLocks noGrp="1"/>
          </p:cNvSpPr>
          <p:nvPr>
            <p:ph idx="1"/>
          </p:nvPr>
        </p:nvSpPr>
        <p:spPr/>
        <p:txBody>
          <a:bodyPr>
            <a:normAutofit fontScale="77500" lnSpcReduction="20000"/>
          </a:bodyPr>
          <a:lstStyle/>
          <a:p>
            <a:pPr>
              <a:defRPr/>
            </a:pPr>
            <a:r>
              <a:rPr lang="en-GB" dirty="0"/>
              <a:t>3 year old little boy who became unwell during flu season </a:t>
            </a:r>
          </a:p>
          <a:p>
            <a:pPr>
              <a:defRPr/>
            </a:pPr>
            <a:endParaRPr lang="en-GB" dirty="0"/>
          </a:p>
          <a:p>
            <a:pPr>
              <a:defRPr/>
            </a:pPr>
            <a:r>
              <a:rPr lang="en-GB" dirty="0"/>
              <a:t>After one week mum took to the GP – was assessed and given antibiotics, </a:t>
            </a:r>
            <a:r>
              <a:rPr lang="en-GB" b="1" i="1" dirty="0"/>
              <a:t>just in case</a:t>
            </a:r>
          </a:p>
          <a:p>
            <a:pPr>
              <a:defRPr/>
            </a:pPr>
            <a:endParaRPr lang="en-GB" b="1" i="1" dirty="0"/>
          </a:p>
          <a:p>
            <a:pPr>
              <a:defRPr/>
            </a:pPr>
            <a:r>
              <a:rPr lang="en-GB" dirty="0"/>
              <a:t>Next day called back, much worse. Placed on the on-call list at approx. 10.40, called back at 1.50pm by nurse, who handed on to on call GP</a:t>
            </a:r>
          </a:p>
          <a:p>
            <a:pPr>
              <a:defRPr/>
            </a:pPr>
            <a:endParaRPr lang="en-GB" dirty="0"/>
          </a:p>
          <a:p>
            <a:pPr>
              <a:defRPr/>
            </a:pPr>
            <a:r>
              <a:rPr lang="en-GB" dirty="0"/>
              <a:t>GP arranged a second appt, seen at 16.30 and given cough syrup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257D8A-18EC-42FA-B6F9-160BA66E1FA6}"/>
              </a:ext>
            </a:extLst>
          </p:cNvPr>
          <p:cNvSpPr>
            <a:spLocks noGrp="1"/>
          </p:cNvSpPr>
          <p:nvPr>
            <p:ph idx="1"/>
          </p:nvPr>
        </p:nvSpPr>
        <p:spPr>
          <a:xfrm>
            <a:off x="801688" y="1549400"/>
            <a:ext cx="7543800" cy="3937000"/>
          </a:xfrm>
        </p:spPr>
        <p:txBody>
          <a:bodyPr>
            <a:normAutofit fontScale="55000" lnSpcReduction="20000"/>
          </a:bodyPr>
          <a:lstStyle/>
          <a:p>
            <a:pPr>
              <a:defRPr/>
            </a:pPr>
            <a:r>
              <a:rPr lang="en-GB" dirty="0"/>
              <a:t>6.40pm – mum now very concerned and rang NHS direct. </a:t>
            </a:r>
          </a:p>
          <a:p>
            <a:pPr marL="0" indent="0">
              <a:buFont typeface="Arial" panose="020B0604020202020204" pitchFamily="34" charset="0"/>
              <a:buNone/>
              <a:defRPr/>
            </a:pPr>
            <a:endParaRPr lang="en-GB" dirty="0"/>
          </a:p>
          <a:p>
            <a:pPr>
              <a:defRPr/>
            </a:pPr>
            <a:r>
              <a:rPr lang="en-GB" dirty="0"/>
              <a:t>7.00pm - Doctor called back, but mum didn’t get to the phone in time. Couldn’t call back as withheld number</a:t>
            </a:r>
          </a:p>
          <a:p>
            <a:pPr>
              <a:defRPr/>
            </a:pPr>
            <a:endParaRPr lang="en-GB" dirty="0"/>
          </a:p>
          <a:p>
            <a:pPr>
              <a:defRPr/>
            </a:pPr>
            <a:r>
              <a:rPr lang="en-GB" dirty="0"/>
              <a:t>9.00pm – mum called NHS direct back as nobody had called back. Was told to take to local walk in centre. </a:t>
            </a:r>
          </a:p>
          <a:p>
            <a:pPr>
              <a:defRPr/>
            </a:pPr>
            <a:endParaRPr lang="en-GB" dirty="0"/>
          </a:p>
          <a:p>
            <a:pPr>
              <a:defRPr/>
            </a:pPr>
            <a:r>
              <a:rPr lang="en-GB" dirty="0"/>
              <a:t>10.00pm Seen and immediately admitted to Torbay Hospital. </a:t>
            </a:r>
          </a:p>
          <a:p>
            <a:pPr>
              <a:defRPr/>
            </a:pPr>
            <a:endParaRPr lang="en-GB" dirty="0"/>
          </a:p>
          <a:p>
            <a:pPr>
              <a:defRPr/>
            </a:pPr>
            <a:r>
              <a:rPr lang="en-GB" dirty="0"/>
              <a:t>10.30pm Diagnosed with pneumonia, prescribed antibiotics and transferred to critical care. Antibiotics finally given at 1.30am </a:t>
            </a:r>
          </a:p>
          <a:p>
            <a:pPr>
              <a:defRPr/>
            </a:pPr>
            <a:endParaRPr lang="en-GB" dirty="0"/>
          </a:p>
          <a:p>
            <a:pPr>
              <a:defRPr/>
            </a:pPr>
            <a:r>
              <a:rPr lang="en-GB" dirty="0"/>
              <a:t>5.00am Sam died.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A85B4D70-D697-472C-A71D-53797433A19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Ombudsmen comments on the case </a:t>
            </a:r>
          </a:p>
        </p:txBody>
      </p:sp>
      <p:sp>
        <p:nvSpPr>
          <p:cNvPr id="3" name="Content Placeholder 2">
            <a:extLst>
              <a:ext uri="{FF2B5EF4-FFF2-40B4-BE49-F238E27FC236}">
                <a16:creationId xmlns:a16="http://schemas.microsoft.com/office/drawing/2014/main" xmlns="" id="{21AA704F-3635-477B-95BB-43B894F3C12F}"/>
              </a:ext>
            </a:extLst>
          </p:cNvPr>
          <p:cNvSpPr>
            <a:spLocks noGrp="1"/>
          </p:cNvSpPr>
          <p:nvPr>
            <p:ph idx="1"/>
          </p:nvPr>
        </p:nvSpPr>
        <p:spPr/>
        <p:txBody>
          <a:bodyPr/>
          <a:lstStyle/>
          <a:p>
            <a:pPr>
              <a:defRPr/>
            </a:pPr>
            <a:r>
              <a:rPr lang="en-GB" sz="2400" dirty="0"/>
              <a:t>GPs didn’t record respiratory rate pulse and temperature</a:t>
            </a:r>
          </a:p>
          <a:p>
            <a:pPr>
              <a:defRPr/>
            </a:pPr>
            <a:endParaRPr lang="en-GB" sz="1050" dirty="0"/>
          </a:p>
          <a:p>
            <a:pPr>
              <a:defRPr/>
            </a:pPr>
            <a:r>
              <a:rPr lang="en-GB" sz="2400" dirty="0"/>
              <a:t>On balance of probability Chest examination by 2nd GP was inadequate</a:t>
            </a:r>
          </a:p>
          <a:p>
            <a:pPr>
              <a:defRPr/>
            </a:pPr>
            <a:endParaRPr lang="en-GB" sz="1000" dirty="0"/>
          </a:p>
          <a:p>
            <a:pPr>
              <a:defRPr/>
            </a:pPr>
            <a:r>
              <a:rPr lang="en-GB" sz="2400" dirty="0"/>
              <a:t>Feverish under 5 guidance not followed by either GP in hindsight</a:t>
            </a:r>
          </a:p>
          <a:p>
            <a:pPr>
              <a:defRPr/>
            </a:pPr>
            <a:endParaRPr lang="en-GB" sz="1000" dirty="0"/>
          </a:p>
          <a:p>
            <a:pPr>
              <a:defRPr/>
            </a:pPr>
            <a:r>
              <a:rPr lang="en-GB" sz="2400" dirty="0"/>
              <a:t>GP safety netting difficult for parents to interpret if you already consider you have the sickest child you have ever had “what does worse look like?”</a:t>
            </a:r>
          </a:p>
          <a:p>
            <a:pPr marL="0" indent="0">
              <a:buFont typeface="Arial" panose="020B0604020202020204" pitchFamily="34" charset="0"/>
              <a:buNone/>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6DD1FAE1-5E55-4AF8-96EE-309E00EC600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The saddest conclusion…</a:t>
            </a:r>
          </a:p>
        </p:txBody>
      </p:sp>
      <p:sp>
        <p:nvSpPr>
          <p:cNvPr id="3" name="Content Placeholder 2">
            <a:extLst>
              <a:ext uri="{FF2B5EF4-FFF2-40B4-BE49-F238E27FC236}">
                <a16:creationId xmlns:a16="http://schemas.microsoft.com/office/drawing/2014/main" xmlns="" id="{6B16BC9D-23E9-4368-8139-7CD8F16CF8C3}"/>
              </a:ext>
            </a:extLst>
          </p:cNvPr>
          <p:cNvSpPr>
            <a:spLocks noGrp="1"/>
          </p:cNvSpPr>
          <p:nvPr>
            <p:ph idx="1"/>
          </p:nvPr>
        </p:nvSpPr>
        <p:spPr/>
        <p:txBody>
          <a:bodyPr/>
          <a:lstStyle/>
          <a:p>
            <a:pPr>
              <a:defRPr/>
            </a:pPr>
            <a:endParaRPr lang="en-GB" dirty="0"/>
          </a:p>
          <a:p>
            <a:pPr>
              <a:defRPr/>
            </a:pPr>
            <a:endParaRPr lang="en-GB" dirty="0"/>
          </a:p>
          <a:p>
            <a:pPr marL="0" indent="0" algn="ctr">
              <a:buFont typeface="Arial" panose="020B0604020202020204" pitchFamily="34" charset="0"/>
              <a:buNone/>
              <a:defRPr/>
            </a:pPr>
            <a:r>
              <a:rPr lang="en-GB" sz="3300" dirty="0"/>
              <a:t>Had Sam received appropriate care and treatment he would have survived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4E28439E-C5DF-498E-88CC-C6AA2032F6EA}"/>
              </a:ext>
            </a:extLst>
          </p:cNvPr>
          <p:cNvSpPr>
            <a:spLocks noGrp="1" noChangeArrowheads="1"/>
          </p:cNvSpPr>
          <p:nvPr>
            <p:ph type="title"/>
          </p:nvPr>
        </p:nvSpPr>
        <p:spPr bwMode="auto">
          <a:xfrm>
            <a:off x="539750" y="333375"/>
            <a:ext cx="7886700"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What this Case Highlights </a:t>
            </a:r>
          </a:p>
        </p:txBody>
      </p:sp>
      <p:sp>
        <p:nvSpPr>
          <p:cNvPr id="19459" name="Content Placeholder 2">
            <a:extLst>
              <a:ext uri="{FF2B5EF4-FFF2-40B4-BE49-F238E27FC236}">
                <a16:creationId xmlns:a16="http://schemas.microsoft.com/office/drawing/2014/main" xmlns="" id="{093D726C-6A28-43B3-B7D5-D4FD745014A1}"/>
              </a:ext>
            </a:extLst>
          </p:cNvPr>
          <p:cNvSpPr>
            <a:spLocks noGrp="1" noChangeArrowheads="1"/>
          </p:cNvSpPr>
          <p:nvPr>
            <p:ph idx="1"/>
          </p:nvPr>
        </p:nvSpPr>
        <p:spPr bwMode="auto">
          <a:xfrm>
            <a:off x="628650" y="1484313"/>
            <a:ext cx="7886700" cy="400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2800" dirty="0"/>
              <a:t>Sepsis can take hold rapidly </a:t>
            </a:r>
          </a:p>
          <a:p>
            <a:pPr>
              <a:buFontTx/>
              <a:buChar char="•"/>
            </a:pPr>
            <a:endParaRPr lang="en-GB" altLang="en-US" sz="1000" dirty="0"/>
          </a:p>
          <a:p>
            <a:pPr>
              <a:buFontTx/>
              <a:buChar char="•"/>
            </a:pPr>
            <a:r>
              <a:rPr lang="en-GB" altLang="en-US" sz="2800" dirty="0"/>
              <a:t>It may not be present at the time of initial presentation </a:t>
            </a:r>
          </a:p>
          <a:p>
            <a:pPr>
              <a:buFontTx/>
              <a:buChar char="•"/>
            </a:pPr>
            <a:endParaRPr lang="en-GB" altLang="en-US" sz="1000" dirty="0"/>
          </a:p>
          <a:p>
            <a:pPr>
              <a:buFontTx/>
              <a:buChar char="•"/>
            </a:pPr>
            <a:r>
              <a:rPr lang="en-GB" altLang="en-US" sz="2800" dirty="0"/>
              <a:t>Sepsis deaths often occur because of system failures, poor documentation or poor safety netting </a:t>
            </a:r>
          </a:p>
          <a:p>
            <a:pPr>
              <a:buFontTx/>
              <a:buChar char="•"/>
            </a:pPr>
            <a:endParaRPr lang="en-GB" altLang="en-US" sz="1000" dirty="0"/>
          </a:p>
          <a:p>
            <a:pPr>
              <a:buFontTx/>
              <a:buChar char="•"/>
            </a:pPr>
            <a:r>
              <a:rPr lang="en-GB" altLang="en-US" sz="2800" dirty="0"/>
              <a:t>Time is vital, quick action can save lives in Sepsis, delayed action can cost them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63ADD0B9-60C9-4E82-9CFE-D795D799DF7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Remember…</a:t>
            </a:r>
          </a:p>
        </p:txBody>
      </p:sp>
      <p:sp>
        <p:nvSpPr>
          <p:cNvPr id="20483" name="Content Placeholder 2">
            <a:extLst>
              <a:ext uri="{FF2B5EF4-FFF2-40B4-BE49-F238E27FC236}">
                <a16:creationId xmlns:a16="http://schemas.microsoft.com/office/drawing/2014/main" xmlns="" id="{14432DA1-3C1F-4ADD-98D4-25B95A450FE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dirty="0"/>
              <a:t>The majority of high profile cases in the media are child cases</a:t>
            </a:r>
          </a:p>
          <a:p>
            <a:pPr>
              <a:buFontTx/>
              <a:buChar char="•"/>
            </a:pPr>
            <a:endParaRPr lang="en-GB" altLang="en-US" sz="1800" dirty="0"/>
          </a:p>
          <a:p>
            <a:pPr>
              <a:buFontTx/>
              <a:buChar char="•"/>
            </a:pPr>
            <a:r>
              <a:rPr lang="en-GB" altLang="en-US" dirty="0"/>
              <a:t>However…children </a:t>
            </a:r>
            <a:r>
              <a:rPr lang="en-GB" altLang="en-US"/>
              <a:t>represented </a:t>
            </a:r>
            <a:r>
              <a:rPr lang="en-GB" altLang="en-US" smtClean="0"/>
              <a:t>20</a:t>
            </a:r>
            <a:r>
              <a:rPr lang="en-GB" altLang="en-US" smtClean="0"/>
              <a:t>,000 </a:t>
            </a:r>
            <a:r>
              <a:rPr lang="en-GB" altLang="en-US" dirty="0"/>
              <a:t>cases of the 123,000 in England in 2014</a:t>
            </a:r>
          </a:p>
          <a:p>
            <a:pPr>
              <a:buFontTx/>
              <a:buChar char="•"/>
            </a:pPr>
            <a:endParaRPr lang="en-GB" altLang="en-US" sz="1800" dirty="0"/>
          </a:p>
          <a:p>
            <a:pPr>
              <a:buFontTx/>
              <a:buChar char="•"/>
            </a:pPr>
            <a:r>
              <a:rPr lang="en-GB" altLang="en-US" dirty="0"/>
              <a:t>The majority of the burden from Sepsis is in adults and the over 65’s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A5AC8DA2-F6C1-491A-93C5-526D09B14EB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800" dirty="0"/>
              <a:t>Documentation Issues-NCEPOD </a:t>
            </a:r>
          </a:p>
        </p:txBody>
      </p:sp>
      <p:sp>
        <p:nvSpPr>
          <p:cNvPr id="3" name="Content Placeholder 2">
            <a:extLst>
              <a:ext uri="{FF2B5EF4-FFF2-40B4-BE49-F238E27FC236}">
                <a16:creationId xmlns:a16="http://schemas.microsoft.com/office/drawing/2014/main" xmlns="" id="{395151BA-08BA-436D-B956-18E56AFBEC33}"/>
              </a:ext>
            </a:extLst>
          </p:cNvPr>
          <p:cNvSpPr>
            <a:spLocks noGrp="1"/>
          </p:cNvSpPr>
          <p:nvPr>
            <p:ph idx="1"/>
          </p:nvPr>
        </p:nvSpPr>
        <p:spPr/>
        <p:txBody>
          <a:bodyPr>
            <a:normAutofit/>
          </a:bodyPr>
          <a:lstStyle/>
          <a:p>
            <a:pPr marL="19050" indent="0">
              <a:buNone/>
              <a:defRPr/>
            </a:pPr>
            <a:r>
              <a:rPr lang="en-GB" sz="2100" dirty="0"/>
              <a:t>Key findings included </a:t>
            </a:r>
          </a:p>
          <a:p>
            <a:pPr marL="385763" indent="-385763">
              <a:lnSpc>
                <a:spcPct val="150000"/>
              </a:lnSpc>
              <a:buFont typeface="+mj-lt"/>
              <a:buAutoNum type="arabicPeriod"/>
              <a:defRPr/>
            </a:pPr>
            <a:r>
              <a:rPr lang="en-GB" sz="2100" dirty="0"/>
              <a:t>Only 50% pts had a temperature or BP recorded in their notes </a:t>
            </a:r>
          </a:p>
          <a:p>
            <a:pPr marL="385763" indent="-385763">
              <a:lnSpc>
                <a:spcPct val="150000"/>
              </a:lnSpc>
              <a:buFont typeface="+mj-lt"/>
              <a:buAutoNum type="arabicPeriod"/>
              <a:defRPr/>
            </a:pPr>
            <a:r>
              <a:rPr lang="en-GB" sz="2100" dirty="0"/>
              <a:t>Evidence of safety netting on less than 25%</a:t>
            </a:r>
          </a:p>
          <a:p>
            <a:pPr marL="385763" indent="-385763">
              <a:lnSpc>
                <a:spcPct val="110000"/>
              </a:lnSpc>
              <a:buFont typeface="+mj-lt"/>
              <a:buAutoNum type="arabicPeriod"/>
              <a:defRPr/>
            </a:pPr>
            <a:r>
              <a:rPr lang="en-GB" sz="2100" dirty="0"/>
              <a:t>Only 50% of pts admitted from hospital from Primary Care had a letter from the GP included in the case record.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5928A8C6-E78A-4F18-8DAC-349D3E7A9622}"/>
              </a:ext>
            </a:extLst>
          </p:cNvPr>
          <p:cNvSpPr>
            <a:spLocks noGrp="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t>NICE Guidance 2016</a:t>
            </a:r>
          </a:p>
        </p:txBody>
      </p:sp>
      <p:sp>
        <p:nvSpPr>
          <p:cNvPr id="22531" name="Subtitle 2">
            <a:extLst>
              <a:ext uri="{FF2B5EF4-FFF2-40B4-BE49-F238E27FC236}">
                <a16:creationId xmlns:a16="http://schemas.microsoft.com/office/drawing/2014/main" xmlns="" id="{7D61D1F8-6D0D-4994-85C4-5C96E40830C2}"/>
              </a:ext>
            </a:extLst>
          </p:cNvPr>
          <p:cNvSpPr>
            <a:spLocks noGrp="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80DE2A7D-9720-40DB-AFD7-FCE2E61543B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If you suspect infection in a patient</a:t>
            </a:r>
          </a:p>
        </p:txBody>
      </p:sp>
      <p:sp>
        <p:nvSpPr>
          <p:cNvPr id="3" name="Content Placeholder 2">
            <a:extLst>
              <a:ext uri="{FF2B5EF4-FFF2-40B4-BE49-F238E27FC236}">
                <a16:creationId xmlns:a16="http://schemas.microsoft.com/office/drawing/2014/main" xmlns="" id="{56859104-8DE3-40A9-9663-BD4E825053BA}"/>
              </a:ext>
            </a:extLst>
          </p:cNvPr>
          <p:cNvSpPr>
            <a:spLocks noGrp="1"/>
          </p:cNvSpPr>
          <p:nvPr>
            <p:ph idx="1"/>
          </p:nvPr>
        </p:nvSpPr>
        <p:spPr/>
        <p:txBody>
          <a:bodyPr>
            <a:normAutofit/>
          </a:bodyPr>
          <a:lstStyle/>
          <a:p>
            <a:pPr>
              <a:defRPr/>
            </a:pPr>
            <a:r>
              <a:rPr lang="en-GB" sz="2400" dirty="0"/>
              <a:t>Can you identify the source? </a:t>
            </a:r>
          </a:p>
          <a:p>
            <a:pPr>
              <a:defRPr/>
            </a:pPr>
            <a:endParaRPr lang="en-GB" sz="2400" dirty="0"/>
          </a:p>
          <a:p>
            <a:pPr>
              <a:defRPr/>
            </a:pPr>
            <a:r>
              <a:rPr lang="en-GB" sz="2400" dirty="0"/>
              <a:t>Are there risk factors for sepsis? </a:t>
            </a:r>
          </a:p>
          <a:p>
            <a:pPr marL="19050" indent="0">
              <a:buFont typeface="Arial" panose="020B0604020202020204" pitchFamily="34" charset="0"/>
              <a:buNone/>
              <a:defRPr/>
            </a:pPr>
            <a:endParaRPr lang="en-GB" sz="2400" dirty="0"/>
          </a:p>
          <a:p>
            <a:pPr>
              <a:defRPr/>
            </a:pPr>
            <a:r>
              <a:rPr lang="en-GB" sz="2400" dirty="0"/>
              <a:t>Do the patients vital observations raise concern? </a:t>
            </a:r>
          </a:p>
          <a:p>
            <a:pPr>
              <a:defRPr/>
            </a:pPr>
            <a:endParaRPr lang="en-GB" sz="2400" dirty="0"/>
          </a:p>
          <a:p>
            <a:pPr>
              <a:defRPr/>
            </a:pPr>
            <a:r>
              <a:rPr lang="en-GB" sz="2400" dirty="0"/>
              <a:t>In essence always think…. Could this be Sepsis?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D4833104-4A4F-4922-8716-AAD32C04682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Overview </a:t>
            </a:r>
          </a:p>
        </p:txBody>
      </p:sp>
      <p:graphicFrame>
        <p:nvGraphicFramePr>
          <p:cNvPr id="5" name="Content Placeholder 2">
            <a:extLst>
              <a:ext uri="{FF2B5EF4-FFF2-40B4-BE49-F238E27FC236}">
                <a16:creationId xmlns:a16="http://schemas.microsoft.com/office/drawing/2014/main" xmlns="" id="{2D709FE2-0468-4533-9284-54B26BDAB355}"/>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1EE17DD7-BBAD-499D-900E-67DFBFEB5D7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Nice NG51 – July 2016</a:t>
            </a:r>
          </a:p>
        </p:txBody>
      </p:sp>
      <p:sp>
        <p:nvSpPr>
          <p:cNvPr id="3" name="Content Placeholder 2">
            <a:extLst>
              <a:ext uri="{FF2B5EF4-FFF2-40B4-BE49-F238E27FC236}">
                <a16:creationId xmlns:a16="http://schemas.microsoft.com/office/drawing/2014/main" xmlns="" id="{5A1BCD54-1700-4327-9B21-0BD4F215C9D8}"/>
              </a:ext>
            </a:extLst>
          </p:cNvPr>
          <p:cNvSpPr>
            <a:spLocks noGrp="1"/>
          </p:cNvSpPr>
          <p:nvPr>
            <p:ph idx="1"/>
          </p:nvPr>
        </p:nvSpPr>
        <p:spPr/>
        <p:txBody>
          <a:bodyPr>
            <a:normAutofit/>
          </a:bodyPr>
          <a:lstStyle/>
          <a:p>
            <a:pPr>
              <a:defRPr/>
            </a:pPr>
            <a:r>
              <a:rPr lang="en-GB" sz="2000" dirty="0"/>
              <a:t>Followed the Model of the Feverish Child Guidance </a:t>
            </a:r>
          </a:p>
          <a:p>
            <a:pPr marL="0" indent="0">
              <a:buFont typeface="Arial" panose="020B0604020202020204" pitchFamily="34" charset="0"/>
              <a:buNone/>
              <a:defRPr/>
            </a:pPr>
            <a:endParaRPr lang="en-GB" sz="2000" dirty="0"/>
          </a:p>
          <a:p>
            <a:pPr>
              <a:defRPr/>
            </a:pPr>
            <a:r>
              <a:rPr lang="en-GB" sz="2000" dirty="0"/>
              <a:t>Aimed at helping stratify patients into risk categories  </a:t>
            </a:r>
          </a:p>
          <a:p>
            <a:pPr>
              <a:defRPr/>
            </a:pPr>
            <a:endParaRPr lang="en-GB" sz="2000" dirty="0"/>
          </a:p>
          <a:p>
            <a:pPr lvl="2">
              <a:defRPr/>
            </a:pPr>
            <a:r>
              <a:rPr lang="en-GB" sz="2000" dirty="0"/>
              <a:t>HIGH RISK</a:t>
            </a:r>
          </a:p>
          <a:p>
            <a:pPr lvl="2">
              <a:defRPr/>
            </a:pPr>
            <a:r>
              <a:rPr lang="en-GB" sz="2000" dirty="0"/>
              <a:t>Moderate to High Risk</a:t>
            </a:r>
          </a:p>
          <a:p>
            <a:pPr lvl="2">
              <a:defRPr/>
            </a:pPr>
            <a:r>
              <a:rPr lang="en-GB" sz="2000" dirty="0"/>
              <a:t>Low Risk </a:t>
            </a:r>
          </a:p>
          <a:p>
            <a:pPr marL="1341437" lvl="2" indent="0">
              <a:buFont typeface="Arial" panose="020B0604020202020204" pitchFamily="34" charset="0"/>
              <a:buNone/>
              <a:defRPr/>
            </a:pPr>
            <a:endParaRPr lang="en-GB" sz="2000" dirty="0"/>
          </a:p>
          <a:p>
            <a:pPr>
              <a:defRPr/>
            </a:pPr>
            <a:r>
              <a:rPr lang="en-GB" sz="2000" dirty="0"/>
              <a:t>Uses History, Risk Factors and patient physiology to do so </a:t>
            </a:r>
          </a:p>
          <a:p>
            <a:pPr marL="0" indent="0">
              <a:buFont typeface="Arial" panose="020B0604020202020204" pitchFamily="34" charset="0"/>
              <a:buNone/>
              <a:defRPr/>
            </a:pPr>
            <a:endParaRPr lang="en-GB"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1ECBD012-6E5C-4661-B3BF-F5D2AE54BFB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High Risk Groups </a:t>
            </a:r>
          </a:p>
        </p:txBody>
      </p:sp>
      <p:sp>
        <p:nvSpPr>
          <p:cNvPr id="3" name="Content Placeholder 2">
            <a:extLst>
              <a:ext uri="{FF2B5EF4-FFF2-40B4-BE49-F238E27FC236}">
                <a16:creationId xmlns:a16="http://schemas.microsoft.com/office/drawing/2014/main" xmlns="" id="{7F030472-A353-4596-8FA8-7117B0BA8527}"/>
              </a:ext>
            </a:extLst>
          </p:cNvPr>
          <p:cNvSpPr>
            <a:spLocks noGrp="1"/>
          </p:cNvSpPr>
          <p:nvPr>
            <p:ph idx="1"/>
          </p:nvPr>
        </p:nvSpPr>
        <p:spPr>
          <a:xfrm>
            <a:off x="801688" y="1417638"/>
            <a:ext cx="7543800" cy="4171950"/>
          </a:xfrm>
        </p:spPr>
        <p:txBody>
          <a:bodyPr>
            <a:normAutofit fontScale="40000" lnSpcReduction="20000"/>
          </a:bodyPr>
          <a:lstStyle/>
          <a:p>
            <a:pPr>
              <a:lnSpc>
                <a:spcPct val="160000"/>
              </a:lnSpc>
              <a:spcAft>
                <a:spcPts val="600"/>
              </a:spcAft>
              <a:defRPr/>
            </a:pPr>
            <a:r>
              <a:rPr lang="en-GB" sz="4200" dirty="0"/>
              <a:t>EXTREMES OF AGE, &lt;1YR, &gt;75 OR FRAIL</a:t>
            </a:r>
          </a:p>
          <a:p>
            <a:pPr>
              <a:lnSpc>
                <a:spcPct val="120000"/>
              </a:lnSpc>
              <a:spcAft>
                <a:spcPts val="600"/>
              </a:spcAft>
              <a:defRPr/>
            </a:pPr>
            <a:r>
              <a:rPr lang="en-GB" sz="4200" dirty="0"/>
              <a:t>IMPAIRED IMMUNE SYSTEMS (Chemotherapy, diabetes, splenectomy, sickle cell, long term steroids, immunosuppressants)</a:t>
            </a:r>
          </a:p>
          <a:p>
            <a:pPr>
              <a:lnSpc>
                <a:spcPct val="160000"/>
              </a:lnSpc>
              <a:spcAft>
                <a:spcPts val="600"/>
              </a:spcAft>
              <a:defRPr/>
            </a:pPr>
            <a:r>
              <a:rPr lang="en-GB" sz="4200" dirty="0"/>
              <a:t>SURGERY OR INVASIVE PROCEDURE IN THE LAST SIX WEEKS</a:t>
            </a:r>
          </a:p>
          <a:p>
            <a:pPr>
              <a:lnSpc>
                <a:spcPct val="160000"/>
              </a:lnSpc>
              <a:spcAft>
                <a:spcPts val="600"/>
              </a:spcAft>
              <a:defRPr/>
            </a:pPr>
            <a:r>
              <a:rPr lang="en-GB" sz="4200" dirty="0"/>
              <a:t>ANY BREECH IN THE SKIN INTERGRITY (Cuts, Burns)</a:t>
            </a:r>
          </a:p>
          <a:p>
            <a:pPr>
              <a:lnSpc>
                <a:spcPct val="160000"/>
              </a:lnSpc>
              <a:spcAft>
                <a:spcPts val="600"/>
              </a:spcAft>
              <a:defRPr/>
            </a:pPr>
            <a:r>
              <a:rPr lang="en-GB" sz="4200" dirty="0"/>
              <a:t>IV DRUG USE</a:t>
            </a:r>
          </a:p>
          <a:p>
            <a:pPr>
              <a:lnSpc>
                <a:spcPct val="160000"/>
              </a:lnSpc>
              <a:spcAft>
                <a:spcPts val="600"/>
              </a:spcAft>
              <a:defRPr/>
            </a:pPr>
            <a:r>
              <a:rPr lang="en-GB" sz="4200" dirty="0"/>
              <a:t>INDWELLING LINES OR CATHETERS </a:t>
            </a:r>
          </a:p>
          <a:p>
            <a:pPr>
              <a:lnSpc>
                <a:spcPct val="160000"/>
              </a:lnSpc>
              <a:spcAft>
                <a:spcPts val="600"/>
              </a:spcAft>
              <a:defRPr/>
            </a:pPr>
            <a:r>
              <a:rPr lang="en-GB" sz="4200" dirty="0"/>
              <a:t>PREGNANT WOMEN, POST-NATAL/TERMINATION/MISCARRIAGE IN THE PAST 6 WEEKS </a:t>
            </a:r>
          </a:p>
          <a:p>
            <a:pPr marL="19050" indent="0">
              <a:buFont typeface="Arial" panose="020B0604020202020204" pitchFamily="34" charset="0"/>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E672942C-2B9E-4BC6-9D56-49BBD9667358}"/>
              </a:ext>
            </a:extLst>
          </p:cNvPr>
          <p:cNvSpPr>
            <a:spLocks noGrp="1" noChangeArrowheads="1"/>
          </p:cNvSpPr>
          <p:nvPr>
            <p:ph type="title"/>
          </p:nvPr>
        </p:nvSpPr>
        <p:spPr bwMode="auto">
          <a:xfrm>
            <a:off x="628650" y="1579563"/>
            <a:ext cx="2620963" cy="369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GB" altLang="en-US" dirty="0">
                <a:solidFill>
                  <a:schemeClr val="accent1"/>
                </a:solidFill>
              </a:rPr>
              <a:t> High Risk: Adults</a:t>
            </a:r>
            <a:br>
              <a:rPr lang="en-GB" altLang="en-US" dirty="0">
                <a:solidFill>
                  <a:schemeClr val="accent1"/>
                </a:solidFill>
              </a:rPr>
            </a:br>
            <a:r>
              <a:rPr lang="en-GB" altLang="en-US" dirty="0">
                <a:solidFill>
                  <a:schemeClr val="accent1"/>
                </a:solidFill>
              </a:rPr>
              <a:t>Age 12yrs +  </a:t>
            </a:r>
          </a:p>
        </p:txBody>
      </p:sp>
      <p:sp>
        <p:nvSpPr>
          <p:cNvPr id="3" name="Content Placeholder 2">
            <a:extLst>
              <a:ext uri="{FF2B5EF4-FFF2-40B4-BE49-F238E27FC236}">
                <a16:creationId xmlns:a16="http://schemas.microsoft.com/office/drawing/2014/main" xmlns="" id="{6B7F8CD4-EB56-4E4A-8FC5-BFEFBD0B82E3}"/>
              </a:ext>
            </a:extLst>
          </p:cNvPr>
          <p:cNvSpPr>
            <a:spLocks noGrp="1"/>
          </p:cNvSpPr>
          <p:nvPr>
            <p:ph idx="1"/>
          </p:nvPr>
        </p:nvSpPr>
        <p:spPr>
          <a:xfrm>
            <a:off x="3732213" y="1579563"/>
            <a:ext cx="5088259" cy="4801765"/>
          </a:xfrm>
        </p:spPr>
        <p:txBody>
          <a:bodyPr anchor="ctr">
            <a:normAutofit/>
          </a:bodyPr>
          <a:lstStyle/>
          <a:p>
            <a:pPr>
              <a:defRPr/>
            </a:pPr>
            <a:r>
              <a:rPr lang="en-GB" sz="1800" dirty="0"/>
              <a:t>Respiratory Rate &gt;25</a:t>
            </a:r>
          </a:p>
          <a:p>
            <a:pPr>
              <a:defRPr/>
            </a:pPr>
            <a:r>
              <a:rPr lang="en-GB" sz="1800" dirty="0"/>
              <a:t>New need for O2 needed to maintain SATS &gt;92% (88% in COPD)</a:t>
            </a:r>
          </a:p>
          <a:p>
            <a:pPr>
              <a:defRPr/>
            </a:pPr>
            <a:r>
              <a:rPr lang="en-GB" sz="1800" dirty="0"/>
              <a:t>Pulse &gt;130 (OR &lt;60)</a:t>
            </a:r>
          </a:p>
          <a:p>
            <a:pPr>
              <a:defRPr/>
            </a:pPr>
            <a:r>
              <a:rPr lang="en-GB" sz="1800" dirty="0"/>
              <a:t>SBP &lt;90 (or &lt;40mmhg below normal)</a:t>
            </a:r>
          </a:p>
          <a:p>
            <a:pPr>
              <a:defRPr/>
            </a:pPr>
            <a:r>
              <a:rPr lang="en-GB" sz="1800" dirty="0"/>
              <a:t>No PU in 18hrs or &lt;0.5ml/KG/hr in catheterised </a:t>
            </a:r>
          </a:p>
          <a:p>
            <a:pPr>
              <a:defRPr/>
            </a:pPr>
            <a:r>
              <a:rPr lang="en-GB" sz="1800" dirty="0"/>
              <a:t>Skin – mottled or ashen in appearance, non blanching rash </a:t>
            </a:r>
          </a:p>
          <a:p>
            <a:pPr>
              <a:defRPr/>
            </a:pPr>
            <a:r>
              <a:rPr lang="en-GB" sz="1800" dirty="0"/>
              <a:t>New onset of confusion or altered behaviour</a:t>
            </a:r>
          </a:p>
          <a:p>
            <a:pPr>
              <a:defRPr/>
            </a:pPr>
            <a:r>
              <a:rPr lang="en-GB" sz="1800" dirty="0"/>
              <a:t>Age &lt;17 with impaired immunity and 1 mod-high risk criteria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2718C2-A7BC-4E44-BEB4-3661D0913D63}"/>
              </a:ext>
            </a:extLst>
          </p:cNvPr>
          <p:cNvSpPr>
            <a:spLocks noGrp="1"/>
          </p:cNvSpPr>
          <p:nvPr>
            <p:ph type="title"/>
          </p:nvPr>
        </p:nvSpPr>
        <p:spPr>
          <a:xfrm>
            <a:off x="801688" y="1220788"/>
            <a:ext cx="7543800" cy="466725"/>
          </a:xfrm>
        </p:spPr>
        <p:txBody>
          <a:bodyPr>
            <a:normAutofit fontScale="90000"/>
          </a:bodyPr>
          <a:lstStyle/>
          <a:p>
            <a:pPr>
              <a:defRPr/>
            </a:pPr>
            <a:r>
              <a:rPr lang="en-GB" dirty="0"/>
              <a:t>HIGH RISK </a:t>
            </a:r>
          </a:p>
        </p:txBody>
      </p:sp>
      <p:sp>
        <p:nvSpPr>
          <p:cNvPr id="27651" name="Content Placeholder 2">
            <a:extLst>
              <a:ext uri="{FF2B5EF4-FFF2-40B4-BE49-F238E27FC236}">
                <a16:creationId xmlns:a16="http://schemas.microsoft.com/office/drawing/2014/main" xmlns="" id="{F8C298A2-24E5-4BB6-9B52-8BB831E7DB16}"/>
              </a:ext>
            </a:extLst>
          </p:cNvPr>
          <p:cNvSpPr>
            <a:spLocks noGrp="1" noChangeArrowheads="1"/>
          </p:cNvSpPr>
          <p:nvPr>
            <p:ph idx="1"/>
          </p:nvPr>
        </p:nvSpPr>
        <p:spPr bwMode="auto">
          <a:xfrm>
            <a:off x="801688" y="1954213"/>
            <a:ext cx="7543800" cy="3532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lnSpc>
                <a:spcPct val="90000"/>
              </a:lnSpc>
              <a:buFontTx/>
              <a:buNone/>
            </a:pPr>
            <a:r>
              <a:rPr lang="en-GB" altLang="en-US" sz="2400" dirty="0"/>
              <a:t>ANY ONE HIGH RISK CRITERIA SHOULD PROMPT REFERAL TO HOSPITAL FOR EMERGENCY CARE</a:t>
            </a:r>
          </a:p>
          <a:p>
            <a:pPr marL="0" indent="0" algn="ctr">
              <a:lnSpc>
                <a:spcPct val="90000"/>
              </a:lnSpc>
              <a:buFontTx/>
              <a:buNone/>
            </a:pPr>
            <a:endParaRPr lang="en-GB" altLang="en-US" dirty="0"/>
          </a:p>
          <a:p>
            <a:pPr marL="0" indent="0">
              <a:lnSpc>
                <a:spcPct val="90000"/>
              </a:lnSpc>
              <a:spcAft>
                <a:spcPts val="600"/>
              </a:spcAft>
              <a:buFontTx/>
              <a:buAutoNum type="arabicPeriod"/>
            </a:pPr>
            <a:r>
              <a:rPr lang="en-GB" altLang="en-US" sz="1600" dirty="0"/>
              <a:t>Consider most appropriate mode of transportation, UK Sepsis Trust guidance recommends 999 ambulance </a:t>
            </a:r>
          </a:p>
          <a:p>
            <a:pPr marL="0" indent="0">
              <a:lnSpc>
                <a:spcPct val="90000"/>
              </a:lnSpc>
              <a:spcAft>
                <a:spcPts val="600"/>
              </a:spcAft>
              <a:buFontTx/>
              <a:buAutoNum type="arabicPeriod"/>
            </a:pPr>
            <a:r>
              <a:rPr lang="en-GB" altLang="en-US" sz="1600" dirty="0"/>
              <a:t>If more than an hour ?IV antibiotics </a:t>
            </a:r>
          </a:p>
          <a:p>
            <a:pPr marL="0" indent="0">
              <a:lnSpc>
                <a:spcPct val="90000"/>
              </a:lnSpc>
              <a:spcAft>
                <a:spcPts val="600"/>
              </a:spcAft>
              <a:buFontTx/>
              <a:buAutoNum type="arabicPeriod"/>
            </a:pPr>
            <a:r>
              <a:rPr lang="en-GB" altLang="en-US" sz="1600" dirty="0"/>
              <a:t>IM Benzyl Penicillin in suspected meningococcal disease </a:t>
            </a:r>
          </a:p>
          <a:p>
            <a:pPr marL="0" indent="0">
              <a:lnSpc>
                <a:spcPct val="90000"/>
              </a:lnSpc>
              <a:spcAft>
                <a:spcPts val="600"/>
              </a:spcAft>
              <a:buFontTx/>
              <a:buAutoNum type="arabicPeriod"/>
            </a:pPr>
            <a:r>
              <a:rPr lang="en-GB" altLang="en-US" sz="1600" dirty="0"/>
              <a:t>Detailed letter including risks factors, meds and observations ?NEWS</a:t>
            </a:r>
          </a:p>
          <a:p>
            <a:pPr marL="0" indent="0">
              <a:lnSpc>
                <a:spcPct val="90000"/>
              </a:lnSpc>
              <a:spcAft>
                <a:spcPts val="600"/>
              </a:spcAft>
              <a:buFontTx/>
              <a:buAutoNum type="arabicPeriod"/>
            </a:pPr>
            <a:r>
              <a:rPr lang="en-GB" altLang="en-US" sz="1600" dirty="0"/>
              <a:t>Oxygen to maintain saturation above 92%  (88% COPD)</a:t>
            </a:r>
          </a:p>
          <a:p>
            <a:pPr marL="0" indent="0">
              <a:lnSpc>
                <a:spcPct val="90000"/>
              </a:lnSpc>
              <a:spcAft>
                <a:spcPts val="600"/>
              </a:spcAft>
              <a:buFontTx/>
              <a:buAutoNum type="arabicPeriod"/>
            </a:pPr>
            <a:r>
              <a:rPr lang="en-GB" altLang="en-US" sz="1600" dirty="0"/>
              <a:t>Pre-Alert Hospital that patient on its way/Speak to a clinician if patient not being admitted via A&amp;E</a:t>
            </a:r>
          </a:p>
          <a:p>
            <a:pPr marL="0" indent="0">
              <a:lnSpc>
                <a:spcPct val="90000"/>
              </a:lnSpc>
              <a:buFontTx/>
              <a:buAutoNum type="arabicPeriod"/>
            </a:pPr>
            <a:endParaRPr lang="en-GB" altLang="en-US" sz="1600" dirty="0"/>
          </a:p>
          <a:p>
            <a:pPr marL="0" indent="0">
              <a:lnSpc>
                <a:spcPct val="90000"/>
              </a:lnSpc>
              <a:buFontTx/>
              <a:buAutoNum type="arabicPeriod"/>
            </a:pPr>
            <a:endParaRPr lang="en-GB" alt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9FD4E940-D63A-4B57-8078-F84924EB248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MODERATE-HIGH RISK </a:t>
            </a:r>
          </a:p>
        </p:txBody>
      </p:sp>
      <p:sp>
        <p:nvSpPr>
          <p:cNvPr id="7" name="Content Placeholder 6">
            <a:extLst>
              <a:ext uri="{FF2B5EF4-FFF2-40B4-BE49-F238E27FC236}">
                <a16:creationId xmlns:a16="http://schemas.microsoft.com/office/drawing/2014/main" xmlns="" id="{5BEE6772-467A-4CCA-9955-F6BBFEA1455D}"/>
              </a:ext>
            </a:extLst>
          </p:cNvPr>
          <p:cNvSpPr>
            <a:spLocks noGrp="1" noChangeArrowheads="1"/>
          </p:cNvSpPr>
          <p:nvPr>
            <p:ph idx="1"/>
          </p:nvPr>
        </p:nvSpPr>
        <p:spPr bwMode="auto">
          <a:xfrm>
            <a:off x="457200" y="1417638"/>
            <a:ext cx="8229600"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2400" dirty="0"/>
              <a:t>Respiratory Rate 21-24</a:t>
            </a:r>
          </a:p>
          <a:p>
            <a:pPr>
              <a:buFontTx/>
              <a:buChar char="•"/>
            </a:pPr>
            <a:r>
              <a:rPr lang="en-GB" altLang="en-US" sz="2400" dirty="0"/>
              <a:t>Pulse 91-130 OR 100-130 in Pregnancy </a:t>
            </a:r>
          </a:p>
          <a:p>
            <a:pPr>
              <a:buFontTx/>
              <a:buChar char="•"/>
            </a:pPr>
            <a:r>
              <a:rPr lang="en-GB" altLang="en-US" sz="2400" dirty="0"/>
              <a:t>Systolic BP 91-110MMhg </a:t>
            </a:r>
          </a:p>
          <a:p>
            <a:pPr>
              <a:buFontTx/>
              <a:buChar char="•"/>
            </a:pPr>
            <a:r>
              <a:rPr lang="en-GB" altLang="en-US" sz="2400" dirty="0"/>
              <a:t>Not PU in 12-18hrs 0r 0.5-1.0ml/kg/hr if catheterised</a:t>
            </a:r>
          </a:p>
          <a:p>
            <a:pPr>
              <a:buFontTx/>
              <a:buChar char="•"/>
            </a:pPr>
            <a:r>
              <a:rPr lang="en-GB" altLang="en-US" sz="2400" dirty="0"/>
              <a:t>Signs of potential infection at surgical site or breakdown of wound</a:t>
            </a:r>
          </a:p>
          <a:p>
            <a:pPr>
              <a:buFontTx/>
              <a:buChar char="•"/>
            </a:pPr>
            <a:r>
              <a:rPr lang="en-GB" altLang="en-US" sz="2400" dirty="0"/>
              <a:t>Acute deterioration of functional ability </a:t>
            </a:r>
          </a:p>
          <a:p>
            <a:pPr>
              <a:buFontTx/>
              <a:buChar char="•"/>
            </a:pPr>
            <a:r>
              <a:rPr lang="en-GB" altLang="en-US" sz="2400" dirty="0"/>
              <a:t>Impaired Immune System</a:t>
            </a:r>
          </a:p>
          <a:p>
            <a:pPr>
              <a:buFontTx/>
              <a:buChar char="•"/>
            </a:pPr>
            <a:r>
              <a:rPr lang="en-GB" altLang="en-US" sz="2400" dirty="0"/>
              <a:t>Trauma, Surgery or invasive procedure in the last 6 weeks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EB6EFF2F-3CD6-4813-BEC1-3B272A3F6E6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LOW RISK</a:t>
            </a:r>
          </a:p>
        </p:txBody>
      </p:sp>
      <p:sp>
        <p:nvSpPr>
          <p:cNvPr id="29699" name="Content Placeholder 2">
            <a:extLst>
              <a:ext uri="{FF2B5EF4-FFF2-40B4-BE49-F238E27FC236}">
                <a16:creationId xmlns:a16="http://schemas.microsoft.com/office/drawing/2014/main" xmlns="" id="{FBCA3614-C005-4E3D-A425-313B55FFFE0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Tx/>
              <a:buChar char="•"/>
            </a:pPr>
            <a:r>
              <a:rPr lang="en-GB" altLang="en-US" sz="2400" dirty="0"/>
              <a:t>NO High risk or mod-high risk criteria met but infection is suspected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0E630-6DA6-4C13-8A35-693B6EDDD6A2}"/>
              </a:ext>
            </a:extLst>
          </p:cNvPr>
          <p:cNvSpPr>
            <a:spLocks noGrp="1"/>
          </p:cNvSpPr>
          <p:nvPr>
            <p:ph type="title"/>
          </p:nvPr>
        </p:nvSpPr>
        <p:spPr>
          <a:xfrm>
            <a:off x="801688" y="4491038"/>
            <a:ext cx="7543800" cy="1143000"/>
          </a:xfrm>
        </p:spPr>
        <p:txBody>
          <a:bodyPr>
            <a:normAutofit fontScale="90000"/>
          </a:bodyPr>
          <a:lstStyle/>
          <a:p>
            <a:pPr>
              <a:defRPr/>
            </a:pPr>
            <a:r>
              <a:rPr lang="en-GB" sz="4500" dirty="0"/>
              <a:t>Low &amp; Moderate to High risk</a:t>
            </a:r>
          </a:p>
        </p:txBody>
      </p:sp>
      <p:graphicFrame>
        <p:nvGraphicFramePr>
          <p:cNvPr id="17" name="Content Placeholder 2">
            <a:extLst>
              <a:ext uri="{FF2B5EF4-FFF2-40B4-BE49-F238E27FC236}">
                <a16:creationId xmlns:a16="http://schemas.microsoft.com/office/drawing/2014/main" xmlns="" id="{2E09D84A-99E8-4F4D-B62A-E51AAF4A0365}"/>
              </a:ext>
            </a:extLst>
          </p:cNvPr>
          <p:cNvGraphicFramePr>
            <a:graphicFrameLocks noGrp="1"/>
          </p:cNvGraphicFramePr>
          <p:nvPr>
            <p:ph idx="1"/>
          </p:nvPr>
        </p:nvGraphicFramePr>
        <p:xfrm>
          <a:off x="482600" y="1101090"/>
          <a:ext cx="8178800" cy="305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D5ABB7-964B-4C9B-872B-B9E569AC7B0A}"/>
              </a:ext>
            </a:extLst>
          </p:cNvPr>
          <p:cNvSpPr>
            <a:spLocks noGrp="1"/>
          </p:cNvSpPr>
          <p:nvPr>
            <p:ph type="title"/>
          </p:nvPr>
        </p:nvSpPr>
        <p:spPr>
          <a:xfrm>
            <a:off x="482601" y="1339850"/>
            <a:ext cx="4887181" cy="4178300"/>
          </a:xfrm>
        </p:spPr>
        <p:txBody>
          <a:bodyPr vert="horz" lIns="68580" tIns="34290" rIns="68580" bIns="34290" rtlCol="0" anchor="ctr">
            <a:normAutofit/>
          </a:bodyPr>
          <a:lstStyle/>
          <a:p>
            <a:pPr algn="r">
              <a:lnSpc>
                <a:spcPct val="80000"/>
              </a:lnSpc>
              <a:defRPr/>
            </a:pPr>
            <a:r>
              <a:rPr lang="en-GB" sz="6600" dirty="0">
                <a:blipFill dpi="0" rotWithShape="1">
                  <a:blip r:embed="rId2">
                    <a:extLst/>
                  </a:blip>
                  <a:srcRect/>
                  <a:tile tx="6350" ty="-127000" sx="65000" sy="64000" flip="none" algn="tl"/>
                </a:blipFill>
              </a:rPr>
              <a:t>Paediatric</a:t>
            </a:r>
            <a:r>
              <a:rPr lang="en-US" sz="6600" dirty="0">
                <a:blipFill dpi="0" rotWithShape="1">
                  <a:blip r:embed="rId2">
                    <a:extLst/>
                  </a:blip>
                  <a:srcRect/>
                  <a:tile tx="6350" ty="-127000" sx="65000" sy="64000" flip="none" algn="tl"/>
                </a:blipFill>
              </a:rPr>
              <a:t> Values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C93994A8-B91C-4CB6-B3D1-1032BDB7C284}"/>
              </a:ext>
            </a:extLst>
          </p:cNvPr>
          <p:cNvSpPr>
            <a:spLocks noGrp="1" noChangeArrowheads="1"/>
          </p:cNvSpPr>
          <p:nvPr>
            <p:ph type="title"/>
          </p:nvPr>
        </p:nvSpPr>
        <p:spPr bwMode="auto">
          <a:xfrm>
            <a:off x="611188" y="188913"/>
            <a:ext cx="7543800" cy="120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Respiratory</a:t>
            </a:r>
          </a:p>
        </p:txBody>
      </p:sp>
      <p:graphicFrame>
        <p:nvGraphicFramePr>
          <p:cNvPr id="4" name="Content Placeholder 3">
            <a:extLst>
              <a:ext uri="{FF2B5EF4-FFF2-40B4-BE49-F238E27FC236}">
                <a16:creationId xmlns:a16="http://schemas.microsoft.com/office/drawing/2014/main" xmlns="" id="{B6C5DDCE-868E-4143-9E3E-014FD00934F3}"/>
              </a:ext>
            </a:extLst>
          </p:cNvPr>
          <p:cNvGraphicFramePr>
            <a:graphicFrameLocks noGrp="1"/>
          </p:cNvGraphicFramePr>
          <p:nvPr>
            <p:ph idx="1"/>
            <p:extLst>
              <p:ext uri="{D42A27DB-BD31-4B8C-83A1-F6EECF244321}">
                <p14:modId xmlns:p14="http://schemas.microsoft.com/office/powerpoint/2010/main" val="1887773678"/>
              </p:ext>
            </p:extLst>
          </p:nvPr>
        </p:nvGraphicFramePr>
        <p:xfrm>
          <a:off x="801688" y="2208213"/>
          <a:ext cx="7543800" cy="3267077"/>
        </p:xfrm>
        <a:graphic>
          <a:graphicData uri="http://schemas.openxmlformats.org/drawingml/2006/table">
            <a:tbl>
              <a:tblPr firstRow="1" bandRow="1">
                <a:tableStyleId>{616DA210-FB5B-4158-B5E0-FEB733F419BA}</a:tableStyleId>
              </a:tblPr>
              <a:tblGrid>
                <a:gridCol w="1508760">
                  <a:extLst>
                    <a:ext uri="{9D8B030D-6E8A-4147-A177-3AD203B41FA5}">
                      <a16:colId xmlns:a16="http://schemas.microsoft.com/office/drawing/2014/main" xmlns="" val="286292084"/>
                    </a:ext>
                  </a:extLst>
                </a:gridCol>
                <a:gridCol w="1103618">
                  <a:extLst>
                    <a:ext uri="{9D8B030D-6E8A-4147-A177-3AD203B41FA5}">
                      <a16:colId xmlns:a16="http://schemas.microsoft.com/office/drawing/2014/main" xmlns="" val="2468751800"/>
                    </a:ext>
                  </a:extLst>
                </a:gridCol>
                <a:gridCol w="1746316">
                  <a:extLst>
                    <a:ext uri="{9D8B030D-6E8A-4147-A177-3AD203B41FA5}">
                      <a16:colId xmlns:a16="http://schemas.microsoft.com/office/drawing/2014/main" xmlns="" val="2026387331"/>
                    </a:ext>
                  </a:extLst>
                </a:gridCol>
                <a:gridCol w="1676346">
                  <a:extLst>
                    <a:ext uri="{9D8B030D-6E8A-4147-A177-3AD203B41FA5}">
                      <a16:colId xmlns:a16="http://schemas.microsoft.com/office/drawing/2014/main" xmlns="" val="2683858301"/>
                    </a:ext>
                  </a:extLst>
                </a:gridCol>
                <a:gridCol w="1508760">
                  <a:extLst>
                    <a:ext uri="{9D8B030D-6E8A-4147-A177-3AD203B41FA5}">
                      <a16:colId xmlns:a16="http://schemas.microsoft.com/office/drawing/2014/main" xmlns="" val="4282820469"/>
                    </a:ext>
                  </a:extLst>
                </a:gridCol>
              </a:tblGrid>
              <a:tr h="297007">
                <a:tc rowSpan="2" gridSpan="2">
                  <a:txBody>
                    <a:bodyPr/>
                    <a:lstStyle/>
                    <a:p>
                      <a:endParaRPr lang="en-GB" sz="1200" dirty="0"/>
                    </a:p>
                  </a:txBody>
                  <a:tcPr marL="68580" marR="68580" marT="34291" marB="34291"/>
                </a:tc>
                <a:tc rowSpan="2" hMerge="1">
                  <a:txBody>
                    <a:bodyPr/>
                    <a:lstStyle/>
                    <a:p>
                      <a:endParaRPr lang="en-GB" sz="1600" dirty="0"/>
                    </a:p>
                  </a:txBody>
                  <a:tcPr/>
                </a:tc>
                <a:tc gridSpan="3">
                  <a:txBody>
                    <a:bodyPr/>
                    <a:lstStyle/>
                    <a:p>
                      <a:pPr algn="ctr"/>
                      <a:r>
                        <a:rPr lang="en-GB" sz="1200" dirty="0"/>
                        <a:t>Risk Category</a:t>
                      </a:r>
                    </a:p>
                  </a:txBody>
                  <a:tcPr marL="68580" marR="68580" marT="34291" marB="34291"/>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4222490430"/>
                  </a:ext>
                </a:extLst>
              </a:tr>
              <a:tr h="297007">
                <a:tc gridSpan="2" vMerge="1">
                  <a:txBody>
                    <a:bodyPr/>
                    <a:lstStyle/>
                    <a:p>
                      <a:endParaRPr lang="en-GB" sz="1600" dirty="0"/>
                    </a:p>
                  </a:txBody>
                  <a:tcPr/>
                </a:tc>
                <a:tc hMerge="1" vMerge="1">
                  <a:txBody>
                    <a:bodyPr/>
                    <a:lstStyle/>
                    <a:p>
                      <a:endParaRPr lang="en-GB" sz="1600" dirty="0"/>
                    </a:p>
                  </a:txBody>
                  <a:tcPr/>
                </a:tc>
                <a:tc>
                  <a:txBody>
                    <a:bodyPr/>
                    <a:lstStyle/>
                    <a:p>
                      <a:r>
                        <a:rPr lang="en-GB" sz="1200" dirty="0"/>
                        <a:t>High</a:t>
                      </a:r>
                    </a:p>
                  </a:txBody>
                  <a:tcPr marL="68580" marR="68580" marT="34291" marB="34291"/>
                </a:tc>
                <a:tc>
                  <a:txBody>
                    <a:bodyPr/>
                    <a:lstStyle/>
                    <a:p>
                      <a:r>
                        <a:rPr lang="en-GB" sz="1200" dirty="0"/>
                        <a:t>Mod-High</a:t>
                      </a:r>
                    </a:p>
                  </a:txBody>
                  <a:tcPr marL="68580" marR="68580" marT="34291" marB="34291"/>
                </a:tc>
                <a:tc>
                  <a:txBody>
                    <a:bodyPr/>
                    <a:lstStyle/>
                    <a:p>
                      <a:r>
                        <a:rPr lang="en-GB" sz="1200" dirty="0"/>
                        <a:t>Low </a:t>
                      </a:r>
                    </a:p>
                  </a:txBody>
                  <a:tcPr marL="68580" marR="68580" marT="34291" marB="34291"/>
                </a:tc>
                <a:extLst>
                  <a:ext uri="{0D108BD9-81ED-4DB2-BD59-A6C34878D82A}">
                    <a16:rowId xmlns:a16="http://schemas.microsoft.com/office/drawing/2014/main" xmlns="" val="1863252081"/>
                  </a:ext>
                </a:extLst>
              </a:tr>
              <a:tr h="297007">
                <a:tc rowSpan="6">
                  <a:txBody>
                    <a:bodyPr/>
                    <a:lstStyle/>
                    <a:p>
                      <a:r>
                        <a:rPr lang="en-GB" sz="1200" dirty="0"/>
                        <a:t>Respiration Rate</a:t>
                      </a:r>
                    </a:p>
                  </a:txBody>
                  <a:tcPr marL="68580" marR="68580" marT="34291" marB="34291"/>
                </a:tc>
                <a:tc>
                  <a:txBody>
                    <a:bodyPr/>
                    <a:lstStyle/>
                    <a:p>
                      <a:r>
                        <a:rPr lang="en-GB" sz="1200" dirty="0"/>
                        <a:t>&lt;1yr</a:t>
                      </a:r>
                    </a:p>
                  </a:txBody>
                  <a:tcPr marL="68580" marR="68580" marT="34291" marB="34291" anchor="ctr"/>
                </a:tc>
                <a:tc>
                  <a:txBody>
                    <a:bodyPr/>
                    <a:lstStyle/>
                    <a:p>
                      <a:r>
                        <a:rPr lang="en-GB" sz="1200" dirty="0"/>
                        <a:t>60+</a:t>
                      </a:r>
                    </a:p>
                  </a:txBody>
                  <a:tcPr marL="68580" marR="68580" marT="34291" marB="34291" anchor="ctr"/>
                </a:tc>
                <a:tc>
                  <a:txBody>
                    <a:bodyPr/>
                    <a:lstStyle/>
                    <a:p>
                      <a:r>
                        <a:rPr lang="en-GB" sz="1200" dirty="0"/>
                        <a:t>50-59</a:t>
                      </a:r>
                    </a:p>
                  </a:txBody>
                  <a:tcPr marL="68580" marR="68580" marT="34291" marB="34291" anchor="ctr"/>
                </a:tc>
                <a:tc rowSpan="9">
                  <a:txBody>
                    <a:bodyPr/>
                    <a:lstStyle/>
                    <a:p>
                      <a:endParaRPr lang="en-GB" sz="1200" dirty="0"/>
                    </a:p>
                    <a:p>
                      <a:endParaRPr lang="en-GB" sz="1200" dirty="0"/>
                    </a:p>
                    <a:p>
                      <a:endParaRPr lang="en-GB" sz="1200" dirty="0"/>
                    </a:p>
                    <a:p>
                      <a:pPr algn="ctr"/>
                      <a:r>
                        <a:rPr lang="en-GB" sz="1200" dirty="0"/>
                        <a:t>No higher criteria met </a:t>
                      </a:r>
                    </a:p>
                  </a:txBody>
                  <a:tcPr marL="68580" marR="68580" marT="34291" marB="34291"/>
                </a:tc>
                <a:extLst>
                  <a:ext uri="{0D108BD9-81ED-4DB2-BD59-A6C34878D82A}">
                    <a16:rowId xmlns:a16="http://schemas.microsoft.com/office/drawing/2014/main" xmlns="" val="1528340962"/>
                  </a:ext>
                </a:extLst>
              </a:tr>
              <a:tr h="297007">
                <a:tc vMerge="1">
                  <a:txBody>
                    <a:bodyPr/>
                    <a:lstStyle/>
                    <a:p>
                      <a:endParaRPr lang="en-GB" sz="1600" dirty="0"/>
                    </a:p>
                  </a:txBody>
                  <a:tcPr/>
                </a:tc>
                <a:tc>
                  <a:txBody>
                    <a:bodyPr/>
                    <a:lstStyle/>
                    <a:p>
                      <a:r>
                        <a:rPr lang="en-GB" sz="1200" dirty="0"/>
                        <a:t>1-2yr</a:t>
                      </a:r>
                    </a:p>
                  </a:txBody>
                  <a:tcPr marL="68580" marR="68580" marT="34291" marB="34291" anchor="ctr"/>
                </a:tc>
                <a:tc>
                  <a:txBody>
                    <a:bodyPr/>
                    <a:lstStyle/>
                    <a:p>
                      <a:r>
                        <a:rPr lang="en-GB" sz="1200" dirty="0"/>
                        <a:t>50+</a:t>
                      </a:r>
                    </a:p>
                  </a:txBody>
                  <a:tcPr marL="68580" marR="68580" marT="34291" marB="34291" anchor="ctr"/>
                </a:tc>
                <a:tc>
                  <a:txBody>
                    <a:bodyPr/>
                    <a:lstStyle/>
                    <a:p>
                      <a:r>
                        <a:rPr lang="en-GB" sz="1200" dirty="0"/>
                        <a:t>40-49</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4175981533"/>
                  </a:ext>
                </a:extLst>
              </a:tr>
              <a:tr h="297007">
                <a:tc vMerge="1">
                  <a:txBody>
                    <a:bodyPr/>
                    <a:lstStyle/>
                    <a:p>
                      <a:endParaRPr lang="en-GB" sz="1600" dirty="0"/>
                    </a:p>
                  </a:txBody>
                  <a:tcPr/>
                </a:tc>
                <a:tc>
                  <a:txBody>
                    <a:bodyPr/>
                    <a:lstStyle/>
                    <a:p>
                      <a:r>
                        <a:rPr lang="en-GB" sz="1200" dirty="0"/>
                        <a:t>3-4yrs</a:t>
                      </a:r>
                    </a:p>
                  </a:txBody>
                  <a:tcPr marL="68580" marR="68580" marT="34291" marB="34291" anchor="ctr"/>
                </a:tc>
                <a:tc>
                  <a:txBody>
                    <a:bodyPr/>
                    <a:lstStyle/>
                    <a:p>
                      <a:r>
                        <a:rPr lang="en-GB" sz="1200" dirty="0"/>
                        <a:t>40+</a:t>
                      </a:r>
                    </a:p>
                  </a:txBody>
                  <a:tcPr marL="68580" marR="68580" marT="34291" marB="34291" anchor="ctr"/>
                </a:tc>
                <a:tc>
                  <a:txBody>
                    <a:bodyPr/>
                    <a:lstStyle/>
                    <a:p>
                      <a:r>
                        <a:rPr lang="en-GB" sz="1200" dirty="0"/>
                        <a:t>35-39</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2413808141"/>
                  </a:ext>
                </a:extLst>
              </a:tr>
              <a:tr h="297007">
                <a:tc vMerge="1">
                  <a:txBody>
                    <a:bodyPr/>
                    <a:lstStyle/>
                    <a:p>
                      <a:endParaRPr lang="en-GB" sz="1600" dirty="0"/>
                    </a:p>
                  </a:txBody>
                  <a:tcPr/>
                </a:tc>
                <a:tc>
                  <a:txBody>
                    <a:bodyPr/>
                    <a:lstStyle/>
                    <a:p>
                      <a:r>
                        <a:rPr lang="en-GB" sz="1200" dirty="0"/>
                        <a:t>5y</a:t>
                      </a:r>
                    </a:p>
                  </a:txBody>
                  <a:tcPr marL="68580" marR="68580" marT="34291" marB="34291" anchor="ctr"/>
                </a:tc>
                <a:tc>
                  <a:txBody>
                    <a:bodyPr/>
                    <a:lstStyle/>
                    <a:p>
                      <a:r>
                        <a:rPr lang="en-GB" sz="1200" dirty="0"/>
                        <a:t>29+</a:t>
                      </a:r>
                    </a:p>
                  </a:txBody>
                  <a:tcPr marL="68580" marR="68580" marT="34291" marB="34291" anchor="ctr"/>
                </a:tc>
                <a:tc>
                  <a:txBody>
                    <a:bodyPr/>
                    <a:lstStyle/>
                    <a:p>
                      <a:r>
                        <a:rPr lang="en-GB" sz="1200" dirty="0"/>
                        <a:t>24-28</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1354714048"/>
                  </a:ext>
                </a:extLst>
              </a:tr>
              <a:tr h="297007">
                <a:tc vMerge="1">
                  <a:txBody>
                    <a:bodyPr/>
                    <a:lstStyle/>
                    <a:p>
                      <a:endParaRPr lang="en-GB" sz="1600" dirty="0"/>
                    </a:p>
                  </a:txBody>
                  <a:tcPr/>
                </a:tc>
                <a:tc>
                  <a:txBody>
                    <a:bodyPr/>
                    <a:lstStyle/>
                    <a:p>
                      <a:r>
                        <a:rPr lang="en-GB" sz="1200" dirty="0"/>
                        <a:t>6-7yr</a:t>
                      </a:r>
                    </a:p>
                  </a:txBody>
                  <a:tcPr marL="68580" marR="68580" marT="34291" marB="34291" anchor="ctr"/>
                </a:tc>
                <a:tc>
                  <a:txBody>
                    <a:bodyPr/>
                    <a:lstStyle/>
                    <a:p>
                      <a:r>
                        <a:rPr lang="en-GB" sz="1200" dirty="0"/>
                        <a:t>27+</a:t>
                      </a:r>
                    </a:p>
                  </a:txBody>
                  <a:tcPr marL="68580" marR="68580" marT="34291" marB="34291" anchor="ctr"/>
                </a:tc>
                <a:tc>
                  <a:txBody>
                    <a:bodyPr/>
                    <a:lstStyle/>
                    <a:p>
                      <a:r>
                        <a:rPr lang="en-GB" sz="1200" dirty="0"/>
                        <a:t>24-26</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2002786422"/>
                  </a:ext>
                </a:extLst>
              </a:tr>
              <a:tr h="297007">
                <a:tc vMerge="1">
                  <a:txBody>
                    <a:bodyPr/>
                    <a:lstStyle/>
                    <a:p>
                      <a:endParaRPr lang="en-GB" sz="1600" dirty="0"/>
                    </a:p>
                  </a:txBody>
                  <a:tcPr/>
                </a:tc>
                <a:tc>
                  <a:txBody>
                    <a:bodyPr/>
                    <a:lstStyle/>
                    <a:p>
                      <a:r>
                        <a:rPr lang="en-GB" sz="1200" dirty="0"/>
                        <a:t>8-11yr</a:t>
                      </a:r>
                    </a:p>
                  </a:txBody>
                  <a:tcPr marL="68580" marR="68580" marT="34291" marB="34291" anchor="ctr"/>
                </a:tc>
                <a:tc>
                  <a:txBody>
                    <a:bodyPr/>
                    <a:lstStyle/>
                    <a:p>
                      <a:r>
                        <a:rPr lang="en-GB" sz="1200" dirty="0"/>
                        <a:t>25+</a:t>
                      </a:r>
                    </a:p>
                  </a:txBody>
                  <a:tcPr marL="68580" marR="68580" marT="34291" marB="34291" anchor="ctr"/>
                </a:tc>
                <a:tc>
                  <a:txBody>
                    <a:bodyPr/>
                    <a:lstStyle/>
                    <a:p>
                      <a:r>
                        <a:rPr lang="en-GB" sz="1200" dirty="0"/>
                        <a:t>22-24</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1171646785"/>
                  </a:ext>
                </a:extLst>
              </a:tr>
              <a:tr h="297007">
                <a:tc rowSpan="2">
                  <a:txBody>
                    <a:bodyPr/>
                    <a:lstStyle/>
                    <a:p>
                      <a:r>
                        <a:rPr lang="en-GB" sz="1200" dirty="0"/>
                        <a:t>O2 saturation </a:t>
                      </a:r>
                    </a:p>
                  </a:txBody>
                  <a:tcPr marL="68580" marR="68580" marT="34291" marB="34291"/>
                </a:tc>
                <a:tc>
                  <a:txBody>
                    <a:bodyPr/>
                    <a:lstStyle/>
                    <a:p>
                      <a:r>
                        <a:rPr lang="en-GB" sz="1200" dirty="0"/>
                        <a:t>&lt;5yr</a:t>
                      </a:r>
                    </a:p>
                  </a:txBody>
                  <a:tcPr marL="68580" marR="68580" marT="34291" marB="34291" anchor="ctr"/>
                </a:tc>
                <a:tc>
                  <a:txBody>
                    <a:bodyPr/>
                    <a:lstStyle/>
                    <a:p>
                      <a:r>
                        <a:rPr lang="en-GB" sz="1200" dirty="0"/>
                        <a:t>&lt;90%</a:t>
                      </a:r>
                    </a:p>
                  </a:txBody>
                  <a:tcPr marL="68580" marR="68580" marT="34291" marB="34291" anchor="ctr"/>
                </a:tc>
                <a:tc>
                  <a:txBody>
                    <a:bodyPr/>
                    <a:lstStyle/>
                    <a:p>
                      <a:r>
                        <a:rPr lang="en-GB" sz="1200" dirty="0"/>
                        <a:t>&lt;91% air </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626623657"/>
                  </a:ext>
                </a:extLst>
              </a:tr>
              <a:tr h="297007">
                <a:tc vMerge="1">
                  <a:txBody>
                    <a:bodyPr/>
                    <a:lstStyle/>
                    <a:p>
                      <a:endParaRPr lang="en-GB" sz="1600" dirty="0"/>
                    </a:p>
                  </a:txBody>
                  <a:tcPr/>
                </a:tc>
                <a:tc>
                  <a:txBody>
                    <a:bodyPr/>
                    <a:lstStyle/>
                    <a:p>
                      <a:r>
                        <a:rPr lang="en-GB" sz="1200" dirty="0"/>
                        <a:t>5-11yr</a:t>
                      </a:r>
                    </a:p>
                  </a:txBody>
                  <a:tcPr marL="68580" marR="68580" marT="34291" marB="34291" anchor="ctr"/>
                </a:tc>
                <a:tc>
                  <a:txBody>
                    <a:bodyPr/>
                    <a:lstStyle/>
                    <a:p>
                      <a:r>
                        <a:rPr lang="en-GB" sz="1200" dirty="0"/>
                        <a:t>&lt;90%</a:t>
                      </a:r>
                    </a:p>
                  </a:txBody>
                  <a:tcPr marL="68580" marR="68580" marT="34291" marB="34291" anchor="ctr"/>
                </a:tc>
                <a:tc>
                  <a:txBody>
                    <a:bodyPr/>
                    <a:lstStyle/>
                    <a:p>
                      <a:r>
                        <a:rPr lang="en-GB" sz="1200" dirty="0"/>
                        <a:t>&lt;92%</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1774776129"/>
                  </a:ext>
                </a:extLst>
              </a:tr>
              <a:tr h="297007">
                <a:tc>
                  <a:txBody>
                    <a:bodyPr/>
                    <a:lstStyle/>
                    <a:p>
                      <a:r>
                        <a:rPr lang="en-GB" sz="1200" dirty="0"/>
                        <a:t>Other </a:t>
                      </a:r>
                    </a:p>
                  </a:txBody>
                  <a:tcPr marL="68580" marR="68580" marT="34291" marB="34291" anchor="ctr"/>
                </a:tc>
                <a:tc>
                  <a:txBody>
                    <a:bodyPr/>
                    <a:lstStyle/>
                    <a:p>
                      <a:r>
                        <a:rPr lang="en-GB" sz="1200" dirty="0"/>
                        <a:t>&lt;5</a:t>
                      </a:r>
                    </a:p>
                  </a:txBody>
                  <a:tcPr marL="68580" marR="68580" marT="34291" marB="34291" anchor="ctr"/>
                </a:tc>
                <a:tc>
                  <a:txBody>
                    <a:bodyPr/>
                    <a:lstStyle/>
                    <a:p>
                      <a:r>
                        <a:rPr lang="en-GB" sz="1200" dirty="0"/>
                        <a:t>Grunting, Apnoea</a:t>
                      </a:r>
                    </a:p>
                  </a:txBody>
                  <a:tcPr marL="68580" marR="68580" marT="34291" marB="34291" anchor="ctr"/>
                </a:tc>
                <a:tc>
                  <a:txBody>
                    <a:bodyPr/>
                    <a:lstStyle/>
                    <a:p>
                      <a:r>
                        <a:rPr lang="en-GB" sz="1200" dirty="0"/>
                        <a:t>Nasal Flaring </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225423487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DFC452C7-AB12-44D7-AB8E-7BBA2625D59B}"/>
              </a:ext>
            </a:extLst>
          </p:cNvPr>
          <p:cNvSpPr>
            <a:spLocks noGrp="1" noChangeArrowheads="1"/>
          </p:cNvSpPr>
          <p:nvPr>
            <p:ph type="title"/>
          </p:nvPr>
        </p:nvSpPr>
        <p:spPr bwMode="auto">
          <a:xfrm>
            <a:off x="801688" y="333375"/>
            <a:ext cx="7543800"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Cardiac</a:t>
            </a:r>
          </a:p>
        </p:txBody>
      </p:sp>
      <p:graphicFrame>
        <p:nvGraphicFramePr>
          <p:cNvPr id="4" name="Content Placeholder 3">
            <a:extLst>
              <a:ext uri="{FF2B5EF4-FFF2-40B4-BE49-F238E27FC236}">
                <a16:creationId xmlns:a16="http://schemas.microsoft.com/office/drawing/2014/main" xmlns="" id="{7AB64B6A-5A84-4D9A-A885-53A50EED35A9}"/>
              </a:ext>
            </a:extLst>
          </p:cNvPr>
          <p:cNvGraphicFramePr>
            <a:graphicFrameLocks noGrp="1"/>
          </p:cNvGraphicFramePr>
          <p:nvPr>
            <p:ph idx="1"/>
            <p:extLst>
              <p:ext uri="{D42A27DB-BD31-4B8C-83A1-F6EECF244321}">
                <p14:modId xmlns:p14="http://schemas.microsoft.com/office/powerpoint/2010/main" val="1121001483"/>
              </p:ext>
            </p:extLst>
          </p:nvPr>
        </p:nvGraphicFramePr>
        <p:xfrm>
          <a:off x="755576" y="1868488"/>
          <a:ext cx="7589912" cy="3603783"/>
        </p:xfrm>
        <a:graphic>
          <a:graphicData uri="http://schemas.openxmlformats.org/drawingml/2006/table">
            <a:tbl>
              <a:tblPr firstRow="1" bandRow="1">
                <a:tableStyleId>{616DA210-FB5B-4158-B5E0-FEB733F419BA}</a:tableStyleId>
              </a:tblPr>
              <a:tblGrid>
                <a:gridCol w="1216189">
                  <a:extLst>
                    <a:ext uri="{9D8B030D-6E8A-4147-A177-3AD203B41FA5}">
                      <a16:colId xmlns:a16="http://schemas.microsoft.com/office/drawing/2014/main" xmlns="" val="3152305314"/>
                    </a:ext>
                  </a:extLst>
                </a:gridCol>
                <a:gridCol w="968605">
                  <a:extLst>
                    <a:ext uri="{9D8B030D-6E8A-4147-A177-3AD203B41FA5}">
                      <a16:colId xmlns:a16="http://schemas.microsoft.com/office/drawing/2014/main" xmlns="" val="902426396"/>
                    </a:ext>
                  </a:extLst>
                </a:gridCol>
                <a:gridCol w="1788736">
                  <a:extLst>
                    <a:ext uri="{9D8B030D-6E8A-4147-A177-3AD203B41FA5}">
                      <a16:colId xmlns:a16="http://schemas.microsoft.com/office/drawing/2014/main" xmlns="" val="2393775902"/>
                    </a:ext>
                  </a:extLst>
                </a:gridCol>
                <a:gridCol w="2107622">
                  <a:extLst>
                    <a:ext uri="{9D8B030D-6E8A-4147-A177-3AD203B41FA5}">
                      <a16:colId xmlns:a16="http://schemas.microsoft.com/office/drawing/2014/main" xmlns="" val="1082827338"/>
                    </a:ext>
                  </a:extLst>
                </a:gridCol>
                <a:gridCol w="1508760">
                  <a:extLst>
                    <a:ext uri="{9D8B030D-6E8A-4147-A177-3AD203B41FA5}">
                      <a16:colId xmlns:a16="http://schemas.microsoft.com/office/drawing/2014/main" xmlns="" val="2817218210"/>
                    </a:ext>
                  </a:extLst>
                </a:gridCol>
              </a:tblGrid>
              <a:tr h="288131">
                <a:tc rowSpan="2" gridSpan="2">
                  <a:txBody>
                    <a:bodyPr/>
                    <a:lstStyle/>
                    <a:p>
                      <a:endParaRPr lang="en-GB" sz="1200" dirty="0"/>
                    </a:p>
                  </a:txBody>
                  <a:tcPr marL="68580" marR="68580" marT="34291" marB="34291"/>
                </a:tc>
                <a:tc rowSpan="2" hMerge="1">
                  <a:txBody>
                    <a:bodyPr/>
                    <a:lstStyle/>
                    <a:p>
                      <a:endParaRPr lang="en-GB" sz="1600"/>
                    </a:p>
                  </a:txBody>
                  <a:tcPr/>
                </a:tc>
                <a:tc gridSpan="3">
                  <a:txBody>
                    <a:bodyPr/>
                    <a:lstStyle/>
                    <a:p>
                      <a:r>
                        <a:rPr lang="en-GB" sz="1200" dirty="0"/>
                        <a:t>Risk Category</a:t>
                      </a:r>
                    </a:p>
                  </a:txBody>
                  <a:tcPr marL="68580" marR="68580" marT="34291" marB="34291"/>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3211192884"/>
                  </a:ext>
                </a:extLst>
              </a:tr>
              <a:tr h="288131">
                <a:tc gridSpan="2" vMerge="1">
                  <a:txBody>
                    <a:bodyPr/>
                    <a:lstStyle/>
                    <a:p>
                      <a:endParaRPr lang="en-GB" sz="1600" dirty="0"/>
                    </a:p>
                  </a:txBody>
                  <a:tcPr/>
                </a:tc>
                <a:tc hMerge="1" vMerge="1">
                  <a:txBody>
                    <a:bodyPr/>
                    <a:lstStyle/>
                    <a:p>
                      <a:endParaRPr lang="en-GB" sz="1600" dirty="0"/>
                    </a:p>
                  </a:txBody>
                  <a:tcPr/>
                </a:tc>
                <a:tc>
                  <a:txBody>
                    <a:bodyPr/>
                    <a:lstStyle/>
                    <a:p>
                      <a:r>
                        <a:rPr lang="en-GB" sz="1200" dirty="0"/>
                        <a:t>High</a:t>
                      </a:r>
                    </a:p>
                  </a:txBody>
                  <a:tcPr marL="68580" marR="68580" marT="34291" marB="34291"/>
                </a:tc>
                <a:tc>
                  <a:txBody>
                    <a:bodyPr/>
                    <a:lstStyle/>
                    <a:p>
                      <a:r>
                        <a:rPr lang="en-GB" sz="1200" dirty="0"/>
                        <a:t>Mod-High</a:t>
                      </a:r>
                    </a:p>
                  </a:txBody>
                  <a:tcPr marL="68580" marR="68580" marT="34291" marB="34291"/>
                </a:tc>
                <a:tc>
                  <a:txBody>
                    <a:bodyPr/>
                    <a:lstStyle/>
                    <a:p>
                      <a:r>
                        <a:rPr lang="en-GB" sz="1200" dirty="0"/>
                        <a:t>Low </a:t>
                      </a:r>
                    </a:p>
                  </a:txBody>
                  <a:tcPr marL="68580" marR="68580" marT="34291" marB="34291"/>
                </a:tc>
                <a:extLst>
                  <a:ext uri="{0D108BD9-81ED-4DB2-BD59-A6C34878D82A}">
                    <a16:rowId xmlns:a16="http://schemas.microsoft.com/office/drawing/2014/main" xmlns="" val="2616651947"/>
                  </a:ext>
                </a:extLst>
              </a:tr>
              <a:tr h="288131">
                <a:tc rowSpan="6">
                  <a:txBody>
                    <a:bodyPr/>
                    <a:lstStyle/>
                    <a:p>
                      <a:r>
                        <a:rPr lang="en-GB" sz="1200" dirty="0"/>
                        <a:t>Heart Rate</a:t>
                      </a:r>
                    </a:p>
                  </a:txBody>
                  <a:tcPr marL="68580" marR="68580" marT="34291" marB="34291"/>
                </a:tc>
                <a:tc>
                  <a:txBody>
                    <a:bodyPr/>
                    <a:lstStyle/>
                    <a:p>
                      <a:r>
                        <a:rPr lang="en-GB" sz="1200" dirty="0"/>
                        <a:t>&lt;1</a:t>
                      </a:r>
                    </a:p>
                  </a:txBody>
                  <a:tcPr marL="68580" marR="68580" marT="34291" marB="34291" anchor="ctr"/>
                </a:tc>
                <a:tc>
                  <a:txBody>
                    <a:bodyPr/>
                    <a:lstStyle/>
                    <a:p>
                      <a:r>
                        <a:rPr lang="en-GB" sz="1200" dirty="0"/>
                        <a:t>160+ (or &lt;60)</a:t>
                      </a:r>
                    </a:p>
                  </a:txBody>
                  <a:tcPr marL="68580" marR="68580" marT="34291" marB="34291" anchor="ctr"/>
                </a:tc>
                <a:tc>
                  <a:txBody>
                    <a:bodyPr/>
                    <a:lstStyle/>
                    <a:p>
                      <a:r>
                        <a:rPr lang="en-GB" sz="1200" dirty="0"/>
                        <a:t>150-159</a:t>
                      </a:r>
                    </a:p>
                  </a:txBody>
                  <a:tcPr marL="68580" marR="68580" marT="34291" marB="34291" anchor="ctr"/>
                </a:tc>
                <a:tc rowSpan="10">
                  <a:txBody>
                    <a:bodyP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r>
                        <a:rPr lang="en-GB" sz="1200" dirty="0"/>
                        <a:t>No Higher Risk Criteria met </a:t>
                      </a:r>
                    </a:p>
                  </a:txBody>
                  <a:tcPr marL="68580" marR="68580" marT="34291" marB="34291"/>
                </a:tc>
                <a:extLst>
                  <a:ext uri="{0D108BD9-81ED-4DB2-BD59-A6C34878D82A}">
                    <a16:rowId xmlns:a16="http://schemas.microsoft.com/office/drawing/2014/main" xmlns="" val="1128024539"/>
                  </a:ext>
                </a:extLst>
              </a:tr>
              <a:tr h="288131">
                <a:tc vMerge="1">
                  <a:txBody>
                    <a:bodyPr/>
                    <a:lstStyle/>
                    <a:p>
                      <a:endParaRPr lang="en-GB" sz="1600" dirty="0"/>
                    </a:p>
                  </a:txBody>
                  <a:tcPr/>
                </a:tc>
                <a:tc>
                  <a:txBody>
                    <a:bodyPr/>
                    <a:lstStyle/>
                    <a:p>
                      <a:r>
                        <a:rPr lang="en-GB" sz="1200" dirty="0"/>
                        <a:t>1-2yr</a:t>
                      </a:r>
                    </a:p>
                  </a:txBody>
                  <a:tcPr marL="68580" marR="68580" marT="34291" marB="34291" anchor="ctr"/>
                </a:tc>
                <a:tc>
                  <a:txBody>
                    <a:bodyPr/>
                    <a:lstStyle/>
                    <a:p>
                      <a:r>
                        <a:rPr lang="en-GB" sz="1200" dirty="0"/>
                        <a:t>150+ (or &lt;60)</a:t>
                      </a:r>
                    </a:p>
                  </a:txBody>
                  <a:tcPr marL="68580" marR="68580" marT="34291" marB="34291" anchor="ctr"/>
                </a:tc>
                <a:tc>
                  <a:txBody>
                    <a:bodyPr/>
                    <a:lstStyle/>
                    <a:p>
                      <a:r>
                        <a:rPr lang="en-GB" sz="1200" dirty="0"/>
                        <a:t>140-149</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1514928018"/>
                  </a:ext>
                </a:extLst>
              </a:tr>
              <a:tr h="288131">
                <a:tc vMerge="1">
                  <a:txBody>
                    <a:bodyPr/>
                    <a:lstStyle/>
                    <a:p>
                      <a:endParaRPr lang="en-GB" sz="1600" dirty="0"/>
                    </a:p>
                  </a:txBody>
                  <a:tcPr/>
                </a:tc>
                <a:tc>
                  <a:txBody>
                    <a:bodyPr/>
                    <a:lstStyle/>
                    <a:p>
                      <a:r>
                        <a:rPr lang="en-GB" sz="1200" dirty="0"/>
                        <a:t>3-4yr</a:t>
                      </a:r>
                    </a:p>
                  </a:txBody>
                  <a:tcPr marL="68580" marR="68580" marT="34291" marB="34291" anchor="ctr"/>
                </a:tc>
                <a:tc>
                  <a:txBody>
                    <a:bodyPr/>
                    <a:lstStyle/>
                    <a:p>
                      <a:r>
                        <a:rPr lang="en-GB" sz="1200" dirty="0"/>
                        <a:t>140+ (or &lt;60)</a:t>
                      </a:r>
                    </a:p>
                  </a:txBody>
                  <a:tcPr marL="68580" marR="68580" marT="34291" marB="34291" anchor="ctr"/>
                </a:tc>
                <a:tc>
                  <a:txBody>
                    <a:bodyPr/>
                    <a:lstStyle/>
                    <a:p>
                      <a:r>
                        <a:rPr lang="en-GB" sz="1200" dirty="0"/>
                        <a:t>130-139</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3684760453"/>
                  </a:ext>
                </a:extLst>
              </a:tr>
              <a:tr h="288131">
                <a:tc vMerge="1">
                  <a:txBody>
                    <a:bodyPr/>
                    <a:lstStyle/>
                    <a:p>
                      <a:endParaRPr lang="en-GB" sz="1600" dirty="0"/>
                    </a:p>
                  </a:txBody>
                  <a:tcPr/>
                </a:tc>
                <a:tc>
                  <a:txBody>
                    <a:bodyPr/>
                    <a:lstStyle/>
                    <a:p>
                      <a:r>
                        <a:rPr lang="en-GB" sz="1200" dirty="0"/>
                        <a:t>5y</a:t>
                      </a:r>
                    </a:p>
                  </a:txBody>
                  <a:tcPr marL="68580" marR="68580" marT="34291" marB="34291"/>
                </a:tc>
                <a:tc>
                  <a:txBody>
                    <a:bodyPr/>
                    <a:lstStyle/>
                    <a:p>
                      <a:r>
                        <a:rPr lang="en-GB" sz="1200" dirty="0"/>
                        <a:t>130+ (or &lt;60)</a:t>
                      </a:r>
                    </a:p>
                  </a:txBody>
                  <a:tcPr marL="68580" marR="68580" marT="34291" marB="34291"/>
                </a:tc>
                <a:tc>
                  <a:txBody>
                    <a:bodyPr/>
                    <a:lstStyle/>
                    <a:p>
                      <a:r>
                        <a:rPr lang="en-GB" sz="1200" dirty="0"/>
                        <a:t>120-129</a:t>
                      </a:r>
                    </a:p>
                  </a:txBody>
                  <a:tcPr marL="68580" marR="68580" marT="34291" marB="34291"/>
                </a:tc>
                <a:tc vMerge="1">
                  <a:txBody>
                    <a:bodyPr/>
                    <a:lstStyle/>
                    <a:p>
                      <a:endParaRPr lang="en-GB" sz="1600" dirty="0"/>
                    </a:p>
                  </a:txBody>
                  <a:tcPr/>
                </a:tc>
                <a:extLst>
                  <a:ext uri="{0D108BD9-81ED-4DB2-BD59-A6C34878D82A}">
                    <a16:rowId xmlns:a16="http://schemas.microsoft.com/office/drawing/2014/main" xmlns="" val="1766323188"/>
                  </a:ext>
                </a:extLst>
              </a:tr>
              <a:tr h="288131">
                <a:tc vMerge="1">
                  <a:txBody>
                    <a:bodyPr/>
                    <a:lstStyle/>
                    <a:p>
                      <a:endParaRPr lang="en-GB" sz="1600" dirty="0"/>
                    </a:p>
                  </a:txBody>
                  <a:tcPr/>
                </a:tc>
                <a:tc>
                  <a:txBody>
                    <a:bodyPr/>
                    <a:lstStyle/>
                    <a:p>
                      <a:r>
                        <a:rPr lang="en-GB" sz="1200" dirty="0"/>
                        <a:t>6-7y</a:t>
                      </a:r>
                    </a:p>
                  </a:txBody>
                  <a:tcPr marL="68580" marR="68580" marT="34291" marB="34291"/>
                </a:tc>
                <a:tc>
                  <a:txBody>
                    <a:bodyPr/>
                    <a:lstStyle/>
                    <a:p>
                      <a:r>
                        <a:rPr lang="en-GB" sz="1200" dirty="0"/>
                        <a:t>120+ (or &lt;60)</a:t>
                      </a:r>
                    </a:p>
                  </a:txBody>
                  <a:tcPr marL="68580" marR="68580" marT="34291" marB="34291"/>
                </a:tc>
                <a:tc>
                  <a:txBody>
                    <a:bodyPr/>
                    <a:lstStyle/>
                    <a:p>
                      <a:r>
                        <a:rPr lang="en-GB" sz="1200" dirty="0"/>
                        <a:t>110-119</a:t>
                      </a:r>
                    </a:p>
                  </a:txBody>
                  <a:tcPr marL="68580" marR="68580" marT="34291" marB="34291"/>
                </a:tc>
                <a:tc vMerge="1">
                  <a:txBody>
                    <a:bodyPr/>
                    <a:lstStyle/>
                    <a:p>
                      <a:endParaRPr lang="en-GB" sz="1600" dirty="0"/>
                    </a:p>
                  </a:txBody>
                  <a:tcPr/>
                </a:tc>
                <a:extLst>
                  <a:ext uri="{0D108BD9-81ED-4DB2-BD59-A6C34878D82A}">
                    <a16:rowId xmlns:a16="http://schemas.microsoft.com/office/drawing/2014/main" xmlns="" val="3936014456"/>
                  </a:ext>
                </a:extLst>
              </a:tr>
              <a:tr h="288131">
                <a:tc vMerge="1">
                  <a:txBody>
                    <a:bodyPr/>
                    <a:lstStyle/>
                    <a:p>
                      <a:endParaRPr lang="en-GB" sz="1600" dirty="0"/>
                    </a:p>
                  </a:txBody>
                  <a:tcPr/>
                </a:tc>
                <a:tc>
                  <a:txBody>
                    <a:bodyPr/>
                    <a:lstStyle/>
                    <a:p>
                      <a:r>
                        <a:rPr lang="en-GB" sz="1200" dirty="0"/>
                        <a:t>8-11yr</a:t>
                      </a:r>
                    </a:p>
                  </a:txBody>
                  <a:tcPr marL="68580" marR="68580" marT="34291" marB="34291"/>
                </a:tc>
                <a:tc>
                  <a:txBody>
                    <a:bodyPr/>
                    <a:lstStyle/>
                    <a:p>
                      <a:r>
                        <a:rPr lang="en-GB" sz="1200" dirty="0"/>
                        <a:t>115+ (or &lt;60)</a:t>
                      </a:r>
                    </a:p>
                  </a:txBody>
                  <a:tcPr marL="68580" marR="68580" marT="34291" marB="34291"/>
                </a:tc>
                <a:tc>
                  <a:txBody>
                    <a:bodyPr/>
                    <a:lstStyle/>
                    <a:p>
                      <a:r>
                        <a:rPr lang="en-GB" sz="1200" dirty="0"/>
                        <a:t>105-114</a:t>
                      </a:r>
                    </a:p>
                  </a:txBody>
                  <a:tcPr marL="68580" marR="68580" marT="34291" marB="34291"/>
                </a:tc>
                <a:tc vMerge="1">
                  <a:txBody>
                    <a:bodyPr/>
                    <a:lstStyle/>
                    <a:p>
                      <a:endParaRPr lang="en-GB" sz="1600" dirty="0"/>
                    </a:p>
                  </a:txBody>
                  <a:tcPr/>
                </a:tc>
                <a:extLst>
                  <a:ext uri="{0D108BD9-81ED-4DB2-BD59-A6C34878D82A}">
                    <a16:rowId xmlns:a16="http://schemas.microsoft.com/office/drawing/2014/main" xmlns="" val="627592153"/>
                  </a:ext>
                </a:extLst>
              </a:tr>
              <a:tr h="288131">
                <a:tc gridSpan="4">
                  <a:txBody>
                    <a:bodyPr/>
                    <a:lstStyle/>
                    <a:p>
                      <a:endParaRPr lang="en-GB" sz="1200" dirty="0"/>
                    </a:p>
                  </a:txBody>
                  <a:tcPr marL="68580" marR="68580" marT="34291" marB="34291"/>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vMerge="1">
                  <a:txBody>
                    <a:bodyPr/>
                    <a:lstStyle/>
                    <a:p>
                      <a:endParaRPr lang="en-GB" sz="1600" dirty="0"/>
                    </a:p>
                  </a:txBody>
                  <a:tcPr/>
                </a:tc>
                <a:extLst>
                  <a:ext uri="{0D108BD9-81ED-4DB2-BD59-A6C34878D82A}">
                    <a16:rowId xmlns:a16="http://schemas.microsoft.com/office/drawing/2014/main" xmlns="" val="1430660866"/>
                  </a:ext>
                </a:extLst>
              </a:tr>
              <a:tr h="288131">
                <a:tc>
                  <a:txBody>
                    <a:bodyPr/>
                    <a:lstStyle/>
                    <a:p>
                      <a:r>
                        <a:rPr lang="en-GB" sz="1200" dirty="0"/>
                        <a:t>BP</a:t>
                      </a:r>
                    </a:p>
                  </a:txBody>
                  <a:tcPr marL="68580" marR="68580" marT="34291" marB="34291" anchor="ctr"/>
                </a:tc>
                <a:tc>
                  <a:txBody>
                    <a:bodyPr/>
                    <a:lstStyle/>
                    <a:p>
                      <a:r>
                        <a:rPr lang="en-GB" sz="1200" dirty="0"/>
                        <a:t>≤11y</a:t>
                      </a:r>
                    </a:p>
                  </a:txBody>
                  <a:tcPr marL="68580" marR="68580" marT="34291" marB="34291" anchor="ctr"/>
                </a:tc>
                <a:tc gridSpan="2">
                  <a:txBody>
                    <a:bodyPr/>
                    <a:lstStyle/>
                    <a:p>
                      <a:pPr algn="ctr"/>
                      <a:r>
                        <a:rPr lang="en-GB" sz="1200" dirty="0"/>
                        <a:t>No Recommendations </a:t>
                      </a:r>
                    </a:p>
                  </a:txBody>
                  <a:tcPr marL="68580" marR="68580" marT="34291" marB="34291" anchor="ctr"/>
                </a:tc>
                <a:tc hMerge="1">
                  <a:txBody>
                    <a:bodyPr/>
                    <a:lstStyle/>
                    <a:p>
                      <a:endParaRPr lang="en-GB" sz="1600" dirty="0"/>
                    </a:p>
                  </a:txBody>
                  <a:tcPr/>
                </a:tc>
                <a:tc vMerge="1">
                  <a:txBody>
                    <a:bodyPr/>
                    <a:lstStyle/>
                    <a:p>
                      <a:endParaRPr lang="en-GB" sz="1600" dirty="0"/>
                    </a:p>
                  </a:txBody>
                  <a:tcPr/>
                </a:tc>
                <a:extLst>
                  <a:ext uri="{0D108BD9-81ED-4DB2-BD59-A6C34878D82A}">
                    <a16:rowId xmlns:a16="http://schemas.microsoft.com/office/drawing/2014/main" xmlns="" val="1904304014"/>
                  </a:ext>
                </a:extLst>
              </a:tr>
              <a:tr h="288131">
                <a:tc>
                  <a:txBody>
                    <a:bodyPr/>
                    <a:lstStyle/>
                    <a:p>
                      <a:r>
                        <a:rPr lang="en-GB" sz="1200" dirty="0"/>
                        <a:t>Urine Output</a:t>
                      </a:r>
                    </a:p>
                  </a:txBody>
                  <a:tcPr marL="68580" marR="68580" marT="34291" marB="34291" anchor="ctr"/>
                </a:tc>
                <a:tc>
                  <a:txBody>
                    <a:bodyPr/>
                    <a:lstStyle/>
                    <a:p>
                      <a:r>
                        <a:rPr lang="en-GB" sz="1200" dirty="0"/>
                        <a:t>≤11y</a:t>
                      </a:r>
                    </a:p>
                  </a:txBody>
                  <a:tcPr marL="68580" marR="68580" marT="34291" marB="34291" anchor="ctr"/>
                </a:tc>
                <a:tc>
                  <a:txBody>
                    <a:bodyPr/>
                    <a:lstStyle/>
                    <a:p>
                      <a:endParaRPr lang="en-GB" sz="1200" dirty="0"/>
                    </a:p>
                  </a:txBody>
                  <a:tcPr marL="68580" marR="68580" marT="34291" marB="34291" anchor="ctr"/>
                </a:tc>
                <a:tc>
                  <a:txBody>
                    <a:bodyPr/>
                    <a:lstStyle/>
                    <a:p>
                      <a:r>
                        <a:rPr lang="en-GB" sz="1200" dirty="0"/>
                        <a:t>Reduced Urine Output</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3697195654"/>
                  </a:ext>
                </a:extLst>
              </a:tr>
              <a:tr h="288131">
                <a:tc>
                  <a:txBody>
                    <a:bodyPr/>
                    <a:lstStyle/>
                    <a:p>
                      <a:r>
                        <a:rPr lang="en-GB" sz="1200" dirty="0"/>
                        <a:t>Capillary Refill Time</a:t>
                      </a:r>
                    </a:p>
                  </a:txBody>
                  <a:tcPr marL="68580" marR="68580" marT="34291" marB="34291" anchor="ctr"/>
                </a:tc>
                <a:tc>
                  <a:txBody>
                    <a:bodyPr/>
                    <a:lstStyle/>
                    <a:p>
                      <a:r>
                        <a:rPr lang="en-GB" sz="1200" dirty="0"/>
                        <a:t>≤11y</a:t>
                      </a:r>
                    </a:p>
                  </a:txBody>
                  <a:tcPr marL="68580" marR="68580" marT="34291" marB="34291" anchor="ctr"/>
                </a:tc>
                <a:tc>
                  <a:txBody>
                    <a:bodyPr/>
                    <a:lstStyle/>
                    <a:p>
                      <a:r>
                        <a:rPr lang="en-GB" sz="1200" dirty="0"/>
                        <a:t>No higher risk criteria </a:t>
                      </a:r>
                    </a:p>
                  </a:txBody>
                  <a:tcPr marL="68580" marR="68580" marT="34291" marB="34291" anchor="ctr"/>
                </a:tc>
                <a:tc>
                  <a:txBody>
                    <a:bodyPr/>
                    <a:lstStyle/>
                    <a:p>
                      <a:r>
                        <a:rPr lang="en-GB" sz="1200" dirty="0"/>
                        <a:t>3sec +</a:t>
                      </a:r>
                    </a:p>
                  </a:txBody>
                  <a:tcPr marL="68580" marR="68580" marT="34291" marB="34291" anchor="ctr"/>
                </a:tc>
                <a:tc vMerge="1">
                  <a:txBody>
                    <a:bodyPr/>
                    <a:lstStyle/>
                    <a:p>
                      <a:endParaRPr lang="en-GB" sz="1600" dirty="0"/>
                    </a:p>
                  </a:txBody>
                  <a:tcPr/>
                </a:tc>
                <a:extLst>
                  <a:ext uri="{0D108BD9-81ED-4DB2-BD59-A6C34878D82A}">
                    <a16:rowId xmlns:a16="http://schemas.microsoft.com/office/drawing/2014/main" xmlns="" val="15385382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C20C280D-A748-4204-9929-2F307DB861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
        <p:nvSpPr>
          <p:cNvPr id="7171" name="Content Placeholder 2">
            <a:extLst>
              <a:ext uri="{FF2B5EF4-FFF2-40B4-BE49-F238E27FC236}">
                <a16:creationId xmlns:a16="http://schemas.microsoft.com/office/drawing/2014/main" xmlns="" id="{8AF5F6F7-54F6-4E47-A728-07DAC67D1060}"/>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2400" dirty="0"/>
              <a:t>Dr Simon Stockley, RCGP Clinical Champion for Sepsis, will be available throughout this webinar to take questions and will answer them live </a:t>
            </a:r>
          </a:p>
          <a:p>
            <a:pPr marL="0" indent="0">
              <a:buFontTx/>
              <a:buNone/>
            </a:pPr>
            <a:endParaRPr lang="en-GB" altLang="en-US" sz="2400" dirty="0"/>
          </a:p>
          <a:p>
            <a:pPr marL="0" indent="0">
              <a:buFontTx/>
              <a:buNone/>
            </a:pPr>
            <a:r>
              <a:rPr lang="en-GB" altLang="en-US" sz="2400" dirty="0"/>
              <a:t>A summary of the questions and answers will be made available after the presentation, alongside the slides themselves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1A99F8DF-AC8E-42FB-85D9-91E10CB8ADB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Skin &amp; Temperature </a:t>
            </a:r>
          </a:p>
        </p:txBody>
      </p:sp>
      <p:graphicFrame>
        <p:nvGraphicFramePr>
          <p:cNvPr id="4" name="Content Placeholder 3">
            <a:extLst>
              <a:ext uri="{FF2B5EF4-FFF2-40B4-BE49-F238E27FC236}">
                <a16:creationId xmlns:a16="http://schemas.microsoft.com/office/drawing/2014/main" xmlns="" id="{2C13CD88-64D2-417B-BAAC-83B61BF6A782}"/>
              </a:ext>
            </a:extLst>
          </p:cNvPr>
          <p:cNvGraphicFramePr>
            <a:graphicFrameLocks noGrp="1"/>
          </p:cNvGraphicFramePr>
          <p:nvPr>
            <p:ph idx="1"/>
            <p:extLst>
              <p:ext uri="{D42A27DB-BD31-4B8C-83A1-F6EECF244321}">
                <p14:modId xmlns:p14="http://schemas.microsoft.com/office/powerpoint/2010/main" val="4258447610"/>
              </p:ext>
            </p:extLst>
          </p:nvPr>
        </p:nvGraphicFramePr>
        <p:xfrm>
          <a:off x="788988" y="2571750"/>
          <a:ext cx="7269162" cy="2468594"/>
        </p:xfrm>
        <a:graphic>
          <a:graphicData uri="http://schemas.openxmlformats.org/drawingml/2006/table">
            <a:tbl>
              <a:tblPr firstRow="1" bandRow="1">
                <a:tableStyleId>{616DA210-FB5B-4158-B5E0-FEB733F419BA}</a:tableStyleId>
              </a:tblPr>
              <a:tblGrid>
                <a:gridCol w="1027308">
                  <a:extLst>
                    <a:ext uri="{9D8B030D-6E8A-4147-A177-3AD203B41FA5}">
                      <a16:colId xmlns:a16="http://schemas.microsoft.com/office/drawing/2014/main" xmlns="" val="1006052901"/>
                    </a:ext>
                  </a:extLst>
                </a:gridCol>
                <a:gridCol w="840444">
                  <a:extLst>
                    <a:ext uri="{9D8B030D-6E8A-4147-A177-3AD203B41FA5}">
                      <a16:colId xmlns:a16="http://schemas.microsoft.com/office/drawing/2014/main" xmlns="" val="177023729"/>
                    </a:ext>
                  </a:extLst>
                </a:gridCol>
                <a:gridCol w="2118190">
                  <a:extLst>
                    <a:ext uri="{9D8B030D-6E8A-4147-A177-3AD203B41FA5}">
                      <a16:colId xmlns:a16="http://schemas.microsoft.com/office/drawing/2014/main" xmlns="" val="1762561856"/>
                    </a:ext>
                  </a:extLst>
                </a:gridCol>
                <a:gridCol w="1825084">
                  <a:extLst>
                    <a:ext uri="{9D8B030D-6E8A-4147-A177-3AD203B41FA5}">
                      <a16:colId xmlns:a16="http://schemas.microsoft.com/office/drawing/2014/main" xmlns="" val="2777482739"/>
                    </a:ext>
                  </a:extLst>
                </a:gridCol>
                <a:gridCol w="1458136">
                  <a:extLst>
                    <a:ext uri="{9D8B030D-6E8A-4147-A177-3AD203B41FA5}">
                      <a16:colId xmlns:a16="http://schemas.microsoft.com/office/drawing/2014/main" xmlns="" val="3292426177"/>
                    </a:ext>
                  </a:extLst>
                </a:gridCol>
              </a:tblGrid>
              <a:tr h="278084">
                <a:tc rowSpan="2" gridSpan="2">
                  <a:txBody>
                    <a:bodyPr/>
                    <a:lstStyle/>
                    <a:p>
                      <a:endParaRPr lang="en-GB" sz="1200" dirty="0"/>
                    </a:p>
                  </a:txBody>
                  <a:tcPr marL="66280" marR="66280" marT="34285" marB="34285"/>
                </a:tc>
                <a:tc rowSpan="2" hMerge="1">
                  <a:txBody>
                    <a:bodyPr/>
                    <a:lstStyle/>
                    <a:p>
                      <a:endParaRPr lang="en-GB" sz="1600" dirty="0"/>
                    </a:p>
                  </a:txBody>
                  <a:tcPr/>
                </a:tc>
                <a:tc gridSpan="3">
                  <a:txBody>
                    <a:bodyPr/>
                    <a:lstStyle/>
                    <a:p>
                      <a:pPr algn="ctr"/>
                      <a:r>
                        <a:rPr lang="en-GB" sz="1200" dirty="0"/>
                        <a:t>Risk Category </a:t>
                      </a:r>
                    </a:p>
                  </a:txBody>
                  <a:tcPr marL="66280" marR="66280" marT="34285" marB="34285"/>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350060874"/>
                  </a:ext>
                </a:extLst>
              </a:tr>
              <a:tr h="278084">
                <a:tc gridSpan="2" vMerge="1">
                  <a:txBody>
                    <a:bodyPr/>
                    <a:lstStyle/>
                    <a:p>
                      <a:endParaRPr lang="en-GB" sz="1600" dirty="0"/>
                    </a:p>
                  </a:txBody>
                  <a:tcPr/>
                </a:tc>
                <a:tc hMerge="1" vMerge="1">
                  <a:txBody>
                    <a:bodyPr/>
                    <a:lstStyle/>
                    <a:p>
                      <a:endParaRPr lang="en-GB" sz="1600" dirty="0"/>
                    </a:p>
                  </a:txBody>
                  <a:tcPr/>
                </a:tc>
                <a:tc>
                  <a:txBody>
                    <a:bodyPr/>
                    <a:lstStyle/>
                    <a:p>
                      <a:r>
                        <a:rPr lang="en-GB" sz="1200" dirty="0"/>
                        <a:t>High</a:t>
                      </a:r>
                    </a:p>
                  </a:txBody>
                  <a:tcPr marL="66280" marR="66280" marT="34285" marB="34285"/>
                </a:tc>
                <a:tc>
                  <a:txBody>
                    <a:bodyPr/>
                    <a:lstStyle/>
                    <a:p>
                      <a:r>
                        <a:rPr lang="en-GB" sz="1200" dirty="0"/>
                        <a:t>Mod – High</a:t>
                      </a:r>
                    </a:p>
                  </a:txBody>
                  <a:tcPr marL="66280" marR="66280" marT="34285" marB="34285"/>
                </a:tc>
                <a:tc>
                  <a:txBody>
                    <a:bodyPr/>
                    <a:lstStyle/>
                    <a:p>
                      <a:r>
                        <a:rPr lang="en-GB" sz="1200" dirty="0"/>
                        <a:t>Low Risk</a:t>
                      </a:r>
                    </a:p>
                  </a:txBody>
                  <a:tcPr marL="66280" marR="66280" marT="34285" marB="34285"/>
                </a:tc>
                <a:extLst>
                  <a:ext uri="{0D108BD9-81ED-4DB2-BD59-A6C34878D82A}">
                    <a16:rowId xmlns:a16="http://schemas.microsoft.com/office/drawing/2014/main" xmlns="" val="1719129649"/>
                  </a:ext>
                </a:extLst>
              </a:tr>
              <a:tr h="278084">
                <a:tc rowSpan="3">
                  <a:txBody>
                    <a:bodyPr/>
                    <a:lstStyle/>
                    <a:p>
                      <a:r>
                        <a:rPr lang="en-GB" sz="1200" dirty="0"/>
                        <a:t>Temperature </a:t>
                      </a:r>
                    </a:p>
                  </a:txBody>
                  <a:tcPr marL="66280" marR="66280" marT="34285" marB="34285"/>
                </a:tc>
                <a:tc>
                  <a:txBody>
                    <a:bodyPr/>
                    <a:lstStyle/>
                    <a:p>
                      <a:r>
                        <a:rPr lang="en-GB" sz="1200" dirty="0"/>
                        <a:t>&lt;3m</a:t>
                      </a:r>
                    </a:p>
                  </a:txBody>
                  <a:tcPr marL="66280" marR="66280" marT="34285" marB="34285" anchor="ctr"/>
                </a:tc>
                <a:tc>
                  <a:txBody>
                    <a:bodyPr/>
                    <a:lstStyle/>
                    <a:p>
                      <a:r>
                        <a:rPr lang="en-GB" sz="1200" dirty="0"/>
                        <a:t>38+C</a:t>
                      </a:r>
                    </a:p>
                  </a:txBody>
                  <a:tcPr marL="66280" marR="66280" marT="34285" marB="34285" anchor="ctr"/>
                </a:tc>
                <a:tc>
                  <a:txBody>
                    <a:bodyPr/>
                    <a:lstStyle/>
                    <a:p>
                      <a:r>
                        <a:rPr lang="en-GB" sz="1200" dirty="0"/>
                        <a:t>&lt;36C</a:t>
                      </a:r>
                    </a:p>
                  </a:txBody>
                  <a:tcPr marL="66280" marR="66280" marT="34285" marB="34285" anchor="ctr"/>
                </a:tc>
                <a:tc>
                  <a:txBody>
                    <a:bodyPr/>
                    <a:lstStyle/>
                    <a:p>
                      <a:endParaRPr lang="en-GB" sz="1200" dirty="0"/>
                    </a:p>
                  </a:txBody>
                  <a:tcPr marL="66280" marR="66280" marT="34285" marB="34285"/>
                </a:tc>
                <a:extLst>
                  <a:ext uri="{0D108BD9-81ED-4DB2-BD59-A6C34878D82A}">
                    <a16:rowId xmlns:a16="http://schemas.microsoft.com/office/drawing/2014/main" xmlns="" val="781656881"/>
                  </a:ext>
                </a:extLst>
              </a:tr>
              <a:tr h="278084">
                <a:tc vMerge="1">
                  <a:txBody>
                    <a:bodyPr/>
                    <a:lstStyle/>
                    <a:p>
                      <a:endParaRPr lang="en-GB" sz="1200" dirty="0"/>
                    </a:p>
                  </a:txBody>
                  <a:tcPr marL="66280" marR="66280" marT="34285" marB="34285"/>
                </a:tc>
                <a:tc>
                  <a:txBody>
                    <a:bodyPr/>
                    <a:lstStyle/>
                    <a:p>
                      <a:r>
                        <a:rPr lang="en-GB" sz="1200" dirty="0"/>
                        <a:t>3-6m</a:t>
                      </a:r>
                    </a:p>
                  </a:txBody>
                  <a:tcPr marL="66280" marR="66280" marT="34285" marB="34285" anchor="ctr"/>
                </a:tc>
                <a:tc>
                  <a:txBody>
                    <a:bodyPr/>
                    <a:lstStyle/>
                    <a:p>
                      <a:r>
                        <a:rPr lang="en-GB" sz="1200" dirty="0"/>
                        <a:t>39+C</a:t>
                      </a:r>
                    </a:p>
                  </a:txBody>
                  <a:tcPr marL="66280" marR="66280" marT="34285" marB="34285" anchor="ctr"/>
                </a:tc>
                <a:tc>
                  <a:txBody>
                    <a:bodyPr/>
                    <a:lstStyle/>
                    <a:p>
                      <a:r>
                        <a:rPr lang="en-GB" sz="1200" dirty="0"/>
                        <a:t>&lt;36C</a:t>
                      </a:r>
                    </a:p>
                  </a:txBody>
                  <a:tcPr marL="66280" marR="66280" marT="34285" marB="34285" anchor="ctr"/>
                </a:tc>
                <a:tc>
                  <a:txBody>
                    <a:bodyPr/>
                    <a:lstStyle/>
                    <a:p>
                      <a:endParaRPr lang="en-GB" sz="1200" dirty="0"/>
                    </a:p>
                  </a:txBody>
                  <a:tcPr marL="66280" marR="66280" marT="34285" marB="34285"/>
                </a:tc>
                <a:extLst>
                  <a:ext uri="{0D108BD9-81ED-4DB2-BD59-A6C34878D82A}">
                    <a16:rowId xmlns:a16="http://schemas.microsoft.com/office/drawing/2014/main" xmlns="" val="3666671115"/>
                  </a:ext>
                </a:extLst>
              </a:tr>
              <a:tr h="278084">
                <a:tc vMerge="1">
                  <a:txBody>
                    <a:bodyPr/>
                    <a:lstStyle/>
                    <a:p>
                      <a:endParaRPr lang="en-GB" sz="1200" dirty="0"/>
                    </a:p>
                  </a:txBody>
                  <a:tcPr marL="66280" marR="66280" marT="34285" marB="34285"/>
                </a:tc>
                <a:tc>
                  <a:txBody>
                    <a:bodyPr/>
                    <a:lstStyle/>
                    <a:p>
                      <a:r>
                        <a:rPr lang="en-GB" sz="1200" dirty="0"/>
                        <a:t>&gt;6m</a:t>
                      </a:r>
                    </a:p>
                  </a:txBody>
                  <a:tcPr marL="66280" marR="66280" marT="34285" marB="34285" anchor="ctr"/>
                </a:tc>
                <a:tc>
                  <a:txBody>
                    <a:bodyPr/>
                    <a:lstStyle/>
                    <a:p>
                      <a:r>
                        <a:rPr lang="en-GB" sz="1200" dirty="0"/>
                        <a:t>No Higher Temp</a:t>
                      </a:r>
                    </a:p>
                  </a:txBody>
                  <a:tcPr marL="66280" marR="66280" marT="34285" marB="34285" anchor="ctr"/>
                </a:tc>
                <a:tc>
                  <a:txBody>
                    <a:bodyPr/>
                    <a:lstStyle/>
                    <a:p>
                      <a:r>
                        <a:rPr lang="en-GB" sz="1200" dirty="0"/>
                        <a:t>&lt;36C</a:t>
                      </a:r>
                    </a:p>
                  </a:txBody>
                  <a:tcPr marL="66280" marR="66280" marT="34285" marB="34285" anchor="ctr"/>
                </a:tc>
                <a:tc>
                  <a:txBody>
                    <a:bodyPr/>
                    <a:lstStyle/>
                    <a:p>
                      <a:endParaRPr lang="en-GB" sz="1200" dirty="0"/>
                    </a:p>
                  </a:txBody>
                  <a:tcPr marL="66280" marR="66280" marT="34285" marB="34285"/>
                </a:tc>
                <a:extLst>
                  <a:ext uri="{0D108BD9-81ED-4DB2-BD59-A6C34878D82A}">
                    <a16:rowId xmlns:a16="http://schemas.microsoft.com/office/drawing/2014/main" xmlns="" val="1257620541"/>
                  </a:ext>
                </a:extLst>
              </a:tr>
              <a:tr h="278084">
                <a:tc gridSpan="5">
                  <a:txBody>
                    <a:bodyPr/>
                    <a:lstStyle/>
                    <a:p>
                      <a:endParaRPr lang="en-GB" sz="1200" dirty="0"/>
                    </a:p>
                  </a:txBody>
                  <a:tcPr marL="66280" marR="66280" marT="34285" marB="34285"/>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115758226"/>
                  </a:ext>
                </a:extLst>
              </a:tr>
              <a:tr h="800062">
                <a:tc>
                  <a:txBody>
                    <a:bodyPr/>
                    <a:lstStyle/>
                    <a:p>
                      <a:r>
                        <a:rPr lang="en-GB" sz="1200" dirty="0"/>
                        <a:t>Skin</a:t>
                      </a:r>
                    </a:p>
                  </a:txBody>
                  <a:tcPr marL="66280" marR="66280" marT="34285" marB="34285"/>
                </a:tc>
                <a:tc>
                  <a:txBody>
                    <a:bodyPr/>
                    <a:lstStyle/>
                    <a:p>
                      <a:r>
                        <a:rPr lang="en-GB" sz="1200" dirty="0"/>
                        <a:t>All Ages </a:t>
                      </a:r>
                    </a:p>
                  </a:txBody>
                  <a:tcPr marL="66280" marR="66280" marT="34285" marB="34285" anchor="ctr"/>
                </a:tc>
                <a:tc>
                  <a:txBody>
                    <a:bodyPr/>
                    <a:lstStyle/>
                    <a:p>
                      <a:r>
                        <a:rPr lang="en-GB" sz="1200" dirty="0"/>
                        <a:t>Mottled or grey appearance, cyanosis, non blanching rash</a:t>
                      </a:r>
                    </a:p>
                  </a:txBody>
                  <a:tcPr marL="66280" marR="66280" marT="34285" marB="34285" anchor="ctr"/>
                </a:tc>
                <a:tc>
                  <a:txBody>
                    <a:bodyPr/>
                    <a:lstStyle/>
                    <a:p>
                      <a:r>
                        <a:rPr lang="en-GB" sz="1200" dirty="0"/>
                        <a:t>Signs of potential infection or skin breakdown at surgical site</a:t>
                      </a:r>
                    </a:p>
                  </a:txBody>
                  <a:tcPr marL="66280" marR="66280" marT="34285" marB="34285" anchor="ctr"/>
                </a:tc>
                <a:tc>
                  <a:txBody>
                    <a:bodyPr/>
                    <a:lstStyle/>
                    <a:p>
                      <a:r>
                        <a:rPr lang="en-GB" sz="1200" dirty="0"/>
                        <a:t>Normal colour, no non blanching rash </a:t>
                      </a:r>
                    </a:p>
                  </a:txBody>
                  <a:tcPr marL="66280" marR="66280" marT="34285" marB="34285" anchor="ctr"/>
                </a:tc>
                <a:extLst>
                  <a:ext uri="{0D108BD9-81ED-4DB2-BD59-A6C34878D82A}">
                    <a16:rowId xmlns:a16="http://schemas.microsoft.com/office/drawing/2014/main" xmlns="" val="265505964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A0E737A2-DE78-4773-B66D-8000BC06C2B0}"/>
              </a:ext>
            </a:extLst>
          </p:cNvPr>
          <p:cNvSpPr>
            <a:spLocks noGrp="1" noChangeArrowheads="1"/>
          </p:cNvSpPr>
          <p:nvPr>
            <p:ph type="title"/>
          </p:nvPr>
        </p:nvSpPr>
        <p:spPr bwMode="auto">
          <a:xfrm>
            <a:off x="773113" y="260350"/>
            <a:ext cx="75438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Behaviour </a:t>
            </a:r>
          </a:p>
        </p:txBody>
      </p:sp>
      <p:graphicFrame>
        <p:nvGraphicFramePr>
          <p:cNvPr id="4" name="Content Placeholder 3">
            <a:extLst>
              <a:ext uri="{FF2B5EF4-FFF2-40B4-BE49-F238E27FC236}">
                <a16:creationId xmlns:a16="http://schemas.microsoft.com/office/drawing/2014/main" xmlns="" id="{2F3863C3-A21E-44C5-992F-16B8CA2B2CF9}"/>
              </a:ext>
            </a:extLst>
          </p:cNvPr>
          <p:cNvGraphicFramePr>
            <a:graphicFrameLocks noGrp="1"/>
          </p:cNvGraphicFramePr>
          <p:nvPr>
            <p:ph idx="1"/>
            <p:extLst>
              <p:ext uri="{D42A27DB-BD31-4B8C-83A1-F6EECF244321}">
                <p14:modId xmlns:p14="http://schemas.microsoft.com/office/powerpoint/2010/main" val="3907858009"/>
              </p:ext>
            </p:extLst>
          </p:nvPr>
        </p:nvGraphicFramePr>
        <p:xfrm>
          <a:off x="742950" y="2122488"/>
          <a:ext cx="7602539" cy="3479800"/>
        </p:xfrm>
        <a:graphic>
          <a:graphicData uri="http://schemas.openxmlformats.org/drawingml/2006/table">
            <a:tbl>
              <a:tblPr firstRow="1" bandRow="1">
                <a:tableStyleId>{616DA210-FB5B-4158-B5E0-FEB733F419BA}</a:tableStyleId>
              </a:tblPr>
              <a:tblGrid>
                <a:gridCol w="714978">
                  <a:extLst>
                    <a:ext uri="{9D8B030D-6E8A-4147-A177-3AD203B41FA5}">
                      <a16:colId xmlns:a16="http://schemas.microsoft.com/office/drawing/2014/main" xmlns="" val="864572627"/>
                    </a:ext>
                  </a:extLst>
                </a:gridCol>
                <a:gridCol w="3068741">
                  <a:extLst>
                    <a:ext uri="{9D8B030D-6E8A-4147-A177-3AD203B41FA5}">
                      <a16:colId xmlns:a16="http://schemas.microsoft.com/office/drawing/2014/main" xmlns="" val="3633765953"/>
                    </a:ext>
                  </a:extLst>
                </a:gridCol>
                <a:gridCol w="2193834">
                  <a:extLst>
                    <a:ext uri="{9D8B030D-6E8A-4147-A177-3AD203B41FA5}">
                      <a16:colId xmlns:a16="http://schemas.microsoft.com/office/drawing/2014/main" xmlns="" val="2334636524"/>
                    </a:ext>
                  </a:extLst>
                </a:gridCol>
                <a:gridCol w="1624986">
                  <a:extLst>
                    <a:ext uri="{9D8B030D-6E8A-4147-A177-3AD203B41FA5}">
                      <a16:colId xmlns:a16="http://schemas.microsoft.com/office/drawing/2014/main" xmlns="" val="1353886243"/>
                    </a:ext>
                  </a:extLst>
                </a:gridCol>
              </a:tblGrid>
              <a:tr h="331711">
                <a:tc rowSpan="2">
                  <a:txBody>
                    <a:bodyPr/>
                    <a:lstStyle/>
                    <a:p>
                      <a:endParaRPr lang="en-GB" sz="1200" dirty="0"/>
                    </a:p>
                  </a:txBody>
                  <a:tcPr marL="68568" marR="68568" marT="34295" marB="34295"/>
                </a:tc>
                <a:tc gridSpan="3">
                  <a:txBody>
                    <a:bodyPr/>
                    <a:lstStyle/>
                    <a:p>
                      <a:pPr algn="ctr"/>
                      <a:r>
                        <a:rPr lang="en-GB" sz="1200" dirty="0"/>
                        <a:t>Risk Category</a:t>
                      </a:r>
                    </a:p>
                  </a:txBody>
                  <a:tcPr marL="68568" marR="68568" marT="34295" marB="34295" anchor="ct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xmlns="" val="3890690353"/>
                  </a:ext>
                </a:extLst>
              </a:tr>
              <a:tr h="331711">
                <a:tc vMerge="1">
                  <a:txBody>
                    <a:bodyPr/>
                    <a:lstStyle/>
                    <a:p>
                      <a:endParaRPr lang="en-GB" sz="1600" dirty="0"/>
                    </a:p>
                  </a:txBody>
                  <a:tcPr/>
                </a:tc>
                <a:tc>
                  <a:txBody>
                    <a:bodyPr/>
                    <a:lstStyle/>
                    <a:p>
                      <a:r>
                        <a:rPr lang="en-GB" sz="1200" dirty="0"/>
                        <a:t>High</a:t>
                      </a:r>
                    </a:p>
                  </a:txBody>
                  <a:tcPr marL="68568" marR="68568" marT="34295" marB="34295" anchor="ctr"/>
                </a:tc>
                <a:tc>
                  <a:txBody>
                    <a:bodyPr/>
                    <a:lstStyle/>
                    <a:p>
                      <a:r>
                        <a:rPr lang="en-GB" sz="1200" dirty="0"/>
                        <a:t>Mod-High</a:t>
                      </a:r>
                    </a:p>
                  </a:txBody>
                  <a:tcPr marL="68568" marR="68568" marT="34295" marB="34295" anchor="ctr"/>
                </a:tc>
                <a:tc>
                  <a:txBody>
                    <a:bodyPr/>
                    <a:lstStyle/>
                    <a:p>
                      <a:r>
                        <a:rPr lang="en-GB" sz="1200" dirty="0"/>
                        <a:t>Low </a:t>
                      </a:r>
                    </a:p>
                  </a:txBody>
                  <a:tcPr marL="68568" marR="68568" marT="34295" marB="34295" anchor="ctr"/>
                </a:tc>
                <a:extLst>
                  <a:ext uri="{0D108BD9-81ED-4DB2-BD59-A6C34878D82A}">
                    <a16:rowId xmlns:a16="http://schemas.microsoft.com/office/drawing/2014/main" xmlns="" val="4057811623"/>
                  </a:ext>
                </a:extLst>
              </a:tr>
              <a:tr h="331711">
                <a:tc rowSpan="4">
                  <a:txBody>
                    <a:bodyPr/>
                    <a:lstStyle/>
                    <a:p>
                      <a:r>
                        <a:rPr lang="en-GB" sz="1200" dirty="0"/>
                        <a:t>&lt;5y</a:t>
                      </a:r>
                    </a:p>
                  </a:txBody>
                  <a:tcPr marL="68568" marR="68568" marT="34295" marB="34295"/>
                </a:tc>
                <a:tc>
                  <a:txBody>
                    <a:bodyPr/>
                    <a:lstStyle/>
                    <a:p>
                      <a:r>
                        <a:rPr lang="en-GB" sz="1200" dirty="0"/>
                        <a:t>Does not respond to usual social cues</a:t>
                      </a:r>
                    </a:p>
                  </a:txBody>
                  <a:tcPr marL="68568" marR="68568" marT="34295" marB="34295" anchor="ctr"/>
                </a:tc>
                <a:tc>
                  <a:txBody>
                    <a:bodyPr/>
                    <a:lstStyle/>
                    <a:p>
                      <a:r>
                        <a:rPr lang="en-GB" sz="1200" dirty="0"/>
                        <a:t>No smile</a:t>
                      </a:r>
                    </a:p>
                  </a:txBody>
                  <a:tcPr marL="68568" marR="68568" marT="34295" marB="34295" anchor="ctr"/>
                </a:tc>
                <a:tc>
                  <a:txBody>
                    <a:bodyPr/>
                    <a:lstStyle/>
                    <a:p>
                      <a:r>
                        <a:rPr lang="en-GB" sz="1200" dirty="0"/>
                        <a:t>Content and Smiling </a:t>
                      </a:r>
                    </a:p>
                  </a:txBody>
                  <a:tcPr marL="68568" marR="68568" marT="34295" marB="34295" anchor="ctr"/>
                </a:tc>
                <a:extLst>
                  <a:ext uri="{0D108BD9-81ED-4DB2-BD59-A6C34878D82A}">
                    <a16:rowId xmlns:a16="http://schemas.microsoft.com/office/drawing/2014/main" xmlns="" val="1313767586"/>
                  </a:ext>
                </a:extLst>
              </a:tr>
              <a:tr h="434410">
                <a:tc vMerge="1">
                  <a:txBody>
                    <a:bodyPr/>
                    <a:lstStyle/>
                    <a:p>
                      <a:endParaRPr lang="en-GB" sz="1600" dirty="0"/>
                    </a:p>
                  </a:txBody>
                  <a:tcPr/>
                </a:tc>
                <a:tc>
                  <a:txBody>
                    <a:bodyPr/>
                    <a:lstStyle/>
                    <a:p>
                      <a:r>
                        <a:rPr lang="en-GB" sz="1200" dirty="0"/>
                        <a:t>Looks Ill to HCP</a:t>
                      </a:r>
                    </a:p>
                  </a:txBody>
                  <a:tcPr marL="68568" marR="68568" marT="34295" marB="34295" anchor="ctr"/>
                </a:tc>
                <a:tc>
                  <a:txBody>
                    <a:bodyPr/>
                    <a:lstStyle/>
                    <a:p>
                      <a:r>
                        <a:rPr lang="en-GB" sz="1200" dirty="0"/>
                        <a:t>Wakes with prolonged stimulation only </a:t>
                      </a:r>
                    </a:p>
                  </a:txBody>
                  <a:tcPr marL="68568" marR="68568" marT="34295" marB="34295" anchor="ctr"/>
                </a:tc>
                <a:tc>
                  <a:txBody>
                    <a:bodyPr/>
                    <a:lstStyle/>
                    <a:p>
                      <a:r>
                        <a:rPr lang="en-GB" sz="1200" dirty="0"/>
                        <a:t>Easy to rouse, stays alert </a:t>
                      </a:r>
                    </a:p>
                  </a:txBody>
                  <a:tcPr marL="68568" marR="68568" marT="34295" marB="34295" anchor="ctr"/>
                </a:tc>
                <a:extLst>
                  <a:ext uri="{0D108BD9-81ED-4DB2-BD59-A6C34878D82A}">
                    <a16:rowId xmlns:a16="http://schemas.microsoft.com/office/drawing/2014/main" xmlns="" val="2159158956"/>
                  </a:ext>
                </a:extLst>
              </a:tr>
              <a:tr h="518015">
                <a:tc vMerge="1">
                  <a:txBody>
                    <a:bodyPr/>
                    <a:lstStyle/>
                    <a:p>
                      <a:endParaRPr lang="en-GB" sz="1600" dirty="0"/>
                    </a:p>
                  </a:txBody>
                  <a:tcPr/>
                </a:tc>
                <a:tc>
                  <a:txBody>
                    <a:bodyPr/>
                    <a:lstStyle/>
                    <a:p>
                      <a:r>
                        <a:rPr lang="en-GB" sz="1200" dirty="0"/>
                        <a:t>Doesn’t wake or unable to keep awake once roused </a:t>
                      </a:r>
                    </a:p>
                  </a:txBody>
                  <a:tcPr marL="68568" marR="68568" marT="34295" marB="34295" anchor="ctr"/>
                </a:tc>
                <a:tc>
                  <a:txBody>
                    <a:bodyPr/>
                    <a:lstStyle/>
                    <a:p>
                      <a:r>
                        <a:rPr lang="en-GB" sz="1200" dirty="0"/>
                        <a:t>Not as active as normal </a:t>
                      </a:r>
                    </a:p>
                  </a:txBody>
                  <a:tcPr marL="68568" marR="68568" marT="34295" marB="34295" anchor="ctr"/>
                </a:tc>
                <a:tc>
                  <a:txBody>
                    <a:bodyPr/>
                    <a:lstStyle/>
                    <a:p>
                      <a:r>
                        <a:rPr lang="en-GB" sz="1200" dirty="0"/>
                        <a:t>Normal cry or not crying, </a:t>
                      </a:r>
                    </a:p>
                  </a:txBody>
                  <a:tcPr marL="68568" marR="68568" marT="34295" marB="34295" anchor="ctr"/>
                </a:tc>
                <a:extLst>
                  <a:ext uri="{0D108BD9-81ED-4DB2-BD59-A6C34878D82A}">
                    <a16:rowId xmlns:a16="http://schemas.microsoft.com/office/drawing/2014/main" xmlns="" val="102133671"/>
                  </a:ext>
                </a:extLst>
              </a:tr>
              <a:tr h="331711">
                <a:tc vMerge="1">
                  <a:txBody>
                    <a:bodyPr/>
                    <a:lstStyle/>
                    <a:p>
                      <a:endParaRPr lang="en-GB" sz="1600" dirty="0"/>
                    </a:p>
                  </a:txBody>
                  <a:tcPr/>
                </a:tc>
                <a:tc>
                  <a:txBody>
                    <a:bodyPr/>
                    <a:lstStyle/>
                    <a:p>
                      <a:r>
                        <a:rPr lang="en-GB" sz="1200" dirty="0"/>
                        <a:t>Weak high pitched or continuous cry</a:t>
                      </a:r>
                    </a:p>
                  </a:txBody>
                  <a:tcPr marL="68568" marR="68568" marT="34295" marB="34295" anchor="ctr"/>
                </a:tc>
                <a:tc>
                  <a:txBody>
                    <a:bodyPr/>
                    <a:lstStyle/>
                    <a:p>
                      <a:r>
                        <a:rPr lang="en-GB" sz="1200" dirty="0"/>
                        <a:t>Parent/carer worried </a:t>
                      </a:r>
                    </a:p>
                  </a:txBody>
                  <a:tcPr marL="68568" marR="68568" marT="34295" marB="34295" anchor="ctr"/>
                </a:tc>
                <a:tc>
                  <a:txBody>
                    <a:bodyPr/>
                    <a:lstStyle/>
                    <a:p>
                      <a:endParaRPr lang="en-GB" sz="1200" dirty="0"/>
                    </a:p>
                  </a:txBody>
                  <a:tcPr marL="68568" marR="68568" marT="34295" marB="34295" anchor="ctr"/>
                </a:tc>
                <a:extLst>
                  <a:ext uri="{0D108BD9-81ED-4DB2-BD59-A6C34878D82A}">
                    <a16:rowId xmlns:a16="http://schemas.microsoft.com/office/drawing/2014/main" xmlns="" val="2614931629"/>
                  </a:ext>
                </a:extLst>
              </a:tr>
              <a:tr h="434410">
                <a:tc rowSpan="3">
                  <a:txBody>
                    <a:bodyPr/>
                    <a:lstStyle/>
                    <a:p>
                      <a:r>
                        <a:rPr lang="en-GB" sz="1200" dirty="0"/>
                        <a:t>5-11y</a:t>
                      </a:r>
                    </a:p>
                  </a:txBody>
                  <a:tcPr marL="68568" marR="68568" marT="34295" marB="34295"/>
                </a:tc>
                <a:tc>
                  <a:txBody>
                    <a:bodyPr/>
                    <a:lstStyle/>
                    <a:p>
                      <a:r>
                        <a:rPr lang="en-GB" sz="1200" dirty="0"/>
                        <a:t>Evidence of altered mental state or altered behaviour </a:t>
                      </a:r>
                    </a:p>
                  </a:txBody>
                  <a:tcPr marL="68568" marR="68568" marT="34295" marB="34295" anchor="ctr"/>
                </a:tc>
                <a:tc>
                  <a:txBody>
                    <a:bodyPr/>
                    <a:lstStyle/>
                    <a:p>
                      <a:r>
                        <a:rPr lang="en-GB" sz="1200" dirty="0"/>
                        <a:t>Abnormal behaviour </a:t>
                      </a:r>
                    </a:p>
                  </a:txBody>
                  <a:tcPr marL="68568" marR="68568" marT="34295" marB="34295" anchor="ctr"/>
                </a:tc>
                <a:tc rowSpan="3">
                  <a:txBody>
                    <a:bodyPr/>
                    <a:lstStyle/>
                    <a:p>
                      <a:r>
                        <a:rPr lang="en-GB" sz="1200" dirty="0"/>
                        <a:t>Behaviour Normal </a:t>
                      </a:r>
                    </a:p>
                  </a:txBody>
                  <a:tcPr marL="68568" marR="68568" marT="34295" marB="34295" anchor="ctr"/>
                </a:tc>
                <a:extLst>
                  <a:ext uri="{0D108BD9-81ED-4DB2-BD59-A6C34878D82A}">
                    <a16:rowId xmlns:a16="http://schemas.microsoft.com/office/drawing/2014/main" xmlns="" val="2465982832"/>
                  </a:ext>
                </a:extLst>
              </a:tr>
              <a:tr h="331711">
                <a:tc vMerge="1">
                  <a:txBody>
                    <a:bodyPr/>
                    <a:lstStyle/>
                    <a:p>
                      <a:endParaRPr lang="en-GB" sz="1600" dirty="0"/>
                    </a:p>
                  </a:txBody>
                  <a:tcPr/>
                </a:tc>
                <a:tc>
                  <a:txBody>
                    <a:bodyPr/>
                    <a:lstStyle/>
                    <a:p>
                      <a:r>
                        <a:rPr lang="en-GB" sz="1200" dirty="0"/>
                        <a:t>Looks Ill to HCP</a:t>
                      </a:r>
                    </a:p>
                  </a:txBody>
                  <a:tcPr marL="68568" marR="68568" marT="34295" marB="34295" anchor="ctr"/>
                </a:tc>
                <a:tc>
                  <a:txBody>
                    <a:bodyPr/>
                    <a:lstStyle/>
                    <a:p>
                      <a:r>
                        <a:rPr lang="en-GB" sz="1200" dirty="0"/>
                        <a:t>Decreased activity levels </a:t>
                      </a:r>
                    </a:p>
                  </a:txBody>
                  <a:tcPr marL="68568" marR="68568" marT="34295" marB="34295" anchor="ctr"/>
                </a:tc>
                <a:tc vMerge="1">
                  <a:txBody>
                    <a:bodyPr/>
                    <a:lstStyle/>
                    <a:p>
                      <a:endParaRPr lang="en-GB" sz="1600" dirty="0"/>
                    </a:p>
                  </a:txBody>
                  <a:tcPr/>
                </a:tc>
                <a:extLst>
                  <a:ext uri="{0D108BD9-81ED-4DB2-BD59-A6C34878D82A}">
                    <a16:rowId xmlns:a16="http://schemas.microsoft.com/office/drawing/2014/main" xmlns="" val="3098992385"/>
                  </a:ext>
                </a:extLst>
              </a:tr>
              <a:tr h="434410">
                <a:tc vMerge="1">
                  <a:txBody>
                    <a:bodyPr/>
                    <a:lstStyle/>
                    <a:p>
                      <a:endParaRPr lang="en-GB" sz="1600" dirty="0"/>
                    </a:p>
                  </a:txBody>
                  <a:tcPr/>
                </a:tc>
                <a:tc>
                  <a:txBody>
                    <a:bodyPr/>
                    <a:lstStyle/>
                    <a:p>
                      <a:r>
                        <a:rPr lang="en-GB" sz="1200" dirty="0"/>
                        <a:t>Doesn’t wake or unable to keep awake once roused </a:t>
                      </a:r>
                    </a:p>
                  </a:txBody>
                  <a:tcPr marL="68568" marR="68568" marT="34295" marB="34295" anchor="ctr"/>
                </a:tc>
                <a:tc>
                  <a:txBody>
                    <a:bodyPr/>
                    <a:lstStyle/>
                    <a:p>
                      <a:r>
                        <a:rPr lang="en-GB" sz="1200" dirty="0"/>
                        <a:t>Parent /carer worried </a:t>
                      </a:r>
                    </a:p>
                  </a:txBody>
                  <a:tcPr marL="68568" marR="68568" marT="34295" marB="34295" anchor="ctr"/>
                </a:tc>
                <a:tc vMerge="1">
                  <a:txBody>
                    <a:bodyPr/>
                    <a:lstStyle/>
                    <a:p>
                      <a:endParaRPr lang="en-GB" sz="1600" dirty="0"/>
                    </a:p>
                  </a:txBody>
                  <a:tcPr/>
                </a:tc>
                <a:extLst>
                  <a:ext uri="{0D108BD9-81ED-4DB2-BD59-A6C34878D82A}">
                    <a16:rowId xmlns:a16="http://schemas.microsoft.com/office/drawing/2014/main" xmlns="" val="199643362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54AE4441-6E23-4276-B670-E7268CBC990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Key Points </a:t>
            </a:r>
          </a:p>
        </p:txBody>
      </p:sp>
      <p:sp>
        <p:nvSpPr>
          <p:cNvPr id="3" name="Content Placeholder 2">
            <a:extLst>
              <a:ext uri="{FF2B5EF4-FFF2-40B4-BE49-F238E27FC236}">
                <a16:creationId xmlns:a16="http://schemas.microsoft.com/office/drawing/2014/main" xmlns="" id="{5BDB26FE-3FD9-47DD-BA89-DE283B70E289}"/>
              </a:ext>
            </a:extLst>
          </p:cNvPr>
          <p:cNvSpPr>
            <a:spLocks noGrp="1"/>
          </p:cNvSpPr>
          <p:nvPr>
            <p:ph idx="1"/>
          </p:nvPr>
        </p:nvSpPr>
        <p:spPr>
          <a:xfrm>
            <a:off x="768350" y="1938338"/>
            <a:ext cx="7289800" cy="3651250"/>
          </a:xfrm>
        </p:spPr>
        <p:txBody>
          <a:bodyPr>
            <a:normAutofit fontScale="55000" lnSpcReduction="20000"/>
          </a:bodyPr>
          <a:lstStyle/>
          <a:p>
            <a:pPr>
              <a:defRPr/>
            </a:pPr>
            <a:r>
              <a:rPr lang="en-GB" dirty="0"/>
              <a:t>No Max temperature in the High risk &gt;6months BUT low temp is a moderate –high risk factor</a:t>
            </a:r>
          </a:p>
          <a:p>
            <a:pPr>
              <a:defRPr/>
            </a:pPr>
            <a:endParaRPr lang="en-GB" sz="1050" dirty="0"/>
          </a:p>
          <a:p>
            <a:pPr>
              <a:defRPr/>
            </a:pPr>
            <a:r>
              <a:rPr lang="en-GB" dirty="0"/>
              <a:t>Ask about urine output </a:t>
            </a:r>
          </a:p>
          <a:p>
            <a:pPr>
              <a:defRPr/>
            </a:pPr>
            <a:endParaRPr lang="en-GB" sz="1050" dirty="0"/>
          </a:p>
          <a:p>
            <a:pPr>
              <a:defRPr/>
            </a:pPr>
            <a:r>
              <a:rPr lang="en-GB" dirty="0"/>
              <a:t>Respiratory Rate is Key, it is the most sensitive indicator of deterioration in Sepsis, ensure it is done and recorded </a:t>
            </a:r>
          </a:p>
          <a:p>
            <a:pPr marL="0" indent="0">
              <a:buFont typeface="Arial" panose="020B0604020202020204" pitchFamily="34" charset="0"/>
              <a:buNone/>
              <a:defRPr/>
            </a:pPr>
            <a:endParaRPr lang="en-GB" dirty="0"/>
          </a:p>
          <a:p>
            <a:pPr>
              <a:defRPr/>
            </a:pPr>
            <a:r>
              <a:rPr lang="en-GB" dirty="0"/>
              <a:t>Looks ill to a GP professional is a red flag for sepsis </a:t>
            </a:r>
          </a:p>
          <a:p>
            <a:pPr>
              <a:defRPr/>
            </a:pPr>
            <a:endParaRPr lang="en-GB" dirty="0"/>
          </a:p>
          <a:p>
            <a:pPr>
              <a:defRPr/>
            </a:pPr>
            <a:r>
              <a:rPr lang="en-GB" dirty="0"/>
              <a:t>Parental/carer/patient concern should always be acknowledged and acted upon </a:t>
            </a:r>
          </a:p>
          <a:p>
            <a:pPr>
              <a:defRPr/>
            </a:pPr>
            <a:endParaRPr lang="en-GB" dirty="0"/>
          </a:p>
          <a:p>
            <a:pPr>
              <a:defRPr/>
            </a:pPr>
            <a:r>
              <a:rPr lang="en-GB" dirty="0"/>
              <a:t>Behaviour change can be an indication of sepsis in a patient with infection </a:t>
            </a:r>
          </a:p>
          <a:p>
            <a:pPr>
              <a:defRPr/>
            </a:pPr>
            <a:endParaRPr lang="en-GB" dirty="0"/>
          </a:p>
          <a:p>
            <a:pPr>
              <a:defRPr/>
            </a:pPr>
            <a:endParaRPr lang="en-GB" dirty="0"/>
          </a:p>
          <a:p>
            <a:pPr marL="0" indent="0">
              <a:buFont typeface="Arial" panose="020B0604020202020204" pitchFamily="34" charset="0"/>
              <a:buNone/>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xmlns="" id="{CED2BC81-3383-4DC4-B304-CFEB3BE446CA}"/>
              </a:ext>
            </a:extLst>
          </p:cNvPr>
          <p:cNvSpPr>
            <a:spLocks noGrp="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t>Communication</a:t>
            </a:r>
          </a:p>
        </p:txBody>
      </p:sp>
      <p:sp>
        <p:nvSpPr>
          <p:cNvPr id="37891" name="Subtitle 4">
            <a:extLst>
              <a:ext uri="{FF2B5EF4-FFF2-40B4-BE49-F238E27FC236}">
                <a16:creationId xmlns:a16="http://schemas.microsoft.com/office/drawing/2014/main" xmlns="" id="{A529C748-4978-4380-A948-40BF7F1C7D10}"/>
              </a:ext>
            </a:extLst>
          </p:cNvPr>
          <p:cNvSpPr>
            <a:spLocks noGrp="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710BEEFE-56A3-4DFB-A215-7149CD1656E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A Shared Language </a:t>
            </a:r>
          </a:p>
        </p:txBody>
      </p:sp>
      <p:sp>
        <p:nvSpPr>
          <p:cNvPr id="3" name="Content Placeholder 2">
            <a:extLst>
              <a:ext uri="{FF2B5EF4-FFF2-40B4-BE49-F238E27FC236}">
                <a16:creationId xmlns:a16="http://schemas.microsoft.com/office/drawing/2014/main" xmlns="" id="{DFA54254-7F77-4490-BB5A-8107C288FFA9}"/>
              </a:ext>
            </a:extLst>
          </p:cNvPr>
          <p:cNvSpPr>
            <a:spLocks noGrp="1"/>
          </p:cNvSpPr>
          <p:nvPr>
            <p:ph idx="1"/>
          </p:nvPr>
        </p:nvSpPr>
        <p:spPr>
          <a:xfrm>
            <a:off x="457200" y="1417638"/>
            <a:ext cx="8229600" cy="4708525"/>
          </a:xfrm>
        </p:spPr>
        <p:txBody>
          <a:bodyPr/>
          <a:lstStyle/>
          <a:p>
            <a:pPr>
              <a:defRPr/>
            </a:pPr>
            <a:r>
              <a:rPr lang="en-GB" sz="2600" dirty="0"/>
              <a:t>Communication is Key in a SEPSIS aware System</a:t>
            </a:r>
          </a:p>
          <a:p>
            <a:pPr marL="19050" indent="0">
              <a:buFont typeface="Arial" panose="020B0604020202020204" pitchFamily="34" charset="0"/>
              <a:buNone/>
              <a:defRPr/>
            </a:pPr>
            <a:endParaRPr lang="en-GB" sz="2000" dirty="0"/>
          </a:p>
          <a:p>
            <a:pPr>
              <a:defRPr/>
            </a:pPr>
            <a:r>
              <a:rPr lang="en-GB" sz="2600" dirty="0"/>
              <a:t>How can we best document the patients physiology and communicate concern/risk of sepsis to secondary care or to ambulance services</a:t>
            </a:r>
          </a:p>
          <a:p>
            <a:pPr>
              <a:defRPr/>
            </a:pPr>
            <a:endParaRPr lang="en-GB" sz="2000" dirty="0"/>
          </a:p>
          <a:p>
            <a:pPr>
              <a:defRPr/>
            </a:pPr>
            <a:r>
              <a:rPr lang="en-GB" sz="2600" dirty="0"/>
              <a:t>Can we make it easier for other members of primary care team (District Nurses, Practice Nurses, Nursing Home staff) to communicate risk/concern to us ? </a:t>
            </a:r>
          </a:p>
          <a:p>
            <a:pPr>
              <a:defRPr/>
            </a:pPr>
            <a:endParaRPr lang="en-GB" dirty="0"/>
          </a:p>
          <a:p>
            <a:pPr>
              <a:defRPr/>
            </a:pP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AA394-3854-468F-A3CE-A19D94312207}"/>
              </a:ext>
            </a:extLst>
          </p:cNvPr>
          <p:cNvSpPr>
            <a:spLocks noGrp="1"/>
          </p:cNvSpPr>
          <p:nvPr>
            <p:ph type="title"/>
          </p:nvPr>
        </p:nvSpPr>
        <p:spPr>
          <a:xfrm>
            <a:off x="801688" y="1220788"/>
            <a:ext cx="7543800" cy="484187"/>
          </a:xfrm>
        </p:spPr>
        <p:txBody>
          <a:bodyPr>
            <a:normAutofit fontScale="90000"/>
          </a:bodyPr>
          <a:lstStyle/>
          <a:p>
            <a:pPr>
              <a:defRPr/>
            </a:pPr>
            <a:r>
              <a:rPr lang="en-GB" sz="3000" dirty="0"/>
              <a:t>National Early Warning Score (NEWS)</a:t>
            </a:r>
          </a:p>
        </p:txBody>
      </p:sp>
      <p:sp>
        <p:nvSpPr>
          <p:cNvPr id="3" name="Content Placeholder 2">
            <a:extLst>
              <a:ext uri="{FF2B5EF4-FFF2-40B4-BE49-F238E27FC236}">
                <a16:creationId xmlns:a16="http://schemas.microsoft.com/office/drawing/2014/main" xmlns="" id="{68D5B76B-FED6-4A08-8931-750CB0ACD630}"/>
              </a:ext>
            </a:extLst>
          </p:cNvPr>
          <p:cNvSpPr>
            <a:spLocks noGrp="1"/>
          </p:cNvSpPr>
          <p:nvPr>
            <p:ph idx="1"/>
          </p:nvPr>
        </p:nvSpPr>
        <p:spPr>
          <a:xfrm>
            <a:off x="1485900" y="1758950"/>
            <a:ext cx="6172200" cy="4191000"/>
          </a:xfrm>
        </p:spPr>
        <p:txBody>
          <a:bodyPr/>
          <a:lstStyle/>
          <a:p>
            <a:pPr>
              <a:defRPr/>
            </a:pPr>
            <a:r>
              <a:rPr lang="en-GB" sz="1200" dirty="0"/>
              <a:t>Validated tool widely used in acute care comprising six biological measurements:</a:t>
            </a:r>
          </a:p>
          <a:p>
            <a:pPr marL="804863" indent="-267891">
              <a:defRPr/>
            </a:pPr>
            <a:r>
              <a:rPr lang="en-GB" sz="1200" dirty="0"/>
              <a:t>Respiration Rate</a:t>
            </a:r>
          </a:p>
          <a:p>
            <a:pPr marL="804863" indent="-267891">
              <a:defRPr/>
            </a:pPr>
            <a:r>
              <a:rPr lang="en-GB" sz="1200" dirty="0"/>
              <a:t>Oxygen Saturations</a:t>
            </a:r>
          </a:p>
          <a:p>
            <a:pPr marL="804863" indent="-267891">
              <a:defRPr/>
            </a:pPr>
            <a:r>
              <a:rPr lang="en-GB" sz="1200" dirty="0"/>
              <a:t>Temperature</a:t>
            </a:r>
          </a:p>
          <a:p>
            <a:pPr marL="804863" indent="-267891">
              <a:defRPr/>
            </a:pPr>
            <a:r>
              <a:rPr lang="en-GB" sz="1200" dirty="0"/>
              <a:t>Systolic Blood Pressure</a:t>
            </a:r>
          </a:p>
          <a:p>
            <a:pPr marL="804863" indent="-267891">
              <a:defRPr/>
            </a:pPr>
            <a:r>
              <a:rPr lang="en-GB" sz="1200" dirty="0"/>
              <a:t>Heart Rate</a:t>
            </a:r>
          </a:p>
          <a:p>
            <a:pPr marL="804863" indent="-267891">
              <a:defRPr/>
            </a:pPr>
            <a:r>
              <a:rPr lang="en-GB" sz="1200" dirty="0"/>
              <a:t>Level of Consciousness (defined by AVPU)</a:t>
            </a:r>
          </a:p>
          <a:p>
            <a:pPr>
              <a:defRPr/>
            </a:pPr>
            <a:endParaRPr lang="en-GB" sz="1200" dirty="0"/>
          </a:p>
          <a:p>
            <a:pPr>
              <a:defRPr/>
            </a:pPr>
            <a:r>
              <a:rPr lang="en-GB" sz="1200" dirty="0"/>
              <a:t>NEWS can be used for both initial assessment of acute-illness severity and as a track-and-trigger to identify acute clinical deterioration and response</a:t>
            </a:r>
          </a:p>
        </p:txBody>
      </p:sp>
      <p:pic>
        <p:nvPicPr>
          <p:cNvPr id="39940" name="Picture 2" descr="Image result for AVPU">
            <a:extLst>
              <a:ext uri="{FF2B5EF4-FFF2-40B4-BE49-F238E27FC236}">
                <a16:creationId xmlns:a16="http://schemas.microsoft.com/office/drawing/2014/main" xmlns="" id="{215E2E04-5D58-4652-80D8-9290DFD9E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2713" y="4287838"/>
            <a:ext cx="647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https://cdn3.iconfinder.com/data/icons/medical-6-1/512/respiratory_system_stop_music-512.png">
            <a:extLst>
              <a:ext uri="{FF2B5EF4-FFF2-40B4-BE49-F238E27FC236}">
                <a16:creationId xmlns:a16="http://schemas.microsoft.com/office/drawing/2014/main" xmlns="" id="{01CD28A7-1E42-4DEC-8375-5B28FBF08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4340225"/>
            <a:ext cx="75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1" descr="http://www.range.com.hk/product_images/uploaded_images/temperature.png">
            <a:extLst>
              <a:ext uri="{FF2B5EF4-FFF2-40B4-BE49-F238E27FC236}">
                <a16:creationId xmlns:a16="http://schemas.microsoft.com/office/drawing/2014/main" xmlns="" id="{06F73091-4EFB-4236-8A29-0F203FF4E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713" y="4433888"/>
            <a:ext cx="703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2" descr="https://cdn3.iconfinder.com/data/icons/medical-8/512/blood_pressure-512.png">
            <a:extLst>
              <a:ext uri="{FF2B5EF4-FFF2-40B4-BE49-F238E27FC236}">
                <a16:creationId xmlns:a16="http://schemas.microsoft.com/office/drawing/2014/main" xmlns="" id="{D301FA36-8369-4FCB-A8C9-2065AF7D53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363" y="4348163"/>
            <a:ext cx="8096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descr="https://cdn3.iconfinder.com/data/icons/medical-3-1/512/heart_pulse-512.png">
            <a:extLst>
              <a:ext uri="{FF2B5EF4-FFF2-40B4-BE49-F238E27FC236}">
                <a16:creationId xmlns:a16="http://schemas.microsoft.com/office/drawing/2014/main" xmlns="" id="{CBB709DE-AD18-4C67-A7DE-0FE32A11BD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275" y="44338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4" descr="http://www.range.com.hk/product_images/uploaded_images/temperature.png">
            <a:extLst>
              <a:ext uri="{FF2B5EF4-FFF2-40B4-BE49-F238E27FC236}">
                <a16:creationId xmlns:a16="http://schemas.microsoft.com/office/drawing/2014/main" xmlns="" id="{56B5D611-9CE9-46E2-B82B-D1C47C5F7B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4433888"/>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0922F3CD-5D07-4A24-BE36-34EAC29621E9}"/>
              </a:ext>
            </a:extLst>
          </p:cNvPr>
          <p:cNvSpPr/>
          <p:nvPr/>
        </p:nvSpPr>
        <p:spPr>
          <a:xfrm>
            <a:off x="2846388" y="4498975"/>
            <a:ext cx="484187" cy="582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0" name="Text Box 2">
            <a:extLst>
              <a:ext uri="{FF2B5EF4-FFF2-40B4-BE49-F238E27FC236}">
                <a16:creationId xmlns:a16="http://schemas.microsoft.com/office/drawing/2014/main" xmlns="" id="{C76C2064-9C41-40AC-8640-27D8B4C79DAA}"/>
              </a:ext>
            </a:extLst>
          </p:cNvPr>
          <p:cNvSpPr txBox="1">
            <a:spLocks noChangeArrowheads="1"/>
          </p:cNvSpPr>
          <p:nvPr/>
        </p:nvSpPr>
        <p:spPr bwMode="auto">
          <a:xfrm>
            <a:off x="2779713" y="4348163"/>
            <a:ext cx="703262" cy="37623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en-GB" sz="4050" b="1" dirty="0">
                <a:solidFill>
                  <a:srgbClr val="F85624"/>
                </a:solidFill>
                <a:latin typeface="Calibri"/>
                <a:ea typeface="Calibri"/>
                <a:cs typeface="Times New Roman"/>
              </a:rPr>
              <a:t>0</a:t>
            </a:r>
            <a:r>
              <a:rPr lang="en-GB" sz="4050" b="1" baseline="-25000" dirty="0">
                <a:solidFill>
                  <a:srgbClr val="F85624"/>
                </a:solidFill>
                <a:latin typeface="Calibri"/>
                <a:ea typeface="Calibri"/>
                <a:cs typeface="Times New Roman"/>
              </a:rPr>
              <a:t>2</a:t>
            </a:r>
            <a:endParaRPr lang="en-GB" sz="2100" dirty="0">
              <a:latin typeface="Calibri"/>
              <a:ea typeface="Calibri"/>
              <a:cs typeface="Times New Roman"/>
            </a:endParaRPr>
          </a:p>
        </p:txBody>
      </p:sp>
      <p:sp>
        <p:nvSpPr>
          <p:cNvPr id="5" name="TextBox 4">
            <a:extLst>
              <a:ext uri="{FF2B5EF4-FFF2-40B4-BE49-F238E27FC236}">
                <a16:creationId xmlns:a16="http://schemas.microsoft.com/office/drawing/2014/main" xmlns="" id="{899A5F0C-D243-4D00-BD1A-5207FA1119BD}"/>
              </a:ext>
            </a:extLst>
          </p:cNvPr>
          <p:cNvSpPr txBox="1"/>
          <p:nvPr/>
        </p:nvSpPr>
        <p:spPr>
          <a:xfrm>
            <a:off x="4481513" y="2211388"/>
            <a:ext cx="4608512" cy="541337"/>
          </a:xfrm>
          <a:prstGeom prst="rect">
            <a:avLst/>
          </a:prstGeom>
          <a:noFill/>
        </p:spPr>
        <p:txBody>
          <a:bodyPr>
            <a:spAutoFit/>
          </a:bodyPr>
          <a:lstStyle/>
          <a:p>
            <a:pPr>
              <a:defRPr/>
            </a:pPr>
            <a:r>
              <a:rPr lang="en-GB" sz="2100" dirty="0"/>
              <a:t>In use in 95% of Acute English trusts</a:t>
            </a:r>
          </a:p>
          <a:p>
            <a:pPr>
              <a:defRPr/>
            </a:pPr>
            <a:r>
              <a:rPr lang="en-GB" sz="825" dirty="0"/>
              <a:t>		Inada-Kim et al 2017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928D8-1BF4-4BAF-B5EC-808DB2698F97}"/>
              </a:ext>
            </a:extLst>
          </p:cNvPr>
          <p:cNvSpPr>
            <a:spLocks noGrp="1"/>
          </p:cNvSpPr>
          <p:nvPr>
            <p:ph type="title"/>
          </p:nvPr>
        </p:nvSpPr>
        <p:spPr>
          <a:xfrm>
            <a:off x="1614488" y="288925"/>
            <a:ext cx="5915025" cy="728663"/>
          </a:xfrm>
        </p:spPr>
        <p:txBody>
          <a:bodyPr>
            <a:normAutofit/>
          </a:bodyPr>
          <a:lstStyle/>
          <a:p>
            <a:pPr algn="ctr">
              <a:defRPr/>
            </a:pPr>
            <a:r>
              <a:rPr lang="en-GB" sz="2400" dirty="0">
                <a:latin typeface="+mn-lt"/>
              </a:rPr>
              <a:t>National Early Warning Score (NEWS)</a:t>
            </a:r>
          </a:p>
        </p:txBody>
      </p:sp>
      <p:sp>
        <p:nvSpPr>
          <p:cNvPr id="41987" name="Content Placeholder 2">
            <a:extLst>
              <a:ext uri="{FF2B5EF4-FFF2-40B4-BE49-F238E27FC236}">
                <a16:creationId xmlns:a16="http://schemas.microsoft.com/office/drawing/2014/main" xmlns="" id="{B5905FC3-855B-4384-99A2-130F85811697}"/>
              </a:ext>
            </a:extLst>
          </p:cNvPr>
          <p:cNvSpPr>
            <a:spLocks noGrp="1" noChangeArrowheads="1"/>
          </p:cNvSpPr>
          <p:nvPr>
            <p:ph idx="1"/>
          </p:nvPr>
        </p:nvSpPr>
        <p:spPr bwMode="auto">
          <a:xfrm>
            <a:off x="1485900" y="1341438"/>
            <a:ext cx="6172200"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1200" dirty="0"/>
              <a:t>Graded scoring system (0-20) </a:t>
            </a:r>
          </a:p>
          <a:p>
            <a:pPr>
              <a:buFontTx/>
              <a:buChar char="•"/>
            </a:pPr>
            <a:r>
              <a:rPr lang="en-GB" altLang="en-US" sz="1200" dirty="0"/>
              <a:t>Based on aggregated scores and extreme variation in single parameters (the red flag)</a:t>
            </a:r>
          </a:p>
          <a:p>
            <a:pPr>
              <a:buFontTx/>
              <a:buChar char="•"/>
            </a:pPr>
            <a:r>
              <a:rPr lang="en-GB" altLang="en-US" sz="1200" dirty="0"/>
              <a:t>The greater the deviation from the norm, the greater the potential for acute illness</a:t>
            </a:r>
          </a:p>
          <a:p>
            <a:pPr>
              <a:buFontTx/>
              <a:buChar char="•"/>
            </a:pPr>
            <a:r>
              <a:rPr lang="en-GB" altLang="en-US" sz="1200" dirty="0"/>
              <a:t>Estimated could save 6,000 lives per year if everyone </a:t>
            </a:r>
            <a:r>
              <a:rPr lang="en-GB" altLang="en-US" sz="1200"/>
              <a:t>used NEWS</a:t>
            </a:r>
            <a:endParaRPr lang="en-GB" altLang="en-US" sz="1200" dirty="0"/>
          </a:p>
        </p:txBody>
      </p:sp>
      <p:pic>
        <p:nvPicPr>
          <p:cNvPr id="41988" name="Picture 2">
            <a:extLst>
              <a:ext uri="{FF2B5EF4-FFF2-40B4-BE49-F238E27FC236}">
                <a16:creationId xmlns:a16="http://schemas.microsoft.com/office/drawing/2014/main" xmlns="" id="{2B09AFE9-1DFE-4F6C-9AC6-5853C765B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830513"/>
            <a:ext cx="4968875"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261178-69D1-478B-A103-A8E03BCC3FE8}"/>
              </a:ext>
            </a:extLst>
          </p:cNvPr>
          <p:cNvSpPr>
            <a:spLocks noGrp="1"/>
          </p:cNvSpPr>
          <p:nvPr>
            <p:ph type="title"/>
          </p:nvPr>
        </p:nvSpPr>
        <p:spPr>
          <a:xfrm>
            <a:off x="1614488" y="261938"/>
            <a:ext cx="5915025" cy="630237"/>
          </a:xfrm>
        </p:spPr>
        <p:txBody>
          <a:bodyPr>
            <a:normAutofit/>
          </a:bodyPr>
          <a:lstStyle/>
          <a:p>
            <a:pPr algn="ctr">
              <a:defRPr/>
            </a:pPr>
            <a:r>
              <a:rPr lang="en-GB" sz="2700" dirty="0">
                <a:latin typeface="+mn-lt"/>
              </a:rPr>
              <a:t>Validation of NEWS </a:t>
            </a:r>
          </a:p>
        </p:txBody>
      </p:sp>
      <p:sp>
        <p:nvSpPr>
          <p:cNvPr id="44035" name="Content Placeholder 2">
            <a:extLst>
              <a:ext uri="{FF2B5EF4-FFF2-40B4-BE49-F238E27FC236}">
                <a16:creationId xmlns:a16="http://schemas.microsoft.com/office/drawing/2014/main" xmlns="" id="{DE1EDB76-4311-465D-8D26-ED8D13425DCB}"/>
              </a:ext>
            </a:extLst>
          </p:cNvPr>
          <p:cNvSpPr>
            <a:spLocks noGrp="1" noChangeArrowheads="1"/>
          </p:cNvSpPr>
          <p:nvPr>
            <p:ph idx="1"/>
          </p:nvPr>
        </p:nvSpPr>
        <p:spPr bwMode="auto">
          <a:xfrm>
            <a:off x="971550" y="1412875"/>
            <a:ext cx="7488238" cy="370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GB" altLang="en-US" sz="1600" dirty="0"/>
              <a:t>NEWS is shown to be as good at discriminating risk of acute mortality as the best of existing systems and better than others</a:t>
            </a:r>
          </a:p>
          <a:p>
            <a:pPr>
              <a:buFontTx/>
              <a:buChar char="•"/>
            </a:pPr>
            <a:r>
              <a:rPr lang="en-GB" altLang="en-US" sz="1600" dirty="0"/>
              <a:t>At the recommended trigger levels for a clinical alert, NEWS is more sensitive than most existing systems</a:t>
            </a:r>
          </a:p>
          <a:p>
            <a:pPr>
              <a:buFontTx/>
              <a:buChar char="•"/>
            </a:pPr>
            <a:r>
              <a:rPr lang="en-GB" altLang="en-US" sz="1600" dirty="0"/>
              <a:t>Small changes in parameters  can be detected earlier using NEWS than waiting for obvious changes in individual parameters (e.g. a marked drop in SBP which is often associated with a terminal event)</a:t>
            </a:r>
          </a:p>
          <a:p>
            <a:pPr>
              <a:buFontTx/>
              <a:buChar char="•"/>
            </a:pPr>
            <a:r>
              <a:rPr lang="en-GB" altLang="en-US" sz="1600" dirty="0"/>
              <a:t>NEWS is not a replacement for clinical judgement</a:t>
            </a:r>
          </a:p>
          <a:p>
            <a:pPr>
              <a:buFontTx/>
              <a:buChar char="•"/>
            </a:pPr>
            <a:r>
              <a:rPr lang="en-GB" altLang="en-US" sz="1600" dirty="0"/>
              <a:t>For patients with infection, the risk of mortality associated with a NEWS score is:</a:t>
            </a:r>
          </a:p>
          <a:p>
            <a:pPr>
              <a:buFontTx/>
              <a:buChar char="•"/>
            </a:pPr>
            <a:endParaRPr lang="en-GB" altLang="en-US" dirty="0"/>
          </a:p>
        </p:txBody>
      </p:sp>
      <p:graphicFrame>
        <p:nvGraphicFramePr>
          <p:cNvPr id="5" name="Table 4">
            <a:extLst>
              <a:ext uri="{FF2B5EF4-FFF2-40B4-BE49-F238E27FC236}">
                <a16:creationId xmlns:a16="http://schemas.microsoft.com/office/drawing/2014/main" xmlns="" id="{0838E72C-517F-41D2-B665-358E59E92831}"/>
              </a:ext>
            </a:extLst>
          </p:cNvPr>
          <p:cNvGraphicFramePr>
            <a:graphicFrameLocks noGrp="1"/>
          </p:cNvGraphicFramePr>
          <p:nvPr/>
        </p:nvGraphicFramePr>
        <p:xfrm>
          <a:off x="2987675" y="4168775"/>
          <a:ext cx="2689225" cy="1892298"/>
        </p:xfrm>
        <a:graphic>
          <a:graphicData uri="http://schemas.openxmlformats.org/drawingml/2006/table">
            <a:tbl>
              <a:tblPr firstRow="1" firstCol="1" bandRow="1">
                <a:tableStyleId>{5C22544A-7EE6-4342-B048-85BDC9FD1C3A}</a:tableStyleId>
              </a:tblPr>
              <a:tblGrid>
                <a:gridCol w="1238458">
                  <a:extLst>
                    <a:ext uri="{9D8B030D-6E8A-4147-A177-3AD203B41FA5}">
                      <a16:colId xmlns:a16="http://schemas.microsoft.com/office/drawing/2014/main" xmlns="" val="20000"/>
                    </a:ext>
                  </a:extLst>
                </a:gridCol>
                <a:gridCol w="1450767">
                  <a:extLst>
                    <a:ext uri="{9D8B030D-6E8A-4147-A177-3AD203B41FA5}">
                      <a16:colId xmlns:a16="http://schemas.microsoft.com/office/drawing/2014/main" xmlns="" val="20001"/>
                    </a:ext>
                  </a:extLst>
                </a:gridCol>
              </a:tblGrid>
              <a:tr h="315383">
                <a:tc>
                  <a:txBody>
                    <a:bodyPr/>
                    <a:lstStyle/>
                    <a:p>
                      <a:pPr algn="ctr">
                        <a:lnSpc>
                          <a:spcPct val="115000"/>
                        </a:lnSpc>
                        <a:spcAft>
                          <a:spcPts val="0"/>
                        </a:spcAft>
                      </a:pPr>
                      <a:r>
                        <a:rPr lang="en-GB" sz="1800" dirty="0">
                          <a:effectLst/>
                        </a:rPr>
                        <a:t>NEWS</a:t>
                      </a:r>
                      <a:endParaRPr lang="en-GB" sz="1800" dirty="0">
                        <a:effectLst/>
                        <a:latin typeface="Calibri"/>
                        <a:ea typeface="Calibri"/>
                        <a:cs typeface="Times New Roman"/>
                      </a:endParaRPr>
                    </a:p>
                  </a:txBody>
                  <a:tcPr marL="51446" marR="51446" marT="0" marB="0">
                    <a:solidFill>
                      <a:schemeClr val="tx2"/>
                    </a:solidFill>
                  </a:tcPr>
                </a:tc>
                <a:tc>
                  <a:txBody>
                    <a:bodyPr/>
                    <a:lstStyle/>
                    <a:p>
                      <a:pPr algn="ctr">
                        <a:lnSpc>
                          <a:spcPct val="115000"/>
                        </a:lnSpc>
                        <a:spcAft>
                          <a:spcPts val="0"/>
                        </a:spcAft>
                      </a:pPr>
                      <a:r>
                        <a:rPr lang="en-GB" sz="1800" dirty="0">
                          <a:effectLst/>
                        </a:rPr>
                        <a:t>Mortality</a:t>
                      </a:r>
                      <a:endParaRPr lang="en-GB" sz="1800" dirty="0">
                        <a:effectLst/>
                        <a:latin typeface="Calibri"/>
                        <a:ea typeface="Calibri"/>
                        <a:cs typeface="Times New Roman"/>
                      </a:endParaRPr>
                    </a:p>
                  </a:txBody>
                  <a:tcPr marL="51446" marR="51446" marT="0" marB="0">
                    <a:solidFill>
                      <a:schemeClr val="tx2"/>
                    </a:solidFill>
                  </a:tcPr>
                </a:tc>
                <a:extLst>
                  <a:ext uri="{0D108BD9-81ED-4DB2-BD59-A6C34878D82A}">
                    <a16:rowId xmlns:a16="http://schemas.microsoft.com/office/drawing/2014/main" xmlns="" val="10000"/>
                  </a:ext>
                </a:extLst>
              </a:tr>
              <a:tr h="315383">
                <a:tc>
                  <a:txBody>
                    <a:bodyPr/>
                    <a:lstStyle/>
                    <a:p>
                      <a:pPr algn="ctr">
                        <a:lnSpc>
                          <a:spcPct val="115000"/>
                        </a:lnSpc>
                        <a:spcAft>
                          <a:spcPts val="0"/>
                        </a:spcAft>
                      </a:pPr>
                      <a:r>
                        <a:rPr lang="en-GB" sz="1800" dirty="0">
                          <a:effectLst/>
                        </a:rPr>
                        <a:t>0</a:t>
                      </a:r>
                      <a:endParaRPr lang="en-GB" sz="1800" dirty="0">
                        <a:effectLst/>
                        <a:latin typeface="Calibri"/>
                        <a:ea typeface="Calibri"/>
                        <a:cs typeface="Times New Roman"/>
                      </a:endParaRPr>
                    </a:p>
                  </a:txBody>
                  <a:tcPr marL="51446" marR="51446" marT="0" marB="0">
                    <a:solidFill>
                      <a:srgbClr val="92D050"/>
                    </a:solidFill>
                  </a:tcPr>
                </a:tc>
                <a:tc>
                  <a:txBody>
                    <a:bodyPr/>
                    <a:lstStyle/>
                    <a:p>
                      <a:pPr algn="ctr">
                        <a:lnSpc>
                          <a:spcPct val="115000"/>
                        </a:lnSpc>
                        <a:spcAft>
                          <a:spcPts val="0"/>
                        </a:spcAft>
                      </a:pPr>
                      <a:r>
                        <a:rPr lang="en-GB" sz="1800" dirty="0">
                          <a:effectLst/>
                        </a:rPr>
                        <a:t>0.5%</a:t>
                      </a:r>
                      <a:endParaRPr lang="en-GB" sz="1800" dirty="0">
                        <a:effectLst/>
                        <a:latin typeface="Calibri"/>
                        <a:ea typeface="Calibri"/>
                        <a:cs typeface="Times New Roman"/>
                      </a:endParaRPr>
                    </a:p>
                  </a:txBody>
                  <a:tcPr marL="51446" marR="51446" marT="0" marB="0"/>
                </a:tc>
                <a:extLst>
                  <a:ext uri="{0D108BD9-81ED-4DB2-BD59-A6C34878D82A}">
                    <a16:rowId xmlns:a16="http://schemas.microsoft.com/office/drawing/2014/main" xmlns="" val="10001"/>
                  </a:ext>
                </a:extLst>
              </a:tr>
              <a:tr h="315383">
                <a:tc>
                  <a:txBody>
                    <a:bodyPr/>
                    <a:lstStyle/>
                    <a:p>
                      <a:pPr algn="ctr">
                        <a:lnSpc>
                          <a:spcPct val="115000"/>
                        </a:lnSpc>
                        <a:spcAft>
                          <a:spcPts val="0"/>
                        </a:spcAft>
                      </a:pPr>
                      <a:r>
                        <a:rPr lang="en-GB" sz="1800" dirty="0">
                          <a:effectLst/>
                        </a:rPr>
                        <a:t>&lt;5</a:t>
                      </a:r>
                      <a:endParaRPr lang="en-GB" sz="1800" dirty="0">
                        <a:effectLst/>
                        <a:latin typeface="Calibri"/>
                        <a:ea typeface="Calibri"/>
                        <a:cs typeface="Times New Roman"/>
                      </a:endParaRPr>
                    </a:p>
                  </a:txBody>
                  <a:tcPr marL="51446" marR="51446" marT="0" marB="0">
                    <a:solidFill>
                      <a:srgbClr val="FFC000"/>
                    </a:solidFill>
                  </a:tcPr>
                </a:tc>
                <a:tc>
                  <a:txBody>
                    <a:bodyPr/>
                    <a:lstStyle/>
                    <a:p>
                      <a:pPr algn="ctr">
                        <a:lnSpc>
                          <a:spcPct val="115000"/>
                        </a:lnSpc>
                        <a:spcAft>
                          <a:spcPts val="0"/>
                        </a:spcAft>
                      </a:pPr>
                      <a:r>
                        <a:rPr lang="en-GB" sz="1800" dirty="0">
                          <a:effectLst/>
                        </a:rPr>
                        <a:t>5.5%</a:t>
                      </a:r>
                      <a:endParaRPr lang="en-GB" sz="1800" dirty="0">
                        <a:effectLst/>
                        <a:latin typeface="Calibri"/>
                        <a:ea typeface="Calibri"/>
                        <a:cs typeface="Times New Roman"/>
                      </a:endParaRPr>
                    </a:p>
                  </a:txBody>
                  <a:tcPr marL="51446" marR="51446" marT="0" marB="0"/>
                </a:tc>
                <a:extLst>
                  <a:ext uri="{0D108BD9-81ED-4DB2-BD59-A6C34878D82A}">
                    <a16:rowId xmlns:a16="http://schemas.microsoft.com/office/drawing/2014/main" xmlns="" val="10002"/>
                  </a:ext>
                </a:extLst>
              </a:tr>
              <a:tr h="315383">
                <a:tc>
                  <a:txBody>
                    <a:bodyPr/>
                    <a:lstStyle/>
                    <a:p>
                      <a:pPr algn="ctr">
                        <a:lnSpc>
                          <a:spcPct val="115000"/>
                        </a:lnSpc>
                        <a:spcAft>
                          <a:spcPts val="0"/>
                        </a:spcAft>
                      </a:pPr>
                      <a:r>
                        <a:rPr lang="en-GB" sz="1800" dirty="0">
                          <a:effectLst/>
                        </a:rPr>
                        <a:t>≥5</a:t>
                      </a:r>
                      <a:endParaRPr lang="en-GB" sz="1800" dirty="0">
                        <a:effectLst/>
                        <a:latin typeface="Calibri"/>
                        <a:ea typeface="Calibri"/>
                        <a:cs typeface="Times New Roman"/>
                      </a:endParaRPr>
                    </a:p>
                  </a:txBody>
                  <a:tcPr marL="51446" marR="51446" marT="0" marB="0">
                    <a:solidFill>
                      <a:schemeClr val="accent6">
                        <a:lumMod val="75000"/>
                      </a:schemeClr>
                    </a:solidFill>
                  </a:tcPr>
                </a:tc>
                <a:tc>
                  <a:txBody>
                    <a:bodyPr/>
                    <a:lstStyle/>
                    <a:p>
                      <a:pPr algn="ctr">
                        <a:lnSpc>
                          <a:spcPct val="115000"/>
                        </a:lnSpc>
                        <a:spcAft>
                          <a:spcPts val="0"/>
                        </a:spcAft>
                      </a:pPr>
                      <a:r>
                        <a:rPr lang="en-GB" sz="1800" dirty="0">
                          <a:effectLst/>
                        </a:rPr>
                        <a:t>22%</a:t>
                      </a:r>
                      <a:endParaRPr lang="en-GB" sz="1800" dirty="0">
                        <a:effectLst/>
                        <a:latin typeface="Calibri"/>
                        <a:ea typeface="Calibri"/>
                        <a:cs typeface="Times New Roman"/>
                      </a:endParaRPr>
                    </a:p>
                  </a:txBody>
                  <a:tcPr marL="51446" marR="51446" marT="0" marB="0"/>
                </a:tc>
                <a:extLst>
                  <a:ext uri="{0D108BD9-81ED-4DB2-BD59-A6C34878D82A}">
                    <a16:rowId xmlns:a16="http://schemas.microsoft.com/office/drawing/2014/main" xmlns="" val="10003"/>
                  </a:ext>
                </a:extLst>
              </a:tr>
              <a:tr h="315383">
                <a:tc>
                  <a:txBody>
                    <a:bodyPr/>
                    <a:lstStyle/>
                    <a:p>
                      <a:pPr algn="ctr">
                        <a:lnSpc>
                          <a:spcPct val="115000"/>
                        </a:lnSpc>
                        <a:spcAft>
                          <a:spcPts val="0"/>
                        </a:spcAft>
                      </a:pPr>
                      <a:r>
                        <a:rPr lang="en-GB" sz="1800" dirty="0">
                          <a:effectLst/>
                        </a:rPr>
                        <a:t> ≥7</a:t>
                      </a:r>
                      <a:endParaRPr lang="en-GB" sz="1800" dirty="0">
                        <a:effectLst/>
                        <a:latin typeface="Calibri"/>
                        <a:ea typeface="Calibri"/>
                        <a:cs typeface="Times New Roman"/>
                      </a:endParaRPr>
                    </a:p>
                  </a:txBody>
                  <a:tcPr marL="51446" marR="51446" marT="0" marB="0">
                    <a:solidFill>
                      <a:srgbClr val="FF0000"/>
                    </a:solidFill>
                  </a:tcPr>
                </a:tc>
                <a:tc>
                  <a:txBody>
                    <a:bodyPr/>
                    <a:lstStyle/>
                    <a:p>
                      <a:pPr algn="ctr">
                        <a:lnSpc>
                          <a:spcPct val="115000"/>
                        </a:lnSpc>
                        <a:spcAft>
                          <a:spcPts val="0"/>
                        </a:spcAft>
                      </a:pPr>
                      <a:r>
                        <a:rPr lang="en-GB" sz="1800" dirty="0">
                          <a:effectLst/>
                        </a:rPr>
                        <a:t>27%</a:t>
                      </a:r>
                      <a:endParaRPr lang="en-GB" sz="1800" dirty="0">
                        <a:effectLst/>
                        <a:latin typeface="Calibri"/>
                        <a:ea typeface="Calibri"/>
                        <a:cs typeface="Times New Roman"/>
                      </a:endParaRPr>
                    </a:p>
                  </a:txBody>
                  <a:tcPr marL="51446" marR="51446" marT="0" marB="0"/>
                </a:tc>
                <a:extLst>
                  <a:ext uri="{0D108BD9-81ED-4DB2-BD59-A6C34878D82A}">
                    <a16:rowId xmlns:a16="http://schemas.microsoft.com/office/drawing/2014/main" xmlns="" val="10004"/>
                  </a:ext>
                </a:extLst>
              </a:tr>
              <a:tr h="315383">
                <a:tc>
                  <a:txBody>
                    <a:bodyPr/>
                    <a:lstStyle/>
                    <a:p>
                      <a:pPr algn="ctr">
                        <a:lnSpc>
                          <a:spcPct val="115000"/>
                        </a:lnSpc>
                        <a:spcAft>
                          <a:spcPts val="0"/>
                        </a:spcAft>
                      </a:pPr>
                      <a:r>
                        <a:rPr lang="en-GB" sz="1800" dirty="0">
                          <a:effectLst/>
                        </a:rPr>
                        <a:t>≥9</a:t>
                      </a:r>
                      <a:endParaRPr lang="en-GB" sz="1800" dirty="0">
                        <a:effectLst/>
                        <a:latin typeface="Calibri"/>
                        <a:ea typeface="Calibri"/>
                        <a:cs typeface="Times New Roman"/>
                      </a:endParaRPr>
                    </a:p>
                  </a:txBody>
                  <a:tcPr marL="51446" marR="51446" marT="0" marB="0">
                    <a:solidFill>
                      <a:srgbClr val="C00000"/>
                    </a:solidFill>
                  </a:tcPr>
                </a:tc>
                <a:tc>
                  <a:txBody>
                    <a:bodyPr/>
                    <a:lstStyle/>
                    <a:p>
                      <a:pPr algn="ctr">
                        <a:lnSpc>
                          <a:spcPct val="115000"/>
                        </a:lnSpc>
                        <a:spcAft>
                          <a:spcPts val="0"/>
                        </a:spcAft>
                      </a:pPr>
                      <a:r>
                        <a:rPr lang="en-GB" sz="1800" dirty="0">
                          <a:effectLst/>
                        </a:rPr>
                        <a:t>38%</a:t>
                      </a:r>
                      <a:endParaRPr lang="en-GB" sz="1800" dirty="0">
                        <a:effectLst/>
                        <a:latin typeface="Calibri"/>
                        <a:ea typeface="Calibri"/>
                        <a:cs typeface="Times New Roman"/>
                      </a:endParaRPr>
                    </a:p>
                  </a:txBody>
                  <a:tcPr marL="51446" marR="51446" marT="0" marB="0"/>
                </a:tc>
                <a:extLst>
                  <a:ext uri="{0D108BD9-81ED-4DB2-BD59-A6C34878D82A}">
                    <a16:rowId xmlns:a16="http://schemas.microsoft.com/office/drawing/2014/main" xmlns="" val="10005"/>
                  </a:ext>
                </a:extLst>
              </a:tr>
            </a:tbl>
          </a:graphicData>
        </a:graphic>
      </p:graphicFrame>
      <p:sp>
        <p:nvSpPr>
          <p:cNvPr id="6" name="TextBox 5">
            <a:extLst>
              <a:ext uri="{FF2B5EF4-FFF2-40B4-BE49-F238E27FC236}">
                <a16:creationId xmlns:a16="http://schemas.microsoft.com/office/drawing/2014/main" xmlns="" id="{C63CFF17-224D-4035-81D5-5C75058BFF95}"/>
              </a:ext>
            </a:extLst>
          </p:cNvPr>
          <p:cNvSpPr txBox="1">
            <a:spLocks noChangeArrowheads="1"/>
          </p:cNvSpPr>
          <p:nvPr/>
        </p:nvSpPr>
        <p:spPr bwMode="auto">
          <a:xfrm>
            <a:off x="5988050" y="4452938"/>
            <a:ext cx="1347788" cy="981075"/>
          </a:xfrm>
          <a:prstGeom prst="rect">
            <a:avLst/>
          </a:prstGeom>
          <a:noFill/>
          <a:ln w="9525">
            <a:noFill/>
            <a:miter lim="800000"/>
            <a:headEnd/>
            <a:tailEnd/>
          </a:ln>
        </p:spPr>
        <p:txBody>
          <a:bodyPr>
            <a:spAutoFit/>
          </a:bodyPr>
          <a:lstStyle/>
          <a:p>
            <a:pPr>
              <a:defRPr/>
            </a:pPr>
            <a:r>
              <a:rPr lang="en-US" sz="825" dirty="0">
                <a:solidFill>
                  <a:schemeClr val="tx1">
                    <a:lumMod val="50000"/>
                    <a:lumOff val="50000"/>
                  </a:schemeClr>
                </a:solidFill>
                <a:latin typeface="Calibri" pitchFamily="34" charset="0"/>
              </a:rPr>
              <a:t>Silcock DJ, Corfield AR, Gowens PA, Rooney KD. Validation of the National Early Warning Score in the prehospital setting.</a:t>
            </a:r>
          </a:p>
          <a:p>
            <a:pPr>
              <a:defRPr/>
            </a:pPr>
            <a:r>
              <a:rPr lang="en-US" sz="825" dirty="0">
                <a:solidFill>
                  <a:schemeClr val="tx1">
                    <a:lumMod val="50000"/>
                    <a:lumOff val="50000"/>
                  </a:schemeClr>
                </a:solidFill>
                <a:latin typeface="Calibri" pitchFamily="34" charset="0"/>
              </a:rPr>
              <a:t>Resuscitation. 2015; 89: 31-35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66238224-53A8-4C21-B031-35F06E86450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Safety Netting </a:t>
            </a:r>
          </a:p>
        </p:txBody>
      </p:sp>
      <p:sp>
        <p:nvSpPr>
          <p:cNvPr id="3" name="Content Placeholder 2">
            <a:extLst>
              <a:ext uri="{FF2B5EF4-FFF2-40B4-BE49-F238E27FC236}">
                <a16:creationId xmlns:a16="http://schemas.microsoft.com/office/drawing/2014/main" xmlns="" id="{E0A16DEE-94AD-4B45-873B-F73C24A5D72F}"/>
              </a:ext>
            </a:extLst>
          </p:cNvPr>
          <p:cNvSpPr>
            <a:spLocks noGrp="1"/>
          </p:cNvSpPr>
          <p:nvPr>
            <p:ph idx="1"/>
          </p:nvPr>
        </p:nvSpPr>
        <p:spPr>
          <a:xfrm>
            <a:off x="768350" y="1700213"/>
            <a:ext cx="7289800" cy="3960812"/>
          </a:xfrm>
        </p:spPr>
        <p:txBody>
          <a:bodyPr>
            <a:normAutofit fontScale="70000" lnSpcReduction="20000"/>
          </a:bodyPr>
          <a:lstStyle/>
          <a:p>
            <a:pPr>
              <a:defRPr/>
            </a:pPr>
            <a:r>
              <a:rPr lang="en-GB" dirty="0"/>
              <a:t>Vital in a Sepsis Aware consultation </a:t>
            </a:r>
          </a:p>
          <a:p>
            <a:pPr marL="19050" indent="0" algn="ctr">
              <a:buFont typeface="Arial" panose="020B0604020202020204" pitchFamily="34" charset="0"/>
              <a:buNone/>
              <a:defRPr/>
            </a:pPr>
            <a:r>
              <a:rPr lang="en-GB" sz="2300" i="1" dirty="0"/>
              <a:t>“Bring them back if they get worse” – What does worse look like? </a:t>
            </a:r>
          </a:p>
          <a:p>
            <a:pPr>
              <a:defRPr/>
            </a:pPr>
            <a:endParaRPr lang="en-GB" dirty="0"/>
          </a:p>
          <a:p>
            <a:pPr>
              <a:defRPr/>
            </a:pPr>
            <a:r>
              <a:rPr lang="en-GB" dirty="0"/>
              <a:t>Give pts and carers clear concise information and what signs they are to be looking for</a:t>
            </a:r>
          </a:p>
          <a:p>
            <a:pPr marL="19050" indent="0">
              <a:buFont typeface="Arial" panose="020B0604020202020204" pitchFamily="34" charset="0"/>
              <a:buNone/>
              <a:defRPr/>
            </a:pPr>
            <a:endParaRPr lang="en-GB" dirty="0"/>
          </a:p>
          <a:p>
            <a:pPr>
              <a:defRPr/>
            </a:pPr>
            <a:endParaRPr lang="en-GB" sz="750" dirty="0"/>
          </a:p>
          <a:p>
            <a:pPr>
              <a:defRPr/>
            </a:pPr>
            <a:r>
              <a:rPr lang="en-GB" dirty="0"/>
              <a:t>Who should they contact, how quickly should they seek help, when to ring 999 / act urgently </a:t>
            </a:r>
          </a:p>
          <a:p>
            <a:pPr>
              <a:defRPr/>
            </a:pPr>
            <a:endParaRPr lang="en-GB" dirty="0"/>
          </a:p>
          <a:p>
            <a:pPr>
              <a:defRPr/>
            </a:pPr>
            <a:r>
              <a:rPr lang="en-GB" dirty="0"/>
              <a:t>Back up with written information and document your safety netting </a:t>
            </a:r>
          </a:p>
          <a:p>
            <a:pPr>
              <a:defRPr/>
            </a:pPr>
            <a:endParaRPr lang="en-GB" dirty="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C91CFA17-5243-4BA8-B7F7-FDC0849E85C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Safety Netting </a:t>
            </a:r>
          </a:p>
        </p:txBody>
      </p:sp>
      <p:sp>
        <p:nvSpPr>
          <p:cNvPr id="3" name="Content Placeholder 2">
            <a:extLst>
              <a:ext uri="{FF2B5EF4-FFF2-40B4-BE49-F238E27FC236}">
                <a16:creationId xmlns:a16="http://schemas.microsoft.com/office/drawing/2014/main" xmlns="" id="{1DE558D3-8C39-4E86-810D-ABB92942D8CC}"/>
              </a:ext>
            </a:extLst>
          </p:cNvPr>
          <p:cNvSpPr>
            <a:spLocks noGrp="1"/>
          </p:cNvSpPr>
          <p:nvPr>
            <p:ph idx="1"/>
          </p:nvPr>
        </p:nvSpPr>
        <p:spPr/>
        <p:txBody>
          <a:bodyPr>
            <a:normAutofit/>
          </a:bodyPr>
          <a:lstStyle/>
          <a:p>
            <a:pPr>
              <a:defRPr/>
            </a:pPr>
            <a:r>
              <a:rPr lang="en-GB" dirty="0"/>
              <a:t>Sam Leaflet </a:t>
            </a:r>
          </a:p>
          <a:p>
            <a:pPr marL="647700" lvl="1" indent="0">
              <a:buNone/>
              <a:defRPr/>
            </a:pPr>
            <a:r>
              <a:rPr lang="en-GB" sz="2200" dirty="0">
                <a:hlinkClick r:id="rId2"/>
              </a:rPr>
              <a:t>http://www.southdevonandtorbayccg.nhs.uk/your-health/Documents/sam-sepsis-leaflet.pdf</a:t>
            </a:r>
            <a:endParaRPr lang="en-GB" sz="2200" dirty="0"/>
          </a:p>
          <a:p>
            <a:pPr marL="0" indent="0">
              <a:buFont typeface="Arial" panose="020B0604020202020204" pitchFamily="34" charset="0"/>
              <a:buNone/>
              <a:defRPr/>
            </a:pPr>
            <a:endParaRPr lang="en-GB" dirty="0"/>
          </a:p>
          <a:p>
            <a:pPr>
              <a:defRPr/>
            </a:pPr>
            <a:r>
              <a:rPr lang="en-GB" dirty="0"/>
              <a:t>Sepsis trust – Spotting Sepsis </a:t>
            </a:r>
          </a:p>
          <a:p>
            <a:pPr marL="647700" lvl="1" indent="0">
              <a:buNone/>
              <a:defRPr/>
            </a:pPr>
            <a:r>
              <a:rPr lang="en-GB" sz="2200" dirty="0">
                <a:hlinkClick r:id="rId3"/>
              </a:rPr>
              <a:t>http://sepsistrust.org/wp-content/uploads/2015/08/UST602_DL_6pp_SpottingSepsis_Leaflet_070716.pdf</a:t>
            </a:r>
            <a:endParaRPr lang="en-GB" sz="2200" dirty="0"/>
          </a:p>
          <a:p>
            <a:pPr marL="0" indent="0">
              <a:buFont typeface="Arial" panose="020B0604020202020204" pitchFamily="34" charset="0"/>
              <a:buNone/>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AAC64641-3657-4A57-8C67-796F157F1FD0}"/>
              </a:ext>
            </a:extLst>
          </p:cNvPr>
          <p:cNvSpPr>
            <a:spLocks noGrp="1" noChangeArrowheads="1"/>
          </p:cNvSpPr>
          <p:nvPr>
            <p:ph type="title"/>
          </p:nvPr>
        </p:nvSpPr>
        <p:spPr bwMode="auto">
          <a:xfrm>
            <a:off x="801688" y="1220788"/>
            <a:ext cx="7543800" cy="833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500" dirty="0"/>
              <a:t>What is sepsis? – 2016 Definition  </a:t>
            </a:r>
          </a:p>
        </p:txBody>
      </p:sp>
      <p:sp>
        <p:nvSpPr>
          <p:cNvPr id="3" name="Content Placeholder 2">
            <a:extLst>
              <a:ext uri="{FF2B5EF4-FFF2-40B4-BE49-F238E27FC236}">
                <a16:creationId xmlns:a16="http://schemas.microsoft.com/office/drawing/2014/main" xmlns="" id="{A145AF5D-90BA-46FA-980D-631C73DA3D8F}"/>
              </a:ext>
            </a:extLst>
          </p:cNvPr>
          <p:cNvSpPr>
            <a:spLocks noGrp="1"/>
          </p:cNvSpPr>
          <p:nvPr>
            <p:ph idx="1"/>
          </p:nvPr>
        </p:nvSpPr>
        <p:spPr>
          <a:xfrm>
            <a:off x="801688" y="2251075"/>
            <a:ext cx="7543800" cy="3235325"/>
          </a:xfrm>
        </p:spPr>
        <p:txBody>
          <a:bodyPr>
            <a:noAutofit/>
          </a:bodyPr>
          <a:lstStyle/>
          <a:p>
            <a:pPr marL="0" indent="0">
              <a:buFont typeface="Arial" panose="020B0604020202020204" pitchFamily="34" charset="0"/>
              <a:buNone/>
              <a:defRPr/>
            </a:pPr>
            <a:endParaRPr lang="en-GB" sz="1800" dirty="0"/>
          </a:p>
          <a:p>
            <a:pPr>
              <a:defRPr/>
            </a:pPr>
            <a:r>
              <a:rPr lang="en-GB" sz="2700" dirty="0"/>
              <a:t>Sepsis – Life-threatening organ dysfunction caused by a dysregulated host response to infection </a:t>
            </a:r>
          </a:p>
          <a:p>
            <a:pPr>
              <a:defRPr/>
            </a:pPr>
            <a:endParaRPr lang="en-GB" sz="2700" dirty="0"/>
          </a:p>
          <a:p>
            <a:pPr>
              <a:defRPr/>
            </a:pPr>
            <a:endParaRPr lang="en-GB" sz="2700" dirty="0"/>
          </a:p>
          <a:p>
            <a:pPr>
              <a:defRPr/>
            </a:pPr>
            <a:endParaRPr lang="en-GB" sz="2700" dirty="0"/>
          </a:p>
          <a:p>
            <a:pPr>
              <a:defRPr/>
            </a:pPr>
            <a:r>
              <a:rPr lang="en-GB" sz="1650" dirty="0"/>
              <a:t>European Society of Intensive Care Medicine and The Society of Critical Medicines Third International Consensus Definition for Sepsis and Septic Shock (Sepsis-3)</a:t>
            </a:r>
          </a:p>
          <a:p>
            <a:pPr marL="0" indent="0">
              <a:buFont typeface="Arial" panose="020B0604020202020204" pitchFamily="34" charset="0"/>
              <a:buNone/>
              <a:defRPr/>
            </a:pPr>
            <a:endParaRPr lang="en-GB" sz="1800" dirty="0"/>
          </a:p>
          <a:p>
            <a:pPr marL="0" indent="0">
              <a:buFont typeface="Arial" panose="020B0604020202020204" pitchFamily="34" charset="0"/>
              <a:buNone/>
              <a:defRPr/>
            </a:pPr>
            <a:endParaRPr lang="en-GB"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FDB2E0DF-7A1E-42C0-A342-4A0E9B950533}"/>
              </a:ext>
            </a:extLst>
          </p:cNvPr>
          <p:cNvSpPr>
            <a:spLocks noGrp="1" noChangeArrowheads="1"/>
          </p:cNvSpPr>
          <p:nvPr>
            <p:ph type="title"/>
          </p:nvPr>
        </p:nvSpPr>
        <p:spPr bwMode="auto">
          <a:xfrm>
            <a:off x="641350" y="1889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dirty="0"/>
              <a:t>Remote Assessment and Sepsis </a:t>
            </a:r>
          </a:p>
        </p:txBody>
      </p:sp>
      <p:sp>
        <p:nvSpPr>
          <p:cNvPr id="47107" name="Content Placeholder 2">
            <a:extLst>
              <a:ext uri="{FF2B5EF4-FFF2-40B4-BE49-F238E27FC236}">
                <a16:creationId xmlns:a16="http://schemas.microsoft.com/office/drawing/2014/main" xmlns="" id="{9DEE6937-B893-49AC-971A-3C10868A54D0}"/>
              </a:ext>
            </a:extLst>
          </p:cNvPr>
          <p:cNvSpPr>
            <a:spLocks noGrp="1" noChangeArrowheads="1"/>
          </p:cNvSpPr>
          <p:nvPr>
            <p:ph idx="1"/>
          </p:nvPr>
        </p:nvSpPr>
        <p:spPr bwMode="auto">
          <a:xfrm>
            <a:off x="628650" y="1331913"/>
            <a:ext cx="7886700" cy="41576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defRPr/>
            </a:pPr>
            <a:r>
              <a:rPr lang="en-GB" altLang="en-US" sz="2750" dirty="0"/>
              <a:t>Telephone Triage Vs Telephone Consultation </a:t>
            </a:r>
          </a:p>
          <a:p>
            <a:pPr>
              <a:buFontTx/>
              <a:buChar char="•"/>
              <a:defRPr/>
            </a:pPr>
            <a:endParaRPr lang="en-GB" altLang="en-US" sz="2000" dirty="0"/>
          </a:p>
          <a:p>
            <a:pPr>
              <a:buFontTx/>
              <a:buChar char="•"/>
              <a:defRPr/>
            </a:pPr>
            <a:r>
              <a:rPr lang="en-GB" altLang="en-US" sz="2800" dirty="0"/>
              <a:t>Patients often have concerns re possible infection and will communicate them quickly, often giving an indication of possible source</a:t>
            </a:r>
          </a:p>
          <a:p>
            <a:pPr>
              <a:buFontTx/>
              <a:buChar char="•"/>
              <a:defRPr/>
            </a:pPr>
            <a:endParaRPr lang="en-GB" altLang="en-US" sz="2000" dirty="0"/>
          </a:p>
          <a:p>
            <a:pPr>
              <a:buFontTx/>
              <a:buChar char="•"/>
              <a:defRPr/>
            </a:pPr>
            <a:r>
              <a:rPr lang="en-GB" altLang="en-US" sz="2800" dirty="0"/>
              <a:t>Can this be dealt with safely over the phone or is Face 2 Face needed </a:t>
            </a:r>
          </a:p>
          <a:p>
            <a:pPr>
              <a:buFontTx/>
              <a:buChar char="•"/>
              <a:defRPr/>
            </a:pPr>
            <a:endParaRPr lang="en-GB" altLang="en-US" sz="2000" dirty="0"/>
          </a:p>
          <a:p>
            <a:pPr>
              <a:buFontTx/>
              <a:buChar char="•"/>
              <a:defRPr/>
            </a:pPr>
            <a:r>
              <a:rPr lang="en-GB" altLang="en-US" sz="2800" dirty="0"/>
              <a:t>Identify pts with Sepsis risk factors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26F6A815-ECA4-4690-BC03-502BE553BDE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
        <p:nvSpPr>
          <p:cNvPr id="3" name="Content Placeholder 2">
            <a:extLst>
              <a:ext uri="{FF2B5EF4-FFF2-40B4-BE49-F238E27FC236}">
                <a16:creationId xmlns:a16="http://schemas.microsoft.com/office/drawing/2014/main" xmlns="" id="{80219219-7002-4C3A-9C68-25303D0D7245}"/>
              </a:ext>
            </a:extLst>
          </p:cNvPr>
          <p:cNvSpPr>
            <a:spLocks noGrp="1"/>
          </p:cNvSpPr>
          <p:nvPr>
            <p:ph idx="1"/>
          </p:nvPr>
        </p:nvSpPr>
        <p:spPr/>
        <p:txBody>
          <a:bodyPr>
            <a:normAutofit fontScale="92500" lnSpcReduction="10000"/>
          </a:bodyPr>
          <a:lstStyle/>
          <a:p>
            <a:pPr>
              <a:defRPr/>
            </a:pPr>
            <a:r>
              <a:rPr lang="en-GB" dirty="0"/>
              <a:t>Action - FACE 2 FACE vs 999 vs direct transfer to Emergency Department </a:t>
            </a:r>
          </a:p>
          <a:p>
            <a:pPr marL="0" indent="0">
              <a:buFont typeface="Arial" panose="020B0604020202020204" pitchFamily="34" charset="0"/>
              <a:buNone/>
              <a:defRPr/>
            </a:pPr>
            <a:endParaRPr lang="en-GB" sz="900" dirty="0"/>
          </a:p>
          <a:p>
            <a:pPr>
              <a:defRPr/>
            </a:pPr>
            <a:r>
              <a:rPr lang="en-GB" dirty="0"/>
              <a:t>Time scales </a:t>
            </a:r>
          </a:p>
          <a:p>
            <a:pPr marL="0" indent="0">
              <a:buFont typeface="Arial" panose="020B0604020202020204" pitchFamily="34" charset="0"/>
              <a:buNone/>
              <a:defRPr/>
            </a:pPr>
            <a:endParaRPr lang="en-GB" sz="900" dirty="0"/>
          </a:p>
          <a:p>
            <a:pPr>
              <a:defRPr/>
            </a:pPr>
            <a:r>
              <a:rPr lang="en-GB" dirty="0"/>
              <a:t>Think about how to ask for signs over the phone to aid this decision </a:t>
            </a:r>
          </a:p>
          <a:p>
            <a:pPr lvl="1">
              <a:defRPr/>
            </a:pPr>
            <a:r>
              <a:rPr lang="en-GB" dirty="0"/>
              <a:t>Breathing Rate </a:t>
            </a:r>
          </a:p>
          <a:p>
            <a:pPr lvl="1">
              <a:defRPr/>
            </a:pPr>
            <a:r>
              <a:rPr lang="en-GB" dirty="0"/>
              <a:t>Cold hands feet</a:t>
            </a:r>
          </a:p>
          <a:p>
            <a:pPr lvl="1">
              <a:defRPr/>
            </a:pPr>
            <a:r>
              <a:rPr lang="en-GB" dirty="0"/>
              <a:t>Some patient have BP machines </a:t>
            </a:r>
          </a:p>
          <a:p>
            <a:pPr lvl="1">
              <a:defRPr/>
            </a:pPr>
            <a:r>
              <a:rPr lang="en-GB" dirty="0"/>
              <a:t>Colour  </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F0E9A71B-0D9E-4239-90DB-26153B5E905A}"/>
              </a:ext>
            </a:extLst>
          </p:cNvPr>
          <p:cNvSpPr>
            <a:spLocks noGrp="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t>Resources</a:t>
            </a:r>
          </a:p>
        </p:txBody>
      </p:sp>
      <p:sp>
        <p:nvSpPr>
          <p:cNvPr id="49155" name="Subtitle 2">
            <a:extLst>
              <a:ext uri="{FF2B5EF4-FFF2-40B4-BE49-F238E27FC236}">
                <a16:creationId xmlns:a16="http://schemas.microsoft.com/office/drawing/2014/main" xmlns="" id="{229D20EA-36D9-4353-BAD1-5890BAD41885}"/>
              </a:ext>
            </a:extLst>
          </p:cNvPr>
          <p:cNvSpPr>
            <a:spLocks noGrp="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05F6DACD-7852-4076-86D1-F7CED6B54736}"/>
              </a:ext>
            </a:extLst>
          </p:cNvPr>
          <p:cNvSpPr>
            <a:spLocks noGrp="1"/>
          </p:cNvSpPr>
          <p:nvPr>
            <p:ph type="title"/>
          </p:nvPr>
        </p:nvSpPr>
        <p:spPr bwMode="auto">
          <a:xfrm>
            <a:off x="468313" y="188913"/>
            <a:ext cx="7991475"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GB" altLang="en-US" sz="3800" dirty="0"/>
              <a:t>The TARGET Antibiotics Toolkit</a:t>
            </a:r>
          </a:p>
        </p:txBody>
      </p:sp>
      <p:sp>
        <p:nvSpPr>
          <p:cNvPr id="7" name="Text Placeholder 4">
            <a:extLst>
              <a:ext uri="{FF2B5EF4-FFF2-40B4-BE49-F238E27FC236}">
                <a16:creationId xmlns:a16="http://schemas.microsoft.com/office/drawing/2014/main" xmlns="" id="{CCF54B27-EBA0-467A-81F5-B40020ED48F3}"/>
              </a:ext>
            </a:extLst>
          </p:cNvPr>
          <p:cNvSpPr txBox="1">
            <a:spLocks/>
          </p:cNvSpPr>
          <p:nvPr/>
        </p:nvSpPr>
        <p:spPr>
          <a:xfrm>
            <a:off x="1277938" y="1484313"/>
            <a:ext cx="2501900" cy="936625"/>
          </a:xfrm>
          <a:prstGeom prst="rect">
            <a:avLst/>
          </a:prstGeom>
        </p:spPr>
        <p:txBody>
          <a:bodyPr/>
          <a:lstStyle/>
          <a:p>
            <a:pPr>
              <a:spcBef>
                <a:spcPct val="20000"/>
              </a:spcBef>
              <a:buClr>
                <a:srgbClr val="002060"/>
              </a:buClr>
              <a:tabLst>
                <a:tab pos="871538" algn="l"/>
                <a:tab pos="1271588" algn="l"/>
                <a:tab pos="1685925" algn="l"/>
                <a:tab pos="2085975" algn="l"/>
              </a:tabLst>
              <a:defRPr/>
            </a:pPr>
            <a:r>
              <a:rPr lang="en-GB" sz="1500" b="1" dirty="0">
                <a:solidFill>
                  <a:srgbClr val="002060"/>
                </a:solidFill>
                <a:latin typeface="Arial"/>
                <a:cs typeface="Arial" pitchFamily="34" charset="0"/>
              </a:rPr>
              <a:t>The Sepsis and Target toolkits are available on the RCGP Website</a:t>
            </a:r>
            <a:endParaRPr lang="en-GB" sz="1500" b="1" kern="0" dirty="0">
              <a:solidFill>
                <a:srgbClr val="002060"/>
              </a:solidFill>
              <a:latin typeface="Arial"/>
              <a:cs typeface="Arial" pitchFamily="34" charset="0"/>
            </a:endParaRPr>
          </a:p>
        </p:txBody>
      </p:sp>
      <p:sp>
        <p:nvSpPr>
          <p:cNvPr id="50180" name="TextBox 4">
            <a:extLst>
              <a:ext uri="{FF2B5EF4-FFF2-40B4-BE49-F238E27FC236}">
                <a16:creationId xmlns:a16="http://schemas.microsoft.com/office/drawing/2014/main" xmlns="" id="{3B3497FD-5FCD-4DA6-A54B-DE307C42DD24}"/>
              </a:ext>
            </a:extLst>
          </p:cNvPr>
          <p:cNvSpPr txBox="1">
            <a:spLocks noChangeArrowheads="1"/>
          </p:cNvSpPr>
          <p:nvPr/>
        </p:nvSpPr>
        <p:spPr bwMode="auto">
          <a:xfrm>
            <a:off x="1227138" y="4778375"/>
            <a:ext cx="2046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37931725" indent="-37474525">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1200" b="1" dirty="0">
                <a:solidFill>
                  <a:srgbClr val="000000"/>
                </a:solidFill>
                <a:cs typeface="Arial" panose="020B0604020202020204" pitchFamily="34" charset="0"/>
              </a:rPr>
              <a:t>www.rcgp.org.uk/TARGETantibiotics</a:t>
            </a:r>
          </a:p>
        </p:txBody>
      </p:sp>
      <p:pic>
        <p:nvPicPr>
          <p:cNvPr id="50181" name="Picture 1">
            <a:extLst>
              <a:ext uri="{FF2B5EF4-FFF2-40B4-BE49-F238E27FC236}">
                <a16:creationId xmlns:a16="http://schemas.microsoft.com/office/drawing/2014/main" xmlns="" id="{4449CDF2-C894-4F8A-834D-865BCBD9B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988" y="1863725"/>
            <a:ext cx="3484562"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a:extLst>
              <a:ext uri="{FF2B5EF4-FFF2-40B4-BE49-F238E27FC236}">
                <a16:creationId xmlns:a16="http://schemas.microsoft.com/office/drawing/2014/main" xmlns="" id="{7CA21369-7018-4497-98AF-CF88B69CA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2565400"/>
            <a:ext cx="37004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8D92A4DF-3382-46D1-B2D2-171A2EBDEBC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In Summary </a:t>
            </a:r>
          </a:p>
        </p:txBody>
      </p:sp>
      <p:sp>
        <p:nvSpPr>
          <p:cNvPr id="3" name="Content Placeholder 2">
            <a:extLst>
              <a:ext uri="{FF2B5EF4-FFF2-40B4-BE49-F238E27FC236}">
                <a16:creationId xmlns:a16="http://schemas.microsoft.com/office/drawing/2014/main" xmlns="" id="{BDE67C6B-86BA-44D1-972C-33E43C5C822F}"/>
              </a:ext>
            </a:extLst>
          </p:cNvPr>
          <p:cNvSpPr>
            <a:spLocks noGrp="1"/>
          </p:cNvSpPr>
          <p:nvPr>
            <p:ph idx="1"/>
          </p:nvPr>
        </p:nvSpPr>
        <p:spPr>
          <a:xfrm>
            <a:off x="801688" y="1700213"/>
            <a:ext cx="7543800" cy="4249737"/>
          </a:xfrm>
        </p:spPr>
        <p:txBody>
          <a:bodyPr>
            <a:normAutofit fontScale="55000" lnSpcReduction="20000"/>
          </a:bodyPr>
          <a:lstStyle/>
          <a:p>
            <a:pPr>
              <a:defRPr/>
            </a:pPr>
            <a:r>
              <a:rPr lang="en-GB" dirty="0"/>
              <a:t>NICE Guidance aimed at helping identify high risk induvial and uses observations to decided if a person is high, moderate or low risk</a:t>
            </a:r>
          </a:p>
          <a:p>
            <a:pPr>
              <a:defRPr/>
            </a:pPr>
            <a:endParaRPr lang="en-GB" dirty="0"/>
          </a:p>
          <a:p>
            <a:pPr>
              <a:defRPr/>
            </a:pPr>
            <a:r>
              <a:rPr lang="en-GB" dirty="0"/>
              <a:t>Think </a:t>
            </a:r>
            <a:r>
              <a:rPr lang="en-GB" b="1" i="1" dirty="0"/>
              <a:t>Could this be Sepsis? </a:t>
            </a:r>
            <a:r>
              <a:rPr lang="en-GB" dirty="0"/>
              <a:t>When seeing someone with infection </a:t>
            </a:r>
          </a:p>
          <a:p>
            <a:pPr>
              <a:defRPr/>
            </a:pPr>
            <a:endParaRPr lang="en-GB" dirty="0"/>
          </a:p>
          <a:p>
            <a:pPr>
              <a:defRPr/>
            </a:pPr>
            <a:r>
              <a:rPr lang="en-GB" dirty="0"/>
              <a:t>Document all observations (esp. Respiratory Rate), and safety netting information given </a:t>
            </a:r>
          </a:p>
          <a:p>
            <a:pPr>
              <a:defRPr/>
            </a:pPr>
            <a:endParaRPr lang="en-GB" dirty="0"/>
          </a:p>
          <a:p>
            <a:pPr>
              <a:defRPr/>
            </a:pPr>
            <a:r>
              <a:rPr lang="en-GB" dirty="0"/>
              <a:t>If no suspicion of Sepsis, act to protect the patient in the event sepsis should develop later </a:t>
            </a:r>
          </a:p>
          <a:p>
            <a:pPr>
              <a:defRPr/>
            </a:pPr>
            <a:endParaRPr lang="en-GB" dirty="0"/>
          </a:p>
          <a:p>
            <a:pPr>
              <a:defRPr/>
            </a:pPr>
            <a:r>
              <a:rPr lang="en-GB" dirty="0"/>
              <a:t>If not already using, consider NEWS scores as a way of monitoring physiology and communicating concern to ambulance services and secondary care </a:t>
            </a:r>
          </a:p>
          <a:p>
            <a:pPr>
              <a:defRPr/>
            </a:pPr>
            <a:endParaRPr lang="en-GB" dirty="0"/>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2B071225-3654-4213-BD73-CF9A6FACE87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Links </a:t>
            </a:r>
          </a:p>
        </p:txBody>
      </p:sp>
      <p:sp>
        <p:nvSpPr>
          <p:cNvPr id="3" name="Content Placeholder 2">
            <a:extLst>
              <a:ext uri="{FF2B5EF4-FFF2-40B4-BE49-F238E27FC236}">
                <a16:creationId xmlns:a16="http://schemas.microsoft.com/office/drawing/2014/main" xmlns="" id="{E6F919A6-094B-4010-AD29-62F58711FAB1}"/>
              </a:ext>
            </a:extLst>
          </p:cNvPr>
          <p:cNvSpPr>
            <a:spLocks noGrp="1"/>
          </p:cNvSpPr>
          <p:nvPr>
            <p:ph idx="1"/>
          </p:nvPr>
        </p:nvSpPr>
        <p:spPr>
          <a:xfrm>
            <a:off x="628650" y="1839913"/>
            <a:ext cx="7886700" cy="3649662"/>
          </a:xfrm>
        </p:spPr>
        <p:txBody>
          <a:bodyPr>
            <a:normAutofit fontScale="55000" lnSpcReduction="20000"/>
          </a:bodyPr>
          <a:lstStyle/>
          <a:p>
            <a:pPr>
              <a:defRPr/>
            </a:pPr>
            <a:r>
              <a:rPr lang="en-GB" dirty="0"/>
              <a:t>BMJ Visual Summary</a:t>
            </a:r>
          </a:p>
          <a:p>
            <a:pPr marL="647700" lvl="1" indent="0">
              <a:buNone/>
              <a:defRPr/>
            </a:pPr>
            <a:r>
              <a:rPr lang="en-GB" dirty="0">
                <a:hlinkClick r:id="rId2"/>
              </a:rPr>
              <a:t>http://www.bmj.com/content/bmj/suppl/2016/08/11/bmj.i4030.DC1/sepsis_nice_v66_web_v6.pdf</a:t>
            </a:r>
            <a:endParaRPr lang="en-GB" dirty="0"/>
          </a:p>
          <a:p>
            <a:pPr>
              <a:defRPr/>
            </a:pPr>
            <a:endParaRPr lang="en-GB" dirty="0"/>
          </a:p>
          <a:p>
            <a:pPr>
              <a:defRPr/>
            </a:pPr>
            <a:r>
              <a:rPr lang="en-GB" dirty="0"/>
              <a:t>Sepsis Trust Clinical Tool Kits</a:t>
            </a:r>
          </a:p>
          <a:p>
            <a:pPr marL="647700" lvl="1" indent="0">
              <a:buNone/>
              <a:defRPr/>
            </a:pPr>
            <a:r>
              <a:rPr lang="en-GB" dirty="0">
                <a:hlinkClick r:id="rId3"/>
              </a:rPr>
              <a:t>http://sepsistrust.org/clinical-toolkit/</a:t>
            </a:r>
            <a:endParaRPr lang="en-GB" dirty="0"/>
          </a:p>
          <a:p>
            <a:pPr>
              <a:defRPr/>
            </a:pPr>
            <a:endParaRPr lang="en-GB" dirty="0"/>
          </a:p>
          <a:p>
            <a:pPr>
              <a:defRPr/>
            </a:pPr>
            <a:r>
              <a:rPr lang="en-GB" dirty="0"/>
              <a:t>RCGP Clinical Toolkit</a:t>
            </a:r>
          </a:p>
          <a:p>
            <a:pPr marL="647700" lvl="1" indent="0">
              <a:buNone/>
              <a:defRPr/>
            </a:pPr>
            <a:r>
              <a:rPr lang="en-GB" dirty="0">
                <a:hlinkClick r:id="rId4"/>
              </a:rPr>
              <a:t>http://www.rcgp.org.uk/clinical-and-research/toolkits/sepsis-toolkit.aspx</a:t>
            </a:r>
            <a:endParaRPr lang="en-GB" dirty="0"/>
          </a:p>
          <a:p>
            <a:pPr>
              <a:defRPr/>
            </a:pPr>
            <a:endParaRPr lang="en-GB" dirty="0"/>
          </a:p>
          <a:p>
            <a:pPr>
              <a:defRPr/>
            </a:pPr>
            <a:r>
              <a:rPr lang="en-GB" dirty="0"/>
              <a:t>AHSN West of England NEWS Video</a:t>
            </a:r>
          </a:p>
          <a:p>
            <a:pPr marL="647700" lvl="1" indent="0">
              <a:buNone/>
              <a:defRPr/>
            </a:pPr>
            <a:r>
              <a:rPr lang="en-GB" dirty="0">
                <a:hlinkClick r:id="rId5"/>
              </a:rPr>
              <a:t>https://vimeo.com/208284106</a:t>
            </a:r>
            <a:endParaRPr lang="en-GB" dirty="0"/>
          </a:p>
          <a:p>
            <a:pPr>
              <a:defRPr/>
            </a:pPr>
            <a:endParaRPr lang="en-GB" dirty="0"/>
          </a:p>
          <a:p>
            <a:pPr marL="0" indent="0">
              <a:buFont typeface="Arial" panose="020B0604020202020204" pitchFamily="34" charset="0"/>
              <a:buNone/>
              <a:defRPr/>
            </a:pP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33F0396-5A38-4904-8D16-B538260E97B8}"/>
              </a:ext>
            </a:extLst>
          </p:cNvPr>
          <p:cNvSpPr>
            <a:spLocks noGrp="1"/>
          </p:cNvSpPr>
          <p:nvPr>
            <p:ph type="title"/>
          </p:nvPr>
        </p:nvSpPr>
        <p:spPr/>
        <p:txBody>
          <a:bodyPr/>
          <a:lstStyle/>
          <a:p>
            <a:pPr>
              <a:defRPr/>
            </a:pPr>
            <a:r>
              <a:rPr lang="en-GB" dirty="0"/>
              <a:t>THANK YOU</a:t>
            </a:r>
          </a:p>
        </p:txBody>
      </p:sp>
      <p:sp>
        <p:nvSpPr>
          <p:cNvPr id="54275" name="Text Placeholder 4">
            <a:extLst>
              <a:ext uri="{FF2B5EF4-FFF2-40B4-BE49-F238E27FC236}">
                <a16:creationId xmlns:a16="http://schemas.microsoft.com/office/drawing/2014/main" xmlns="" id="{78F1A32B-3798-4794-B68F-B2D14D7BD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EEA6337C-E2B6-4C9E-A2FC-3E6E00D8942C}"/>
              </a:ext>
            </a:extLst>
          </p:cNvPr>
          <p:cNvSpPr>
            <a:spLocks noGrp="1" noChangeArrowheads="1"/>
          </p:cNvSpPr>
          <p:nvPr>
            <p:ph type="title"/>
          </p:nvPr>
        </p:nvSpPr>
        <p:spPr bwMode="auto">
          <a:xfrm>
            <a:off x="708025" y="1392238"/>
            <a:ext cx="2527300" cy="412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solidFill>
                  <a:schemeClr val="tx1"/>
                </a:solidFill>
              </a:rPr>
              <a:t>Put it simply </a:t>
            </a:r>
          </a:p>
        </p:txBody>
      </p:sp>
      <p:graphicFrame>
        <p:nvGraphicFramePr>
          <p:cNvPr id="5" name="Content Placeholder 2">
            <a:extLst>
              <a:ext uri="{FF2B5EF4-FFF2-40B4-BE49-F238E27FC236}">
                <a16:creationId xmlns:a16="http://schemas.microsoft.com/office/drawing/2014/main" xmlns="" id="{EA81AFEC-6669-4FCB-B00C-B018C758FBE8}"/>
              </a:ext>
            </a:extLst>
          </p:cNvPr>
          <p:cNvGraphicFramePr>
            <a:graphicFrameLocks noGrp="1"/>
          </p:cNvGraphicFramePr>
          <p:nvPr>
            <p:ph idx="1"/>
          </p:nvPr>
        </p:nvGraphicFramePr>
        <p:xfrm>
          <a:off x="3960019" y="1339454"/>
          <a:ext cx="4701779"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7ADC69EF-E837-4E3C-9645-7A9115C0F645}"/>
              </a:ext>
            </a:extLst>
          </p:cNvPr>
          <p:cNvSpPr>
            <a:spLocks noGrp="1" noChangeArrowheads="1"/>
          </p:cNvSpPr>
          <p:nvPr>
            <p:ph type="title"/>
          </p:nvPr>
        </p:nvSpPr>
        <p:spPr bwMode="auto">
          <a:xfrm>
            <a:off x="468313" y="333375"/>
            <a:ext cx="8047037"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Septic Shock </a:t>
            </a:r>
          </a:p>
        </p:txBody>
      </p:sp>
      <p:sp>
        <p:nvSpPr>
          <p:cNvPr id="3" name="Content Placeholder 2">
            <a:extLst>
              <a:ext uri="{FF2B5EF4-FFF2-40B4-BE49-F238E27FC236}">
                <a16:creationId xmlns:a16="http://schemas.microsoft.com/office/drawing/2014/main" xmlns="" id="{F339E050-0E3E-416D-9A7B-B9F26DDEADF2}"/>
              </a:ext>
            </a:extLst>
          </p:cNvPr>
          <p:cNvSpPr>
            <a:spLocks noGrp="1"/>
          </p:cNvSpPr>
          <p:nvPr>
            <p:ph idx="1"/>
          </p:nvPr>
        </p:nvSpPr>
        <p:spPr>
          <a:xfrm>
            <a:off x="628650" y="1484313"/>
            <a:ext cx="7886700" cy="4321175"/>
          </a:xfrm>
        </p:spPr>
        <p:txBody>
          <a:bodyPr>
            <a:normAutofit fontScale="62500" lnSpcReduction="20000"/>
          </a:bodyPr>
          <a:lstStyle/>
          <a:p>
            <a:pPr marL="19050" indent="0">
              <a:buFont typeface="Arial" panose="020B0604020202020204" pitchFamily="34" charset="0"/>
              <a:buNone/>
              <a:defRPr/>
            </a:pPr>
            <a:endParaRPr lang="en-GB" dirty="0"/>
          </a:p>
          <a:p>
            <a:pPr marL="0" indent="0">
              <a:buFont typeface="Arial" panose="020B0604020202020204" pitchFamily="34" charset="0"/>
              <a:buNone/>
              <a:defRPr/>
            </a:pPr>
            <a:r>
              <a:rPr lang="en-GB" dirty="0"/>
              <a:t>Sepsis with persisting hypotension requiring vasopressors to maintain MAP ≥ 65mm Hg and a serum lactate &gt;2mmol/L despite adequate fluid resuscitation </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This is a Secondary Care diagnosis </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In the community this may present a patient who looks exceptionally unwell, with high Respiratory Rate,  low bp, and a history suggestive of infection</a:t>
            </a:r>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Septic Shock is a time sensitive emergency, like stroke and MI </a:t>
            </a:r>
          </a:p>
          <a:p>
            <a:pPr marL="0" indent="0">
              <a:buFont typeface="Arial" panose="020B0604020202020204" pitchFamily="34" charset="0"/>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0A397311-3CFB-4622-A7BB-0280CA8B8DA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Time is perfusion </a:t>
            </a:r>
          </a:p>
        </p:txBody>
      </p:sp>
      <p:sp>
        <p:nvSpPr>
          <p:cNvPr id="3" name="Content Placeholder 2">
            <a:extLst>
              <a:ext uri="{FF2B5EF4-FFF2-40B4-BE49-F238E27FC236}">
                <a16:creationId xmlns:a16="http://schemas.microsoft.com/office/drawing/2014/main" xmlns="" id="{C6D7366E-DCCF-4352-83C3-EBE447F59BDD}"/>
              </a:ext>
            </a:extLst>
          </p:cNvPr>
          <p:cNvSpPr>
            <a:spLocks noGrp="1"/>
          </p:cNvSpPr>
          <p:nvPr>
            <p:ph idx="1"/>
          </p:nvPr>
        </p:nvSpPr>
        <p:spPr/>
        <p:txBody>
          <a:bodyPr>
            <a:normAutofit fontScale="62500" lnSpcReduction="20000"/>
          </a:bodyPr>
          <a:lstStyle/>
          <a:p>
            <a:pPr>
              <a:defRPr/>
            </a:pPr>
            <a:r>
              <a:rPr lang="en-GB" dirty="0"/>
              <a:t>For each Hour IV antibiotics are delayed there is a 7.6% increase in mortality</a:t>
            </a:r>
            <a:r>
              <a:rPr lang="en-GB" baseline="30000" dirty="0"/>
              <a:t>(1) </a:t>
            </a:r>
          </a:p>
          <a:p>
            <a:pPr marL="0" indent="0">
              <a:buFont typeface="Arial" panose="020B0604020202020204" pitchFamily="34" charset="0"/>
              <a:buNone/>
              <a:defRPr/>
            </a:pPr>
            <a:endParaRPr lang="en-GB" dirty="0"/>
          </a:p>
          <a:p>
            <a:pPr>
              <a:defRPr/>
            </a:pPr>
            <a:r>
              <a:rPr lang="en-GB" dirty="0"/>
              <a:t>The Sepsis Six </a:t>
            </a:r>
          </a:p>
          <a:p>
            <a:pPr lvl="1">
              <a:defRPr/>
            </a:pPr>
            <a:r>
              <a:rPr lang="en-GB" dirty="0"/>
              <a:t>Administer Oxygen and maintain saturation &gt;94%</a:t>
            </a:r>
          </a:p>
          <a:p>
            <a:pPr lvl="1">
              <a:defRPr/>
            </a:pPr>
            <a:r>
              <a:rPr lang="en-GB" dirty="0"/>
              <a:t>Administer IV antibiotics</a:t>
            </a:r>
          </a:p>
          <a:p>
            <a:pPr lvl="1">
              <a:defRPr/>
            </a:pPr>
            <a:r>
              <a:rPr lang="en-GB" dirty="0"/>
              <a:t>Consider IV fluid resuscitation </a:t>
            </a:r>
          </a:p>
          <a:p>
            <a:pPr lvl="1">
              <a:defRPr/>
            </a:pPr>
            <a:r>
              <a:rPr lang="en-GB" dirty="0"/>
              <a:t>Check Serial Lactates </a:t>
            </a:r>
          </a:p>
          <a:p>
            <a:pPr lvl="1">
              <a:defRPr/>
            </a:pPr>
            <a:r>
              <a:rPr lang="en-GB" dirty="0"/>
              <a:t>Commence hourly Urine Measurement </a:t>
            </a:r>
          </a:p>
          <a:p>
            <a:pPr lvl="1">
              <a:defRPr/>
            </a:pPr>
            <a:r>
              <a:rPr lang="en-GB" dirty="0"/>
              <a:t>Take Blood Cultures</a:t>
            </a:r>
          </a:p>
          <a:p>
            <a:pPr lvl="1">
              <a:defRPr/>
            </a:pPr>
            <a:endParaRPr lang="en-GB" dirty="0"/>
          </a:p>
          <a:p>
            <a:pPr lvl="1">
              <a:defRPr/>
            </a:pPr>
            <a:endParaRPr lang="en-GB" dirty="0"/>
          </a:p>
          <a:p>
            <a:pPr lvl="1">
              <a:defRPr/>
            </a:pPr>
            <a:r>
              <a:rPr lang="en-GB" dirty="0"/>
              <a:t>1 – Kumar A. Roberts D. Wood KE, et al. Duration of hypotension before initiation of effective anti-microbial therapy is the critical determinant of survival in human shock. </a:t>
            </a:r>
            <a:r>
              <a:rPr lang="en-GB" b="1" i="1" dirty="0"/>
              <a:t>Critical Care Medicine</a:t>
            </a:r>
            <a:r>
              <a:rPr lang="en-GB" dirty="0"/>
              <a:t> 2006;34(16): 1589-96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2863E722-8BC6-470E-82A9-E9F2438A7FAC}"/>
              </a:ext>
            </a:extLst>
          </p:cNvPr>
          <p:cNvSpPr>
            <a:spLocks noGrp="1" noChangeArrowheads="1"/>
          </p:cNvSpPr>
          <p:nvPr>
            <p:ph type="title"/>
          </p:nvPr>
        </p:nvSpPr>
        <p:spPr bwMode="auto">
          <a:xfrm>
            <a:off x="801688" y="4491038"/>
            <a:ext cx="7543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500" dirty="0"/>
              <a:t>Scale of the problem</a:t>
            </a:r>
          </a:p>
        </p:txBody>
      </p:sp>
      <p:graphicFrame>
        <p:nvGraphicFramePr>
          <p:cNvPr id="5" name="Content Placeholder 2">
            <a:extLst>
              <a:ext uri="{FF2B5EF4-FFF2-40B4-BE49-F238E27FC236}">
                <a16:creationId xmlns:a16="http://schemas.microsoft.com/office/drawing/2014/main" xmlns="" id="{77E54593-218D-4F52-9CC4-C708696E573A}"/>
              </a:ext>
            </a:extLst>
          </p:cNvPr>
          <p:cNvGraphicFramePr>
            <a:graphicFrameLocks noGrp="1"/>
          </p:cNvGraphicFramePr>
          <p:nvPr>
            <p:ph idx="1"/>
            <p:extLst>
              <p:ext uri="{D42A27DB-BD31-4B8C-83A1-F6EECF244321}">
                <p14:modId xmlns:p14="http://schemas.microsoft.com/office/powerpoint/2010/main" val="1998463664"/>
              </p:ext>
            </p:extLst>
          </p:nvPr>
        </p:nvGraphicFramePr>
        <p:xfrm>
          <a:off x="482599" y="1332478"/>
          <a:ext cx="8178800" cy="247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89A591EA-26E5-47FF-ADBC-ED413E403E2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dirty="0"/>
              <a:t>The Challenge For Primary Care  </a:t>
            </a:r>
          </a:p>
        </p:txBody>
      </p:sp>
      <p:sp>
        <p:nvSpPr>
          <p:cNvPr id="3" name="Content Placeholder 2">
            <a:extLst>
              <a:ext uri="{FF2B5EF4-FFF2-40B4-BE49-F238E27FC236}">
                <a16:creationId xmlns:a16="http://schemas.microsoft.com/office/drawing/2014/main" xmlns="" id="{4B118E8C-AC2D-4E0A-8D8C-6266ABF13A55}"/>
              </a:ext>
            </a:extLst>
          </p:cNvPr>
          <p:cNvSpPr>
            <a:spLocks noGrp="1"/>
          </p:cNvSpPr>
          <p:nvPr>
            <p:ph idx="1"/>
          </p:nvPr>
        </p:nvSpPr>
        <p:spPr>
          <a:xfrm>
            <a:off x="628650" y="1557338"/>
            <a:ext cx="7886700" cy="4319587"/>
          </a:xfrm>
        </p:spPr>
        <p:txBody>
          <a:bodyPr>
            <a:normAutofit fontScale="70000" lnSpcReduction="20000"/>
          </a:bodyPr>
          <a:lstStyle/>
          <a:p>
            <a:pPr>
              <a:defRPr/>
            </a:pPr>
            <a:r>
              <a:rPr lang="en-GB" dirty="0"/>
              <a:t>We don’t know who will go on to develop sepsis, ALTHOUGH, there are high risk groups which we will cover later</a:t>
            </a:r>
          </a:p>
          <a:p>
            <a:pPr>
              <a:defRPr/>
            </a:pPr>
            <a:endParaRPr lang="en-GB" dirty="0"/>
          </a:p>
          <a:p>
            <a:pPr>
              <a:defRPr/>
            </a:pPr>
            <a:r>
              <a:rPr lang="en-GB" dirty="0"/>
              <a:t>Most patients with an infection will not become septic as the majority of infections are mild and self limiting.</a:t>
            </a:r>
          </a:p>
          <a:p>
            <a:pPr>
              <a:defRPr/>
            </a:pPr>
            <a:endParaRPr lang="en-GB" dirty="0"/>
          </a:p>
          <a:p>
            <a:pPr>
              <a:defRPr/>
            </a:pPr>
            <a:r>
              <a:rPr lang="en-GB" dirty="0"/>
              <a:t>We see patients in a ten minute window, they may go on to become septic later </a:t>
            </a:r>
          </a:p>
          <a:p>
            <a:pPr marL="0" indent="0">
              <a:buFont typeface="Arial" panose="020B0604020202020204" pitchFamily="34" charset="0"/>
              <a:buNone/>
              <a:defRPr/>
            </a:pPr>
            <a:endParaRPr lang="en-GB" dirty="0"/>
          </a:p>
          <a:p>
            <a:pPr>
              <a:defRPr/>
            </a:pPr>
            <a:r>
              <a:rPr lang="en-GB" dirty="0"/>
              <a:t>We also need to consider </a:t>
            </a:r>
            <a:r>
              <a:rPr lang="en-GB" i="1" dirty="0"/>
              <a:t>anti-biotic resistance, strains on the ambulance services, rising patient demand, pressure on GP services, multiple points of patient contact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CGP Powerpoint Template (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RCGP Powerpoint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RCGP Powerpoint Templat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CGP Powerpoint Templat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CGP Powerpoint Templat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CGP Powerpoint Templat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CGP Powerpoint Templat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CGP Powerpoint Templat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CGP Powerpoint Templat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2462</Words>
  <Application>Microsoft Office PowerPoint</Application>
  <PresentationFormat>On-screen Show (4:3)</PresentationFormat>
  <Paragraphs>443</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RCGP Powerpoint Template (2)</vt:lpstr>
      <vt:lpstr>Sepsis World Sepsis Day, 13th September 2017</vt:lpstr>
      <vt:lpstr>Overview </vt:lpstr>
      <vt:lpstr>PowerPoint Presentation</vt:lpstr>
      <vt:lpstr>What is sepsis? – 2016 Definition  </vt:lpstr>
      <vt:lpstr>Put it simply </vt:lpstr>
      <vt:lpstr>Septic Shock </vt:lpstr>
      <vt:lpstr>Time is perfusion </vt:lpstr>
      <vt:lpstr>Scale of the problem</vt:lpstr>
      <vt:lpstr>The Challenge For Primary Care  </vt:lpstr>
      <vt:lpstr>Why all the fuss </vt:lpstr>
      <vt:lpstr>Sam Morrish 2010 -  A Case Study </vt:lpstr>
      <vt:lpstr>PowerPoint Presentation</vt:lpstr>
      <vt:lpstr>Ombudsmen comments on the case </vt:lpstr>
      <vt:lpstr>The saddest conclusion…</vt:lpstr>
      <vt:lpstr>What this Case Highlights </vt:lpstr>
      <vt:lpstr>Remember…</vt:lpstr>
      <vt:lpstr>Documentation Issues-NCEPOD </vt:lpstr>
      <vt:lpstr>NICE Guidance 2016</vt:lpstr>
      <vt:lpstr>If you suspect infection in a patient</vt:lpstr>
      <vt:lpstr>Nice NG51 – July 2016</vt:lpstr>
      <vt:lpstr>High Risk Groups </vt:lpstr>
      <vt:lpstr> High Risk: Adults Age 12yrs +  </vt:lpstr>
      <vt:lpstr>HIGH RISK </vt:lpstr>
      <vt:lpstr>MODERATE-HIGH RISK </vt:lpstr>
      <vt:lpstr>LOW RISK</vt:lpstr>
      <vt:lpstr>Low &amp; Moderate to High risk</vt:lpstr>
      <vt:lpstr>Paediatric Values </vt:lpstr>
      <vt:lpstr>Respiratory</vt:lpstr>
      <vt:lpstr>Cardiac</vt:lpstr>
      <vt:lpstr>Skin &amp; Temperature </vt:lpstr>
      <vt:lpstr>Behaviour </vt:lpstr>
      <vt:lpstr>Key Points </vt:lpstr>
      <vt:lpstr>Communication</vt:lpstr>
      <vt:lpstr>A Shared Language </vt:lpstr>
      <vt:lpstr>National Early Warning Score (NEWS)</vt:lpstr>
      <vt:lpstr>National Early Warning Score (NEWS)</vt:lpstr>
      <vt:lpstr>Validation of NEWS </vt:lpstr>
      <vt:lpstr>Safety Netting </vt:lpstr>
      <vt:lpstr>Safety Netting </vt:lpstr>
      <vt:lpstr>Remote Assessment and Sepsis </vt:lpstr>
      <vt:lpstr>PowerPoint Presentation</vt:lpstr>
      <vt:lpstr>Resources</vt:lpstr>
      <vt:lpstr>The TARGET Antibiotics Toolkit</vt:lpstr>
      <vt:lpstr>In Summary </vt:lpstr>
      <vt:lpstr>Links </vt:lpstr>
      <vt:lpstr>THANK YOU</vt:lpstr>
    </vt:vector>
  </TitlesOfParts>
  <Company>RCGP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a Direction</dc:title>
  <dc:creator>Rachel Marsden;Dr Simon N Stockley</dc:creator>
  <cp:keywords>Sepsis</cp:keywords>
  <cp:lastModifiedBy>Anil</cp:lastModifiedBy>
  <cp:revision>72</cp:revision>
  <dcterms:created xsi:type="dcterms:W3CDTF">2011-04-21T12:45:18Z</dcterms:created>
  <dcterms:modified xsi:type="dcterms:W3CDTF">2017-09-13T11:15:04Z</dcterms:modified>
</cp:coreProperties>
</file>