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4199" r:id="rId2"/>
    <p:sldMasterId id="2147484215" r:id="rId3"/>
  </p:sldMasterIdLst>
  <p:notesMasterIdLst>
    <p:notesMasterId r:id="rId33"/>
  </p:notesMasterIdLst>
  <p:handoutMasterIdLst>
    <p:handoutMasterId r:id="rId34"/>
  </p:handoutMasterIdLst>
  <p:sldIdLst>
    <p:sldId id="257" r:id="rId4"/>
    <p:sldId id="261" r:id="rId5"/>
    <p:sldId id="275" r:id="rId6"/>
    <p:sldId id="272" r:id="rId7"/>
    <p:sldId id="410" r:id="rId8"/>
    <p:sldId id="357" r:id="rId9"/>
    <p:sldId id="277" r:id="rId10"/>
    <p:sldId id="273" r:id="rId11"/>
    <p:sldId id="274" r:id="rId12"/>
    <p:sldId id="283" r:id="rId13"/>
    <p:sldId id="284" r:id="rId14"/>
    <p:sldId id="285" r:id="rId15"/>
    <p:sldId id="286" r:id="rId16"/>
    <p:sldId id="287" r:id="rId17"/>
    <p:sldId id="288" r:id="rId18"/>
    <p:sldId id="289"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Lst>
  <p:sldSz cx="12192000" cy="6858000"/>
  <p:notesSz cx="6797675" cy="9928225"/>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2B5C"/>
    <a:srgbClr val="CC0099"/>
    <a:srgbClr val="2202E4"/>
    <a:srgbClr val="000066"/>
    <a:srgbClr val="82898F"/>
    <a:srgbClr val="8385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04" autoAdjust="0"/>
    <p:restoredTop sz="74423" autoAdjust="0"/>
  </p:normalViewPr>
  <p:slideViewPr>
    <p:cSldViewPr>
      <p:cViewPr varScale="1">
        <p:scale>
          <a:sx n="85" d="100"/>
          <a:sy n="85" d="100"/>
        </p:scale>
        <p:origin x="-130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58602B9-8290-4CB5-B60E-BA2CCD423F7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GB"/>
          </a:p>
        </p:txBody>
      </p:sp>
      <p:sp>
        <p:nvSpPr>
          <p:cNvPr id="3" name="Date Placeholder 2">
            <a:extLst>
              <a:ext uri="{FF2B5EF4-FFF2-40B4-BE49-F238E27FC236}">
                <a16:creationId xmlns:a16="http://schemas.microsoft.com/office/drawing/2014/main" xmlns="" id="{9080A64F-92DD-46D1-BCB8-B7B2E10FE9E7}"/>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endParaRPr lang="en-GB"/>
          </a:p>
        </p:txBody>
      </p:sp>
      <p:sp>
        <p:nvSpPr>
          <p:cNvPr id="4" name="Footer Placeholder 3">
            <a:extLst>
              <a:ext uri="{FF2B5EF4-FFF2-40B4-BE49-F238E27FC236}">
                <a16:creationId xmlns:a16="http://schemas.microsoft.com/office/drawing/2014/main" xmlns="" id="{EA6B00CF-37B0-45DD-AEC4-123D87472C9B}"/>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xmlns="" id="{351F8318-4F65-4302-BEEA-47453CF70F03}"/>
              </a:ext>
            </a:extLst>
          </p:cNvPr>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9374847-735A-4326-8A11-8D7D8A7E72B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FB733C91-AC52-4339-9E18-58CEDE238FF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GB" altLang="en-US"/>
          </a:p>
        </p:txBody>
      </p:sp>
      <p:sp>
        <p:nvSpPr>
          <p:cNvPr id="26627" name="Rectangle 3">
            <a:extLst>
              <a:ext uri="{FF2B5EF4-FFF2-40B4-BE49-F238E27FC236}">
                <a16:creationId xmlns:a16="http://schemas.microsoft.com/office/drawing/2014/main" xmlns="" id="{DDCA21BB-1DAE-47E7-AB66-8FE1E9595CFA}"/>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defRPr>
            </a:lvl1pPr>
          </a:lstStyle>
          <a:p>
            <a:pPr>
              <a:defRPr/>
            </a:pPr>
            <a:endParaRPr lang="en-GB" altLang="en-US"/>
          </a:p>
        </p:txBody>
      </p:sp>
      <p:sp>
        <p:nvSpPr>
          <p:cNvPr id="6148" name="Rectangle 4">
            <a:extLst>
              <a:ext uri="{FF2B5EF4-FFF2-40B4-BE49-F238E27FC236}">
                <a16:creationId xmlns:a16="http://schemas.microsoft.com/office/drawing/2014/main" xmlns="" id="{53939304-AA01-4BE9-9B27-D419869AB4C7}"/>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6629" name="Rectangle 5">
            <a:extLst>
              <a:ext uri="{FF2B5EF4-FFF2-40B4-BE49-F238E27FC236}">
                <a16:creationId xmlns:a16="http://schemas.microsoft.com/office/drawing/2014/main" xmlns="" id="{5F96F2BE-32CE-4733-B59B-D0938E26823E}"/>
              </a:ext>
            </a:extLst>
          </p:cNvPr>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6630" name="Rectangle 6">
            <a:extLst>
              <a:ext uri="{FF2B5EF4-FFF2-40B4-BE49-F238E27FC236}">
                <a16:creationId xmlns:a16="http://schemas.microsoft.com/office/drawing/2014/main" xmlns="" id="{0C4295B5-D4DD-4DAC-A5FA-3EB71BD6BFA7}"/>
              </a:ext>
            </a:extLst>
          </p:cNvPr>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GB" altLang="en-US"/>
          </a:p>
        </p:txBody>
      </p:sp>
      <p:sp>
        <p:nvSpPr>
          <p:cNvPr id="26631" name="Rectangle 7">
            <a:extLst>
              <a:ext uri="{FF2B5EF4-FFF2-40B4-BE49-F238E27FC236}">
                <a16:creationId xmlns:a16="http://schemas.microsoft.com/office/drawing/2014/main" xmlns="" id="{9CE984EA-19F0-4595-9518-9AD61129BBBE}"/>
              </a:ext>
            </a:extLst>
          </p:cNvPr>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ED1A5B3-5F11-48FD-B059-7F08B587C40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31591D8F-3E24-4045-8D4F-F9E694E30AAF}"/>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xmlns="" id="{3F329938-68BA-4A67-8AF0-5626AB4DDA2C}"/>
              </a:ext>
            </a:extLst>
          </p:cNvPr>
          <p:cNvSpPr>
            <a:spLocks noGrp="1" noChangeArrowheads="1"/>
          </p:cNvSpPr>
          <p:nvPr>
            <p:ph type="body" idx="1"/>
          </p:nvPr>
        </p:nvSpPr>
        <p:spPr>
          <a:noFill/>
        </p:spPr>
        <p:txBody>
          <a:bodyPr/>
          <a:lstStyle/>
          <a:p>
            <a:r>
              <a:rPr lang="en-GB" altLang="en-US" dirty="0">
                <a:latin typeface="Arial" panose="020B0604020202020204" pitchFamily="34" charset="0"/>
              </a:rPr>
              <a:t>Start by saying discuss systems and give framework – show a video – very simple event - have a go applying it and then 2 examples of application at different levels – practice and across interfaces – both relate to AKI. </a:t>
            </a:r>
          </a:p>
        </p:txBody>
      </p:sp>
      <p:sp>
        <p:nvSpPr>
          <p:cNvPr id="9220" name="Date Placeholder 3">
            <a:extLst>
              <a:ext uri="{FF2B5EF4-FFF2-40B4-BE49-F238E27FC236}">
                <a16:creationId xmlns:a16="http://schemas.microsoft.com/office/drawing/2014/main" xmlns="" id="{20771138-5263-4891-86BC-A5A52EDB353E}"/>
              </a:ext>
            </a:extLst>
          </p:cNvPr>
          <p:cNvSpPr>
            <a:spLocks noGrp="1"/>
          </p:cNvSpPr>
          <p:nvPr>
            <p:ph type="dt" sz="quarter" idx="1"/>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GB" altLang="en-US" sz="1200"/>
          </a:p>
        </p:txBody>
      </p:sp>
      <p:sp>
        <p:nvSpPr>
          <p:cNvPr id="9221" name="Slide Number Placeholder 4">
            <a:extLst>
              <a:ext uri="{FF2B5EF4-FFF2-40B4-BE49-F238E27FC236}">
                <a16:creationId xmlns:a16="http://schemas.microsoft.com/office/drawing/2014/main" xmlns="" id="{6981AEDC-AADC-4C89-BEB4-65BF3BB7D3D1}"/>
              </a:ext>
            </a:extLst>
          </p:cNvPr>
          <p:cNvSpPr>
            <a:spLocks noGrp="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564C55B-D4DB-4F2D-B0D1-DDA569AEBD23}"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A1589667-5ED2-4416-B854-202E8572622E}"/>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xmlns="" id="{0376CC71-AED7-41A0-B2A8-01F99CA5149A}"/>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xmlns="" id="{A2E3E6BB-373B-44C9-8BC3-3780D9553D4A}"/>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42680E13-0B5D-4288-AE0F-FA293F6AEF7E}" type="slidenum">
              <a:rPr lang="en-GB" altLang="en-US" sz="1200">
                <a:solidFill>
                  <a:srgbClr val="000000"/>
                </a:solidFill>
                <a:latin typeface="Calibri" panose="020F0502020204030204" pitchFamily="34" charset="0"/>
              </a:rPr>
              <a:pPr/>
              <a:t>12</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C93B3CD5-1C77-4BF9-8CBF-01FA5CC886C9}"/>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xmlns="" id="{6D279BF8-A764-469D-83AC-49CEF5D5E406}"/>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xmlns="" id="{0259686A-D460-4381-8B5F-C72C9B9901F2}"/>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0991507E-747F-4D0B-B28F-B9ED4B2B5331}" type="slidenum">
              <a:rPr lang="en-GB" altLang="en-US" sz="1200">
                <a:solidFill>
                  <a:srgbClr val="000000"/>
                </a:solidFill>
                <a:latin typeface="Calibri" panose="020F0502020204030204" pitchFamily="34" charset="0"/>
              </a:rPr>
              <a:pPr/>
              <a:t>13</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AFA8128B-0CB8-438B-9019-C8B1E6D54404}"/>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xmlns="" id="{A2A4D357-D34B-4D2C-8345-F4193C4244CF}"/>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xmlns="" id="{02372E5C-5FCF-4455-AA42-8960B19BFE18}"/>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2CE25DCE-C7A9-4899-A261-E74204949815}" type="slidenum">
              <a:rPr lang="en-GB" altLang="en-US" sz="1200">
                <a:solidFill>
                  <a:srgbClr val="000000"/>
                </a:solidFill>
                <a:latin typeface="Calibri" panose="020F0502020204030204" pitchFamily="34" charset="0"/>
              </a:rPr>
              <a:pPr/>
              <a:t>14</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0C33490D-DB3D-4EC5-9692-8669F3E69EFF}"/>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xmlns="" id="{663D5F4B-4CDD-4305-9690-72DFF8539C40}"/>
              </a:ext>
            </a:extLst>
          </p:cNvPr>
          <p:cNvSpPr>
            <a:spLocks noGrp="1" noChangeArrowheads="1"/>
          </p:cNvSpPr>
          <p:nvPr>
            <p:ph type="body" idx="1"/>
          </p:nvPr>
        </p:nvSpPr>
        <p:spPr>
          <a:noFill/>
        </p:spPr>
        <p:txBody>
          <a:bodyPr/>
          <a:lstStyle/>
          <a:p>
            <a:r>
              <a:rPr lang="en-GB" altLang="en-US">
                <a:latin typeface="Arial" panose="020B0604020202020204" pitchFamily="34" charset="0"/>
              </a:rPr>
              <a:t>GP ETTO, OOH GP looking for info</a:t>
            </a:r>
          </a:p>
        </p:txBody>
      </p:sp>
      <p:sp>
        <p:nvSpPr>
          <p:cNvPr id="34820" name="Slide Number Placeholder 3">
            <a:extLst>
              <a:ext uri="{FF2B5EF4-FFF2-40B4-BE49-F238E27FC236}">
                <a16:creationId xmlns:a16="http://schemas.microsoft.com/office/drawing/2014/main" xmlns="" id="{6ADE7BCA-D27E-4B10-B8F0-752C63BBD4EC}"/>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AEE5FCBF-DE07-4F7C-9377-E6099F8CAAE1}" type="slidenum">
              <a:rPr lang="en-GB" altLang="en-US" sz="1200">
                <a:solidFill>
                  <a:srgbClr val="000000"/>
                </a:solidFill>
                <a:latin typeface="Calibri" panose="020F0502020204030204" pitchFamily="34" charset="0"/>
              </a:rPr>
              <a:pPr/>
              <a:t>15</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E702D93F-0844-4672-80BE-587A9A016052}"/>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xmlns="" id="{84AC8E30-53B0-4A96-B2F5-D370478FE4F5}"/>
              </a:ext>
            </a:extLst>
          </p:cNvPr>
          <p:cNvSpPr>
            <a:spLocks noGrp="1" noChangeArrowheads="1"/>
          </p:cNvSpPr>
          <p:nvPr>
            <p:ph type="body" idx="1"/>
          </p:nvPr>
        </p:nvSpPr>
        <p:spPr>
          <a:noFill/>
        </p:spPr>
        <p:txBody>
          <a:bodyPr/>
          <a:lstStyle/>
          <a:p>
            <a:r>
              <a:rPr lang="en-GB" altLang="en-US">
                <a:latin typeface="Arial" panose="020B0604020202020204" pitchFamily="34" charset="0"/>
              </a:rPr>
              <a:t>Cut out faces of all from video</a:t>
            </a:r>
          </a:p>
        </p:txBody>
      </p:sp>
      <p:sp>
        <p:nvSpPr>
          <p:cNvPr id="36868" name="Slide Number Placeholder 3">
            <a:extLst>
              <a:ext uri="{FF2B5EF4-FFF2-40B4-BE49-F238E27FC236}">
                <a16:creationId xmlns:a16="http://schemas.microsoft.com/office/drawing/2014/main" xmlns="" id="{7C118DCF-C549-4145-966A-A5D3C44EF073}"/>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AEC45919-3E9D-4B31-9449-8718FCB27C19}" type="slidenum">
              <a:rPr lang="en-GB" altLang="en-US" sz="1200">
                <a:solidFill>
                  <a:srgbClr val="000000"/>
                </a:solidFill>
                <a:latin typeface="Calibri" panose="020F0502020204030204" pitchFamily="34" charset="0"/>
              </a:rPr>
              <a:pPr/>
              <a:t>16</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p:spPr>
        <p:txBody>
          <a:bodyPr/>
          <a:lstStyle/>
          <a:p>
            <a:endParaRPr lang="en-US" altLang="en-US" smtClean="0"/>
          </a:p>
        </p:txBody>
      </p:sp>
      <p:sp>
        <p:nvSpPr>
          <p:cNvPr id="49156"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49157" name="Slide Number Placeholder 4"/>
          <p:cNvSpPr>
            <a:spLocks noGrp="1"/>
          </p:cNvSpPr>
          <p:nvPr>
            <p:ph type="sldNum" sz="quarter" idx="5"/>
          </p:nvPr>
        </p:nvSpPr>
        <p:spPr>
          <a:noFill/>
          <a:ln>
            <a:miter lim="800000"/>
            <a:headEnd/>
            <a:tailEnd/>
          </a:ln>
        </p:spPr>
        <p:txBody>
          <a:bodyPr/>
          <a:lstStyle/>
          <a:p>
            <a:fld id="{E551468D-6967-4758-87BA-97B994DD8246}" type="slidenum">
              <a:rPr lang="en-GB" altLang="en-US">
                <a:solidFill>
                  <a:prstClr val="black"/>
                </a:solidFill>
              </a:rPr>
              <a:pPr/>
              <a:t>17</a:t>
            </a:fld>
            <a:endParaRPr lang="en-GB"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p:spPr>
        <p:txBody>
          <a:bodyPr/>
          <a:lstStyle/>
          <a:p>
            <a:endParaRPr lang="en-US" altLang="en-US" smtClean="0"/>
          </a:p>
        </p:txBody>
      </p:sp>
      <p:sp>
        <p:nvSpPr>
          <p:cNvPr id="50180"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50181" name="Slide Number Placeholder 4"/>
          <p:cNvSpPr>
            <a:spLocks noGrp="1"/>
          </p:cNvSpPr>
          <p:nvPr>
            <p:ph type="sldNum" sz="quarter" idx="5"/>
          </p:nvPr>
        </p:nvSpPr>
        <p:spPr>
          <a:noFill/>
          <a:ln>
            <a:miter lim="800000"/>
            <a:headEnd/>
            <a:tailEnd/>
          </a:ln>
        </p:spPr>
        <p:txBody>
          <a:bodyPr/>
          <a:lstStyle/>
          <a:p>
            <a:fld id="{969FC847-62B0-4935-8BC5-52DCCE2FADB4}" type="slidenum">
              <a:rPr lang="en-GB" altLang="en-US">
                <a:solidFill>
                  <a:prstClr val="black"/>
                </a:solidFill>
              </a:rPr>
              <a:pPr/>
              <a:t>18</a:t>
            </a:fld>
            <a:endParaRPr lang="en-GB"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ln/>
        </p:spPr>
      </p:sp>
      <p:sp>
        <p:nvSpPr>
          <p:cNvPr id="51203" name="Notes Placeholder 2"/>
          <p:cNvSpPr>
            <a:spLocks noGrp="1" noChangeArrowheads="1"/>
          </p:cNvSpPr>
          <p:nvPr>
            <p:ph type="body" idx="1"/>
          </p:nvPr>
        </p:nvSpPr>
        <p:spPr>
          <a:noFill/>
        </p:spPr>
        <p:txBody>
          <a:bodyPr/>
          <a:lstStyle/>
          <a:p>
            <a:endParaRPr lang="en-US" altLang="en-US" smtClean="0"/>
          </a:p>
        </p:txBody>
      </p:sp>
      <p:sp>
        <p:nvSpPr>
          <p:cNvPr id="51204" name="Slide Number Placeholder 3"/>
          <p:cNvSpPr>
            <a:spLocks noGrp="1"/>
          </p:cNvSpPr>
          <p:nvPr>
            <p:ph type="sldNum" sz="quarter" idx="5"/>
          </p:nvPr>
        </p:nvSpPr>
        <p:spPr>
          <a:noFill/>
          <a:ln>
            <a:miter lim="800000"/>
            <a:headEnd/>
            <a:tailEnd/>
          </a:ln>
        </p:spPr>
        <p:txBody>
          <a:bodyPr/>
          <a:lstStyle/>
          <a:p>
            <a:fld id="{8079B104-3558-45DD-A8A6-0CC731CECA91}" type="slidenum">
              <a:rPr lang="en-GB" altLang="en-US">
                <a:solidFill>
                  <a:prstClr val="black"/>
                </a:solidFill>
              </a:rPr>
              <a:pPr/>
              <a:t>19</a:t>
            </a:fld>
            <a:endParaRPr lang="en-GB"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p:spPr>
        <p:txBody>
          <a:bodyPr/>
          <a:lstStyle/>
          <a:p>
            <a:endParaRPr lang="en-US" altLang="en-US" smtClean="0"/>
          </a:p>
        </p:txBody>
      </p:sp>
      <p:sp>
        <p:nvSpPr>
          <p:cNvPr id="52228" name="Slide Number Placeholder 3"/>
          <p:cNvSpPr>
            <a:spLocks noGrp="1"/>
          </p:cNvSpPr>
          <p:nvPr>
            <p:ph type="sldNum" sz="quarter" idx="5"/>
          </p:nvPr>
        </p:nvSpPr>
        <p:spPr>
          <a:noFill/>
          <a:ln>
            <a:miter lim="800000"/>
            <a:headEnd/>
            <a:tailEnd/>
          </a:ln>
        </p:spPr>
        <p:txBody>
          <a:bodyPr/>
          <a:lstStyle/>
          <a:p>
            <a:pPr>
              <a:buClr>
                <a:srgbClr val="000000"/>
              </a:buClr>
              <a:buSzPct val="25000"/>
              <a:buFont typeface="Arial" charset="0"/>
              <a:buNone/>
            </a:pPr>
            <a:fld id="{3A3B051E-3E67-44C3-BC4E-8667DAEF5632}" type="slidenum">
              <a:rPr lang="en-US" altLang="en-US">
                <a:solidFill>
                  <a:srgbClr val="000000"/>
                </a:solidFill>
                <a:cs typeface="Arial" charset="0"/>
                <a:sym typeface="Arial" charset="0"/>
              </a:rPr>
              <a:pPr>
                <a:buClr>
                  <a:srgbClr val="000000"/>
                </a:buClr>
                <a:buSzPct val="25000"/>
                <a:buFont typeface="Arial" charset="0"/>
                <a:buNone/>
              </a:pPr>
              <a:t>20</a:t>
            </a:fld>
            <a:endParaRPr lang="en-US" altLang="en-US">
              <a:solidFill>
                <a:srgbClr val="000000"/>
              </a:solidFill>
              <a:cs typeface="Arial" charset="0"/>
              <a:sym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noChangeArrowheads="1"/>
          </p:cNvSpPr>
          <p:nvPr>
            <p:ph type="body" idx="1"/>
          </p:nvPr>
        </p:nvSpPr>
        <p:spPr>
          <a:noFill/>
        </p:spPr>
        <p:txBody>
          <a:bodyPr/>
          <a:lstStyle/>
          <a:p>
            <a:endParaRPr lang="en-US" altLang="en-US" smtClean="0"/>
          </a:p>
        </p:txBody>
      </p:sp>
      <p:sp>
        <p:nvSpPr>
          <p:cNvPr id="53252" name="Slide Number Placeholder 3"/>
          <p:cNvSpPr>
            <a:spLocks noGrp="1"/>
          </p:cNvSpPr>
          <p:nvPr>
            <p:ph type="sldNum" sz="quarter" idx="5"/>
          </p:nvPr>
        </p:nvSpPr>
        <p:spPr>
          <a:noFill/>
          <a:ln>
            <a:miter lim="800000"/>
            <a:headEnd/>
            <a:tailEnd/>
          </a:ln>
        </p:spPr>
        <p:txBody>
          <a:bodyPr/>
          <a:lstStyle/>
          <a:p>
            <a:pPr>
              <a:buClr>
                <a:srgbClr val="000000"/>
              </a:buClr>
              <a:buSzPct val="25000"/>
              <a:buFont typeface="Arial" charset="0"/>
              <a:buNone/>
            </a:pPr>
            <a:fld id="{443D465E-7F3D-42A8-848B-56CA7C1B3545}" type="slidenum">
              <a:rPr lang="en-US" altLang="en-US">
                <a:solidFill>
                  <a:srgbClr val="000000"/>
                </a:solidFill>
                <a:cs typeface="Arial" charset="0"/>
                <a:sym typeface="Arial" charset="0"/>
              </a:rPr>
              <a:pPr>
                <a:buClr>
                  <a:srgbClr val="000000"/>
                </a:buClr>
                <a:buSzPct val="25000"/>
                <a:buFont typeface="Arial" charset="0"/>
                <a:buNone/>
              </a:pPr>
              <a:t>21</a:t>
            </a:fld>
            <a:endParaRPr lang="en-US" altLang="en-US">
              <a:solidFill>
                <a:srgbClr val="000000"/>
              </a:solidFill>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6DF88F60-5C86-4FE8-BAF7-3883E8FAEF7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xmlns="" id="{646D53D7-B8D3-4A2E-AA2A-9064C087270D}"/>
              </a:ext>
            </a:extLst>
          </p:cNvPr>
          <p:cNvSpPr>
            <a:spLocks noGrp="1" noChangeArrowheads="1"/>
          </p:cNvSpPr>
          <p:nvPr>
            <p:ph type="body" idx="1"/>
          </p:nvPr>
        </p:nvSpPr>
        <p:spPr>
          <a:noFill/>
        </p:spPr>
        <p:txBody>
          <a:bodyPr/>
          <a:lstStyle/>
          <a:p>
            <a:r>
              <a:rPr lang="en-US" altLang="en-US" dirty="0">
                <a:latin typeface="Arial" panose="020B0604020202020204" pitchFamily="34" charset="0"/>
              </a:rPr>
              <a:t>Liam Donaldson, Berwick, Francis</a:t>
            </a:r>
          </a:p>
          <a:p>
            <a:endParaRPr lang="en-US" altLang="en-US" dirty="0">
              <a:latin typeface="Arial" panose="020B0604020202020204" pitchFamily="34" charset="0"/>
            </a:endParaRPr>
          </a:p>
          <a:p>
            <a:r>
              <a:rPr lang="en-US" altLang="en-US" dirty="0">
                <a:latin typeface="Arial" panose="020B0604020202020204" pitchFamily="34" charset="0"/>
              </a:rPr>
              <a:t>Give framework – have a go – then examples</a:t>
            </a:r>
          </a:p>
        </p:txBody>
      </p:sp>
      <p:sp>
        <p:nvSpPr>
          <p:cNvPr id="12292" name="Slide Number Placeholder 3">
            <a:extLst>
              <a:ext uri="{FF2B5EF4-FFF2-40B4-BE49-F238E27FC236}">
                <a16:creationId xmlns:a16="http://schemas.microsoft.com/office/drawing/2014/main" xmlns="" id="{F17E362D-540E-40D1-A8FF-DFF81DAF0787}"/>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7D2D83AD-5FBB-4968-8F89-45A50D6578C1}" type="slidenum">
              <a:rPr lang="en-GB" altLang="en-US" sz="1200">
                <a:solidFill>
                  <a:srgbClr val="000000"/>
                </a:solidFill>
                <a:latin typeface="Calibri" panose="020F0502020204030204" pitchFamily="34" charset="0"/>
              </a:rPr>
              <a:pPr/>
              <a:t>3</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p>
        </p:txBody>
      </p:sp>
      <p:sp>
        <p:nvSpPr>
          <p:cNvPr id="54276"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54277" name="Slide Number Placeholder 4"/>
          <p:cNvSpPr>
            <a:spLocks noGrp="1"/>
          </p:cNvSpPr>
          <p:nvPr>
            <p:ph type="sldNum" sz="quarter" idx="5"/>
          </p:nvPr>
        </p:nvSpPr>
        <p:spPr>
          <a:noFill/>
          <a:ln>
            <a:miter lim="800000"/>
            <a:headEnd/>
            <a:tailEnd/>
          </a:ln>
        </p:spPr>
        <p:txBody>
          <a:bodyPr/>
          <a:lstStyle/>
          <a:p>
            <a:fld id="{8007FA28-BA0F-4FF8-8ED7-27E3090FCBD4}" type="slidenum">
              <a:rPr lang="en-GB" altLang="en-US">
                <a:solidFill>
                  <a:prstClr val="black"/>
                </a:solidFill>
              </a:rPr>
              <a:pPr/>
              <a:t>22</a:t>
            </a:fld>
            <a:endParaRPr lang="en-GB"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noChangeArrowheads="1"/>
          </p:cNvSpPr>
          <p:nvPr>
            <p:ph type="body" idx="1"/>
          </p:nvPr>
        </p:nvSpPr>
        <p:spPr>
          <a:noFill/>
        </p:spPr>
        <p:txBody>
          <a:bodyPr/>
          <a:lstStyle/>
          <a:p>
            <a:endParaRPr lang="en-GB" altLang="en-US" smtClean="0"/>
          </a:p>
        </p:txBody>
      </p:sp>
      <p:sp>
        <p:nvSpPr>
          <p:cNvPr id="55300" name="Slide Number Placeholder 3"/>
          <p:cNvSpPr>
            <a:spLocks noGrp="1"/>
          </p:cNvSpPr>
          <p:nvPr>
            <p:ph type="sldNum" sz="quarter" idx="5"/>
          </p:nvPr>
        </p:nvSpPr>
        <p:spPr>
          <a:noFill/>
          <a:ln>
            <a:miter lim="800000"/>
            <a:headEnd/>
            <a:tailEnd/>
          </a:ln>
        </p:spPr>
        <p:txBody>
          <a:bodyPr/>
          <a:lstStyle/>
          <a:p>
            <a:pPr>
              <a:buClr>
                <a:srgbClr val="000000"/>
              </a:buClr>
              <a:buSzPct val="25000"/>
              <a:buFont typeface="Arial" charset="0"/>
              <a:buNone/>
            </a:pPr>
            <a:fld id="{81B57D03-490D-42F5-B709-FA3BDA2A6CC5}" type="slidenum">
              <a:rPr lang="en-US" altLang="en-US">
                <a:solidFill>
                  <a:srgbClr val="000000"/>
                </a:solidFill>
                <a:cs typeface="Arial" charset="0"/>
                <a:sym typeface="Arial" charset="0"/>
              </a:rPr>
              <a:pPr>
                <a:buClr>
                  <a:srgbClr val="000000"/>
                </a:buClr>
                <a:buSzPct val="25000"/>
                <a:buFont typeface="Arial" charset="0"/>
                <a:buNone/>
              </a:pPr>
              <a:t>23</a:t>
            </a:fld>
            <a:endParaRPr lang="en-US" altLang="en-US">
              <a:solidFill>
                <a:srgbClr val="000000"/>
              </a:solidFill>
              <a:cs typeface="Arial" charset="0"/>
              <a:sym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mtClean="0"/>
          </a:p>
        </p:txBody>
      </p:sp>
      <p:sp>
        <p:nvSpPr>
          <p:cNvPr id="56324"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56325" name="Slide Number Placeholder 4"/>
          <p:cNvSpPr>
            <a:spLocks noGrp="1"/>
          </p:cNvSpPr>
          <p:nvPr>
            <p:ph type="sldNum" sz="quarter" idx="5"/>
          </p:nvPr>
        </p:nvSpPr>
        <p:spPr>
          <a:noFill/>
          <a:ln>
            <a:miter lim="800000"/>
            <a:headEnd/>
            <a:tailEnd/>
          </a:ln>
        </p:spPr>
        <p:txBody>
          <a:bodyPr/>
          <a:lstStyle/>
          <a:p>
            <a:fld id="{CC0916C9-7CA2-4F06-BC50-86B13C9FB139}" type="slidenum">
              <a:rPr lang="en-GB" altLang="en-US">
                <a:solidFill>
                  <a:prstClr val="black"/>
                </a:solidFill>
              </a:rPr>
              <a:pPr/>
              <a:t>24</a:t>
            </a:fld>
            <a:endParaRPr lang="en-GB"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noChangeArrowheads="1"/>
          </p:cNvSpPr>
          <p:nvPr>
            <p:ph type="body" idx="1"/>
          </p:nvPr>
        </p:nvSpPr>
        <p:spPr>
          <a:noFill/>
        </p:spPr>
        <p:txBody>
          <a:bodyPr/>
          <a:lstStyle/>
          <a:p>
            <a:endParaRPr lang="en-US" altLang="en-US" smtClean="0"/>
          </a:p>
        </p:txBody>
      </p:sp>
      <p:sp>
        <p:nvSpPr>
          <p:cNvPr id="57348"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57349" name="Slide Number Placeholder 4"/>
          <p:cNvSpPr>
            <a:spLocks noGrp="1"/>
          </p:cNvSpPr>
          <p:nvPr>
            <p:ph type="sldNum" sz="quarter" idx="5"/>
          </p:nvPr>
        </p:nvSpPr>
        <p:spPr>
          <a:noFill/>
          <a:ln>
            <a:miter lim="800000"/>
            <a:headEnd/>
            <a:tailEnd/>
          </a:ln>
        </p:spPr>
        <p:txBody>
          <a:bodyPr/>
          <a:lstStyle/>
          <a:p>
            <a:fld id="{D82B6C9D-C239-407F-98FC-328E5AF69CB0}" type="slidenum">
              <a:rPr lang="en-GB" altLang="en-US">
                <a:solidFill>
                  <a:prstClr val="black"/>
                </a:solidFill>
              </a:rPr>
              <a:pPr/>
              <a:t>25</a:t>
            </a:fld>
            <a:endParaRPr lang="en-GB"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noChangeArrowheads="1"/>
          </p:cNvSpPr>
          <p:nvPr>
            <p:ph type="body" idx="1"/>
          </p:nvPr>
        </p:nvSpPr>
        <p:spPr>
          <a:noFill/>
        </p:spPr>
        <p:txBody>
          <a:bodyPr/>
          <a:lstStyle/>
          <a:p>
            <a:endParaRPr lang="en-US" altLang="en-US" smtClean="0"/>
          </a:p>
        </p:txBody>
      </p:sp>
      <p:sp>
        <p:nvSpPr>
          <p:cNvPr id="58372"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58373" name="Slide Number Placeholder 4"/>
          <p:cNvSpPr>
            <a:spLocks noGrp="1"/>
          </p:cNvSpPr>
          <p:nvPr>
            <p:ph type="sldNum" sz="quarter" idx="5"/>
          </p:nvPr>
        </p:nvSpPr>
        <p:spPr>
          <a:noFill/>
          <a:ln>
            <a:miter lim="800000"/>
            <a:headEnd/>
            <a:tailEnd/>
          </a:ln>
        </p:spPr>
        <p:txBody>
          <a:bodyPr/>
          <a:lstStyle/>
          <a:p>
            <a:fld id="{D8F88423-AE4A-4811-92AA-B9F5EFECBDD2}" type="slidenum">
              <a:rPr lang="en-GB" altLang="en-US">
                <a:solidFill>
                  <a:prstClr val="black"/>
                </a:solidFill>
              </a:rPr>
              <a:pPr/>
              <a:t>26</a:t>
            </a:fld>
            <a:endParaRPr lang="en-GB"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noChangeArrowheads="1"/>
          </p:cNvSpPr>
          <p:nvPr>
            <p:ph type="body" idx="1"/>
          </p:nvPr>
        </p:nvSpPr>
        <p:spPr>
          <a:noFill/>
        </p:spPr>
        <p:txBody>
          <a:bodyPr/>
          <a:lstStyle/>
          <a:p>
            <a:endParaRPr lang="en-US" altLang="en-US" smtClean="0"/>
          </a:p>
        </p:txBody>
      </p:sp>
      <p:sp>
        <p:nvSpPr>
          <p:cNvPr id="59396"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59397" name="Slide Number Placeholder 4"/>
          <p:cNvSpPr>
            <a:spLocks noGrp="1"/>
          </p:cNvSpPr>
          <p:nvPr>
            <p:ph type="sldNum" sz="quarter" idx="5"/>
          </p:nvPr>
        </p:nvSpPr>
        <p:spPr>
          <a:noFill/>
          <a:ln>
            <a:miter lim="800000"/>
            <a:headEnd/>
            <a:tailEnd/>
          </a:ln>
        </p:spPr>
        <p:txBody>
          <a:bodyPr/>
          <a:lstStyle/>
          <a:p>
            <a:fld id="{1DB37B12-0425-48EF-8E97-8A1F278669AB}" type="slidenum">
              <a:rPr lang="en-GB" altLang="en-US">
                <a:solidFill>
                  <a:prstClr val="black"/>
                </a:solidFill>
              </a:rPr>
              <a:pPr/>
              <a:t>27</a:t>
            </a:fld>
            <a:endParaRPr lang="en-GB"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smtClean="0"/>
          </a:p>
        </p:txBody>
      </p:sp>
      <p:sp>
        <p:nvSpPr>
          <p:cNvPr id="60420" name="Date Placeholder 3"/>
          <p:cNvSpPr>
            <a:spLocks noGrp="1"/>
          </p:cNvSpPr>
          <p:nvPr>
            <p:ph type="dt" sz="quarter" idx="1"/>
          </p:nvPr>
        </p:nvSpPr>
        <p:spPr>
          <a:noFill/>
          <a:ln>
            <a:miter lim="800000"/>
            <a:headEnd/>
            <a:tailEnd/>
          </a:ln>
        </p:spPr>
        <p:txBody>
          <a:bodyPr/>
          <a:lstStyle/>
          <a:p>
            <a:endParaRPr lang="en-GB" altLang="en-US">
              <a:solidFill>
                <a:prstClr val="black"/>
              </a:solidFill>
            </a:endParaRPr>
          </a:p>
        </p:txBody>
      </p:sp>
      <p:sp>
        <p:nvSpPr>
          <p:cNvPr id="60421" name="Slide Number Placeholder 4"/>
          <p:cNvSpPr>
            <a:spLocks noGrp="1"/>
          </p:cNvSpPr>
          <p:nvPr>
            <p:ph type="sldNum" sz="quarter" idx="5"/>
          </p:nvPr>
        </p:nvSpPr>
        <p:spPr>
          <a:noFill/>
          <a:ln>
            <a:miter lim="800000"/>
            <a:headEnd/>
            <a:tailEnd/>
          </a:ln>
        </p:spPr>
        <p:txBody>
          <a:bodyPr/>
          <a:lstStyle/>
          <a:p>
            <a:fld id="{FC7958CC-445F-4CA7-8DB1-84C2358986BC}" type="slidenum">
              <a:rPr lang="en-GB" altLang="en-US">
                <a:solidFill>
                  <a:prstClr val="black"/>
                </a:solidFill>
              </a:rPr>
              <a:pPr/>
              <a:t>29</a:t>
            </a:fld>
            <a:endParaRPr lang="en-GB"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What is a system?</a:t>
            </a:r>
          </a:p>
          <a:p>
            <a:endParaRPr lang="en-GB" dirty="0"/>
          </a:p>
          <a:p>
            <a:r>
              <a:rPr lang="en-GB" dirty="0"/>
              <a:t>Components organised for a purpose – need purpose, boundary, components, interactions, between components and between systems</a:t>
            </a:r>
          </a:p>
          <a:p>
            <a:endParaRPr lang="en-GB" dirty="0"/>
          </a:p>
          <a:p>
            <a:r>
              <a:rPr lang="en-GB" dirty="0"/>
              <a:t>What is a systems approach?</a:t>
            </a:r>
          </a:p>
          <a:p>
            <a:endParaRPr lang="en-GB" dirty="0"/>
          </a:p>
          <a:p>
            <a:r>
              <a:rPr lang="en-GB" dirty="0"/>
              <a:t>Considering purpose, system as a whole, interactions and conditions</a:t>
            </a:r>
          </a:p>
          <a:p>
            <a:endParaRPr lang="en-GB" dirty="0"/>
          </a:p>
        </p:txBody>
      </p:sp>
      <p:sp>
        <p:nvSpPr>
          <p:cNvPr id="4" name="Slide Number Placeholder 3"/>
          <p:cNvSpPr>
            <a:spLocks noGrp="1"/>
          </p:cNvSpPr>
          <p:nvPr>
            <p:ph type="sldNum" sz="quarter" idx="10"/>
          </p:nvPr>
        </p:nvSpPr>
        <p:spPr/>
        <p:txBody>
          <a:bodyPr/>
          <a:lstStyle/>
          <a:p>
            <a:fld id="{C7A95575-4C8E-4B55-8752-04C283156233}" type="slidenum">
              <a:rPr lang="en-GB" smtClean="0"/>
              <a:pPr/>
              <a:t>5</a:t>
            </a:fld>
            <a:endParaRPr lang="en-GB"/>
          </a:p>
        </p:txBody>
      </p:sp>
    </p:spTree>
    <p:extLst>
      <p:ext uri="{BB962C8B-B14F-4D97-AF65-F5344CB8AC3E}">
        <p14:creationId xmlns:p14="http://schemas.microsoft.com/office/powerpoint/2010/main" xmlns="" val="300630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WAD </a:t>
            </a:r>
            <a:r>
              <a:rPr lang="en-GB" dirty="0" err="1" smtClean="0"/>
              <a:t>vs</a:t>
            </a:r>
            <a:r>
              <a:rPr lang="en-GB" smtClean="0"/>
              <a:t> WAI</a:t>
            </a:r>
            <a:endParaRPr lang="en-GB" dirty="0"/>
          </a:p>
        </p:txBody>
      </p:sp>
      <p:sp>
        <p:nvSpPr>
          <p:cNvPr id="4" name="Date Placeholder 3"/>
          <p:cNvSpPr>
            <a:spLocks noGrp="1"/>
          </p:cNvSpPr>
          <p:nvPr>
            <p:ph type="dt" idx="10"/>
          </p:nvPr>
        </p:nvSpPr>
        <p:spPr/>
        <p:txBody>
          <a:bodyPr/>
          <a:lstStyle/>
          <a:p>
            <a:pPr>
              <a:defRPr/>
            </a:pPr>
            <a:endParaRPr lang="en-GB" altLang="en-US"/>
          </a:p>
        </p:txBody>
      </p:sp>
      <p:sp>
        <p:nvSpPr>
          <p:cNvPr id="5" name="Slide Number Placeholder 4"/>
          <p:cNvSpPr>
            <a:spLocks noGrp="1"/>
          </p:cNvSpPr>
          <p:nvPr>
            <p:ph type="sldNum" sz="quarter" idx="11"/>
          </p:nvPr>
        </p:nvSpPr>
        <p:spPr/>
        <p:txBody>
          <a:bodyPr/>
          <a:lstStyle/>
          <a:p>
            <a:pPr>
              <a:defRPr/>
            </a:pPr>
            <a:fld id="{2ED1A5B3-5F11-48FD-B059-7F08B587C40A}" type="slidenum">
              <a:rPr lang="en-GB" altLang="en-US" smtClean="0"/>
              <a:pPr>
                <a:defRPr/>
              </a:pPr>
              <a:t>6</a:t>
            </a:fld>
            <a:endParaRPr lang="en-GB" altLang="en-US"/>
          </a:p>
        </p:txBody>
      </p:sp>
    </p:spTree>
    <p:extLst>
      <p:ext uri="{BB962C8B-B14F-4D97-AF65-F5344CB8AC3E}">
        <p14:creationId xmlns:p14="http://schemas.microsoft.com/office/powerpoint/2010/main" xmlns="" val="289644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safety-II here – WAD</a:t>
            </a:r>
            <a:r>
              <a:rPr lang="en-GB" baseline="0" dirty="0" smtClean="0"/>
              <a:t> </a:t>
            </a:r>
            <a:r>
              <a:rPr lang="en-GB" baseline="0" dirty="0" err="1" smtClean="0"/>
              <a:t>vs</a:t>
            </a:r>
            <a:r>
              <a:rPr lang="en-GB" baseline="0" dirty="0" smtClean="0"/>
              <a:t> WAI</a:t>
            </a:r>
            <a:endParaRPr lang="en-GB" dirty="0"/>
          </a:p>
        </p:txBody>
      </p:sp>
      <p:sp>
        <p:nvSpPr>
          <p:cNvPr id="4" name="Date Placeholder 3"/>
          <p:cNvSpPr>
            <a:spLocks noGrp="1"/>
          </p:cNvSpPr>
          <p:nvPr>
            <p:ph type="dt" idx="10"/>
          </p:nvPr>
        </p:nvSpPr>
        <p:spPr/>
        <p:txBody>
          <a:bodyPr/>
          <a:lstStyle/>
          <a:p>
            <a:pPr>
              <a:defRPr/>
            </a:pPr>
            <a:endParaRPr lang="en-GB" altLang="en-US"/>
          </a:p>
        </p:txBody>
      </p:sp>
      <p:sp>
        <p:nvSpPr>
          <p:cNvPr id="5" name="Slide Number Placeholder 4"/>
          <p:cNvSpPr>
            <a:spLocks noGrp="1"/>
          </p:cNvSpPr>
          <p:nvPr>
            <p:ph type="sldNum" sz="quarter" idx="11"/>
          </p:nvPr>
        </p:nvSpPr>
        <p:spPr/>
        <p:txBody>
          <a:bodyPr/>
          <a:lstStyle/>
          <a:p>
            <a:pPr>
              <a:defRPr/>
            </a:pPr>
            <a:fld id="{2ED1A5B3-5F11-48FD-B059-7F08B587C40A}" type="slidenum">
              <a:rPr lang="en-GB" altLang="en-US" smtClean="0"/>
              <a:pPr>
                <a:defRPr/>
              </a:pPr>
              <a:t>7</a:t>
            </a:fld>
            <a:endParaRPr lang="en-GB" altLang="en-US"/>
          </a:p>
        </p:txBody>
      </p:sp>
    </p:spTree>
    <p:extLst>
      <p:ext uri="{BB962C8B-B14F-4D97-AF65-F5344CB8AC3E}">
        <p14:creationId xmlns:p14="http://schemas.microsoft.com/office/powerpoint/2010/main" xmlns="" val="27242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9302D3EC-04B8-4421-AA4B-5366A03093F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xmlns="" id="{6CF2CDCF-B372-460A-9CDD-726A667D83D6}"/>
              </a:ext>
            </a:extLst>
          </p:cNvPr>
          <p:cNvSpPr>
            <a:spLocks noGrp="1" noChangeArrowheads="1"/>
          </p:cNvSpPr>
          <p:nvPr>
            <p:ph type="body" idx="1"/>
          </p:nvPr>
        </p:nvSpPr>
        <p:spPr>
          <a:noFill/>
        </p:spPr>
        <p:txBody>
          <a:bodyPr/>
          <a:lstStyle/>
          <a:p>
            <a:r>
              <a:rPr lang="en-GB" altLang="en-US">
                <a:latin typeface="Arial" panose="020B0604020202020204" pitchFamily="34" charset="0"/>
              </a:rPr>
              <a:t>Introduce each principle – small diagram to side from original cards??</a:t>
            </a:r>
          </a:p>
          <a:p>
            <a:r>
              <a:rPr lang="en-GB" altLang="en-US">
                <a:latin typeface="Arial" panose="020B0604020202020204" pitchFamily="34" charset="0"/>
              </a:rPr>
              <a:t>Then use example to explain each principle as they read on cards/ infographic. Then let them have a go with video.</a:t>
            </a:r>
          </a:p>
        </p:txBody>
      </p:sp>
      <p:sp>
        <p:nvSpPr>
          <p:cNvPr id="20484" name="Slide Number Placeholder 3">
            <a:extLst>
              <a:ext uri="{FF2B5EF4-FFF2-40B4-BE49-F238E27FC236}">
                <a16:creationId xmlns:a16="http://schemas.microsoft.com/office/drawing/2014/main" xmlns="" id="{5F920DF2-3BCB-4F63-AAD9-01229FF80A48}"/>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72E995CD-2C0D-4CA0-A405-53B6A4993826}" type="slidenum">
              <a:rPr lang="en-GB" altLang="en-US" sz="1200">
                <a:solidFill>
                  <a:srgbClr val="000000"/>
                </a:solidFill>
                <a:latin typeface="Calibri" panose="020F0502020204030204" pitchFamily="34" charset="0"/>
              </a:rPr>
              <a:pPr/>
              <a:t>8</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E1F76711-7A70-41F2-92E4-26C58EE63BD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xmlns="" id="{E0943F1A-B236-4C90-92B5-62642ACF0011}"/>
              </a:ext>
            </a:extLst>
          </p:cNvPr>
          <p:cNvSpPr>
            <a:spLocks noGrp="1" noChangeArrowheads="1"/>
          </p:cNvSpPr>
          <p:nvPr>
            <p:ph type="body" idx="1"/>
          </p:nvPr>
        </p:nvSpPr>
        <p:spPr>
          <a:noFill/>
        </p:spPr>
        <p:txBody>
          <a:bodyPr/>
          <a:lstStyle/>
          <a:p>
            <a:r>
              <a:rPr lang="en-GB" altLang="en-US" dirty="0">
                <a:latin typeface="Arial" panose="020B0604020202020204" pitchFamily="34" charset="0"/>
              </a:rPr>
              <a:t>State based on research</a:t>
            </a:r>
          </a:p>
          <a:p>
            <a:r>
              <a:rPr lang="en-GB" altLang="en-US" dirty="0">
                <a:latin typeface="Arial" panose="020B0604020202020204" pitchFamily="34" charset="0"/>
              </a:rPr>
              <a:t>Watch video</a:t>
            </a:r>
          </a:p>
          <a:p>
            <a:r>
              <a:rPr lang="en-GB" altLang="en-US" dirty="0">
                <a:latin typeface="Arial" panose="020B0604020202020204" pitchFamily="34" charset="0"/>
              </a:rPr>
              <a:t>Consider each principle</a:t>
            </a:r>
          </a:p>
        </p:txBody>
      </p:sp>
      <p:sp>
        <p:nvSpPr>
          <p:cNvPr id="22532" name="Slide Number Placeholder 3">
            <a:extLst>
              <a:ext uri="{FF2B5EF4-FFF2-40B4-BE49-F238E27FC236}">
                <a16:creationId xmlns:a16="http://schemas.microsoft.com/office/drawing/2014/main" xmlns="" id="{7E7292C0-56D3-48E9-A0B0-7DA79A154B0A}"/>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6ECB1EAD-58A6-4F98-97AA-763A43F1A69D}" type="slidenum">
              <a:rPr lang="en-GB" altLang="en-US" sz="1200">
                <a:solidFill>
                  <a:srgbClr val="000000"/>
                </a:solidFill>
                <a:latin typeface="Calibri" panose="020F0502020204030204" pitchFamily="34" charset="0"/>
              </a:rPr>
              <a:pPr/>
              <a:t>9</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40A7BB65-67B1-4718-B771-500C224510E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xmlns="" id="{A3FBCF44-FACE-484E-A250-90302BFC857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xmlns="" id="{E757E162-CFC6-49BE-B296-38723881E87D}"/>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8A9FE1E4-32CB-4A04-9EDE-3FE4913CFC67}" type="slidenum">
              <a:rPr lang="en-GB" altLang="en-US" sz="1200">
                <a:solidFill>
                  <a:srgbClr val="000000"/>
                </a:solidFill>
                <a:latin typeface="Calibri" panose="020F0502020204030204" pitchFamily="34" charset="0"/>
              </a:rPr>
              <a:pPr/>
              <a:t>10</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8480CD79-A897-4A1D-A3DB-C0485F2D68AE}"/>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xmlns="" id="{BF648A8E-DFDB-4F13-88E9-998798FC6BBE}"/>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xmlns="" id="{78D599B7-A43B-4F67-B156-42C6DF725EE3}"/>
              </a:ext>
            </a:extLst>
          </p:cNvPr>
          <p:cNvSpPr>
            <a:spLocks noGrp="1"/>
          </p:cNvSpPr>
          <p:nvPr>
            <p:ph type="sldNum" sz="quarter" idx="5"/>
          </p:nvPr>
        </p:nvSpPr>
        <p:spPr>
          <a:noFill/>
        </p:spPr>
        <p:txBody>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fld id="{789D833A-8B40-4068-A010-1DE029C7E362}" type="slidenum">
              <a:rPr lang="en-GB" altLang="en-US" sz="1200">
                <a:solidFill>
                  <a:srgbClr val="000000"/>
                </a:solidFill>
                <a:latin typeface="Calibri" panose="020F0502020204030204" pitchFamily="34" charset="0"/>
              </a:rPr>
              <a:pPr/>
              <a:t>11</a:t>
            </a:fld>
            <a:endParaRPr lang="en-GB"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6893FA5C-DE1F-40EB-B4C7-9E66FD6CC6F5}"/>
              </a:ext>
            </a:extLst>
          </p:cNvPr>
          <p:cNvSpPr>
            <a:spLocks noGrp="1"/>
          </p:cNvSpPr>
          <p:nvPr>
            <p:ph type="dt" sz="half" idx="10"/>
          </p:nvPr>
        </p:nvSpPr>
        <p:spPr/>
        <p:txBody>
          <a:bodyPr/>
          <a:lstStyle>
            <a:lvl1pPr>
              <a:defRPr/>
            </a:lvl1pPr>
          </a:lstStyle>
          <a:p>
            <a:pPr>
              <a:defRPr/>
            </a:pPr>
            <a:fld id="{3304124A-5960-41ED-B86C-B1DE6116CC5F}" type="datetimeFigureOut">
              <a:rPr lang="en-US"/>
              <a:pPr>
                <a:defRPr/>
              </a:pPr>
              <a:t>04-Oct-18</a:t>
            </a:fld>
            <a:endParaRPr lang="en-US"/>
          </a:p>
        </p:txBody>
      </p:sp>
      <p:sp>
        <p:nvSpPr>
          <p:cNvPr id="5" name="Footer Placeholder 4">
            <a:extLst>
              <a:ext uri="{FF2B5EF4-FFF2-40B4-BE49-F238E27FC236}">
                <a16:creationId xmlns:a16="http://schemas.microsoft.com/office/drawing/2014/main" xmlns="" id="{2B5B217B-B0A2-40A3-94F8-1CAE712B0C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968231B-7463-4694-A60D-A40206B02B3A}"/>
              </a:ext>
            </a:extLst>
          </p:cNvPr>
          <p:cNvSpPr>
            <a:spLocks noGrp="1"/>
          </p:cNvSpPr>
          <p:nvPr>
            <p:ph type="sldNum" sz="quarter" idx="12"/>
          </p:nvPr>
        </p:nvSpPr>
        <p:spPr/>
        <p:txBody>
          <a:bodyPr/>
          <a:lstStyle>
            <a:lvl1pPr>
              <a:defRPr/>
            </a:lvl1pPr>
          </a:lstStyle>
          <a:p>
            <a:pPr>
              <a:defRPr/>
            </a:pPr>
            <a:fld id="{10BF838A-0D5C-401A-96E6-0497E6880B80}" type="slidenum">
              <a:rPr lang="en-US" altLang="en-US"/>
              <a:pPr>
                <a:defRPr/>
              </a:pPr>
              <a:t>‹#›</a:t>
            </a:fld>
            <a:endParaRPr lang="en-US" altLang="en-US"/>
          </a:p>
        </p:txBody>
      </p:sp>
    </p:spTree>
    <p:extLst>
      <p:ext uri="{BB962C8B-B14F-4D97-AF65-F5344CB8AC3E}">
        <p14:creationId xmlns:p14="http://schemas.microsoft.com/office/powerpoint/2010/main" xmlns="" val="405520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32AD7D7-3B56-4C40-BACE-C5183E43010C}"/>
              </a:ext>
            </a:extLst>
          </p:cNvPr>
          <p:cNvSpPr>
            <a:spLocks noGrp="1"/>
          </p:cNvSpPr>
          <p:nvPr>
            <p:ph type="dt" sz="half" idx="10"/>
          </p:nvPr>
        </p:nvSpPr>
        <p:spPr/>
        <p:txBody>
          <a:bodyPr/>
          <a:lstStyle>
            <a:lvl1pPr>
              <a:defRPr/>
            </a:lvl1pPr>
          </a:lstStyle>
          <a:p>
            <a:pPr>
              <a:defRPr/>
            </a:pPr>
            <a:fld id="{D069EA51-BDCE-4B53-8EFF-B6FE98F28511}" type="datetimeFigureOut">
              <a:rPr lang="en-US"/>
              <a:pPr>
                <a:defRPr/>
              </a:pPr>
              <a:t>04-Oct-18</a:t>
            </a:fld>
            <a:endParaRPr lang="en-US"/>
          </a:p>
        </p:txBody>
      </p:sp>
      <p:sp>
        <p:nvSpPr>
          <p:cNvPr id="5" name="Footer Placeholder 4">
            <a:extLst>
              <a:ext uri="{FF2B5EF4-FFF2-40B4-BE49-F238E27FC236}">
                <a16:creationId xmlns:a16="http://schemas.microsoft.com/office/drawing/2014/main" xmlns="" id="{D0925A4D-76C5-43E3-B169-E86B8DE3DA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2A2A07F-3144-46A1-9CAA-B6065EBEB374}"/>
              </a:ext>
            </a:extLst>
          </p:cNvPr>
          <p:cNvSpPr>
            <a:spLocks noGrp="1"/>
          </p:cNvSpPr>
          <p:nvPr>
            <p:ph type="sldNum" sz="quarter" idx="12"/>
          </p:nvPr>
        </p:nvSpPr>
        <p:spPr/>
        <p:txBody>
          <a:bodyPr/>
          <a:lstStyle>
            <a:lvl1pPr>
              <a:defRPr/>
            </a:lvl1pPr>
          </a:lstStyle>
          <a:p>
            <a:pPr>
              <a:defRPr/>
            </a:pPr>
            <a:fld id="{17E9670C-FC7C-4CE7-AD2C-0F7C24A66333}" type="slidenum">
              <a:rPr lang="en-US" altLang="en-US"/>
              <a:pPr>
                <a:defRPr/>
              </a:pPr>
              <a:t>‹#›</a:t>
            </a:fld>
            <a:endParaRPr lang="en-US" altLang="en-US"/>
          </a:p>
        </p:txBody>
      </p:sp>
    </p:spTree>
    <p:extLst>
      <p:ext uri="{BB962C8B-B14F-4D97-AF65-F5344CB8AC3E}">
        <p14:creationId xmlns:p14="http://schemas.microsoft.com/office/powerpoint/2010/main" xmlns="" val="86010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0DB65BE-F92B-4268-B611-8DA7002F08C8}"/>
              </a:ext>
            </a:extLst>
          </p:cNvPr>
          <p:cNvSpPr>
            <a:spLocks noGrp="1"/>
          </p:cNvSpPr>
          <p:nvPr>
            <p:ph type="dt" sz="half" idx="10"/>
          </p:nvPr>
        </p:nvSpPr>
        <p:spPr/>
        <p:txBody>
          <a:bodyPr/>
          <a:lstStyle>
            <a:lvl1pPr>
              <a:defRPr/>
            </a:lvl1pPr>
          </a:lstStyle>
          <a:p>
            <a:pPr>
              <a:defRPr/>
            </a:pPr>
            <a:fld id="{E70F10F3-F291-4FED-90BC-11661B5BB8C0}" type="datetimeFigureOut">
              <a:rPr lang="en-US"/>
              <a:pPr>
                <a:defRPr/>
              </a:pPr>
              <a:t>04-Oct-18</a:t>
            </a:fld>
            <a:endParaRPr lang="en-US"/>
          </a:p>
        </p:txBody>
      </p:sp>
      <p:sp>
        <p:nvSpPr>
          <p:cNvPr id="5" name="Footer Placeholder 4">
            <a:extLst>
              <a:ext uri="{FF2B5EF4-FFF2-40B4-BE49-F238E27FC236}">
                <a16:creationId xmlns:a16="http://schemas.microsoft.com/office/drawing/2014/main" xmlns="" id="{2610F202-B123-4CC8-B135-921A1F463D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E363F46-8104-4283-A070-8B20681DDC10}"/>
              </a:ext>
            </a:extLst>
          </p:cNvPr>
          <p:cNvSpPr>
            <a:spLocks noGrp="1"/>
          </p:cNvSpPr>
          <p:nvPr>
            <p:ph type="sldNum" sz="quarter" idx="12"/>
          </p:nvPr>
        </p:nvSpPr>
        <p:spPr/>
        <p:txBody>
          <a:bodyPr/>
          <a:lstStyle>
            <a:lvl1pPr>
              <a:defRPr/>
            </a:lvl1pPr>
          </a:lstStyle>
          <a:p>
            <a:pPr>
              <a:defRPr/>
            </a:pPr>
            <a:fld id="{4D6F4A66-62AF-493B-93F7-1EF0418E699A}" type="slidenum">
              <a:rPr lang="en-US" altLang="en-US"/>
              <a:pPr>
                <a:defRPr/>
              </a:pPr>
              <a:t>‹#›</a:t>
            </a:fld>
            <a:endParaRPr lang="en-US" altLang="en-US"/>
          </a:p>
        </p:txBody>
      </p:sp>
    </p:spTree>
    <p:extLst>
      <p:ext uri="{BB962C8B-B14F-4D97-AF65-F5344CB8AC3E}">
        <p14:creationId xmlns:p14="http://schemas.microsoft.com/office/powerpoint/2010/main" xmlns="" val="357412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rgbClr val="FFFFFF"/>
            </a:gs>
          </a:gsLst>
          <a:path path="rect">
            <a:fillToRect l="100000" t="100000"/>
          </a:path>
        </a:gradFill>
        <a:effectLst/>
      </p:bgPr>
    </p:bg>
    <p:spTree>
      <p:nvGrpSpPr>
        <p:cNvPr id="1" name=""/>
        <p:cNvGrpSpPr/>
        <p:nvPr/>
      </p:nvGrpSpPr>
      <p:grpSpPr>
        <a:xfrm>
          <a:off x="0" y="0"/>
          <a:ext cx="0" cy="0"/>
          <a:chOff x="0" y="0"/>
          <a:chExt cx="0" cy="0"/>
        </a:xfrm>
      </p:grpSpPr>
      <p:pic>
        <p:nvPicPr>
          <p:cNvPr id="3" name="Picture 7" descr="RCGP colour logo 289c"/>
          <p:cNvPicPr>
            <a:picLocks noChangeAspect="1" noChangeArrowheads="1"/>
          </p:cNvPicPr>
          <p:nvPr userDrawn="1"/>
        </p:nvPicPr>
        <p:blipFill>
          <a:blip r:embed="rId2" cstate="print"/>
          <a:srcRect/>
          <a:stretch>
            <a:fillRect/>
          </a:stretch>
        </p:blipFill>
        <p:spPr bwMode="auto">
          <a:xfrm>
            <a:off x="431800" y="260350"/>
            <a:ext cx="4895850" cy="1131888"/>
          </a:xfrm>
          <a:prstGeom prst="rect">
            <a:avLst/>
          </a:prstGeom>
          <a:noFill/>
          <a:ln w="9525">
            <a:noFill/>
            <a:miter lim="800000"/>
            <a:headEnd/>
            <a:tailEnd/>
          </a:ln>
        </p:spPr>
      </p:pic>
      <p:sp>
        <p:nvSpPr>
          <p:cNvPr id="5125" name="Rectangle 5"/>
          <p:cNvSpPr>
            <a:spLocks noGrp="1" noChangeArrowheads="1"/>
          </p:cNvSpPr>
          <p:nvPr>
            <p:ph type="ctrTitle" sz="quarter"/>
          </p:nvPr>
        </p:nvSpPr>
        <p:spPr bwMode="auto">
          <a:xfrm>
            <a:off x="914400" y="2887666"/>
            <a:ext cx="10363200" cy="147002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solidFill>
                  <a:srgbClr val="002B5C"/>
                </a:solidFill>
              </a:defRPr>
            </a:lvl1pPr>
          </a:lstStyle>
          <a:p>
            <a:pPr lvl="0"/>
            <a:r>
              <a:rPr lang="en-GB" altLang="en-US" noProof="0"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10972800" cy="4525963"/>
          </a:xfrm>
          <a:prstGeom prst="rect">
            <a:avLst/>
          </a:prstGeom>
        </p:spPr>
        <p:txBody>
          <a:bodyPr/>
          <a:lstStyle>
            <a:lvl1pPr marL="533400" indent="-514350">
              <a:buFont typeface="Arial" panose="020B0604020202020204" pitchFamily="34" charset="0"/>
              <a:buChar char="•"/>
              <a:defRPr>
                <a:solidFill>
                  <a:srgbClr val="002B5C"/>
                </a:solidFill>
              </a:defRPr>
            </a:lvl1pPr>
            <a:lvl2pPr marL="1162050" indent="-449263">
              <a:buFont typeface="Arial" panose="020B0604020202020204" pitchFamily="34" charset="0"/>
              <a:buChar char="•"/>
              <a:defRPr>
                <a:solidFill>
                  <a:srgbClr val="002B5C"/>
                </a:solidFill>
              </a:defRPr>
            </a:lvl2pPr>
            <a:lvl3pPr marL="1695450" indent="-354013">
              <a:buFont typeface="Arial" panose="020B0604020202020204" pitchFamily="34" charset="0"/>
              <a:buChar char="•"/>
              <a:defRPr>
                <a:solidFill>
                  <a:srgbClr val="002B5C"/>
                </a:solidFill>
              </a:defRPr>
            </a:lvl3pPr>
            <a:lvl4pPr marL="2247900" indent="-373063">
              <a:buFont typeface="Arial" panose="020B0604020202020204" pitchFamily="34" charset="0"/>
              <a:buChar char="•"/>
              <a:defRPr>
                <a:solidFill>
                  <a:srgbClr val="002B5C"/>
                </a:solidFill>
              </a:defRPr>
            </a:lvl4pPr>
            <a:lvl5pPr marL="2781300" indent="-354013">
              <a:buFont typeface="Arial" panose="020B0604020202020204" pitchFamily="34" charset="0"/>
              <a:buChar char="•"/>
              <a:defRPr>
                <a:solidFill>
                  <a:srgbClr val="002B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solidFill>
                  <a:srgbClr val="002B5C"/>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rgbClr val="002B5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a:prstGeom prst="rect">
            <a:avLst/>
          </a:prstGeom>
        </p:spPr>
        <p:txBody>
          <a:bodyPr/>
          <a:lstStyle>
            <a:lvl1pPr marL="533400" indent="-514350">
              <a:buFont typeface="Arial" panose="020B0604020202020204" pitchFamily="34" charset="0"/>
              <a:buChar char="•"/>
              <a:defRPr sz="2800">
                <a:solidFill>
                  <a:srgbClr val="002B5C"/>
                </a:solidFill>
              </a:defRPr>
            </a:lvl1pPr>
            <a:lvl2pPr marL="1162050" indent="-449263">
              <a:buFont typeface="Arial" panose="020B0604020202020204" pitchFamily="34" charset="0"/>
              <a:buChar char="•"/>
              <a:defRPr sz="2400">
                <a:solidFill>
                  <a:srgbClr val="002B5C"/>
                </a:solidFill>
              </a:defRPr>
            </a:lvl2pPr>
            <a:lvl3pPr marL="1695450" indent="-354013">
              <a:buFont typeface="Arial" panose="020B0604020202020204" pitchFamily="34" charset="0"/>
              <a:buChar char="•"/>
              <a:defRPr sz="2000">
                <a:solidFill>
                  <a:srgbClr val="002B5C"/>
                </a:solidFill>
              </a:defRPr>
            </a:lvl3pPr>
            <a:lvl4pPr marL="2247900" indent="-373063">
              <a:buFont typeface="Arial" panose="020B0604020202020204" pitchFamily="34" charset="0"/>
              <a:buChar char="•"/>
              <a:defRPr sz="1800">
                <a:solidFill>
                  <a:srgbClr val="002B5C"/>
                </a:solidFill>
              </a:defRPr>
            </a:lvl4pPr>
            <a:lvl5pPr marL="2781300" indent="-354013">
              <a:buFont typeface="Arial" panose="020B0604020202020204" pitchFamily="34" charset="0"/>
              <a:buChar char="•"/>
              <a:defRPr sz="1800">
                <a:solidFill>
                  <a:srgbClr val="002B5C"/>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3"/>
            <a:ext cx="5384800" cy="4525963"/>
          </a:xfrm>
          <a:prstGeom prst="rect">
            <a:avLst/>
          </a:prstGeom>
        </p:spPr>
        <p:txBody>
          <a:bodyPr/>
          <a:lstStyle>
            <a:lvl1pPr marL="533400" indent="-514350">
              <a:buFont typeface="Arial" panose="020B0604020202020204" pitchFamily="34" charset="0"/>
              <a:buChar char="•"/>
              <a:defRPr sz="2800">
                <a:solidFill>
                  <a:srgbClr val="002B5C"/>
                </a:solidFill>
              </a:defRPr>
            </a:lvl1pPr>
            <a:lvl2pPr marL="1162050" indent="-449263">
              <a:buFont typeface="Arial" panose="020B0604020202020204" pitchFamily="34" charset="0"/>
              <a:buChar char="•"/>
              <a:defRPr sz="2400">
                <a:solidFill>
                  <a:srgbClr val="002B5C"/>
                </a:solidFill>
              </a:defRPr>
            </a:lvl2pPr>
            <a:lvl3pPr marL="1695450" indent="-354013">
              <a:buFont typeface="Arial" panose="020B0604020202020204" pitchFamily="34" charset="0"/>
              <a:buChar char="•"/>
              <a:defRPr sz="2000">
                <a:solidFill>
                  <a:srgbClr val="002B5C"/>
                </a:solidFill>
              </a:defRPr>
            </a:lvl3pPr>
            <a:lvl4pPr marL="2247900" indent="-373063">
              <a:buFont typeface="Arial" panose="020B0604020202020204" pitchFamily="34" charset="0"/>
              <a:buChar char="•"/>
              <a:defRPr sz="1800">
                <a:solidFill>
                  <a:srgbClr val="002B5C"/>
                </a:solidFill>
              </a:defRPr>
            </a:lvl4pPr>
            <a:lvl5pPr marL="2781300" indent="-354013">
              <a:buFont typeface="Arial" panose="020B0604020202020204" pitchFamily="34" charset="0"/>
              <a:buChar char="•"/>
              <a:defRPr sz="1800">
                <a:solidFill>
                  <a:srgbClr val="002B5C"/>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marL="533400" indent="-514350">
              <a:buFont typeface="Arial" panose="020B0604020202020204" pitchFamily="34" charset="0"/>
              <a:buChar char="•"/>
              <a:defRPr sz="2400">
                <a:solidFill>
                  <a:srgbClr val="002B5C"/>
                </a:solidFill>
              </a:defRPr>
            </a:lvl1pPr>
            <a:lvl2pPr marL="1162050" indent="-449263">
              <a:buFont typeface="Arial" panose="020B0604020202020204" pitchFamily="34" charset="0"/>
              <a:buChar char="•"/>
              <a:defRPr sz="2000">
                <a:solidFill>
                  <a:srgbClr val="002B5C"/>
                </a:solidFill>
              </a:defRPr>
            </a:lvl2pPr>
            <a:lvl3pPr marL="1695450" indent="-354013">
              <a:buFont typeface="Arial" panose="020B0604020202020204" pitchFamily="34" charset="0"/>
              <a:buChar char="•"/>
              <a:defRPr sz="1800">
                <a:solidFill>
                  <a:srgbClr val="002B5C"/>
                </a:solidFill>
              </a:defRPr>
            </a:lvl3pPr>
            <a:lvl4pPr marL="2247900" indent="-373063">
              <a:buFont typeface="Arial" panose="020B0604020202020204" pitchFamily="34" charset="0"/>
              <a:buChar char="•"/>
              <a:defRPr sz="1600">
                <a:solidFill>
                  <a:srgbClr val="002B5C"/>
                </a:solidFill>
              </a:defRPr>
            </a:lvl4pPr>
            <a:lvl5pPr marL="2781300" indent="-354013">
              <a:buFont typeface="Arial" panose="020B0604020202020204" pitchFamily="34" charset="0"/>
              <a:buChar char="•"/>
              <a:defRPr sz="1600">
                <a:solidFill>
                  <a:srgbClr val="002B5C"/>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marL="533400" indent="-514350">
              <a:buFont typeface="Arial" panose="020B0604020202020204" pitchFamily="34" charset="0"/>
              <a:buChar char="•"/>
              <a:defRPr sz="2400">
                <a:solidFill>
                  <a:srgbClr val="002B5C"/>
                </a:solidFill>
              </a:defRPr>
            </a:lvl1pPr>
            <a:lvl2pPr marL="1162050" indent="-449263">
              <a:buFont typeface="Arial" panose="020B0604020202020204" pitchFamily="34" charset="0"/>
              <a:buChar char="•"/>
              <a:defRPr sz="2000">
                <a:solidFill>
                  <a:srgbClr val="002B5C"/>
                </a:solidFill>
              </a:defRPr>
            </a:lvl2pPr>
            <a:lvl3pPr marL="1695450" indent="-354013">
              <a:buFont typeface="Arial" panose="020B0604020202020204" pitchFamily="34" charset="0"/>
              <a:buChar char="•"/>
              <a:defRPr sz="1800">
                <a:solidFill>
                  <a:srgbClr val="002B5C"/>
                </a:solidFill>
              </a:defRPr>
            </a:lvl3pPr>
            <a:lvl4pPr marL="2247900" indent="-373063">
              <a:buFont typeface="Arial" panose="020B0604020202020204" pitchFamily="34" charset="0"/>
              <a:buChar char="•"/>
              <a:defRPr sz="1600">
                <a:solidFill>
                  <a:srgbClr val="002B5C"/>
                </a:solidFill>
              </a:defRPr>
            </a:lvl4pPr>
            <a:lvl5pPr marL="2781300" indent="-354013">
              <a:buFont typeface="Arial" panose="020B0604020202020204" pitchFamily="34" charset="0"/>
              <a:buChar char="•"/>
              <a:defRPr sz="1600">
                <a:solidFill>
                  <a:srgbClr val="002B5C"/>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4" y="1340768"/>
            <a:ext cx="4011084" cy="1162050"/>
          </a:xfrm>
          <a:prstGeom prst="rect">
            <a:avLst/>
          </a:prstGeom>
        </p:spPr>
        <p:txBody>
          <a:bodyPr anchor="b"/>
          <a:lstStyle>
            <a:lvl1pPr algn="l">
              <a:defRPr sz="2000" b="1">
                <a:solidFill>
                  <a:srgbClr val="002B5C"/>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943873" y="1340769"/>
            <a:ext cx="6815667" cy="5256584"/>
          </a:xfrm>
          <a:prstGeom prst="rect">
            <a:avLst/>
          </a:prstGeom>
        </p:spPr>
        <p:txBody>
          <a:bodyPr/>
          <a:lstStyle>
            <a:lvl1pPr marL="533400" indent="-514350">
              <a:buFont typeface="Arial" panose="020B0604020202020204" pitchFamily="34" charset="0"/>
              <a:buChar char="•"/>
              <a:defRPr sz="3200">
                <a:solidFill>
                  <a:srgbClr val="002B5C"/>
                </a:solidFill>
              </a:defRPr>
            </a:lvl1pPr>
            <a:lvl2pPr marL="1162050" indent="-449263">
              <a:buFont typeface="Arial" panose="020B0604020202020204" pitchFamily="34" charset="0"/>
              <a:buChar char="•"/>
              <a:defRPr sz="2800">
                <a:solidFill>
                  <a:srgbClr val="002B5C"/>
                </a:solidFill>
              </a:defRPr>
            </a:lvl2pPr>
            <a:lvl3pPr marL="1695450" indent="-354013">
              <a:buFont typeface="Arial" panose="020B0604020202020204" pitchFamily="34" charset="0"/>
              <a:buChar char="•"/>
              <a:defRPr sz="2400">
                <a:solidFill>
                  <a:srgbClr val="002B5C"/>
                </a:solidFill>
              </a:defRPr>
            </a:lvl3pPr>
            <a:lvl4pPr marL="2247900" indent="-373063">
              <a:buFont typeface="Arial" panose="020B0604020202020204" pitchFamily="34" charset="0"/>
              <a:buChar char="•"/>
              <a:defRPr sz="2000">
                <a:solidFill>
                  <a:srgbClr val="002B5C"/>
                </a:solidFill>
              </a:defRPr>
            </a:lvl4pPr>
            <a:lvl5pPr marL="2781300" indent="-354013">
              <a:buFont typeface="Arial" panose="020B0604020202020204" pitchFamily="34" charset="0"/>
              <a:buChar char="•"/>
              <a:defRPr sz="2000">
                <a:solidFill>
                  <a:srgbClr val="002B5C"/>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3394" y="2492897"/>
            <a:ext cx="4011084" cy="3456384"/>
          </a:xfrm>
          <a:prstGeom prst="rect">
            <a:avLst/>
          </a:prstGeom>
        </p:spPr>
        <p:txBody>
          <a:bodyPr/>
          <a:lstStyle>
            <a:lvl1pPr marL="0" indent="0">
              <a:buNone/>
              <a:defRPr sz="1400">
                <a:solidFill>
                  <a:srgbClr val="002B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D13BFEB-C8DE-4C74-B31F-430CA011C27F}"/>
              </a:ext>
            </a:extLst>
          </p:cNvPr>
          <p:cNvSpPr>
            <a:spLocks noGrp="1"/>
          </p:cNvSpPr>
          <p:nvPr>
            <p:ph type="dt" sz="half" idx="10"/>
          </p:nvPr>
        </p:nvSpPr>
        <p:spPr/>
        <p:txBody>
          <a:bodyPr/>
          <a:lstStyle>
            <a:lvl1pPr>
              <a:defRPr/>
            </a:lvl1pPr>
          </a:lstStyle>
          <a:p>
            <a:pPr>
              <a:defRPr/>
            </a:pPr>
            <a:fld id="{BFCCE497-4ED7-4E99-94FA-C358DEDFF8F0}" type="datetimeFigureOut">
              <a:rPr lang="en-US"/>
              <a:pPr>
                <a:defRPr/>
              </a:pPr>
              <a:t>04-Oct-18</a:t>
            </a:fld>
            <a:endParaRPr lang="en-US"/>
          </a:p>
        </p:txBody>
      </p:sp>
      <p:sp>
        <p:nvSpPr>
          <p:cNvPr id="5" name="Footer Placeholder 4">
            <a:extLst>
              <a:ext uri="{FF2B5EF4-FFF2-40B4-BE49-F238E27FC236}">
                <a16:creationId xmlns:a16="http://schemas.microsoft.com/office/drawing/2014/main" xmlns="" id="{B5CFCB21-ACED-4719-83BF-CEDFBD4E38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49B9DCE-4D0D-4629-B1D1-420123A07F9B}"/>
              </a:ext>
            </a:extLst>
          </p:cNvPr>
          <p:cNvSpPr>
            <a:spLocks noGrp="1"/>
          </p:cNvSpPr>
          <p:nvPr>
            <p:ph type="sldNum" sz="quarter" idx="12"/>
          </p:nvPr>
        </p:nvSpPr>
        <p:spPr/>
        <p:txBody>
          <a:bodyPr/>
          <a:lstStyle>
            <a:lvl1pPr>
              <a:defRPr/>
            </a:lvl1pPr>
          </a:lstStyle>
          <a:p>
            <a:pPr>
              <a:defRPr/>
            </a:pPr>
            <a:fld id="{266193F6-F7A8-4503-93EA-DB5F21F087EF}" type="slidenum">
              <a:rPr lang="en-US" altLang="en-US"/>
              <a:pPr>
                <a:defRPr/>
              </a:pPr>
              <a:t>‹#›</a:t>
            </a:fld>
            <a:endParaRPr lang="en-US" altLang="en-US"/>
          </a:p>
        </p:txBody>
      </p:sp>
    </p:spTree>
    <p:extLst>
      <p:ext uri="{BB962C8B-B14F-4D97-AF65-F5344CB8AC3E}">
        <p14:creationId xmlns:p14="http://schemas.microsoft.com/office/powerpoint/2010/main" xmlns="" val="353104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rgbClr val="002B5C"/>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rgbClr val="002B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lvl1pPr marL="533400" indent="-514350">
              <a:buFont typeface="Arial" panose="020B0604020202020204" pitchFamily="34" charset="0"/>
              <a:buChar char="•"/>
              <a:defRPr>
                <a:solidFill>
                  <a:srgbClr val="002B5C"/>
                </a:solidFill>
              </a:defRPr>
            </a:lvl1pPr>
            <a:lvl2pPr marL="1162050" indent="-449263">
              <a:buFont typeface="Arial" panose="020B0604020202020204" pitchFamily="34" charset="0"/>
              <a:buChar char="•"/>
              <a:defRPr>
                <a:solidFill>
                  <a:srgbClr val="002B5C"/>
                </a:solidFill>
              </a:defRPr>
            </a:lvl2pPr>
            <a:lvl3pPr marL="1695450" indent="-354013">
              <a:buFont typeface="Arial" panose="020B0604020202020204" pitchFamily="34" charset="0"/>
              <a:buChar char="•"/>
              <a:defRPr>
                <a:solidFill>
                  <a:srgbClr val="002B5C"/>
                </a:solidFill>
              </a:defRPr>
            </a:lvl3pPr>
            <a:lvl4pPr marL="2247900" indent="-373063">
              <a:buFont typeface="Arial" panose="020B0604020202020204" pitchFamily="34" charset="0"/>
              <a:buChar char="•"/>
              <a:defRPr>
                <a:solidFill>
                  <a:srgbClr val="002B5C"/>
                </a:solidFill>
              </a:defRPr>
            </a:lvl4pPr>
            <a:lvl5pPr marL="2781300" indent="-354013">
              <a:buFont typeface="Arial" panose="020B0604020202020204" pitchFamily="34" charset="0"/>
              <a:buChar char="•"/>
              <a:defRPr>
                <a:solidFill>
                  <a:srgbClr val="002B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68760"/>
            <a:ext cx="2743200" cy="4857403"/>
          </a:xfrm>
          <a:prstGeom prst="rect">
            <a:avLst/>
          </a:prstGeom>
        </p:spPr>
        <p:txBody>
          <a:bodyPr vert="eaVert"/>
          <a:lstStyle>
            <a:lvl1pPr>
              <a:defRPr>
                <a:solidFill>
                  <a:srgbClr val="002B5C"/>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1340768"/>
            <a:ext cx="8026400" cy="4785395"/>
          </a:xfrm>
          <a:prstGeom prst="rect">
            <a:avLst/>
          </a:prstGeom>
        </p:spPr>
        <p:txBody>
          <a:bodyPr vert="eaVert"/>
          <a:lstStyle>
            <a:lvl1pPr marL="533400" indent="-514350">
              <a:buFont typeface="Arial" panose="020B0604020202020204" pitchFamily="34" charset="0"/>
              <a:buChar char="•"/>
              <a:defRPr>
                <a:solidFill>
                  <a:srgbClr val="002B5C"/>
                </a:solidFill>
              </a:defRPr>
            </a:lvl1pPr>
            <a:lvl2pPr marL="1162050" indent="-449263">
              <a:buFont typeface="Arial" panose="020B0604020202020204" pitchFamily="34" charset="0"/>
              <a:buChar char="•"/>
              <a:defRPr>
                <a:solidFill>
                  <a:srgbClr val="002B5C"/>
                </a:solidFill>
              </a:defRPr>
            </a:lvl2pPr>
            <a:lvl3pPr marL="1695450" indent="-354013">
              <a:buFont typeface="Arial" panose="020B0604020202020204" pitchFamily="34" charset="0"/>
              <a:buChar char="•"/>
              <a:defRPr>
                <a:solidFill>
                  <a:srgbClr val="002B5C"/>
                </a:solidFill>
              </a:defRPr>
            </a:lvl3pPr>
            <a:lvl4pPr marL="2247900" indent="-373063">
              <a:buFont typeface="Arial" panose="020B0604020202020204" pitchFamily="34" charset="0"/>
              <a:buChar char="•"/>
              <a:defRPr>
                <a:solidFill>
                  <a:srgbClr val="002B5C"/>
                </a:solidFill>
              </a:defRPr>
            </a:lvl4pPr>
            <a:lvl5pPr marL="2781300" indent="-354013">
              <a:buFont typeface="Arial" panose="020B0604020202020204" pitchFamily="34" charset="0"/>
              <a:buChar char="•"/>
              <a:defRPr>
                <a:solidFill>
                  <a:srgbClr val="002B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Only">
    <p:spTree>
      <p:nvGrpSpPr>
        <p:cNvPr id="1" name="Shape 3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Only">
    <p:spTree>
      <p:nvGrpSpPr>
        <p:cNvPr id="1" name="Shape 3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Only">
    <p:spTree>
      <p:nvGrpSpPr>
        <p:cNvPr id="1" name="Shape 3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1135" y="620713"/>
            <a:ext cx="9726084" cy="792162"/>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31801" y="2060575"/>
            <a:ext cx="5657851" cy="4065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3" y="2060575"/>
            <a:ext cx="5659967" cy="4065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extLst>
          </p:cNvPr>
          <p:cNvSpPr>
            <a:spLocks noGrp="1" noChangeArrowheads="1"/>
          </p:cNvSpPr>
          <p:nvPr>
            <p:ph type="dt" sz="half" idx="10"/>
          </p:nvPr>
        </p:nvSpPr>
        <p:spPr>
          <a:xfrm>
            <a:off x="609600" y="6245225"/>
            <a:ext cx="2844800" cy="476250"/>
          </a:xfrm>
          <a:prstGeom prst="rect">
            <a:avLst/>
          </a:prstGeom>
        </p:spPr>
        <p:txBody>
          <a:bodyPr/>
          <a:lstStyle>
            <a:lvl1pPr>
              <a:defRPr>
                <a:latin typeface="Arial" charset="0"/>
              </a:defRPr>
            </a:lvl1pPr>
          </a:lstStyle>
          <a:p>
            <a:pPr>
              <a:defRPr/>
            </a:pPr>
            <a:endParaRPr lang="en-US">
              <a:solidFill>
                <a:srgbClr val="000000"/>
              </a:solidFill>
            </a:endParaRPr>
          </a:p>
        </p:txBody>
      </p:sp>
      <p:sp>
        <p:nvSpPr>
          <p:cNvPr id="6" name="Footer Placeholder 5">
            <a:extLst>
              <a:ext uri="{FF2B5EF4-FFF2-40B4-BE49-F238E27FC236}"/>
            </a:extLst>
          </p:cNvPr>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defRPr>
            </a:lvl1pPr>
          </a:lstStyle>
          <a:p>
            <a:pPr>
              <a:defRPr/>
            </a:pPr>
            <a:endParaRPr lang="en-US">
              <a:solidFill>
                <a:srgbClr val="000000"/>
              </a:solidFill>
            </a:endParaRPr>
          </a:p>
        </p:txBody>
      </p:sp>
      <p:sp>
        <p:nvSpPr>
          <p:cNvPr id="7" name="Slide Number Placeholder 6">
            <a:extLst>
              <a:ext uri="{FF2B5EF4-FFF2-40B4-BE49-F238E27FC236}"/>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456971F-8C80-472F-AF8D-AA01217819EA}" type="slidenum">
              <a:rPr lang="en-US" altLang="en-US">
                <a:solidFill>
                  <a:srgbClr val="000000"/>
                </a:solidFill>
                <a:latin typeface="Arial" charset="0"/>
              </a:rPr>
              <a:pPr>
                <a:defRPr/>
              </a:pPr>
              <a:t>‹#›</a:t>
            </a:fld>
            <a:endParaRPr lang="en-US" altLang="en-US">
              <a:solidFill>
                <a:srgbClr val="000000"/>
              </a:solidFill>
              <a:latin typeface="Arial"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F336ED-9F66-483D-9931-B084A5AC9579}" type="datetimeFigureOut">
              <a:rPr lang="en-US">
                <a:solidFill>
                  <a:prstClr val="black">
                    <a:tint val="75000"/>
                  </a:prstClr>
                </a:solidFill>
              </a:rPr>
              <a:pPr>
                <a:defRPr/>
              </a:pPr>
              <a:t>04-Oct-18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594FAF-7586-41CE-99B1-278C2C1894AF}"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57026B7-327D-4B63-AD97-5E6D983EFDC9}" type="datetimeFigureOut">
              <a:rPr lang="en-US">
                <a:solidFill>
                  <a:prstClr val="black">
                    <a:tint val="75000"/>
                  </a:prstClr>
                </a:solidFill>
              </a:rPr>
              <a:pPr>
                <a:defRPr/>
              </a:pPr>
              <a:t>04-Oct-18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250ADE-E9D5-41BB-9043-34EC1518C24B}"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61956F96-D066-47D2-A03F-572326F5C386}" type="datetimeFigureOut">
              <a:rPr lang="en-US">
                <a:solidFill>
                  <a:prstClr val="black">
                    <a:tint val="75000"/>
                  </a:prstClr>
                </a:solidFill>
              </a:rPr>
              <a:pPr>
                <a:defRPr/>
              </a:pPr>
              <a:t>04-Oct-18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081FC2-1FC9-404E-BC5B-CD9C5F19CEA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1385DDE9-BAF0-4A8B-989A-D943FAFCBD6B}"/>
              </a:ext>
            </a:extLst>
          </p:cNvPr>
          <p:cNvSpPr>
            <a:spLocks noGrp="1"/>
          </p:cNvSpPr>
          <p:nvPr>
            <p:ph type="dt" sz="half" idx="10"/>
          </p:nvPr>
        </p:nvSpPr>
        <p:spPr/>
        <p:txBody>
          <a:bodyPr/>
          <a:lstStyle>
            <a:lvl1pPr>
              <a:defRPr/>
            </a:lvl1pPr>
          </a:lstStyle>
          <a:p>
            <a:pPr>
              <a:defRPr/>
            </a:pPr>
            <a:fld id="{F7C9BB69-DF53-4103-844E-32440FDBB85E}" type="datetimeFigureOut">
              <a:rPr lang="en-US"/>
              <a:pPr>
                <a:defRPr/>
              </a:pPr>
              <a:t>04-Oct-18</a:t>
            </a:fld>
            <a:endParaRPr lang="en-US"/>
          </a:p>
        </p:txBody>
      </p:sp>
      <p:sp>
        <p:nvSpPr>
          <p:cNvPr id="5" name="Footer Placeholder 4">
            <a:extLst>
              <a:ext uri="{FF2B5EF4-FFF2-40B4-BE49-F238E27FC236}">
                <a16:creationId xmlns:a16="http://schemas.microsoft.com/office/drawing/2014/main" xmlns="" id="{830E8C9D-E11D-4CFC-BAA0-C51AAAE84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1B9919A-5D5B-4D6C-AD80-37ECFE43AB5F}"/>
              </a:ext>
            </a:extLst>
          </p:cNvPr>
          <p:cNvSpPr>
            <a:spLocks noGrp="1"/>
          </p:cNvSpPr>
          <p:nvPr>
            <p:ph type="sldNum" sz="quarter" idx="12"/>
          </p:nvPr>
        </p:nvSpPr>
        <p:spPr/>
        <p:txBody>
          <a:bodyPr/>
          <a:lstStyle>
            <a:lvl1pPr>
              <a:defRPr/>
            </a:lvl1pPr>
          </a:lstStyle>
          <a:p>
            <a:pPr>
              <a:defRPr/>
            </a:pPr>
            <a:fld id="{0A49694C-399C-4C3B-BACD-AB453A6A4A2C}" type="slidenum">
              <a:rPr lang="en-US" altLang="en-US"/>
              <a:pPr>
                <a:defRPr/>
              </a:pPr>
              <a:t>‹#›</a:t>
            </a:fld>
            <a:endParaRPr lang="en-US" altLang="en-US"/>
          </a:p>
        </p:txBody>
      </p:sp>
    </p:spTree>
    <p:extLst>
      <p:ext uri="{BB962C8B-B14F-4D97-AF65-F5344CB8AC3E}">
        <p14:creationId xmlns:p14="http://schemas.microsoft.com/office/powerpoint/2010/main" xmlns="" val="893068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84094443-1DA1-4EC9-A27F-F4AA1A8F37DC}" type="datetimeFigureOut">
              <a:rPr lang="en-US">
                <a:solidFill>
                  <a:prstClr val="black">
                    <a:tint val="75000"/>
                  </a:prstClr>
                </a:solidFill>
              </a:rPr>
              <a:pPr>
                <a:defRPr/>
              </a:pPr>
              <a:t>04-Oct-18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B2DB9BE-3F2B-46E7-92C4-21AEE654981B}"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99DF45FF-921A-4777-9CE9-99A8426D7B1C}" type="datetimeFigureOut">
              <a:rPr lang="en-US">
                <a:solidFill>
                  <a:prstClr val="black">
                    <a:tint val="75000"/>
                  </a:prstClr>
                </a:solidFill>
              </a:rPr>
              <a:pPr>
                <a:defRPr/>
              </a:pPr>
              <a:t>04-Oct-18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D38CBFF-9C6A-417D-BCD6-365E6C7AD7DD}"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D6D8CD-C3E7-4994-80D7-6E46F4BF04A2}" type="datetimeFigureOut">
              <a:rPr lang="en-US">
                <a:solidFill>
                  <a:prstClr val="black">
                    <a:tint val="75000"/>
                  </a:prstClr>
                </a:solidFill>
              </a:rPr>
              <a:pPr>
                <a:defRPr/>
              </a:pPr>
              <a:t>04-Oct-18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049BECE-BE67-47EA-9B28-85326C69706E}"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C617E4-42F3-419D-82BD-11EAE8D48FA8}" type="datetimeFigureOut">
              <a:rPr lang="en-US">
                <a:solidFill>
                  <a:prstClr val="black">
                    <a:tint val="75000"/>
                  </a:prstClr>
                </a:solidFill>
              </a:rPr>
              <a:pPr>
                <a:defRPr/>
              </a:pPr>
              <a:t>04-Oct-18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77C6BB-F76B-452D-9271-B16B669FF3FE}"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E166364-989A-4D04-A1B2-946795CF501B}" type="datetimeFigureOut">
              <a:rPr lang="en-US">
                <a:solidFill>
                  <a:prstClr val="black">
                    <a:tint val="75000"/>
                  </a:prstClr>
                </a:solidFill>
              </a:rPr>
              <a:pPr>
                <a:defRPr/>
              </a:pPr>
              <a:t>04-Oct-18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0ED07F-6010-4B62-A019-2423AEE58FD7}"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8C22FD1-3D44-48D6-9637-91B21A889E95}" type="datetimeFigureOut">
              <a:rPr lang="en-US">
                <a:solidFill>
                  <a:prstClr val="black">
                    <a:tint val="75000"/>
                  </a:prstClr>
                </a:solidFill>
              </a:rPr>
              <a:pPr>
                <a:defRPr/>
              </a:pPr>
              <a:t>04-Oct-18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04CF12-1524-45A6-A035-8BD1E078DC23}"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C3C9673-075E-4622-AD44-89093E0B4576}" type="datetimeFigureOut">
              <a:rPr lang="en-US">
                <a:solidFill>
                  <a:prstClr val="black">
                    <a:tint val="75000"/>
                  </a:prstClr>
                </a:solidFill>
              </a:rPr>
              <a:pPr>
                <a:defRPr/>
              </a:pPr>
              <a:t>04-Oct-18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9EED04-3A08-4E2E-AD08-FA782947DA5B}"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D044A0F-7047-43AD-91C5-C20A6C399B56}" type="datetimeFigureOut">
              <a:rPr lang="en-US">
                <a:solidFill>
                  <a:prstClr val="black">
                    <a:tint val="75000"/>
                  </a:prstClr>
                </a:solidFill>
              </a:rPr>
              <a:pPr>
                <a:defRPr/>
              </a:pPr>
              <a:t>04-Oct-18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70AE08-880F-492F-8817-CD36B5948D4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xmlns="" id="{F817B2E3-5F5C-49B9-8578-E64FDFFD1426}"/>
              </a:ext>
            </a:extLst>
          </p:cNvPr>
          <p:cNvSpPr>
            <a:spLocks noGrp="1"/>
          </p:cNvSpPr>
          <p:nvPr>
            <p:ph type="dt" sz="half" idx="10"/>
          </p:nvPr>
        </p:nvSpPr>
        <p:spPr/>
        <p:txBody>
          <a:bodyPr/>
          <a:lstStyle>
            <a:lvl1pPr>
              <a:defRPr/>
            </a:lvl1pPr>
          </a:lstStyle>
          <a:p>
            <a:pPr>
              <a:defRPr/>
            </a:pPr>
            <a:fld id="{EF9B0460-D20B-4817-8DFE-C21A3F5FB31F}" type="datetimeFigureOut">
              <a:rPr lang="en-US"/>
              <a:pPr>
                <a:defRPr/>
              </a:pPr>
              <a:t>04-Oct-18</a:t>
            </a:fld>
            <a:endParaRPr lang="en-US"/>
          </a:p>
        </p:txBody>
      </p:sp>
      <p:sp>
        <p:nvSpPr>
          <p:cNvPr id="6" name="Footer Placeholder 4">
            <a:extLst>
              <a:ext uri="{FF2B5EF4-FFF2-40B4-BE49-F238E27FC236}">
                <a16:creationId xmlns:a16="http://schemas.microsoft.com/office/drawing/2014/main" xmlns="" id="{716577F6-2B8B-43BF-AAA6-93E7A90442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131F3CE-D654-42D1-AF3C-819775926689}"/>
              </a:ext>
            </a:extLst>
          </p:cNvPr>
          <p:cNvSpPr>
            <a:spLocks noGrp="1"/>
          </p:cNvSpPr>
          <p:nvPr>
            <p:ph type="sldNum" sz="quarter" idx="12"/>
          </p:nvPr>
        </p:nvSpPr>
        <p:spPr/>
        <p:txBody>
          <a:bodyPr/>
          <a:lstStyle>
            <a:lvl1pPr>
              <a:defRPr/>
            </a:lvl1pPr>
          </a:lstStyle>
          <a:p>
            <a:pPr>
              <a:defRPr/>
            </a:pPr>
            <a:fld id="{463DB30A-068E-4C50-BDB2-A3AF0727F98C}" type="slidenum">
              <a:rPr lang="en-US" altLang="en-US"/>
              <a:pPr>
                <a:defRPr/>
              </a:pPr>
              <a:t>‹#›</a:t>
            </a:fld>
            <a:endParaRPr lang="en-US" altLang="en-US"/>
          </a:p>
        </p:txBody>
      </p:sp>
    </p:spTree>
    <p:extLst>
      <p:ext uri="{BB962C8B-B14F-4D97-AF65-F5344CB8AC3E}">
        <p14:creationId xmlns:p14="http://schemas.microsoft.com/office/powerpoint/2010/main" xmlns="" val="32477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xmlns="" id="{6A25B8B3-16DF-4071-88CC-A70B650C44FF}"/>
              </a:ext>
            </a:extLst>
          </p:cNvPr>
          <p:cNvSpPr>
            <a:spLocks noGrp="1"/>
          </p:cNvSpPr>
          <p:nvPr>
            <p:ph type="dt" sz="half" idx="10"/>
          </p:nvPr>
        </p:nvSpPr>
        <p:spPr/>
        <p:txBody>
          <a:bodyPr/>
          <a:lstStyle>
            <a:lvl1pPr>
              <a:defRPr/>
            </a:lvl1pPr>
          </a:lstStyle>
          <a:p>
            <a:pPr>
              <a:defRPr/>
            </a:pPr>
            <a:fld id="{B6AB2E23-D9F8-4C49-9A33-CE0E85B56255}" type="datetimeFigureOut">
              <a:rPr lang="en-US"/>
              <a:pPr>
                <a:defRPr/>
              </a:pPr>
              <a:t>04-Oct-18</a:t>
            </a:fld>
            <a:endParaRPr lang="en-US"/>
          </a:p>
        </p:txBody>
      </p:sp>
      <p:sp>
        <p:nvSpPr>
          <p:cNvPr id="8" name="Footer Placeholder 4">
            <a:extLst>
              <a:ext uri="{FF2B5EF4-FFF2-40B4-BE49-F238E27FC236}">
                <a16:creationId xmlns:a16="http://schemas.microsoft.com/office/drawing/2014/main" xmlns="" id="{F3E9D099-39D2-441A-AE5B-85A62E9F775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0EAB4555-A9BA-43E7-B861-C1C78D16D6FF}"/>
              </a:ext>
            </a:extLst>
          </p:cNvPr>
          <p:cNvSpPr>
            <a:spLocks noGrp="1"/>
          </p:cNvSpPr>
          <p:nvPr>
            <p:ph type="sldNum" sz="quarter" idx="12"/>
          </p:nvPr>
        </p:nvSpPr>
        <p:spPr/>
        <p:txBody>
          <a:bodyPr/>
          <a:lstStyle>
            <a:lvl1pPr>
              <a:defRPr/>
            </a:lvl1pPr>
          </a:lstStyle>
          <a:p>
            <a:pPr>
              <a:defRPr/>
            </a:pPr>
            <a:fld id="{0E6758AA-76EC-4266-8C3F-A78640D91220}" type="slidenum">
              <a:rPr lang="en-US" altLang="en-US"/>
              <a:pPr>
                <a:defRPr/>
              </a:pPr>
              <a:t>‹#›</a:t>
            </a:fld>
            <a:endParaRPr lang="en-US" altLang="en-US"/>
          </a:p>
        </p:txBody>
      </p:sp>
    </p:spTree>
    <p:extLst>
      <p:ext uri="{BB962C8B-B14F-4D97-AF65-F5344CB8AC3E}">
        <p14:creationId xmlns:p14="http://schemas.microsoft.com/office/powerpoint/2010/main" xmlns="" val="299346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xmlns="" id="{2C0AD459-7414-48C3-89F8-83DEB63FECEA}"/>
              </a:ext>
            </a:extLst>
          </p:cNvPr>
          <p:cNvSpPr>
            <a:spLocks noGrp="1"/>
          </p:cNvSpPr>
          <p:nvPr>
            <p:ph type="dt" sz="half" idx="10"/>
          </p:nvPr>
        </p:nvSpPr>
        <p:spPr/>
        <p:txBody>
          <a:bodyPr/>
          <a:lstStyle>
            <a:lvl1pPr>
              <a:defRPr/>
            </a:lvl1pPr>
          </a:lstStyle>
          <a:p>
            <a:pPr>
              <a:defRPr/>
            </a:pPr>
            <a:fld id="{D53D5518-11BF-4221-B58A-BBBBE602A68C}" type="datetimeFigureOut">
              <a:rPr lang="en-US"/>
              <a:pPr>
                <a:defRPr/>
              </a:pPr>
              <a:t>04-Oct-18</a:t>
            </a:fld>
            <a:endParaRPr lang="en-US"/>
          </a:p>
        </p:txBody>
      </p:sp>
      <p:sp>
        <p:nvSpPr>
          <p:cNvPr id="4" name="Footer Placeholder 4">
            <a:extLst>
              <a:ext uri="{FF2B5EF4-FFF2-40B4-BE49-F238E27FC236}">
                <a16:creationId xmlns:a16="http://schemas.microsoft.com/office/drawing/2014/main" xmlns="" id="{F87D3CE3-FB07-40B9-A226-7E91413B659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670D376-89B7-4426-8466-0D92CFAD5024}"/>
              </a:ext>
            </a:extLst>
          </p:cNvPr>
          <p:cNvSpPr>
            <a:spLocks noGrp="1"/>
          </p:cNvSpPr>
          <p:nvPr>
            <p:ph type="sldNum" sz="quarter" idx="12"/>
          </p:nvPr>
        </p:nvSpPr>
        <p:spPr/>
        <p:txBody>
          <a:bodyPr/>
          <a:lstStyle>
            <a:lvl1pPr>
              <a:defRPr/>
            </a:lvl1pPr>
          </a:lstStyle>
          <a:p>
            <a:pPr>
              <a:defRPr/>
            </a:pPr>
            <a:fld id="{24626241-4A0B-4F2D-BA27-771F0B11FD1E}" type="slidenum">
              <a:rPr lang="en-US" altLang="en-US"/>
              <a:pPr>
                <a:defRPr/>
              </a:pPr>
              <a:t>‹#›</a:t>
            </a:fld>
            <a:endParaRPr lang="en-US" altLang="en-US"/>
          </a:p>
        </p:txBody>
      </p:sp>
    </p:spTree>
    <p:extLst>
      <p:ext uri="{BB962C8B-B14F-4D97-AF65-F5344CB8AC3E}">
        <p14:creationId xmlns:p14="http://schemas.microsoft.com/office/powerpoint/2010/main" xmlns="" val="2919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0B52517-7543-4EDC-817B-0DFD13D79CAC}"/>
              </a:ext>
            </a:extLst>
          </p:cNvPr>
          <p:cNvSpPr>
            <a:spLocks noGrp="1"/>
          </p:cNvSpPr>
          <p:nvPr>
            <p:ph type="dt" sz="half" idx="10"/>
          </p:nvPr>
        </p:nvSpPr>
        <p:spPr/>
        <p:txBody>
          <a:bodyPr/>
          <a:lstStyle>
            <a:lvl1pPr>
              <a:defRPr/>
            </a:lvl1pPr>
          </a:lstStyle>
          <a:p>
            <a:pPr>
              <a:defRPr/>
            </a:pPr>
            <a:fld id="{AE71F630-A254-49FC-8A9F-62AD1FBA2BFF}" type="datetimeFigureOut">
              <a:rPr lang="en-US"/>
              <a:pPr>
                <a:defRPr/>
              </a:pPr>
              <a:t>04-Oct-18</a:t>
            </a:fld>
            <a:endParaRPr lang="en-US"/>
          </a:p>
        </p:txBody>
      </p:sp>
      <p:sp>
        <p:nvSpPr>
          <p:cNvPr id="3" name="Footer Placeholder 4">
            <a:extLst>
              <a:ext uri="{FF2B5EF4-FFF2-40B4-BE49-F238E27FC236}">
                <a16:creationId xmlns:a16="http://schemas.microsoft.com/office/drawing/2014/main" xmlns="" id="{26711FFF-BDE3-4DA1-AC1D-F8C0F1BB26B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6399EA9-58FE-4DA2-B364-73FC82E15D2F}"/>
              </a:ext>
            </a:extLst>
          </p:cNvPr>
          <p:cNvSpPr>
            <a:spLocks noGrp="1"/>
          </p:cNvSpPr>
          <p:nvPr>
            <p:ph type="sldNum" sz="quarter" idx="12"/>
          </p:nvPr>
        </p:nvSpPr>
        <p:spPr/>
        <p:txBody>
          <a:bodyPr/>
          <a:lstStyle>
            <a:lvl1pPr>
              <a:defRPr/>
            </a:lvl1pPr>
          </a:lstStyle>
          <a:p>
            <a:pPr>
              <a:defRPr/>
            </a:pPr>
            <a:fld id="{6A0E525A-CB67-4B98-9776-B05BAEE21D4B}" type="slidenum">
              <a:rPr lang="en-US" altLang="en-US"/>
              <a:pPr>
                <a:defRPr/>
              </a:pPr>
              <a:t>‹#›</a:t>
            </a:fld>
            <a:endParaRPr lang="en-US" altLang="en-US"/>
          </a:p>
        </p:txBody>
      </p:sp>
    </p:spTree>
    <p:extLst>
      <p:ext uri="{BB962C8B-B14F-4D97-AF65-F5344CB8AC3E}">
        <p14:creationId xmlns:p14="http://schemas.microsoft.com/office/powerpoint/2010/main" xmlns="" val="300774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3">
            <a:extLst>
              <a:ext uri="{FF2B5EF4-FFF2-40B4-BE49-F238E27FC236}">
                <a16:creationId xmlns:a16="http://schemas.microsoft.com/office/drawing/2014/main" xmlns="" id="{CF03A992-E6F2-4231-AB89-2C52844DB273}"/>
              </a:ext>
            </a:extLst>
          </p:cNvPr>
          <p:cNvSpPr>
            <a:spLocks noGrp="1"/>
          </p:cNvSpPr>
          <p:nvPr>
            <p:ph type="dt" sz="half" idx="10"/>
          </p:nvPr>
        </p:nvSpPr>
        <p:spPr/>
        <p:txBody>
          <a:bodyPr/>
          <a:lstStyle>
            <a:lvl1pPr>
              <a:defRPr/>
            </a:lvl1pPr>
          </a:lstStyle>
          <a:p>
            <a:pPr>
              <a:defRPr/>
            </a:pPr>
            <a:fld id="{E38BFC04-A990-440B-91FB-5A8CBF162934}" type="datetimeFigureOut">
              <a:rPr lang="en-US"/>
              <a:pPr>
                <a:defRPr/>
              </a:pPr>
              <a:t>04-Oct-18</a:t>
            </a:fld>
            <a:endParaRPr lang="en-US"/>
          </a:p>
        </p:txBody>
      </p:sp>
      <p:sp>
        <p:nvSpPr>
          <p:cNvPr id="6" name="Footer Placeholder 4">
            <a:extLst>
              <a:ext uri="{FF2B5EF4-FFF2-40B4-BE49-F238E27FC236}">
                <a16:creationId xmlns:a16="http://schemas.microsoft.com/office/drawing/2014/main" xmlns="" id="{223C159F-A867-4F3B-8489-F90CE9166B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4A83DC9-D8B6-407A-8808-94B8534919AE}"/>
              </a:ext>
            </a:extLst>
          </p:cNvPr>
          <p:cNvSpPr>
            <a:spLocks noGrp="1"/>
          </p:cNvSpPr>
          <p:nvPr>
            <p:ph type="sldNum" sz="quarter" idx="12"/>
          </p:nvPr>
        </p:nvSpPr>
        <p:spPr/>
        <p:txBody>
          <a:bodyPr/>
          <a:lstStyle>
            <a:lvl1pPr>
              <a:defRPr/>
            </a:lvl1pPr>
          </a:lstStyle>
          <a:p>
            <a:pPr>
              <a:defRPr/>
            </a:pPr>
            <a:fld id="{8D097CC6-318E-4C9D-B6A2-710341FADA1C}" type="slidenum">
              <a:rPr lang="en-US" altLang="en-US"/>
              <a:pPr>
                <a:defRPr/>
              </a:pPr>
              <a:t>‹#›</a:t>
            </a:fld>
            <a:endParaRPr lang="en-US" altLang="en-US"/>
          </a:p>
        </p:txBody>
      </p:sp>
    </p:spTree>
    <p:extLst>
      <p:ext uri="{BB962C8B-B14F-4D97-AF65-F5344CB8AC3E}">
        <p14:creationId xmlns:p14="http://schemas.microsoft.com/office/powerpoint/2010/main" xmlns="" val="293313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3">
            <a:extLst>
              <a:ext uri="{FF2B5EF4-FFF2-40B4-BE49-F238E27FC236}">
                <a16:creationId xmlns:a16="http://schemas.microsoft.com/office/drawing/2014/main" xmlns="" id="{A6D944E8-826D-4899-AA39-B489CDC3D692}"/>
              </a:ext>
            </a:extLst>
          </p:cNvPr>
          <p:cNvSpPr>
            <a:spLocks noGrp="1"/>
          </p:cNvSpPr>
          <p:nvPr>
            <p:ph type="dt" sz="half" idx="10"/>
          </p:nvPr>
        </p:nvSpPr>
        <p:spPr/>
        <p:txBody>
          <a:bodyPr/>
          <a:lstStyle>
            <a:lvl1pPr>
              <a:defRPr/>
            </a:lvl1pPr>
          </a:lstStyle>
          <a:p>
            <a:pPr>
              <a:defRPr/>
            </a:pPr>
            <a:fld id="{2EADD766-60C6-47E7-B54B-68C8E183A74E}" type="datetimeFigureOut">
              <a:rPr lang="en-US"/>
              <a:pPr>
                <a:defRPr/>
              </a:pPr>
              <a:t>04-Oct-18</a:t>
            </a:fld>
            <a:endParaRPr lang="en-US"/>
          </a:p>
        </p:txBody>
      </p:sp>
      <p:sp>
        <p:nvSpPr>
          <p:cNvPr id="6" name="Footer Placeholder 4">
            <a:extLst>
              <a:ext uri="{FF2B5EF4-FFF2-40B4-BE49-F238E27FC236}">
                <a16:creationId xmlns:a16="http://schemas.microsoft.com/office/drawing/2014/main" xmlns="" id="{AD358465-6ED2-4355-8CE1-789FA40EB8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90838B8-5306-49C7-964C-BC7D58A90DBD}"/>
              </a:ext>
            </a:extLst>
          </p:cNvPr>
          <p:cNvSpPr>
            <a:spLocks noGrp="1"/>
          </p:cNvSpPr>
          <p:nvPr>
            <p:ph type="sldNum" sz="quarter" idx="12"/>
          </p:nvPr>
        </p:nvSpPr>
        <p:spPr/>
        <p:txBody>
          <a:bodyPr/>
          <a:lstStyle>
            <a:lvl1pPr>
              <a:defRPr/>
            </a:lvl1pPr>
          </a:lstStyle>
          <a:p>
            <a:pPr>
              <a:defRPr/>
            </a:pPr>
            <a:fld id="{C1265BAE-2B2A-41A4-9B20-D51A596CCC56}" type="slidenum">
              <a:rPr lang="en-US" altLang="en-US"/>
              <a:pPr>
                <a:defRPr/>
              </a:pPr>
              <a:t>‹#›</a:t>
            </a:fld>
            <a:endParaRPr lang="en-US" altLang="en-US"/>
          </a:p>
        </p:txBody>
      </p:sp>
    </p:spTree>
    <p:extLst>
      <p:ext uri="{BB962C8B-B14F-4D97-AF65-F5344CB8AC3E}">
        <p14:creationId xmlns:p14="http://schemas.microsoft.com/office/powerpoint/2010/main" xmlns="" val="93783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7A5920D0-E39E-4638-A4D7-C84D4BAF9A0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xmlns="" id="{724AD1A4-F7B3-4A85-9A2E-D1A3F591A81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xmlns="" id="{847BAB6B-64DC-48AB-BA85-F5A45FB0E244}"/>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pPr>
              <a:defRPr/>
            </a:pPr>
            <a:fld id="{F20320E7-4656-4246-8605-1F58415A6A4D}" type="datetimeFigureOut">
              <a:rPr lang="en-US"/>
              <a:pPr>
                <a:defRPr/>
              </a:pPr>
              <a:t>04-Oct-18</a:t>
            </a:fld>
            <a:endParaRPr lang="en-US"/>
          </a:p>
        </p:txBody>
      </p:sp>
      <p:sp>
        <p:nvSpPr>
          <p:cNvPr id="5" name="Footer Placeholder 4">
            <a:extLst>
              <a:ext uri="{FF2B5EF4-FFF2-40B4-BE49-F238E27FC236}">
                <a16:creationId xmlns:a16="http://schemas.microsoft.com/office/drawing/2014/main" xmlns="" id="{DCE235F5-557A-49BC-9AC8-6CF7BF28A4FA}"/>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36F5E578-81E7-4F21-A6D2-C10BB4D08E3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smtClean="0">
                <a:solidFill>
                  <a:srgbClr val="898989"/>
                </a:solidFill>
              </a:defRPr>
            </a:lvl1pPr>
          </a:lstStyle>
          <a:p>
            <a:pPr>
              <a:defRPr/>
            </a:pPr>
            <a:fld id="{067353CE-2CCB-412B-A880-0964877A4C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itchFamily="34" charset="0"/>
        </a:defRPr>
      </a:lvl2pPr>
      <a:lvl3pPr algn="ctr" defTabSz="608013" rtl="0" eaLnBrk="0" fontAlgn="base" hangingPunct="0">
        <a:spcBef>
          <a:spcPct val="0"/>
        </a:spcBef>
        <a:spcAft>
          <a:spcPct val="0"/>
        </a:spcAft>
        <a:defRPr sz="5800">
          <a:solidFill>
            <a:schemeClr val="tx1"/>
          </a:solidFill>
          <a:latin typeface="Calibri" pitchFamily="34" charset="0"/>
        </a:defRPr>
      </a:lvl3pPr>
      <a:lvl4pPr algn="ctr" defTabSz="608013" rtl="0" eaLnBrk="0" fontAlgn="base" hangingPunct="0">
        <a:spcBef>
          <a:spcPct val="0"/>
        </a:spcBef>
        <a:spcAft>
          <a:spcPct val="0"/>
        </a:spcAft>
        <a:defRPr sz="5800">
          <a:solidFill>
            <a:schemeClr val="tx1"/>
          </a:solidFill>
          <a:latin typeface="Calibri" pitchFamily="34" charset="0"/>
        </a:defRPr>
      </a:lvl4pPr>
      <a:lvl5pPr algn="ctr" defTabSz="608013" rtl="0" eaLnBrk="0" fontAlgn="base" hangingPunct="0">
        <a:spcBef>
          <a:spcPct val="0"/>
        </a:spcBef>
        <a:spcAft>
          <a:spcPct val="0"/>
        </a:spcAft>
        <a:defRPr sz="5800">
          <a:solidFill>
            <a:schemeClr val="tx1"/>
          </a:solidFill>
          <a:latin typeface="Calibri" pitchFamily="34" charset="0"/>
        </a:defRPr>
      </a:lvl5pPr>
      <a:lvl6pPr marL="457200" algn="ctr" defTabSz="608013" rtl="0" fontAlgn="base">
        <a:spcBef>
          <a:spcPct val="0"/>
        </a:spcBef>
        <a:spcAft>
          <a:spcPct val="0"/>
        </a:spcAft>
        <a:defRPr sz="5800">
          <a:solidFill>
            <a:schemeClr val="tx1"/>
          </a:solidFill>
          <a:latin typeface="Calibri" pitchFamily="34" charset="0"/>
        </a:defRPr>
      </a:lvl6pPr>
      <a:lvl7pPr marL="914400" algn="ctr" defTabSz="608013" rtl="0" fontAlgn="base">
        <a:spcBef>
          <a:spcPct val="0"/>
        </a:spcBef>
        <a:spcAft>
          <a:spcPct val="0"/>
        </a:spcAft>
        <a:defRPr sz="5800">
          <a:solidFill>
            <a:schemeClr val="tx1"/>
          </a:solidFill>
          <a:latin typeface="Calibri" pitchFamily="34" charset="0"/>
        </a:defRPr>
      </a:lvl7pPr>
      <a:lvl8pPr marL="1371600" algn="ctr" defTabSz="608013" rtl="0" fontAlgn="base">
        <a:spcBef>
          <a:spcPct val="0"/>
        </a:spcBef>
        <a:spcAft>
          <a:spcPct val="0"/>
        </a:spcAft>
        <a:defRPr sz="5800">
          <a:solidFill>
            <a:schemeClr val="tx1"/>
          </a:solidFill>
          <a:latin typeface="Calibri" pitchFamily="34" charset="0"/>
        </a:defRPr>
      </a:lvl8pPr>
      <a:lvl9pPr marL="1828800" algn="ctr" defTabSz="608013" rtl="0" fontAlgn="base">
        <a:spcBef>
          <a:spcPct val="0"/>
        </a:spcBef>
        <a:spcAft>
          <a:spcPct val="0"/>
        </a:spcAft>
        <a:defRPr sz="5800">
          <a:solidFill>
            <a:schemeClr val="tx1"/>
          </a:solidFill>
          <a:latin typeface="Calibri"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bg1"/>
            </a:gs>
          </a:gsLst>
          <a:path path="rect">
            <a:fillToRect l="100000" t="100000"/>
          </a:path>
        </a:gradFill>
        <a:effectLst/>
      </p:bgPr>
    </p:bg>
    <p:spTree>
      <p:nvGrpSpPr>
        <p:cNvPr id="1" name=""/>
        <p:cNvGrpSpPr/>
        <p:nvPr/>
      </p:nvGrpSpPr>
      <p:grpSpPr>
        <a:xfrm>
          <a:off x="0" y="0"/>
          <a:ext cx="0" cy="0"/>
          <a:chOff x="0" y="0"/>
          <a:chExt cx="0" cy="0"/>
        </a:xfrm>
      </p:grpSpPr>
      <p:pic>
        <p:nvPicPr>
          <p:cNvPr id="1026" name="Picture 5" descr="RCGP colour logo 289c"/>
          <p:cNvPicPr>
            <a:picLocks noChangeAspect="1" noChangeArrowheads="1"/>
          </p:cNvPicPr>
          <p:nvPr userDrawn="1"/>
        </p:nvPicPr>
        <p:blipFill>
          <a:blip r:embed="rId17" cstate="print"/>
          <a:srcRect/>
          <a:stretch>
            <a:fillRect/>
          </a:stretch>
        </p:blipFill>
        <p:spPr bwMode="auto">
          <a:xfrm>
            <a:off x="287338" y="6092825"/>
            <a:ext cx="2352675" cy="542925"/>
          </a:xfrm>
          <a:prstGeom prst="rect">
            <a:avLst/>
          </a:prstGeom>
          <a:noFill/>
          <a:ln w="9525">
            <a:noFill/>
            <a:miter lim="800000"/>
            <a:headEnd/>
            <a:tailEnd/>
          </a:ln>
        </p:spPr>
      </p:pic>
      <p:sp>
        <p:nvSpPr>
          <p:cNvPr id="1027" name="Rectangle 6">
            <a:extLst>
              <a:ext uri="{FF2B5EF4-FFF2-40B4-BE49-F238E27FC236}"/>
            </a:extLst>
          </p:cNvPr>
          <p:cNvSpPr>
            <a:spLocks noChangeArrowheads="1"/>
          </p:cNvSpPr>
          <p:nvPr userDrawn="1"/>
        </p:nvSpPr>
        <p:spPr bwMode="auto">
          <a:xfrm>
            <a:off x="0" y="336550"/>
            <a:ext cx="309563" cy="523875"/>
          </a:xfrm>
          <a:prstGeom prst="rect">
            <a:avLst/>
          </a:prstGeom>
          <a:solidFill>
            <a:srgbClr val="002B5C"/>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spcBef>
                <a:spcPct val="20000"/>
              </a:spcBef>
              <a:buFontTx/>
              <a:buChar char="•"/>
              <a:defRPr/>
            </a:pPr>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Lst>
  <p:txStyles>
    <p:titleStyle>
      <a:lvl1pPr algn="l" rtl="0" eaLnBrk="0" fontAlgn="base" hangingPunct="0">
        <a:spcBef>
          <a:spcPct val="0"/>
        </a:spcBef>
        <a:spcAft>
          <a:spcPct val="0"/>
        </a:spcAft>
        <a:defRPr sz="4400" b="1">
          <a:solidFill>
            <a:srgbClr val="9BB3FF"/>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0" fontAlgn="base" hangingPunct="0">
        <a:spcBef>
          <a:spcPct val="0"/>
        </a:spcBef>
        <a:spcAft>
          <a:spcPct val="0"/>
        </a:spcAft>
        <a:defRPr sz="4400" b="1">
          <a:solidFill>
            <a:srgbClr val="9BB3FF"/>
          </a:solidFill>
          <a:latin typeface="Arial" charset="0"/>
        </a:defRPr>
      </a:lvl6pPr>
      <a:lvl7pPr marL="914400" algn="l" rtl="0" eaLnBrk="0" fontAlgn="base" hangingPunct="0">
        <a:spcBef>
          <a:spcPct val="0"/>
        </a:spcBef>
        <a:spcAft>
          <a:spcPct val="0"/>
        </a:spcAft>
        <a:defRPr sz="4400" b="1">
          <a:solidFill>
            <a:srgbClr val="9BB3FF"/>
          </a:solidFill>
          <a:latin typeface="Arial" charset="0"/>
        </a:defRPr>
      </a:lvl7pPr>
      <a:lvl8pPr marL="1371600" algn="l" rtl="0" eaLnBrk="0" fontAlgn="base" hangingPunct="0">
        <a:spcBef>
          <a:spcPct val="0"/>
        </a:spcBef>
        <a:spcAft>
          <a:spcPct val="0"/>
        </a:spcAft>
        <a:defRPr sz="4400" b="1">
          <a:solidFill>
            <a:srgbClr val="9BB3FF"/>
          </a:solidFill>
          <a:latin typeface="Arial" charset="0"/>
        </a:defRPr>
      </a:lvl8pPr>
      <a:lvl9pPr marL="1828800" algn="l" rtl="0" eaLnBrk="0" fontAlgn="base" hangingPunct="0">
        <a:spcBef>
          <a:spcPct val="0"/>
        </a:spcBef>
        <a:spcAft>
          <a:spcPct val="0"/>
        </a:spcAft>
        <a:defRPr sz="4400" b="1">
          <a:solidFill>
            <a:srgbClr val="9BB3FF"/>
          </a:solidFill>
          <a:latin typeface="Arial" charset="0"/>
        </a:defRPr>
      </a:lvl9pPr>
    </p:titleStyle>
    <p:bodyStyle>
      <a:lvl1pPr marL="533400" indent="-514350" algn="l" rtl="0" eaLnBrk="0" fontAlgn="base" hangingPunct="0">
        <a:spcBef>
          <a:spcPct val="20000"/>
        </a:spcBef>
        <a:spcAft>
          <a:spcPct val="0"/>
        </a:spcAft>
        <a:buBlip>
          <a:blip r:embed="rId18"/>
        </a:buBlip>
        <a:tabLst>
          <a:tab pos="533400" algn="l"/>
          <a:tab pos="1162050" algn="l"/>
          <a:tab pos="1695450" algn="l"/>
          <a:tab pos="2247900" algn="l"/>
          <a:tab pos="2781300" algn="l"/>
        </a:tabLst>
        <a:defRPr sz="3200">
          <a:solidFill>
            <a:schemeClr val="tx1"/>
          </a:solidFill>
          <a:latin typeface="+mn-lt"/>
          <a:ea typeface="+mn-ea"/>
          <a:cs typeface="+mn-cs"/>
        </a:defRPr>
      </a:lvl1pPr>
      <a:lvl2pPr marL="1162050" indent="-449263" algn="l" rtl="0" eaLnBrk="0" fontAlgn="base" hangingPunct="0">
        <a:spcBef>
          <a:spcPct val="20000"/>
        </a:spcBef>
        <a:spcAft>
          <a:spcPct val="0"/>
        </a:spcAft>
        <a:buFont typeface="Wingdings" pitchFamily="2" charset="2"/>
        <a:buBlip>
          <a:blip r:embed="rId18"/>
        </a:buBlip>
        <a:tabLst>
          <a:tab pos="533400" algn="l"/>
          <a:tab pos="1162050" algn="l"/>
          <a:tab pos="1695450" algn="l"/>
          <a:tab pos="2247900" algn="l"/>
          <a:tab pos="2781300" algn="l"/>
        </a:tabLst>
        <a:defRPr sz="2800">
          <a:solidFill>
            <a:schemeClr val="tx1"/>
          </a:solidFill>
          <a:latin typeface="+mn-lt"/>
        </a:defRPr>
      </a:lvl2pPr>
      <a:lvl3pPr marL="1695450" indent="-354013" algn="l" rtl="0" eaLnBrk="0" fontAlgn="base" hangingPunct="0">
        <a:spcBef>
          <a:spcPct val="20000"/>
        </a:spcBef>
        <a:spcAft>
          <a:spcPct val="0"/>
        </a:spcAft>
        <a:buBlip>
          <a:blip r:embed="rId18"/>
        </a:buBlip>
        <a:tabLst>
          <a:tab pos="533400" algn="l"/>
          <a:tab pos="1162050" algn="l"/>
          <a:tab pos="1695450" algn="l"/>
          <a:tab pos="2247900" algn="l"/>
          <a:tab pos="2781300" algn="l"/>
        </a:tabLst>
        <a:defRPr sz="2400">
          <a:solidFill>
            <a:schemeClr val="tx1"/>
          </a:solidFill>
          <a:latin typeface="+mn-lt"/>
        </a:defRPr>
      </a:lvl3pPr>
      <a:lvl4pPr marL="2247900" indent="-373063" algn="l" rtl="0" eaLnBrk="0" fontAlgn="base" hangingPunct="0">
        <a:spcBef>
          <a:spcPct val="20000"/>
        </a:spcBef>
        <a:spcAft>
          <a:spcPct val="0"/>
        </a:spcAft>
        <a:buBlip>
          <a:blip r:embed="rId18"/>
        </a:buBlip>
        <a:tabLst>
          <a:tab pos="533400" algn="l"/>
          <a:tab pos="1162050" algn="l"/>
          <a:tab pos="1695450" algn="l"/>
          <a:tab pos="2247900" algn="l"/>
          <a:tab pos="2781300" algn="l"/>
        </a:tabLst>
        <a:defRPr sz="2000">
          <a:solidFill>
            <a:schemeClr val="tx1"/>
          </a:solidFill>
          <a:latin typeface="+mn-lt"/>
        </a:defRPr>
      </a:lvl4pPr>
      <a:lvl5pPr marL="2781300" indent="-354013" algn="l" rtl="0" eaLnBrk="0" fontAlgn="base" hangingPunct="0">
        <a:spcBef>
          <a:spcPct val="20000"/>
        </a:spcBef>
        <a:spcAft>
          <a:spcPct val="0"/>
        </a:spcAft>
        <a:buBlip>
          <a:blip r:embed="rId18"/>
        </a:buBlip>
        <a:tabLst>
          <a:tab pos="533400" algn="l"/>
          <a:tab pos="1162050" algn="l"/>
          <a:tab pos="1695450" algn="l"/>
          <a:tab pos="2247900" algn="l"/>
          <a:tab pos="2781300" algn="l"/>
        </a:tabLst>
        <a:defRPr sz="2000">
          <a:solidFill>
            <a:schemeClr val="tx1"/>
          </a:solidFill>
          <a:latin typeface="+mn-lt"/>
        </a:defRPr>
      </a:lvl5pPr>
      <a:lvl6pPr marL="3238500" indent="-354013" algn="l" rtl="0" eaLnBrk="0" fontAlgn="base" hangingPunct="0">
        <a:spcBef>
          <a:spcPct val="20000"/>
        </a:spcBef>
        <a:spcAft>
          <a:spcPct val="0"/>
        </a:spcAft>
        <a:buBlip>
          <a:blip r:embed="rId18"/>
        </a:buBlip>
        <a:tabLst>
          <a:tab pos="533400" algn="l"/>
          <a:tab pos="1162050" algn="l"/>
          <a:tab pos="1695450" algn="l"/>
          <a:tab pos="2247900" algn="l"/>
          <a:tab pos="2781300" algn="l"/>
        </a:tabLst>
        <a:defRPr sz="2000">
          <a:solidFill>
            <a:schemeClr val="tx1"/>
          </a:solidFill>
          <a:latin typeface="+mn-lt"/>
        </a:defRPr>
      </a:lvl6pPr>
      <a:lvl7pPr marL="3695700" indent="-354013" algn="l" rtl="0" eaLnBrk="0" fontAlgn="base" hangingPunct="0">
        <a:spcBef>
          <a:spcPct val="20000"/>
        </a:spcBef>
        <a:spcAft>
          <a:spcPct val="0"/>
        </a:spcAft>
        <a:buBlip>
          <a:blip r:embed="rId18"/>
        </a:buBlip>
        <a:tabLst>
          <a:tab pos="533400" algn="l"/>
          <a:tab pos="1162050" algn="l"/>
          <a:tab pos="1695450" algn="l"/>
          <a:tab pos="2247900" algn="l"/>
          <a:tab pos="2781300" algn="l"/>
        </a:tabLst>
        <a:defRPr sz="2000">
          <a:solidFill>
            <a:schemeClr val="tx1"/>
          </a:solidFill>
          <a:latin typeface="+mn-lt"/>
        </a:defRPr>
      </a:lvl7pPr>
      <a:lvl8pPr marL="4152900" indent="-354013" algn="l" rtl="0" eaLnBrk="0" fontAlgn="base" hangingPunct="0">
        <a:spcBef>
          <a:spcPct val="20000"/>
        </a:spcBef>
        <a:spcAft>
          <a:spcPct val="0"/>
        </a:spcAft>
        <a:buBlip>
          <a:blip r:embed="rId18"/>
        </a:buBlip>
        <a:tabLst>
          <a:tab pos="533400" algn="l"/>
          <a:tab pos="1162050" algn="l"/>
          <a:tab pos="1695450" algn="l"/>
          <a:tab pos="2247900" algn="l"/>
          <a:tab pos="2781300" algn="l"/>
        </a:tabLst>
        <a:defRPr sz="2000">
          <a:solidFill>
            <a:schemeClr val="tx1"/>
          </a:solidFill>
          <a:latin typeface="+mn-lt"/>
        </a:defRPr>
      </a:lvl8pPr>
      <a:lvl9pPr marL="4610100" indent="-354013" algn="l" rtl="0" eaLnBrk="0" fontAlgn="base" hangingPunct="0">
        <a:spcBef>
          <a:spcPct val="20000"/>
        </a:spcBef>
        <a:spcAft>
          <a:spcPct val="0"/>
        </a:spcAft>
        <a:buBlip>
          <a:blip r:embed="rId18"/>
        </a:buBlip>
        <a:tabLst>
          <a:tab pos="533400" algn="l"/>
          <a:tab pos="1162050" algn="l"/>
          <a:tab pos="1695450" algn="l"/>
          <a:tab pos="2247900" algn="l"/>
          <a:tab pos="27813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pPr>
              <a:defRPr/>
            </a:pPr>
            <a:fld id="{FD88426A-35CC-40AA-8BA9-CDB8FA0A5C93}" type="datetimeFigureOut">
              <a:rPr lang="en-US">
                <a:solidFill>
                  <a:prstClr val="black">
                    <a:tint val="75000"/>
                  </a:prstClr>
                </a:solidFill>
              </a:rPr>
              <a:pPr>
                <a:defRPr/>
              </a:pPr>
              <a:t>04-Oct-18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pPr>
              <a:defRPr/>
            </a:pPr>
            <a:fld id="{AE013757-17BF-42E3-A89D-495769193D92}" type="slidenum">
              <a:rPr lang="en-US" altLang="en-US">
                <a:latin typeface="Arial" charset="0"/>
              </a:rPr>
              <a:pPr>
                <a:defRPr/>
              </a:pPr>
              <a:t>‹#›</a:t>
            </a:fld>
            <a:endParaRPr lang="en-US" altLang="en-US">
              <a:latin typeface="Arial" charset="0"/>
            </a:endParaRPr>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itchFamily="34" charset="0"/>
        </a:defRPr>
      </a:lvl2pPr>
      <a:lvl3pPr algn="ctr" defTabSz="608013" rtl="0" eaLnBrk="0" fontAlgn="base" hangingPunct="0">
        <a:spcBef>
          <a:spcPct val="0"/>
        </a:spcBef>
        <a:spcAft>
          <a:spcPct val="0"/>
        </a:spcAft>
        <a:defRPr sz="5800">
          <a:solidFill>
            <a:schemeClr val="tx1"/>
          </a:solidFill>
          <a:latin typeface="Calibri" pitchFamily="34" charset="0"/>
        </a:defRPr>
      </a:lvl3pPr>
      <a:lvl4pPr algn="ctr" defTabSz="608013" rtl="0" eaLnBrk="0" fontAlgn="base" hangingPunct="0">
        <a:spcBef>
          <a:spcPct val="0"/>
        </a:spcBef>
        <a:spcAft>
          <a:spcPct val="0"/>
        </a:spcAft>
        <a:defRPr sz="5800">
          <a:solidFill>
            <a:schemeClr val="tx1"/>
          </a:solidFill>
          <a:latin typeface="Calibri" pitchFamily="34" charset="0"/>
        </a:defRPr>
      </a:lvl4pPr>
      <a:lvl5pPr algn="ctr" defTabSz="608013" rtl="0" eaLnBrk="0" fontAlgn="base" hangingPunct="0">
        <a:spcBef>
          <a:spcPct val="0"/>
        </a:spcBef>
        <a:spcAft>
          <a:spcPct val="0"/>
        </a:spcAft>
        <a:defRPr sz="5800">
          <a:solidFill>
            <a:schemeClr val="tx1"/>
          </a:solidFill>
          <a:latin typeface="Calibri" pitchFamily="34" charset="0"/>
        </a:defRPr>
      </a:lvl5pPr>
      <a:lvl6pPr marL="457200" algn="ctr" defTabSz="608013" rtl="0" fontAlgn="base">
        <a:spcBef>
          <a:spcPct val="0"/>
        </a:spcBef>
        <a:spcAft>
          <a:spcPct val="0"/>
        </a:spcAft>
        <a:defRPr sz="5800">
          <a:solidFill>
            <a:schemeClr val="tx1"/>
          </a:solidFill>
          <a:latin typeface="Calibri" pitchFamily="34" charset="0"/>
        </a:defRPr>
      </a:lvl6pPr>
      <a:lvl7pPr marL="914400" algn="ctr" defTabSz="608013" rtl="0" fontAlgn="base">
        <a:spcBef>
          <a:spcPct val="0"/>
        </a:spcBef>
        <a:spcAft>
          <a:spcPct val="0"/>
        </a:spcAft>
        <a:defRPr sz="5800">
          <a:solidFill>
            <a:schemeClr val="tx1"/>
          </a:solidFill>
          <a:latin typeface="Calibri" pitchFamily="34" charset="0"/>
        </a:defRPr>
      </a:lvl7pPr>
      <a:lvl8pPr marL="1371600" algn="ctr" defTabSz="608013" rtl="0" fontAlgn="base">
        <a:spcBef>
          <a:spcPct val="0"/>
        </a:spcBef>
        <a:spcAft>
          <a:spcPct val="0"/>
        </a:spcAft>
        <a:defRPr sz="5800">
          <a:solidFill>
            <a:schemeClr val="tx1"/>
          </a:solidFill>
          <a:latin typeface="Calibri" pitchFamily="34" charset="0"/>
        </a:defRPr>
      </a:lvl8pPr>
      <a:lvl9pPr marL="1828800" algn="ctr" defTabSz="608013" rtl="0" fontAlgn="base">
        <a:spcBef>
          <a:spcPct val="0"/>
        </a:spcBef>
        <a:spcAft>
          <a:spcPct val="0"/>
        </a:spcAft>
        <a:defRPr sz="5800">
          <a:solidFill>
            <a:schemeClr val="tx1"/>
          </a:solidFill>
          <a:latin typeface="Calibri" pitchFamily="34"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learn.nes.nhs.scot/6025/patient-safety-zone/safety-skills-and-improvement-research-collaborative-skirc/stew-model" TargetMode="External"/><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hyperlink" Target="http://www.rcgp.org.uk/aki"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Users\Duncan\Dropbox\Conferneces\copd%20complete%202.wmv" TargetMode="External"/><Relationship Id="rId6" Type="http://schemas.openxmlformats.org/officeDocument/2006/relationships/image" Target="../media/image16.png"/><Relationship Id="rId5" Type="http://schemas.microsoft.com/office/2007/relationships/media" Target="file:///C:\Users\DuncanM\Dropbox\Conferneces\copd%20complete%202.wmv"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xmlns="" id="{05DDED2C-8C67-4C30-8287-B5AB73C71B0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3"/>
            <a:ext cx="12192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E8BA5CE0-263C-4A55-8DEF-F220C01F339A}"/>
              </a:ext>
            </a:extLst>
          </p:cNvPr>
          <p:cNvSpPr>
            <a:spLocks noGrp="1"/>
          </p:cNvSpPr>
          <p:nvPr>
            <p:ph type="ctrTitle"/>
          </p:nvPr>
        </p:nvSpPr>
        <p:spPr>
          <a:xfrm>
            <a:off x="914400" y="1544638"/>
            <a:ext cx="10363200" cy="1312862"/>
          </a:xfrm>
        </p:spPr>
        <p:txBody>
          <a:bodyPr rtlCol="0">
            <a:normAutofit/>
          </a:bodyPr>
          <a:lstStyle/>
          <a:p>
            <a:pPr defTabSz="609585" eaLnBrk="1" fontAlgn="auto" hangingPunct="1">
              <a:spcAft>
                <a:spcPts val="0"/>
              </a:spcAft>
              <a:defRPr/>
            </a:pPr>
            <a:r>
              <a:rPr lang="en-GB" sz="3733" b="1" dirty="0"/>
              <a:t>Adopting a ‘systems approach’ to QI and safety work in frontline general practice</a:t>
            </a:r>
            <a:endParaRPr lang="en-US" sz="3733" dirty="0"/>
          </a:p>
        </p:txBody>
      </p:sp>
      <p:sp>
        <p:nvSpPr>
          <p:cNvPr id="3" name="Subtitle 2">
            <a:extLst>
              <a:ext uri="{FF2B5EF4-FFF2-40B4-BE49-F238E27FC236}">
                <a16:creationId xmlns:a16="http://schemas.microsoft.com/office/drawing/2014/main" xmlns="" id="{35415569-87D7-41A9-8BC7-4F42B9609707}"/>
              </a:ext>
            </a:extLst>
          </p:cNvPr>
          <p:cNvSpPr>
            <a:spLocks noGrp="1"/>
          </p:cNvSpPr>
          <p:nvPr>
            <p:ph type="subTitle" idx="1"/>
          </p:nvPr>
        </p:nvSpPr>
        <p:spPr>
          <a:xfrm>
            <a:off x="914400" y="3886200"/>
            <a:ext cx="10363200" cy="1595438"/>
          </a:xfrm>
        </p:spPr>
        <p:txBody>
          <a:bodyPr rtlCol="0">
            <a:normAutofit fontScale="92500" lnSpcReduction="20000"/>
          </a:bodyPr>
          <a:lstStyle/>
          <a:p>
            <a:pPr defTabSz="609585" eaLnBrk="1" fontAlgn="auto" hangingPunct="1">
              <a:spcAft>
                <a:spcPts val="0"/>
              </a:spcAft>
              <a:buFont typeface="Arial"/>
              <a:buNone/>
              <a:defRPr/>
            </a:pPr>
            <a:r>
              <a:rPr lang="en-GB" sz="2667" dirty="0"/>
              <a:t>Dr Duncan McNab, Associate Advisor, NHS Education for Scotland</a:t>
            </a:r>
          </a:p>
          <a:p>
            <a:pPr defTabSz="609585" eaLnBrk="1" fontAlgn="auto" hangingPunct="1">
              <a:spcAft>
                <a:spcPts val="0"/>
              </a:spcAft>
              <a:buFont typeface="Arial"/>
              <a:buNone/>
              <a:defRPr/>
            </a:pPr>
            <a:r>
              <a:rPr lang="en-GB" sz="2667" dirty="0"/>
              <a:t>Dr Sarah </a:t>
            </a:r>
            <a:r>
              <a:rPr lang="en-GB" sz="2667" dirty="0" err="1"/>
              <a:t>Luty</a:t>
            </a:r>
            <a:r>
              <a:rPr lang="en-GB" sz="2667" dirty="0"/>
              <a:t>, Associate Advisor, NHS Education for Scotland</a:t>
            </a:r>
          </a:p>
          <a:p>
            <a:pPr defTabSz="609585" eaLnBrk="1" fontAlgn="auto" hangingPunct="1">
              <a:spcAft>
                <a:spcPts val="0"/>
              </a:spcAft>
              <a:buFont typeface="Arial"/>
              <a:buNone/>
              <a:defRPr/>
            </a:pPr>
            <a:r>
              <a:rPr lang="en-GB" sz="2667" dirty="0"/>
              <a:t>Dr Tom </a:t>
            </a:r>
            <a:r>
              <a:rPr lang="en-GB" sz="2667" dirty="0" err="1"/>
              <a:t>Blakeman</a:t>
            </a:r>
            <a:r>
              <a:rPr lang="en-GB" sz="2667" dirty="0"/>
              <a:t>, Clinical Senior Lecturer in Primary Care, University of Manchester</a:t>
            </a:r>
          </a:p>
          <a:p>
            <a:pPr defTabSz="609585" eaLnBrk="1" fontAlgn="auto" hangingPunct="1">
              <a:spcAft>
                <a:spcPts val="0"/>
              </a:spcAft>
              <a:buFont typeface="Arial"/>
              <a:buNone/>
              <a:defRPr/>
            </a:pPr>
            <a:endParaRPr lang="en-US" sz="2667" dirty="0"/>
          </a:p>
        </p:txBody>
      </p:sp>
      <p:sp>
        <p:nvSpPr>
          <p:cNvPr id="8197" name="Rectangle 3">
            <a:extLst>
              <a:ext uri="{FF2B5EF4-FFF2-40B4-BE49-F238E27FC236}">
                <a16:creationId xmlns:a16="http://schemas.microsoft.com/office/drawing/2014/main" xmlns="" id="{A15E9B94-7976-4E00-8D16-FCE6DA7D1F30}"/>
              </a:ext>
            </a:extLst>
          </p:cNvPr>
          <p:cNvSpPr>
            <a:spLocks noChangeArrowheads="1"/>
          </p:cNvSpPr>
          <p:nvPr/>
        </p:nvSpPr>
        <p:spPr bwMode="auto">
          <a:xfrm>
            <a:off x="677863" y="2998788"/>
            <a:ext cx="10599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spcBef>
                <a:spcPct val="0"/>
              </a:spcBef>
              <a:buFontTx/>
              <a:buNone/>
            </a:pPr>
            <a:r>
              <a:rPr lang="en-GB" altLang="en-US" sz="2400" b="1">
                <a:solidFill>
                  <a:srgbClr val="DB5A17"/>
                </a:solidFill>
                <a:latin typeface="Verdana" panose="020B0604030504040204" pitchFamily="34" charset="0"/>
                <a:ea typeface="Verdana" panose="020B0604030504040204" pitchFamily="34" charset="0"/>
                <a:cs typeface="Verdana" panose="020B0604030504040204" pitchFamily="34" charset="0"/>
              </a:rPr>
              <a:t>Quality Improvement </a:t>
            </a:r>
            <a:r>
              <a:rPr lang="en-GB" altLang="en-US" sz="2400" b="1">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GB" altLang="en-US" sz="2400" b="1">
                <a:solidFill>
                  <a:srgbClr val="DB5A17"/>
                </a:solidFill>
                <a:latin typeface="Verdana" panose="020B0604030504040204" pitchFamily="34" charset="0"/>
                <a:ea typeface="Verdana" panose="020B0604030504040204" pitchFamily="34" charset="0"/>
                <a:cs typeface="Verdana" panose="020B0604030504040204" pitchFamily="34" charset="0"/>
              </a:rPr>
              <a:t>C1</a:t>
            </a:r>
            <a:r>
              <a:rPr lang="en-GB" altLang="en-US" sz="2400" b="1">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xmlns="" id="{22EF486B-DE87-42CE-9621-265317BC4ED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8639C9F3-828F-41F4-8181-C825FE6E04AF}"/>
              </a:ext>
            </a:extLst>
          </p:cNvPr>
          <p:cNvSpPr>
            <a:spLocks noGrp="1"/>
          </p:cNvSpPr>
          <p:nvPr>
            <p:ph type="title"/>
          </p:nvPr>
        </p:nvSpPr>
        <p:spPr>
          <a:xfrm>
            <a:off x="609600" y="274638"/>
            <a:ext cx="10972800" cy="952500"/>
          </a:xfrm>
        </p:spPr>
        <p:txBody>
          <a:bodyPr rtlCol="0">
            <a:noAutofit/>
          </a:bodyPr>
          <a:lstStyle/>
          <a:p>
            <a:pPr defTabSz="609585" eaLnBrk="1" fontAlgn="auto" hangingPunct="1">
              <a:spcAft>
                <a:spcPts val="0"/>
              </a:spcAft>
              <a:defRPr/>
            </a:pPr>
            <a:r>
              <a:rPr lang="en-GB" sz="5867" dirty="0"/>
              <a:t>Foundation concept</a:t>
            </a:r>
          </a:p>
        </p:txBody>
      </p:sp>
      <p:sp>
        <p:nvSpPr>
          <p:cNvPr id="8" name="Rectangle 7">
            <a:extLst>
              <a:ext uri="{FF2B5EF4-FFF2-40B4-BE49-F238E27FC236}">
                <a16:creationId xmlns:a16="http://schemas.microsoft.com/office/drawing/2014/main" xmlns="" id="{D265B736-F6FD-44B9-93D4-D2E132E5558E}"/>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5" name="Rectangle 4">
            <a:extLst>
              <a:ext uri="{FF2B5EF4-FFF2-40B4-BE49-F238E27FC236}">
                <a16:creationId xmlns:a16="http://schemas.microsoft.com/office/drawing/2014/main" xmlns="" id="{3DE9F4B7-1D1C-45C8-8B95-BB919A763FF4}"/>
              </a:ext>
            </a:extLst>
          </p:cNvPr>
          <p:cNvSpPr/>
          <p:nvPr/>
        </p:nvSpPr>
        <p:spPr>
          <a:xfrm>
            <a:off x="1460500" y="1371600"/>
            <a:ext cx="9820076" cy="4442691"/>
          </a:xfrm>
          <a:prstGeom prst="rect">
            <a:avLst/>
          </a:prstGeom>
        </p:spPr>
        <p:txBody>
          <a:bodyPr wrap="square">
            <a:spAutoFit/>
          </a:bodyPr>
          <a:lstStyle/>
          <a:p>
            <a:pPr defTabSz="609585" eaLnBrk="1" fontAlgn="auto" hangingPunct="1">
              <a:spcBef>
                <a:spcPts val="0"/>
              </a:spcBef>
              <a:spcAft>
                <a:spcPts val="0"/>
              </a:spcAft>
              <a:defRPr/>
            </a:pPr>
            <a:r>
              <a:rPr lang="en-GB" sz="3200" b="1" dirty="0">
                <a:solidFill>
                  <a:prstClr val="black"/>
                </a:solidFill>
                <a:latin typeface="Calibri"/>
              </a:rPr>
              <a:t>Overall system purpose</a:t>
            </a:r>
          </a:p>
          <a:p>
            <a:pPr marL="457200" indent="-457200" defTabSz="609585" eaLnBrk="1" fontAlgn="auto" hangingPunct="1">
              <a:spcBef>
                <a:spcPts val="0"/>
              </a:spcBef>
              <a:spcAft>
                <a:spcPts val="0"/>
              </a:spcAft>
              <a:buFont typeface="Arial" panose="020B0604020202020204" pitchFamily="34" charset="0"/>
              <a:buChar char="•"/>
              <a:defRPr/>
            </a:pPr>
            <a:r>
              <a:rPr lang="en-GB" sz="2667" dirty="0">
                <a:solidFill>
                  <a:prstClr val="black"/>
                </a:solidFill>
                <a:latin typeface="Calibri"/>
              </a:rPr>
              <a:t>To optimise identification of patients who need urgent treatment </a:t>
            </a:r>
          </a:p>
          <a:p>
            <a:pPr defTabSz="609585" eaLnBrk="1" fontAlgn="auto" hangingPunct="1">
              <a:spcBef>
                <a:spcPts val="0"/>
              </a:spcBef>
              <a:spcAft>
                <a:spcPts val="0"/>
              </a:spcAft>
              <a:defRPr/>
            </a:pPr>
            <a:endParaRPr lang="en-GB" sz="3200" dirty="0">
              <a:solidFill>
                <a:prstClr val="black"/>
              </a:solidFill>
              <a:latin typeface="Calibri"/>
            </a:endParaRPr>
          </a:p>
          <a:p>
            <a:pPr defTabSz="609585" eaLnBrk="1" fontAlgn="auto" hangingPunct="1">
              <a:spcBef>
                <a:spcPts val="0"/>
              </a:spcBef>
              <a:spcAft>
                <a:spcPts val="0"/>
              </a:spcAft>
              <a:defRPr/>
            </a:pPr>
            <a:r>
              <a:rPr lang="en-GB" sz="3200" b="1" dirty="0">
                <a:solidFill>
                  <a:prstClr val="black"/>
                </a:solidFill>
                <a:latin typeface="Calibri"/>
              </a:rPr>
              <a:t>Agree boundaries</a:t>
            </a:r>
          </a:p>
          <a:p>
            <a:pPr marL="457200" indent="-457200" defTabSz="609585" eaLnBrk="1" fontAlgn="auto" hangingPunct="1">
              <a:spcBef>
                <a:spcPts val="0"/>
              </a:spcBef>
              <a:spcAft>
                <a:spcPts val="0"/>
              </a:spcAft>
              <a:buFont typeface="Arial" panose="020B0604020202020204" pitchFamily="34" charset="0"/>
              <a:buChar char="•"/>
              <a:defRPr/>
            </a:pPr>
            <a:r>
              <a:rPr lang="en-GB" sz="2667" dirty="0">
                <a:solidFill>
                  <a:prstClr val="black"/>
                </a:solidFill>
                <a:latin typeface="Calibri"/>
              </a:rPr>
              <a:t>The practice</a:t>
            </a:r>
          </a:p>
          <a:p>
            <a:pPr marL="457200" indent="-457200" defTabSz="609585" eaLnBrk="1" fontAlgn="auto" hangingPunct="1">
              <a:spcBef>
                <a:spcPts val="0"/>
              </a:spcBef>
              <a:spcAft>
                <a:spcPts val="0"/>
              </a:spcAft>
              <a:buFont typeface="Arial" panose="020B0604020202020204" pitchFamily="34" charset="0"/>
              <a:buChar char="•"/>
              <a:defRPr/>
            </a:pPr>
            <a:r>
              <a:rPr lang="en-GB" sz="2667" dirty="0">
                <a:solidFill>
                  <a:prstClr val="black"/>
                </a:solidFill>
                <a:latin typeface="Calibri"/>
              </a:rPr>
              <a:t>Community nursing</a:t>
            </a:r>
          </a:p>
          <a:p>
            <a:pPr marL="457200" indent="-457200" defTabSz="609585" eaLnBrk="1" fontAlgn="auto" hangingPunct="1">
              <a:spcBef>
                <a:spcPts val="0"/>
              </a:spcBef>
              <a:spcAft>
                <a:spcPts val="0"/>
              </a:spcAft>
              <a:buFont typeface="Arial" panose="020B0604020202020204" pitchFamily="34" charset="0"/>
              <a:buChar char="•"/>
              <a:defRPr/>
            </a:pPr>
            <a:r>
              <a:rPr lang="en-GB" sz="2667" dirty="0">
                <a:solidFill>
                  <a:prstClr val="black"/>
                </a:solidFill>
                <a:latin typeface="Calibri"/>
              </a:rPr>
              <a:t>Other sectors of health and care</a:t>
            </a:r>
          </a:p>
          <a:p>
            <a:pPr marL="457200" indent="-457200" defTabSz="609585" eaLnBrk="1" fontAlgn="auto" hangingPunct="1">
              <a:spcBef>
                <a:spcPts val="0"/>
              </a:spcBef>
              <a:spcAft>
                <a:spcPts val="0"/>
              </a:spcAft>
              <a:buFont typeface="Arial" panose="020B0604020202020204" pitchFamily="34" charset="0"/>
              <a:buChar char="•"/>
              <a:defRPr/>
            </a:pPr>
            <a:r>
              <a:rPr lang="en-GB" sz="2667" dirty="0">
                <a:solidFill>
                  <a:prstClr val="black"/>
                </a:solidFill>
                <a:latin typeface="Calibri"/>
              </a:rPr>
              <a:t>Nursing homes/ others</a:t>
            </a: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xmlns="" id="{3896F8CD-2762-413B-926F-C2876806A71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73F3D137-7C69-48A0-8FB1-8C304569FA8A}"/>
              </a:ext>
            </a:extLst>
          </p:cNvPr>
          <p:cNvSpPr>
            <a:spLocks noGrp="1"/>
          </p:cNvSpPr>
          <p:nvPr>
            <p:ph type="title"/>
          </p:nvPr>
        </p:nvSpPr>
        <p:spPr>
          <a:xfrm>
            <a:off x="609600" y="274638"/>
            <a:ext cx="10972800" cy="952500"/>
          </a:xfrm>
        </p:spPr>
        <p:txBody>
          <a:bodyPr rtlCol="0">
            <a:noAutofit/>
          </a:bodyPr>
          <a:lstStyle/>
          <a:p>
            <a:pPr defTabSz="609585" eaLnBrk="1" fontAlgn="auto" hangingPunct="1">
              <a:spcAft>
                <a:spcPts val="0"/>
              </a:spcAft>
              <a:defRPr/>
            </a:pPr>
            <a:r>
              <a:rPr lang="en-GB" sz="5867" dirty="0"/>
              <a:t>Seek Multiple Perspectives</a:t>
            </a:r>
          </a:p>
        </p:txBody>
      </p:sp>
      <p:sp>
        <p:nvSpPr>
          <p:cNvPr id="8" name="Rectangle 7">
            <a:extLst>
              <a:ext uri="{FF2B5EF4-FFF2-40B4-BE49-F238E27FC236}">
                <a16:creationId xmlns:a16="http://schemas.microsoft.com/office/drawing/2014/main" xmlns="" id="{2D65CD74-30EE-475D-BE1A-4FC8B56262FE}"/>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5" name="Rectangle 4">
            <a:extLst>
              <a:ext uri="{FF2B5EF4-FFF2-40B4-BE49-F238E27FC236}">
                <a16:creationId xmlns:a16="http://schemas.microsoft.com/office/drawing/2014/main" xmlns="" id="{7984F936-D8A9-4BFB-8BD9-8CC07589938B}"/>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25606" name="AutoShape 2" descr="https://attachment.outlook.office.net/owa/duncan.mcnab@nes.scot.nhs.uk/service.svc/s/GetFileAttachment?id=AQMkADNlNTg3NGNiLWFiNDgtNGE4Yy05MThmLWQzYzFiOTgxZTY1ZQBGAAADLIAp4n7zQkSNKwZuQyuBLQcAb2eFNSTGfUeAdIwhunfDJAAAAgEMAAAAb2eFNSTGfUeAdIwhunfDJAACT8tiUAAAAAESABAA27wm6jPz%2FEGZBMr9f%2Fb3cQ%3D%3D&amp;X-OWA-CANARY=wV7GAof0bkekxxbRAw6w_OCdUiMuIdYY3Iw3-E-YHiVbMElB0vq9UqnVkqFVC5HehYw3ELXpymI.&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wNDksImV4cCI6MTUzNzY5MTY0OSwiaXNzIjoiMDAwMDAwMDItMDAwMC0wZmYxLWNlMDAtMDAwMDAwMDAwMDAwQDEwZWZlMGJkLWEwMzAtNGJjYS04MDljLWI1ZTY3NDVlNDk5YSIsImF1ZCI6IjAwMDAwMDAyLTAwMDAtMGZmMS1jZTAwLTAwMDAwMDAwMDAwMC9hdHRhY2htZW50Lm91dGxvb2sub2ZmaWNlLm5ldEAxMGVmZTBiZC1hMDMwLTRiY2EtODA5Yy1iNWU2NzQ1ZTQ5OWEifQ.i1E0zP3n9niEvgiaouO5FyJrSwahrj4eWpPVgz_IBXHAZoMU1zvmwUYlBnKl4szvkQV9DJI2JmlHlayRtdzJGglrEC2zDfgO4qsnnzZy5_W7HbV9zBgq5KA9sX0RnZhaUShRnQ9hSXjYDgMAZALheScj4YQCSkYC36PKVQN7ZugqztXb501xkRs7F1l5sPeODIB5u4SyfnzX4tRPOC3OsZdnRbzBUtMrVI4V9Ka3PXWPfuJkmgYs9wnAFNPMI30wm_fqdcJbvazMBDkpm6AK6jtOyTXDVnF7YeuGzrmXzFhFWvWbvuPJMgzFFBtpI2LrbOFTT1QQz4VHbo5CSxhA_w&amp;owa=outlook.office.com&amp;isImagePreview=True">
            <a:extLst>
              <a:ext uri="{FF2B5EF4-FFF2-40B4-BE49-F238E27FC236}">
                <a16:creationId xmlns:a16="http://schemas.microsoft.com/office/drawing/2014/main" xmlns="" id="{BD1633E1-2284-41E5-94A1-DED3974EB1F1}"/>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25607" name="AutoShape 4" descr="https://attachment.outlook.office.net/owa/duncan.mcnab@nes.scot.nhs.uk/service.svc/s/GetFileAttachment?id=AQMkADNlNTg3NGNiLWFiNDgtNGE4Yy05MThmLWQzYzFiOTgxZTY1ZQBGAAADLIAp4n7zQkSNKwZuQyuBLQcAb2eFNSTGfUeAdIwhunfDJAAAAgEMAAAAb2eFNSTGfUeAdIwhunfDJAACT8tiUAAAAAESABAA27wm6jPz%2FEGZBMr9f%2Fb3cQ%3D%3D&amp;X-OWA-CANARY=wV7GAof0bkekxxbRAw6w_OCdUiMuIdYY3Iw3-E-YHiVbMElB0vq9UqnVkqFVC5HehYw3ELXpymI.&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wNDksImV4cCI6MTUzNzY5MTY0OSwiaXNzIjoiMDAwMDAwMDItMDAwMC0wZmYxLWNlMDAtMDAwMDAwMDAwMDAwQDEwZWZlMGJkLWEwMzAtNGJjYS04MDljLWI1ZTY3NDVlNDk5YSIsImF1ZCI6IjAwMDAwMDAyLTAwMDAtMGZmMS1jZTAwLTAwMDAwMDAwMDAwMC9hdHRhY2htZW50Lm91dGxvb2sub2ZmaWNlLm5ldEAxMGVmZTBiZC1hMDMwLTRiY2EtODA5Yy1iNWU2NzQ1ZTQ5OWEifQ.i1E0zP3n9niEvgiaouO5FyJrSwahrj4eWpPVgz_IBXHAZoMU1zvmwUYlBnKl4szvkQV9DJI2JmlHlayRtdzJGglrEC2zDfgO4qsnnzZy5_W7HbV9zBgq5KA9sX0RnZhaUShRnQ9hSXjYDgMAZALheScj4YQCSkYC36PKVQN7ZugqztXb501xkRs7F1l5sPeODIB5u4SyfnzX4tRPOC3OsZdnRbzBUtMrVI4V9Ka3PXWPfuJkmgYs9wnAFNPMI30wm_fqdcJbvazMBDkpm6AK6jtOyTXDVnF7YeuGzrmXzFhFWvWbvuPJMgzFFBtpI2LrbOFTT1QQz4VHbo5CSxhA_w&amp;owa=outlook.office.com&amp;isImagePreview=True">
            <a:extLst>
              <a:ext uri="{FF2B5EF4-FFF2-40B4-BE49-F238E27FC236}">
                <a16:creationId xmlns:a16="http://schemas.microsoft.com/office/drawing/2014/main" xmlns="" id="{C6B75081-42F1-46AB-84A9-0DB683BF4431}"/>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25608" name="AutoShape 6" descr="https://attachment.outlook.office.net/owa/duncan.mcnab@nes.scot.nhs.uk/service.svc/s/GetFileAttachment?id=AQMkADNlNTg3NGNiLWFiNDgtNGE4Yy05MThmLWQzYzFiOTgxZTY1ZQBGAAADLIAp4n7zQkSNKwZuQyuBLQcAb2eFNSTGfUeAdIwhunfDJAAAAgEMAAAAb2eFNSTGfUeAdIwhunfDJAACT8tiUAAAAAESABAA27wm6jPz%2FEGZBMr9f%2Fb3cQ%3D%3D&amp;X-OWA-CANARY=wV7GAof0bkekxxbRAw6w_OCdUiMuIdYY3Iw3-E-YHiVbMElB0vq9UqnVkqFVC5HehYw3ELXpymI.&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wNDksImV4cCI6MTUzNzY5MTY0OSwiaXNzIjoiMDAwMDAwMDItMDAwMC0wZmYxLWNlMDAtMDAwMDAwMDAwMDAwQDEwZWZlMGJkLWEwMzAtNGJjYS04MDljLWI1ZTY3NDVlNDk5YSIsImF1ZCI6IjAwMDAwMDAyLTAwMDAtMGZmMS1jZTAwLTAwMDAwMDAwMDAwMC9hdHRhY2htZW50Lm91dGxvb2sub2ZmaWNlLm5ldEAxMGVmZTBiZC1hMDMwLTRiY2EtODA5Yy1iNWU2NzQ1ZTQ5OWEifQ.i1E0zP3n9niEvgiaouO5FyJrSwahrj4eWpPVgz_IBXHAZoMU1zvmwUYlBnKl4szvkQV9DJI2JmlHlayRtdzJGglrEC2zDfgO4qsnnzZy5_W7HbV9zBgq5KA9sX0RnZhaUShRnQ9hSXjYDgMAZALheScj4YQCSkYC36PKVQN7ZugqztXb501xkRs7F1l5sPeODIB5u4SyfnzX4tRPOC3OsZdnRbzBUtMrVI4V9Ka3PXWPfuJkmgYs9wnAFNPMI30wm_fqdcJbvazMBDkpm6AK6jtOyTXDVnF7YeuGzrmXzFhFWvWbvuPJMgzFFBtpI2LrbOFTT1QQz4VHbo5CSxhA_w&amp;owa=outlook.office.com&amp;isImagePreview=True">
            <a:extLst>
              <a:ext uri="{FF2B5EF4-FFF2-40B4-BE49-F238E27FC236}">
                <a16:creationId xmlns:a16="http://schemas.microsoft.com/office/drawing/2014/main" xmlns="" id="{B724BF84-258A-4A86-8E12-40EAC4B9A0E0}"/>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pic>
        <p:nvPicPr>
          <p:cNvPr id="14343" name="Picture 7">
            <a:extLst>
              <a:ext uri="{FF2B5EF4-FFF2-40B4-BE49-F238E27FC236}">
                <a16:creationId xmlns:a16="http://schemas.microsoft.com/office/drawing/2014/main" xmlns="" id="{0C804654-19F3-43C8-8E6B-2B32B03D41D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925" y="1236663"/>
            <a:ext cx="2784475"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0" name="AutoShape 9" descr="https://attachment.outlook.office.net/owa/duncan.mcnab@nes.scot.nhs.uk/service.svc/s/GetFileAttachment?id=AAMkADNlNTg3NGNiLWFiNDgtNGE4Yy05MThmLWQzYzFiOTgxZTY1ZQBGAAAAAAAsgCnifvNCRI0rBm5DK4EtBwBvZ4U1JMZ9R4B0jCG6d8MkAAAAAAEMAABvZ4U1JMZ9R4B0jCG6d8MkAAJPy2JRAAABEgAQAH2vryHgCIBJkgHBT0T8oUg%3D&amp;X-OWA-CANARY=EiqhMrIck0q7xhX7gWZJH8D26iUwIdYYI9r0KXeHz80a6-ThXdkcowv06a1eYFTURA4W_Nq0rIo.&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3MzcsImV4cCI6MTUzNzY5MjMzNywiaXNzIjoiMDAwMDAwMDItMDAwMC0wZmYxLWNlMDAtMDAwMDAwMDAwMDAwQDEwZWZlMGJkLWEwMzAtNGJjYS04MDljLWI1ZTY3NDVlNDk5YSIsImF1ZCI6IjAwMDAwMDAyLTAwMDAtMGZmMS1jZTAwLTAwMDAwMDAwMDAwMC9hdHRhY2htZW50Lm91dGxvb2sub2ZmaWNlLm5ldEAxMGVmZTBiZC1hMDMwLTRiY2EtODA5Yy1iNWU2NzQ1ZTQ5OWEifQ.IORL-Zc52auEDGi-PYziVcFp5rQtEXZu8yY0sWXn9bA4pRTgwmGPPJliET4QSRsikANuvYQIv4vzSAH0HMaqiNhq7XqtRRoOM337DnffCpOjDZRvsn2u5N7RmXsHrYvFYoj-UUvi3-ESgXNbbnS444iXXRqgbcCaQfjeBX-53jD4qmciXyR6dbfyfcBn7SiOWH7gOXwks0vr0ZiQwwuJlZe8tBASAvd7SLSYgdkYe1bcBZBUIVkQEoFqdHzp3uu_nr6VyvrJwJvN4pII4irHccF3QxGA1NZM1oqFCVjYrE-d-vdA1x0me_1eJtOyN1KSPzqSIvNRC8XiVDLn0-dTsQ&amp;owa=outlook.office.com&amp;isImagePreview=True">
            <a:extLst>
              <a:ext uri="{FF2B5EF4-FFF2-40B4-BE49-F238E27FC236}">
                <a16:creationId xmlns:a16="http://schemas.microsoft.com/office/drawing/2014/main" xmlns="" id="{9A037439-D372-4D77-A5A2-BAF9247015FD}"/>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25611" name="AutoShape 11" descr="https://attachment.outlook.office.net/owa/duncan.mcnab@nes.scot.nhs.uk/service.svc/s/GetFileAttachment?id=AAMkADNlNTg3NGNiLWFiNDgtNGE4Yy05MThmLWQzYzFiOTgxZTY1ZQBGAAAAAAAsgCnifvNCRI0rBm5DK4EtBwBvZ4U1JMZ9R4B0jCG6d8MkAAAAAAEMAABvZ4U1JMZ9R4B0jCG6d8MkAAJPy2JRAAABEgAQAH2vryHgCIBJkgHBT0T8oUg%3D&amp;X-OWA-CANARY=EiqhMrIck0q7xhX7gWZJH8D26iUwIdYYI9r0KXeHz80a6-ThXdkcowv06a1eYFTURA4W_Nq0rIo.&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3MzcsImV4cCI6MTUzNzY5MjMzNywiaXNzIjoiMDAwMDAwMDItMDAwMC0wZmYxLWNlMDAtMDAwMDAwMDAwMDAwQDEwZWZlMGJkLWEwMzAtNGJjYS04MDljLWI1ZTY3NDVlNDk5YSIsImF1ZCI6IjAwMDAwMDAyLTAwMDAtMGZmMS1jZTAwLTAwMDAwMDAwMDAwMC9hdHRhY2htZW50Lm91dGxvb2sub2ZmaWNlLm5ldEAxMGVmZTBiZC1hMDMwLTRiY2EtODA5Yy1iNWU2NzQ1ZTQ5OWEifQ.IORL-Zc52auEDGi-PYziVcFp5rQtEXZu8yY0sWXn9bA4pRTgwmGPPJliET4QSRsikANuvYQIv4vzSAH0HMaqiNhq7XqtRRoOM337DnffCpOjDZRvsn2u5N7RmXsHrYvFYoj-UUvi3-ESgXNbbnS444iXXRqgbcCaQfjeBX-53jD4qmciXyR6dbfyfcBn7SiOWH7gOXwks0vr0ZiQwwuJlZe8tBASAvd7SLSYgdkYe1bcBZBUIVkQEoFqdHzp3uu_nr6VyvrJwJvN4pII4irHccF3QxGA1NZM1oqFCVjYrE-d-vdA1x0me_1eJtOyN1KSPzqSIvNRC8XiVDLn0-dTsQ&amp;owa=outlook.office.com&amp;isImagePreview=True">
            <a:extLst>
              <a:ext uri="{FF2B5EF4-FFF2-40B4-BE49-F238E27FC236}">
                <a16:creationId xmlns:a16="http://schemas.microsoft.com/office/drawing/2014/main" xmlns="" id="{08F62A6C-C171-40D8-ABCF-474DAB39DEB4}"/>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pic>
        <p:nvPicPr>
          <p:cNvPr id="14348" name="Picture 12">
            <a:extLst>
              <a:ext uri="{FF2B5EF4-FFF2-40B4-BE49-F238E27FC236}">
                <a16:creationId xmlns:a16="http://schemas.microsoft.com/office/drawing/2014/main" xmlns="" id="{DAE96F07-F41A-4831-AC01-39823ED5862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4500" y="3505200"/>
            <a:ext cx="291465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9" name="Picture 13">
            <a:extLst>
              <a:ext uri="{FF2B5EF4-FFF2-40B4-BE49-F238E27FC236}">
                <a16:creationId xmlns:a16="http://schemas.microsoft.com/office/drawing/2014/main" xmlns="" id="{8F1CB566-9930-4905-A2AA-D00F511CCDC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75638" y="1236663"/>
            <a:ext cx="2781300" cy="156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0" name="Picture 14">
            <a:extLst>
              <a:ext uri="{FF2B5EF4-FFF2-40B4-BE49-F238E27FC236}">
                <a16:creationId xmlns:a16="http://schemas.microsoft.com/office/drawing/2014/main" xmlns="" id="{9E08B80B-F2C7-4C8E-8FF7-37D164A156C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30300" y="1227138"/>
            <a:ext cx="2795588" cy="157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2" name="Picture 16" descr="Image result for ambulance free to use">
            <a:extLst>
              <a:ext uri="{FF2B5EF4-FFF2-40B4-BE49-F238E27FC236}">
                <a16:creationId xmlns:a16="http://schemas.microsoft.com/office/drawing/2014/main" xmlns="" id="{A293788B-4897-4AAD-AA84-47EDDD4016B3}"/>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70300" y="3505200"/>
            <a:ext cx="2085975" cy="156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4" name="Picture 18" descr="Image result for hospital">
            <a:extLst>
              <a:ext uri="{FF2B5EF4-FFF2-40B4-BE49-F238E27FC236}">
                <a16:creationId xmlns:a16="http://schemas.microsoft.com/office/drawing/2014/main" xmlns="" id="{4E45A12A-121C-464A-B443-F80192432146}"/>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73775" y="3505200"/>
            <a:ext cx="2487613"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6" name="Picture 20" descr="Image result for old man patient">
            <a:extLst>
              <a:ext uri="{FF2B5EF4-FFF2-40B4-BE49-F238E27FC236}">
                <a16:creationId xmlns:a16="http://schemas.microsoft.com/office/drawing/2014/main" xmlns="" id="{F11C2832-ECC1-4CFE-8B25-D53F5DE8F1E5}"/>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929688" y="3516313"/>
            <a:ext cx="2438400" cy="162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xmlns="" id="{E1DFFB72-2DAD-497F-B4B3-28F6D4245D6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90B0BA44-8506-4648-8BF0-DAAF8B53BD7C}"/>
              </a:ext>
            </a:extLst>
          </p:cNvPr>
          <p:cNvSpPr>
            <a:spLocks noGrp="1"/>
          </p:cNvSpPr>
          <p:nvPr>
            <p:ph type="title"/>
          </p:nvPr>
        </p:nvSpPr>
        <p:spPr>
          <a:xfrm>
            <a:off x="609600" y="274638"/>
            <a:ext cx="10972800" cy="952500"/>
          </a:xfrm>
        </p:spPr>
        <p:txBody>
          <a:bodyPr rtlCol="0">
            <a:noAutofit/>
          </a:bodyPr>
          <a:lstStyle/>
          <a:p>
            <a:pPr defTabSz="609585" eaLnBrk="1" fontAlgn="auto" hangingPunct="1">
              <a:spcAft>
                <a:spcPts val="0"/>
              </a:spcAft>
              <a:defRPr/>
            </a:pPr>
            <a:r>
              <a:rPr lang="en-GB" sz="5867" dirty="0"/>
              <a:t>Consider work conditions</a:t>
            </a:r>
          </a:p>
        </p:txBody>
      </p:sp>
      <p:sp>
        <p:nvSpPr>
          <p:cNvPr id="8" name="Rectangle 7">
            <a:extLst>
              <a:ext uri="{FF2B5EF4-FFF2-40B4-BE49-F238E27FC236}">
                <a16:creationId xmlns:a16="http://schemas.microsoft.com/office/drawing/2014/main" xmlns="" id="{AE5D43A9-504A-4F2B-86EE-7AAEEDC430C5}"/>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27653" name="Rectangle 4">
            <a:extLst>
              <a:ext uri="{FF2B5EF4-FFF2-40B4-BE49-F238E27FC236}">
                <a16:creationId xmlns:a16="http://schemas.microsoft.com/office/drawing/2014/main" xmlns="" id="{355A7B53-2B83-41D2-B5F0-F979A581203E}"/>
              </a:ext>
            </a:extLst>
          </p:cNvPr>
          <p:cNvSpPr>
            <a:spLocks noChangeArrowheads="1"/>
          </p:cNvSpPr>
          <p:nvPr/>
        </p:nvSpPr>
        <p:spPr bwMode="auto">
          <a:xfrm>
            <a:off x="1460500" y="1460500"/>
            <a:ext cx="9250363" cy="501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GB" altLang="en-US" sz="3200" b="1">
              <a:solidFill>
                <a:srgbClr val="000000"/>
              </a:solidFill>
            </a:endParaRPr>
          </a:p>
          <a:p>
            <a:pPr eaLnBrk="1" hangingPunct="1">
              <a:spcBef>
                <a:spcPct val="0"/>
              </a:spcBef>
              <a:buFontTx/>
              <a:buNone/>
            </a:pPr>
            <a:r>
              <a:rPr lang="en-GB" altLang="en-US" sz="3200" b="1">
                <a:solidFill>
                  <a:srgbClr val="000000"/>
                </a:solidFill>
              </a:rPr>
              <a:t>Demand </a:t>
            </a:r>
          </a:p>
          <a:p>
            <a:pPr eaLnBrk="1" hangingPunct="1">
              <a:spcBef>
                <a:spcPct val="0"/>
              </a:spcBef>
              <a:buFontTx/>
              <a:buNone/>
            </a:pPr>
            <a:r>
              <a:rPr lang="en-GB" altLang="en-US" sz="3200" b="1">
                <a:solidFill>
                  <a:srgbClr val="000000"/>
                </a:solidFill>
              </a:rPr>
              <a:t>Capacity</a:t>
            </a:r>
          </a:p>
          <a:p>
            <a:pPr eaLnBrk="1" hangingPunct="1">
              <a:spcBef>
                <a:spcPct val="0"/>
              </a:spcBef>
              <a:buFontTx/>
              <a:buNone/>
            </a:pPr>
            <a:endParaRPr lang="en-GB" altLang="en-US" sz="3200" b="1">
              <a:solidFill>
                <a:srgbClr val="000000"/>
              </a:solidFill>
            </a:endParaRPr>
          </a:p>
          <a:p>
            <a:pPr eaLnBrk="1" hangingPunct="1">
              <a:spcBef>
                <a:spcPct val="0"/>
              </a:spcBef>
              <a:buFontTx/>
              <a:buNone/>
            </a:pPr>
            <a:endParaRPr lang="en-GB" altLang="en-US" sz="3200" b="1">
              <a:solidFill>
                <a:srgbClr val="000000"/>
              </a:solidFill>
            </a:endParaRPr>
          </a:p>
          <a:p>
            <a:pPr eaLnBrk="1" hangingPunct="1">
              <a:spcBef>
                <a:spcPct val="0"/>
              </a:spcBef>
              <a:buFontTx/>
              <a:buNone/>
            </a:pPr>
            <a:endParaRPr lang="en-GB" altLang="en-US" sz="3200" b="1">
              <a:solidFill>
                <a:srgbClr val="000000"/>
              </a:solidFill>
            </a:endParaRPr>
          </a:p>
          <a:p>
            <a:pPr eaLnBrk="1" hangingPunct="1">
              <a:spcBef>
                <a:spcPct val="0"/>
              </a:spcBef>
              <a:buFontTx/>
              <a:buNone/>
            </a:pPr>
            <a:r>
              <a:rPr lang="en-GB" altLang="en-US" sz="3200" b="1">
                <a:solidFill>
                  <a:srgbClr val="000000"/>
                </a:solidFill>
              </a:rPr>
              <a:t>Resources</a:t>
            </a:r>
          </a:p>
          <a:p>
            <a:pPr eaLnBrk="1" hangingPunct="1">
              <a:spcBef>
                <a:spcPct val="0"/>
              </a:spcBef>
              <a:buFontTx/>
              <a:buNone/>
            </a:pPr>
            <a:r>
              <a:rPr lang="en-GB" altLang="en-US" sz="3200" b="1">
                <a:solidFill>
                  <a:srgbClr val="000000"/>
                </a:solidFill>
              </a:rPr>
              <a:t>Constraints</a:t>
            </a:r>
          </a:p>
          <a:p>
            <a:pPr eaLnBrk="1" hangingPunct="1">
              <a:spcBef>
                <a:spcPct val="0"/>
              </a:spcBef>
              <a:buFontTx/>
              <a:buNone/>
            </a:pPr>
            <a:endParaRPr lang="en-GB" altLang="en-US" sz="3200" b="1">
              <a:solidFill>
                <a:srgbClr val="000000"/>
              </a:solidFill>
            </a:endParaRPr>
          </a:p>
          <a:p>
            <a:pPr eaLnBrk="1" hangingPunct="1">
              <a:spcBef>
                <a:spcPct val="0"/>
              </a:spcBef>
              <a:buFontTx/>
              <a:buNone/>
            </a:pPr>
            <a:endParaRPr lang="en-GB" altLang="en-US" sz="3200" b="1">
              <a:solidFill>
                <a:srgbClr val="000000"/>
              </a:solidFill>
            </a:endParaRPr>
          </a:p>
        </p:txBody>
      </p:sp>
      <p:pic>
        <p:nvPicPr>
          <p:cNvPr id="27654" name="Picture 14">
            <a:extLst>
              <a:ext uri="{FF2B5EF4-FFF2-40B4-BE49-F238E27FC236}">
                <a16:creationId xmlns:a16="http://schemas.microsoft.com/office/drawing/2014/main" xmlns="" id="{2DEE2027-31E1-4FCE-B183-551A599A15D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54438" y="1227138"/>
            <a:ext cx="2308225"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13">
            <a:extLst>
              <a:ext uri="{FF2B5EF4-FFF2-40B4-BE49-F238E27FC236}">
                <a16:creationId xmlns:a16="http://schemas.microsoft.com/office/drawing/2014/main" xmlns="" id="{3D4F23AE-68CF-483F-B1BA-2D12BA37334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83013" y="2814638"/>
            <a:ext cx="2289175"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7E1EC628-298F-4BFA-845F-EDC88CBA6AC7}"/>
              </a:ext>
            </a:extLst>
          </p:cNvPr>
          <p:cNvSpPr txBox="1">
            <a:spLocks noChangeArrowheads="1"/>
          </p:cNvSpPr>
          <p:nvPr/>
        </p:nvSpPr>
        <p:spPr bwMode="auto">
          <a:xfrm>
            <a:off x="6705600" y="1227138"/>
            <a:ext cx="44069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None/>
            </a:pPr>
            <a:r>
              <a:rPr lang="en-GB" altLang="en-US" sz="2400" dirty="0">
                <a:solidFill>
                  <a:srgbClr val="000000"/>
                </a:solidFill>
              </a:rPr>
              <a:t>Demand/ capacity</a:t>
            </a:r>
          </a:p>
          <a:p>
            <a:pPr marL="342900" indent="-342900" eaLnBrk="1" hangingPunct="1">
              <a:spcBef>
                <a:spcPct val="0"/>
              </a:spcBef>
            </a:pPr>
            <a:r>
              <a:rPr lang="en-GB" altLang="en-US" sz="2400" dirty="0">
                <a:solidFill>
                  <a:srgbClr val="000000"/>
                </a:solidFill>
              </a:rPr>
              <a:t>Front desk, phone calls, demand to work in a certain way </a:t>
            </a:r>
          </a:p>
        </p:txBody>
      </p:sp>
      <p:sp>
        <p:nvSpPr>
          <p:cNvPr id="11" name="TextBox 10">
            <a:extLst>
              <a:ext uri="{FF2B5EF4-FFF2-40B4-BE49-F238E27FC236}">
                <a16:creationId xmlns:a16="http://schemas.microsoft.com/office/drawing/2014/main" xmlns="" id="{A9FEF01F-E258-40B5-B3A3-DA442CDA2112}"/>
              </a:ext>
            </a:extLst>
          </p:cNvPr>
          <p:cNvSpPr txBox="1">
            <a:spLocks noChangeArrowheads="1"/>
          </p:cNvSpPr>
          <p:nvPr/>
        </p:nvSpPr>
        <p:spPr bwMode="auto">
          <a:xfrm>
            <a:off x="6705600" y="2870200"/>
            <a:ext cx="44069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342900" indent="-342900" eaLnBrk="1" hangingPunct="1">
              <a:spcBef>
                <a:spcPct val="0"/>
              </a:spcBef>
            </a:pPr>
            <a:r>
              <a:rPr lang="en-GB" altLang="en-US" sz="2400" dirty="0">
                <a:solidFill>
                  <a:srgbClr val="000000"/>
                </a:solidFill>
              </a:rPr>
              <a:t>Number of visits, other tasks</a:t>
            </a:r>
          </a:p>
        </p:txBody>
      </p:sp>
      <p:pic>
        <p:nvPicPr>
          <p:cNvPr id="27658" name="Picture 7">
            <a:extLst>
              <a:ext uri="{FF2B5EF4-FFF2-40B4-BE49-F238E27FC236}">
                <a16:creationId xmlns:a16="http://schemas.microsoft.com/office/drawing/2014/main" xmlns="" id="{CA45DFB4-19D1-4356-AF82-8BDDB689EDD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3013" y="4411663"/>
            <a:ext cx="2279650"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B52FAF35-757C-4FCF-84FC-F525FBC9C1CA}"/>
              </a:ext>
            </a:extLst>
          </p:cNvPr>
          <p:cNvSpPr txBox="1">
            <a:spLocks noChangeArrowheads="1"/>
          </p:cNvSpPr>
          <p:nvPr/>
        </p:nvSpPr>
        <p:spPr bwMode="auto">
          <a:xfrm>
            <a:off x="6762750" y="4411663"/>
            <a:ext cx="48196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r>
              <a:rPr lang="en-GB" altLang="en-US" sz="2400" dirty="0">
                <a:solidFill>
                  <a:srgbClr val="000000"/>
                </a:solidFill>
              </a:rPr>
              <a:t>Resources – equipment, information</a:t>
            </a:r>
          </a:p>
          <a:p>
            <a:pPr eaLnBrk="1" hangingPunct="1">
              <a:spcBef>
                <a:spcPct val="0"/>
              </a:spcBef>
              <a:buFontTx/>
              <a:buNone/>
            </a:pPr>
            <a:endParaRPr lang="en-GB" altLang="en-US" sz="2400" dirty="0">
              <a:solidFill>
                <a:srgbClr val="000000"/>
              </a:solidFill>
            </a:endParaRPr>
          </a:p>
          <a:p>
            <a:pPr eaLnBrk="1" hangingPunct="1">
              <a:spcBef>
                <a:spcPct val="0"/>
              </a:spcBef>
              <a:buFontTx/>
              <a:buNone/>
            </a:pPr>
            <a:r>
              <a:rPr lang="en-GB" altLang="en-US" sz="2400" dirty="0">
                <a:solidFill>
                  <a:srgbClr val="000000"/>
                </a:solidFill>
              </a:rPr>
              <a:t>Constraints </a:t>
            </a:r>
            <a:r>
              <a:rPr lang="en-GB" altLang="en-US" sz="2400" dirty="0" smtClean="0">
                <a:solidFill>
                  <a:srgbClr val="000000"/>
                </a:solidFill>
              </a:rPr>
              <a:t>– guidance, </a:t>
            </a:r>
            <a:r>
              <a:rPr lang="en-GB" altLang="en-US" sz="2400" dirty="0">
                <a:solidFill>
                  <a:srgbClr val="000000"/>
                </a:solidFill>
              </a:rPr>
              <a:t>protocol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xmlns="" id="{A93585C5-F862-4029-988F-0447216FD69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7BBB7E8F-FEFF-4AC6-93A4-389E4AD35AC0}"/>
              </a:ext>
            </a:extLst>
          </p:cNvPr>
          <p:cNvSpPr>
            <a:spLocks noGrp="1"/>
          </p:cNvSpPr>
          <p:nvPr>
            <p:ph type="title"/>
          </p:nvPr>
        </p:nvSpPr>
        <p:spPr>
          <a:xfrm>
            <a:off x="0" y="274638"/>
            <a:ext cx="12192000" cy="952500"/>
          </a:xfrm>
        </p:spPr>
        <p:txBody>
          <a:bodyPr rtlCol="0">
            <a:noAutofit/>
          </a:bodyPr>
          <a:lstStyle/>
          <a:p>
            <a:pPr defTabSz="609585" eaLnBrk="1" fontAlgn="auto" hangingPunct="1">
              <a:spcAft>
                <a:spcPts val="0"/>
              </a:spcAft>
              <a:defRPr/>
            </a:pPr>
            <a:r>
              <a:rPr lang="en-GB" sz="5867" dirty="0"/>
              <a:t>Analyse Interactions and Work Flow</a:t>
            </a:r>
          </a:p>
        </p:txBody>
      </p:sp>
      <p:sp>
        <p:nvSpPr>
          <p:cNvPr id="8" name="Rectangle 7">
            <a:extLst>
              <a:ext uri="{FF2B5EF4-FFF2-40B4-BE49-F238E27FC236}">
                <a16:creationId xmlns:a16="http://schemas.microsoft.com/office/drawing/2014/main" xmlns="" id="{F50EB9B2-9505-486C-9FEA-62A193A2B81C}"/>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5" name="Rectangle 4">
            <a:extLst>
              <a:ext uri="{FF2B5EF4-FFF2-40B4-BE49-F238E27FC236}">
                <a16:creationId xmlns:a16="http://schemas.microsoft.com/office/drawing/2014/main" xmlns="" id="{A9D4B4ED-6AF5-4CF5-9269-3AA2D5F8E9F9}"/>
              </a:ext>
            </a:extLst>
          </p:cNvPr>
          <p:cNvSpPr/>
          <p:nvPr/>
        </p:nvSpPr>
        <p:spPr>
          <a:xfrm>
            <a:off x="1460500" y="1473200"/>
            <a:ext cx="9250363" cy="912813"/>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pic>
        <p:nvPicPr>
          <p:cNvPr id="29702" name="Picture 14">
            <a:extLst>
              <a:ext uri="{FF2B5EF4-FFF2-40B4-BE49-F238E27FC236}">
                <a16:creationId xmlns:a16="http://schemas.microsoft.com/office/drawing/2014/main" xmlns="" id="{00B5DDC6-F046-48BA-8DA1-284CCE41013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27138" y="1460500"/>
            <a:ext cx="2308225"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3" name="Picture 13">
            <a:extLst>
              <a:ext uri="{FF2B5EF4-FFF2-40B4-BE49-F238E27FC236}">
                <a16:creationId xmlns:a16="http://schemas.microsoft.com/office/drawing/2014/main" xmlns="" id="{2F8DCB72-0A4E-4C24-AE6D-1293A336CF9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85113" y="1528763"/>
            <a:ext cx="2289175"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4" name="Picture 7">
            <a:extLst>
              <a:ext uri="{FF2B5EF4-FFF2-40B4-BE49-F238E27FC236}">
                <a16:creationId xmlns:a16="http://schemas.microsoft.com/office/drawing/2014/main" xmlns="" id="{AB859A58-4E53-4E10-9473-7AB6FC8C2AD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1038" y="1533525"/>
            <a:ext cx="227965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E7494078-45A5-45FB-9E2D-6CD0AD7ABFC6}"/>
              </a:ext>
            </a:extLst>
          </p:cNvPr>
          <p:cNvSpPr txBox="1"/>
          <p:nvPr/>
        </p:nvSpPr>
        <p:spPr>
          <a:xfrm>
            <a:off x="1651000" y="3416300"/>
            <a:ext cx="8523288" cy="2103438"/>
          </a:xfrm>
          <a:prstGeom prst="rect">
            <a:avLst/>
          </a:prstGeom>
          <a:noFill/>
        </p:spPr>
        <p:txBody>
          <a:bodyPr>
            <a:spAutoFit/>
          </a:bodyPr>
          <a:lstStyle/>
          <a:p>
            <a:pPr marL="457200" indent="-457200" defTabSz="609585" eaLnBrk="1" fontAlgn="auto" hangingPunct="1">
              <a:spcBef>
                <a:spcPts val="0"/>
              </a:spcBef>
              <a:spcAft>
                <a:spcPts val="0"/>
              </a:spcAft>
              <a:buFont typeface="Arial" panose="020B0604020202020204" pitchFamily="34" charset="0"/>
              <a:buChar char="•"/>
              <a:defRPr/>
            </a:pPr>
            <a:r>
              <a:rPr lang="en-GB" sz="2667" dirty="0">
                <a:solidFill>
                  <a:prstClr val="black"/>
                </a:solidFill>
                <a:latin typeface="Calibri"/>
              </a:rPr>
              <a:t>Interactions of lack of information, other tasks, school traffic, fear of interrupting GP – influenced flow of work</a:t>
            </a:r>
          </a:p>
          <a:p>
            <a:pPr marL="342900" indent="-342900" defTabSz="609585" eaLnBrk="1" fontAlgn="auto" hangingPunct="1">
              <a:spcBef>
                <a:spcPts val="0"/>
              </a:spcBef>
              <a:spcAft>
                <a:spcPts val="0"/>
              </a:spcAft>
              <a:buFont typeface="Arial" panose="020B0604020202020204" pitchFamily="34" charset="0"/>
              <a:buChar char="•"/>
              <a:defRPr/>
            </a:pPr>
            <a:endParaRPr lang="en-GB" sz="2400" dirty="0">
              <a:solidFill>
                <a:prstClr val="black"/>
              </a:solidFill>
              <a:latin typeface="Calibri"/>
            </a:endParaRPr>
          </a:p>
          <a:p>
            <a:pPr marL="457200" indent="-457200" defTabSz="609585" eaLnBrk="1" fontAlgn="auto" hangingPunct="1">
              <a:spcBef>
                <a:spcPts val="0"/>
              </a:spcBef>
              <a:spcAft>
                <a:spcPts val="0"/>
              </a:spcAft>
              <a:buFont typeface="Arial" panose="020B0604020202020204" pitchFamily="34" charset="0"/>
              <a:buChar char="•"/>
              <a:defRPr/>
            </a:pPr>
            <a:r>
              <a:rPr lang="en-GB" sz="2667" dirty="0">
                <a:solidFill>
                  <a:prstClr val="black"/>
                </a:solidFill>
                <a:latin typeface="Calibri"/>
              </a:rPr>
              <a:t>If implement change – how would this affect other parts of the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xmlns="" id="{32A2F62F-1C30-4E9C-80D2-23638B24660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A11DEF4A-29F3-4B5E-942F-85403FAA5987}"/>
              </a:ext>
            </a:extLst>
          </p:cNvPr>
          <p:cNvSpPr>
            <a:spLocks noGrp="1"/>
          </p:cNvSpPr>
          <p:nvPr>
            <p:ph type="title"/>
          </p:nvPr>
        </p:nvSpPr>
        <p:spPr>
          <a:xfrm>
            <a:off x="609600" y="532284"/>
            <a:ext cx="10972800" cy="952500"/>
          </a:xfrm>
        </p:spPr>
        <p:txBody>
          <a:bodyPr rtlCol="0">
            <a:noAutofit/>
          </a:bodyPr>
          <a:lstStyle/>
          <a:p>
            <a:pPr defTabSz="609585" eaLnBrk="1" fontAlgn="auto" hangingPunct="1">
              <a:spcAft>
                <a:spcPts val="0"/>
              </a:spcAft>
              <a:defRPr/>
            </a:pPr>
            <a:r>
              <a:rPr lang="en-GB" sz="5867" dirty="0"/>
              <a:t>Understand why decisions make sense at the time</a:t>
            </a:r>
          </a:p>
        </p:txBody>
      </p:sp>
      <p:sp>
        <p:nvSpPr>
          <p:cNvPr id="8" name="Rectangle 7">
            <a:extLst>
              <a:ext uri="{FF2B5EF4-FFF2-40B4-BE49-F238E27FC236}">
                <a16:creationId xmlns:a16="http://schemas.microsoft.com/office/drawing/2014/main" xmlns="" id="{7A1C62AE-4E56-4EF2-860A-66689CD14D81}"/>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5" name="Rectangle 4">
            <a:extLst>
              <a:ext uri="{FF2B5EF4-FFF2-40B4-BE49-F238E27FC236}">
                <a16:creationId xmlns:a16="http://schemas.microsoft.com/office/drawing/2014/main" xmlns="" id="{66ACD423-15FD-424F-8909-97778F9F1378}"/>
              </a:ext>
            </a:extLst>
          </p:cNvPr>
          <p:cNvSpPr/>
          <p:nvPr/>
        </p:nvSpPr>
        <p:spPr>
          <a:xfrm>
            <a:off x="1460500" y="1460500"/>
            <a:ext cx="9250363" cy="1733550"/>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r>
              <a:rPr lang="en-GB" sz="2667" b="1" dirty="0">
                <a:solidFill>
                  <a:prstClr val="black"/>
                </a:solidFill>
                <a:latin typeface="Calibri"/>
              </a:rPr>
              <a:t>Be wary hindsight bias and understand peoples goals</a:t>
            </a: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pic>
        <p:nvPicPr>
          <p:cNvPr id="31750" name="Picture 14">
            <a:extLst>
              <a:ext uri="{FF2B5EF4-FFF2-40B4-BE49-F238E27FC236}">
                <a16:creationId xmlns:a16="http://schemas.microsoft.com/office/drawing/2014/main" xmlns="" id="{3F7ABCB6-876E-45BD-8C8B-88C1AD82A4A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4238" y="2576513"/>
            <a:ext cx="2308225" cy="129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13FCAB5-B8E5-4B8B-B79F-1FF09D0FEE58}"/>
              </a:ext>
            </a:extLst>
          </p:cNvPr>
          <p:cNvSpPr txBox="1">
            <a:spLocks noChangeArrowheads="1"/>
          </p:cNvSpPr>
          <p:nvPr/>
        </p:nvSpPr>
        <p:spPr bwMode="auto">
          <a:xfrm>
            <a:off x="4368800" y="2794000"/>
            <a:ext cx="66957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342900" indent="-342900" eaLnBrk="1" hangingPunct="1">
              <a:spcBef>
                <a:spcPct val="0"/>
              </a:spcBef>
            </a:pPr>
            <a:r>
              <a:rPr lang="en-GB" altLang="en-US" sz="2400" dirty="0">
                <a:solidFill>
                  <a:srgbClr val="000000"/>
                </a:solidFill>
              </a:rPr>
              <a:t>Deal with the immediate workload at front desk</a:t>
            </a:r>
          </a:p>
          <a:p>
            <a:pPr marL="342900" indent="-342900" eaLnBrk="1" hangingPunct="1">
              <a:spcBef>
                <a:spcPct val="0"/>
              </a:spcBef>
            </a:pPr>
            <a:r>
              <a:rPr lang="en-GB" altLang="en-US" sz="2400" dirty="0">
                <a:solidFill>
                  <a:srgbClr val="000000"/>
                </a:solidFill>
              </a:rPr>
              <a:t>Did not want to interrupt GP</a:t>
            </a:r>
          </a:p>
        </p:txBody>
      </p:sp>
      <p:pic>
        <p:nvPicPr>
          <p:cNvPr id="31752" name="Picture 13">
            <a:extLst>
              <a:ext uri="{FF2B5EF4-FFF2-40B4-BE49-F238E27FC236}">
                <a16:creationId xmlns:a16="http://schemas.microsoft.com/office/drawing/2014/main" xmlns="" id="{E8ACE7FC-624A-4C72-8C69-36162440220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4238" y="4338638"/>
            <a:ext cx="2287587"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EE554412-006D-4518-8851-0488845FCF58}"/>
              </a:ext>
            </a:extLst>
          </p:cNvPr>
          <p:cNvSpPr txBox="1">
            <a:spLocks noChangeArrowheads="1"/>
          </p:cNvSpPr>
          <p:nvPr/>
        </p:nvSpPr>
        <p:spPr bwMode="auto">
          <a:xfrm>
            <a:off x="4368800" y="3933056"/>
            <a:ext cx="5994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342900" indent="-342900" eaLnBrk="1" hangingPunct="1">
              <a:spcBef>
                <a:spcPct val="0"/>
              </a:spcBef>
            </a:pPr>
            <a:r>
              <a:rPr lang="en-GB" altLang="en-US" sz="2400" dirty="0">
                <a:solidFill>
                  <a:srgbClr val="000000"/>
                </a:solidFill>
              </a:rPr>
              <a:t>Get through the work as quickly as possible while remaining safe</a:t>
            </a:r>
          </a:p>
          <a:p>
            <a:pPr marL="342900" indent="-342900" eaLnBrk="1" hangingPunct="1">
              <a:spcBef>
                <a:spcPct val="0"/>
              </a:spcBef>
            </a:pPr>
            <a:r>
              <a:rPr lang="en-GB" altLang="en-US" sz="2400" dirty="0">
                <a:solidFill>
                  <a:srgbClr val="000000"/>
                </a:solidFill>
              </a:rPr>
              <a:t>Avoid admission</a:t>
            </a:r>
          </a:p>
          <a:p>
            <a:pPr marL="342900" indent="-342900" eaLnBrk="1" hangingPunct="1">
              <a:spcBef>
                <a:spcPct val="0"/>
              </a:spcBef>
            </a:pPr>
            <a:r>
              <a:rPr lang="en-GB" altLang="en-US" sz="2400" dirty="0">
                <a:solidFill>
                  <a:srgbClr val="000000"/>
                </a:solidFill>
              </a:rPr>
              <a:t>Thought daughter would get medication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xmlns="" id="{6F848009-9CD4-42BB-911D-A9AEABC3481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F65AD6AB-9F62-4883-B228-9BD26F97FA91}"/>
              </a:ext>
            </a:extLst>
          </p:cNvPr>
          <p:cNvSpPr>
            <a:spLocks noGrp="1"/>
          </p:cNvSpPr>
          <p:nvPr>
            <p:ph type="title"/>
          </p:nvPr>
        </p:nvSpPr>
        <p:spPr>
          <a:xfrm>
            <a:off x="609600" y="274638"/>
            <a:ext cx="10972800" cy="952500"/>
          </a:xfrm>
        </p:spPr>
        <p:txBody>
          <a:bodyPr rtlCol="0">
            <a:noAutofit/>
          </a:bodyPr>
          <a:lstStyle/>
          <a:p>
            <a:pPr defTabSz="609585" eaLnBrk="1" fontAlgn="auto" hangingPunct="1">
              <a:spcAft>
                <a:spcPts val="0"/>
              </a:spcAft>
              <a:defRPr/>
            </a:pPr>
            <a:r>
              <a:rPr lang="en-GB" sz="5867" dirty="0"/>
              <a:t>Explore performance variability</a:t>
            </a:r>
          </a:p>
        </p:txBody>
      </p:sp>
      <p:sp>
        <p:nvSpPr>
          <p:cNvPr id="8" name="Rectangle 7">
            <a:extLst>
              <a:ext uri="{FF2B5EF4-FFF2-40B4-BE49-F238E27FC236}">
                <a16:creationId xmlns:a16="http://schemas.microsoft.com/office/drawing/2014/main" xmlns="" id="{B1D56902-05C7-42D6-B8EB-E4A209D9CB47}"/>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5" name="Rectangle 4">
            <a:extLst>
              <a:ext uri="{FF2B5EF4-FFF2-40B4-BE49-F238E27FC236}">
                <a16:creationId xmlns:a16="http://schemas.microsoft.com/office/drawing/2014/main" xmlns="" id="{F343C0E0-9F3B-4B57-997B-24E35BCF4D44}"/>
              </a:ext>
            </a:extLst>
          </p:cNvPr>
          <p:cNvSpPr/>
          <p:nvPr/>
        </p:nvSpPr>
        <p:spPr>
          <a:xfrm>
            <a:off x="1460500" y="1460500"/>
            <a:ext cx="9250363" cy="1733550"/>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r>
              <a:rPr lang="en-GB" sz="2667" b="1" dirty="0">
                <a:solidFill>
                  <a:prstClr val="black"/>
                </a:solidFill>
                <a:latin typeface="Calibri"/>
              </a:rPr>
              <a:t>Workarounds and Trade-offs</a:t>
            </a: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pic>
        <p:nvPicPr>
          <p:cNvPr id="33798" name="Picture 13">
            <a:extLst>
              <a:ext uri="{FF2B5EF4-FFF2-40B4-BE49-F238E27FC236}">
                <a16:creationId xmlns:a16="http://schemas.microsoft.com/office/drawing/2014/main" xmlns="" id="{8A747D27-AB89-45D6-83B8-A49DF3D61A9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6013" y="2540000"/>
            <a:ext cx="2289175" cy="128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2D05D0F-37B4-4CBB-ABD7-45F99D90F1D4}"/>
              </a:ext>
            </a:extLst>
          </p:cNvPr>
          <p:cNvSpPr txBox="1">
            <a:spLocks noChangeArrowheads="1"/>
          </p:cNvSpPr>
          <p:nvPr/>
        </p:nvSpPr>
        <p:spPr bwMode="auto">
          <a:xfrm>
            <a:off x="4445000" y="2540000"/>
            <a:ext cx="60833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342900" indent="-342900" eaLnBrk="1" hangingPunct="1">
              <a:spcBef>
                <a:spcPct val="0"/>
              </a:spcBef>
            </a:pPr>
            <a:r>
              <a:rPr lang="en-GB" altLang="en-US" sz="2400" dirty="0">
                <a:solidFill>
                  <a:srgbClr val="000000"/>
                </a:solidFill>
              </a:rPr>
              <a:t>Efficiency thoroughness trade-off – not measuring all values</a:t>
            </a:r>
          </a:p>
        </p:txBody>
      </p:sp>
      <p:pic>
        <p:nvPicPr>
          <p:cNvPr id="33800" name="Picture 12">
            <a:extLst>
              <a:ext uri="{FF2B5EF4-FFF2-40B4-BE49-F238E27FC236}">
                <a16:creationId xmlns:a16="http://schemas.microsoft.com/office/drawing/2014/main" xmlns="" id="{DA10E2C7-00C7-4BE0-B486-DCB3EB19E62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6013" y="4324350"/>
            <a:ext cx="2289175"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39DBBDBB-73CB-4F2E-BB88-B522F1A4186C}"/>
              </a:ext>
            </a:extLst>
          </p:cNvPr>
          <p:cNvSpPr txBox="1">
            <a:spLocks noChangeArrowheads="1"/>
          </p:cNvSpPr>
          <p:nvPr/>
        </p:nvSpPr>
        <p:spPr bwMode="auto">
          <a:xfrm>
            <a:off x="4448174" y="4418013"/>
            <a:ext cx="68324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342900" indent="-342900" eaLnBrk="1" hangingPunct="1">
              <a:spcBef>
                <a:spcPct val="0"/>
              </a:spcBef>
            </a:pPr>
            <a:r>
              <a:rPr lang="en-GB" altLang="en-US" sz="2400" dirty="0">
                <a:solidFill>
                  <a:srgbClr val="000000"/>
                </a:solidFill>
              </a:rPr>
              <a:t>Workaround – looking for historical information in old encounters, using family members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xmlns="" id="{FB183A35-F430-437C-87EA-61396915E65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CCADD607-10B5-4D86-8F42-CD452D9292D6}"/>
              </a:ext>
            </a:extLst>
          </p:cNvPr>
          <p:cNvSpPr>
            <a:spLocks noGrp="1"/>
          </p:cNvSpPr>
          <p:nvPr>
            <p:ph type="title"/>
          </p:nvPr>
        </p:nvSpPr>
        <p:spPr>
          <a:xfrm>
            <a:off x="0" y="274638"/>
            <a:ext cx="12192000" cy="952500"/>
          </a:xfrm>
        </p:spPr>
        <p:txBody>
          <a:bodyPr rtlCol="0">
            <a:noAutofit/>
          </a:bodyPr>
          <a:lstStyle/>
          <a:p>
            <a:pPr defTabSz="609585" eaLnBrk="1" fontAlgn="auto" hangingPunct="1">
              <a:spcAft>
                <a:spcPts val="0"/>
              </a:spcAft>
              <a:defRPr/>
            </a:pPr>
            <a:r>
              <a:rPr lang="en-GB" sz="5867" dirty="0"/>
              <a:t>Design of an improvement intervention</a:t>
            </a:r>
          </a:p>
        </p:txBody>
      </p:sp>
      <p:sp>
        <p:nvSpPr>
          <p:cNvPr id="8" name="Rectangle 7">
            <a:extLst>
              <a:ext uri="{FF2B5EF4-FFF2-40B4-BE49-F238E27FC236}">
                <a16:creationId xmlns:a16="http://schemas.microsoft.com/office/drawing/2014/main" xmlns="" id="{DF2D6149-5422-4628-AB00-96EE13894C4F}"/>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5" name="Rectangle 4">
            <a:extLst>
              <a:ext uri="{FF2B5EF4-FFF2-40B4-BE49-F238E27FC236}">
                <a16:creationId xmlns:a16="http://schemas.microsoft.com/office/drawing/2014/main" xmlns="" id="{2E420122-675A-43B0-A2AB-7AB1BDAE7F9D}"/>
              </a:ext>
            </a:extLst>
          </p:cNvPr>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35846" name="AutoShape 2" descr="https://attachment.outlook.office.net/owa/duncan.mcnab@nes.scot.nhs.uk/service.svc/s/GetFileAttachment?id=AQMkADNlNTg3NGNiLWFiNDgtNGE4Yy05MThmLWQzYzFiOTgxZTY1ZQBGAAADLIAp4n7zQkSNKwZuQyuBLQcAb2eFNSTGfUeAdIwhunfDJAAAAgEMAAAAb2eFNSTGfUeAdIwhunfDJAACT8tiUAAAAAESABAA27wm6jPz%2FEGZBMr9f%2Fb3cQ%3D%3D&amp;X-OWA-CANARY=wV7GAof0bkekxxbRAw6w_OCdUiMuIdYY3Iw3-E-YHiVbMElB0vq9UqnVkqFVC5HehYw3ELXpymI.&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wNDksImV4cCI6MTUzNzY5MTY0OSwiaXNzIjoiMDAwMDAwMDItMDAwMC0wZmYxLWNlMDAtMDAwMDAwMDAwMDAwQDEwZWZlMGJkLWEwMzAtNGJjYS04MDljLWI1ZTY3NDVlNDk5YSIsImF1ZCI6IjAwMDAwMDAyLTAwMDAtMGZmMS1jZTAwLTAwMDAwMDAwMDAwMC9hdHRhY2htZW50Lm91dGxvb2sub2ZmaWNlLm5ldEAxMGVmZTBiZC1hMDMwLTRiY2EtODA5Yy1iNWU2NzQ1ZTQ5OWEifQ.i1E0zP3n9niEvgiaouO5FyJrSwahrj4eWpPVgz_IBXHAZoMU1zvmwUYlBnKl4szvkQV9DJI2JmlHlayRtdzJGglrEC2zDfgO4qsnnzZy5_W7HbV9zBgq5KA9sX0RnZhaUShRnQ9hSXjYDgMAZALheScj4YQCSkYC36PKVQN7ZugqztXb501xkRs7F1l5sPeODIB5u4SyfnzX4tRPOC3OsZdnRbzBUtMrVI4V9Ka3PXWPfuJkmgYs9wnAFNPMI30wm_fqdcJbvazMBDkpm6AK6jtOyTXDVnF7YeuGzrmXzFhFWvWbvuPJMgzFFBtpI2LrbOFTT1QQz4VHbo5CSxhA_w&amp;owa=outlook.office.com&amp;isImagePreview=True">
            <a:extLst>
              <a:ext uri="{FF2B5EF4-FFF2-40B4-BE49-F238E27FC236}">
                <a16:creationId xmlns:a16="http://schemas.microsoft.com/office/drawing/2014/main" xmlns="" id="{FCBD7D27-81D0-4D65-AB32-4DB58D0F2DF0}"/>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35847" name="AutoShape 4" descr="https://attachment.outlook.office.net/owa/duncan.mcnab@nes.scot.nhs.uk/service.svc/s/GetFileAttachment?id=AQMkADNlNTg3NGNiLWFiNDgtNGE4Yy05MThmLWQzYzFiOTgxZTY1ZQBGAAADLIAp4n7zQkSNKwZuQyuBLQcAb2eFNSTGfUeAdIwhunfDJAAAAgEMAAAAb2eFNSTGfUeAdIwhunfDJAACT8tiUAAAAAESABAA27wm6jPz%2FEGZBMr9f%2Fb3cQ%3D%3D&amp;X-OWA-CANARY=wV7GAof0bkekxxbRAw6w_OCdUiMuIdYY3Iw3-E-YHiVbMElB0vq9UqnVkqFVC5HehYw3ELXpymI.&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wNDksImV4cCI6MTUzNzY5MTY0OSwiaXNzIjoiMDAwMDAwMDItMDAwMC0wZmYxLWNlMDAtMDAwMDAwMDAwMDAwQDEwZWZlMGJkLWEwMzAtNGJjYS04MDljLWI1ZTY3NDVlNDk5YSIsImF1ZCI6IjAwMDAwMDAyLTAwMDAtMGZmMS1jZTAwLTAwMDAwMDAwMDAwMC9hdHRhY2htZW50Lm91dGxvb2sub2ZmaWNlLm5ldEAxMGVmZTBiZC1hMDMwLTRiY2EtODA5Yy1iNWU2NzQ1ZTQ5OWEifQ.i1E0zP3n9niEvgiaouO5FyJrSwahrj4eWpPVgz_IBXHAZoMU1zvmwUYlBnKl4szvkQV9DJI2JmlHlayRtdzJGglrEC2zDfgO4qsnnzZy5_W7HbV9zBgq5KA9sX0RnZhaUShRnQ9hSXjYDgMAZALheScj4YQCSkYC36PKVQN7ZugqztXb501xkRs7F1l5sPeODIB5u4SyfnzX4tRPOC3OsZdnRbzBUtMrVI4V9Ka3PXWPfuJkmgYs9wnAFNPMI30wm_fqdcJbvazMBDkpm6AK6jtOyTXDVnF7YeuGzrmXzFhFWvWbvuPJMgzFFBtpI2LrbOFTT1QQz4VHbo5CSxhA_w&amp;owa=outlook.office.com&amp;isImagePreview=True">
            <a:extLst>
              <a:ext uri="{FF2B5EF4-FFF2-40B4-BE49-F238E27FC236}">
                <a16:creationId xmlns:a16="http://schemas.microsoft.com/office/drawing/2014/main" xmlns="" id="{FBFBBE5F-2F3D-4F85-AFC2-E42F9304B667}"/>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35848" name="AutoShape 6" descr="https://attachment.outlook.office.net/owa/duncan.mcnab@nes.scot.nhs.uk/service.svc/s/GetFileAttachment?id=AQMkADNlNTg3NGNiLWFiNDgtNGE4Yy05MThmLWQzYzFiOTgxZTY1ZQBGAAADLIAp4n7zQkSNKwZuQyuBLQcAb2eFNSTGfUeAdIwhunfDJAAAAgEMAAAAb2eFNSTGfUeAdIwhunfDJAACT8tiUAAAAAESABAA27wm6jPz%2FEGZBMr9f%2Fb3cQ%3D%3D&amp;X-OWA-CANARY=wV7GAof0bkekxxbRAw6w_OCdUiMuIdYY3Iw3-E-YHiVbMElB0vq9UqnVkqFVC5HehYw3ELXpymI.&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wNDksImV4cCI6MTUzNzY5MTY0OSwiaXNzIjoiMDAwMDAwMDItMDAwMC0wZmYxLWNlMDAtMDAwMDAwMDAwMDAwQDEwZWZlMGJkLWEwMzAtNGJjYS04MDljLWI1ZTY3NDVlNDk5YSIsImF1ZCI6IjAwMDAwMDAyLTAwMDAtMGZmMS1jZTAwLTAwMDAwMDAwMDAwMC9hdHRhY2htZW50Lm91dGxvb2sub2ZmaWNlLm5ldEAxMGVmZTBiZC1hMDMwLTRiY2EtODA5Yy1iNWU2NzQ1ZTQ5OWEifQ.i1E0zP3n9niEvgiaouO5FyJrSwahrj4eWpPVgz_IBXHAZoMU1zvmwUYlBnKl4szvkQV9DJI2JmlHlayRtdzJGglrEC2zDfgO4qsnnzZy5_W7HbV9zBgq5KA9sX0RnZhaUShRnQ9hSXjYDgMAZALheScj4YQCSkYC36PKVQN7ZugqztXb501xkRs7F1l5sPeODIB5u4SyfnzX4tRPOC3OsZdnRbzBUtMrVI4V9Ka3PXWPfuJkmgYs9wnAFNPMI30wm_fqdcJbvazMBDkpm6AK6jtOyTXDVnF7YeuGzrmXzFhFWvWbvuPJMgzFFBtpI2LrbOFTT1QQz4VHbo5CSxhA_w&amp;owa=outlook.office.com&amp;isImagePreview=True">
            <a:extLst>
              <a:ext uri="{FF2B5EF4-FFF2-40B4-BE49-F238E27FC236}">
                <a16:creationId xmlns:a16="http://schemas.microsoft.com/office/drawing/2014/main" xmlns="" id="{8720186B-F7F5-4D5A-B6F3-3F5EEF564AC1}"/>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pic>
        <p:nvPicPr>
          <p:cNvPr id="35849" name="Picture 7">
            <a:extLst>
              <a:ext uri="{FF2B5EF4-FFF2-40B4-BE49-F238E27FC236}">
                <a16:creationId xmlns:a16="http://schemas.microsoft.com/office/drawing/2014/main" xmlns="" id="{0822E709-37F6-49B1-AC40-E4A97E03A81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45400" y="1249363"/>
            <a:ext cx="2784475"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0" name="AutoShape 9" descr="https://attachment.outlook.office.net/owa/duncan.mcnab@nes.scot.nhs.uk/service.svc/s/GetFileAttachment?id=AAMkADNlNTg3NGNiLWFiNDgtNGE4Yy05MThmLWQzYzFiOTgxZTY1ZQBGAAAAAAAsgCnifvNCRI0rBm5DK4EtBwBvZ4U1JMZ9R4B0jCG6d8MkAAAAAAEMAABvZ4U1JMZ9R4B0jCG6d8MkAAJPy2JRAAABEgAQAH2vryHgCIBJkgHBT0T8oUg%3D&amp;X-OWA-CANARY=EiqhMrIck0q7xhX7gWZJH8D26iUwIdYYI9r0KXeHz80a6-ThXdkcowv06a1eYFTURA4W_Nq0rIo.&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3MzcsImV4cCI6MTUzNzY5MjMzNywiaXNzIjoiMDAwMDAwMDItMDAwMC0wZmYxLWNlMDAtMDAwMDAwMDAwMDAwQDEwZWZlMGJkLWEwMzAtNGJjYS04MDljLWI1ZTY3NDVlNDk5YSIsImF1ZCI6IjAwMDAwMDAyLTAwMDAtMGZmMS1jZTAwLTAwMDAwMDAwMDAwMC9hdHRhY2htZW50Lm91dGxvb2sub2ZmaWNlLm5ldEAxMGVmZTBiZC1hMDMwLTRiY2EtODA5Yy1iNWU2NzQ1ZTQ5OWEifQ.IORL-Zc52auEDGi-PYziVcFp5rQtEXZu8yY0sWXn9bA4pRTgwmGPPJliET4QSRsikANuvYQIv4vzSAH0HMaqiNhq7XqtRRoOM337DnffCpOjDZRvsn2u5N7RmXsHrYvFYoj-UUvi3-ESgXNbbnS444iXXRqgbcCaQfjeBX-53jD4qmciXyR6dbfyfcBn7SiOWH7gOXwks0vr0ZiQwwuJlZe8tBASAvd7SLSYgdkYe1bcBZBUIVkQEoFqdHzp3uu_nr6VyvrJwJvN4pII4irHccF3QxGA1NZM1oqFCVjYrE-d-vdA1x0me_1eJtOyN1KSPzqSIvNRC8XiVDLn0-dTsQ&amp;owa=outlook.office.com&amp;isImagePreview=True">
            <a:extLst>
              <a:ext uri="{FF2B5EF4-FFF2-40B4-BE49-F238E27FC236}">
                <a16:creationId xmlns:a16="http://schemas.microsoft.com/office/drawing/2014/main" xmlns="" id="{6C0BC427-6183-4214-9FC5-0246A0147276}"/>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35851" name="AutoShape 11" descr="https://attachment.outlook.office.net/owa/duncan.mcnab@nes.scot.nhs.uk/service.svc/s/GetFileAttachment?id=AAMkADNlNTg3NGNiLWFiNDgtNGE4Yy05MThmLWQzYzFiOTgxZTY1ZQBGAAAAAAAsgCnifvNCRI0rBm5DK4EtBwBvZ4U1JMZ9R4B0jCG6d8MkAAAAAAEMAABvZ4U1JMZ9R4B0jCG6d8MkAAJPy2JRAAABEgAQAH2vryHgCIBJkgHBT0T8oUg%3D&amp;X-OWA-CANARY=EiqhMrIck0q7xhX7gWZJH8D26iUwIdYYI9r0KXeHz80a6-ThXdkcowv06a1eYFTURA4W_Nq0rIo.&amp;token=eyJhbGciOiJSUzI1NiIsImtpZCI6IjA2MDBGOUY2NzQ2MjA3MzdFNzM0MDRFMjg3QzQ1QTgxOENCN0NFQjgiLCJ4NXQiOiJCZ0Q1OW5SaUJ6Zm5OQVRpaDhSYWdZeTN6cmciLCJ0eXAiOiJKV1QifQ.eyJ2ZXIiOiJFeGNoYW5nZS5DYWxsYmFjay5WMSIsImFwcGN0eHNlbmRlciI6Ik93YURvd25sb2FkQDEwZWZlMGJkLWEwMzAtNGJjYS04MDljLWI1ZTY3NDVlNDk5YSIsImFwcGN0eCI6IntcIm1zZXhjaHByb3RcIjpcIm93YVwiLFwicHJpbWFyeXNpZFwiOlwiUy0xLTUtMjEtMTgwMDQ5MTYxLTM5OTY2MDU2NjctNDAzNzQyMDI0MS04OTUxMDdcIixcInB1aWRcIjpcIjExNTM3NjU5MzIwNjAzNzQxMzBcIixcIm9pZFwiOlwiYWQ5Zjc2MDUtYzhkNy00OGMzLTg0YmMtNDQ2NmIzYWMyOGMyXCIsXCJzY29wZVwiOlwiT3dhRG93bmxvYWRcIn0iLCJuYmYiOjE1Mzc2OTE3MzcsImV4cCI6MTUzNzY5MjMzNywiaXNzIjoiMDAwMDAwMDItMDAwMC0wZmYxLWNlMDAtMDAwMDAwMDAwMDAwQDEwZWZlMGJkLWEwMzAtNGJjYS04MDljLWI1ZTY3NDVlNDk5YSIsImF1ZCI6IjAwMDAwMDAyLTAwMDAtMGZmMS1jZTAwLTAwMDAwMDAwMDAwMC9hdHRhY2htZW50Lm91dGxvb2sub2ZmaWNlLm5ldEAxMGVmZTBiZC1hMDMwLTRiY2EtODA5Yy1iNWU2NzQ1ZTQ5OWEifQ.IORL-Zc52auEDGi-PYziVcFp5rQtEXZu8yY0sWXn9bA4pRTgwmGPPJliET4QSRsikANuvYQIv4vzSAH0HMaqiNhq7XqtRRoOM337DnffCpOjDZRvsn2u5N7RmXsHrYvFYoj-UUvi3-ESgXNbbnS444iXXRqgbcCaQfjeBX-53jD4qmciXyR6dbfyfcBn7SiOWH7gOXwks0vr0ZiQwwuJlZe8tBASAvd7SLSYgdkYe1bcBZBUIVkQEoFqdHzp3uu_nr6VyvrJwJvN4pII4irHccF3QxGA1NZM1oqFCVjYrE-d-vdA1x0me_1eJtOyN1KSPzqSIvNRC8XiVDLn0-dTsQ&amp;owa=outlook.office.com&amp;isImagePreview=True">
            <a:extLst>
              <a:ext uri="{FF2B5EF4-FFF2-40B4-BE49-F238E27FC236}">
                <a16:creationId xmlns:a16="http://schemas.microsoft.com/office/drawing/2014/main" xmlns="" id="{861B0681-3622-42DE-A1DB-2464FDF1CF52}"/>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pic>
        <p:nvPicPr>
          <p:cNvPr id="35852" name="Picture 12">
            <a:extLst>
              <a:ext uri="{FF2B5EF4-FFF2-40B4-BE49-F238E27FC236}">
                <a16:creationId xmlns:a16="http://schemas.microsoft.com/office/drawing/2014/main" xmlns="" id="{6D39175A-C9CF-4E46-96D2-EFBE3E1FC07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35300" y="3419475"/>
            <a:ext cx="2914650" cy="156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3" name="Picture 13">
            <a:extLst>
              <a:ext uri="{FF2B5EF4-FFF2-40B4-BE49-F238E27FC236}">
                <a16:creationId xmlns:a16="http://schemas.microsoft.com/office/drawing/2014/main" xmlns="" id="{95DDAA45-1F74-4C9D-ACBF-300E277259F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7963" y="3495675"/>
            <a:ext cx="2495550"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4" name="Picture 14">
            <a:extLst>
              <a:ext uri="{FF2B5EF4-FFF2-40B4-BE49-F238E27FC236}">
                <a16:creationId xmlns:a16="http://schemas.microsoft.com/office/drawing/2014/main" xmlns="" id="{A4FE666E-343A-49E7-A91C-960D3B9FD464}"/>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54500" y="1249363"/>
            <a:ext cx="2795588"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5" name="Picture 16" descr="Image result for ambulance free to use">
            <a:extLst>
              <a:ext uri="{FF2B5EF4-FFF2-40B4-BE49-F238E27FC236}">
                <a16:creationId xmlns:a16="http://schemas.microsoft.com/office/drawing/2014/main" xmlns="" id="{1F21E580-5B7F-4818-803A-95518EA89CB2}"/>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89663" y="3419475"/>
            <a:ext cx="2085975" cy="156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6" name="Picture 18" descr="Image result for hospital">
            <a:extLst>
              <a:ext uri="{FF2B5EF4-FFF2-40B4-BE49-F238E27FC236}">
                <a16:creationId xmlns:a16="http://schemas.microsoft.com/office/drawing/2014/main" xmlns="" id="{022EA6AF-4E26-48B8-8D26-F1C59484BC2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969375" y="3419475"/>
            <a:ext cx="2487613"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7" name="Picture 20" descr="Image result for old man patient">
            <a:extLst>
              <a:ext uri="{FF2B5EF4-FFF2-40B4-BE49-F238E27FC236}">
                <a16:creationId xmlns:a16="http://schemas.microsoft.com/office/drawing/2014/main" xmlns="" id="{8778D73E-5E78-4C66-AEFC-D9C5B322C19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89000" y="1249363"/>
            <a:ext cx="2439988" cy="162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sz="quarter"/>
          </p:nvPr>
        </p:nvSpPr>
        <p:spPr>
          <a:xfrm>
            <a:off x="1847850" y="2887663"/>
            <a:ext cx="8569325" cy="1470025"/>
          </a:xfrm>
          <a:noFill/>
          <a:ln>
            <a:miter lim="800000"/>
            <a:headEnd/>
            <a:tailEnd/>
          </a:ln>
        </p:spPr>
        <p:txBody>
          <a:bodyPr/>
          <a:lstStyle/>
          <a:p>
            <a:pPr algn="ctr"/>
            <a:r>
              <a:rPr lang="en-US" altLang="en-US" sz="3600" smtClean="0"/>
              <a:t>RCGP</a:t>
            </a:r>
            <a:br>
              <a:rPr lang="en-US" altLang="en-US" sz="3600" smtClean="0"/>
            </a:br>
            <a:r>
              <a:rPr lang="en-US" altLang="en-US" sz="3600" smtClean="0"/>
              <a:t>Acute Kidney Injury</a:t>
            </a:r>
            <a:br>
              <a:rPr lang="en-US" altLang="en-US" sz="3600" smtClean="0"/>
            </a:br>
            <a:r>
              <a:rPr lang="en-US" altLang="en-US" sz="3600" smtClean="0"/>
              <a:t>Quality Improvement Project </a:t>
            </a:r>
            <a:br>
              <a:rPr lang="en-US" altLang="en-US" sz="3600" smtClean="0"/>
            </a:br>
            <a:r>
              <a:rPr lang="en-US" altLang="en-US" sz="2800" b="0" smtClean="0">
                <a:solidFill>
                  <a:srgbClr val="000099"/>
                </a:solidFill>
              </a:rPr>
              <a:t>Systems Thinking </a:t>
            </a:r>
            <a:r>
              <a:rPr lang="en-GB" altLang="en-US" sz="2800" b="0" smtClean="0">
                <a:solidFill>
                  <a:srgbClr val="000099"/>
                </a:solidFill>
              </a:rPr>
              <a:t>for Everyday Work</a:t>
            </a:r>
            <a:br>
              <a:rPr lang="en-GB" altLang="en-US" sz="2800" b="0" smtClean="0">
                <a:solidFill>
                  <a:srgbClr val="000099"/>
                </a:solidFill>
              </a:rPr>
            </a:br>
            <a:r>
              <a:rPr lang="en-GB" altLang="en-US" sz="2400" b="0" smtClean="0">
                <a:solidFill>
                  <a:schemeClr val="tx1"/>
                </a:solidFill>
              </a:rPr>
              <a:t>Drs Tom Blakeman, Sarah Luty, Duncan Mcnab</a:t>
            </a:r>
            <a:br>
              <a:rPr lang="en-GB" altLang="en-US" sz="2400" b="0" smtClean="0">
                <a:solidFill>
                  <a:schemeClr val="tx1"/>
                </a:solidFill>
              </a:rPr>
            </a:br>
            <a:r>
              <a:rPr lang="en-GB" altLang="en-US" sz="3600" b="0" smtClean="0">
                <a:solidFill>
                  <a:srgbClr val="000099"/>
                </a:solidFill>
              </a:rPr>
              <a:t/>
            </a:r>
            <a:br>
              <a:rPr lang="en-GB" altLang="en-US" sz="3600" b="0" smtClean="0">
                <a:solidFill>
                  <a:srgbClr val="000099"/>
                </a:solidFill>
              </a:rPr>
            </a:br>
            <a:r>
              <a:rPr lang="en-US" altLang="en-US" sz="2800" b="0" smtClean="0">
                <a:solidFill>
                  <a:srgbClr val="000099"/>
                </a:solidFill>
              </a:rPr>
              <a:t/>
            </a:r>
            <a:br>
              <a:rPr lang="en-US" altLang="en-US" sz="2800" b="0" smtClean="0">
                <a:solidFill>
                  <a:srgbClr val="000099"/>
                </a:solidFill>
              </a:rPr>
            </a:br>
            <a:r>
              <a:rPr lang="en-US" altLang="en-US" sz="3200" smtClean="0"/>
              <a:t/>
            </a:r>
            <a:br>
              <a:rPr lang="en-US" altLang="en-US" sz="3200" smtClean="0"/>
            </a:br>
            <a:endParaRPr lang="en-US" altLang="en-US" sz="3200" smtClean="0"/>
          </a:p>
        </p:txBody>
      </p:sp>
      <p:pic>
        <p:nvPicPr>
          <p:cNvPr id="22531" name="Picture 2"/>
          <p:cNvPicPr>
            <a:picLocks noChangeAspect="1" noChangeArrowheads="1"/>
          </p:cNvPicPr>
          <p:nvPr/>
        </p:nvPicPr>
        <p:blipFill>
          <a:blip r:embed="rId3" cstate="print"/>
          <a:srcRect/>
          <a:stretch>
            <a:fillRect/>
          </a:stretch>
        </p:blipFill>
        <p:spPr bwMode="auto">
          <a:xfrm>
            <a:off x="6959600" y="4360863"/>
            <a:ext cx="2459038" cy="2354262"/>
          </a:xfrm>
          <a:prstGeom prst="rect">
            <a:avLst/>
          </a:prstGeom>
          <a:noFill/>
          <a:ln w="19050">
            <a:solidFill>
              <a:schemeClr val="tx1"/>
            </a:solidFill>
            <a:miter lim="800000"/>
            <a:headEnd/>
            <a:tailEnd/>
          </a:ln>
        </p:spPr>
      </p:pic>
      <p:pic>
        <p:nvPicPr>
          <p:cNvPr id="22532" name="Picture 4"/>
          <p:cNvPicPr>
            <a:picLocks noChangeAspect="1" noChangeArrowheads="1"/>
          </p:cNvPicPr>
          <p:nvPr/>
        </p:nvPicPr>
        <p:blipFill>
          <a:blip r:embed="rId4" cstate="print"/>
          <a:srcRect l="13634" t="6598" r="15128" b="5624"/>
          <a:stretch>
            <a:fillRect/>
          </a:stretch>
        </p:blipFill>
        <p:spPr bwMode="auto">
          <a:xfrm>
            <a:off x="3000375" y="4360863"/>
            <a:ext cx="2549525" cy="2354262"/>
          </a:xfrm>
          <a:prstGeom prst="rect">
            <a:avLst/>
          </a:prstGeom>
          <a:noFill/>
          <a:ln w="9525">
            <a:solidFill>
              <a:srgbClr val="0070C0">
                <a:alpha val="65097"/>
              </a:srgbClr>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UK-Renal-Registry"/>
          <p:cNvPicPr>
            <a:picLocks noChangeAspect="1" noChangeArrowheads="1"/>
          </p:cNvPicPr>
          <p:nvPr/>
        </p:nvPicPr>
        <p:blipFill>
          <a:blip r:embed="rId3" cstate="print"/>
          <a:srcRect/>
          <a:stretch>
            <a:fillRect/>
          </a:stretch>
        </p:blipFill>
        <p:spPr bwMode="auto">
          <a:xfrm>
            <a:off x="5159375" y="3498850"/>
            <a:ext cx="2903538" cy="1050925"/>
          </a:xfrm>
          <a:prstGeom prst="rect">
            <a:avLst/>
          </a:prstGeom>
          <a:noFill/>
          <a:ln w="9525">
            <a:noFill/>
            <a:miter lim="800000"/>
            <a:headEnd/>
            <a:tailEnd/>
          </a:ln>
        </p:spPr>
      </p:pic>
      <p:sp>
        <p:nvSpPr>
          <p:cNvPr id="23555" name="Title 1"/>
          <p:cNvSpPr>
            <a:spLocks noGrp="1"/>
          </p:cNvSpPr>
          <p:nvPr>
            <p:ph type="ctrTitle" sz="quarter"/>
          </p:nvPr>
        </p:nvSpPr>
        <p:spPr>
          <a:xfrm>
            <a:off x="1919288" y="5157788"/>
            <a:ext cx="8077200" cy="1470025"/>
          </a:xfrm>
          <a:noFill/>
          <a:ln>
            <a:miter lim="800000"/>
            <a:headEnd/>
            <a:tailEnd/>
          </a:ln>
        </p:spPr>
        <p:txBody>
          <a:bodyPr/>
          <a:lstStyle/>
          <a:p>
            <a:pPr algn="ctr"/>
            <a:r>
              <a:rPr lang="en-GB" altLang="en-US" sz="3200" smtClean="0"/>
              <a:t>RCGP AKI Quality Improvement </a:t>
            </a:r>
            <a:br>
              <a:rPr lang="en-GB" altLang="en-US" sz="3200" smtClean="0"/>
            </a:br>
            <a:r>
              <a:rPr lang="en-GB" altLang="en-US" sz="3200" smtClean="0"/>
              <a:t>Project Partners</a:t>
            </a:r>
          </a:p>
        </p:txBody>
      </p:sp>
      <p:pic>
        <p:nvPicPr>
          <p:cNvPr id="23556" name="Picture 5" descr="NIHR logo (002)"/>
          <p:cNvPicPr>
            <a:picLocks noChangeAspect="1" noChangeArrowheads="1"/>
          </p:cNvPicPr>
          <p:nvPr/>
        </p:nvPicPr>
        <p:blipFill>
          <a:blip r:embed="rId4" cstate="print"/>
          <a:srcRect/>
          <a:stretch>
            <a:fillRect/>
          </a:stretch>
        </p:blipFill>
        <p:spPr bwMode="auto">
          <a:xfrm>
            <a:off x="6672263" y="147638"/>
            <a:ext cx="3543300" cy="1223962"/>
          </a:xfrm>
          <a:prstGeom prst="rect">
            <a:avLst/>
          </a:prstGeom>
          <a:noFill/>
          <a:ln w="9525">
            <a:noFill/>
            <a:miter lim="800000"/>
            <a:headEnd/>
            <a:tailEnd/>
          </a:ln>
        </p:spPr>
      </p:pic>
      <p:pic>
        <p:nvPicPr>
          <p:cNvPr id="23557" name="Picture 6" descr="AHSN Logo"/>
          <p:cNvPicPr>
            <a:picLocks noChangeAspect="1" noChangeArrowheads="1"/>
          </p:cNvPicPr>
          <p:nvPr/>
        </p:nvPicPr>
        <p:blipFill>
          <a:blip r:embed="rId5" cstate="print"/>
          <a:srcRect/>
          <a:stretch>
            <a:fillRect/>
          </a:stretch>
        </p:blipFill>
        <p:spPr bwMode="auto">
          <a:xfrm>
            <a:off x="6672263" y="2036763"/>
            <a:ext cx="3754437" cy="1293812"/>
          </a:xfrm>
          <a:prstGeom prst="rect">
            <a:avLst/>
          </a:prstGeom>
          <a:noFill/>
          <a:ln w="9525">
            <a:noFill/>
            <a:miter lim="800000"/>
            <a:headEnd/>
            <a:tailEnd/>
          </a:ln>
        </p:spPr>
      </p:pic>
      <p:pic>
        <p:nvPicPr>
          <p:cNvPr id="23558" name="Picture 7" descr="KSS"/>
          <p:cNvPicPr>
            <a:picLocks noChangeAspect="1" noChangeArrowheads="1"/>
          </p:cNvPicPr>
          <p:nvPr/>
        </p:nvPicPr>
        <p:blipFill>
          <a:blip r:embed="rId6" cstate="print"/>
          <a:srcRect/>
          <a:stretch>
            <a:fillRect/>
          </a:stretch>
        </p:blipFill>
        <p:spPr bwMode="auto">
          <a:xfrm>
            <a:off x="1711325" y="2036763"/>
            <a:ext cx="4711700" cy="1298575"/>
          </a:xfrm>
          <a:prstGeom prst="rect">
            <a:avLst/>
          </a:prstGeom>
          <a:noFill/>
          <a:ln w="9525">
            <a:noFill/>
            <a:miter lim="800000"/>
            <a:headEnd/>
            <a:tailEnd/>
          </a:ln>
        </p:spPr>
      </p:pic>
      <p:pic>
        <p:nvPicPr>
          <p:cNvPr id="23559" name="Picture 6"/>
          <p:cNvPicPr>
            <a:picLocks noChangeAspect="1" noChangeArrowheads="1"/>
          </p:cNvPicPr>
          <p:nvPr/>
        </p:nvPicPr>
        <p:blipFill>
          <a:blip r:embed="rId7" cstate="print"/>
          <a:srcRect/>
          <a:stretch>
            <a:fillRect/>
          </a:stretch>
        </p:blipFill>
        <p:spPr bwMode="auto">
          <a:xfrm>
            <a:off x="6672263" y="1385888"/>
            <a:ext cx="3800475" cy="495300"/>
          </a:xfrm>
          <a:prstGeom prst="rect">
            <a:avLst/>
          </a:prstGeom>
          <a:noFill/>
          <a:ln w="9525">
            <a:noFill/>
            <a:miter lim="800000"/>
            <a:headEnd/>
            <a:tailEnd/>
          </a:ln>
        </p:spPr>
      </p:pic>
      <p:pic>
        <p:nvPicPr>
          <p:cNvPr id="23560" name="Picture 7"/>
          <p:cNvPicPr>
            <a:picLocks noChangeAspect="1" noChangeArrowheads="1"/>
          </p:cNvPicPr>
          <p:nvPr/>
        </p:nvPicPr>
        <p:blipFill>
          <a:blip r:embed="rId8" cstate="print"/>
          <a:srcRect/>
          <a:stretch>
            <a:fillRect/>
          </a:stretch>
        </p:blipFill>
        <p:spPr bwMode="auto">
          <a:xfrm>
            <a:off x="1693863" y="3506788"/>
            <a:ext cx="3267075" cy="1028700"/>
          </a:xfrm>
          <a:prstGeom prst="rect">
            <a:avLst/>
          </a:prstGeom>
          <a:noFill/>
          <a:ln w="9525">
            <a:noFill/>
            <a:miter lim="800000"/>
            <a:headEnd/>
            <a:tailEnd/>
          </a:ln>
        </p:spPr>
      </p:pic>
      <p:pic>
        <p:nvPicPr>
          <p:cNvPr id="23561" name="Picture 8"/>
          <p:cNvPicPr>
            <a:picLocks noChangeAspect="1" noChangeArrowheads="1"/>
          </p:cNvPicPr>
          <p:nvPr/>
        </p:nvPicPr>
        <p:blipFill>
          <a:blip r:embed="rId9" cstate="print"/>
          <a:srcRect/>
          <a:stretch>
            <a:fillRect/>
          </a:stretch>
        </p:blipFill>
        <p:spPr bwMode="auto">
          <a:xfrm>
            <a:off x="8328025" y="3506788"/>
            <a:ext cx="1655763" cy="167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bwMode="auto">
          <a:xfrm>
            <a:off x="1774825" y="333375"/>
            <a:ext cx="8713788" cy="719138"/>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Acute Kidney Injury</a:t>
            </a:r>
          </a:p>
        </p:txBody>
      </p:sp>
      <p:sp>
        <p:nvSpPr>
          <p:cNvPr id="11267" name="Text Placeholder 4">
            <a:extLst>
              <a:ext uri="{FF2B5EF4-FFF2-40B4-BE49-F238E27FC236}"/>
            </a:extLst>
          </p:cNvPr>
          <p:cNvSpPr>
            <a:spLocks noGrp="1"/>
          </p:cNvSpPr>
          <p:nvPr>
            <p:ph type="body" sz="half" idx="1"/>
          </p:nvPr>
        </p:nvSpPr>
        <p:spPr bwMode="auto">
          <a:xfrm>
            <a:off x="1847850" y="1773238"/>
            <a:ext cx="4243388" cy="43529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altLang="en-US" sz="2000" dirty="0"/>
              <a:t>Common </a:t>
            </a:r>
          </a:p>
          <a:p>
            <a:pPr marL="19050" indent="0">
              <a:buFontTx/>
              <a:buNone/>
              <a:defRPr/>
            </a:pPr>
            <a:endParaRPr lang="en-GB" altLang="en-US" sz="2000" dirty="0"/>
          </a:p>
          <a:p>
            <a:pPr>
              <a:defRPr/>
            </a:pPr>
            <a:r>
              <a:rPr lang="en-GB" altLang="en-US" sz="2000" dirty="0"/>
              <a:t>Harmful</a:t>
            </a:r>
          </a:p>
          <a:p>
            <a:pPr>
              <a:defRPr/>
            </a:pPr>
            <a:endParaRPr lang="en-GB" altLang="en-US" sz="2000" dirty="0"/>
          </a:p>
          <a:p>
            <a:pPr>
              <a:defRPr/>
            </a:pPr>
            <a:r>
              <a:rPr lang="en-GB" altLang="en-US" sz="2000" dirty="0"/>
              <a:t>Costly</a:t>
            </a:r>
          </a:p>
          <a:p>
            <a:pPr>
              <a:defRPr/>
            </a:pPr>
            <a:endParaRPr lang="en-GB" altLang="en-US" sz="2000" dirty="0"/>
          </a:p>
          <a:p>
            <a:pPr>
              <a:defRPr/>
            </a:pPr>
            <a:r>
              <a:rPr lang="en-GB" altLang="en-US" sz="2000" dirty="0"/>
              <a:t>Treatable </a:t>
            </a:r>
          </a:p>
          <a:p>
            <a:pPr>
              <a:defRPr/>
            </a:pPr>
            <a:endParaRPr lang="en-GB" altLang="en-US" sz="2000" dirty="0"/>
          </a:p>
          <a:p>
            <a:pPr>
              <a:defRPr/>
            </a:pPr>
            <a:r>
              <a:rPr lang="en-GB" altLang="en-US" sz="2000" dirty="0"/>
              <a:t>Potentially Avoidable</a:t>
            </a:r>
          </a:p>
        </p:txBody>
      </p:sp>
      <p:pic>
        <p:nvPicPr>
          <p:cNvPr id="24580" name="Picture 2"/>
          <p:cNvPicPr>
            <a:picLocks noGrp="1" noChangeAspect="1" noChangeArrowheads="1"/>
          </p:cNvPicPr>
          <p:nvPr>
            <p:ph sz="half" idx="2"/>
          </p:nvPr>
        </p:nvPicPr>
        <p:blipFill>
          <a:blip r:embed="rId3" cstate="print"/>
          <a:srcRect/>
          <a:stretch>
            <a:fillRect/>
          </a:stretch>
        </p:blipFill>
        <p:spPr bwMode="auto">
          <a:xfrm>
            <a:off x="6345238" y="1628775"/>
            <a:ext cx="2246312" cy="3121025"/>
          </a:xfrm>
          <a:noFill/>
          <a:ln>
            <a:miter lim="800000"/>
            <a:headEnd/>
            <a:tailEnd/>
          </a:ln>
        </p:spPr>
      </p:pic>
      <p:pic>
        <p:nvPicPr>
          <p:cNvPr id="24581" name="Picture 7"/>
          <p:cNvPicPr>
            <a:picLocks noChangeAspect="1" noChangeArrowheads="1"/>
          </p:cNvPicPr>
          <p:nvPr/>
        </p:nvPicPr>
        <p:blipFill>
          <a:blip r:embed="rId4" cstate="print"/>
          <a:srcRect/>
          <a:stretch>
            <a:fillRect/>
          </a:stretch>
        </p:blipFill>
        <p:spPr bwMode="auto">
          <a:xfrm>
            <a:off x="7535863" y="2492375"/>
            <a:ext cx="2092325" cy="305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xmlns="" id="{30BE90F1-6E43-4CE6-9CBD-155A552B349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a:extLst>
              <a:ext uri="{FF2B5EF4-FFF2-40B4-BE49-F238E27FC236}">
                <a16:creationId xmlns:a16="http://schemas.microsoft.com/office/drawing/2014/main" xmlns="" id="{B0266189-9968-4721-9F22-FBFCE5E1FAE8}"/>
              </a:ext>
            </a:extLst>
          </p:cNvPr>
          <p:cNvSpPr>
            <a:spLocks noGrp="1"/>
          </p:cNvSpPr>
          <p:nvPr>
            <p:ph type="title"/>
          </p:nvPr>
        </p:nvSpPr>
        <p:spPr>
          <a:xfrm>
            <a:off x="609600" y="274638"/>
            <a:ext cx="10972800" cy="952500"/>
          </a:xfrm>
        </p:spPr>
        <p:txBody>
          <a:bodyPr rtlCol="0">
            <a:noAutofit/>
          </a:bodyPr>
          <a:lstStyle/>
          <a:p>
            <a:pPr defTabSz="609585" eaLnBrk="1" fontAlgn="auto" hangingPunct="1">
              <a:spcAft>
                <a:spcPts val="0"/>
              </a:spcAft>
              <a:defRPr/>
            </a:pPr>
            <a:r>
              <a:rPr lang="en-GB" sz="3733" dirty="0"/>
              <a:t>Declaration of Financial Interests or Relationships</a:t>
            </a:r>
            <a:endParaRPr lang="en-US" sz="3733" dirty="0"/>
          </a:p>
        </p:txBody>
      </p:sp>
      <p:sp>
        <p:nvSpPr>
          <p:cNvPr id="8" name="Rectangle 7">
            <a:extLst>
              <a:ext uri="{FF2B5EF4-FFF2-40B4-BE49-F238E27FC236}">
                <a16:creationId xmlns:a16="http://schemas.microsoft.com/office/drawing/2014/main" xmlns="" id="{5F299840-B8D0-403E-87BC-610D45AD3F88}"/>
              </a:ext>
            </a:extLst>
          </p:cNvPr>
          <p:cNvSpPr/>
          <p:nvPr/>
        </p:nvSpPr>
        <p:spPr>
          <a:xfrm>
            <a:off x="1460500" y="1460500"/>
            <a:ext cx="9250363" cy="2144713"/>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r>
              <a:rPr lang="en-GB" sz="2667" dirty="0">
                <a:solidFill>
                  <a:prstClr val="black"/>
                </a:solidFill>
                <a:latin typeface="Calibri"/>
              </a:rPr>
              <a:t>We do not have any financial interests or relationships to disclose with regard to the subject matter of this presentation.</a:t>
            </a: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703388" y="188913"/>
            <a:ext cx="8196262" cy="9683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Acute Kidney Injury:</a:t>
            </a:r>
            <a:br>
              <a:rPr lang="en-GB" altLang="en-US" sz="2400" smtClean="0">
                <a:solidFill>
                  <a:srgbClr val="000099"/>
                </a:solidFill>
              </a:rPr>
            </a:br>
            <a:r>
              <a:rPr lang="en-GB" altLang="en-US" sz="2400" smtClean="0">
                <a:solidFill>
                  <a:srgbClr val="000099"/>
                </a:solidFill>
              </a:rPr>
              <a:t>A marker of poor health outcomes?</a:t>
            </a:r>
          </a:p>
        </p:txBody>
      </p:sp>
      <p:sp>
        <p:nvSpPr>
          <p:cNvPr id="4" name="Text Placeholder 2">
            <a:extLst>
              <a:ext uri="{FF2B5EF4-FFF2-40B4-BE49-F238E27FC236}"/>
            </a:extLst>
          </p:cNvPr>
          <p:cNvSpPr>
            <a:spLocks noGrp="1"/>
          </p:cNvSpPr>
          <p:nvPr>
            <p:ph idx="1"/>
          </p:nvPr>
        </p:nvSpPr>
        <p:spPr>
          <a:xfrm>
            <a:off x="609600" y="1600200"/>
            <a:ext cx="10972800" cy="4525963"/>
          </a:xfrm>
        </p:spPr>
        <p:txBody>
          <a:bodyPr>
            <a:noAutofit/>
          </a:bodyPr>
          <a:lstStyle/>
          <a:p>
            <a:pPr marL="254000" indent="0">
              <a:buFont typeface="Arial" panose="020B0604020202020204" pitchFamily="34" charset="0"/>
              <a:buNone/>
              <a:defRPr/>
            </a:pPr>
            <a:r>
              <a:rPr lang="en-GB" sz="1800" b="1" dirty="0"/>
              <a:t>Hospital Admission complicated by AKI </a:t>
            </a:r>
          </a:p>
          <a:p>
            <a:pPr marL="254000" indent="0">
              <a:buFont typeface="Arial" panose="020B0604020202020204" pitchFamily="34" charset="0"/>
              <a:buNone/>
              <a:defRPr/>
            </a:pPr>
            <a:r>
              <a:rPr lang="en-GB" sz="1800" dirty="0"/>
              <a:t>1020 patients admitted 2 x DGH in Wales</a:t>
            </a:r>
          </a:p>
          <a:p>
            <a:pPr marL="254000" indent="0">
              <a:buFont typeface="Arial" panose="020B0604020202020204" pitchFamily="34" charset="0"/>
              <a:buNone/>
              <a:defRPr/>
            </a:pPr>
            <a:endParaRPr lang="en-GB" sz="1800" b="1" dirty="0"/>
          </a:p>
          <a:p>
            <a:pPr marL="539750" indent="-285750">
              <a:defRPr/>
            </a:pPr>
            <a:r>
              <a:rPr lang="en-GB" sz="1800" b="1" dirty="0"/>
              <a:t>Increased Mortality</a:t>
            </a:r>
            <a:endParaRPr lang="en-GB" sz="1800" dirty="0"/>
          </a:p>
          <a:p>
            <a:pPr marL="254000" indent="0">
              <a:buFont typeface="Arial" panose="020B0604020202020204" pitchFamily="34" charset="0"/>
              <a:buNone/>
              <a:defRPr/>
            </a:pPr>
            <a:r>
              <a:rPr lang="en-GB" sz="1800" dirty="0"/>
              <a:t>	Within 14 months of the AKI episodes</a:t>
            </a:r>
          </a:p>
          <a:p>
            <a:pPr marL="254000" indent="0">
              <a:buFont typeface="Arial" panose="020B0604020202020204" pitchFamily="34" charset="0"/>
              <a:buNone/>
              <a:defRPr/>
            </a:pPr>
            <a:r>
              <a:rPr lang="en-GB" sz="1800" dirty="0"/>
              <a:t>	50%  had died (287 in-hospital deaths)</a:t>
            </a:r>
          </a:p>
          <a:p>
            <a:pPr marL="254000" indent="0">
              <a:buFont typeface="Arial" panose="020B0604020202020204" pitchFamily="34" charset="0"/>
              <a:buNone/>
              <a:defRPr/>
            </a:pPr>
            <a:endParaRPr lang="en-GB" sz="1800" b="1" dirty="0"/>
          </a:p>
          <a:p>
            <a:pPr marL="539750" indent="-285750">
              <a:defRPr/>
            </a:pPr>
            <a:r>
              <a:rPr lang="en-GB" sz="1800" b="1" dirty="0"/>
              <a:t>Increased CKD Development/Progression</a:t>
            </a:r>
          </a:p>
          <a:p>
            <a:pPr marL="254000" indent="0">
              <a:buFont typeface="Arial" panose="020B0604020202020204" pitchFamily="34" charset="0"/>
              <a:buNone/>
              <a:defRPr/>
            </a:pPr>
            <a:r>
              <a:rPr lang="en-GB" sz="1800" kern="1200" dirty="0"/>
              <a:t>	&gt; 33% had de novo CKD or progression of pre-existing CKD</a:t>
            </a:r>
          </a:p>
          <a:p>
            <a:pPr marL="254000" indent="0">
              <a:buFont typeface="Arial" panose="020B0604020202020204" pitchFamily="34" charset="0"/>
              <a:buNone/>
              <a:defRPr/>
            </a:pPr>
            <a:endParaRPr lang="en-GB" sz="1800" b="1" dirty="0"/>
          </a:p>
          <a:p>
            <a:pPr marL="539750" indent="-285750">
              <a:defRPr/>
            </a:pPr>
            <a:r>
              <a:rPr lang="en-GB" sz="1800" b="1" dirty="0"/>
              <a:t>Increased Rehospitalisation </a:t>
            </a:r>
          </a:p>
          <a:p>
            <a:pPr marL="254000" indent="0">
              <a:buFont typeface="Arial" panose="020B0604020202020204" pitchFamily="34" charset="0"/>
              <a:buNone/>
              <a:defRPr/>
            </a:pPr>
            <a:r>
              <a:rPr lang="en-GB" sz="1800" dirty="0"/>
              <a:t>	492 Rehospitalisation events within 6 months after discharge</a:t>
            </a:r>
          </a:p>
          <a:p>
            <a:pPr marL="254000" indent="0">
              <a:buFont typeface="Arial" panose="020B0604020202020204" pitchFamily="34" charset="0"/>
              <a:buNone/>
              <a:defRPr/>
            </a:pPr>
            <a:endParaRPr lang="en-GB" sz="1600" dirty="0"/>
          </a:p>
          <a:p>
            <a:pPr marL="254000" indent="0">
              <a:buFont typeface="Arial" panose="020B0604020202020204" pitchFamily="34" charset="0"/>
              <a:buNone/>
              <a:defRPr/>
            </a:pPr>
            <a:r>
              <a:rPr lang="en-GB" sz="1600" dirty="0"/>
              <a:t>                                                 </a:t>
            </a:r>
            <a:r>
              <a:rPr lang="en-GB" sz="1600" dirty="0" err="1"/>
              <a:t>Wonnacott</a:t>
            </a:r>
            <a:r>
              <a:rPr lang="en-GB" sz="1600" dirty="0"/>
              <a:t> et al, 2014C </a:t>
            </a:r>
            <a:r>
              <a:rPr lang="en-GB" sz="1600" dirty="0" err="1"/>
              <a:t>lin</a:t>
            </a:r>
            <a:r>
              <a:rPr lang="en-GB" sz="1600" dirty="0"/>
              <a:t> J Am </a:t>
            </a:r>
            <a:r>
              <a:rPr lang="en-GB" sz="1600" dirty="0" err="1"/>
              <a:t>Soc</a:t>
            </a:r>
            <a:r>
              <a:rPr lang="en-GB" sz="1600" dirty="0"/>
              <a:t> </a:t>
            </a:r>
            <a:r>
              <a:rPr lang="en-GB" sz="1600" dirty="0" err="1"/>
              <a:t>Nephrol</a:t>
            </a:r>
            <a:r>
              <a:rPr lang="en-GB" sz="1600" dirty="0"/>
              <a:t> 9: 1007</a:t>
            </a:r>
          </a:p>
        </p:txBody>
      </p:sp>
      <p:pic>
        <p:nvPicPr>
          <p:cNvPr id="25604" name="Picture 4"/>
          <p:cNvPicPr>
            <a:picLocks noChangeAspect="1" noChangeArrowheads="1"/>
          </p:cNvPicPr>
          <p:nvPr/>
        </p:nvPicPr>
        <p:blipFill>
          <a:blip r:embed="rId3" cstate="print"/>
          <a:srcRect/>
          <a:stretch>
            <a:fillRect/>
          </a:stretch>
        </p:blipFill>
        <p:spPr bwMode="auto">
          <a:xfrm>
            <a:off x="7535863" y="1323975"/>
            <a:ext cx="2881312" cy="2098675"/>
          </a:xfrm>
          <a:prstGeom prst="rect">
            <a:avLst/>
          </a:prstGeom>
          <a:noFill/>
          <a:ln w="9525">
            <a:solidFill>
              <a:srgbClr val="000000">
                <a:alpha val="67842"/>
              </a:srgbClr>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sz="2400" smtClean="0">
                <a:solidFill>
                  <a:srgbClr val="000099"/>
                </a:solidFill>
              </a:rPr>
              <a:t>Acute Kidney Injury:</a:t>
            </a:r>
            <a:br>
              <a:rPr lang="en-US" altLang="en-US" sz="2400" smtClean="0">
                <a:solidFill>
                  <a:srgbClr val="000099"/>
                </a:solidFill>
              </a:rPr>
            </a:br>
            <a:r>
              <a:rPr lang="en-US" altLang="en-US" sz="2400" smtClean="0">
                <a:solidFill>
                  <a:srgbClr val="000099"/>
                </a:solidFill>
              </a:rPr>
              <a:t>A need to improve transitions of care?</a:t>
            </a:r>
            <a:endParaRPr lang="en-GB" altLang="en-US" sz="2400" smtClean="0">
              <a:solidFill>
                <a:srgbClr val="000099"/>
              </a:solidFill>
            </a:endParaRPr>
          </a:p>
        </p:txBody>
      </p:sp>
      <p:pic>
        <p:nvPicPr>
          <p:cNvPr id="26627" name="Content Placeholder 3" descr="Screen Shot 2018-05-04 at 12.59.34.png"/>
          <p:cNvPicPr>
            <a:picLocks noGrp="1" noChangeAspect="1"/>
          </p:cNvPicPr>
          <p:nvPr>
            <p:ph idx="1"/>
          </p:nvPr>
        </p:nvPicPr>
        <p:blipFill>
          <a:blip r:embed="rId3" cstate="print"/>
          <a:srcRect/>
          <a:stretch>
            <a:fillRect/>
          </a:stretch>
        </p:blipFill>
        <p:spPr bwMode="auto">
          <a:xfrm>
            <a:off x="2466975" y="1196975"/>
            <a:ext cx="7124700" cy="2038350"/>
          </a:xfrm>
          <a:noFill/>
          <a:ln>
            <a:solidFill>
              <a:srgbClr val="000000">
                <a:alpha val="78038"/>
              </a:srgbClr>
            </a:solidFill>
            <a:miter lim="800000"/>
            <a:headEnd/>
            <a:tailEnd/>
          </a:ln>
        </p:spPr>
      </p:pic>
      <p:sp>
        <p:nvSpPr>
          <p:cNvPr id="26628" name="TextBox 7"/>
          <p:cNvSpPr txBox="1">
            <a:spLocks noChangeArrowheads="1"/>
          </p:cNvSpPr>
          <p:nvPr/>
        </p:nvSpPr>
        <p:spPr bwMode="auto">
          <a:xfrm>
            <a:off x="4583113" y="6037263"/>
            <a:ext cx="5942012" cy="369887"/>
          </a:xfrm>
          <a:prstGeom prst="rect">
            <a:avLst/>
          </a:prstGeom>
          <a:noFill/>
          <a:ln w="9525">
            <a:noFill/>
            <a:miter lim="800000"/>
            <a:headEnd/>
            <a:tailEnd/>
          </a:ln>
        </p:spPr>
        <p:txBody>
          <a:bodyPr>
            <a:spAutoFit/>
          </a:bodyPr>
          <a:lstStyle/>
          <a:p>
            <a:r>
              <a:rPr lang="en-US" altLang="en-US" sz="1800" smtClean="0">
                <a:solidFill>
                  <a:srgbClr val="000000"/>
                </a:solidFill>
                <a:latin typeface="Arial" charset="0"/>
              </a:rPr>
              <a:t>Sawnhey et al, BMC Nephrol 2017;18: 9</a:t>
            </a:r>
          </a:p>
        </p:txBody>
      </p:sp>
      <p:sp>
        <p:nvSpPr>
          <p:cNvPr id="26629" name="TextBox 8"/>
          <p:cNvSpPr txBox="1">
            <a:spLocks noChangeArrowheads="1"/>
          </p:cNvSpPr>
          <p:nvPr/>
        </p:nvSpPr>
        <p:spPr bwMode="auto">
          <a:xfrm>
            <a:off x="2782888" y="3429000"/>
            <a:ext cx="6626225" cy="461963"/>
          </a:xfrm>
          <a:prstGeom prst="rect">
            <a:avLst/>
          </a:prstGeom>
          <a:noFill/>
          <a:ln w="9525">
            <a:noFill/>
            <a:miter lim="800000"/>
            <a:headEnd/>
            <a:tailEnd/>
          </a:ln>
        </p:spPr>
        <p:txBody>
          <a:bodyPr>
            <a:spAutoFit/>
          </a:bodyPr>
          <a:lstStyle/>
          <a:p>
            <a:pPr algn="ctr"/>
            <a:r>
              <a:rPr lang="en-GB" altLang="en-US" sz="2400" smtClean="0">
                <a:solidFill>
                  <a:srgbClr val="FF0000"/>
                </a:solidFill>
                <a:latin typeface="Arial" charset="0"/>
              </a:rPr>
              <a:t>18.6% unplanned readmissions ≤ 90 days</a:t>
            </a:r>
          </a:p>
        </p:txBody>
      </p:sp>
      <p:sp>
        <p:nvSpPr>
          <p:cNvPr id="26630" name="TextBox 1"/>
          <p:cNvSpPr txBox="1">
            <a:spLocks noChangeArrowheads="1"/>
          </p:cNvSpPr>
          <p:nvPr/>
        </p:nvSpPr>
        <p:spPr bwMode="auto">
          <a:xfrm>
            <a:off x="1992313" y="3933825"/>
            <a:ext cx="8351837" cy="1968500"/>
          </a:xfrm>
          <a:prstGeom prst="rect">
            <a:avLst/>
          </a:prstGeom>
          <a:noFill/>
          <a:ln w="9525">
            <a:noFill/>
            <a:miter lim="800000"/>
            <a:headEnd/>
            <a:tailEnd/>
          </a:ln>
        </p:spPr>
        <p:txBody>
          <a:bodyPr>
            <a:spAutoFit/>
          </a:bodyPr>
          <a:lstStyle/>
          <a:p>
            <a:r>
              <a:rPr lang="en-GB" altLang="en-US" sz="2200" smtClean="0">
                <a:solidFill>
                  <a:srgbClr val="000000"/>
                </a:solidFill>
                <a:latin typeface="Arial" charset="0"/>
              </a:rPr>
              <a:t>‘</a:t>
            </a:r>
            <a:r>
              <a:rPr lang="en-GB" altLang="en-US" sz="2000" smtClean="0">
                <a:solidFill>
                  <a:srgbClr val="000000"/>
                </a:solidFill>
                <a:latin typeface="Arial" charset="0"/>
              </a:rPr>
              <a:t>AKI is a strong, consistent and independent risk factor for unplanned readmissions – particularly readmissions with acute pulmonary oedema</a:t>
            </a:r>
          </a:p>
          <a:p>
            <a:endParaRPr lang="en-GB" altLang="en-US" sz="2000" smtClean="0">
              <a:solidFill>
                <a:srgbClr val="000000"/>
              </a:solidFill>
              <a:latin typeface="Arial" charset="0"/>
            </a:endParaRPr>
          </a:p>
          <a:p>
            <a:r>
              <a:rPr lang="en-GB" altLang="en-US" sz="2000" smtClean="0">
                <a:solidFill>
                  <a:srgbClr val="000000"/>
                </a:solidFill>
                <a:latin typeface="Arial" charset="0"/>
              </a:rPr>
              <a:t>Pre-emptive planning at discharge should be considered to minimise avoidable readmissions in this high risk group’</a:t>
            </a:r>
          </a:p>
          <a:p>
            <a:r>
              <a:rPr lang="en-GB" altLang="en-US" sz="2000" smtClean="0">
                <a:solidFill>
                  <a:srgbClr val="000000"/>
                </a:solidFill>
                <a:latin typeface="Arial"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82663" y="404813"/>
            <a:ext cx="9228137" cy="101282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Understanding &amp; Addressing </a:t>
            </a:r>
            <a:br>
              <a:rPr lang="en-GB" altLang="en-US" sz="2400" smtClean="0">
                <a:solidFill>
                  <a:srgbClr val="000099"/>
                </a:solidFill>
              </a:rPr>
            </a:br>
            <a:r>
              <a:rPr lang="en-GB" altLang="en-US" sz="2400" smtClean="0">
                <a:solidFill>
                  <a:srgbClr val="000099"/>
                </a:solidFill>
              </a:rPr>
              <a:t>Gaps in Post-AKI care</a:t>
            </a:r>
            <a:br>
              <a:rPr lang="en-GB" altLang="en-US" sz="2400" smtClean="0">
                <a:solidFill>
                  <a:srgbClr val="000099"/>
                </a:solidFill>
              </a:rPr>
            </a:br>
            <a:r>
              <a:rPr lang="en-GB" altLang="en-US" sz="2400" smtClean="0">
                <a:solidFill>
                  <a:srgbClr val="000099"/>
                </a:solidFill>
              </a:rPr>
              <a:t/>
            </a:r>
            <a:br>
              <a:rPr lang="en-GB" altLang="en-US" sz="2400" smtClean="0">
                <a:solidFill>
                  <a:srgbClr val="000099"/>
                </a:solidFill>
              </a:rPr>
            </a:br>
            <a:endParaRPr lang="en-GB" altLang="en-US" sz="2400" smtClean="0">
              <a:solidFill>
                <a:srgbClr val="000099"/>
              </a:solidFill>
            </a:endParaRPr>
          </a:p>
        </p:txBody>
      </p:sp>
      <p:sp>
        <p:nvSpPr>
          <p:cNvPr id="3" name="Text Placeholder 2">
            <a:extLst>
              <a:ext uri="{FF2B5EF4-FFF2-40B4-BE49-F238E27FC236}"/>
            </a:extLst>
          </p:cNvPr>
          <p:cNvSpPr>
            <a:spLocks noGrp="1"/>
          </p:cNvSpPr>
          <p:nvPr>
            <p:ph idx="1"/>
          </p:nvPr>
        </p:nvSpPr>
        <p:spPr>
          <a:xfrm>
            <a:off x="609600" y="1600200"/>
            <a:ext cx="10972800" cy="4525963"/>
          </a:xfrm>
        </p:spPr>
        <p:txBody>
          <a:bodyPr/>
          <a:lstStyle/>
          <a:p>
            <a:pPr marL="101600" eaLnBrk="1" fontAlgn="auto" hangingPunct="1">
              <a:spcBef>
                <a:spcPts val="400"/>
              </a:spcBef>
              <a:spcAft>
                <a:spcPts val="0"/>
              </a:spcAft>
              <a:buClr>
                <a:schemeClr val="dk1"/>
              </a:buClr>
              <a:buSzPct val="100000"/>
              <a:buFont typeface="Arial" panose="020B0604020202020204" pitchFamily="34" charset="0"/>
              <a:buNone/>
              <a:defRPr/>
            </a:pPr>
            <a:r>
              <a:rPr lang="en-GB" sz="1600" b="1" dirty="0">
                <a:solidFill>
                  <a:schemeClr val="dk1"/>
                </a:solidFill>
                <a:sym typeface="Arial"/>
              </a:rPr>
              <a:t>Percentage of episodes of admissions complicated by AKI with discharge summary available, AKI noted in discharge summary and AKI Read coded, Bury CCG (2015/16, 2016/17 and 2017/18) </a:t>
            </a:r>
            <a:endParaRPr lang="en-GB" sz="1600" dirty="0">
              <a:solidFill>
                <a:schemeClr val="dk1"/>
              </a:solidFill>
              <a:sym typeface="Arial"/>
            </a:endParaRPr>
          </a:p>
          <a:p>
            <a:pPr marL="342900" indent="38100" eaLnBrk="1" fontAlgn="auto" hangingPunct="1">
              <a:spcBef>
                <a:spcPts val="400"/>
              </a:spcBef>
              <a:spcAft>
                <a:spcPts val="0"/>
              </a:spcAft>
              <a:buClr>
                <a:schemeClr val="dk1"/>
              </a:buClr>
              <a:buSzPct val="100000"/>
              <a:buFont typeface="Arial"/>
              <a:buChar char="•"/>
              <a:defRPr/>
            </a:pPr>
            <a:endParaRPr lang="en-GB" sz="2000" dirty="0">
              <a:solidFill>
                <a:schemeClr val="dk1"/>
              </a:solidFill>
              <a:sym typeface="Arial"/>
            </a:endParaRPr>
          </a:p>
        </p:txBody>
      </p:sp>
      <p:pic>
        <p:nvPicPr>
          <p:cNvPr id="27652" name="Picture 3"/>
          <p:cNvPicPr>
            <a:picLocks noChangeAspect="1" noChangeArrowheads="1"/>
          </p:cNvPicPr>
          <p:nvPr/>
        </p:nvPicPr>
        <p:blipFill>
          <a:blip r:embed="rId3" cstate="print"/>
          <a:srcRect/>
          <a:stretch>
            <a:fillRect/>
          </a:stretch>
        </p:blipFill>
        <p:spPr bwMode="auto">
          <a:xfrm>
            <a:off x="2290763" y="2565400"/>
            <a:ext cx="7262812" cy="392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524000" y="274638"/>
            <a:ext cx="8686800" cy="1143000"/>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Post-AKI care: </a:t>
            </a:r>
            <a:br>
              <a:rPr lang="en-GB" altLang="en-US" sz="2400" smtClean="0">
                <a:solidFill>
                  <a:srgbClr val="000099"/>
                </a:solidFill>
              </a:rPr>
            </a:br>
            <a:r>
              <a:rPr lang="en-GB" altLang="en-US" sz="2400" smtClean="0">
                <a:solidFill>
                  <a:srgbClr val="000099"/>
                </a:solidFill>
              </a:rPr>
              <a:t>Recommended best practice</a:t>
            </a:r>
            <a:br>
              <a:rPr lang="en-GB" altLang="en-US" sz="2400" smtClean="0">
                <a:solidFill>
                  <a:srgbClr val="000099"/>
                </a:solidFill>
              </a:rPr>
            </a:br>
            <a:endParaRPr lang="en-GB" altLang="en-US" sz="3200" smtClean="0">
              <a:solidFill>
                <a:srgbClr val="000099"/>
              </a:solidFill>
            </a:endParaRPr>
          </a:p>
        </p:txBody>
      </p:sp>
      <p:sp>
        <p:nvSpPr>
          <p:cNvPr id="5" name="Content Placeholder 4">
            <a:extLst>
              <a:ext uri="{FF2B5EF4-FFF2-40B4-BE49-F238E27FC236}"/>
            </a:extLst>
          </p:cNvPr>
          <p:cNvSpPr>
            <a:spLocks noGrp="1"/>
          </p:cNvSpPr>
          <p:nvPr>
            <p:ph sz="quarter" idx="4"/>
          </p:nvPr>
        </p:nvSpPr>
        <p:spPr>
          <a:xfrm>
            <a:off x="5519738" y="1628775"/>
            <a:ext cx="5040312" cy="4421188"/>
          </a:xfrm>
        </p:spPr>
        <p:txBody>
          <a:bodyPr/>
          <a:lstStyle/>
          <a:p>
            <a:pPr marL="0" indent="0">
              <a:buFont typeface="Arial" panose="020B0604020202020204" pitchFamily="34" charset="0"/>
              <a:buNone/>
              <a:defRPr/>
            </a:pPr>
            <a:r>
              <a:rPr lang="en-GB" sz="2000" b="1" dirty="0"/>
              <a:t>Structures </a:t>
            </a:r>
          </a:p>
          <a:p>
            <a:pPr marL="342900" indent="-342900">
              <a:defRPr/>
            </a:pPr>
            <a:r>
              <a:rPr lang="en-GB" sz="2000" dirty="0"/>
              <a:t>Develop AKI Registers in primary care</a:t>
            </a:r>
            <a:endParaRPr lang="en-GB" sz="2000" b="1" dirty="0"/>
          </a:p>
          <a:p>
            <a:pPr marL="0" indent="0">
              <a:buFont typeface="Arial" panose="020B0604020202020204" pitchFamily="34" charset="0"/>
              <a:buNone/>
              <a:defRPr/>
            </a:pPr>
            <a:endParaRPr lang="en-GB" sz="2000" b="1" dirty="0"/>
          </a:p>
          <a:p>
            <a:pPr marL="0" indent="0">
              <a:buFont typeface="Arial" panose="020B0604020202020204" pitchFamily="34" charset="0"/>
              <a:buNone/>
              <a:defRPr/>
            </a:pPr>
            <a:r>
              <a:rPr lang="en-GB" sz="2000" b="1" dirty="0"/>
              <a:t>Processes</a:t>
            </a:r>
          </a:p>
          <a:p>
            <a:pPr marL="0" indent="0">
              <a:buFont typeface="Arial" panose="020B0604020202020204" pitchFamily="34" charset="0"/>
              <a:buNone/>
              <a:defRPr/>
            </a:pPr>
            <a:endParaRPr lang="en-GB" sz="2000" b="1" dirty="0"/>
          </a:p>
        </p:txBody>
      </p:sp>
      <p:pic>
        <p:nvPicPr>
          <p:cNvPr id="28676" name="Picture 6"/>
          <p:cNvPicPr>
            <a:picLocks noChangeAspect="1" noChangeArrowheads="1"/>
          </p:cNvPicPr>
          <p:nvPr/>
        </p:nvPicPr>
        <p:blipFill>
          <a:blip r:embed="rId3" cstate="print"/>
          <a:srcRect/>
          <a:stretch>
            <a:fillRect/>
          </a:stretch>
        </p:blipFill>
        <p:spPr bwMode="auto">
          <a:xfrm>
            <a:off x="2279650" y="1412875"/>
            <a:ext cx="1873250" cy="2808288"/>
          </a:xfrm>
          <a:prstGeom prst="rect">
            <a:avLst/>
          </a:prstGeom>
          <a:noFill/>
          <a:ln w="9525">
            <a:solidFill>
              <a:schemeClr val="tx1">
                <a:alpha val="50980"/>
              </a:schemeClr>
            </a:solid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1703388" y="3122613"/>
            <a:ext cx="2649537" cy="1547812"/>
          </a:xfrm>
          <a:prstGeom prst="rect">
            <a:avLst/>
          </a:prstGeom>
          <a:noFill/>
          <a:ln w="9525">
            <a:solidFill>
              <a:schemeClr val="tx1">
                <a:alpha val="56078"/>
              </a:schemeClr>
            </a:solidFill>
            <a:miter lim="800000"/>
            <a:headEnd/>
            <a:tailEnd/>
          </a:ln>
        </p:spPr>
      </p:pic>
      <p:pic>
        <p:nvPicPr>
          <p:cNvPr id="28678" name="Content Placeholder 9"/>
          <p:cNvPicPr>
            <a:picLocks noGrp="1"/>
          </p:cNvPicPr>
          <p:nvPr>
            <p:ph sz="half" idx="2"/>
          </p:nvPr>
        </p:nvPicPr>
        <p:blipFill>
          <a:blip r:embed="rId5" cstate="print"/>
          <a:srcRect/>
          <a:stretch>
            <a:fillRect/>
          </a:stretch>
        </p:blipFill>
        <p:spPr bwMode="auto">
          <a:xfrm>
            <a:off x="3489325" y="3284538"/>
            <a:ext cx="1727200" cy="2592387"/>
          </a:xfrm>
          <a:noFill/>
          <a:ln>
            <a:solidFill>
              <a:schemeClr val="tx1">
                <a:alpha val="41176"/>
              </a:schemeClr>
            </a:solidFill>
            <a:miter lim="800000"/>
            <a:headEnd/>
            <a:tailEnd/>
          </a:ln>
        </p:spPr>
      </p:pic>
      <p:sp>
        <p:nvSpPr>
          <p:cNvPr id="7" name="Content Placeholder 4">
            <a:extLst>
              <a:ext uri="{FF2B5EF4-FFF2-40B4-BE49-F238E27FC236}"/>
            </a:extLst>
          </p:cNvPr>
          <p:cNvSpPr txBox="1">
            <a:spLocks/>
          </p:cNvSpPr>
          <p:nvPr/>
        </p:nvSpPr>
        <p:spPr bwMode="auto">
          <a:xfrm>
            <a:off x="5519738" y="3122613"/>
            <a:ext cx="5040312" cy="37353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33400" indent="-514350" algn="l" rtl="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2400">
                <a:solidFill>
                  <a:srgbClr val="002B5C"/>
                </a:solidFill>
                <a:latin typeface="+mn-lt"/>
                <a:ea typeface="+mn-ea"/>
                <a:cs typeface="+mn-cs"/>
              </a:defRPr>
            </a:lvl1pPr>
            <a:lvl2pPr marL="1162050" indent="-449263" algn="l" rtl="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2000">
                <a:solidFill>
                  <a:srgbClr val="002B5C"/>
                </a:solidFill>
                <a:latin typeface="+mn-lt"/>
              </a:defRPr>
            </a:lvl2pPr>
            <a:lvl3pPr marL="1695450" indent="-354013" algn="l" rtl="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1800">
                <a:solidFill>
                  <a:srgbClr val="002B5C"/>
                </a:solidFill>
                <a:latin typeface="+mn-lt"/>
              </a:defRPr>
            </a:lvl3pPr>
            <a:lvl4pPr marL="2247900" indent="-373063" algn="l" rtl="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1600">
                <a:solidFill>
                  <a:srgbClr val="002B5C"/>
                </a:solidFill>
                <a:latin typeface="+mn-lt"/>
              </a:defRPr>
            </a:lvl4pPr>
            <a:lvl5pPr marL="2781300" indent="-354013" algn="l" rtl="0" eaLnBrk="0" fontAlgn="base" hangingPunct="0">
              <a:spcBef>
                <a:spcPct val="20000"/>
              </a:spcBef>
              <a:spcAft>
                <a:spcPct val="0"/>
              </a:spcAft>
              <a:buFont typeface="Arial" panose="020B0604020202020204" pitchFamily="34" charset="0"/>
              <a:buChar char="•"/>
              <a:tabLst>
                <a:tab pos="533400" algn="l"/>
                <a:tab pos="1162050" algn="l"/>
                <a:tab pos="1695450" algn="l"/>
                <a:tab pos="2247900" algn="l"/>
                <a:tab pos="2781300" algn="l"/>
              </a:tabLst>
              <a:defRPr sz="1600">
                <a:solidFill>
                  <a:srgbClr val="002B5C"/>
                </a:solidFill>
                <a:latin typeface="+mn-lt"/>
              </a:defRPr>
            </a:lvl5pPr>
            <a:lvl6pPr marL="3238500" indent="-354013" algn="l" rtl="0" eaLnBrk="0" fontAlgn="base" hangingPunct="0">
              <a:spcBef>
                <a:spcPct val="20000"/>
              </a:spcBef>
              <a:spcAft>
                <a:spcPct val="0"/>
              </a:spcAft>
              <a:buBlip>
                <a:blip r:embed="rId6"/>
              </a:buBlip>
              <a:tabLst>
                <a:tab pos="533400" algn="l"/>
                <a:tab pos="1162050" algn="l"/>
                <a:tab pos="1695450" algn="l"/>
                <a:tab pos="2247900" algn="l"/>
                <a:tab pos="2781300" algn="l"/>
              </a:tabLst>
              <a:defRPr sz="1600">
                <a:solidFill>
                  <a:schemeClr val="tx1"/>
                </a:solidFill>
                <a:latin typeface="+mn-lt"/>
              </a:defRPr>
            </a:lvl6pPr>
            <a:lvl7pPr marL="3695700" indent="-354013" algn="l" rtl="0" eaLnBrk="0" fontAlgn="base" hangingPunct="0">
              <a:spcBef>
                <a:spcPct val="20000"/>
              </a:spcBef>
              <a:spcAft>
                <a:spcPct val="0"/>
              </a:spcAft>
              <a:buBlip>
                <a:blip r:embed="rId6"/>
              </a:buBlip>
              <a:tabLst>
                <a:tab pos="533400" algn="l"/>
                <a:tab pos="1162050" algn="l"/>
                <a:tab pos="1695450" algn="l"/>
                <a:tab pos="2247900" algn="l"/>
                <a:tab pos="2781300" algn="l"/>
              </a:tabLst>
              <a:defRPr sz="1600">
                <a:solidFill>
                  <a:schemeClr val="tx1"/>
                </a:solidFill>
                <a:latin typeface="+mn-lt"/>
              </a:defRPr>
            </a:lvl7pPr>
            <a:lvl8pPr marL="4152900" indent="-354013" algn="l" rtl="0" eaLnBrk="0" fontAlgn="base" hangingPunct="0">
              <a:spcBef>
                <a:spcPct val="20000"/>
              </a:spcBef>
              <a:spcAft>
                <a:spcPct val="0"/>
              </a:spcAft>
              <a:buBlip>
                <a:blip r:embed="rId6"/>
              </a:buBlip>
              <a:tabLst>
                <a:tab pos="533400" algn="l"/>
                <a:tab pos="1162050" algn="l"/>
                <a:tab pos="1695450" algn="l"/>
                <a:tab pos="2247900" algn="l"/>
                <a:tab pos="2781300" algn="l"/>
              </a:tabLst>
              <a:defRPr sz="1600">
                <a:solidFill>
                  <a:schemeClr val="tx1"/>
                </a:solidFill>
                <a:latin typeface="+mn-lt"/>
              </a:defRPr>
            </a:lvl8pPr>
            <a:lvl9pPr marL="4610100" indent="-354013" algn="l" rtl="0" eaLnBrk="0" fontAlgn="base" hangingPunct="0">
              <a:spcBef>
                <a:spcPct val="20000"/>
              </a:spcBef>
              <a:spcAft>
                <a:spcPct val="0"/>
              </a:spcAft>
              <a:buBlip>
                <a:blip r:embed="rId6"/>
              </a:buBlip>
              <a:tabLst>
                <a:tab pos="533400" algn="l"/>
                <a:tab pos="1162050" algn="l"/>
                <a:tab pos="1695450" algn="l"/>
                <a:tab pos="2247900" algn="l"/>
                <a:tab pos="2781300" algn="l"/>
              </a:tabLst>
              <a:defRPr sz="1600">
                <a:solidFill>
                  <a:schemeClr val="tx1"/>
                </a:solidFill>
                <a:latin typeface="+mn-lt"/>
              </a:defRPr>
            </a:lvl9pPr>
          </a:lstStyle>
          <a:p>
            <a:pPr>
              <a:defRPr/>
            </a:pPr>
            <a:r>
              <a:rPr lang="en-GB" altLang="en-US" sz="2000" kern="0" dirty="0" smtClean="0"/>
              <a:t>Diagnostic Coding </a:t>
            </a:r>
          </a:p>
          <a:p>
            <a:pPr marL="19050" indent="0">
              <a:buFont typeface="Arial" panose="020B0604020202020204" pitchFamily="34" charset="0"/>
              <a:buNone/>
              <a:defRPr/>
            </a:pPr>
            <a:endParaRPr lang="en-GB" altLang="en-US" sz="2000" kern="0" dirty="0"/>
          </a:p>
          <a:p>
            <a:pPr>
              <a:defRPr/>
            </a:pPr>
            <a:r>
              <a:rPr lang="en-GB" altLang="en-US" sz="2000" kern="0" dirty="0" smtClean="0"/>
              <a:t>Medicines review</a:t>
            </a:r>
          </a:p>
          <a:p>
            <a:pPr marL="19050" indent="0">
              <a:buFont typeface="Arial" panose="020B0604020202020204" pitchFamily="34" charset="0"/>
              <a:buNone/>
              <a:defRPr/>
            </a:pPr>
            <a:endParaRPr lang="en-GB" altLang="en-US" sz="2000" kern="0" dirty="0" smtClean="0"/>
          </a:p>
          <a:p>
            <a:pPr>
              <a:defRPr/>
            </a:pPr>
            <a:r>
              <a:rPr lang="en-GB" altLang="en-US" sz="2000" kern="0" dirty="0" smtClean="0"/>
              <a:t>Kidney monitoring</a:t>
            </a:r>
          </a:p>
          <a:p>
            <a:pPr marL="19050" indent="0">
              <a:buFont typeface="Arial" panose="020B0604020202020204" pitchFamily="34" charset="0"/>
              <a:buNone/>
              <a:defRPr/>
            </a:pPr>
            <a:endParaRPr lang="en-GB" altLang="en-US" sz="2000" kern="0" dirty="0" smtClean="0"/>
          </a:p>
          <a:p>
            <a:pPr>
              <a:defRPr/>
            </a:pPr>
            <a:r>
              <a:rPr lang="en-GB" altLang="en-US" sz="2000" kern="0" dirty="0" smtClean="0"/>
              <a:t>Communication with patients &amp; carers   </a:t>
            </a:r>
            <a:endParaRPr lang="en-GB" altLang="en-US" sz="2000" kern="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Key principles:</a:t>
            </a:r>
            <a:br>
              <a:rPr lang="en-GB" altLang="en-US" sz="2400" smtClean="0">
                <a:solidFill>
                  <a:srgbClr val="000099"/>
                </a:solidFill>
              </a:rPr>
            </a:br>
            <a:r>
              <a:rPr lang="en-GB" altLang="en-US" sz="2400" smtClean="0">
                <a:solidFill>
                  <a:srgbClr val="000099"/>
                </a:solidFill>
              </a:rPr>
              <a:t>The RCGP Quality Improvement Project</a:t>
            </a:r>
            <a:br>
              <a:rPr lang="en-GB" altLang="en-US" sz="2400" smtClean="0">
                <a:solidFill>
                  <a:srgbClr val="000099"/>
                </a:solidFill>
              </a:rPr>
            </a:br>
            <a:endParaRPr lang="en-GB" altLang="en-US" sz="2400" smtClean="0">
              <a:solidFill>
                <a:srgbClr val="000099"/>
              </a:solidFill>
            </a:endParaRPr>
          </a:p>
        </p:txBody>
      </p:sp>
      <p:sp>
        <p:nvSpPr>
          <p:cNvPr id="3" name="Content Placeholder 2"/>
          <p:cNvSpPr>
            <a:spLocks noGrp="1"/>
          </p:cNvSpPr>
          <p:nvPr>
            <p:ph idx="1"/>
          </p:nvPr>
        </p:nvSpPr>
        <p:spPr>
          <a:xfrm>
            <a:off x="609600" y="1600200"/>
            <a:ext cx="10972800" cy="4525963"/>
          </a:xfrm>
        </p:spPr>
        <p:txBody>
          <a:bodyPr/>
          <a:lstStyle/>
          <a:p>
            <a:pPr>
              <a:defRPr/>
            </a:pPr>
            <a:r>
              <a:rPr lang="en-GB" sz="2400" dirty="0" smtClean="0"/>
              <a:t>Develop evidence based interventions grounded in an in-depth understanding of routine clinical practice </a:t>
            </a:r>
          </a:p>
          <a:p>
            <a:pPr marL="19050" indent="0">
              <a:buFont typeface="Arial" panose="020B0604020202020204" pitchFamily="34" charset="0"/>
              <a:buNone/>
              <a:defRPr/>
            </a:pPr>
            <a:endParaRPr lang="en-GB" sz="2400" dirty="0" smtClean="0"/>
          </a:p>
          <a:p>
            <a:pPr>
              <a:defRPr/>
            </a:pPr>
            <a:r>
              <a:rPr lang="en-GB" sz="2400" dirty="0" smtClean="0"/>
              <a:t>Maximise clinical utility of AKI as a driver of quality &amp; safety whilst minimise treatment burden for patients unnecessary clinician workload </a:t>
            </a:r>
          </a:p>
          <a:p>
            <a:pPr>
              <a:defRPr/>
            </a:pPr>
            <a:endParaRPr lang="en-GB" sz="2400" dirty="0" smtClean="0"/>
          </a:p>
          <a:p>
            <a:pPr>
              <a:defRPr/>
            </a:pPr>
            <a:r>
              <a:rPr lang="en-GB" sz="2400" dirty="0"/>
              <a:t>Support system resilience through collaborative working across the interfaces of </a:t>
            </a:r>
            <a:r>
              <a:rPr lang="en-GB" sz="2400" dirty="0" smtClean="0"/>
              <a:t>care</a:t>
            </a:r>
          </a:p>
          <a:p>
            <a:pPr marL="19050" indent="0">
              <a:buFont typeface="Arial" panose="020B0604020202020204" pitchFamily="34" charset="0"/>
              <a:buNone/>
              <a:defRPr/>
            </a:pPr>
            <a:endParaRPr lang="en-GB" sz="2400" dirty="0" smtClean="0"/>
          </a:p>
          <a:p>
            <a:pPr>
              <a:defRPr/>
            </a:pPr>
            <a:endParaRPr lang="en-GB" sz="2400" dirty="0"/>
          </a:p>
          <a:p>
            <a:pPr marL="19050" indent="0">
              <a:buFont typeface="Arial" panose="020B0604020202020204" pitchFamily="34" charset="0"/>
              <a:buNone/>
              <a:defRPr/>
            </a:pPr>
            <a:endParaRPr lang="en-GB" sz="2400" dirty="0"/>
          </a:p>
        </p:txBody>
      </p:sp>
      <p:pic>
        <p:nvPicPr>
          <p:cNvPr id="29700" name="Content Placeholder 7"/>
          <p:cNvPicPr>
            <a:picLocks/>
          </p:cNvPicPr>
          <p:nvPr/>
        </p:nvPicPr>
        <p:blipFill>
          <a:blip r:embed="rId3" cstate="print"/>
          <a:srcRect/>
          <a:stretch>
            <a:fillRect/>
          </a:stretch>
        </p:blipFill>
        <p:spPr bwMode="auto">
          <a:xfrm>
            <a:off x="4943475" y="4652963"/>
            <a:ext cx="6162675" cy="1820862"/>
          </a:xfrm>
          <a:prstGeom prst="rect">
            <a:avLst/>
          </a:prstGeom>
          <a:noFill/>
          <a:ln w="9525">
            <a:solidFill>
              <a:srgbClr val="000000">
                <a:alpha val="83136"/>
              </a:srgbClr>
            </a:solidFill>
            <a:miter lim="800000"/>
            <a:headEnd/>
            <a:tailEnd/>
          </a:ln>
        </p:spPr>
      </p:pic>
      <p:pic>
        <p:nvPicPr>
          <p:cNvPr id="29701" name="Picture 3" descr="UK-Renal-Registry"/>
          <p:cNvPicPr>
            <a:picLocks noChangeAspect="1" noChangeArrowheads="1"/>
          </p:cNvPicPr>
          <p:nvPr/>
        </p:nvPicPr>
        <p:blipFill>
          <a:blip r:embed="rId4" cstate="print"/>
          <a:srcRect/>
          <a:stretch>
            <a:fillRect/>
          </a:stretch>
        </p:blipFill>
        <p:spPr bwMode="auto">
          <a:xfrm>
            <a:off x="9456738" y="6051550"/>
            <a:ext cx="2430462" cy="66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530225" y="188913"/>
            <a:ext cx="9680575" cy="1228725"/>
          </a:xfrm>
          <a:noFill/>
          <a:ln>
            <a:miter lim="800000"/>
            <a:headEnd/>
            <a:tailEnd/>
          </a:ln>
        </p:spPr>
        <p:txBody>
          <a:bodyPr vert="horz" wrap="square" lIns="91440" tIns="45720" rIns="91440" bIns="45720" numCol="1" anchor="t" anchorCtr="0" compatLnSpc="1">
            <a:prstTxWarp prst="textNoShape">
              <a:avLst/>
            </a:prstTxWarp>
          </a:bodyPr>
          <a:lstStyle/>
          <a:p>
            <a:r>
              <a:rPr lang="en-US" altLang="en-US" sz="2400" smtClean="0">
                <a:solidFill>
                  <a:srgbClr val="000099"/>
                </a:solidFill>
              </a:rPr>
              <a:t/>
            </a:r>
            <a:br>
              <a:rPr lang="en-US" altLang="en-US" sz="2400" smtClean="0">
                <a:solidFill>
                  <a:srgbClr val="000099"/>
                </a:solidFill>
              </a:rPr>
            </a:br>
            <a:r>
              <a:rPr lang="en-US" altLang="en-US" sz="2400" smtClean="0">
                <a:solidFill>
                  <a:srgbClr val="000099"/>
                </a:solidFill>
              </a:rPr>
              <a:t>AKI Case Note Reviews +  STEW</a:t>
            </a:r>
            <a:br>
              <a:rPr lang="en-US" altLang="en-US" sz="2400" smtClean="0">
                <a:solidFill>
                  <a:srgbClr val="000099"/>
                </a:solidFill>
              </a:rPr>
            </a:br>
            <a:r>
              <a:rPr lang="en-US" altLang="en-US" sz="2400" smtClean="0">
                <a:solidFill>
                  <a:srgbClr val="000099"/>
                </a:solidFill>
              </a:rPr>
              <a:t/>
            </a:r>
            <a:br>
              <a:rPr lang="en-US" altLang="en-US" sz="2400" smtClean="0">
                <a:solidFill>
                  <a:srgbClr val="000099"/>
                </a:solidFill>
              </a:rPr>
            </a:br>
            <a:endParaRPr lang="en-US" altLang="en-US" sz="2400" smtClean="0">
              <a:solidFill>
                <a:srgbClr val="000099"/>
              </a:solidFill>
            </a:endParaRPr>
          </a:p>
        </p:txBody>
      </p:sp>
      <p:sp>
        <p:nvSpPr>
          <p:cNvPr id="18436" name="Content Placeholder 1">
            <a:extLst>
              <a:ext uri="{FF2B5EF4-FFF2-40B4-BE49-F238E27FC236}"/>
            </a:extLst>
          </p:cNvPr>
          <p:cNvSpPr>
            <a:spLocks noGrp="1"/>
          </p:cNvSpPr>
          <p:nvPr>
            <p:ph sz="half" idx="2"/>
          </p:nvPr>
        </p:nvSpPr>
        <p:spPr bwMode="auto">
          <a:xfrm>
            <a:off x="5087938" y="1484313"/>
            <a:ext cx="5580062" cy="504031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altLang="en-US" sz="2000" dirty="0"/>
              <a:t>24 General Practices across England &amp; Scotland</a:t>
            </a:r>
          </a:p>
          <a:p>
            <a:pPr lvl="1">
              <a:buFont typeface="Wingdings" panose="05000000000000000000" pitchFamily="2" charset="2"/>
              <a:buChar char="Ø"/>
              <a:defRPr/>
            </a:pPr>
            <a:r>
              <a:rPr lang="en-GB" altLang="en-US" sz="2000" dirty="0"/>
              <a:t>Responding to AKI Warning Stage Test Results</a:t>
            </a:r>
          </a:p>
          <a:p>
            <a:pPr lvl="1">
              <a:buFont typeface="Wingdings" panose="05000000000000000000" pitchFamily="2" charset="2"/>
              <a:buChar char="Ø"/>
              <a:defRPr/>
            </a:pPr>
            <a:r>
              <a:rPr lang="en-GB" altLang="en-US" sz="2000" dirty="0"/>
              <a:t>Post-AKI care</a:t>
            </a:r>
          </a:p>
          <a:p>
            <a:pPr marL="19050" indent="0">
              <a:buFont typeface="Arial" panose="020B0604020202020204" pitchFamily="34" charset="0"/>
              <a:buNone/>
              <a:defRPr/>
            </a:pPr>
            <a:endParaRPr lang="en-GB" altLang="en-US" sz="2000" dirty="0"/>
          </a:p>
          <a:p>
            <a:pPr>
              <a:buFontTx/>
              <a:buChar char="•"/>
              <a:defRPr/>
            </a:pPr>
            <a:r>
              <a:rPr lang="en-GB" altLang="en-US" sz="2000" dirty="0"/>
              <a:t>148 Case note reviews</a:t>
            </a:r>
          </a:p>
          <a:p>
            <a:pPr lvl="1">
              <a:buFont typeface="Wingdings" pitchFamily="2" charset="2"/>
              <a:buChar char="Ø"/>
              <a:defRPr/>
            </a:pPr>
            <a:r>
              <a:rPr lang="en-GB" altLang="en-US" sz="2000" dirty="0"/>
              <a:t>Identify learning </a:t>
            </a:r>
            <a:r>
              <a:rPr lang="en-GB" altLang="en-US" sz="2000" dirty="0" smtClean="0"/>
              <a:t>needs</a:t>
            </a:r>
          </a:p>
          <a:p>
            <a:pPr lvl="1">
              <a:buFont typeface="Wingdings" pitchFamily="2" charset="2"/>
              <a:buChar char="Ø"/>
              <a:defRPr/>
            </a:pPr>
            <a:r>
              <a:rPr lang="en-GB" altLang="en-US" sz="2000" dirty="0" smtClean="0"/>
              <a:t>Develop </a:t>
            </a:r>
            <a:r>
              <a:rPr lang="en-GB" altLang="en-US" sz="2000" dirty="0"/>
              <a:t>an action plan </a:t>
            </a:r>
          </a:p>
          <a:p>
            <a:pPr marL="19050" indent="0">
              <a:buFont typeface="Arial" panose="020B0604020202020204" pitchFamily="34" charset="0"/>
              <a:buNone/>
              <a:defRPr/>
            </a:pPr>
            <a:endParaRPr lang="en-GB" altLang="en-US" sz="2000" dirty="0"/>
          </a:p>
          <a:p>
            <a:pPr>
              <a:defRPr/>
            </a:pPr>
            <a:r>
              <a:rPr lang="en-GB" altLang="en-US" sz="2000" dirty="0"/>
              <a:t>Applied STEW to learning </a:t>
            </a:r>
            <a:r>
              <a:rPr lang="en-GB" altLang="en-US" sz="2000" dirty="0" smtClean="0"/>
              <a:t>identified</a:t>
            </a:r>
          </a:p>
          <a:p>
            <a:pPr lvl="1">
              <a:buFont typeface="Wingdings" panose="05000000000000000000" pitchFamily="2" charset="2"/>
              <a:buChar char="Ø"/>
              <a:defRPr/>
            </a:pPr>
            <a:r>
              <a:rPr lang="en-GB" altLang="en-US" sz="2000" dirty="0" smtClean="0"/>
              <a:t>Practice Level</a:t>
            </a:r>
          </a:p>
          <a:p>
            <a:pPr lvl="1">
              <a:buFont typeface="Wingdings" panose="05000000000000000000" pitchFamily="2" charset="2"/>
              <a:buChar char="Ø"/>
              <a:defRPr/>
            </a:pPr>
            <a:r>
              <a:rPr lang="en-GB" altLang="en-US" sz="2000" dirty="0" smtClean="0"/>
              <a:t>Regional/ National Level</a:t>
            </a:r>
            <a:endParaRPr lang="en-GB" altLang="en-US" sz="2000" dirty="0"/>
          </a:p>
          <a:p>
            <a:pPr marL="19050" indent="0">
              <a:buFont typeface="Arial" panose="020B0604020202020204" pitchFamily="34" charset="0"/>
              <a:buNone/>
              <a:defRPr/>
            </a:pPr>
            <a:endParaRPr lang="en-GB" altLang="en-US" sz="2400" dirty="0"/>
          </a:p>
          <a:p>
            <a:pPr marL="19050" indent="0">
              <a:buFont typeface="Arial" panose="020B0604020202020204" pitchFamily="34" charset="0"/>
              <a:buNone/>
              <a:defRPr/>
            </a:pPr>
            <a:endParaRPr lang="en-GB" altLang="en-US" sz="2400" dirty="0"/>
          </a:p>
          <a:p>
            <a:pPr marL="19050" indent="0">
              <a:buFont typeface="Arial" panose="020B0604020202020204" pitchFamily="34" charset="0"/>
              <a:buNone/>
              <a:defRPr/>
            </a:pPr>
            <a:endParaRPr lang="en-GB" altLang="en-US" sz="2400" dirty="0"/>
          </a:p>
        </p:txBody>
      </p:sp>
      <p:pic>
        <p:nvPicPr>
          <p:cNvPr id="30724" name="Picture 4"/>
          <p:cNvPicPr>
            <a:picLocks noChangeAspect="1" noChangeArrowheads="1"/>
          </p:cNvPicPr>
          <p:nvPr/>
        </p:nvPicPr>
        <p:blipFill>
          <a:blip r:embed="rId3" cstate="print"/>
          <a:srcRect l="13634" t="6598" r="15128" b="5624"/>
          <a:stretch>
            <a:fillRect/>
          </a:stretch>
        </p:blipFill>
        <p:spPr bwMode="auto">
          <a:xfrm>
            <a:off x="7732713" y="0"/>
            <a:ext cx="1477962" cy="1355725"/>
          </a:xfrm>
          <a:prstGeom prst="rect">
            <a:avLst/>
          </a:prstGeom>
          <a:noFill/>
          <a:ln w="9525">
            <a:solidFill>
              <a:srgbClr val="0070C0">
                <a:alpha val="65097"/>
              </a:srgbClr>
            </a:solidFill>
            <a:miter lim="800000"/>
            <a:headEnd/>
            <a:tailEnd/>
          </a:ln>
          <a:effectLst/>
        </p:spPr>
      </p:pic>
      <p:pic>
        <p:nvPicPr>
          <p:cNvPr id="30725" name="Picture 5"/>
          <p:cNvPicPr>
            <a:picLocks noChangeAspect="1" noChangeArrowheads="1"/>
          </p:cNvPicPr>
          <p:nvPr/>
        </p:nvPicPr>
        <p:blipFill>
          <a:blip r:embed="rId4" cstate="print"/>
          <a:srcRect/>
          <a:stretch>
            <a:fillRect/>
          </a:stretch>
        </p:blipFill>
        <p:spPr bwMode="auto">
          <a:xfrm>
            <a:off x="9247188" y="0"/>
            <a:ext cx="1414462" cy="1355725"/>
          </a:xfrm>
          <a:prstGeom prst="rect">
            <a:avLst/>
          </a:prstGeom>
          <a:noFill/>
          <a:ln w="19050">
            <a:solidFill>
              <a:schemeClr val="tx1"/>
            </a:solidFill>
            <a:miter lim="800000"/>
            <a:headEnd/>
            <a:tailEnd/>
          </a:ln>
        </p:spPr>
      </p:pic>
      <p:pic>
        <p:nvPicPr>
          <p:cNvPr id="30726" name="Picture 9"/>
          <p:cNvPicPr>
            <a:picLocks noChangeAspect="1" noChangeArrowheads="1"/>
          </p:cNvPicPr>
          <p:nvPr/>
        </p:nvPicPr>
        <p:blipFill>
          <a:blip r:embed="rId5" cstate="print"/>
          <a:srcRect/>
          <a:stretch>
            <a:fillRect/>
          </a:stretch>
        </p:blipFill>
        <p:spPr bwMode="auto">
          <a:xfrm>
            <a:off x="1985963" y="2471738"/>
            <a:ext cx="1860550" cy="2743200"/>
          </a:xfrm>
          <a:prstGeom prst="rect">
            <a:avLst/>
          </a:prstGeom>
          <a:noFill/>
          <a:ln w="9525">
            <a:noFill/>
            <a:miter lim="800000"/>
            <a:headEnd/>
            <a:tailEnd/>
          </a:ln>
        </p:spPr>
      </p:pic>
      <p:sp>
        <p:nvSpPr>
          <p:cNvPr id="30727" name="Cross 1"/>
          <p:cNvSpPr>
            <a:spLocks noChangeArrowheads="1"/>
          </p:cNvSpPr>
          <p:nvPr/>
        </p:nvSpPr>
        <p:spPr bwMode="auto">
          <a:xfrm>
            <a:off x="-384175" y="2492375"/>
            <a:ext cx="914400" cy="914400"/>
          </a:xfrm>
          <a:prstGeom prst="plus">
            <a:avLst>
              <a:gd name="adj" fmla="val 25000"/>
            </a:avLst>
          </a:prstGeom>
          <a:noFill/>
          <a:ln w="9525" algn="ctr">
            <a:noFill/>
            <a:round/>
            <a:headEnd/>
            <a:tailEnd/>
          </a:ln>
          <a:effectLst/>
        </p:spPr>
        <p:txBody>
          <a:bodyPr>
            <a:spAutoFit/>
          </a:bodyPr>
          <a:lstStyle/>
          <a:p>
            <a:pPr>
              <a:spcBef>
                <a:spcPct val="20000"/>
              </a:spcBef>
              <a:buFontTx/>
              <a:buBlip>
                <a:blip r:embed="rId6"/>
              </a:buBlip>
              <a:tabLst>
                <a:tab pos="533400" algn="l"/>
                <a:tab pos="1162050" algn="l"/>
                <a:tab pos="1695450" algn="l"/>
                <a:tab pos="2247900" algn="l"/>
                <a:tab pos="2781300" algn="l"/>
              </a:tabLst>
            </a:pPr>
            <a:endParaRPr lang="en-US" smtClean="0">
              <a:solidFill>
                <a:srgbClr val="000000"/>
              </a:solidFill>
              <a:latin typeface="Arial" charset="0"/>
            </a:endParaRPr>
          </a:p>
        </p:txBody>
      </p:sp>
      <p:sp>
        <p:nvSpPr>
          <p:cNvPr id="30728" name="Cross 4"/>
          <p:cNvSpPr>
            <a:spLocks noChangeArrowheads="1"/>
          </p:cNvSpPr>
          <p:nvPr/>
        </p:nvSpPr>
        <p:spPr bwMode="auto">
          <a:xfrm>
            <a:off x="2279650" y="2636838"/>
            <a:ext cx="1274763" cy="1206500"/>
          </a:xfrm>
          <a:prstGeom prst="plus">
            <a:avLst>
              <a:gd name="adj" fmla="val 25000"/>
            </a:avLst>
          </a:prstGeom>
          <a:noFill/>
          <a:ln w="9525" algn="ctr">
            <a:noFill/>
            <a:round/>
            <a:headEnd/>
            <a:tailEnd/>
          </a:ln>
          <a:effectLst/>
        </p:spPr>
        <p:txBody>
          <a:bodyPr>
            <a:spAutoFit/>
          </a:bodyPr>
          <a:lstStyle/>
          <a:p>
            <a:pPr>
              <a:spcBef>
                <a:spcPct val="20000"/>
              </a:spcBef>
              <a:buFontTx/>
              <a:buBlip>
                <a:blip r:embed="rId6"/>
              </a:buBlip>
              <a:tabLst>
                <a:tab pos="533400" algn="l"/>
                <a:tab pos="1162050" algn="l"/>
                <a:tab pos="1695450" algn="l"/>
                <a:tab pos="2247900" algn="l"/>
                <a:tab pos="2781300" algn="l"/>
              </a:tabLst>
            </a:pPr>
            <a:endParaRPr lang="en-US" smtClean="0">
              <a:solidFill>
                <a:srgbClr val="000000"/>
              </a:solidFill>
              <a:latin typeface="Arial" charset="0"/>
            </a:endParaRPr>
          </a:p>
        </p:txBody>
      </p:sp>
      <p:pic>
        <p:nvPicPr>
          <p:cNvPr id="4" name="Picture 3">
            <a:extLst>
              <a:ext uri="{FF2B5EF4-FFF2-40B4-BE49-F238E27FC236}"/>
            </a:extLst>
          </p:cNvPr>
          <p:cNvPicPr/>
          <p:nvPr/>
        </p:nvPicPr>
        <p:blipFill>
          <a:blip r:embed="rId7" cstate="print"/>
          <a:stretch>
            <a:fillRect/>
          </a:stretch>
        </p:blipFill>
        <p:spPr>
          <a:xfrm>
            <a:off x="766763" y="1557338"/>
            <a:ext cx="1873250" cy="2743200"/>
          </a:xfrm>
          <a:prstGeom prst="rect">
            <a:avLst/>
          </a:prstGeom>
          <a:ln>
            <a:solidFill>
              <a:schemeClr val="accent1">
                <a:lumMod val="50000"/>
                <a:alpha val="60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Post-AKI care:</a:t>
            </a:r>
            <a:br>
              <a:rPr lang="en-GB" altLang="en-US" sz="2400" smtClean="0">
                <a:solidFill>
                  <a:srgbClr val="000099"/>
                </a:solidFill>
              </a:rPr>
            </a:br>
            <a:r>
              <a:rPr lang="en-GB" altLang="en-US" sz="2400" smtClean="0">
                <a:solidFill>
                  <a:srgbClr val="000099"/>
                </a:solidFill>
              </a:rPr>
              <a:t>Systems Thinking for Everyday Work </a:t>
            </a:r>
            <a:br>
              <a:rPr lang="en-GB" altLang="en-US" sz="2400" smtClean="0">
                <a:solidFill>
                  <a:srgbClr val="000099"/>
                </a:solidFill>
              </a:rPr>
            </a:br>
            <a:r>
              <a:rPr lang="en-GB" altLang="en-US" sz="2400" smtClean="0">
                <a:solidFill>
                  <a:srgbClr val="000099"/>
                </a:solidFill>
              </a:rPr>
              <a:t/>
            </a:r>
            <a:br>
              <a:rPr lang="en-GB" altLang="en-US" sz="2400" smtClean="0">
                <a:solidFill>
                  <a:srgbClr val="000099"/>
                </a:solidFill>
              </a:rPr>
            </a:br>
            <a:r>
              <a:rPr lang="en-GB" altLang="en-US" sz="2400" smtClean="0"/>
              <a:t> </a:t>
            </a:r>
          </a:p>
        </p:txBody>
      </p:sp>
      <p:pic>
        <p:nvPicPr>
          <p:cNvPr id="31747" name="Picture 2"/>
          <p:cNvPicPr>
            <a:picLocks noGrp="1" noChangeAspect="1" noChangeArrowheads="1"/>
          </p:cNvPicPr>
          <p:nvPr>
            <p:ph idx="1"/>
          </p:nvPr>
        </p:nvPicPr>
        <p:blipFill>
          <a:blip r:embed="rId3" cstate="print"/>
          <a:srcRect/>
          <a:stretch>
            <a:fillRect/>
          </a:stretch>
        </p:blipFill>
        <p:spPr bwMode="auto">
          <a:xfrm>
            <a:off x="3081338" y="1600200"/>
            <a:ext cx="6029325" cy="4525963"/>
          </a:xfrm>
          <a:noFill/>
          <a:ln algn="ctr">
            <a:solidFill>
              <a:schemeClr val="tx1">
                <a:alpha val="59999"/>
              </a:schemeClr>
            </a:solidFill>
            <a:miter lim="800000"/>
            <a:headEnd/>
            <a:tailEnd/>
          </a:ln>
        </p:spPr>
      </p:pic>
      <p:pic>
        <p:nvPicPr>
          <p:cNvPr id="31748" name="Picture 4"/>
          <p:cNvPicPr>
            <a:picLocks noChangeAspect="1" noChangeArrowheads="1"/>
          </p:cNvPicPr>
          <p:nvPr/>
        </p:nvPicPr>
        <p:blipFill>
          <a:blip r:embed="rId4" cstate="print"/>
          <a:srcRect l="13634" t="6598" r="15128" b="5624"/>
          <a:stretch>
            <a:fillRect/>
          </a:stretch>
        </p:blipFill>
        <p:spPr bwMode="auto">
          <a:xfrm>
            <a:off x="7732713" y="0"/>
            <a:ext cx="1477962" cy="1355725"/>
          </a:xfrm>
          <a:prstGeom prst="rect">
            <a:avLst/>
          </a:prstGeom>
          <a:noFill/>
          <a:ln w="9525">
            <a:solidFill>
              <a:srgbClr val="0070C0">
                <a:alpha val="65097"/>
              </a:srgbClr>
            </a:solidFill>
            <a:miter lim="800000"/>
            <a:headEnd/>
            <a:tailEnd/>
          </a:ln>
          <a:effectLst/>
        </p:spPr>
      </p:pic>
      <p:pic>
        <p:nvPicPr>
          <p:cNvPr id="31749" name="Picture 5"/>
          <p:cNvPicPr>
            <a:picLocks noChangeAspect="1" noChangeArrowheads="1"/>
          </p:cNvPicPr>
          <p:nvPr/>
        </p:nvPicPr>
        <p:blipFill>
          <a:blip r:embed="rId5" cstate="print"/>
          <a:srcRect/>
          <a:stretch>
            <a:fillRect/>
          </a:stretch>
        </p:blipFill>
        <p:spPr bwMode="auto">
          <a:xfrm>
            <a:off x="9247188" y="0"/>
            <a:ext cx="1414462" cy="135572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RCGP AKI Toolkit</a:t>
            </a:r>
          </a:p>
        </p:txBody>
      </p:sp>
      <p:pic>
        <p:nvPicPr>
          <p:cNvPr id="32771" name="Content Placeholder 3"/>
          <p:cNvPicPr>
            <a:picLocks noGrp="1"/>
          </p:cNvPicPr>
          <p:nvPr>
            <p:ph idx="1"/>
          </p:nvPr>
        </p:nvPicPr>
        <p:blipFill>
          <a:blip r:embed="rId3" cstate="print"/>
          <a:srcRect/>
          <a:stretch>
            <a:fillRect/>
          </a:stretch>
        </p:blipFill>
        <p:spPr bwMode="auto">
          <a:xfrm>
            <a:off x="3359150" y="1484313"/>
            <a:ext cx="5743575" cy="4525962"/>
          </a:xfrm>
          <a:noFill/>
          <a:ln>
            <a:solidFill>
              <a:srgbClr val="000000">
                <a:alpha val="70195"/>
              </a:srgbClr>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Title 6"/>
          <p:cNvSpPr>
            <a:spLocks noGrp="1"/>
          </p:cNvSpPr>
          <p:nvPr>
            <p:ph type="title"/>
          </p:nvPr>
        </p:nvSpPr>
        <p:spPr>
          <a:xfrm>
            <a:off x="609600" y="274638"/>
            <a:ext cx="10972800" cy="952500"/>
          </a:xfrm>
        </p:spPr>
        <p:txBody>
          <a:bodyPr rtlCol="0">
            <a:noAutofit/>
          </a:bodyPr>
          <a:lstStyle/>
          <a:p>
            <a:pPr defTabSz="609585" eaLnBrk="1" fontAlgn="auto" hangingPunct="1">
              <a:spcAft>
                <a:spcPts val="0"/>
              </a:spcAft>
              <a:defRPr/>
            </a:pPr>
            <a:r>
              <a:rPr lang="en-US" sz="3733" dirty="0"/>
              <a:t>Questions?</a:t>
            </a:r>
          </a:p>
        </p:txBody>
      </p:sp>
      <p:sp>
        <p:nvSpPr>
          <p:cNvPr id="8" name="Rectangle 7"/>
          <p:cNvSpPr/>
          <p:nvPr/>
        </p:nvSpPr>
        <p:spPr>
          <a:xfrm>
            <a:off x="1460500" y="1460500"/>
            <a:ext cx="9250363" cy="132397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5" name="Rectangle 4">
            <a:extLst>
              <a:ext uri="{FF2B5EF4-FFF2-40B4-BE49-F238E27FC236}"/>
            </a:extLst>
          </p:cNvPr>
          <p:cNvSpPr/>
          <p:nvPr/>
        </p:nvSpPr>
        <p:spPr>
          <a:xfrm>
            <a:off x="1460500" y="1371600"/>
            <a:ext cx="9250363" cy="4195763"/>
          </a:xfrm>
          <a:prstGeom prst="rect">
            <a:avLst/>
          </a:prstGeom>
        </p:spPr>
        <p:txBody>
          <a:bodyPr>
            <a:spAutoFit/>
          </a:bodyPr>
          <a:lstStyle/>
          <a:p>
            <a:pPr defTabSz="609585" eaLnBrk="1" fontAlgn="auto" hangingPunct="1">
              <a:spcBef>
                <a:spcPts val="0"/>
              </a:spcBef>
              <a:spcAft>
                <a:spcPts val="0"/>
              </a:spcAft>
              <a:defRPr/>
            </a:pPr>
            <a:r>
              <a:rPr lang="en-GB" sz="2400" dirty="0">
                <a:solidFill>
                  <a:prstClr val="black"/>
                </a:solidFill>
                <a:latin typeface="Calibri"/>
              </a:rPr>
              <a:t>STEW resources</a:t>
            </a:r>
          </a:p>
          <a:p>
            <a:pPr marL="457200" indent="-457200" defTabSz="609585"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a:rPr>
              <a:t>STEW cards</a:t>
            </a:r>
          </a:p>
          <a:p>
            <a:pPr marL="457200" indent="-457200" defTabSz="609585"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a:rPr>
              <a:t>STEW worksheets</a:t>
            </a:r>
          </a:p>
          <a:p>
            <a:pPr marL="457200" indent="-457200" defTabSz="609585"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a:rPr>
              <a:t>Coming soon – e-learning resource</a:t>
            </a:r>
          </a:p>
          <a:p>
            <a:pPr defTabSz="609585" eaLnBrk="1" fontAlgn="auto" hangingPunct="1">
              <a:spcBef>
                <a:spcPts val="0"/>
              </a:spcBef>
              <a:spcAft>
                <a:spcPts val="0"/>
              </a:spcAft>
              <a:defRPr/>
            </a:pPr>
            <a:endParaRPr lang="en-GB" sz="2400" dirty="0">
              <a:solidFill>
                <a:prstClr val="black"/>
              </a:solidFill>
              <a:latin typeface="Calibri"/>
            </a:endParaRPr>
          </a:p>
          <a:p>
            <a:pPr defTabSz="609585" eaLnBrk="1" fontAlgn="auto" hangingPunct="1">
              <a:spcBef>
                <a:spcPts val="0"/>
              </a:spcBef>
              <a:spcAft>
                <a:spcPts val="0"/>
              </a:spcAft>
              <a:defRPr/>
            </a:pPr>
            <a:r>
              <a:rPr lang="en-GB" sz="2400" dirty="0">
                <a:solidFill>
                  <a:prstClr val="black"/>
                </a:solidFill>
                <a:latin typeface="Calibri"/>
                <a:hlinkClick r:id="rId3"/>
              </a:rPr>
              <a:t>https://learn.nes.nhs.scot/6025/patient-safety-zone/safety-skills-and-improvement-research-collaborative-skirc/stew-model</a:t>
            </a:r>
            <a:endParaRPr lang="en-GB" sz="2400" dirty="0">
              <a:solidFill>
                <a:prstClr val="black"/>
              </a:solidFill>
              <a:latin typeface="Calibri"/>
            </a:endParaRPr>
          </a:p>
          <a:p>
            <a:pPr defTabSz="609585" eaLnBrk="1" fontAlgn="auto" hangingPunct="1">
              <a:spcBef>
                <a:spcPts val="0"/>
              </a:spcBef>
              <a:spcAft>
                <a:spcPts val="0"/>
              </a:spcAft>
              <a:defRPr/>
            </a:pPr>
            <a:endParaRPr lang="en-GB" sz="2400" dirty="0">
              <a:solidFill>
                <a:prstClr val="black"/>
              </a:solidFill>
              <a:latin typeface="Calibri"/>
            </a:endParaRPr>
          </a:p>
          <a:p>
            <a:pPr defTabSz="609585" eaLnBrk="1" fontAlgn="auto" hangingPunct="1">
              <a:spcBef>
                <a:spcPts val="0"/>
              </a:spcBef>
              <a:spcAft>
                <a:spcPts val="0"/>
              </a:spcAft>
              <a:defRPr/>
            </a:pPr>
            <a:r>
              <a:rPr lang="en-GB" sz="2400" dirty="0">
                <a:solidFill>
                  <a:prstClr val="black"/>
                </a:solidFill>
                <a:latin typeface="Calibri"/>
              </a:rPr>
              <a:t>RCGP AKI resources</a:t>
            </a:r>
          </a:p>
          <a:p>
            <a:pPr defTabSz="609585" eaLnBrk="1" fontAlgn="auto" hangingPunct="1">
              <a:spcBef>
                <a:spcPts val="0"/>
              </a:spcBef>
              <a:spcAft>
                <a:spcPts val="0"/>
              </a:spcAft>
              <a:defRPr/>
            </a:pPr>
            <a:r>
              <a:rPr lang="en-GB" sz="2400" dirty="0">
                <a:solidFill>
                  <a:prstClr val="black"/>
                </a:solidFill>
                <a:latin typeface="Calibri"/>
                <a:hlinkClick r:id="rId4"/>
              </a:rPr>
              <a:t>http://www.rcgp.org.uk/aki</a:t>
            </a:r>
            <a:endParaRPr lang="en-GB" sz="2400"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solidFill>
                  <a:srgbClr val="000099"/>
                </a:solidFill>
              </a:rPr>
              <a:t>NIHR Acknowledgement &amp; Disclaimer</a:t>
            </a:r>
          </a:p>
        </p:txBody>
      </p:sp>
      <p:sp>
        <p:nvSpPr>
          <p:cNvPr id="34819" name="Text Placeholder 2"/>
          <p:cNvSpPr>
            <a:spLocks noGrp="1"/>
          </p:cNvSpPr>
          <p:nvPr>
            <p:ph type="body"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pPr marL="254000" indent="0">
              <a:buFontTx/>
              <a:buNone/>
            </a:pPr>
            <a:endParaRPr lang="en-GB" altLang="en-US" sz="2400" smtClean="0"/>
          </a:p>
          <a:p>
            <a:pPr marL="254000" indent="0">
              <a:buFontTx/>
              <a:buNone/>
            </a:pPr>
            <a:r>
              <a:rPr lang="en-GB" altLang="en-US" sz="2400" smtClean="0"/>
              <a:t>‘This research was supported by the National Institute for Health Research (NIHR) Collaboration for Leadership in Applied Health Research and Care (NIHR CLAHRC Greater Manchester). The views expressed in this article are those of the author(s) and not necessarily those of the NHS, the NIHR, or the Department of Health and Social Care’</a:t>
            </a:r>
            <a:r>
              <a:rPr lang="en-GB" altLang="en-US"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124260-4518-49BB-91CB-C8019A38C75E}"/>
              </a:ext>
            </a:extLst>
          </p:cNvPr>
          <p:cNvPicPr>
            <a:picLocks noChangeAspect="1"/>
          </p:cNvPicPr>
          <p:nvPr/>
        </p:nvPicPr>
        <p:blipFill>
          <a:blip r:embed="rId4" cstate="print"/>
          <a:stretch>
            <a:fillRect/>
          </a:stretch>
        </p:blipFill>
        <p:spPr>
          <a:xfrm>
            <a:off x="317500" y="495300"/>
            <a:ext cx="5240338" cy="5529263"/>
          </a:xfrm>
          <a:prstGeom prst="rect">
            <a:avLst/>
          </a:prstGeom>
          <a:solidFill>
            <a:schemeClr val="accent1">
              <a:lumMod val="75000"/>
            </a:schemeClr>
          </a:solidFill>
        </p:spPr>
      </p:pic>
      <p:pic>
        <p:nvPicPr>
          <p:cNvPr id="5" name="Picture 4">
            <a:extLst>
              <a:ext uri="{FF2B5EF4-FFF2-40B4-BE49-F238E27FC236}">
                <a16:creationId xmlns:a16="http://schemas.microsoft.com/office/drawing/2014/main" xmlns="" id="{29ACB111-2813-4D2E-961F-591CD03B9F2A}"/>
              </a:ext>
            </a:extLst>
          </p:cNvPr>
          <p:cNvPicPr>
            <a:picLocks noChangeAspect="1"/>
          </p:cNvPicPr>
          <p:nvPr/>
        </p:nvPicPr>
        <p:blipFill>
          <a:blip r:embed="rId5" cstate="print"/>
          <a:stretch>
            <a:fillRect/>
          </a:stretch>
        </p:blipFill>
        <p:spPr>
          <a:xfrm>
            <a:off x="5942013" y="508000"/>
            <a:ext cx="5734050" cy="5248275"/>
          </a:xfrm>
          <a:prstGeom prst="rect">
            <a:avLst/>
          </a:prstGeom>
          <a:solidFill>
            <a:schemeClr val="accent1">
              <a:lumMod val="75000"/>
            </a:schemeClr>
          </a:solidFill>
        </p:spPr>
      </p:pic>
      <p:sp>
        <p:nvSpPr>
          <p:cNvPr id="6" name="Rounded Rectangle 5">
            <a:extLst>
              <a:ext uri="{FF2B5EF4-FFF2-40B4-BE49-F238E27FC236}">
                <a16:creationId xmlns:a16="http://schemas.microsoft.com/office/drawing/2014/main" xmlns="" id="{F71006A6-9298-42F9-874B-AC10CD3DB748}"/>
              </a:ext>
            </a:extLst>
          </p:cNvPr>
          <p:cNvSpPr/>
          <p:nvPr/>
        </p:nvSpPr>
        <p:spPr>
          <a:xfrm>
            <a:off x="3132018" y="244595"/>
            <a:ext cx="4850860" cy="1688719"/>
          </a:xfrm>
          <a:prstGeom prst="roundRect">
            <a:avLst/>
          </a:prstGeom>
          <a:solidFill>
            <a:srgbClr val="92D050"/>
          </a:solidFill>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Systems thinking</a:t>
            </a:r>
          </a:p>
        </p:txBody>
      </p:sp>
      <p:sp>
        <p:nvSpPr>
          <p:cNvPr id="8" name="Rounded Rectangle 7">
            <a:extLst>
              <a:ext uri="{FF2B5EF4-FFF2-40B4-BE49-F238E27FC236}">
                <a16:creationId xmlns:a16="http://schemas.microsoft.com/office/drawing/2014/main" xmlns="" id="{D020C380-3460-4CF3-B802-6EED1AEB1639}"/>
              </a:ext>
            </a:extLst>
          </p:cNvPr>
          <p:cNvSpPr/>
          <p:nvPr/>
        </p:nvSpPr>
        <p:spPr>
          <a:xfrm>
            <a:off x="317241" y="2378848"/>
            <a:ext cx="5177700" cy="1250221"/>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What is a system?</a:t>
            </a:r>
          </a:p>
        </p:txBody>
      </p:sp>
      <p:sp>
        <p:nvSpPr>
          <p:cNvPr id="9" name="Rounded Rectangle 8">
            <a:extLst>
              <a:ext uri="{FF2B5EF4-FFF2-40B4-BE49-F238E27FC236}">
                <a16:creationId xmlns:a16="http://schemas.microsoft.com/office/drawing/2014/main" xmlns="" id="{8F1B3318-3AE3-49C5-A189-F185BEA483E8}"/>
              </a:ext>
            </a:extLst>
          </p:cNvPr>
          <p:cNvSpPr/>
          <p:nvPr/>
        </p:nvSpPr>
        <p:spPr>
          <a:xfrm>
            <a:off x="6686566" y="5399612"/>
            <a:ext cx="5177700" cy="1250221"/>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How can I think about it?</a:t>
            </a:r>
          </a:p>
        </p:txBody>
      </p:sp>
      <p:sp>
        <p:nvSpPr>
          <p:cNvPr id="10" name="Rounded Rectangle 9">
            <a:extLst>
              <a:ext uri="{FF2B5EF4-FFF2-40B4-BE49-F238E27FC236}">
                <a16:creationId xmlns:a16="http://schemas.microsoft.com/office/drawing/2014/main" xmlns="" id="{2619F18C-0322-4E3E-84C3-F2DEA2D8E6C8}"/>
              </a:ext>
            </a:extLst>
          </p:cNvPr>
          <p:cNvSpPr/>
          <p:nvPr/>
        </p:nvSpPr>
        <p:spPr>
          <a:xfrm>
            <a:off x="3780529" y="3778655"/>
            <a:ext cx="5177700" cy="1250221"/>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Why should I think about it?</a:t>
            </a:r>
          </a:p>
        </p:txBody>
      </p:sp>
      <p:pic>
        <p:nvPicPr>
          <p:cNvPr id="2" name="Picture 1">
            <a:extLst>
              <a:ext uri="{FF2B5EF4-FFF2-40B4-BE49-F238E27FC236}">
                <a16:creationId xmlns:a16="http://schemas.microsoft.com/office/drawing/2014/main" xmlns="" id="{12DF15C0-0883-4501-94F3-B0C8AF52CF2F}"/>
              </a:ext>
            </a:extLst>
          </p:cNvPr>
          <p:cNvPicPr>
            <a:picLocks noChangeAspect="1"/>
          </p:cNvPicPr>
          <p:nvPr/>
        </p:nvPicPr>
        <p:blipFill>
          <a:blip r:embed="rId6" cstate="print"/>
          <a:stretch>
            <a:fillRect/>
          </a:stretch>
        </p:blipFill>
        <p:spPr>
          <a:xfrm>
            <a:off x="9954968" y="1"/>
            <a:ext cx="2237032" cy="98072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93EA3E36-4D7C-441C-81BC-6136CE08F39C}"/>
              </a:ext>
            </a:extLst>
          </p:cNvPr>
          <p:cNvSpPr/>
          <p:nvPr/>
        </p:nvSpPr>
        <p:spPr>
          <a:xfrm>
            <a:off x="2205038" y="3201988"/>
            <a:ext cx="1158875" cy="12017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7" name="Oval 6">
            <a:extLst>
              <a:ext uri="{FF2B5EF4-FFF2-40B4-BE49-F238E27FC236}">
                <a16:creationId xmlns:a16="http://schemas.microsoft.com/office/drawing/2014/main" xmlns="" id="{27C3BB70-CD49-4866-A3C3-DD983373EFB0}"/>
              </a:ext>
            </a:extLst>
          </p:cNvPr>
          <p:cNvSpPr/>
          <p:nvPr/>
        </p:nvSpPr>
        <p:spPr>
          <a:xfrm>
            <a:off x="3813175" y="2000250"/>
            <a:ext cx="1158875" cy="12017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8" name="Oval 7">
            <a:extLst>
              <a:ext uri="{FF2B5EF4-FFF2-40B4-BE49-F238E27FC236}">
                <a16:creationId xmlns:a16="http://schemas.microsoft.com/office/drawing/2014/main" xmlns="" id="{8A005F69-43F6-46F3-BD67-FCA3489962B2}"/>
              </a:ext>
            </a:extLst>
          </p:cNvPr>
          <p:cNvSpPr/>
          <p:nvPr/>
        </p:nvSpPr>
        <p:spPr>
          <a:xfrm>
            <a:off x="2922588" y="4862513"/>
            <a:ext cx="1158875" cy="12017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9" name="Oval 8">
            <a:extLst>
              <a:ext uri="{FF2B5EF4-FFF2-40B4-BE49-F238E27FC236}">
                <a16:creationId xmlns:a16="http://schemas.microsoft.com/office/drawing/2014/main" xmlns="" id="{F9DB90F7-064F-43EF-B392-5BBB3E3E4918}"/>
              </a:ext>
            </a:extLst>
          </p:cNvPr>
          <p:cNvSpPr/>
          <p:nvPr/>
        </p:nvSpPr>
        <p:spPr>
          <a:xfrm>
            <a:off x="4972050" y="4862513"/>
            <a:ext cx="1158875" cy="12017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10" name="Oval 9">
            <a:extLst>
              <a:ext uri="{FF2B5EF4-FFF2-40B4-BE49-F238E27FC236}">
                <a16:creationId xmlns:a16="http://schemas.microsoft.com/office/drawing/2014/main" xmlns="" id="{B4256200-CA06-4545-B281-20C42BE062BD}"/>
              </a:ext>
            </a:extLst>
          </p:cNvPr>
          <p:cNvSpPr/>
          <p:nvPr/>
        </p:nvSpPr>
        <p:spPr>
          <a:xfrm>
            <a:off x="5711825" y="2870200"/>
            <a:ext cx="1157288" cy="12017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cxnSp>
        <p:nvCxnSpPr>
          <p:cNvPr id="12" name="Straight Connector 11">
            <a:extLst>
              <a:ext uri="{FF2B5EF4-FFF2-40B4-BE49-F238E27FC236}">
                <a16:creationId xmlns:a16="http://schemas.microsoft.com/office/drawing/2014/main" xmlns="" id="{14A57107-BC5F-4DA1-96E7-7CB3052DC2E6}"/>
              </a:ext>
            </a:extLst>
          </p:cNvPr>
          <p:cNvCxnSpPr>
            <a:stCxn id="7" idx="6"/>
            <a:endCxn id="10" idx="1"/>
          </p:cNvCxnSpPr>
          <p:nvPr/>
        </p:nvCxnSpPr>
        <p:spPr>
          <a:xfrm>
            <a:off x="4972050" y="2601913"/>
            <a:ext cx="909638" cy="444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DEC2CBD-AC50-451C-8E9B-5B405FD7C20E}"/>
              </a:ext>
            </a:extLst>
          </p:cNvPr>
          <p:cNvCxnSpPr>
            <a:stCxn id="10" idx="4"/>
            <a:endCxn id="9" idx="7"/>
          </p:cNvCxnSpPr>
          <p:nvPr/>
        </p:nvCxnSpPr>
        <p:spPr>
          <a:xfrm flipH="1">
            <a:off x="5961063" y="4071938"/>
            <a:ext cx="330200" cy="966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4F5AED42-840E-443D-A5A2-83898BA108AE}"/>
              </a:ext>
            </a:extLst>
          </p:cNvPr>
          <p:cNvCxnSpPr>
            <a:stCxn id="9" idx="2"/>
            <a:endCxn id="8" idx="6"/>
          </p:cNvCxnSpPr>
          <p:nvPr/>
        </p:nvCxnSpPr>
        <p:spPr>
          <a:xfrm flipH="1">
            <a:off x="4081463" y="5464175"/>
            <a:ext cx="8905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59D55934-1FC5-4317-9B45-B50B0FB849AF}"/>
              </a:ext>
            </a:extLst>
          </p:cNvPr>
          <p:cNvCxnSpPr>
            <a:stCxn id="6" idx="0"/>
            <a:endCxn id="7" idx="2"/>
          </p:cNvCxnSpPr>
          <p:nvPr/>
        </p:nvCxnSpPr>
        <p:spPr>
          <a:xfrm flipV="1">
            <a:off x="2784475" y="2601913"/>
            <a:ext cx="1028700" cy="6000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179DB91C-3A08-42E1-8074-679EAEC20898}"/>
              </a:ext>
            </a:extLst>
          </p:cNvPr>
          <p:cNvCxnSpPr>
            <a:stCxn id="8" idx="1"/>
            <a:endCxn id="6" idx="4"/>
          </p:cNvCxnSpPr>
          <p:nvPr/>
        </p:nvCxnSpPr>
        <p:spPr>
          <a:xfrm flipH="1" flipV="1">
            <a:off x="2784475" y="4403725"/>
            <a:ext cx="307975" cy="63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DB301F8F-A246-47EB-8B00-E6FE69FC280C}"/>
              </a:ext>
            </a:extLst>
          </p:cNvPr>
          <p:cNvCxnSpPr>
            <a:stCxn id="8" idx="0"/>
            <a:endCxn id="7" idx="3"/>
          </p:cNvCxnSpPr>
          <p:nvPr/>
        </p:nvCxnSpPr>
        <p:spPr>
          <a:xfrm flipV="1">
            <a:off x="3502025" y="3025775"/>
            <a:ext cx="481013" cy="18367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xmlns="" id="{0DCBC773-3A10-482A-B445-347AF85CC061}"/>
              </a:ext>
            </a:extLst>
          </p:cNvPr>
          <p:cNvCxnSpPr>
            <a:stCxn id="7" idx="5"/>
            <a:endCxn id="9" idx="0"/>
          </p:cNvCxnSpPr>
          <p:nvPr/>
        </p:nvCxnSpPr>
        <p:spPr>
          <a:xfrm>
            <a:off x="4802188" y="3025775"/>
            <a:ext cx="749300" cy="18367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6DA6A866-AD0D-4323-B3A8-F2BA4DE75C5C}"/>
              </a:ext>
            </a:extLst>
          </p:cNvPr>
          <p:cNvCxnSpPr>
            <a:stCxn id="9" idx="1"/>
            <a:endCxn id="6" idx="5"/>
          </p:cNvCxnSpPr>
          <p:nvPr/>
        </p:nvCxnSpPr>
        <p:spPr>
          <a:xfrm flipH="1" flipV="1">
            <a:off x="3194050" y="4227513"/>
            <a:ext cx="1947863" cy="811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98BE64AD-63DE-48CF-AD27-221AE95A9315}"/>
              </a:ext>
            </a:extLst>
          </p:cNvPr>
          <p:cNvCxnSpPr>
            <a:stCxn id="6" idx="6"/>
            <a:endCxn id="10" idx="2"/>
          </p:cNvCxnSpPr>
          <p:nvPr/>
        </p:nvCxnSpPr>
        <p:spPr>
          <a:xfrm flipV="1">
            <a:off x="3363913" y="3471863"/>
            <a:ext cx="2347912" cy="331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xmlns="" id="{C87ED3CD-34F2-41D4-8C03-50A205C23C9E}"/>
              </a:ext>
            </a:extLst>
          </p:cNvPr>
          <p:cNvCxnSpPr>
            <a:stCxn id="8" idx="7"/>
            <a:endCxn id="10" idx="3"/>
          </p:cNvCxnSpPr>
          <p:nvPr/>
        </p:nvCxnSpPr>
        <p:spPr>
          <a:xfrm flipV="1">
            <a:off x="3911600" y="3897313"/>
            <a:ext cx="1970088" cy="1141412"/>
          </a:xfrm>
          <a:prstGeom prst="line">
            <a:avLst/>
          </a:prstGeom>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xmlns="" id="{C8BDBD40-5D4E-46D3-85F2-FC28C327D544}"/>
              </a:ext>
            </a:extLst>
          </p:cNvPr>
          <p:cNvSpPr/>
          <p:nvPr/>
        </p:nvSpPr>
        <p:spPr>
          <a:xfrm>
            <a:off x="1798638" y="1573213"/>
            <a:ext cx="5413375" cy="4999037"/>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48" name="Right Arrow 47">
            <a:extLst>
              <a:ext uri="{FF2B5EF4-FFF2-40B4-BE49-F238E27FC236}">
                <a16:creationId xmlns:a16="http://schemas.microsoft.com/office/drawing/2014/main" xmlns="" id="{9CF64180-3F51-4F75-AF88-71EEA2D7D1B0}"/>
              </a:ext>
            </a:extLst>
          </p:cNvPr>
          <p:cNvSpPr/>
          <p:nvPr/>
        </p:nvSpPr>
        <p:spPr>
          <a:xfrm>
            <a:off x="7678738" y="2984500"/>
            <a:ext cx="1470025" cy="20542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49" name="TextBox 48">
            <a:extLst>
              <a:ext uri="{FF2B5EF4-FFF2-40B4-BE49-F238E27FC236}">
                <a16:creationId xmlns:a16="http://schemas.microsoft.com/office/drawing/2014/main" xmlns="" id="{CF60866D-C9A8-45B0-8F3B-CEC11B2E066B}"/>
              </a:ext>
            </a:extLst>
          </p:cNvPr>
          <p:cNvSpPr txBox="1"/>
          <p:nvPr/>
        </p:nvSpPr>
        <p:spPr>
          <a:xfrm>
            <a:off x="9261475" y="3624263"/>
            <a:ext cx="2757488" cy="749300"/>
          </a:xfrm>
          <a:prstGeom prst="rect">
            <a:avLst/>
          </a:prstGeom>
          <a:noFill/>
        </p:spPr>
        <p:txBody>
          <a:bodyPr>
            <a:spAutoFit/>
          </a:bodyPr>
          <a:lstStyle/>
          <a:p>
            <a:pPr defTabSz="609585" eaLnBrk="1" fontAlgn="auto" hangingPunct="1">
              <a:spcBef>
                <a:spcPts val="0"/>
              </a:spcBef>
              <a:spcAft>
                <a:spcPts val="0"/>
              </a:spcAft>
              <a:defRPr/>
            </a:pPr>
            <a:r>
              <a:rPr lang="en-GB" sz="4267" dirty="0">
                <a:solidFill>
                  <a:srgbClr val="1F497D"/>
                </a:solidFill>
                <a:latin typeface="Calibri"/>
              </a:rPr>
              <a:t>PURPOSE</a:t>
            </a:r>
          </a:p>
        </p:txBody>
      </p:sp>
      <p:sp>
        <p:nvSpPr>
          <p:cNvPr id="50" name="Right Arrow 49">
            <a:extLst>
              <a:ext uri="{FF2B5EF4-FFF2-40B4-BE49-F238E27FC236}">
                <a16:creationId xmlns:a16="http://schemas.microsoft.com/office/drawing/2014/main" xmlns="" id="{671E50EC-C5D2-4300-91EF-E8E765E6839F}"/>
              </a:ext>
            </a:extLst>
          </p:cNvPr>
          <p:cNvSpPr/>
          <p:nvPr/>
        </p:nvSpPr>
        <p:spPr>
          <a:xfrm rot="2153740">
            <a:off x="3467100" y="1874838"/>
            <a:ext cx="431800"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1" name="Right Arrow 50">
            <a:extLst>
              <a:ext uri="{FF2B5EF4-FFF2-40B4-BE49-F238E27FC236}">
                <a16:creationId xmlns:a16="http://schemas.microsoft.com/office/drawing/2014/main" xmlns="" id="{D0EC1586-94F5-4F17-8BD0-A77F007FAA29}"/>
              </a:ext>
            </a:extLst>
          </p:cNvPr>
          <p:cNvSpPr/>
          <p:nvPr/>
        </p:nvSpPr>
        <p:spPr>
          <a:xfrm rot="8065119">
            <a:off x="6219032" y="4825206"/>
            <a:ext cx="431800"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2" name="Right Arrow 51">
            <a:extLst>
              <a:ext uri="{FF2B5EF4-FFF2-40B4-BE49-F238E27FC236}">
                <a16:creationId xmlns:a16="http://schemas.microsoft.com/office/drawing/2014/main" xmlns="" id="{D37A9EBA-4D42-49EE-9454-0E1D30352570}"/>
              </a:ext>
            </a:extLst>
          </p:cNvPr>
          <p:cNvSpPr/>
          <p:nvPr/>
        </p:nvSpPr>
        <p:spPr>
          <a:xfrm rot="18160142">
            <a:off x="2118519" y="4352131"/>
            <a:ext cx="431800" cy="427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3" name="Right Arrow 52">
            <a:extLst>
              <a:ext uri="{FF2B5EF4-FFF2-40B4-BE49-F238E27FC236}">
                <a16:creationId xmlns:a16="http://schemas.microsoft.com/office/drawing/2014/main" xmlns="" id="{34017BED-3310-4DAF-AE02-0BAFF4AB25B3}"/>
              </a:ext>
            </a:extLst>
          </p:cNvPr>
          <p:cNvSpPr/>
          <p:nvPr/>
        </p:nvSpPr>
        <p:spPr>
          <a:xfrm rot="13721356">
            <a:off x="4167188" y="5678488"/>
            <a:ext cx="433387"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4" name="Right Arrow 53">
            <a:extLst>
              <a:ext uri="{FF2B5EF4-FFF2-40B4-BE49-F238E27FC236}">
                <a16:creationId xmlns:a16="http://schemas.microsoft.com/office/drawing/2014/main" xmlns="" id="{C0B43033-0AEC-4DFB-9539-1EEEB7F31F72}"/>
              </a:ext>
            </a:extLst>
          </p:cNvPr>
          <p:cNvSpPr/>
          <p:nvPr/>
        </p:nvSpPr>
        <p:spPr>
          <a:xfrm rot="4657522">
            <a:off x="5914232" y="2353469"/>
            <a:ext cx="431800"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9" name="Right Arrow 58">
            <a:extLst>
              <a:ext uri="{FF2B5EF4-FFF2-40B4-BE49-F238E27FC236}">
                <a16:creationId xmlns:a16="http://schemas.microsoft.com/office/drawing/2014/main" xmlns="" id="{89A81C41-28BA-4FDC-ABDD-C79AC9D58960}"/>
              </a:ext>
            </a:extLst>
          </p:cNvPr>
          <p:cNvSpPr/>
          <p:nvPr/>
        </p:nvSpPr>
        <p:spPr>
          <a:xfrm rot="8590530">
            <a:off x="4926013" y="1874838"/>
            <a:ext cx="431800" cy="4254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65" name="Oval 64">
            <a:extLst>
              <a:ext uri="{FF2B5EF4-FFF2-40B4-BE49-F238E27FC236}">
                <a16:creationId xmlns:a16="http://schemas.microsoft.com/office/drawing/2014/main" xmlns="" id="{D3F9FC0B-A37D-42F9-AE0B-92D241682AE1}"/>
              </a:ext>
            </a:extLst>
          </p:cNvPr>
          <p:cNvSpPr/>
          <p:nvPr/>
        </p:nvSpPr>
        <p:spPr>
          <a:xfrm>
            <a:off x="1204913" y="703263"/>
            <a:ext cx="7000875" cy="6015037"/>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66" name="Oval 65">
            <a:extLst>
              <a:ext uri="{FF2B5EF4-FFF2-40B4-BE49-F238E27FC236}">
                <a16:creationId xmlns:a16="http://schemas.microsoft.com/office/drawing/2014/main" xmlns="" id="{B675A7C1-138D-4073-96CE-25A5884E6D94}"/>
              </a:ext>
            </a:extLst>
          </p:cNvPr>
          <p:cNvSpPr/>
          <p:nvPr/>
        </p:nvSpPr>
        <p:spPr>
          <a:xfrm>
            <a:off x="985838" y="155575"/>
            <a:ext cx="7634287" cy="6656388"/>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32" name="Rounded Rectangle 31">
            <a:extLst>
              <a:ext uri="{FF2B5EF4-FFF2-40B4-BE49-F238E27FC236}">
                <a16:creationId xmlns:a16="http://schemas.microsoft.com/office/drawing/2014/main" xmlns="" id="{90F555E2-6D86-4B77-B5C3-00EC55EFBFB9}"/>
              </a:ext>
            </a:extLst>
          </p:cNvPr>
          <p:cNvSpPr/>
          <p:nvPr/>
        </p:nvSpPr>
        <p:spPr>
          <a:xfrm>
            <a:off x="8110538" y="155575"/>
            <a:ext cx="3875087" cy="1631950"/>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What is a system?</a:t>
            </a:r>
          </a:p>
        </p:txBody>
      </p:sp>
      <p:sp>
        <p:nvSpPr>
          <p:cNvPr id="63" name="Right Arrow 62">
            <a:extLst>
              <a:ext uri="{FF2B5EF4-FFF2-40B4-BE49-F238E27FC236}">
                <a16:creationId xmlns:a16="http://schemas.microsoft.com/office/drawing/2014/main" xmlns="" id="{582FDD81-6CEF-414F-A478-B189B34BC757}"/>
              </a:ext>
            </a:extLst>
          </p:cNvPr>
          <p:cNvSpPr/>
          <p:nvPr/>
        </p:nvSpPr>
        <p:spPr>
          <a:xfrm rot="12556131">
            <a:off x="7015163" y="5383213"/>
            <a:ext cx="1327150" cy="41116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64" name="Right Arrow 63">
            <a:extLst>
              <a:ext uri="{FF2B5EF4-FFF2-40B4-BE49-F238E27FC236}">
                <a16:creationId xmlns:a16="http://schemas.microsoft.com/office/drawing/2014/main" xmlns="" id="{5A2F0066-D97A-46AE-8D83-3AA4239284AF}"/>
              </a:ext>
            </a:extLst>
          </p:cNvPr>
          <p:cNvSpPr/>
          <p:nvPr/>
        </p:nvSpPr>
        <p:spPr>
          <a:xfrm rot="19952024">
            <a:off x="714375" y="5440363"/>
            <a:ext cx="1327150" cy="40957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61" name="Right Arrow 60">
            <a:extLst>
              <a:ext uri="{FF2B5EF4-FFF2-40B4-BE49-F238E27FC236}">
                <a16:creationId xmlns:a16="http://schemas.microsoft.com/office/drawing/2014/main" xmlns="" id="{F74131AF-E432-494D-BE19-5ECCDEDCA9DB}"/>
              </a:ext>
            </a:extLst>
          </p:cNvPr>
          <p:cNvSpPr/>
          <p:nvPr/>
        </p:nvSpPr>
        <p:spPr>
          <a:xfrm rot="2108829">
            <a:off x="1374775" y="1163638"/>
            <a:ext cx="1327150" cy="40957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9720" y="1600200"/>
            <a:ext cx="9950896" cy="4525963"/>
          </a:xfrm>
        </p:spPr>
        <p:txBody>
          <a:bodyPr/>
          <a:lstStyle/>
          <a:p>
            <a:r>
              <a:rPr lang="en-GB" dirty="0"/>
              <a:t>Linear</a:t>
            </a:r>
          </a:p>
          <a:p>
            <a:endParaRPr lang="en-GB" dirty="0"/>
          </a:p>
          <a:p>
            <a:r>
              <a:rPr lang="en-GB" dirty="0"/>
              <a:t>Complicated</a:t>
            </a:r>
          </a:p>
          <a:p>
            <a:endParaRPr lang="en-GB" dirty="0"/>
          </a:p>
          <a:p>
            <a:r>
              <a:rPr lang="en-GB" dirty="0"/>
              <a:t>Complex</a:t>
            </a:r>
          </a:p>
        </p:txBody>
      </p:sp>
      <p:pic>
        <p:nvPicPr>
          <p:cNvPr id="2050" name="Picture 2" descr="Board, Electronics, Compu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33507" y="2839244"/>
            <a:ext cx="3086828"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2" descr="The best Lego pharmacy you'll see today. Via @Crazy RxMan"/>
          <p:cNvPicPr>
            <a:picLocks noChangeAspect="1" noChangeArrowheads="1"/>
          </p:cNvPicPr>
          <p:nvPr/>
        </p:nvPicPr>
        <p:blipFill>
          <a:blip r:embed="rId4" cstate="print"/>
          <a:srcRect/>
          <a:stretch>
            <a:fillRect/>
          </a:stretch>
        </p:blipFill>
        <p:spPr bwMode="auto">
          <a:xfrm>
            <a:off x="6030866" y="4553744"/>
            <a:ext cx="3086828" cy="2286000"/>
          </a:xfrm>
          <a:prstGeom prst="rect">
            <a:avLst/>
          </a:prstGeom>
          <a:noFill/>
        </p:spPr>
      </p:pic>
      <p:pic>
        <p:nvPicPr>
          <p:cNvPr id="5" name="Picture 4"/>
          <p:cNvPicPr>
            <a:picLocks noChangeAspect="1"/>
          </p:cNvPicPr>
          <p:nvPr/>
        </p:nvPicPr>
        <p:blipFill>
          <a:blip r:embed="rId5" cstate="print"/>
          <a:stretch>
            <a:fillRect/>
          </a:stretch>
        </p:blipFill>
        <p:spPr>
          <a:xfrm>
            <a:off x="6030866" y="1124744"/>
            <a:ext cx="3089470" cy="1714500"/>
          </a:xfrm>
          <a:prstGeom prst="rect">
            <a:avLst/>
          </a:prstGeom>
        </p:spPr>
      </p:pic>
      <p:sp>
        <p:nvSpPr>
          <p:cNvPr id="8" name="Rounded Rectangle 32">
            <a:extLst>
              <a:ext uri="{FF2B5EF4-FFF2-40B4-BE49-F238E27FC236}">
                <a16:creationId xmlns:a16="http://schemas.microsoft.com/office/drawing/2014/main" xmlns="" id="{C3D078C9-54A5-478E-BF45-F2EDCCC97381}"/>
              </a:ext>
            </a:extLst>
          </p:cNvPr>
          <p:cNvSpPr/>
          <p:nvPr/>
        </p:nvSpPr>
        <p:spPr>
          <a:xfrm>
            <a:off x="1197880" y="193480"/>
            <a:ext cx="9322785" cy="965193"/>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Different types of system</a:t>
            </a:r>
          </a:p>
        </p:txBody>
      </p:sp>
    </p:spTree>
    <p:extLst>
      <p:ext uri="{BB962C8B-B14F-4D97-AF65-F5344CB8AC3E}">
        <p14:creationId xmlns:p14="http://schemas.microsoft.com/office/powerpoint/2010/main" xmlns="" val="228527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xmlns="" id="{30BE90F1-6E43-4CE6-9CBD-155A552B349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Isosceles Triangle 4">
            <a:extLst>
              <a:ext uri="{FF2B5EF4-FFF2-40B4-BE49-F238E27FC236}">
                <a16:creationId xmlns:a16="http://schemas.microsoft.com/office/drawing/2014/main" xmlns="" id="{5723D2E3-1B4A-4ACF-8569-B11A31E343B1}"/>
              </a:ext>
            </a:extLst>
          </p:cNvPr>
          <p:cNvSpPr/>
          <p:nvPr/>
        </p:nvSpPr>
        <p:spPr>
          <a:xfrm>
            <a:off x="6960096" y="4365104"/>
            <a:ext cx="1008112" cy="1432633"/>
          </a:xfrm>
          <a:prstGeom prst="triangl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C7919FA7-338A-475C-AA82-E93182485580}"/>
              </a:ext>
            </a:extLst>
          </p:cNvPr>
          <p:cNvSpPr/>
          <p:nvPr/>
        </p:nvSpPr>
        <p:spPr>
          <a:xfrm>
            <a:off x="1460500" y="1460500"/>
            <a:ext cx="9250363" cy="3539815"/>
          </a:xfrm>
          <a:prstGeom prst="rect">
            <a:avLst/>
          </a:prstGeom>
        </p:spPr>
        <p:txBody>
          <a:bodyPr>
            <a:spAutoFit/>
          </a:bodyPr>
          <a:lstStyle/>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r>
              <a:rPr lang="en-GB" sz="3200" dirty="0">
                <a:solidFill>
                  <a:prstClr val="black"/>
                </a:solidFill>
                <a:latin typeface="Calibri"/>
              </a:rPr>
              <a:t>Workarounds</a:t>
            </a: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a:p>
            <a:pPr defTabSz="609585" eaLnBrk="1" fontAlgn="auto" hangingPunct="1">
              <a:spcBef>
                <a:spcPts val="0"/>
              </a:spcBef>
              <a:spcAft>
                <a:spcPts val="0"/>
              </a:spcAft>
              <a:defRPr/>
            </a:pPr>
            <a:r>
              <a:rPr lang="en-GB" sz="3200" dirty="0">
                <a:solidFill>
                  <a:prstClr val="black"/>
                </a:solidFill>
                <a:latin typeface="Calibri"/>
              </a:rPr>
              <a:t>Trade-offs</a:t>
            </a:r>
            <a:endParaRPr lang="en-GB" sz="2667" dirty="0">
              <a:solidFill>
                <a:prstClr val="black"/>
              </a:solidFill>
              <a:latin typeface="Calibri"/>
            </a:endParaRPr>
          </a:p>
          <a:p>
            <a:pPr defTabSz="609585" eaLnBrk="1" fontAlgn="auto" hangingPunct="1">
              <a:spcBef>
                <a:spcPts val="0"/>
              </a:spcBef>
              <a:spcAft>
                <a:spcPts val="0"/>
              </a:spcAft>
              <a:defRPr/>
            </a:pPr>
            <a:endParaRPr lang="en-GB" sz="2667" dirty="0">
              <a:solidFill>
                <a:prstClr val="black"/>
              </a:solidFill>
              <a:latin typeface="Calibri"/>
            </a:endParaRPr>
          </a:p>
        </p:txBody>
      </p:sp>
      <p:sp>
        <p:nvSpPr>
          <p:cNvPr id="2" name="Title 1"/>
          <p:cNvSpPr>
            <a:spLocks noGrp="1"/>
          </p:cNvSpPr>
          <p:nvPr>
            <p:ph type="title"/>
          </p:nvPr>
        </p:nvSpPr>
        <p:spPr/>
        <p:txBody>
          <a:bodyPr/>
          <a:lstStyle/>
          <a:p>
            <a:r>
              <a:rPr lang="en-GB" dirty="0" smtClean="0"/>
              <a:t>Work as done </a:t>
            </a:r>
            <a:r>
              <a:rPr lang="en-GB" i="1" dirty="0" err="1" smtClean="0"/>
              <a:t>vs</a:t>
            </a:r>
            <a:r>
              <a:rPr lang="en-GB" i="1" dirty="0" smtClean="0"/>
              <a:t> </a:t>
            </a:r>
            <a:r>
              <a:rPr lang="en-GB" dirty="0" smtClean="0"/>
              <a:t>Work as imagined</a:t>
            </a:r>
            <a:endParaRPr lang="en-GB" dirty="0"/>
          </a:p>
        </p:txBody>
      </p:sp>
      <p:pic>
        <p:nvPicPr>
          <p:cNvPr id="4" name="Picture 2" descr="http://www.supplytimes.com/~/media/news/1678edb4e87d482cb0b8d563aa93fb5e/201203/determining%20the%20difference%20between%20supply%20chain%20demand%20and%20capacity%20plan_800739297_large.ashx"/>
          <p:cNvPicPr>
            <a:picLocks noChangeAspect="1" noChangeArrowheads="1"/>
          </p:cNvPicPr>
          <p:nvPr/>
        </p:nvPicPr>
        <p:blipFill>
          <a:blip r:embed="rId4" cstate="print"/>
          <a:srcRect/>
          <a:stretch>
            <a:fillRect/>
          </a:stretch>
        </p:blipFill>
        <p:spPr bwMode="auto">
          <a:xfrm>
            <a:off x="7896200" y="1268760"/>
            <a:ext cx="2157587" cy="2270613"/>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4861673" y="1499837"/>
            <a:ext cx="2299394" cy="1846964"/>
          </a:xfrm>
          <a:prstGeom prst="rect">
            <a:avLst/>
          </a:prstGeom>
        </p:spPr>
      </p:pic>
      <p:sp>
        <p:nvSpPr>
          <p:cNvPr id="3" name="Rectangle: Rounded Corners 2">
            <a:extLst>
              <a:ext uri="{FF2B5EF4-FFF2-40B4-BE49-F238E27FC236}">
                <a16:creationId xmlns:a16="http://schemas.microsoft.com/office/drawing/2014/main" xmlns="" id="{ADA91371-F52B-41E1-9A5A-7F3ADF8AA69E}"/>
              </a:ext>
            </a:extLst>
          </p:cNvPr>
          <p:cNvSpPr/>
          <p:nvPr/>
        </p:nvSpPr>
        <p:spPr>
          <a:xfrm rot="367977">
            <a:off x="4834640" y="3923628"/>
            <a:ext cx="5242542" cy="504056"/>
          </a:xfrm>
          <a:prstGeom prst="round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Efficiency                Thoroughness</a:t>
            </a:r>
          </a:p>
        </p:txBody>
      </p:sp>
    </p:spTree>
    <p:extLst>
      <p:ext uri="{BB962C8B-B14F-4D97-AF65-F5344CB8AC3E}">
        <p14:creationId xmlns:p14="http://schemas.microsoft.com/office/powerpoint/2010/main" xmlns="" val="2923585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3AC44F01-CC44-4C2B-965F-2028C0289C14}"/>
              </a:ext>
            </a:extLst>
          </p:cNvPr>
          <p:cNvSpPr/>
          <p:nvPr/>
        </p:nvSpPr>
        <p:spPr>
          <a:xfrm>
            <a:off x="2922588" y="3201988"/>
            <a:ext cx="1158875" cy="12017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7" name="Oval 6">
            <a:extLst>
              <a:ext uri="{FF2B5EF4-FFF2-40B4-BE49-F238E27FC236}">
                <a16:creationId xmlns:a16="http://schemas.microsoft.com/office/drawing/2014/main" xmlns="" id="{3D088564-6071-410E-BC95-138505B9450B}"/>
              </a:ext>
            </a:extLst>
          </p:cNvPr>
          <p:cNvSpPr/>
          <p:nvPr/>
        </p:nvSpPr>
        <p:spPr>
          <a:xfrm>
            <a:off x="4530725" y="2000250"/>
            <a:ext cx="1158875" cy="12017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8" name="Oval 7">
            <a:extLst>
              <a:ext uri="{FF2B5EF4-FFF2-40B4-BE49-F238E27FC236}">
                <a16:creationId xmlns:a16="http://schemas.microsoft.com/office/drawing/2014/main" xmlns="" id="{E04EB60E-56C1-456D-8C04-922F3980FB90}"/>
              </a:ext>
            </a:extLst>
          </p:cNvPr>
          <p:cNvSpPr/>
          <p:nvPr/>
        </p:nvSpPr>
        <p:spPr>
          <a:xfrm>
            <a:off x="3640138" y="4862513"/>
            <a:ext cx="1158875" cy="12017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9" name="Oval 8">
            <a:extLst>
              <a:ext uri="{FF2B5EF4-FFF2-40B4-BE49-F238E27FC236}">
                <a16:creationId xmlns:a16="http://schemas.microsoft.com/office/drawing/2014/main" xmlns="" id="{CAA7A279-12D8-4960-943D-5DB591004C14}"/>
              </a:ext>
            </a:extLst>
          </p:cNvPr>
          <p:cNvSpPr/>
          <p:nvPr/>
        </p:nvSpPr>
        <p:spPr>
          <a:xfrm>
            <a:off x="5689600" y="4862513"/>
            <a:ext cx="1158875" cy="12017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10" name="Oval 9">
            <a:extLst>
              <a:ext uri="{FF2B5EF4-FFF2-40B4-BE49-F238E27FC236}">
                <a16:creationId xmlns:a16="http://schemas.microsoft.com/office/drawing/2014/main" xmlns="" id="{9440F9D6-C747-4746-A090-BEE1E0E319CA}"/>
              </a:ext>
            </a:extLst>
          </p:cNvPr>
          <p:cNvSpPr/>
          <p:nvPr/>
        </p:nvSpPr>
        <p:spPr>
          <a:xfrm>
            <a:off x="6429375" y="2870200"/>
            <a:ext cx="1158875" cy="12017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cxnSp>
        <p:nvCxnSpPr>
          <p:cNvPr id="12" name="Straight Connector 11">
            <a:extLst>
              <a:ext uri="{FF2B5EF4-FFF2-40B4-BE49-F238E27FC236}">
                <a16:creationId xmlns:a16="http://schemas.microsoft.com/office/drawing/2014/main" xmlns="" id="{5E71E7F0-B183-4566-8872-A8A6D5A4C742}"/>
              </a:ext>
            </a:extLst>
          </p:cNvPr>
          <p:cNvCxnSpPr>
            <a:stCxn id="7" idx="6"/>
            <a:endCxn id="10" idx="1"/>
          </p:cNvCxnSpPr>
          <p:nvPr/>
        </p:nvCxnSpPr>
        <p:spPr>
          <a:xfrm>
            <a:off x="5689600" y="2601913"/>
            <a:ext cx="909638" cy="444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CC81581E-ABE4-4BAD-A45C-B19935214351}"/>
              </a:ext>
            </a:extLst>
          </p:cNvPr>
          <p:cNvCxnSpPr>
            <a:stCxn id="10" idx="4"/>
            <a:endCxn id="9" idx="7"/>
          </p:cNvCxnSpPr>
          <p:nvPr/>
        </p:nvCxnSpPr>
        <p:spPr>
          <a:xfrm flipH="1">
            <a:off x="6678613" y="4071938"/>
            <a:ext cx="330200" cy="966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63270AF3-D180-43DD-A807-3DE7B551CF92}"/>
              </a:ext>
            </a:extLst>
          </p:cNvPr>
          <p:cNvCxnSpPr>
            <a:stCxn id="9" idx="2"/>
            <a:endCxn id="8" idx="6"/>
          </p:cNvCxnSpPr>
          <p:nvPr/>
        </p:nvCxnSpPr>
        <p:spPr>
          <a:xfrm flipH="1">
            <a:off x="4799013" y="5464175"/>
            <a:ext cx="8905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754DAD52-A1D9-48D5-ACB3-62B3613DBCDA}"/>
              </a:ext>
            </a:extLst>
          </p:cNvPr>
          <p:cNvCxnSpPr>
            <a:stCxn id="6" idx="0"/>
            <a:endCxn id="7" idx="2"/>
          </p:cNvCxnSpPr>
          <p:nvPr/>
        </p:nvCxnSpPr>
        <p:spPr>
          <a:xfrm flipV="1">
            <a:off x="3502025" y="2601913"/>
            <a:ext cx="1028700" cy="6000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F149A32-07D5-426C-80BD-C6A12F69A06B}"/>
              </a:ext>
            </a:extLst>
          </p:cNvPr>
          <p:cNvCxnSpPr>
            <a:stCxn id="8" idx="1"/>
            <a:endCxn id="6" idx="4"/>
          </p:cNvCxnSpPr>
          <p:nvPr/>
        </p:nvCxnSpPr>
        <p:spPr>
          <a:xfrm flipH="1" flipV="1">
            <a:off x="3502025" y="4403725"/>
            <a:ext cx="307975" cy="63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1CF6E461-30B3-4F6B-8430-AA13B656CEA1}"/>
              </a:ext>
            </a:extLst>
          </p:cNvPr>
          <p:cNvCxnSpPr>
            <a:stCxn id="8" idx="0"/>
            <a:endCxn id="7" idx="3"/>
          </p:cNvCxnSpPr>
          <p:nvPr/>
        </p:nvCxnSpPr>
        <p:spPr>
          <a:xfrm flipV="1">
            <a:off x="4219575" y="3025775"/>
            <a:ext cx="481013" cy="18367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xmlns="" id="{9316F6A3-8B64-4083-923F-796F33DD86A6}"/>
              </a:ext>
            </a:extLst>
          </p:cNvPr>
          <p:cNvCxnSpPr>
            <a:stCxn id="7" idx="5"/>
            <a:endCxn id="9" idx="0"/>
          </p:cNvCxnSpPr>
          <p:nvPr/>
        </p:nvCxnSpPr>
        <p:spPr>
          <a:xfrm>
            <a:off x="5519738" y="3025775"/>
            <a:ext cx="749300" cy="18367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3B4DB169-0D75-4776-A60C-099B3A072224}"/>
              </a:ext>
            </a:extLst>
          </p:cNvPr>
          <p:cNvCxnSpPr>
            <a:stCxn id="9" idx="1"/>
            <a:endCxn id="6" idx="5"/>
          </p:cNvCxnSpPr>
          <p:nvPr/>
        </p:nvCxnSpPr>
        <p:spPr>
          <a:xfrm flipH="1" flipV="1">
            <a:off x="3911600" y="4227513"/>
            <a:ext cx="1947863" cy="811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4F3FC66D-E2C7-4C9A-99DD-0D25F9C61C79}"/>
              </a:ext>
            </a:extLst>
          </p:cNvPr>
          <p:cNvCxnSpPr>
            <a:stCxn id="6" idx="6"/>
            <a:endCxn id="10" idx="2"/>
          </p:cNvCxnSpPr>
          <p:nvPr/>
        </p:nvCxnSpPr>
        <p:spPr>
          <a:xfrm flipV="1">
            <a:off x="4081463" y="3471863"/>
            <a:ext cx="2347912" cy="331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xmlns="" id="{C5286B52-9109-4A45-83CB-0A1152BEAA48}"/>
              </a:ext>
            </a:extLst>
          </p:cNvPr>
          <p:cNvCxnSpPr>
            <a:stCxn id="8" idx="7"/>
            <a:endCxn id="10" idx="3"/>
          </p:cNvCxnSpPr>
          <p:nvPr/>
        </p:nvCxnSpPr>
        <p:spPr>
          <a:xfrm flipV="1">
            <a:off x="4629150" y="3897313"/>
            <a:ext cx="1970088" cy="1141412"/>
          </a:xfrm>
          <a:prstGeom prst="line">
            <a:avLst/>
          </a:prstGeom>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xmlns="" id="{298CF868-F4A5-4D75-ACCC-87BDDF64E04D}"/>
              </a:ext>
            </a:extLst>
          </p:cNvPr>
          <p:cNvSpPr/>
          <p:nvPr/>
        </p:nvSpPr>
        <p:spPr>
          <a:xfrm>
            <a:off x="2438400" y="1573213"/>
            <a:ext cx="5413375" cy="4999037"/>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48" name="Right Arrow 47">
            <a:extLst>
              <a:ext uri="{FF2B5EF4-FFF2-40B4-BE49-F238E27FC236}">
                <a16:creationId xmlns:a16="http://schemas.microsoft.com/office/drawing/2014/main" xmlns="" id="{B96457C2-F0D8-4ACE-94F3-B5CE07101A01}"/>
              </a:ext>
            </a:extLst>
          </p:cNvPr>
          <p:cNvSpPr/>
          <p:nvPr/>
        </p:nvSpPr>
        <p:spPr>
          <a:xfrm>
            <a:off x="7977188" y="3025775"/>
            <a:ext cx="1470025" cy="20558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49" name="TextBox 48">
            <a:extLst>
              <a:ext uri="{FF2B5EF4-FFF2-40B4-BE49-F238E27FC236}">
                <a16:creationId xmlns:a16="http://schemas.microsoft.com/office/drawing/2014/main" xmlns="" id="{3302A3E3-F897-4512-B9F9-D007FBBCD1E0}"/>
              </a:ext>
            </a:extLst>
          </p:cNvPr>
          <p:cNvSpPr txBox="1"/>
          <p:nvPr/>
        </p:nvSpPr>
        <p:spPr>
          <a:xfrm>
            <a:off x="9432925" y="3624263"/>
            <a:ext cx="2759075" cy="749300"/>
          </a:xfrm>
          <a:prstGeom prst="rect">
            <a:avLst/>
          </a:prstGeom>
          <a:noFill/>
        </p:spPr>
        <p:txBody>
          <a:bodyPr>
            <a:spAutoFit/>
          </a:bodyPr>
          <a:lstStyle/>
          <a:p>
            <a:pPr defTabSz="609585" eaLnBrk="1" fontAlgn="auto" hangingPunct="1">
              <a:spcBef>
                <a:spcPts val="0"/>
              </a:spcBef>
              <a:spcAft>
                <a:spcPts val="0"/>
              </a:spcAft>
              <a:defRPr/>
            </a:pPr>
            <a:r>
              <a:rPr lang="en-GB" sz="4267" dirty="0">
                <a:solidFill>
                  <a:srgbClr val="1F497D"/>
                </a:solidFill>
                <a:latin typeface="Calibri"/>
              </a:rPr>
              <a:t>PURPOSE</a:t>
            </a:r>
          </a:p>
        </p:txBody>
      </p:sp>
      <p:sp>
        <p:nvSpPr>
          <p:cNvPr id="50" name="Right Arrow 49">
            <a:extLst>
              <a:ext uri="{FF2B5EF4-FFF2-40B4-BE49-F238E27FC236}">
                <a16:creationId xmlns:a16="http://schemas.microsoft.com/office/drawing/2014/main" xmlns="" id="{C9A9A5CA-3A67-4E07-A940-16CC1353771D}"/>
              </a:ext>
            </a:extLst>
          </p:cNvPr>
          <p:cNvSpPr/>
          <p:nvPr/>
        </p:nvSpPr>
        <p:spPr>
          <a:xfrm rot="2153740">
            <a:off x="4184650" y="1874838"/>
            <a:ext cx="431800"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1" name="Right Arrow 50">
            <a:extLst>
              <a:ext uri="{FF2B5EF4-FFF2-40B4-BE49-F238E27FC236}">
                <a16:creationId xmlns:a16="http://schemas.microsoft.com/office/drawing/2014/main" xmlns="" id="{2C6427F4-114A-4823-A88D-AA7279EFD4A0}"/>
              </a:ext>
            </a:extLst>
          </p:cNvPr>
          <p:cNvSpPr/>
          <p:nvPr/>
        </p:nvSpPr>
        <p:spPr>
          <a:xfrm rot="8065119">
            <a:off x="6936582" y="4825206"/>
            <a:ext cx="431800"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2" name="Right Arrow 51">
            <a:extLst>
              <a:ext uri="{FF2B5EF4-FFF2-40B4-BE49-F238E27FC236}">
                <a16:creationId xmlns:a16="http://schemas.microsoft.com/office/drawing/2014/main" xmlns="" id="{58C51254-B7EF-4164-A834-C4F49A37305F}"/>
              </a:ext>
            </a:extLst>
          </p:cNvPr>
          <p:cNvSpPr/>
          <p:nvPr/>
        </p:nvSpPr>
        <p:spPr>
          <a:xfrm rot="18160142">
            <a:off x="2836069" y="4352131"/>
            <a:ext cx="431800" cy="427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3" name="Right Arrow 52">
            <a:extLst>
              <a:ext uri="{FF2B5EF4-FFF2-40B4-BE49-F238E27FC236}">
                <a16:creationId xmlns:a16="http://schemas.microsoft.com/office/drawing/2014/main" xmlns="" id="{1887CCB7-EB80-4C28-8DA2-89614C566314}"/>
              </a:ext>
            </a:extLst>
          </p:cNvPr>
          <p:cNvSpPr/>
          <p:nvPr/>
        </p:nvSpPr>
        <p:spPr>
          <a:xfrm rot="13721356">
            <a:off x="4884738" y="5678488"/>
            <a:ext cx="433387"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4" name="Right Arrow 53">
            <a:extLst>
              <a:ext uri="{FF2B5EF4-FFF2-40B4-BE49-F238E27FC236}">
                <a16:creationId xmlns:a16="http://schemas.microsoft.com/office/drawing/2014/main" xmlns="" id="{038DC17A-9250-467D-AFB0-F6BF783401BB}"/>
              </a:ext>
            </a:extLst>
          </p:cNvPr>
          <p:cNvSpPr/>
          <p:nvPr/>
        </p:nvSpPr>
        <p:spPr>
          <a:xfrm rot="4657522">
            <a:off x="6631782" y="2353469"/>
            <a:ext cx="431800" cy="4270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59" name="Right Arrow 58">
            <a:extLst>
              <a:ext uri="{FF2B5EF4-FFF2-40B4-BE49-F238E27FC236}">
                <a16:creationId xmlns:a16="http://schemas.microsoft.com/office/drawing/2014/main" xmlns="" id="{F17B8CBB-8C8A-4D97-BF7F-46FFEF4AC80C}"/>
              </a:ext>
            </a:extLst>
          </p:cNvPr>
          <p:cNvSpPr/>
          <p:nvPr/>
        </p:nvSpPr>
        <p:spPr>
          <a:xfrm rot="8590530">
            <a:off x="5643563" y="1874838"/>
            <a:ext cx="431800" cy="4254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63" name="Right Arrow 62">
            <a:extLst>
              <a:ext uri="{FF2B5EF4-FFF2-40B4-BE49-F238E27FC236}">
                <a16:creationId xmlns:a16="http://schemas.microsoft.com/office/drawing/2014/main" xmlns="" id="{BD068D2D-F1CB-4D07-A897-C103A381D2A0}"/>
              </a:ext>
            </a:extLst>
          </p:cNvPr>
          <p:cNvSpPr/>
          <p:nvPr/>
        </p:nvSpPr>
        <p:spPr>
          <a:xfrm rot="12556131">
            <a:off x="7732713" y="5383213"/>
            <a:ext cx="1327150" cy="41116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64" name="Right Arrow 63">
            <a:extLst>
              <a:ext uri="{FF2B5EF4-FFF2-40B4-BE49-F238E27FC236}">
                <a16:creationId xmlns:a16="http://schemas.microsoft.com/office/drawing/2014/main" xmlns="" id="{D7940D4C-6C7E-4771-A042-F407698ABDE8}"/>
              </a:ext>
            </a:extLst>
          </p:cNvPr>
          <p:cNvSpPr/>
          <p:nvPr/>
        </p:nvSpPr>
        <p:spPr>
          <a:xfrm rot="8332492">
            <a:off x="7823200" y="2500313"/>
            <a:ext cx="1327150" cy="40957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white"/>
              </a:solidFill>
            </a:endParaRPr>
          </a:p>
        </p:txBody>
      </p:sp>
      <p:sp>
        <p:nvSpPr>
          <p:cNvPr id="32" name="Donut 31">
            <a:extLst>
              <a:ext uri="{FF2B5EF4-FFF2-40B4-BE49-F238E27FC236}">
                <a16:creationId xmlns:a16="http://schemas.microsoft.com/office/drawing/2014/main" xmlns="" id="{BA5A4784-6F21-486E-B49B-D2D8C4B08529}"/>
              </a:ext>
            </a:extLst>
          </p:cNvPr>
          <p:cNvSpPr/>
          <p:nvPr/>
        </p:nvSpPr>
        <p:spPr>
          <a:xfrm>
            <a:off x="2415877" y="2648818"/>
            <a:ext cx="2239963" cy="2292350"/>
          </a:xfrm>
          <a:prstGeom prst="donut">
            <a:avLst>
              <a:gd name="adj" fmla="val 10023"/>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GB" sz="2400">
              <a:solidFill>
                <a:prstClr val="black"/>
              </a:solidFill>
            </a:endParaRPr>
          </a:p>
        </p:txBody>
      </p:sp>
      <p:sp>
        <p:nvSpPr>
          <p:cNvPr id="34" name="Rounded Rectangle 33">
            <a:extLst>
              <a:ext uri="{FF2B5EF4-FFF2-40B4-BE49-F238E27FC236}">
                <a16:creationId xmlns:a16="http://schemas.microsoft.com/office/drawing/2014/main" xmlns="" id="{DCA79B6E-02BC-4143-AC1D-34F7E6A097D0}"/>
              </a:ext>
            </a:extLst>
          </p:cNvPr>
          <p:cNvSpPr/>
          <p:nvPr/>
        </p:nvSpPr>
        <p:spPr>
          <a:xfrm>
            <a:off x="191344" y="1722438"/>
            <a:ext cx="1781175" cy="6651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r>
              <a:rPr lang="en-GB" sz="2400" dirty="0">
                <a:solidFill>
                  <a:prstClr val="white"/>
                </a:solidFill>
              </a:rPr>
              <a:t>Blame</a:t>
            </a:r>
          </a:p>
        </p:txBody>
      </p:sp>
      <p:sp>
        <p:nvSpPr>
          <p:cNvPr id="35" name="Rounded Rectangle 34">
            <a:extLst>
              <a:ext uri="{FF2B5EF4-FFF2-40B4-BE49-F238E27FC236}">
                <a16:creationId xmlns:a16="http://schemas.microsoft.com/office/drawing/2014/main" xmlns="" id="{9FE2CCC5-8DB6-4667-913F-C46770387C10}"/>
              </a:ext>
            </a:extLst>
          </p:cNvPr>
          <p:cNvSpPr/>
          <p:nvPr/>
        </p:nvSpPr>
        <p:spPr>
          <a:xfrm>
            <a:off x="139700" y="3292475"/>
            <a:ext cx="1781175" cy="6651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r>
              <a:rPr lang="en-GB" sz="2400" dirty="0">
                <a:solidFill>
                  <a:prstClr val="white"/>
                </a:solidFill>
              </a:rPr>
              <a:t>Targets</a:t>
            </a:r>
          </a:p>
        </p:txBody>
      </p:sp>
      <p:sp>
        <p:nvSpPr>
          <p:cNvPr id="36" name="Rounded Rectangle 35">
            <a:extLst>
              <a:ext uri="{FF2B5EF4-FFF2-40B4-BE49-F238E27FC236}">
                <a16:creationId xmlns:a16="http://schemas.microsoft.com/office/drawing/2014/main" xmlns="" id="{09B91424-29B2-40C6-82A9-E8C154A25E3E}"/>
              </a:ext>
            </a:extLst>
          </p:cNvPr>
          <p:cNvSpPr/>
          <p:nvPr/>
        </p:nvSpPr>
        <p:spPr>
          <a:xfrm>
            <a:off x="139700" y="4832350"/>
            <a:ext cx="2184400" cy="6651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r>
              <a:rPr lang="en-GB" sz="2400" dirty="0">
                <a:solidFill>
                  <a:prstClr val="white"/>
                </a:solidFill>
              </a:rPr>
              <a:t>Unexpected effects</a:t>
            </a:r>
          </a:p>
        </p:txBody>
      </p:sp>
      <p:sp>
        <p:nvSpPr>
          <p:cNvPr id="33" name="Rounded Rectangle 32">
            <a:extLst>
              <a:ext uri="{FF2B5EF4-FFF2-40B4-BE49-F238E27FC236}">
                <a16:creationId xmlns:a16="http://schemas.microsoft.com/office/drawing/2014/main" xmlns="" id="{F2019CAE-7630-45FB-BA95-D081492430A7}"/>
              </a:ext>
            </a:extLst>
          </p:cNvPr>
          <p:cNvSpPr/>
          <p:nvPr/>
        </p:nvSpPr>
        <p:spPr>
          <a:xfrm>
            <a:off x="1197880" y="193480"/>
            <a:ext cx="9322785" cy="965193"/>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Why should I think about systems?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xmlns="" id="{A4F93733-4260-40B0-918A-BB79F2E1806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0E41C753-1483-45C7-BD1D-5C7F0E728B7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5450" y="1012825"/>
            <a:ext cx="3994150" cy="463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AutoShape 2" descr="data:image/jpeg;base64,/9j/4AAQSkZJRgABAQAAAQABAAD/2wBDABALDA4MChAODQ4SERATGCgaGBYWGDEjJR0oOjM9PDkzODdASFxOQERXRTc4UG1RV19iZ2hnPk1xeXBkeFxlZ2P/2wBDARESEhgVGC8aGi9jQjhCY2NjY2NjY2NjY2NjY2NjY2NjY2NjY2NjY2NjY2NjY2NjY2NjY2NjY2NjY2NjY2NjY2P/wAARCATvBQADASIAAhEBAxEB/8QAGwABAAIDAQEAAAAAAAAAAAAAAAQFAgMGAQf/xABSEAACAgECAwQFBwcJBwIGAQUAAQIDBAUREiExBhNBURQiYXGRMlKBobHB0RUWNUJTcnMjMzQ2VGKCsuEHQ5KTwvDxJERjdIOio9JVdSWEsyb/xAAaAQEAAwEBAQAAAAAAAAAAAAAAAQIDBAUG/8QANREBAAICAQMDAgQDCQEBAQEAAAECAxESBCExE0FRFCIFMmFxFaGxM0JSgZHB0eHwIzRDYv/aAAwDAQACEQMRAD8A+fgAAAAAAAAAAAAAAAAAAAAAAAAAAAAAAAAAAAAAAAAAAAAAAAAAAAAAAAAAAAAAAAAAAAAAAAAAAAAAAAAAAAAAAAAAAAAAAAAAAAAAAAAAAAAAAAAAAAAAAAAAAAAB6k5PaKbfkiRRhys2lP1Y/Wyyx8X9WmHvf+ptTDNu89mVssR2jurq8GyXObUF9ZIhg1R+VvL3st68GK52S3fkiTCquv5MEjeMdK+zGbXt76U8MOP6lG/+Hc2LDs8KfqRbgvuI8Qjj8yqHhz8aN/oNNmHX+vTw/RsXoHafMHGY8S5qeBB/Ik4+/mRrcS2vntxLzR1M8eqfWCT81yI1uC1zrlv7GUnFS36LRe9f1cwC2yMSM21OLjPz8Suvx50vmt4+aOe+K1e/s2pki3ZqABk0AAAAAAAAAAAAAAAAAAAAAAAAAAAAAAAAAAAAAAAAAAAAAAAAAAAAAAAAAAAAAAAAAAAAAAAAAAAAAAAAAAAAAAAAAAAAAAAAAAAAAAAAAAAAAAAAAAAAAAAAAAAAAAAAAAAAAAAAAAAAAAAAAAAAAAAAAAAAAAAAAAAAAAAAAAAAAAAAAAAAAAAAAAAAAAAAEm3supYYuIobTsW8vBeQw8bgSsmvWfReRdYuLwpWWL1vBeR1YsWvus5r5JtPGrXj4bltK3kvmk6MVFbRSSXgj0G0ztWIiAAEJAAAAAAAAYWVQtjtNb+3yK7JxZVp7rig/EtA0mtnzRMSrNduUysTu95184+K8iKdJl43d+vBbwfh5FLmY3dvjgvUfVeRz5cWvuq1x5J3xsigA524AAAAAAAAAAAAAAAAAAAAAAAAAAAAAAAAAAAAAAAAAAAAAAAAAAAAAAAAAAAAAAAAAAAAAAAAAAAAAAAAAAAAAAAAAAAAAAAAAAAAAAAAAAAAAAAAAAAAAAAAAAAAAAAAAAAAAAAAAAAAAAAAAAAAAAAAAAAAAAAAAAAAAAAAAAAAAAAAAAAAAAAAAABKwqOOfHJerHp7WRoxc5KK6t7F3iY+7hVHourNsNOU7n2Y5bajUe6XhUcT72S5L5JOPElFJJbJHp1TO2URqAAnQ01xrjbl3QxYSW8VPdya81FcyszpbW0EE/0bTpco6hJPzlQ9vqZqyNPvoUZJK6ufKNlT4ov2e8bg0igkrAydt5190vO1qH27D0amH87l1+6tOT/D6xuDSMScDGjk3S7ybhTXFzskuqS8vaN8KHSN9vtbUF8OZKwbqbldid3XR38OGM938pNNJtvpyImexENbzsRS4YadU6v70pcb+nc152NVXGq/GcnRcnwqXWLXVM1zwsqF3cyx7O8324eFkzUKXi6djY8mnNTnKzZ78Mtl6vw2I7RMaT+6sABdV40mmmt0yry8dVycWt4S6Fqa76lbU4+Ph7yYlW0bclkVOm1x8OqfsNZaZtPHU+XrQKs48tOFnRjvyqAAzaAAAAAAAAAAAAAAAAAAAAAAAAAAAAAAAAAAAAAAAAAAAAAAAAAAAAAAAAAAAAAAAAAAAAAAAAAAAAAAAAAAAAAAAAAAAAAAAAAAAAAAAAAAAAAAAAAAAAAAAAAAAAAAAAAAAAAAAAAAAAAAAAAAAAAAAAAAAAAAAAAAAAAAAAAAAAAAAAAAAAAAAAJen18Vjm/1eh0GBXw1ub6y6e4qMKvhoivGXMv4RUIRivBbHdSONIhyTPK8yyABKU/AhCiizPtipd21CqL6Sm/P3LmQ7rbL7ZWWzc5ye7bJeRy0bDS6Oyxv38vuIJWPlM/AS9Pzp4dr6ypnyshv8pfiRAWmNo8JOfj+i5c61Lig9pQl86L5pkYn6lzx8By+V6Pt9Ck9iARHhM+QHqTbSS3b6JFjjaPlPIpVsIwTkm4ucVLbfny33EzEeSI2xzc3KptePXk2xhXGMHFTa5pJP69zRR/KYmRW+bjtavo5P6n9RryXOWTbK2LjNzbkmuae5lhTjDLhxvaEvUl7nyf2ka7G+7QDKyEqrJVy5Si2n70YlkAAArs6vhtU10l9pQZNfdXSj4dUdTmw48dvxjzOf1GHyJ/QymWN038GOeN9fKCADjdQAAAAAAAAAAAAAAAAAAAAAAAAAAAAAAAAAAAAAAAAAAAAAAAAAAAAAAAAAAAAAAAAAAAAAAAAAAAAAAAAAAAAAAAAAAAAAAAAAAAAAAAAAAAAAAAAAAAAAAAAAAAAAAAAAAAAAAAAAAAAAAAAAAAAAAAAAAAAAA9UZS+TFv3I2LHul0rl9K2JiJnwiZiPLUCQsK59Ype9mawLPGUUWjHefZWclY90QE1af52fUZrT4eM5P3FvRv8ACvrU+VeCxWDV5y+JksKnyfxLehdHr1VgLT0Oj5n1seiUfM+tj6eyPXqqwWvolHzPrY9Eo+Z9bJ+nsevVVAtPQ6PmfWzx4VPzX8SPp7Hr1VgLJ4NXnJfSYvAr8JyI9C6fWorwTnp68LPqMHp8/CcX7yPRv8LerT5RASXhXLoov3MxjjXKceKt7bleFvhPOvyuMOH8rVHy+4titwVvke5Msjuly08AAKrrDCSzMKzB3StUu9p38Xts4/SvsIEk4ycZJprk0/AJuMk4tprmmvAs68mjOqtnn1Nzqin31T2lLmlzXR9evsK+E+VWb8PFnl3qqHJdZSfSK8WyQo6VF7uzLmvmqEY/XuYZGfxUvHxalj0P5ST3lP8AefiNzPg18tmbqLlkOOOq3RWlCtTqjL1Vy8V9Jo9M3+VjY8v8G32bEY2U0WXz4a1vtzbfJRXm34E6iDcysdNurbyLa8WqF1NMpwcXJ7Pkt9m2uW+5VylKU3KUm5N7tt89ybVlV6fNPFUbbOkrJrk14pLy9r+o3S/Jjpjkyx8iLlJruo2Lh3Wz67b7cyviU+WvUXK7CwsmznbOMoyk/wBZReyf/fkV5Nt1O22znCHcbKKoa9VJeXt9vUxePXkLixG+Lxpk/W+h/rfaTHaO5Pdjn+vZC/8AbQUn7+j+tMjFrLDrjh1U5mVXj3KTlGDTk0mlye3Tp9ZAysWzEt4LOF7rijKL3Ul5piJjwiYaQAWQ8nHig4vxWxz+dHfGl7HudCUebH1Ll5bie9ZhWe1olTAA4HYAAAAAAAAAAAAAAAAAAAAAAAAAAAAAAAAAAAAAAAAAAAAAAAAAAAAAAAAAAAAAAAAAAAAAAAAAAAAAAAAAAAAAAAAAAAAAAAAAAAAAAAAAAAAAAAAAAAAAAAAAAAAAAAAAAAAAAAAAAAAAAAAAGyFNlnyYN+0mImfCJmI8tYJcMCb+XJR93M3wwao/K3l72aRhvLOctYVpnCmyfyYSf0FrCquHyYRX0G1QlLpFs1jp/mWc5/iFXHBtfXhj72bo6fH9axv3IsVjzfXZGaxl4y+BpGGkKTkvKvjh0x/Vb97Nsaa49IRX0E5UVrwb97M1XBdIr4F4iseIVnlPmUFJvovgZqqb/VZNBO0cURUWPwS+k9WNLxaJQG08YR1i+c/qPVjR8ZM3gbNQ0+jQ9p76PX5P4m0EbNQ19xX836x3FfzfrNgCdQ19zX836x3NfzfrNgBqGvuK/m/WedxX5P4m0A1DT6PD2h40fCTNwG0ahH9F/v8A1HjxpeEkSQTs4wiPHsXk/pMXVNdYsmh800No4w0YH8+/3SxKzDe2TH27osyLeVqeAAFVwk1+rp178ZWQj9G0n+BGJM/V02pfOtm39Cjt95EphGBlCErJqFcXKUnsklu2SeGnD+Xw3X/N6wh7/N/V7xsY1YyVauyZOup9PnT9y+/oY3ZLsh3VcVVSnuoR8fa34s122zusc7JOUn4swSbeyW7Y18gScn1cbFh/cc373Jr7EjbHSM6UVJ08CfTvJqLf0NjVMa6i6CsrlGKhGMZNcntFb7P37kbiZNTpBMqpKFsJtbqMk9jEk1Y8YVq/JbjW/kwXyrPd5L2lpErUsLJuzZ5FNc76r5ccJwTkmn4exroYaku5xsTEm07qoyc0nvw7vdR/78yPPNvk9q5yqglsoVtpJEcrET7pmYAAWVCkzel/+IuyhzZfyNsvMn2lWfMKgAHnuwAAAAAAAAAAAAAAAAAAAAAAAAAAAAAAAAAAAAAAAAAAAAAAAAAAAAAAAAAAAAAAAAAAAAAAAAAAAAAAAAAAAAAAAAAAAAAAAAAAAAAAAAAAAAAAAAAAAAAAAAAAAAAAAAAAAAAAAAANldFlvyYvbzfQmImfCJmI8tYJ1eAutkvoRKrprr+RBL2+JtXBafPZlbNWPCtrxbbOkdl5vkSK8Bf7ybfsRYRrnLpFm2ON86XwNow0jyynLefCHDHqr+TBb+b5m6MJS+TFslxqhHpHf3mZrGo8M9TPlFjjTfVpGyONBdW2bgNp4wxjXCPSKMgCEgAAAAAAAAAAAAAAAAAAAAAAAAAAAAAAAIm/dZG/lLctSsyo7SUvMm4tneUR81yYkr2nTcACq6Zp9FU3dfkJypohxyintxPfZL4s2/lVyahbiY0qF/u1WlsvY+qZpwMiumVtV6bovhwTa6x57pr3M2rAx4y47NQodPnDdza/d26lJ1vutH6Pc9xw5unETjVZBT42/WlFrfbfwXsK4n5eTh5d3E676lFKEdpKW0Utly5faae4x5/zeXFeyyDi/q3RMdo7koxZQktMw67YJel3rijJr+bh5r2sjeg3v+bULf4c1J/BczfrMJwyqlNOP8hXsmttvV2+3cTqZ0R27oM5ysm5zk5SfVt7tknDzp4/8nNd7jS+XVLo17PJ+0iAmY2jaxyaMfAt4k+/40p0xa5cL6OXn7vYQbbZ3WOyyTlJ+LJeo7rGwIy+V3G79zk9vqIJFSQAFkAAA13y4KZy9hz+oS2pUfnMudQs2hGC8ebOfz58VyiukUVyTqklY3eP0RQAcTqAAAAAAAAAAAAAAAAAAAAAAAAAAAAAAAAAAAAAAAAAAAAAAAAAAAAAAAAAAAAAAAAAAAAAAAAAAAAAAAAAAAAAAAAAAAAAAAAAAAAAAAAAAAAAAAAAAAAAAAAAAAAAAAAAAABlCErHtCLb9hLqwPG2X0IvWlreFbXrXyhpOT2SbfsJNWFZPnP1F9ZOrqhWtoRSN8KJy8Nl7TorgiPzOe2aZ/Ki1YtVf6vE/Nm+MJS+SmyVCiEevrP2m1LbobRqPDKYmfKNHGf6z29iN0aoR6R5+bMwNpiIgAASAAAAAAAAAAAAAAAAAAAAAAAAAAAAAAAAAAAAAAAAwthx1tePga8G3gt4H0l9pvIuRDgnxLoyY+ET27rQGnFu76vn8pdTcUaROwAAAAALGidWdiRxb7FXdVv3NkujT/Vb+xlcCJjaYlKs07MqlwyxrffGLaf0o3U6c6krtQ3opXPhfKc/Yl95ErysiqPDXfbCPlGbSMJzlOTlOTlJ9W3uyO52bczJll5MrmlFPlGK6RS6I0AFkAAABtJbvogRM67aPdRfN9SYjaJnUIWXenKdr6LoUcpOUnJ9W9y5lFSW0kmn4Mi24MXzrfC/J9DPNS1vBivWvlXg2WU2VP14te3wNZyTEx5dUTE+AAEJAAAAAAAAAAAAAAAAAAAAAAAAAAAAAAAAAAAAAAAAAAAAAAAAAAAAAAAAAAAAAAAAAAAAAAAAAAAAAAAAAAAAAAAAAAAAAAAAAAAAAAAAAAAAAAAAAAAAAAAAAAAB7CEpy4Ypt+wm04Pja/8ACi9aWt4UteK+UOuudktoRbZNpwUudr39iJcIKKUYR29iJEMdvnN7ew6a4a1893PbLa3hHhBRXDCO3sSN8MeT5y5IkRhGC9VbGRtv4Z8flhCuEOi5+ZmAQsAAAAAAAAAAAAAAAAAAAAAAAAAAAAAAAAAAAAAAAAAAAAAAAAHk4qcXF+J6AIkZTx7d14fWiyqsjbBSi/8AQi2VqyOz6+DI9c549n2rzJ8oieK1BrpuhdHeL5+K8jYUaAAAAAAAAAAAAGjIyY0rZc5+XkCZ09yb1TDzk+iIFcHdNylzXVs8ip32NyfvZLjFQjsuhfwz/NLyUIyWzSNM8bxg/oZIBGyYiUCUGuUl9DIluFCfOHqP6i5cVJbNbo0TxvGD+hiYi3kjlXvCgtosqfrR5ea6GsvJwceUl8SJdhQnzh6j+o574J81bVz+1lcDO2mdT2nHb2+Bgc8xMdpbxO/AACEgAAAAAAAAAAAAAAAAAAAAAAAAAAAAAAAAAAAAAAAAAAAAAAAAAAAAAAAAAAAAAAAAAAAAAAAAAAAAAAAAAAAAAAAAAAAAAAAAAAAAAAAAAAAAAAAABIx8Oy/n8mHmyYiZnUJiJnw0JNvZLdvwRKpwZS2dr4V5LqWNGNXQvUXPxk+p7OPC9jpphj+8pni+Ou4a6641rhhHYkV48pc5ckZ43C0+XrI3nR47Q4ojfeWMIRgvVRkAQsAAAAAAAAAAAAAAAAAAAAAAAAAAAAAAAAAAAAAAAAAAAAAAAAAAAAAAAAGM4Rmtn8TIAQ5QnTLiTfsaJVOcnytWz80ZdTTPHi+ceTJ8+UamPCfGUZLeLTXsPSp4baXut17UbYZ1kflJS+ojinn8rEESOfD9aEl7uZl6bT/e+BGpW5QkgjPOq/vP6DCWfH9WDfvY1JyhMMbLIVreckivnmWz5JqPuMFVZY93v72Tx+Vefw3XZrl6tS4V5+JprplN7y5L7TdXRGHN837TaT+yNTPl5GKitktkegEJAAAAAHjipLZrdGizH8YP6GSACY2r5w6xnH6GRLcCMt3XLhfk+ha5LiobNJt9D3S8GWoZ1dEd+HrNrwj4lMvCKTa/iCk2i2quduotoklbCUG1ut11XmjWfXMvTMPNxVjZFEZ1xW0V4x9z8Dida7H5OHxXYLlk0deH9eP0eP0HgYPxHFlnjbtL0rYrVcyA009mtmgeiyAAAAAAAAAAAAAAAAAAAAAAAAAAAAAAAAAAAAAAAAAAAAAAAAAAAAAAAAAAAAAAAAAAAAAAAAAAAAAAAAAAAAAAAAASKMK27Z7cMfNlhTp9MNt07Je38DSuO1l60mVTGEpvaMXJ+xG2OFkS6Vte97HQVYdjSUYKC9vI3xwH+tYvoRrGGvvLT0o95c4tOv8AKK+kPTr/ACi/pOmWBDxnIPAh4TkT6VE+nVyssPIj1rb93M0yjKL2lFp+1HWywH+rYn70R7cOxLadalH2cyJwx7Sj0o9pcyC3u0+me/CnXL2dPgV9+HbRza4o/ORlbHarO1JhoABmoAAAZV1ztlwwi2yRjYU79pS9WHn5+4tKaYUx4a47fea0xTbvLSuOZ8o2Np8K9pW7Tl5eCJ0ISm9oo3VY7fOfJeRJjFRWyWyOmIisahvERXw1V0RhzfNmGZVxQ411XUkBrdbMb7otWLRMSqq5uE1ImpppNdGRciru7GvB9DPGn+o/oNPPd5E1mlprKQACAAAAAAAAAAAAAAAAAAAAAAAAAAAAAAAAAAAAAAAAAAAAAAAAAAAAAAAAAAAAAADGVcJdYoyAGp48H5r6TH0aPzmbwNo1DR6NH5zMlj1rwb97NoGzUPIxjHokj0AJAAAAAAAAAAADey3YNGTPZcC6vqCZ002T45t+Hgdr2a030LB72yO113N7+C8Ec72c070/PUpremr1pe1+CO76Hh/i3U+MFf3n/aP9/wDR19Jj/wD6S8cUzBxaNp4fPWxxZ6ESoda7NYWqqVm3cZPhbBdfevE4DVdGzNJt4cmv1G/VsjzjL6T624eRpvoryKpVX1xsrktnGS3TN8HW5en+23ev/vClscW7w+Ng67Xex06eLI0veyHV0vnJe7z93X3nJSTjJqSaa5NPwPfw58eavKkua1ZrOpeAA2VAAAAAAAAAAAAAAAAAAAAAAAAAAAAAAAAAAAAAAAAAAAAAAAAAAAAAAAAAAAAAAAAAAAAAAAAAAAAAAAzqqldYoQW7f1DyPK4SsmowW7ZaYuBCraU/Xn9SN+HiKtKFa4pvq/Mt8fGjUt3zn5+R1UxxXvPl0VpFe8o9OFKXOx8K8vEmV1QrXqRS9pmC8ztbYACEAAAAADCymu1evFb+fiQrsOUN3D1o+XiWAJidJ25nKwI2byq2jLy8GVc4ShJxkmmvBnZZGLG3eUfVn9pUZmGrd4zXDNdGUvji3evlS1InvCkjGU5KMU234Is8XAjDad20pfN8ESMfGrx47RW8vGT6smVUOfOXJfaKYor3smuOI7y1wrlN7RRKrpjXz6vzNkYqK2S2QNJloAAhAAANWTV3lb810K5NxluuqLYgZdXBPiXRl6z7OTqsfKOcezdCSnBSRkRcezhlwvoyUTLhidgACQAAAAAAAAAAAAAAAAAAAAAAAAAAAAAAAAAAAAAAAAAAAAAAAAAAAAAAAAAAAAAAAAAAAAAAAAAAAAAAAHkpKMXJ+BDSndalFOU5vZJeLNmTPeXCui6l32T03vr3m2x9SvlDfxl5/QY9RmjBinJKaUnJeKw6HR8COnYEKVtxv1pvzZPPD0+Otab2m1vMvYiIrGoAAVSHjSfU9BExsanFopNc7N4mrRdkUqcrwsivlfvLxL8xlDyM4i+K3PHKe0xqXyDUtNytLyHTlVuL/Vkukl5pkQ+v52Dj6hjyoyqlZB+fVPzT8GfPtf7M5GlOV1O92J8/bnD978T2+k/EK5vtv2t/VzXxTXvChAB6TIAAAAAAAAAAAAAAAAAAAAAAAAAAAAAAAAAAAAAAAAAAAAAAAAAAAAAAAAAAAAAAAAAAAAAAAAAAHsU5SSS3b6IusLE7qKilvZLqyLpmP1ukvZH8ToMKjgj3kl6z6exHTirqOUt8ddRuW3HoVMPOT6s2gF1wABAAAAAAAAAAABpycdXR3XKa6M3AlKphtXb68enXfwJvVcjHOo4l3sVzXU1Y1m64H4dC09+63lvABVAAAAAAGNsFZBxf0GQAqZRcZNPqiXTPjhz6rqM2r/eL6SNTPgnv4Pqa+YeTlp6d9eyaACFQAAAAAAAAAAAAAAAAAAAAAAAAAAAAAAAAAAAAAAAAAAAAAAAAAAAAAAAAAAAAAAAAAAAAAAAAAAAAAMLZ8EG/HwMyHfPjny6LoTCJnTLExrMzKror5zm9t/L2n0XDxq8PFroqW0YLb3lH2T03uqHm2x9exbQ38I/6nRnzP4n1Pq5eFfFf6/8Auz0OlxcK8p8yAA8t1gAAAAAAAMZRT95rlFNOMkmnyafibjxrfqZ3xxbvHlMS4ftF2QT4srSobPrKhf8AT+BxkouMnGSaaezT8D7PKO3uOe7RdmadVi78fhqy14+E/Y/xO/pPxCaT6eb/AFZXxb71fOAbcnGuxL5UZFcq7IPZxkaj3ImJjcOYABIAAAAAAAAAAAAAAAAAAAAAAAAAAAAAAAAAAAAAAAAAAAAAAAAAAAAAAAAAAAAAAAAAAAZVQdtkYR6yexiTtLr3slY/1Vsi1K8raWrG50t8OhSnCtL1Irn7i2I2BXw1OfjJ/USTrl0SAAhDKEXOcYRW8pPZL2lrffVpMvR8aquy+K/lLprfn5Ig6c9tRxf4sftR7qS21LK/iy+0rPedInvOk2jKq1OaxsyquFk+Vd0I7NS8N/Mq7a5U2zrmtpQk4v3oyx3w5FUvKaf1knWltq2Sv72/1CO06I7Sgg9PCyQAAAAAAABrdbMq7oOi/ZdFzXuLQi59e9amusX9RaFoexalFNdGDTiy3g4+RuEpAAQgAAAAAJRUotPoyrtrddjiy0NGXVxw4l1Ras6lhnx+pTt5hpx7OKPC+qNxBhJwkmvAmxalFNdGXl5tZegAhIAAAAAAAAAAAAAAAAAAAAAAAAAAAAAAAAAAAAAAAAAAAAAAAAAAAAAAAAAAAAAAAAAAAAAAAAAG0lu+iA1ZFnDDZdWZ6PgS1HPhTs+BetN+SIdk3ObfwO57O6d6BgKU1tdb60vZ5I4+v6n6fF2/NPj/AJ/yXwY/Vv38QtYQjXCMIpKMVskvAyAPknrgAAAAAAAAAAAADwwlHbmjYCtqxaO5E6U2t6Jjaxj8Nq4Lor1LUucfxXsPm2padk6XlPHyocMl8mS6SXmmfX5R8UQNT03G1TFdGVDdfqyXWL80bdL1l+mnhfvVW+OL948vkgLHWtGyNHyu6uXFXL+bsS5SX4+wrj6Kl63rFqzuHLMTE6kABZAAAAAAAAAAAAAAAAAAAAAAAAAAAAAAAAAAAAAAAAAAAAAAAAAAAAAAAAAAAAAAAAAXGnQ4cWPnJ7lOdFgw/mIeWxvhjvMtcUd9riEeCEYrwWx6AatAAAb8N8ObQ/KyL+s26sttUyf4jI9D2vrflJfaStaW2rZP733Ee6PdDg9pxftRZarRLI1+ymHyrJRS+lIrFyZ0E+Xa6L89v8hEzqSeyJfnVYE3j4FVfqcpXTjxSk/H3I9osq1dvHuqrrymm67YLbifk0VVnKySfmyTpb21PG/iR+0THZGuyK04yaa2a5NHhIzltn5C8rZfayOWWAAAAAAxtjx1yj5oyASq8Z7W7efIlkSS4MprykSy8rSAAqgAAAAAAABXZNXd2cuj6HuNZs+B+PQmX195W14roVvOMvajWJ3Dzepx8Lco8SngxrnxwT+JkQxAAAAAAAAAAAAAAAAAAAAAAAAAAAAAAAAAAAAAAAAAAAAAAAAAAAAAAAAAAAAAAAAAAAAAAAACPk2cuBfSbpyUIuT8CJCE77owgnKc3sl5snx3lE/C27Nab6bnK2xfyNLTftfgjuCJpWDHT8GuiPylzk/N+JMPkOs6n6jLNvb2/wDfq9XBj9OmvcAByNgAAAAAAAAAAAAAAAAxlHfmupkCJrFo1Ig52FRn408fKrU65fFPzXtPm2v6Ffo2Rs95483/ACdm31P2n1WUd/eRcvFpzMeePk1qdc1s0y3T9Tfpba81lF6ReP1fHgXHaHQbtGyN1vZizfqWfc/aU59JjyVyVi1Z3DkmJidSAAugAAAAAAAAAAAAAAAAAAAAAAAAAAAAAAAAAAAAAAAAAAAAAAAAAAAAAAAAAAAAADp8Jf8AqK/+/A5g6fCf8vW/P8Dow+7bF7rQAGi4AAMoPaafkyfry21jI96/yoriy1/nqtj84xf1Ij3R7q0v7X//ANLiy+dGD+ooC8vf/wDe9Ol5wqIsiyoyVw5Nq8ptfWbNPe2o4z/+LH7UeZy2z8hf/El9pjiPbLpflZH7SfZb2bc+uU9VyIQTlKV0kkvFtkmeFhYj4M3Jsld+tClJ8PvbJNEUu02RLbnDjkt/PYo5ScpOUm229234kR37Kx3T78Ct48snCu76qHy4tbSh70V5Y6FJ/lKNb+RbGUJLzWxXtbNomPOkx8PAASkAAFZlcsqXvJRFyeeVL3kotK4ACEAAAAAAAABCzKuGXGujJpjZBTg4vxJidSpkpF6zWVfRZwT2fRksgzi4TcX4EqifHDZ9UaS8nU1njLYACEgAAAAAAAAAAAADqeyGJjZONkO/HqtamknOClty9pOvy+zuPdOm2nGjOD4ZL0ffZ/Aj9if6Jk/vr7DHO7K25WbdkLKhFWTctnF8tzmtrnPKW8b4xqFX2iyNOvnR+TY1xST4+Cvg8tvAudI0DExMNZeoxjKzh4mrPkwXuOfnp3oevU4Vk1P+VrTaWyae34nS9sLZQ0iMIvZWWpS92zf3Itb2rE+UV97Szoy9B1C30WFdDk+UU6uHf3PYoe0eiR02cb8ff0ex7bPnwPy9xSwnKucZwe0ovdNeDO87RJXdnrpSXPaMl7HuhMenaNT5N84nav7JYeLkaZbO/Gptkrmk5wUntwx8zmdRjGGo5MYRUYxtkkktkludb2L/AETb/Hf+WJyep/pPK/jT+1k0n75Rb8sOr0bBxLezsLbMWmdnBN8cq031fiUnZWirI1bgvqhbDu5PhnFNeHmdFoX9WIfuT+1lB2P/AEz/APSl9xWJnVlpjvVZ9qNHpWEsnEohW6n66rilvF+PLyIvY7Fx8n0z0iiq3h4NuOClt8rzL9ZEZatkafds421KcU/FdJL6vtK/s5hvTtS1HFlzS4JQfnH1tvtKxaeExKeMcolz+oVVw7RzqhXGNffRXAlstuXLY67No0jApV2TiY0IOXDv3CfP6EcpqX9aJ/x4/cdB2x/Q8f40fsZa3eawrXtuT8l6LrFEpYihFr9ar1XF+1HI6jg2afmTx7ebjzUl0kvBlj2TtnXrUIRfq2RkpL6N/uJnbatLIxbP1pQlF/Q1+Jau6347ROrV5MeyOn05HpGRk0wshHaEVOKa36vr9HxJPabT8V6TVmYdFdai0264KO8Zee30EmiP5L7Iyk+U5VOT/el0+1GWj7an2X9Hk95KEqnv4NdPuM5tPLl7bXiI1xU/Z/K0ijDsjqMKpWuxuPHVxvbZeO3vOkxMXSc2hX4+HjTrluk+5S6e9HzyUXGTjJbNPZo7zsp+gqf3pfay2Wuo5RKuOd9kDNzuz8sO+FNWOrXXJQ2x9nxbcue3mOyWHi5GmWTvxqbZK5pOcFJ7cMfM5Kfy5e87TsZ+ibf47/yxJvXjTsVnlbu5PLqctTupphzd0oxjFe3ZI67E0bTtIw+/zlXZNLec7Fuk/JL/ALZSaZBWdr9pdFfY/huyw7bWyUMSpP1W5Sfta22+1i0zMxVFdRE2TsezQ9Y4qK6qpS26d3wS29jOY17SXpWWoxblTYt4SfX2pkfSrZU6pizg3urYrl5N7M6ntnBPS6pvrG1JfSmI3S8RHiU/mrtl2bwMO/RabLsWiybct5TrTb9Z+JzWu6e9O1KdcVtVL16/c/D6Dp9C4vzV9R7T4LOFrwe72NWrVw1vs/XmVJd7XHj2X/3L/vyK1tMXn4TNYmsGfg4kOzDuji0xt7iD41Wk9+XPc4w7rPfF2Q388eH3HCl8XiVMnmAAGzMAAAAAAAAAAAAwunwQ38X0A0ZFnFLhXRF/2S03jsedbH1Y+rXv4vxZRYOLZnZdePX1m+b8l4s+i41EMbHhTUtoQWyPK/Fep9Ono18z5/b/ALdHS4+Vuc+zaAD5t6QAAAAAAAAAAAAAAAAAAAAAGMo7+8yBExExqREysanLx54+RWp1zW0os+adoNCu0bJ8Z403/J2fc/afVJR395FzMSnNxp4+TBTrmtmmT0/UX6W/zWUXpF4/V8eBaa9ot2jZfBPedM+ddm3VeT9pVn0tL1yVi1Z7S5JiYnUgALoAAAAAAAAAAAAAAAAAAAAAAAAAAAAAAAAAAAAAAAAAAAAAAAAAAAAAAAAAAAOgwZ+rRP3bnPlvps+LG28YvY2wz301xT306QGNU+OqMvNGRs1AAEBY65zz0/OqD+oriz1mE5348oxk98eD5L2ET5hE+VYXWS9tS0qXnVU/rKpY176U2P3RZaZqlDI0lyTTVVaafLoyJRKv1Jbalkr/AOLL7TTS9rq35SX2ljqWn5c9SyJV41soym2moPZmiOl5/EmsW3k/IRMaTExpZwW3aq5eal/lKA6Hp2wa8/8A9CvWhai//b//AHx/EisxHlETEMNDe2r4/vf2Mh2ra2a8pMuNO0nLxs+m62MIwhLdvjXQqcpbZVyXTjl9pMTEz2TE7lqABZIAY3T4KpS8kEq1vjym/ORLImMt7d/JEstK0gAIQAAAAAAAAAACLmVbrjS5rqRa58E0/DxLRpNNPoysvrddjXh4GlZ9nD1WP+/CYnut0DRjT3XA/Dobw5YnYAAAAAAAAAAAAA6/sT/RMn99fYU+ralnVarlQrzL4wjbJKKsaSW5r0rW8jSq7IU11TU3u+NP7mQcq+WVlW3zSUrJOTS6czKKffMy0m32xEPfSrpZUcmyyVlsZKXFJ7t7dDutTx4a5oq9Hkm5JWVt+fl9qPn5YaZrOXpm8aZKVbe7rmt1/oTekzqY9ittdpSMDs7nX5ka76JVVRl68pdNvZ5l92uy4U6YsZNcd0ly8ornv9hWWdsMqUNq8aqEvNtv6iiysq7Mvd2RY5zfiysVta0Tb2TyrEah0/YrIi6cnGb9ZSViXmmtn9iK7V9DzvypdKnHnbXbNyjKPTnz5+RUYuTdiXxuom4WR6NF/X2wyVDazGqlLzTa+oTW0W5VImsxqVy4fkjsxKuyS44Utf4n/qznux/6Z/8ApS+4h6prGVqjSvko1xe6hBbLfzNWmahbpuV6RTGEpcLjtPfbmIpMVnfmSbRyj9F32nyZ4faHGyKn61dUX7/WlyOlxnTlOvOqf85Vt71vv9XP4nAapqVuqZMb7oQjKMFDaG+227fj7yVpnaDL03G7iqFc4cW640+XwZFsczWPlMXiJl7qX9aJ/wAeP3HS9qMW/L0yNePXKyatT2j5bM4y/Nsv1B5koxVjmp7Lpui4/PDO/YY/wl+JNq27THsiLR32n9mdDvw73l5cVCajwwhvu1v4sia1OOrdo8fDqfFCtqEmvfvL6vsIWZ2l1HKrcFONMX17tbN/SQtNz56dlekV1wnNJpce+y3EUtubT5JtXWodxq+qYmm11xyq5WRs32jGKfT3sw0jWMLULZ0YlU6nFcbUoqKfh4M43VdUv1W6Fl8YR4I8KUN9vrNenZ9um5ayKVFySa2l0aZX0ft/VPqd/wBErtHi+i6zekto2PvI/T1+vc6nsp+gqf3pfazkdV1W3VbK53V1wlBNJwT5r6WSdO7RZWn4kcaqqmUIttOSe/N7+Za1bWpEe6K2iLTKon8uXvO07Gfom3+O/wDLE4tvdt+ZaaXr2TpeNKimuqUZTc95p777JeD9hbJWbV1CtJiJ3LGGUsPtJLIl8mGRLi927T+o6jtHpstUwa54207K3xQW/wApPrt9Rw99rvvstkkpTk5NLpzZZab2gzdPrVUXG2pdIT8PcyLUntMeYTW0d4lL0HQct6jXdlUyqqplxetycmuiRL7aZkXGjDi05J95L2eC+8i5Ha/Lsg4001VN/rc5NFDbbZdbKy2bnOT3cm+bIitptysmbREah3HZz+rdfun9rKfshqHdZM8Gx+pdzhv87/VfYQ8HtDlYODHErqplBb85J783v5+0qq7JVWRsg+GcGmn5MRjn7t+5N/Gne61TGjs5kVQ+TCCUfYt1scAXWb2my83EsxrKqVGxbNxT3+0pScdZrHdF7RM9gAGrMAAAAAAAAAAAh3T45+xdDdkWcMeFdWbtE096jnxra/ko+tY/Z5fSVvkripN7eIRqbTFYdD2U030fGeXbH+UtXq7+Ef8AX8DoTyMVGKjFbJckkenxubLbNknJb3exSkUrFYAAZLgAAAAAAAAAAAAAAAAAAAAAAABjKO/vMgRMRMakQNQwaNRxJ42TDihL4xfmvafMNY0q/SM2WPct49YT25TXmfW5R35ortY0qjV8KWPctpdYTS5wfmX6TqbdNfjb8s/+2renONx5fJgSdQwb9Oy542THhnB/Q15r2EY+liYtG4cngABIAAAAAAAAAAAAAAAAAAAAAAAAAAAAAAAAAAAAAAAAAAAAAAAAAAAAAAAAEzTLeG9wfSa+shnsJOE1KPVPdFqzxnaazqduvwLN4Ot9VzRLKbDyF6l0ej6ouU1JJrmmdc/Lpn5AAQgJ0dXz4VxhHIkoxSSSS5JfQQQJiJNbTXq2e+uVZ8TRdk33zjO22c5R6NvoaQRqDUJDz8x9cq//AJjMXlZD632v/GzSCdQaZOcnLicm5ebfM8bb6ts8AAAAAAAImoWbQjWur5sltqKbb2SKqcnkX7+b5exFoWhuxY7V8Xmbgkkkl0QAAAgAAAAAAAAAAANOVV3le66o3AmOyJiLRqVTFuEk11ROhJTipLxI+VV3c910Z5jWbS4X0fQ08xt5FqzjtNZSgAQAAAAAAAAAAAAAAAAAASbeyW7AA9lGUXtKLT9qPAAMowlL5MW/cjEAAAAAAAGXBJR4uF7eewGIAAAAAAAAAAAAAAAAAAAAAAAAAAAAAeNpJt9EekfJs/UX0gmdNM5Oybfn0R3nZ/TvyfgRU1tdZ60/Z7PoOd7L6b6XmekWL+Spe69svA7U8H8W6nlPoV9vP/Ds6TFqOcvQAeI7gAAAAAAAAAAAAAAAAAAAAAAAAAAAAAMJx8UZnhW1YtGpIlRdo9Dr1jE9XaOTWt65+fsfsPmd1VlF06rYOFkHwyi+qZ9mlHbmuhy3a/QPTqXnYsP/AFNa9eKX85H8UdXQdXOK3pZPH9FMtOUcofPwAfQOUAAAAAAAAAAAAAAAAAAAAAAAAAAAAAAAAAAAAAAAAAAAAAAAAAAAAAAAAAAE3Tsjgn3Un6sunsZ0ODf/ALqT/d/A5Et8DL72KjJ/ykfrOjFfccZbY7b+2XSAj4uSrVwyfrr6yQatAAEIAAAAAAAAAAAAI+VkqpcMflv6iUtWdf8A7qL/AHjHGr4Y8b6voaqanZLil0+0llp7dlgAFUAAAAAAAAAAAAAAAAMLq1ZW4+PgVjTjLbxRbEPNq2fGvHqXrPs5epxcq8o8wyqnxwT8fEzIdM+CfPo+pMLS4InYACEgAAAAAAAAAAAACRgYlmdmV41fypvbfyXiztZLTezmHFuHrPlulvOb/wC/oKLsZFPVbJPrGl7fFDtlOT1WuD+TGpNL3tmF/uvx9mtftryWN3aHSs7Dtjk0Sbit1XOPyn7GuhWdmtHr1C6eRkR3x63sob/Kfl7kUJ3nZSMY6FU49ZSk3799vuF49Ov2prPO3djm9oMDTb/RY1yk4cpKqKSj7D3MwMLX9P8ASMdRVslvCxLZ7+TOIyJSnkWTnzlKTb9+51vYqUng5EX8lWJr6UVtThHKPKa25TqVL2ag4doKYTW0o8Safg+FnTdpNPWdpsnXFO6n147dX5r/AL8imw4xj23mo9O8m/8A7WXtuZ6P2grom9oZNKS/eTf2p/YLzPKJj4KxHGYlRdil/wCtyf4a+0g9qP07ke6P+VHQ6ZgrT+0eVCC2quq7yHs9Zbr4lD2iip9pLIy6OUE/gi1Z3k3+iLRqmlzoOi42HhRzs2MXY48fr9K4/ibPzq06V3dShb3b5cbitvh12Nvaucq9DsUOSlKMXt5b/wChwhFK+p91k2tw7Qt8i3Du7RUywalXT30Fy6SfF1S8DstT1CnTMZX3wlKLko7QSb35/gfPtO/SWL/Gh9qPoGqYeLm4yqzJ8FakpJ8XDz2ZGWIiYiSkzMTMKi/tVgWUWQjVfvKLS3ivL3kDsXz1C/8AhfejPWdH0vE0227FucrY7bLvE/FeBj2K/SF/8L70TqvCeKNzyja51PtBjadlvGtosm+FNuO23MxyMHA13TPSMeuMLJJuE1HhkmvBkbXOz+VqWovIpspjBxS2m3vy+gnUxp7PaJw2WqTgm9+nFJ+CM+0RHHyv3mZ34U+j9ocPA0yrGuqudkOLdximucm/P2nSxy6paf6aoy7vuu92257bbnzNvd7nf1f1UX/yb/yF8tIjv8q47TPZUax2iw87TLsamu5Tnts5RSXJp+fsOXAN61isahla028gALKgAAAAAAAAAAAADGc1CDkyLVXPIvjXBcU5y2S9p7kWcU+FdEdH2S03dyz7Y/3a9/rf3fEw6nPHT4pvPn2/dOOk5LxWF/puFDAwq6Ifqr1n5vxZLAPjrWm0zafMvYiIiNQAAhIAAAAAAAAAAAAAAAAAAAAAAAAAAAAAAADzqa5LZm08a3RnenKExOnz7tloHo1ktRxYfyM3/KxX6kvP3P7TlD7LdVC6qdVsVKE04yi+jR8v7Q6PPR891rd0T9aqb8V5e9Hrfh3V849K/mPDDLTXeFUAD1mAAAAAAAAAAAAAAAAAAAAAAAAAAAAAAAAAAAAAAAAAAAAAAAAAAAAAAAAAW+DjdzXxSXry+pEbTsbjl3s16sentZb0195PbwXU6cVNfdLfHX+9LxRnGKmk0vMm4+YpbRte0vPzPdlttty8iPbj+MPgbb218rEFZVk2UvhfNLwZNqyqrPHhfkyswrpuABCAAAAAABptyqq/1uJ+SIduTZd6q5J+CJiExCRkZahvGvnLz8ERaqpWy4pb7eL8zOrH8Z/AkJbLZFvHhbwJJLZLZIAFUAAAAAAAAAAAAAAAAAAAHk4qcXF+J6AKqyDrm4vwJOPZxQ2fVGzMq4oca6ohQk4TUkaxO4eVmx+nft4lOB4mmk10Z6QoAAAAAAAAAAAAALLs/nRwNUrsse1ck4Tfkn4/HY6ftDo0tVhXfjSj30FtzfKUff8A99Thiwwdbz8CCrpu3rXSE1ul+BlekzPKvlpW0a1Kfj9k82yuyV0oVSS9SO++79u3RE/shmKEbtOtajbCblFN9fNfUU2X2i1HLrdcrVXB8mq1tv8AT1KyE5VzU4ScZRe6aezQ42tExY5RWd1dHqvZjKnnTsw1CdVknLZy2cd/uLvTsarQdIk77F6u87JLxfkvsOYp7UanVDhdkLPbOHP6iDnanl6g16Tc5JdIrkl9BXhe3afC3Ksd4T9Aulk9p4Xy+VZKcn9KZN7ZTlXnYc4NxlGLaa8Huc9iZVuHkRvoko2R32bW/sNmfqOTqM4TypqbgtltFL7C80++JU5fbp3mmZNepYlGYtu8UXGW3g+W6+pP4HH9p3tr2Q1/d/yojYGrZmnQnDFt4Yze7Tinz+k0ZeVbm5Er75KVktt2lt7CtMc1tv2WtflXTuqp06/obi5bOyO09usJr/U5yPZTUXfwS7pV7/znFy293UqsPNycGzvMa2Vcn126P3ospdqdTdfCp1J/OUOf4CKWr+Xwcq2/Mwv0yzS9dxaZyU4SthKEvNcSOp7RYF+o6fGnH4eNWKXrPbls/wAThZZV88pZM7JTuUlJSlz5roWX5z6r+3j/AMuP4C1LTMTHsVtWNwzfZXUkm2quX98kdiv0hf8AwvvRDfabVGmnfHn/APDj+BCwNQydOslZizUJSXC24p8vpJmLTWYlG6xMTC77Talm4uqyqoybK4cEXwxZz9+Rdkz4r7Z2S85ybMs3Mvzr3dkSUrGkt0kjQXrXUK2tuQ7+r+qi/wDk3/kOALFa7nxw/RFbHueDu9uBfJ226lclZtrSaWivlXAA0UAAAAAAAAAAAAAA13T4Icur6GwhWz457+HgTCJnTdp2HPPza8eH6z9Z+S8WfRaKYUUwqrW0ILZIpuy2m+i4npNkf5W5brfwj4fiXp8v+JdT62XjXxX+vu9HpsXCu58yAA811AAAAAAAAAAAAAAAAAAAAAAAAAAAAAAAAAAAAADGUd17St1jTKtWwJ41vJvnCfzZeDLQ1zW3MyvE1mL18wmO/aXxvKxrcPJsx748NlcuGSNR9A7ZaH6bjenY8d8ileul+vH8UfPz6TpeojPj5R593JevGdAAOlQAAAAAAAAAAAAAAAAAAAAAAAAAAAAAAAAAAAAAAAAAAAAAAAAAAA249LvtUF08X5I1FzhY/cU8168ub/A0x05SvSvKUiutRjGuC5LkkT6oKuG3j4mrGr2XG+r6G86p+HSAAhDGdcZ/KX0mieM18h7+xkkE7ShqV1PRyivqNkc21deF+9Eg8cIvrFP6Bsa1ny8a18Q8+XhWviZdzX81Dua/modjs1SzbX04V7kYOV13VykvqJShFdIpfQek7EaGM38p7e43wrjD5K+kyBGwABCAAAAAAAAAAAAAAAAAAAAAAAABrdbMrciru7GvB9CyNWTV3lftXQtWdSyzY/Urr3Rcaz9R/QSCAm4y3XVE2ElOCki8vLj4ZAAhIAAAAAAAAAAAAAAAAAAAAAAAAAAAAAAAAAAAAAAAAAAAAAAAAAAAB5JqMW30QGrJnwx4V1ZJ0HTvyhnxjJb01+tP7kVzcrLOS3cnySO+0PTlp2BGDX8rP1pv2+Rw/iHU+hi1X80+P+WnT4/UvufELFJJbLoj0A+UesAAAAAAAAAAAAAAAAAAAAAAAAAAAAAAAAAAAAAAAAHnU9AGprZ7Hzftbov5Mze/ojti3vdbdIS8V+B9Lkt0QdTwKtSwbcW5erNcn4xfgyOnzT02XftPlF684fIgb83Etwcu3GvjtZXLZ+32mg+oiYmNw4wAEgAAAAAAAAAAAAAAAAAAAAAAAAAAAAAAAAAAAAAAAAAAAAAAGVcJW2RhHq2BL07H7yzvZL1Y9Pay4pr7ye3guppqrVVca4rkiwph3cEvHxO2teFdOqteMaZgAJAAAAAAAAAAAAAAAAAAAAAAAAAAAAAAAAAAAAAAAAAAAAAEDLq4J8S6Mxx7OGXC+jJ9sFZBxZVyi4yafVGlZ3GnndVj425x7p4NdM+OHPqupsDAAAAAAAAAAAAAAAAAAAAAAAAAAAAAAAAAAAAAAAAAAAAAAAAAAAAjZM93wLw6m+yfBBv4EaimzKyIVVrinZLZDcRG5RPxC67K6b6TlPKsX8nS/V9sv9DsiPgYkMHDrx6+kVzfm/Fkk+P6vqJ6jLN/b2/Z62HH6dNAAOZqAAAAAAAAAAAAAAAAAAAAAAAAAAAAAAAAAAAAAAAAAAAa5rxNh41uit68o0RLke22j+lYiz6I/wAtQvXS/Wh/ocCfZ5RTTjJbp8mn4ny/tNpL0nU5Qgn6Pb69T9nivo/A9H8M6ncejbzHhjmp/ehUAA9lgAAAAAAAAAAAAAAAAAAAAAAAAAAAAAAAAAAAAAAAAAAAAABaabRww72S5y6e4gYtLvujDw6v3F7CG7UIr2I3w13PKW2Kvu341e7430XQknkYqMVFdEem8y2AAQgAAAAAAAAAAAAAAAAAAAAAAAAAAAAAAAAAAAAAAAAAAAAACJm1f7xfSSxKKlFp9GTE6VvSL1msquqfBPfw8SaQrq3XY4s349nFHhfVdDSfl5Gpraay3AAhIAAAAAAAAAAAAAAAAAAAAAAAAAAAAAAAAAAAAAAAAAAAAAAGu+fBDl1fQDRfPjnsuiOm7JabwwlnWx5y9Wvfy8Wc/peDPUM6uiO+z5zflHxPolVcaao11pRjFbJLwR5H4t1PGvo18z5/b/t09Jj5TzlmAD516IAAAAAAAAAAAAAAAAAAAAAAAAAAAAAAAAAAAAAAAAAAAAAAADGa3W5Tdo9KWraXOqKXfQ9ep+3y+kujXJbMytM47Rkr5hPmNS+MSTjJxkmmuTTPDpu22k+h56zao7U5D9bbwn4/Hr8TmT6jDljNSLx7uO1eM6AAaqgAAAAAAAAAAAAAAAAAAAAAAAAAAAAAAAAAAAAAAAABIwqO+vSa9WPNkxG51CYjc6T9Po7qnia9afP6C0xa9lxvx6GiuHHNRROSSSS6I7dcY1DqiNRoABAAAAAAAAAAAAAAAAAAAAAAAAAAAAAAAAAAAAAAAAAAAAAAAAAAADRl1ccOJdUQYycJJrqi1K7Jq7uzl0fQvWfZx9Vj3HOEmLUoproz0jY1mz4H49CSS4onYAAkAAAAAAAAAAAAAAAAAAAAAAAAAAAAAAAAAAAAAAAAAABvZbshWz45t+Hgbsmey4F1fUmdntO9Pz05remr1p+3yRTLkrhpOS3iCKze0Vh0fZnTfQ8LvrI7XXc3v4LwRdHi5I9PjcuS2W83t5l7FKxSsVgABmsAAAAAAAAAAAAAAAAAAAAAAAAAAAAAAAAAAAAAAAAAAAAAAAAGMlujIETG40K3VtPhqenXYtm3rr1X82Xgz5PdVOi6dNsXGcJOMk/Bo+zTWzOD7d6V3WRDUao+rb6lu3hLwf0r7Dq/Dc/p5Jw28T/VnmruOUOSAB77mAAAAAAAAAAAAAAAAAAAAAAAAAAAAAAAAAAAAAAAAC4wKe6x02vWnzZXYdPfZCTXqrmy9rhxzUTow1/vNsVfdIxobR4n1ZuCWy2QNmoACAAAAAAAAAAAAAAAAAAAAAAAAAAAAAAAAAAAAAAAAAAAAAAAAAAAA13195W14robACY3GpVPOMvaibXPjgn8TXmVcMuNdGaqLOCez6M18w8jJT078UsAEIAAAAAAAAAAAAAAAAAAAAAAAAAAAAAAAAAAAAAAAADyUlGLb8D0jZM93wLouohEzpq2lbYkk5Sk9kl4n0HRtPjp2BCrl3j9ab82c72T03vsh5lkfUq5Q38Zf6HYHz/4r1PO/o18R5/f/p3dJi1HOfd6ADxnaAAAAAAAAAAAAAAAAAAAAAAAAAAAAAAAAAAAAAAAAAAAAAAAAAAAAAPJLdEHUcKvUMC7Ft+TZHbfyfg/oZPNc1s/eY5N1mLx5hMfD41kUWY2RZRatrK5OMl7Uazre3mm91lV6hXH1bfUs/eXR/SvsOSPqOnzRmxxeHHavGdAANlQAzjTZL5Nc37osbGAM5VWQ+VXKPvRgNgAAAAAAAAAAAAAAAAAAAAAAAAAAAAAAGzHq76+MPBvn7iYjc6Ijaz06nu6OJ/Knz+gtMWG0XN+PQjQju1Fe4sElFJLojt1xjTriNRoABAAAAAAAAAAAAAALbB0DLzsWGRVOlQnvspSe/J7eRv/ADUz/wBrj/8AFL8C87N/oKj/ABf5mc89a1nd/wApP/lL8DLlaZmIZ7tMzpGnpV1epxwJ2VK2W20m3w81uvAy1LRcrTao2XOuUJPh3g29n9KIuTlX5GS77pt3Lb1ttmtjsKZw13QnGW3eSjwy9k14/eTaZrqUzMxpzGm6Pk6lCc6HXGMHs3Ntbv2bIwhpttmp+gQsqdu7XEm+HdLd+HsOocloXZ9LkrtvjN/h9xz/AGcblr1EpPdvjbb/AHWItM7ki0zuUj81M/8Aa4//ABS/Ai5mg5+JW7JVqcI83Kt77fR1LrtRnZWHZjrGulWpKW+3j0JHZvUMjPxrfSXxyrkkp7bb7leVtcleVtbclg4dmflRx6nFTkm05PZckbdS0y/TJwjfKuTmm1wNv7UWem1Qp7XTrrSUIynsl4cnyM+2P9Ixv3H9pblPKIW5fdpzhLwdOydQsccevdL5UnyS+kindQVei6HxKKbrhu/70n/qTe2vCbW14Ub7KZijurqG/Ld/gU+XiX4VzqyK3CX1P3FhX2j1COQrJ2qcd+dfCttvIv8AXaK9Q0V5EVzhBWwfs23f1FeVqz9yvK0T3cxpmk36mrO4lXHu9t+Ntdd/JewnPsrn7fzmO/8AE/wJfY3pmf4P+oi6xq2djatfXTkSjCEltHZNdEJm02mIJm021CuztLy8DZ5FW0G9lNPdHumaVfqbs7iVce723421138l7DrZSed2elPJik7KHJ+/bff7yq7G/KzPdD/qHOeMyc54yjfmpn/tcf8A4pfgQtS0jI0yNcr5VyVjaXA2+nvRa6zqep4+p21Y05KqO2yVafgvYU2fn5mZwRzJuXBzinFImvKe8prynyhgA0XAAAAAAAAAAAAAHlkFODi/Eq5xcJuL8C1IuZVuuNdV1LVnTn6jFzruPMMaJ8cNn1RtINc+Cafh4k5PdbovLzqzsABCQAAAAAAAAAAAAAAAAAAAAAAAAAAAAAAAAAAAABhbPgg34+BoxcezMyq6K+c7Jbf6mN8+OfLouh1XZLTe7pebbH1rOUN/CPn9Jz9X1EdPim/v7futjp6t9ey9w8avDxa6KltGC295vAPj5mZncvXiNdgAEJAAAAAAAAAAAAAAAAAAAAAAAAAAAAAAAAAAAAAAAAAAAAAAAAAAAAAAxkt0ZHhExuNCu1bBjqWm34stt5x9Vvwl4P4nyynByr8qWNTRZO6LacIrdprrufYJbb8jCnHrhKbqqhBzfFJpbcT835l+k6y3TxakRvaL44t3cNp/YfJtSnnXxoXzIetL49F9Z0GJ2T0jG23x3fJeNst/q6HQKtLrzM0kuiNL5epy/mtr9kRWkeIQqMDHoW1GLVWv7sEjf3cvI3gx+nifMytyaO7l5Ee/Tsa9bX4lNn71aZPA9CI8TMHJzOX2R0nJ34aZUSfjVLb6nujntQ7EZlKc8K2ORH5svVl+DPozSfVGDqXhyNqZupxfltuP1VmtLeYfF78e7GtdV9U6rF1jNbM1n1/UNNxc+rusyiNkfBtc17n4HDa72RvwVK/Bcr6Fzcf14/ij0en/ABCmSeN/tljbFMd4cyAD0WQAAAAAAAAAAAAAAAAAAAAAFlpdW0ZWvx5Iroxc5KK6t7Ivqq1XXGEfBbG2Gu521xRudpWLDm5vw5IkmNceCCiZHRLcABCAAAAAAAAAAAAAB3PZvlodH+L/ADMgvtbSnt6LZ/xIkdnsrGr0aiFmRVCS4t4ymk/lM1/knQn/AL+H/PX4nP23O2Hbc7crk2q7JttS2U5uW3lu9zqezNHoWmW5d8nGFnrbPoorxKrK0/CetVY+PdCOM4qU5uxNLz5ll2k1GiGnwxMWyElPk+CSajFeHL6C9p5aiF7TvUQ2dqsaWRgV5NUnKNT3aXRp+JSdm/05j/4v8rLrQNSov0x42XbXF1rg2nJLii+nX4FXptdWD2lhF3VumLltZxLbZxe3MiO0TVEdomrodWhpc5VflJx3SfBvKS9/Qh2a5pmnYrq0+Km/CMU0t/NtkHtbfTdZjdzbCzZS34JJ7dDnhWm47labjuuOztkrdfhZN7znxyb820yX2x/pGN+4/tIHZ2yFWsVTsnGEUpc5PZdGdLn06VqEoSyMipuC2W1yX3i06vstOrbcPF7ST8mdzr8XfoVzr58oz5eW6f2FNq+n6Vj4E7MS2MrU1slbxePkSdC1uiWLHDzZKEorhjKXyZLyZNp5atHsWnephyx3NieP2ZlGzk44vC9/Ph2NMNI0em5ZXFDhT3SlYuBFb2i1qvKr9ExZcVe+85+D9iImecxEEzzmNN3Y3pmf4P8AqLKUNIyNTnTOuueX1kpRfPl8HyKnslfTQsvvra69+Dbjklv1K/VMp1a/bk4803GalGUXunyQmu7yTXdpXfajPtxcdYtde0bo7Ozw28UiN2N+Vme6H/UTs63C1fSdvSKYWSjxwUppOMvL7iu7JX1USy++trr34NuKSW/UiPyTCI/JMLHUO0VWDmTxpY85uG3NSXPdbnNazqEdSzFfCtwSgo7N7+L/ABOly8LRszIlfdkVuctt2rkvDbzKfXcLTsXHrlg2RlNz2klZxctiacYnx3TTSjABs1AAAAAAAAAAAAAANJpp9GABWX1uuxrw8DbjWbrgfh0JGVV3le66or4txkmuqNYncPM6jH6d9x4lPB5CSnFSXiekMgAAAAAAAAAAAAAAAAAAAAAAAAAAAAAAAAAADVfZwQ2XVm1vZbvoQbJuc2/gTCLTpL0jAlqOfClb8C9ab8kfQ64RrrjCCSjFbJLwRU9m9N9BwFOxbXXetL2LwRcHyv4h1Pr5dR+WO0f7y9Pp8Xp07+ZAAee6AAAAAAAAAAAAAAAAAAAAAAAAAAAAAAAAAAAAAAAAAAAAAAAAAAAAAAAPABhKW/JdBKW/JGcIbc31Mu+SeNfCfDyFfjL4Gw9B1UpFI1CszsABdAAAAAAAADx8+prnXtzj8DaDO+OLx3TE6cb2l7Kwy1PL0+ChkdZ1rkrPd5P7TgpRlCTjJOMk9mmuaZ9rshvzRx/a/s8squWoYcP5eC3tgv115+9HT0nV2xWjFlnt7SzyUiY5VcGAD23OAAAAAAAAAAAAAAAAAACZptXHe5vpBfWXWPDisT8FzIWBV3eNHfrL1mWmNHhr38WdlI41dVI1VtABKQAAAAAAAAAAAAAAAAAAAAAAAAAAAAAAAAAAAAAAAAAAAAAAAAAAAAAAAAAAAAAK/Lq4J7roywMLq1ZW4+PgTE6lnlx+pXig40+GXC+jJRAacZbeKJlU+OCfj4mkvKjt2lmACEgAAAAAAAAAAAAAAAAAAAAAAAAAAAAAAeTkoRcn4AacmzZcC+kn9m9N9OzlZZHemn1n7X4IqoxndaoxTlOb2SXiz6FpODHT8GulbcW2835vxPP/ABLqfRxcK+bf092vT4/UvufEJh6AfLPVAAAAAAwstrqjxW2RhHzk9katQyVhYGRktcXdVynt57I+a4GJndq9Us73KSko8cpT5qK36JfSdGHB6kTa06iFLW12h9PrtrtjxVzjOPnF7oybS6tL3nC4nZPV9N1SiWLlxVTl69sHtwr2xfX6yy/2hfoKn/5mP+WRM4Kzeta23s5Trcw6fjh8+PxClFvZST9zPmOi9l8nWcOWTTfVXFTcNp778kvL3nT9muy+To2pSybr6rIupw2hvvu2n4+4tlwY6RP3949tIi0z7Oncop7OSXvY44fPj8T5t26/rFP+FAlR7B50oqSy8fmt/wBb8C0dNSKRa99b/Q5zvUQ+gJprdNP3HinFvZSTfvKvs3pVuj6Z6LdZCyXeOW8N9uexw3Zj+t+P/Es/yyM6YIvzmJ/L/NM21p9ObSW7eyCkpdGn7mcB2u1ezVtQhpWBvOuE+FqP+8n+COs7P6PXo2nxpW0rpetbNeL/AARF8Hp44tae8+xFtzqFoY8cd9uJb+8yPj+dZOnW8m6ttTryJSTXg1Inp+n9aZjetF7cX2Axcop7OSXvZpwMuGdgUZUPk2wUvd5o+Wdoc78o61k5Ce9fFwQ/dXJfj9IwdPOW01ntotfjG31rdbb78vM8Uoy6NP3Morv6hr/+nx/yIof9nX9OzP4a+0Rg3S19+Dl3iHeNpLdvZBNPo0/cUHbj+rd378PtIv8As9/Qt/8A8w/8sSsYd4vU376Ty+7TqOOO+3Et/Lc9b2W7PmOL/Xn/APzpf52fRNUxZZ2mZOLCSjK2txTfRbk5cEY5rEz5RW29pPHD58fiOOHz4/E+a6t2SytK0+zMtyKZwg0nGO+/N7eXtI2hdncjW67p0XVVqppPj357+43jpMc158+37K853rT6pxLbfdbee4UlLo0/czlp6Vbo/YrOxbrIWS2lLeG+3PYgf7Of53P/AHYf9Rj6EcLXifC3LvEO3cop7OST94U4vpJP6T5n23/rLd+5D/Kifb2Ey66Hbj5tdliW6jwuO/s33NPpqRWtrX1v9Ec53MRDvzFzins5JP3nEdiNcyrM16dlWythKLdbm93Frw38tt/gVHbH+tWV/wDT/wAkRXo5nLOOZ9tk5Pt2+nhvZbsLoit7Sf1ez/4LOSteVohee0LHjh8+PxCnFvZSXxPlGhaHdrdl0KLa63Uk3x789/cdFpnYrMw9SxsmeVRKNNkZtLfdpP3HXk6bHj3E37/szi8z7O3ABxNQAADCb2Wxk+RglxSM8kz+WPMphlXH9Z/QbTw9OmlIpGoVmdgBjKSjFyfRLdl0MbbqqIcd1kK4+c5JI9rtrugp1TjOL6Si90c5o+n1a5X+VtUj37uk+5pm94VQT2S28+Q1XBq7PuGq6au4rhOMcimL9SyDe2+3g1ua+nXfHfdXc+XTA8IWZrGnYNnd5WZVVP5rlz+BnETPaEpxjOUYQc5yUYxW7beySNeNlUZdKtxroW1v9aEt0VHaNPKyNN06cnGjKufe7PbijFb8P0k1ru2pJns2S7VaNGxw9M3Sezmq5OO/v22Laq2u6uNlU4zhJbxlF7poxjj0woVEaoKpLbgUVw7eWxTaHBYOtanp1L/9NDgurh4VuS5otqtoma+yO8eV8ADNYNNkdua6G48a3WxnkpF66TE6fMu2Gi/k7N9JojtjXvfZdIS8V95zp9c1jT4ajp9+JZt669V+UvBnyW2udNs67E4zg3GSfg0ep+H9ROXHxt5qwy11O4YgA9BkAAAAAAAAAAAAABsor726EPN8zWT9Lr3slY/1Vsi1I5WiFqxudLOEd2or3Fglskl4EXFjvNy8iUdsuqQAFUAAAAAAS9NwJ6jk9xXOMJcLlvLoRC67Kfpd/wAOX3EWnUbRadQ3fmnlf2in6/wImd2fzcOp2tQtrjzbre+30Fj2ozcnGz6o0X2VxdW7UZbc92WXZ3KvzdNcsl8cozcVJrqtl+JlytEcmfK0RtyemafZqWTKmucYNRct5e9L7y0/NPK/tFP1/gZdnIRr7QZUIfIjGaj7uJErtBdqlebBYKv7vu1v3cG1vu/YTNp5ahM2neoVGpaFfp2Mr7La5x4lHaO+55pmiXaljyuqtrgoz4Npb+Sf3mrOydSnWqs6Vyi3uo2R232Oi7Ifou3+M/8ALEm0zFdpmZiu1c+yeXtyyKfr/ArNQ0zK06SWRBcMuk4vdMkZeq59Oo3qvKt2jbJKO+669NjpNaXe9n7ZXxUZcEZNeUuRHK0TG0crRMbczpei3anTO2q2uCjLh2lv5E3808r+0U/X+BO7H/0C7+L9yKrUdV1CrUcmuvJsjCNklFLwW43abTEG7TMxCLqml26ZOuNtkJuabXDuZ6bouVqK460oVfPn0fu8zS7snUsumrItlOTkoJy8N2ddq2UtI0lejxUWtq615f8AaRNrTGo90zaY1Hup7OyV6hvXlVyl5Si19fMo8rGuxLnTfBwmvBlhg69m0ZcZ3Xytrb9eMufL2eRd9q8WNunrJSXHVJc/NPl9uwi1onVkbmJ1Kl07QL9QxVkV3Vxi21tLffkSX2Ty9uV9Lf0/gW3Zf9DQ/fl9pzdWrajDKXBk2zfFsoyfEnz6bEbtMzo3aZnSPnafk6fYoZFfDv8AJkuaf0kzTdCv1HG7+u2uEeJx2lvudB2nhGWizlNLijKLj799vsbNfZeXBos5bb8M5Pb6ERznjtHOeO3J5eNPEyrKLPlQez28SVpek3ao7O6lGCr23ct/Esu1mMu9pza+cbY8La8/D6vsLXQKY4WmUKa2syJcX1br6kWm/wBu4TN/t25TU9Ps03IjTbOM3KClvH3tfcY6dg2ahlKipqL2bbl0SRZ9r/0pX/BX+aRM7IY3DVflyXV8EX7Fzf3Dlqm08vt2rNR0DI0/FeROyucU0mo78tyrhHjnGK8Xsdri2rWdFvi+bk5x5+HPeP3HGUprIgnyamvtJpaZ3srMz5W2Z2bysXFsvdlc1BbuMd99itwcWWbl148JKMp77N9Om59BtshGyuqaW1u8Vv4vbfb4bnLY2C9P7V01JfybblB+xp/+ClbzMTtWt5mJ2r9V0q3S3UrbIT7zfbh35bbfiR8PDvzrlVjwcpePkl7WX3bL5eJ7p/cWOjUV6boivkucod7N+L5bpfAnnMV2nnPHarj2SucN55Van5KLa+JUajpuTp1ijfFbS+TOPNM3X67qF17tjkSrW/KEei/Ej5+oZGoWqzIlu4rZJcki1eW+60cvdZY/ZjJyMeq6N9SVkFNJ78t1ubPzTyv7RT9f4F5W7Y9nK3Rxd6sWPDwrd78K6HNvK19Jt+lpLx7t/gUi1p91Im0+6syaXj5NtMmm65OLa8dmajOyyVtkrLJOU5Ntt+LMDZqAAAAAAAAAACHm1bPjXj1NFM+CfsfUspxU4uL6MrLIOubizSs77ODqsep5wmg1Y9nFHhfVG0OaO4AAAAAAAAAAAAAAAAAAAAAAAAAAAAAEXIs4pcK6I32z4Ib+L6GnCxZ5uXXRX8qb6+S8WJmKxNreIRO5nUL3slpveWvOtj6sOVe/i/FnWmrFx4YuNXRUtoQWyNx8d1Oeeoyzkn/L9nrYscY6xUABztQAAAABqyaIZONbRat4WxcJe5rY+bZ+g6toGS8jG7yVcX6t9Pgval0+w+i6hmQ0/BuyrIylGqO7UVu2cxp3bzHnFx1DHlVLflKr1lt7up29LOWsTNI3HuzvxnyhaP24yIWQq1OMbK29nbFbSj7WujLP/aA1LQaJRaaeRFprx9WRyev5WNq+sqemY0oKaUNlHZ2S3fPZe9HS9s6ZY/ZPAom95V2Vwb9qhJHTbHSuXHaI1M+ykTMxMOe0bUtdxMR16ZXbKhzbbhRxri2Xjt7jtOyuZqmZRkPVYWRnGSUOOrg5bc/BbnOdl+02Fo+mSxsmu+U3a57wimtml5v2HS6V2pwdWzVi49d8bHFy3nFJcvpKdVFp5fZ/mmmu3dyHbr+sU/4UDfHW+1ailGjI2S5f+k/0NHbr+sU/4UDoa+3WlxrjF1ZW6SXyI/iazv0qapy7K/3p76dDp87bdPxrMhNXSqi5prZ8W3Pl4HyT0i3Fz7LqJuFilNKS6rfdP6mfVdI1WjWMSWRjRsjCM3DaaSe6Sfg/afOdCxqsvtRTRfDjrlbJuL8dk39xl0n2epyjx/2tk76029ksyrTter9LrSVi4FKa2cG+j/78z6ecV290flDVKI9NoXJfU/u+Bb9kNY/KmmKu6W+Tj7Rnv1kvB/8AfkZ9TEZaRmr+0pp9s8ZX58uxsZZvaXNw/G93xj+8t2vrSPqJ820L+vn/ANe77JEdJOq3mPgyeYb9H1x4XZXUMWcuG+p8NSfX1+X1c2U+oYnomj6c5R2syOO1+57JfUt/pLbXNAsn2tjRTBqnLmrOJLlFP5X2Nm3/AGgwjVkYFcEowhU4xS8EmjspavqV4/3u/wDJnMTqd+zoLv6hr/8Ap8f8iKH/AGdf07M/hr7TqMHHWX2VxsZvbvcKEN/LeCRwnZ/UpdnNYtWZVPh2ddsUucXv1/78znxRzx5KR5Xt2mJdh24/q3d+/D7SL/s9/Ql//wAw/wDLEqO1nafG1XDhh4UZuHGpznNbb7dEkdL2PwZ4Og1Rti42Wydri/Dfp9SRS1Zx9Nxt2mZTE7vuHGYv9ef/APOl/nZ9PPlMsqGF2utybVJwqzJyko9dlJnXfn3pf7HK/wCCP4mnVYr34zWN9kUtEb2ldtf6s5P70P8AMir/ANnP9Fzf34/Yyw7XXRyOyNt0E1GxVzW/XZyTK/8A2c/0XN/fj9jM69ukt+//AAmfzwve0/8AV3O/h/ec3/s5/nc/92H/AFHSdp/6u538P7zm/wDZz/O5/wC7D/qIxf8A5b/v/wAE/nhVdt/6y3fuQ/you7+3tCxnHGxLe94doubSSfnyKTtv/WW79yH+VHfVaNpcVGS0/F4tk9+6j+Btktjrix8432/4ViJm06ch2D0u6zUHqNkHGmuLUJNfKk+XL6Nyu7Y/1qyv/p/5In09JJJJJJdEj5h2ye3anKflwf5Ik9NlnNnm0/BevGun09dEVvaT+r2f/BZUrt3paS/kcr/gj+JM1LPq1Pshl5dCmq7KZbKa2fJ7fccUYb0tWbRru05RMdnBaJmaph2WvSoWSlJJT4KuPl4eD2Ov7MalruXqUq9TrtjQq2050cC4t147e85zsnreNot2TPKhbJWxSXdpPo35s6vF7aablZVWPXVkqds1CLcVtu3t5nd1UWmZiKb/AFZ018ujAB5LcAAGE3y2Mqly38zCfORuS2SRTHHLJM/BPaHoAOtUPGk00+jPSq7TZVmLoeRKl7W2bVQ267ye33k1jlMRCJ7I3ZGTWn5OPGXHRj5VlVM/nQT3X2sdrWvQcWFr4cWeVWsiXlDffn9KRa6fh16fg04tK2hVFL3vxf0s2ZFFeVj2UXRU67IuMk/FGnOPU5I120jazmSwtGysqrZyrrbg/DfwZH0XSMXFwa5zrjdkWxU7bprilOT5vmyBpt1a7PahgalPeODx0WN9XDb1X8OnuLLs2732fwXk7953S6+Xh9WxNomlZiPkjvKDlY9eka/g34cVVVmzdN9UOUW9t1LbzM+1DjP8nUVbvMllQlTt1W3yn7tjzWZxx+0Wl5GVusSKnCMvCNr5Lf6DLEXpfa/OtlzWFTCmHscvWb+4tHtefaP90fovTn9JmsTtFqWLlJrIyp99VN9LK0uSXu5nQFH2qrdeFTqVS/lsG2Nqa6uO+0l7tvsM8feePymfleAxhJThGcXvGS3T9hkZrAAA12roz5r23wVi6x38FtDJjxf4lyf3P6T6ZJbxaOT7d4qu0WN6XrUWJ7+x8n9exHT39LqYn2t2ReN0fPQAfQuUAAAAAAAAAAAAAC6wa+7xY+cvWZUVQ7y2MF+s9i/hHdqK9x0YI7zLbFHumY8eGpe3mbAlskl4A1agAAAAAAABddlP0u/4cvuKUt+zV9WPqfHdZGuPdtbyey8Ct/yyi3iXRarZpMMiC1GMXbw+rvFvlu/L6SBmdo8THxnTpte722i+HhjH6CB2pyKcjPqlRbCyKq2bg9+e7KQpWkTEbUrSJjuveyTb1Wxvm3S/tRcavrv5Myo0+j95xQUt+Pbxfs9hR9l76cfUpzvthXF1Nbyey33RfZf5DzbVZk3Y85pcKffbcvoZW+uXeFbfm7ub1nVvyrKp9z3Xdpr5W+++3s9hfdkP0Xb/ABn/AJYkDWMfRq9PnLClS7t1tw2uT68+W5I7L5mNj6dZC/Iqrk7W0pySe2yJt3p2TPevZY4l2l5OfbXTRUsmttybqSe+/N7+8qe1mbkKccPg4KZJS4t/l/8AgqXmPF1qzKpkpKN0pLZ8pLf70dBrV2n6npu8MqlXQXHWnNJ+1DjxtEmtTEvOx/8AQLv4v3I25HaXEx8iymdNzlXJxbSW3L6SJ2WzMbGwro3311ydm6U5JbrZFDqU42alkzhJSjK2TTT5Nbjju07OO7TtLszqsntFXmRUo1u2D9bqttl9xe9rKpWaXGcVuq7E5e7Zr8DjjrdL13FysVY2oSjGfDwtz+TNE2jWpj2TaNamHKVVytthXBbym1FL2s7TtJJV6HbBv5TjFe3mn9xjTVoen2PIrsojJdH3nFt7luUOv6utStjXSmqK+m/6z8xvnaEfmmF/2X/Q0P35fabdNu0vKum8OiqNtfV90osh9nM7Eo0mELsmqualL1ZTSfU53Ts54GpRvjzjxNSS8YvqV47mUcdzKz7VZuRPJ9DlDgqhtJc/l+37Sz7KrfR5J9HZL7ER+0U8HPwlZVlUO+rnFKa3kvFHvZrNxcfS3C7Iqrn3jfDKST8BP5CfyM9OhDWdAji2S2lTJRb8tny+rkb55MbO0dGLD5NFUm0vNr8PtOd0XVVpmRbKcZTrsWzjF+Pg/tN2iZsXrs8rJsjWpqTbk9lz8CZpPdM1nuz7X/pSv+Cv80joMHClTokMWMuCyVb3lt0b6/aUmr2YuZ2gxWr6nQoR458S4Vs22tyR2l1SuWLVVh5MZSlPeTqn0SXs9/1ETEzEQiYmYiFjo2lz0uu2DvVsZtNLh22f/exzGr43ouuziltGc1OP0v8AHc90bUradTplfkTdTfDLjm9luupYdpLcTIuxcijIqnKMuGSjJN7dV9/xLRExbumImLd1h2ntlRhUX1vadd8WvgzZNQ1GGBqFC3lCab80nykvo+4g9p83FyNNhCjIqskrU9oyTe2zIvZfU68Z2Y2RZGFcvWjKT2SfiikVnjtWInjtt7ZfLxPdP7i1UfSuzajVzc8bZJefD0KTtXlUZMsXuLq7eFS34JJ7dDzs/rkMOHouU33W+8Jrnw+x+wtxnhGk6njChB2VmJoOTY8iU6N3ze1uyf0blL2hyNPvsrjhRXFBcMpxW0WvBe0vF9zrS8X3Ph0uPf6NoFN/Dxd3jRltvtvtFFNZ2s465Q9D24k1v3n+hZYmbp89Jox78mjZ0RhOLsSfyVujR6H2c+fj/wDPf4mUajzDONe8OPBJ1GNEM+6ONwulS9The6295GOiG4AAAAAAAAAABHzKuKHGuqJAa3WzJidItWLRqVVCThNSRNTTSa6Mi5FXd2PyfQzxp/qP6DTz3eRNZpaaykAAgAAAAAAAAAAAAAAAAAAAAAAAAADTkT4YcK6sE9mm6fHPl0XQ63sppvcY7zLY/wApavV38I/6nO6Lp71HPhW1/Jx9ax+zyPoMYqEVGK2SWySPG/Fup1EYK+/l1dJj3POWQAPn3oAAAAAAAAPOpT5fZbR8ubnPEVc31dUnH6lyLkFq3tTvWdImInyrdO0HTdMn3mLjRjZ8+TcpL3N9PoN+oadianRGjNq72uMuNLiceezXg15slgmb2meUz3NR4Uf5o6F/Yf8A8s//ANiTgdn9L07JWRiYvd2pNcXeSfJ+9lmCZzZJjU2n/VHGPhWZ/Z/S9RyXkZeL3lrSXF3klyXuZG/NHQv7D/8Aln/+xeARmyRGotP+pxj4RdP07F0yh0YVXdVuXE1xOXP6X7CLi9ndKxMyOXj4vBfFtqXeSfN9eTe3iWgI9S/fv5TqGu+ivJonRdBTrsi4yi/FMg6foOm6be78LHdVjXC33knuvc2WQIi9ojUT2NQFZRoGmY+f6dTjcOTxOXH3knze+/LfbxZZgRa1fEmnhA1HRdP1ScJ52P3soLaL45R2X0NFgCK2ms7idExtroprx6K6ao8NdcVCK332SWyIWpaHp2qSU8vGjOxLbjTcZfFdSxBMWtWdxPc1Cmw+y2kYdsba8XjnF7p2Sctvo6FwegWva87tOyIiPCmu7LaNfdZdbh8VlknKT72a3be78TD80dC/sP8A+Wf/AOxeAv62T/FP+qOMfCLkadi5WAsG6rixkox4OJrkunNPfwMNO0rC0uE44NPdRsaclxSlvt72yaCnO2tb7J1DTlY1WZjWY+RDjqsW0o7tbr6CNpuj4GlOx4NHdOzZS9eUt9unVvzJ4EWtEcYnsahV53Z7S9QyZZGXi95bJJOXeSXT2Jlmlstl0R6BNrTERM+DUBVZvZ3Ss/Knk5WL3l09uKXeTW+y2XJPyRagVtas7rOiYifKj/NHQv7D/wDln/8AsWFel4demvT4U7YrTi6+J9G93z33JgLTlvbzaTUQo/zR0L+w/wD5Z/8A7Gyjsto2PfXdVh8NlclKL72b2a6eJcAn1sn+Kf8AVHGPgABksAHgGC5z+k3miv5aN5HT/lmSwADpVCj7U86dOT6PPpT+LLwo+1fq4GLc3sqcyqb+O33mmL88It4XgAM0uK1jHnZ2wjp6/mM91W2r5ygpbr6jtOi2Rz2fWl250yzxePYvgn+J0RtlncV/ZWseUTVMKGo6dfiWJbWQaT8n4P4nPdhr7cl6jZkb99xwjPfxajt8eR1hzXZuCx+0GvUdF3sbEvfxP70KT/8AO0f+8k+YdKRNUp9I0vLp2346Zx+pksxkt4tPxRjE6nayB2et7/QMGbe77mKf0Lb7ixKXsfv+bWIn4ca/+5l0XyRq8x+qI8AAKJeFR2gpV2iZ1e2/8lJr3pbr7C4IWfFSxsiL6OEl9RhlnjNbfEpj3h8cAB9O4wAAAAAAAAAAAABM0yviyHLwii7xo727+XMrdMhw47n4yf1Fvix2g5ebOzHGqOmkaq3AAlYAAAAAAAAAAAAAAAAAAAAAAAAAAAAAAAAAAAAAAAAAAAAAAAAAAAAAAAAAAAAAAAAAAAAAasirvK35roVy3jL2otiDl1cE+JdGXrPs5Oqx8q8o9m2uanBSRkRMezhnwvoyWTLhidgACQAAAAAAAAAAAAAAAAAAAAB42km30RCnJ2Tb8+huyZ/qL6Sz7Mab6Xm9/ZHeql7++XgZ5stcOOclvYrWb2isOi7Pab+T8Bca2us9afs8l9Banh6fG5Mlsl5vbzL2K1isREAAKLAAAAAAAABruvpoSd1sK0+nHJLf4mw47/aL/RML+JL7Ea4cfqXinyradRt1Cz8NvZZdDf8AEX4kiMlJbxaafij55onZCOraVXmemup2OS4e7322bXn7CJjZGZ2W1940ruKuE0rIp+rOL2e+3nszp+lpaZrS25j20pzmO8w+lXZFNG3fXV18XTjklv8AE1/lDC/tmP8A82P4nJ/7R/kaf77P+krtH7Hz1XTasxZsalZv6rr322bXXf2FadPScUZL21tM3neoh9BpyaL21TdXY114JJ7fAxszMWqbhbk0wmusZTSaKfs32cloVt85ZSu72KWyhw7bfScd2xXF2qyl592v/siRi6emTJNK27a8k2mI3MPpMM3Fslw15NMn5RsTNxwuV2CnXjTsx87vLIx3UJV7J+zfc97B6vkSy56dfZKdTg5V8T3cWvBezb7Bbp6zSb47b0Red6mHcTnGuLlOSjFdW3skR6tSwbrO7qzMec/mxtTf2nAdrtQyNQ16WD3nBRVNVxi3tHfxk/iTcjsDfDH4sbNjZclvwShwp+57lo6alaxOS2pk5zM9od30I/5Qwv7Zj/8ANj+JG0rEyMHRYUZV8r7owfFKT329ifkj5roOmLV9SjiO11KUXLiUd+iK4unrflM27QWtMa7Pq9WRTd/NXV2fuyTNjaSbb2S8T5vrvZi/QseGbRluyKkk2o8EovwfU6fs5qduqdmrp5EuK2pSrlL53q7p/WRk6eIpF6W3BFu+phc/lDC/tmP/AM2P4hahhN7LLo/5i/E+W6FpL1nP9FVypfA58TjxdNvxOkh2AnCyMvyjF7NP+Z/1NcnTYcc6tfv+yIvafEO3NV+RRjR4r7q6o+c5KK+sia5qUdJ0u7LaUpRW0Ivxk+hwGmaZqHarNtvuyGoxfr2z5pexIxw4OdZvadRC1ranUPpGPmY2Um8bIqu2693NS+wWZmLVNwsyaYTXWMppNHH09icvD1LHsxs/apPedkVwzj7lz33Jes9jp6pql2Ys5Vq3h9V177bRS67+wn0sPL8/b9kcra8Oj/KGF/bMf/mx/EyrzMW2ahVk0zm+kYzTbPk605vXHpnerf0h0d5w/wB7bfY7XROx89K1SnMebG1V8XqKvbfdNdd/aaZemx443Nu/t2RW8z7OjlmY0LO7nkUxnvtwuaT+B7bl41M+C3Iqrl12lNJnzbX/AOudv8eH2RLf/aJh7SxM2K6p1Sf1r7yI6WvKkTP5oOc6n9HbxalFSi001umvE1W5WPRJRuvqrk1ulOaTKzsllel9ncWTe8q13b/w8l9WxxvaSUtW7XvGg+XHGiL8vP62ymPp+eSaTOtLTfUbfRbMvGqUXZkVQUlvHimluvNGH5Qwv7Zj/wDNj+JxP+0GEasrBrgtowpcUvJJmOn9iJ5uBRlLPjBXQU+Hut9t17y9enx+nF721v8ARHOd6iHe0303pum2uxLrwST2+B7bbXTBzusjXBdZSeyKfs3oMtCqvhLIV3etPdQ4dtt/b7TitRyMjtF2k9GndwQla661J+rBJ+XnyKY+nrkvMVt9se5NpiH0ejPw8mXDj5dFsvKFib+oknB5XYTKpjGzBzY2WJrlKPA17U92drhUzx8Oqm26V1kIpSsl1k/MplpjrETS21qzM+YbwAYLB4egDXX8tG80LlP6TeR0/wCWYLAAOlUKztFhW6houRj0JO5pSgn4tNPb6izBNZ4zEwie6DpOpV6niO2MJV2Qk67aprnCa6pk0o9L/kO0+r0dFaqror6Nn9Zc5Fipx7bH0hByf0ItesRbsRPZyUdSs1HtPpWZ6K6cZTtphY5p949mungdiclh6dk29ldKvxIxlk41npMYSeymm22vpTOi0zOr1LT6cuuLjGxc4vrF9GviaZoj28R2VqlnG5OXfpXa3Uc6EIzxkqY5EX1UZJJSXua+s6nUMl4en5OSkpOmqU0n0bS3OaeBmZmjapqOd3Knm4sZwrq39VRjut9/HoMOo3M+J7FnWlTr+blYsMOrBdcb8nIVSdi3STT3f2EzSr/SdKxL293ZTCT9+yK7Vv5XtLotP6sXbbJe6PL6ylI+/U+20z4TtGwHpmmVYkrO8lDdylttu22/vJwBSZmZ3KQAEJCFnyUcbIk+irk/qJhT9oblRoedZvt/JSive+S+0wyxymtfmUx23L5QAD6dxgAAAAAAAAAAAG3Gh3mRXHw35kxG50R3XNEO7phDyRZVx4a4r2EKuPFZFe0nndPbs7AAFUAAAAAAAAAAAAACfpOnLU8mVPfKqSjxLeO+/wBY1bTZaZkxqlZ3ilHiUuHYw0jJ9E1Oi1vaKltL3PkzoO2FHFi0Xpc4TcX7n/4KTMxaIUmZi2lHpGly1S6yCs7tQju5cO/0GvVMJafmPHVqtcUm3w7bN+B0fZKlVafbfLl3k+vsX/bOefFqms+P8vb8Fv8AgRFpm0/BEzyn4WWJ2Xnk4tV0slVuyKlw8G+2/wBJTZmNLEy7ceb3dctt9uvtO1zcxYuoafjR5Rsk017Ntl9bKLtdjd3nV5CXK2Oz96/02IpaZnuitpme6PpGiPVKJ2rIVXDLh24N9+XvJz7Iz25ZkW/bX/qSex/9Au/i/cik1DNy69WyVVk3R2ukopTfn02G7TaYiTdptMRLHUtHytNSnaozrb2U4dPpNmj6M9Ursmr1VwNLbh33+s6bUt7Oz1ryVtN0pyX97ZfeV/Y7+j5P76+wjnPGZRznjtzeZj+i5dtHFxd3Jx4tttybo+jT1SNslb3UYNLdx33fxNGs/pfK/iM6PCX5N7LTt+TZODnv7Zcl9xe1piI0taZiIUWsaRPS3VvarY2b81HbZoi4GL6bm146nwd42uLbfbludRrMPyj2dhkxW8oxjby93P7X8Cg7P/pvG/ef2MitpmskWmarT80Zf21f8v8A1I2V2Xy6a5Tpshckt+Fcmy07TV5s443oSubTlxd1v7Nt9iRozycbS3PU5uLi207HzUfb9ZTnbW9qcra3tyGnYbzs6vG4+7c9/W2322Tf3EnWNIelOpO5W95v+rtttt7fabdFsjb2mhZBbRnOySXkmpE7tl8rE90/uLzaeUQvMzyiETA7PPN0+GUslQ4k3w8G+2za67+wpTt+z/8AV6n3T/zM4gmkzMzsrMzMt+DjemZlWOpcHePbi232JmsaO9LjU3ere8bXydttvp9pq0P9MYv75ddsv5rE98vuEzPKIJmeUQ019lJWVQn6YlxJPbu/9TP80Zf21f8AL/1KfH1HN72uPpd/DxJbd49tjqu0t1uPpfHTZKuXeJcUXs/EpM3iYjaszaJ1tVS7LKNsK5ZyUp78P8n12+kq9W0yel5Ea5T7yMo8Sltt9BhXqeXHJpusvssdUuJKcm/edNr+MtT0qrIx1xyTUobdWnya+z4Ft2rMbTuYmNqbStAnqOJ6Q71VFyaScN99vHqVV0I13ThCfHGMmlLbbf2nX6rdHSNChj1PayUe7jt9b/78zjCaTM7lNZme4AC64AAAAAAAAAAAAAAAAY2wVkHFmQAqZRcJNPqiXTPjhz6rqM2r/eL6SNVPgmn4eJr5h5OWnp317JoAIVAAAAAAAAAAAAAAAAAAAMZyUIOTMiLkWcUuFdEIRM6YV1zyLo1wXFOctkvNn0TTMKGn4VdEObS3k/N+LOf7Jabu3nWx5L1a9/rf3fE6s+d/Fep9TJ6VfFf6/wDTv6XFxrznzIADyHYAAAAAAAAAAAcd/tF/omF/El9iOxOO/wBov9Ewv4kvsR09J/bVUyfllWaJ2vjpOl1YfoTtdbk+PvNt923029pGwsXM7U6+8qdXDVKalbNL1YxXhv4vZbHU9jsLFu7OY1luNTObc95SrTfyn4nRRjGEVGEVGK6JLZI6MnUUx3twr3791IpMxG5cZ/tH+Rp/vs/6Sn0vJ7TV4FcdOje8Vb8HBUpLq9+e3nuXH+0f5Gn++z/pI+g9rsTS9Iow7ce6c6+LeUdtnvJvz9pri5fTV415f+lE65zuXTdmbNRt0yUtVU1kd40uOCi+HZbcl9JwvbF8ParLfl3b/wDsidtofaTH1vIspootrdceJue3Pnt4HFdr/wCtmT76/wDJEp0sTGe3KNdvH+ib/ljSfmdusq/FnTTiQplOLjx8bk17uSJfYTRb6bZalkQcIShw1J9Zb/re78Sf200aOZpiy6IJXYy4nsvlQ8fh1+JF7B6x3tEtMul69a4qt/GPivo/76CbVnp5nFGvk1PP7nvarsrdnZUs7T+GVk0u8qb23a5bpnP4uua1oVqotdnDH/c5EW1t7PFfQX+o9s7cHW7ceWG3jV+q1L1Zt/OXsK/tN2owdX01Y9GNZ3nEpcdiS4Pdsy+GMuopkruqLcfMT3dbpGr1azpUsmuLhJJxnBvfhex830LVFpGpRy3U7VGLjw8XD1Xmdh2HwbsbRci+6Lish7wT+al1+k5zsXVXd2grhdXCyHBL1ZJNdBiilPViO8QW3PFu1ztNfr1EMLHxHXGUk3FPjlN+C6HU9ntLs0rs3bXetrrYysnH5u62S+CLqnGoobdNFde/Xggl9gy/6Hf/AA5fYcl88WrGOkaheK6ncvk+j2ajVm8WlKbyOBr1IqT4fHkzrNCye01mr0R1COQsV78fFTGK6Pbnt57HNdm9Vq0fU3lXVzsj3bhtDbfnt5+46pdvcFtL0TI5/u/id3UxeZmK0ie3lnTXvJ/tDclpeMl8l3c/fwvb7yV2EjBdnouHynbJy9//AI2JnaXTJavo1lFaXexasr3+cvD6U2ji+znaGzs/Zdi5dE5UylvKHSUJdHyZzY6zl6bhXzErzPG+5fSwcbd28rllUwxMOydbltPi+U15RS8TsIviipbNbrfZrZnJkw3x65R5Xi0T4fMYf16f/wDUH/8A7D6gfL4f16f/APUH/wD7D6gdXW/3P2Ux+75hr/8AXO3+PD7IncdqsP03s/lQS3nXHvI++PP7Nzh9f/rnb/Hh9kT6c0pJprdPk0W6i01jFaPaP+EUje4cR2Bz404efTZLaNS79e7bn9iIfYqiWf2itzbVv3alY3/ek/8AVlTkSt0TUdRxK+kozoe/zW+T+B2XYHD7jRp5Ml62RY2n/dXJfXubZ9UpfJH97Ste8xHwqv8AaL/TsP8Ahy+0h4WX2rhh0xxI5Ho6glXw0xa4fDnsTP8AaL/TsP8Ahy+03aZ21w8LTcbGnjXylVXGDa22ey94py9CvGvInXKdzp02gzzbNIolqKksp8XHxx4X1e3L3bHK9pOyOU8y3N02PeRsk5yqT2lF9Xt5nSaHr9GtxvlRTbX3O2/Htz336be4oF26nTqV8MnDksdS2jFcrI7eaf2HNijNXJaaR394XtxmI2qMHtRq+k29zkuVsYPaVV6fEvp6o+haZn06ngVZdG/BYuj6p+KZwPavtBia1CiGNjTjKt7uyxJPbyW3gdb2QwrsHQaoXxcZ2SdnC+sU+hfqqV9OLzXjZFJnet9l4ADzmwAANc+UjdF7pM1TXLcyqfLYpjnjkmPlM94bAAdagAAKPI/kO2WJZ0WTizq97i+L7yX2gt7nQc+e+38hJL3tbfeQ+0kljZGl58uUKMnhsl4RjJbNv6jztbfCeivGrnGV2XOFdUU93LeS32+g3iOU0n/3lTxtZ6TV3Gk4dT6wpgn8EV3Zf+Tpz8X+z5lkYryi3uvtLuKUYqK6JbFJpv8AIdqdVpfJXQquivo2f1lIncW/1T8Nnayx1dm8xx6yioL6Wl95Y10RhhQx/wBVVqH0bbFV2r/lMLExvDIy6q37t9/uLsT2pH+f+x7qbsjNvQKapfLonOqXsak/u2MZfyvbaCfSjBbXscp7fYRsLPx9C1HUMTUJuiu695FFkk+GSl1W/saN+hz9P1fUNVhCSx7FCqiUltxKPVr2bmlomJtf2n/dEe0L4AHOuAADGT2i2cl27ylTo8MdP1r7Fy9i5v69jqrX0R817a5/pesumD3rxo8H+Lq/w+gjp6er1MfFe6LzqjngAfQuUAAAAAAAAAAAm6XDiyHL5qIRaaVDamcvN7GmKN2hfHG7LPFW9m/kiWaMRerJ+bN51T5dMgAIQAAAAAAAAAAAAAB2lsvyn2Wcus3Vu/3o9fsOLOk7NapjY2JbRlWqCUt48Xin1+z6zPJHbcKXjtuE7Jl+TeysYdJyrUdvbLr9rKvsljd7qE72uVMeXvfL7NzLtPqdGZCinGtVkE3KTXn4feSOz2dgYOnNXZEI2zk5SWz3Xgl/35ldTFJ/VXvFf3WOo6N6dnV5XpMq3WkopR322e/mY9psb0jSZyS3lS1Ne7x+pnG33zuvstbe85OT+lnUaTq2E9Hhj5l8YyUXCSe/Nf8AgiazXUomsxqXvY/+gXfxfuROxs/Bv1K3GhUo5Fbe8nBLiafPZlV2cz8PBxr6r8iMX3rcXs+a2XMpsjLdes25ePLfa5zi/Nbk8eVpTx3MrntblZMODG4VHHmuLiX6zXgbOx39Hyf319hnqmfpup6Y4PIjC3bjgpJ7xl5fcQ+zGfi4dN8cm6NblJNb78+RGvs1pH9zWkDOoeV2itoj1sv4fdzOu1HT1nYSxVY6oJrot+S8DnsHJw12iycu6+Ma05OuT35t8vs3I/aPPrzM6Ho9nFVCGya6b+JMxMzEJmJmYh1WHgRxtOWHObths47tbcn4fWcno9MsftFVTP5Vdkov6Ezd2Z1GrDvujk2qFc4ppvzX/k235WFHtPTl13xdMlvOS35PZr8BETEzBETEzC11/Vb9MjQ6IVy7xy3403028n7TVpGorW4W0ZmNW+BJ8lun8ejNmZm6HnKCybq7ODfh+Utt/ca46vo2m0yjhpSb/Vri+fvbKxHbWu6uu2td1dh4kMLtdCivfgTbjv4Jwb2N3bL5WJ7p/cV+BqCs7QwzcqShFuTb8EuFpL7CR2ozsbMeN6NarOHi4tvDoX1PKF9Tyhddn/6vU+6f+ZnEHW6HqmDj6RTTfkRhOPFvFp+Mme8XZv8A+B8GRE8ZnsiJ4zPZz+h/pjF/fLrtl/NYnvl9xWxuw6e0kLaJRjixmmmuiW34krtRn4uZXjrGujY4uW+2/LoTPe0Sme9olRUf0iv95fadh2r/AER/9SP3nHUtRug29kpJs6btFqeHl6b3ePfGc+NPZJ9Cbx90JtH3Q5Y6/slkytwraJc1TJcL9j35fUzkDoOy+djYayfSbo18fDw7+O25OSN1LxuqP2oyZXarKp8oUpRS963b/wC/IpydrV1eRqt9tMlOEmtpLx5IglqxqIWr2gABKQAAAAAAAAAAAAAAAAAAJRUotPoyrurddjiy0NGXVxw4l1Ras6ljnx+pX9WnHs3jwvquhuIEZOEk11ROjJSimujLy8ysvQAQkAAAAAAAAAAAAAAABrunwQ9r6GvAxJ52ZXj19ZPm/JeLNVs+Oe/guh2PZbTfRsT0myP8rcuXsj4HL1vUfT4ptHmfC2LH6t9ey5x6YY9EKa1tCC2SNoB8h5euAAJAAAAAAAAAAAIudp2JqEYRzKI3KD3ipeBKBMTMTuENOLi0YePGjGrVdUd9orot+ZuAEzvvKUTO03D1FQWZjwu4N+Hi8N+v2ET82tG//j6vr/EtgWjJeI1EyjUIWFpOBp9kp4eNCmUls3HfmjDJ0TTcvJlkZGHXZdLbeb33ey2X2FgBztve+5qHjSa2a3T5bFfj6FpmLfG+jDrrtg94yjumixBEWmO0SaRc3TsPUIqOXjV3bdHJc17n1IeP2a0bHsVleBXxJ7rjbkvg2y2BMZLxGok1DxpOPC1y222IOJounYV6uxcSuqxJpSjvuTwVi0xGok0GMoqcXGS3i1s0ZAhKp/NrRv8A+Pq+v8T1dmtGT/R9X1/iWoNPVyf4p/1V4x8PCFnaPp+oS4svErsl87baXxXMnApFprO4lOtq/B0PTNPn3mLh1wmuknvJr6XuWAAtabTuZ2RGletE01Zfpaw6+/4+84+e/Fvvv8SwAE2m3mTSvu0TTb8p5NuJXO5tSc3vvuiwAE2mfMmlflaJpuZfK/Jw67LZbbye+7JePRVjUQpogq64LaMV0RtBM2tMamTUIebpWDqE4zzMaF0oLaLl4Ii/m1o3/wDH1fX+JbAmMl4jUTJqETB03D05T9Dx4U8e3Fw+O3T7THO0nT9Qe+XiV2y+c1tL4rmTQRztvlvuajwrMPs/pOFYrMfCrjNdJSbk17t2yzAFrWtO7TsiIjwAAqkAAHhgnwyNhjNbrczyRPmPMJhsT3W56aq5bcmbTox3i9dqzGgAGiGu6mvIqlVdCNlc1tKMlumiBg9n9L0/I7/FxIwt8JOTlt7t3yLMExaYjUSjQc/qd0NM7S4mfe+DGuoljzsfSL34ludAYW1V3Vuu2EZwl1jJbp/QTS3Ge5MbUGflUarremY2HbG+NFryLZVveMEly3a9rOiNONiY2JFxxqKqYvm1XBR3+BuFrROoj2IhhOuFi2shGa8pLcyS2Wy5I9BVIAAB43st2DVZPfl4IzyXildpiNq/WtShpmnXZc9uJLaEfOT6I+T2TlZZKc25Sk2234sve1us/lPP7miW+NQ2o7dJS8X+H+pQHqdB084sfK3mWGW3KdQAA9BkAAAAAAAAAAAXWDHhxK15rcpVzex0EI8MIxXgtjfBHeZbYo7zKdQtqY+3mbBFbRS8kDZqAAAAAAAAAAAAAAAAAAAAAAAAAAAAAAAAAAAAAAAAAAAAAAAAAAAAAAAAAAAAAAAAAAAAAAAAAAAAAK7Jq7uzl0fQ9xrNnwPx6Ey+vvK2vHwK3nGXtRpWdw83qcfC3KPEp4MK58cE/HxMwxAAAAAAAAAAAAAA05E+GPCurNsmoxbfREKTdk99t23yRMItKw0LT3qGoRjJfyUPWn7vL6Tv0kkkuiK7QtOWnYEYyX8rP1pv2+X0FkfJ9f1P1GXceI7R/wA/5vU6fF6dO/mQAHC3AAAAAAAAAAAAAAAAAAAAAAAAAAAAAAAAAAAAAAAAAAAAAAAAAAAAAAAAAAAAAAAAAABrlHbmjOE9+T6gwlHbmjKYnHPKqfPaW8GqFm3KRsT36HTTJW8dlZjT0AGiAAAAAAAAAHjaS3ZqnZvyXQzvkrSO6Yjb2yfgjjO2HaFVQnpuHPeyXK6afyV81e3zPe0vauNKnh6bNSt6TuXSPsXt9pw7bbbb3b6tnV0fSWvaM2X/AChnkyREcavAAe05wAAAAAAAAAAAABtxo8eRWv7yL+tb2RXtKXTo8WXF+SbLzGW9y9h1YY+2ZdGLwmAAuuAAAAAAAAAAAAAAAAAAAAAAAAAAAAAAAAAAAAAAAAAAAAAAAAAAAAAAAAAAAAAAAAAAAAAAAAAAAAABCzKuGXGlyZNPLIKcHF+JMTqVMlIvWayrqLOCez6MlkGyDhNxfgSaJ8cNn1RpLydTWeMtoAISAAAAAAAAAGNk1CDfwA0ZM+fAvpLfsrpvpOX6VYv5Kl8vbL/T8ClopsysiFVa4p2S2R9F0/Dhg4dePX0iub834s8z8T6n0sfp182/o26bHzvynxCQegHzL1AAAAAAAAAAAAAAAAAAAAAAAAAAAAAAAAAAAAAAAAAAAAAAAAAAAAAAAAAAAAAAAAAAAAAAAAGMo79DFOUGbDwznH33HaU7FavFGaafRmpwXhyPHBkxkyV8xs1Et4NG8l5jjl5lvqI94RxbwRp3cC3nNRXm3sQ79Z0+jfvc+hbeHeJv4ImM3L8tZk468rRyS6swdvkjmMvtppdCap73Il4cMdl8Wc9qHbTUMlOGNGGLB+MfWl8X+BvTB1OXxXjH6qTekO41LVsTTa+PMvjB/qw6yl7kcJrnavK1JSpxt8fGfJpP1pr2v7ihttsusdls5WTl1lJ7tmB6PT/h+PFPK33Sytlme0AAPQZAAAAAAAAAAAAAAAAJ2lR/lZy8lsXeIvXk/YVOlR/k7Jeb2LjEXqyftOzH2o6aflbwASsAAAAAAAAAAAAAAAAAAAAAAAAAAAAAAAAAAAAAAAAAAAAAAAAAAAAAAAAAAAAAAAAAAAAAAAAAAAAAAAAjZlXEuNdV1Idc+CafxLVpNNPoysvrddjXh4GlZ9nD1WP+/CYnut0DRjT3XA/Dobw5YnYAAAAAAAARMifFPZdEb758EOXV9DHTMKeoZtdEd9m95PyXiyLWrSs3t4hGptPGHQdktN2jLOtjzfq17+XizqDCmqFNUKq4qMILZJeBmfHdRnnPknJPv/R6+OkY6xWAAGDQAAAAAAAAAAAAAAAAAAAAAAAAAAAAAAAAAAAAAAAAAAAAAAAAAAAAAAAAAAAAAAAAAAAAAAAAAAAAADGfQyMZfJZW/eskOX7d1Oehxmv93dFv4NfefPD6h2rq73s5mJdYxUvg0z5eet+FW3hmPiWGaPuAAeoxAAAAAAAAAAAAAAAAAAAAAFtpi2xd/OTZb4q2q97KzAW2HX9P2lpjramJ217Vh11/LDYAAAAAAAAAAAAAAAAAAAAAAAAAAAAAAAAAAAAAAAAAAAAAAAAAAAAAAAAAAAAAAAAAAAAAAAAAAAAAAAAAABpyqu8r3XVG4EwiYiY1KpTcZJrqidCSnFSXiaMurgnuujMcezhlwvozTzG3kXpOO81lKABAAAAOgNGTZtHgXV9QTOmm2fHNvw8Ds+zGm+iYXf2R2tu58/CPgjnez+nflDPXGt6avWn7fJHepbLZHh/i3U+MFf3n/aP9/wDR19Jj/wD6S9AB4TvAAAAAAAAAAAAAAAAAAAAAAAAAAAAAAAAAAAAAAAAAAAAAAAAAAAAAAAAAAAAAAAAAAAAAAAAAAAAAAAADx9GenhEiu1ivvdHzYLrKie3wZ8kPstsOOqcPnRaPjT5PY9D8In7bx+zLP5gAB7LnAAAAAAAAAAAAAAAAAAAAAF5irbGrX91FpVyqj7itpW1Na8oos4coR9x3e0Oz2egAhAAAAAAAAAAAAAAAAAAAAAAAAAAAAAAAAAAAAAAAAAAAAAAAAAAAAAAAAAAAAAAAAAAAAAAAAAAAAAAAAAAAMLq1ZW4+PgVjTjLbxRbEPNq2feL6S9Z9nN1OLnXlHmGVU+OG/iupmQ6Z8E/Y+pMLS8+J2AAhLyUlGLb6IhetbZsk3KT2SRtybN3wLw6lz2U03v8AJeZav5Op7Q38Zf6GWfNXBinJYrScl4rDotF09adgQr2XeS9ab82WB4enxt72vabW8y9mIisagABVIAAAAAAAAAAAAAAAAAAAAAAAAAAAAAAAAAAAAAAAAAAAAAAAAAAAAAAAAAAAAAAAAAAAAAAAAAAAAAAAAAANL6nx/Oh3edkV/Nskvgz7C+rPkmtx4Nbzo/8Ax5/5mdf4TOr3hnn8QhAA91zAAAAAAAAAAAAAAAAAAAABdQOgjyil7CyXRFcvIsTvl2SAAqgAAAAAAAAAAAAAAAAAAAAAAAAAAAAAAAAAAAAAAAAAAAAAAAAAAAAAAAAAAAAAAAAAAAAAAAAAAAAAAAAAAA8nFTi4voz0zpqlfdCqC3lOSil7WBp0vQ8rVMt1Urhrg/Xsl0j+L9h3en9ntPwa4rulfYlznat/q6Im4GHXg4kKKlyiub+c/Fkk575Zs4Yx1iZmGKrgo8KhFLySIOZouBmRasx4Rk/14Lhkv+/aWAM4mY8LTES+c6r2Vy8LLhGlu+i2XDGzb5P734nV4WLDDxK6K16sFt7/AGl00pJprdMr7Id3Nx8jzvxO+S8V34j+rTBStZnTEAHjuoAAAAAAAAAAAAAAAAAAAAAAAAAAAAAAAAAAAAAAAAAAAAAAAAAAAAAAAAAAAAAAAAAAAAAAAAAAAAAAAAAAAAAapfKZ8q7Sx4e0Gav/AIm/x5n1WXymfLu1a27R5n7yf/2o6fwv+3tH6f7qZvywqAAe+5QAAAAAAAAAAAAAAAAAAD2Pyl7zwyhzsivagOgXVFgQu79pu7yz5y+B3z3WnrMPz/VvBo7yz5y+A7yz5y+BGkfWYfn+reDR3lnzl8B3lnzl8Bo+sw/P9W8GjvLPnL4DvLPnL4DR9Zh+f6t4NHeWfOXwHeWfOXwGj6zD8/1bwaO8s+cvgO8s+cvgNH1mH5/q3g0d5PzXwHeT818Bo+sw/P8AVvBo7yfzl8DzvLPnL4DR9Zh+f6pAI/eWfOXwHeWfOXwGj6zD8/1SAR+8s+cvgO8s+cvgNH1mH5/qkAj95Z85fAd5Z85fAaPrMPz/AFSAR+8s+cvgO8s+cvgNH1mH5/qkAj95Z85fAd5Z85fAaPrMPz/VIBH7yz5y+A7yz5y+A0fWYfn+qQCP3lnzl8B3lnzvqGj6zD8/1SAR+8s+d9Q7yz531DR9Zh+f6pAI/eWfO+od5Z876ho+sw/P9UgEfvLPnfUO8s+d9Q0fWYfn+qQCP3lnzvqHeWfO+oaPrMPz/VIBH7yz531DvLPnfUNH1mH5/qkAj95P531HveT+d9Q0fWYflvBo7yfzvqPO8n876ho+sw/KQCP3k/nfUO8n876ho+sw/KQCP3k/nfUO8n876ho+sw/KQCP3k/nfUO8n876ho+sw/KQCP3k/nfUO8n876ho+sw/KQCP3k/nfUO8n876ho+sw/KQCP3k/nfUO8n876hpH1uH5SAR+8n876hxz+c/gNH1uH5SAR+Ofzn8Bxz+c/gNH1uH5SAR+Ofzn8Bxz+c/gNH1uH5SAR+Ofzn8Bxz+c/gNH1uH5SAR+Ofzn8Bxz+c/gNH1uH5SC27M1qzWam/1FKX1FDxz+c/gWnZrJdOuY/HL1Ztw+K5fXsVtH2yfV4rdol9CABxgAABEzF68X5olnL9pdengZ8MemuE9oKUm30b8PgYdTitlxzWsd22Clr31Vag5P86sn9hX8WPzqyf2FfxZ5f8P6j/D/ADh3/TZPh1gOT/OrJ/YV/Fj86sn9hX8WP4f1H+H+cH02R1gOT/OrJ/YV/Fj86sn9hX8WP4f1H+H+cH02R1gOT/OrJ/YV/Fj86sn9hX8WP4f1H+H+cH02R1gOT/OrJ/YV/Fj86sn9hX8WP4f1H+H+cH02R1gOT/OrJ/YV/Fj86sn9hX8WP4f1H+H+cH02R1gOT/OrJ/YV/Fj86sn9hV8WP4f1H+H+cH02R1gOR/OnM/Y0/B/iPzpzP2NPwf4k/wAP6j4/mfS5HXA5H86cz9jT8H+I/OnM/Y0/B/iP4f1Hx/M+lyOuByP505n7Gn4P8R+dOZ+xp+D/ABH8P6j4/mfS5HXA5H86cz9jT8H+I/OnM/Y0/B/iP4f1Hx/M+lyOuByP505n7Gn4P8R+dOZ+xp+D/Efw/qPj+Z9LkdcDkfzpzP2NPwf4j86cz9jT8H+I/h/UfH8z6XI64HI/nTmfsafg/wAR+dOZ+xp+D/Efw/qPj+Z9LkdcDkfzpzP2VPwf4j86cz9lT8H+I/h3UfH8z6XI64HI/nTmfsqfg/xPPzpzP2VPwf4j+HdR8fzPpcjrwch+dOZ+yp+D/EfnTmfsqfg/xH8O6j4/mfS5HXg5D86cz9lT8H+I/OnM/ZU/B/iP4d1Hx/M+lyOvByH505n7Kn4P8R+dOZ+yp+D/ABH8O6j4/mfS5HXg5D86cz9lT8H+I/OnM/ZU/B/iP4d1Hx/M+lyOvByH505n7Kn4P8R+dOZ+yp+D/Efw7qPj+Z9LkdeDkPzozf2dPwf4j86M39nT8H+JP8O6j4/mfS5HXg5D86M39nT8H+I/OjN/Z0/B/iR/Duo+P5n0uR14OQ/OjN/Z0/B/iPzozf2dPwf4j+HdR8fzPpcjrwch+dGb+zp+D/EfnRm/s6fg/wAR/Duo+P5n0uR14OQ/OjN/Z0/B/iPzozf2dPwf4j+HdR8fzPpcjrwch+dGb+zp+D/EfnRm/s6fg/xH8O6j4/mfS5HXg5D86M39nT8H+I/OjN/Z0/B/iP4d1Hx/M+lyOvBx/wCc+d8yn/hf4j85875lP/C/xJ/h3UfEf6p+lyOwBx/5z53zKfg/xH5z53zKfg/xH8O6j4j/AFPpcjsAcf8AnPnfMp+D/EfnPnfMp+D/ABH8O6j4j/U+lyOwBx/5z53zKfg/xH5z53zKfg/xH8O6j4j/AFPpcjsAcf8AnPnfMp+D/EfnPnfMp+D/ABH8O6j4j/U+lyOrn8pnzDtetu0uZ/g/yROj/ObNf+7p+D/E5LXMmeZq199iipT4d1Hpyil9xr0fRZcGWb38TDDqcVqUiZQAAeo4AAAAAAAAAAAAAAAAAAAD2D2nF+08PVyaA6g2d17TWSDveFadNfde0d17TYCVOUtfde0d17TYAcpa+69o7r2mwA5S1917R3XtNgBylr7r2juvabADlLX3Xt+od17fqNgBylr7r2/UO69v1GwA5S1917fqHde36jYAcpa+69v1Duvb9RsAOUtfde36h3Xt+o2AHKWvuvb9Q7r2/UbADlLX3Xt+od17fqNgBylr7r2juvabADlLX3XtHde02AHKWvuvaO69psAOUtfde0d17TYAcpa+69o7r2mwA5S1917R3XtNgBylr7r2juvabADlLX3S8x3S8zYAcpa+6XmO6XmbADlLX3S8x3S8zYAcpa+6XmO6XmbADlLX3S8x3S8zYAcpa+6XmO6XmbADlLX3S8x3S8zYAcpa+6XmO6XmzYAcpa+6Xmx3S82bADlLX3S82O6XmzYAcpa+6Xmx3S82bADlLX3S82O6XmzYAcpa+6Xmx3S82bADlLX3S82exg4SUoyalF7prwZmAcpd/o+pQ1LDjPdK2K2sj5Pz9xYHzXGy7sK5X0TcJx+v2M6XT+11FqjDMqlVY+XFBcUX96+s5b4pidw9TD1UWjV+0ulBFWoYrjurlt7mVep9qsTCbrrrsut25Lbhj8WZREy7ccepbjTvK3zMqvDx5XWvZLovFvyPn2bW83LtybZy47Jbv2ew33arfqsu8vkk49IR6R9xrLxE1ergxTh8+UX0GHz5D0GHz5EoE8pdHO3yi+gw+fIegw+fIlAcpOdvlF9Bh8+Q9Bh8+RKA5Sc7fKL6DD58h6DD58iUByk52+UX0GHz5D0GHz5EoDlJzt8ovoMPnyHoMPnyJQHKTnb5RfQYfPkPQYfPkSgOUnO3yi+g1/OkPQa/nSJQG5OdvlF9Br+dIeg1/OkSgNyc7fKL6DX86Q9Br+dIlAbk52+UX0Gv50h6DX86RKA3Jzt8ovoNfzpD0Gv50iUBuTnb5RfQa/nSHoNfzpEoDcnO3yi+g1/Oke+g1/OkSQNyc7fKN6DX86Q9Br+dIkgbk52+Ub0Gv50h6DX86RJA3Jzt8o3oNfzpD0Gv50iSBuTnb5RvQa/nSHoNfzpEkDcnO3yjeg1/OkPQa/nSJIG5OdvlG9Br+dIeg1/OkSQNyc7fKN6DX86Q9Br+dIkgbk52+Ub0Gr50viPQavnS+JJA3Jzt8o3oNXzpfEeg1fOl8SSBuTnb5RvQavnS+I9Bq+dL4kkDcnO3yjeg1fOl8R6DV86XxJIG5OdvlG9Bq+dL4j0Gr50viSQNyc7fKN6DV86XxHoNXzpfEkgbk52+Ub0Gr50viPQavnS+JJA3Jzt8o3oNXnP4j0Grzn8SSBuTnb5RvQavOfxHoNXnP4kkDcnO3yjeg1ec/iPQavOfxJIG5OdvlG9Bq85/Eeg1ec/iSQNyc7fKN6DV5z+I9Bq85/Ekgbk52+VXkVqu6UI77LzKHUP6bZ9H2I6DM/pM/o+w57UP6bZ9H2IX/Kx67+xj9/8AZHABk8cAAAAAAAAAAAAAAAAAAAAAdQuaRJIlb3ri/NIlrojvh4NwAEqAAAAAAAAAAAAAAAAAAAAAAAAAAAAAAAAAAAAAAAAAAAAAAAAAAAAAAAAAAAAAAAAAAAAAAAAAAAAAAAAAAAAGM5cMdwMLZbvZeBO0jF723vZL1Y9PeQKq5W2RhHrJnT41MaKY1xXRGd7ahvSu+zaVetYnfU97BevD6y0PJJSTT6Mxh14stsV4vXzDkMe3urVLw6MtE91uiFqeK8XJey9SXNGeFdxQ7tvnHp7ibR7vrYvXNjjLTxKUACigAAAAAAAAAAAAAAAAAAAAAAAAAAAAAAAAAAAAAAAAAAAAAAAAAAAAAAAAAAAAAAAAAAAAAAAAAAAAAAAAAAAAArMv+kzOezueZZ7/ALjoMnnkT95z2W98q394m/iGfXf2VYaQAZPIAAAAAAAAAAAAAAAAAAAAAHSYz3xqn/cX2EyPyV7iBgviw6n/AHdidD5CO6vh4eWNTLIAFmQAAAAAAAAAAAAAAAAAAAAAAAAAAAAAAAAAAAAAAAAAAAAAAAAAAAAAAAAAAAAAAAAAAAAAAAAAAAAAAAAAABpnLil7DOyWy28We4lDyL4wXTx9xEyvWPdZaNi7J3zXN/JLYxhBVwUYrZJGRzTO5dNY1AACFkPU8VZWM0vlLmmczGUqrU+kovodkc9rWH3N3fQXqy6+8tWfZ7P4V1PG3o28T4/f/tshNTgpR6M9IODdtLu5Pk+nvJxWY09e1eM6AAQqAAAAAAAAAAAAAAAAAAAAAAAAAAAAAAAAAAAAAAAAAAAAAAAAAAAAAAAAAAAAAAAAAAAAAAAAAAAAAAAAAACpue90/wB5nPZD3yLH/ef2l/J7yb82c7N8U2/N7k5PEMfxCftrDwAGTygAAAAAAAAAAAAABlCErJKMIuUn4IssbSeksiX+GP4lq1m3hnfJWnmVZGMpvaKbfkkSq9NybObgoL+8y9oxVGO1NaivYiTHF+dL4G0YY93Hbq5/uwoY6O/17kvdE2LSKvG2f1F8seteDfvZl3VfzEX9OvwynqMk+6toqVFMa4ttR8Wb42bLZol91X8xGLx634Ne5l47MJnl3lpVkX47GXUSxfmy+JqlCyvqmvaTtXi2g1xt+cbE01yJVmNAACAAAAAAAAAAAAAAAAAAAAAAAAAAAAAAAAAAAAAAAAAAAAAAAAAAAAAAAAAAAAAAAAAAAAAAAAAAAA+S3Brtl+qExG2EnxS3L7SsXuKeOS9eZWaZjekZCbXqR5s6JLZbIxvb2dFK+4ADJqAAAacqiORRKuS6o3AJiZidw462uVFzhLlKLLGi1W1KXj0fvN+uYe6WRBc18r3FViW91bs/ky5MvPeH1nT5o6nDF/f3/dZAAzSAAAAAAAAAAAAAAAAAAAAAAAAAAAAAAAAAAAAAAAAAAAAAAAAAAAAAAAAAAAAAAAAAAAAAAAAAAAAAAAAHkntFvyR6YXvaib/usJjyqJvhrk/JNnPF7lPbGtf91lEMjl/EZ+6sAAM3mgAAAAAAAAAAEjExLMqfq8oLrJnuFiSyrPKC+U/uOhx8dbKFa4YRNcePl3lzZ8/DtHlqxcSFUeCmPPxfiyfXjxjzl6z+o2QhGEdooyOmI082bTM7kABKoAAAAAAADTZjxlzj6r+ojNTqls1sTzGcIzjtJARoyUl7TI1WVyql7PBmcJcS9pKswyAAVAAAAAAAAAAAOw7MY1FukqVlFc5ccucoJs487Xsp+h1/EkZZvyuvo43k7uNuW19iXTif2nX042O+y7sdFfH6LJ8XAt9+F89zkL/5+z95/adpR/VN/wDykv8AKyMniE9NETNv2UnZOqu7ULY21wmlVvtJJ+KJ3anTILGhlY9UYd3ymorbk/H4/aROx/6Ru/hfei+ruhdqGdp93OLipRT8YuKTXx+0reZi+2uKlbYeM+6q7JUU3Y2Q7aq5tTW3FFPbkVShD85VXwR4PS9uHbltxdNjoOzmNLCtz8WXWuxbPzTXJlAv60r/AOc/6yYndrKXrrHSJ+XU58tN0+qNmRjVKMpcK2qT5kf0DSNZx3PGjCLXLjrXC4v2o09sf6BR/F+5lb2RslHVJwW/DOt7r3NFIr9nKJbXvHq+nMRqVTnYlmDl2Y9vyoPqvFeDO6yq8DDxpX3Y1KhHbdqpM53thFLUapLq6ufxZ0+biV52HLHtlKMJ7buPXk9yb23FZlXBTja9Y9vCp/LGhfsof8j/AEKbs5Cu7WlGcIzg4ye0luiyzuzWHjYN98Lr3KuDkk2tuX0Fd2V/TMP3JfYWjjxmas7c/VpF4h0Go5el6bbCvIxIcUlxLhqizB4GlazhuzGrhB9FOEeFxftRhr+i5Op5NVlE6oxhDhfG2vH2Ik6Zhw0TTZ9/dHq5zl4L3GfaKxMT3dOrTea2rHFy+k6X6ZqssW7lGrd2bex7bfE6bKzdL0Zxx3Uotx34YQ35ebOb03VY4utWZc4vu7pS414pN7nUZOFp+tVRs3jZstlZXLmvZ/5L5PMcvDHp4jhPp65fqpNdt0i/CjdjKPpEntHu1wv28SJOLqui14lMLaoOyMIqX8jvz25+BWav2fu0+t3Vz72hdXts4+8py8VravaWN8t8d5maxEvoOXDT8LHlffjVKEdt2qk+pzevZ+m5WJXDChGNinu9q+Hlsy87T/oS73x+1HDxi5SUYrdt7JFMVdxtr1eSazwiPLqezeJRVpVuZlVQkpNtOUU9ox/13NXazBrqroyaK4Qju4S4Y7e1feTdaS0/s3HGj1ajXy8X1f2Mzsj+VOy6fWbqTX70f/BETO+X6rzSOE4veI25/s3XC3WK42QjOLjLlJbroXnaPSq7NPd2PTCFlPrNQilvHx/Epey/6aq/dl9h1DylDWpYk36t1KnFPzTaa+H2E5JmL7hXp61thmLe8qHsjTVdbld7VCzZR24op7dSDrdcK9euhCEYxUo7RS2XRF/o2H+T9ZzaEvUlGM6/3d3/AOCi17+sN370P8qLVnd5Z5K8cERPnf8Ay6vNjp+Dju+/GqUE0uVSZFrx9G1mqSprr4l14I8Eonvan9C2fvx+05zs3ZKvWqFFvae8WvNbMzrXdeW2+XJFcsUmI1KPqmBPTsyVE3xLrCXmiGdP2zit8SXi+JfYcwb0nlWJcGekUyTWAAF2QAAAAAAAAAAAAAAADyT4VuaUnOSS5tsyslu9vIn6Pi95Y7pL1Y9Ctp1DSsLPAxljY8Y/rPmySAc8zt0xGo0AAhIAAAAAxsgrIOMujOUzcd42TKtrl1XuOtK7WMT0ijjivXjzRaJd/wCH9T6GXv4nz/yrcO3vK+Fv1o8jeVVNjqsUl08S1TUkmuaZFo0+jyV1IACrMAAAAAAAAAAAAAAAAAAAAAAAAAAAAAAAAAAAAAAAAAAAAAAAAAAAAAAAAAAAAAAAAAAAAAAAAAAAAADTmPbGl7dkbiNnv+SivNkx5Wp+aFNqD2w5+3ZfWUxa6rLaiMfORVFcnl5/XzvLr9AAFHEAAAAAAAAGyimV90a4dX4+RrLvS8buqe8kvXs+pF6V5TplmyenXaZi40YRjVWtkur+8soRUIqK6GFNfdw9r6mw63kTMzO5AASgAAAAAAAABvqwsq6HHVj2zj5xi2jTOEoScZxcZLqmtmiNp1Md3gAJQ8lFTi1LoQpxlVPb4e0nGu6vvIe1dANMXxLdHpprlwy2fibiVJjQAAgAAAAAAAAOu7H5EZYduPv68J8W3sf/AIORNuLk3Yl8bqJuE14opevKNNcOT078ltm9ns70+xUVcdU5txnxJJJ+Zeam46b2clS5JvulUva2tn97KaPazNUdnTQ357P8Ssz9SydRsUsie6j8mKWyRTja0xy9nR6uKkTNPMrTsf8ApG7+F96Pdcyp4XaWORDrCMd15rbmiq07UbtNulbQoOUo8L41utjHPzbdQyXfcoqbSXqrZci3H79+zP1YjFFY87d/R3VrWVU9+9hHn5rm19rOLX9aV/8AOf8AWMDX8zAxlRUq5Qi21xptr2dSF6XZ6f6ZtHvO87zbblvvuVpjmsy0y563iunYdpcLIzsSqvGr45Rs3a3S5bPzNfZ7RrNOc78lx72a4VFPfhRUfnXn/s8f/hf4kTM1zPzIOuy3hg+sYLZP7ysUvrivbNh5+p3mWfaLNhm6pOVb4q61wRa8dur+J1mtY9uVpVtNEeKyXDst9vFHz8vPzqz/ANnj/wDC/wAS1qT24+zPFmr93P3aPze1X9h/+SP4m3szCVeuqEltKMZJr2mX515/7PH/AOF/iV2LqN2JnSy61B2SbbUly5ltWmJiVN4q2rasy6HtHqWVgahj9xY1Dh4pQ8JcybqVENa0ZTo5ya7yv3+X3HJalqV2pWwsvjBOEeFcCaN2n65l6dQ6aVXKG+6U03t7uZT051GvLX6is3tFvyy16VpdupZTqj6kYc5za+T/AKkz8iavg5O+Km3vynXNLf37kD8o5Ec6eXTJU2Te7VfJP6GWcO1ebGO0qqZPz2a+8vbn7Msfo6+7e/l0OfN1aFc8txc+42nt0cmtvtOAJuoarl6i0r5rgT3UIrZIhDHTjHdHUZYyWjXiHc9p/wBCXe+P2o5ns7jek6vSmt41/wAo/o6fXsZZ2v5ediyx7oUqEtt3GLT5PfzI+m6ndpk5zohXKU1s3NN7L4la1tFJhpky0vli3s63Vdbx9OvjTbVOyTjxertyNmk6rRqcbO5rlDu9t1LbxOJzsy3PypZF3DxtJbRXJbGzTdSv022dlCg3OOzU1uiPR+39V46ufU7/AJVrpeN6J2snRtsoufD7mt19Rl2qtnRq+NbW9pwrUk/8TK6Wt5L1KOdwVK6MeHZRez+s0alqN2pXRtvUFKMeFcC2WxaKzyiZZTlpGOa1+du5wras6qnOhylKtx927W6+KOQ17+sN370P8qNena1labTKqlVyhJ8W003s/ZzI2Xl2ZeZLKsUVZJptRXLktvuIpSa2lbNnrkxxHu7XX8W7M0ydOPDjsck0t0vH2lf2f0K7DyPSsvaM4pqEE99t/Fld+def+zx/+F/iR8rtBqGTBwdqri+qrW319SsUvEcWl82Gb8++4b+1WbDJz401tSjQmm1859fuKQA3rHGNOLJeb2m0gAJUAAAAAAAAAAAAAAxnLhj7TI0TlxS9gTEbZU1SutjXHq2dPj1RopjXFckiv0bF4Yd/Nc5dPcWhhedzp00j3AAZtAAAAAAAAANJrZ9GABzOrYno+S5RXqT5/SeYNu6dUn05ovdQxVlY0ovquaZy/rU2+Uosv5h9N+H9R6+Hhb81f/QtgY1zVlamvEyM3SAAIAAAAAAAAAAAAAAAAAAAAAAAAAAAAAAAAAAAAAAAAAAAAAAAAAAAAAAAAAAAAAAAAAAAAAAAAAAAIWoP1oR8luTSuzZb5DXkki1fLTHH3KXVpevXHyTZXkvUpcWW181JEQzt5eR1VuWa0gAKucAAAAAAABvw6e/yYQ8Or9x0+NXxT325RKbRqvVstfj6qOgx48NS83zOrFGq7eZ1V9318NoANXKAAAAAAAAFhpmNVwWZuUt8enpH58vBEXDxbMzJhRUvWk+vkvMlapk1ycMTGf8A6ajlH+8/GRWe/aGlI1HKWGRquZfZxd/OtL5Ma5OKivoJULnquFdXkbSyceHeQs25yiuqZUFphQ9D07IzLeTug6ao+e/VkWiIjstS1rTO57e6rABdiAACHkw4Z8S6SMoPiimbciPFU/NcyNU+bQRPhtABKgAAAAAA9UXLom/cGmns1swPAe8Mtt+F7eewSbeyW7A8B64tPZpp+4OMl1i170B4D1Jt7JbsOMk9nF7v2AeA9cZLrFr3oJNvZLdgeA9cXHqmveeJNvZLdgAZcE/my+BiAAMuCfzJfADEGXBP5svgYgAZV1WWy4a4Sm/KK3Flc6pcNkJQflJbBOvdiD1Rcuib9x4009mtmEAMoQnZLhhGUn5RW57ZTbU9ra5wf96LQTqWACTb2S3Z64uPVNe8IeAG1Y17hxqixx+coPYJiJlqAPVFy6Jv3BDwHrTT2aa94UZPpFv3IDwAzrqste1dcpvyitwMAZWVzqlw2QlB+UlsYgAAAAAAAAAAAADey3AwslstvFmWFjvJyIw/V6s0tuUtzoNLxfR6OKS9eXNlLW1DatfZMhFQioroj0A53QAAAAAAAAAAAAABQ63h8E1fBcnykXxryKY30yrkt00TE6dHTZ5wZYvH+f7OYwruCfA+kunvJ5V5FMse+VcusXyZPxre9qT/AFlyYtHu+qtq0ReviW0AFWYAAAAAAAAAAAAAAyjGU5KMIuUn0SW7N08LKrhxzxrYx83B7BG4hHANtONfet6abLF/di2EzOvLUDbbj3UNK6qde/Tii0agROwG2WNfCLlOiyMV1bg0jXGLlJRim2+SS8Qbh4DZZRbUk7apwT6cUWjCMXKSjFNt9EkDbwEiWDlwjxSxrlHzcGaARMT4eA2zxr64uU6bIxXVuDSPK6bbd+6rnPbrwxb2CNw1g3SxciK3lRal5uDNQTExLwGddc7ZcNcJTfXaK3NnoeV/Zrv+BhG4hoBtsx7648VlNkI+cotIV491seKumycfOMW0DcNQNzxMmK3ePal7YM1dAmJiXgBt9GvcOPuLODbfi4HtsDemoGUISnJRhFyk+iS3bPbKrKmlbXKDfRSWwNsAba8e+2PFXTZOPnGLaNYNvAb68PKtjxV49s4+ag2jXZXOqXDZCUJeUlswjceGAMoxlOSjCLlJ9Elu2bfQ8r+zXf8AAwmZiGgGdlVlT2srlB/3lsYxi5SUYpuT5JJdQPAbLKLqknbVOCfRyi0K6bbd+6rnPbrwxb2BuPLWDOyudcuGyEoS8pLZmAAAAAAAAAAAACqulxXTfmy0slwVyl5LcpbJ8Fcpv9VNl6tsfbcypMmXHk2S/vM1AGD5+08pmQABAAAAAAAADoNNr4cOpeMufxLpLZJLwK3DjtGmPkkWR2xGoeLed2mQAFlAAAAAAALLS6K64T1DJW9NL9SL/Xn4IiZ1C1a8p02Wf/2rT+6XLLyY7z84Q8veypNmRfPJvnda95ze7MIRlOahBNyk9kl4siI15Te3KdR4StNw/TMnhk+GqC4rJ/NihqWZ6XkeouGmtcNUPKJKz5RwMRadU07JbSyJLxfhH6CqIjvO1rfbHD/UABdkAAA1utiBH1bNvbsTyDbyul7wNoAJZgAAAAC+7IW8Go2Vt8rK/rT/APJj2sq4dXi0udlaf080Q9Cu7nWcaXnPh+PL7zo9axe/1jS3tvvN7+5bP8TG325Nu2kc8HH4lPsw09HeGtv5ngXv2Oa7I18WqTm18ip/Hdf6nRwyt9ctxd+lEZfTu/xRC0HF9H1LU+WyViUfdzf3oyidVmJdN6xbJSY9twrtVt7ztbjR/Zzqj9e/3k3tj+j6f4v3Mpe97/tRGzfffKW3uUtkdfqOLh5VUYZvDwKW63nw8y1vtmrOkTkrkiPeXJdl/wBN1fuy+wndrLZ05+HbW9pwi5J+1MtsHTtKx8mNmJwd6k9trXL6tyn7Zf0rG/cf2kxaLZFbY5x9PMT8rTUYw1js+7a1u3HvIrya6r7UV3Y/E3ldmSXT+Th9r+4dkc3nZhTfJ+vDf61/37Sw1OyvRdFlXj+rKbcYee7e7f0L7iJ3G6Q0rxvrPPtHdzev53p2pzcXvXX6kPo8fie9m/07jf4v8rKws+zf6dxv8X+Vm0xqkw4aWm2WLT8ur1XV6tLdXe1zmrN/k7cttvxNXd6dr+I5xgt+nFttODK3tn1xP8f3GvsbKXpOTH9VwTfv3/8AJhFdU5R5d05ZnN6du8f9KmGPPE1ivHs+VXdFe/muZ22p6hXpuMr7ISnFyUdo9f8Avkc3riiu1FTXVyrb9+50uo0YmRjqGc4qriTXFPhW/vJvO+MyjBWa84qpre1WLOqcFj3Jyi14FHo2nvUs6NTbVcVxTa8i11fA0enTbbMSdTuW3Co3cT6rflv5GfYxL/1cvH1V9paJitJmrKa2vlrXJO1lm6hg6FTCmFXrNbxrh5ebZW52v4GbplkZ47d3SMJro/NMrO0kpS1vI4v1eFL3cKKsmuONRMq5eptFprHjw6fsX1zP8H/UVnaCLnr98F1lKKXwRZ9i+uZ/g/6ir7RNrXMhrk04/wCVCP7SU3//ADV/f/l1Mli6BpnHGpyUdk3Fc5vzbIK7SaflUWQyqJL1W1CS4lL2e836drmHqFCpy3CFrW0o2fJl7vD6DXn9mcW+LniPuLOqXWL/AAMoiIn7/LptN5jeHWvhSdnGpa/S4x4U+NqPl6r5E7tn/PYv7svuIXZ+qdPaGqqyPDODnGS8nwsm9s/57F/dl9xrP9pDmr/+a37/APDf2Z0mpYyzciClOXOCl0ivP3m6ztViQyXXGqyVae3eLb6kSpNw7Mb19Victv3ThCtaxeZmV8mScFa1o7LXdMoz8B5uMo97GPGpR/Xj/wCCv7G/0vI/cX2lx2dbnoNCn02kvo3ZT9jv6Xk/uL7SNzxtX4XmInLS8e6Z2rwFdjRzK1vKr1Z7eMf9H9pl2P8A0Zb/ABn/AJUSsbIhZqefpt3NP1op+KcVuvr+sw7P47wlmYkufd3bp+aaWzKzP2cZXisetF4/WP8ANy0sf0rXJ0b7d5kOLfkuI67MysXQcGtV0Phb4Yxjy3fm2cdkXTx9Xture04XykvepHXYmq6fq1Kqt4FOXWqzz9nmaZIntPsw6eY+6InVkDJ7Qadm6fbG/HbsS9Wua33fsfgcqdZqXZemdcrMFuE1z7tvdP3eRybTTaa2aL4+OvtY9T6m45gANHMAAAAAAAAGu2X6qM5PhW5pjGVk1Fc22RK1Y90zS8Xv8hSkvUhz+k6HoR8LHWNjxguviSDntO5dNI1AACq4AAAAAAAAAAAAAAACp1vD7yvv4L1o9fcU2Nb3Vqb+S+TOulFSi4vozldQxXi5Mo7eq+cS8d+z3vwrqOUTgt/kngj4VvHXwP5UfsJBnMaejManQAAgAAAAAAAAMoxc5KMVu29kjEl6Uk9Txt+neL7Qi06jbp8bHxtE0922bcaXrz25yfkiHV2nqlbw248oVv8AWUt38DPtU5ehUpfJ7zn8GcsViNuTFirkryv5lbYVENX1icu6VdPy5Rjy5f6l3qWq06UoU11KU9t1CPJRRX9k9uPK89o7fWQO0Df5Yu3/ALu3wQ9yaxfLwnxEOgwM/H1iiyuypJr5VcufLzRzGp4foOdOlbuPWLfkyd2X4vynLbp3b3+KMu1W3p9Xn3fP4seJTSPTy8I8OllCFlHd2bOM48LXnyOQpxpYevU0T/Vujs/Nb8mdHq10sfAryI9apxl710f2mnUaIZFmFqFPPhshu/OLa2/79pEMMNprH6Sj9q/6Pj/vv7Df2dxKqtPjkcKdlm7cvFLfbZGjtX/R8f8Aff2EXRNahiV+j5Kfd77xmlvw+8n2aRW1sERVKj2nh3zjZjSjDfbdS3a+gptVyqsvOnZRWoQ6JpbcXtZ09uFp+qV94lCbf+8rez/795zOq6dLTshQcuKElvCXmI0vgnHy7RqXS69+hrv8P2oruyX/ALv/AAf9RY69+hrv8P2oruyX/u/8H/UR7Ma/2Fv3/wCEvL16GJnTx7KJOMNt5xlz6b9P9TLUsDH1PC9Ix1HvXHihOK+V7GUOvfpjI96+xF/2c4vyTDfpxS2925Pha9Ix0rkr5U/Zf9Jy/hP7UXOqaytOvjU6HZxR4t+Lbxfs9hVdntlrV3D04ZbfFFxqFemTui85195w8uKTXIT5MvGcv3RvspNT1yOfiOhY7hvJPfi3+4tezH6Lf8R/cU2twwIOn0Bw58XHwyb8tvvLnsx+i3/Ef3CfC2WKxh+2NIz7SqGRKFmN6sZNNqfP4bG3tFh024Ly4xSshs+JL5SfL7wuzdDyHZZdOcXLicUtjDtHn1RxnhVtOyTXEl+qlzH7KV4zevpf5uYOx0aSydDhB8/VlB/X9xxx0/ZS3fGvq+bNS+K/0Jl0dTH2b+EDs1Rx6o5tfzUW/p6feTe1dO9NFy/Vk4v6ef3G/SKliy1K5rZK2S+hbv7zC9+m9llN85Rgn9MXz+xke7G195Yt7dobtMfovZ1WeKrlP7dir7OadDJsnkXRUoVvaMX0bLHUn6N2bjX0bhCH2b/eZdmtvyUtuvG9yFeUxS1o95Y6hr9eHkOiqnvXDlJ8WyT8iQli65p/Fw9d0m1zhI5DJ4nlWuXyuN7+/c6Dsm33OQv1eJbe/ZkzC+TDWlOVfMKrTa5U63TVP5ULeF/QdJq+pvTYVSVSs421zlttsU0tl2r9Xp3q+wu9U02OpRrjK118Db5LffcSjLNZvWb+NNenZ9OsU2QsoS4duKMvWTTKGOMsTtHXRH5Mbo7e57NfadBi4mLouLZOVj2fOU5ePkkjnasn0vtBXftsp3R2Xs6IQYvNuP5Vz2mrndRjV1xcpyt2SXuNsVToOlbvaVj6/wB+X4FjZ3cdrbOFKvd8T8Cl7T4kraIZUG2q+Uo+Gz8SIZY7cuOOfDnL7p5F07bZcU5vds1gF3p+AAAAAAAAAAAaMyXDjv2vYpNQnwYkvOWyLbUJc4R+kotWnyrh72y3iq2W3DBaVaADF4QAAAAAAAAAAOrxf5yv3fcTytw5bqmXmkWR3Q8S3kABKoAALXhx9Lx6nbRG/Ltjx8M/kwT6cvFnkM7Dyv5PMxK6U+ltEeFx968RrUHdKrOrW9NsIrdfqyS2aKsziNxtve01tqPCzei5Dya4VuNlFj5XR5x29vka9UyoWzhj4/LGo9WC+c/GRHpzMiiqyqq2Ua7FtKPgaCYid91ZtXWq+4WuDGOn4b1C1J2y3jjxfn4y+gjabh+l3vvHw0Vritn5Ix1HM9MyOKK4aoLhrh82KE950V+2OX+iNOUpzcpNuUnu2/FngBdkAAAAABCv/npE0g3c7pe8JbQASyAAAAAGVU3VbCyPWMlJfQfR3XC+dF/Xg3lH6VsfNixr17Uqq41wyWoxSilwRfJfQZZKTbw6unzVx75LDHzd+2E7N/VnY6vo22X1pHSzjDFhlZHjJd5L6IpfcfPIW2QuV0ZbWRlxKXt6k23XNSuqnVZk7wmnGS4IrdfAi2OZ1pfF1MVieXztq0xt6tiN9XfD/MjpO2P6Pp/i/czkqrJ02wtrfDOElKL8miTmapmZ1ca8m7vIxe6XClz+hFrVmbRLKmWK47Un3TOy/wCm6v3ZfYTO2X9Kxv3H9pRYuTdh3q7HnwWLdJ7J/aZZmfk50oyyre8cVsnwpbfATWefIjLEYZx+6V2d/TeN739jLXtp/wCz/wAf/Sc5j5FuLfG6iXDZHo9k9vibs3UcrP4PSre84N+H1Utt+vRewTWZvFiuWIwzT3lFLPs3+ncb/F/lZWG3GyLcW+N1EuCyO+z2T25beJe0biYZUtxtEz7Ox7QaTfqbo7iVce74t+NtddvZ7DZpen06Jh2TutTk+dk3yS28Ecx+cOqf2r/8cfwImVnZWY16RfOzbom+S+gxjHbXGZ7OyeoxRab1juk25fp2vRyNtlO6PCn4JNJHWa7gW6jgxoplCMlNS3k+W2z/ABOEhOVdkZwe0otNPyZY/nDqn9q//HH8C1qTMxx9meLNWItF/dKfZTOSb72j/if4Grs1qEMLPcLZcNVy4W30T8DU+0GqNbelf/jj+BWExW0xMWUnJStotjjx8ux17Qp6hcsjGlGNm20oy5KXk9ytfZa+GFbbbdBWxW8Yp8tvHdlfi61n4kFCrIbgukZJS2+J5mavnZsOC+9uHzYrZP4dSsVvHbbS+TBbdpidrnsX1zP8H/UV2u1yu7Q3VxaUpyjFbvZdEQ8LUMrA4/Rbe749uL1U99unVe01ZORblXyuvlx2S6vZLf4ForPObM5y1nFFPh0GT2Tmq4PFvjKe3rKfJN+xlroODk6fizhl3KSb3jFPdQRyuLrWoYsFCvIbgukZpS2+J5l61n5lbrtvfA+sYpRT+BWaXntMta5sNJ5VidrLBvhk9sXbVzhKUtn57Ra3M+2f89i/uy+4oMbJtxL43UT4LI77PZP2eJszM/Kz3B5VveOHKPqpbfAtw+6JZ+tE47VnzM7dX2czK83S1i2NOdceCUX4x8PwKuzspk+kuNdtfct8pNvdL3FFVbZRYrKpyhOPSUXsyyXaPU1Dh7+L9rgtyvC0Tuq8Zsd6xGSPDpNRvp0bRu5rltLg7uteLfn95Udjf6XkfuL7SiyMm7KtdmRZKyfnJmeHnZODOUsWzu5SWzfCnv8AEn0/tmPeUT1ETki2u0LPWcmeH2nsyK/lQcHt5rhW6Oux5VXwjk1c1bFc/NeH2nzvJyLcu+V18+OyW272S32W3gScXWM/EpVNGQ4VrouFPb4oi2OZiFsXUxS9pnxL2WLLM1u3HhKMXO6S3k+nNlrmdlLYy3w7oyj82zk/ic7OyVlkrJPecm5N+0sKNe1KiChHIcorpxpS+vqWtFv7ssqWxd+cOs0qi7TtN4c29ScN5OW+6jHy3Zw2VYrsq62K2jObkl72SMzVc3OjwZF7cPmpbL6iEKUmNzKc+aLxFa+IAAaOYAAAAAADGcuGPtA12S3e3giy0bF4pu+a5L5JX49Mr7o1x8WdPTVGmqMIrZJGV7ajTeldyzABi3AAAAAAAAAAAAAAAAAAAIOq4npOO3FevHmicOpK9L2x2i9fMONrm6rFJdV1RaxkpxUl0Zo1jE7jI7yK9Sf2mvBt61P3om0bjb62mSufFGWqYACioAAAAAAAAZ1WSqthZB7Sg1Je9GAA7SSx9c0zZS24ufthIq6ezFnfLv74d2n+pvu/wKSjIux58dFkq5ecXtuSbNY1CyHDLJnt7Ek/iiupcsYclO1J7JuHOOja1OmdilVJcLkn08tyz1fR1qMo302RjZttz6SRyT5vdkrH1LMxY8NOROMfCPVL6GTpa+K24tWe7ptK0yGl1WW3WRc2vWl0UUc3q+Ys3PnbH5C9WHuRryc/Ky1tffOcfLovgiMIhOPFMWm9p3Lsde/Qln+H7UQuzWWraZ4VvPh9aG/l4opLtQy76nVbfOcH1izVTbZRYrKpuE10aI12Vrgn05pLou1f9Hx/339howNBqy9Oja79rZ80481H2MqMjMyMpJX3SsUea38DHHyr8aXFRbOtvrwvqTpNcV644rE93RaVomRg5qunfHgSa4Yb+t7yJ2pyK7MiqmDTlWm5beDe3L6iBZrGoWQ4ZZM9vYkn8UQm23u+bGimK3PneXZa9+hrv8P2oruyX/u/8H/UU92oZd9TrtyJzg+qZhj5eRi8XcWyr4tt9vEjXZWMExjmm/Loc7QbMzUbL3dGFc9uSW76ErOyaNH05U1NKajw1x8d/NnMvVc9rZ5Vv0PYiznKcnKcnKT6tvdsaIwWnUXntC37MfpOX8J/ai01jR7NRyYWwthBRhw7NPzf4nL0ZFuNZx0WOEttt15Ej8rZ/wDarPiTpa+K8351lJztCtwsWV87oSUduST8XsXHZj9Fv+I/uObu1DLvrdd185wfVM8oz8rGr4Kb5wjvvshovjvenG090/S9QeJq1kbJPurJuMt3058mTe02BxQWZWucfVs93gzm5Nyk5N7tvdslS1LMlU65ZE3Brhab6oaTOKecXqiF32Wt4c+yvwnX9af/AJKQ2U3WY9ispm4TXRoS0yV51mrr9XccXSsqUeTsfxb2X2EPs5JZGl3403yTa+iS/wDJQ35+Vk18F185x332bMcfLyMXi7i2VfF128SNMIwT6c133X/aqxRxaKV+tJv4L/U0dmc6FUp4tklFTfFBvz8imyMq/KcXfbKxx6b+BqJ12Xrh/wDnwl0updn5ZGVK7HsjHje8oy8H7CdRVRommvjnul60n4yl7DmatXz6YcMMme397aX2kfIyr8qXFfbKxrpu+hGpZ+jktEVtPZK062V+uVWy+VO3if0lt2qk41Yzi2vWl0fuOcrsnVZGyuTjOL3TXgbMjMyMpRV9srFHpv4E6a2xbvFo8Q6vT74avpThdzltwWe/z+853Fx54uuU0WfKhdFe/n1IuPlX4rk6LZV8XXZ9T2zLyLL43ztlK2O20n1Q0iuKazaI8S6PtRZOGDXGMmozntJefIy0DMjm4MsW7aU61wtP9aP/AHyObyM3JyoqN90rEnukzCi+3Hs7ymyUJ7bbojXZX0P/AJ8fdu1LDlg5k6X8nrB+aIhvyMu/KcXfbKxx6b+BoLOiu9d/IAAkAAAAAABJ8MW30S3ArcuXFkS9nIoNRnx5cl4RWxczl8qcveznpyc7JSfWT3Jv2jTLr7caVoxABk8kAAAAAAAAAAHQabZxYdUvGPL4F0nut0c3o1u8LKn4PiRf48uKpea5HZSd1h5GavG8w2gAuxAABLwdQtw24pKymfy6p84yJNmBRmwd2mN8S5zx5P1o+7zRVmVdk6pqdcnGUeaaezRWY94aRftq3eHjTi2pJprqme1wlZZGEE5Sk9kl4stFk42qRUM3ajJ6RyIrlL95febK8d6LTPJv4JZMt40JPde2RHL/AFWjHvvE9mnUJxwsWOnUtOW/FfNfrS8vcirPZNyk5Sbbb3bfieExGlLW5SAAsoAAAAAHQgL1rN/N7ku+XDU/byItS5tgnw2gAlmAAAAAABthi5FkFOui2UX0cYNphMRM+GoA2VUW3b91VOzbrwxb2CNbawZThOubhZGUJLqpLZntdVlsuGqEpy232it2E6YA2W0XU7d7VOvfpxRa3MIxlOSjGLlJ8kkt2waeA2WY91KTtqsgn0cotHlVNt2/dVTs268MW9hs1PhgDOVNsLFXKucZvpFxe7+g2ehZf9lu/wCWyNmpaAbpYeTGLlLHuSS3bcHyNJJMTHkAJFeDl2w468a6cfOMG0NkRM+EcGU4Trm42RlCS6qS2ZnXj32x4qqbJx323jFtA1PhqBv9Cy/7Ld/y2a7KrKZcNtcoSa32ktmRsmJhgDdLFyIwc5UWqKW7k4PY1Ri5SUYpuTeyS6sk1MPAbLMe6lJ202QT6OUWjCMXKSjFNt9EgaeAky0/MhDjliXqPm62RhsmJjyA3+hZTW6xrv8AlsehZf8AZbv+WyNwnjPw0ANNNprZrwBKoDZXj33R4qqbJpPbeMWzGyudcnGyEoSXVSWzCdT5Yg3RxMmcVKOPbKL5pqDaZ76Fl/2W7/lsjcHGfhoBtsxr6o8VtNkI9N5RaRqJJjQAAgAAAAADROXFLc2Wy2W3mZ4GM8nIUdvVXNkTK9YWej4vd199NetLp7izPIxUYpLoj05pnc7dVY1AACEgAAAAAAAAAAAAAAAAAAAADRm48cnHlW/LkcpKM6bXF8pRZ2RR65ibNZEF7JFqy9X8L6n08npW8W/r/wBsKbFbWpL6TMr8O3u7OF/Jl9pYFZjUvcvXjIACFAAAAAAAAAAAAAAAN9GJkZP8xTOa80uQJmI8tAJGRhZOMt76JwXm1y+JoS3eyBExPeHgJkNLzpx4o4tm3tWxGtqspnwWwlCXlJbMIi0T4lgDOqqy6ahVCU5vpGK3ZldjX4+3fUzr4unFFrcJ3G9NQNtOPdkNqmqdjXVRjvsY2VTqsddkJQmusZLZg3HhgCV+Ts3+yX/8tmq3Hvo/nqbK/wB6LQRFonxLUAb5YeVCrvZY9qr234nB7bBMzENAN9WHk3w46qLJx6bxi2jP8nZv9kv/AOWwjlHyigkTwcuuDnPGujFc23BpI8qw8m6HHVj2zi/GMW0DlHnbQD3obaMW/JbVFM7NuvCugTMxHlpBKv0/Lx48VuPZGK6vbdIihETE+AEiGDlWVqcMa2UGt1JQbTNATExPh4Dfbh5NMHO3HthBfrSg0jSk5NKKbb6JAiYnw8BMWlZ7hxei2be7n8CLOEq5OM4uMl1TWzQRFonxLEABIAAAAAAAAAAAAAGnMnw48vOXI3ELPnvKMPJbkx5XpG7KvPs7vEn5y9VFKWOrWc4Vr95lcVvPd5vXX5ZdfAACjjAAAAAAAAAABvwru4yYTb9XpL3HUYs+Ge3hI5AvNLye+oUG/Xr5fR4G+G3s4urx7jnC+Brps7yG/iupsOh54AAAAAGUpykoqUm1FbLd9EYgAAAAAAAAAAYW2d3Bvx8AI+VPinwrohBbRRrguKW7NwhFp9gAEqAAAAAAd32caWhY2/8Ae/zM4Q7PTHJdklKD2lGqxp+1OTRjm8Q7OjnV5n9HPdoMT0PVbYpbQs/lI+5/67nTdmsVYulQlJbTvfG/d4fV9pH1TEWtYuBk0r5UkpbeEX1+DRPjfGWsxxK9lCihyaXg20l9X2lLW3WIdGPHFMs29p8f5uU7TfpzI90f8qLXsfjqNWRly5bvgT9i5v7iq7S/pzI90f8AKjo68ezD7M91TXKVzq+TFbvil+G/1FrT9kR8ssVf/ta3xtq12MdS7Pxyq18lK1e7o/8Av2HM6P8ApfE/ix+06vQKbXozxcumdezlDaa23i//ACzmNPplj69RTP5Vd6i/oYpOomqM0TNqX+XQdq6p304lVUXKc7dkl7jdFUdnNH3e0rX/APfP8C1t7qO11vClWm+KX6vmUHa3CnbRXlwbcavVlHfkk/EzrO9Vnw6cteHLJHlQ4d9mTreNdbLinPIg2/8AEjstX1NaXjwtdTs4pcOylt4HE6X+lcP+PD/MjuNThgzoitQcFXxerxy2W5fLrlG2HSzaaWmJ7qHK7UxvxbqfRHHvIOO/edN1t5HNnRazTo0NPk8F1d/xLbhm29t+fic6aY4jXaHPnm821edrnsxhVZeoSldFSjVHi4X0b35F5q+vrTMpY6xnZ6qk25cK+jkcvpOoT03MV0Y8UWuGcfNHX1ZemazWoPu7H+zsW0l7v9DPJH3bmOzo6e28fGk6sodc1nF1HDrhVR/K77uU1zh7E/aWnZD9FT/jP7EV2udn4YlEsrEcu7j8uEuey80yx7Ifoqf8Z/Yhbj6f2px8/X+/zppv7Vwpvsq9Ek+CTjv3nXZ+4otZ1JaplwvVTr4YKGzlv4t/edJdR2ed03a6O8cnxb2Pr4+JyuoqiOfcsXbuVL1OF7rYtjiu+0M+onJx1a0TD6BGMLMWFdiTjOHC0/HkcTHDlg9oqMeX6uRDhfmuJbM6jVrpY2jwyIfKpdc18UvvI+rU15UcHVKOfd2Qk35xbX2P7zOk6/zdOesX18x3/wAmntj/AELH/iP7DZ2Vwqq9PWW4p22t8/FJPbZfA19sf6Fj/wAR/YQOz+uwwa/RspPud94zS34fo8iYiZx9mdrVr1O7Jse1tayHGzEnGvfbfi9ZfQUetZdGbqE7cepQh03S2c/azrbsHTNYrdkVXNv/AHlb2kvf/qcnrOlz0vJUOLjrmt4S+5lsc1327Sz6iMvHvO4dnl5awdMeS4cahGPq77b9EUv53w/sUv8Amf6F5kRx5ae45nD3DiuLiey8PvKPNo0BYV7odHequXBtY299uXiZ0ivvDpzTkjvW0Q5m6feXTs224pN7e8wBIwMd5edTQv15pP3eP1HV4h5MRNp07DSlDTNDolYtnY4uXvk0vsa+BVdsMbhvoyUuU1wS966fb9RYdp68i3EooxaLLPX4nwR322XL7fqNus0Szez7lODjbGCt4WuaaXP6tzmrOpi3y9TJXdLY49ohVYXaeOLh00PEcu7io78e2/1HQ5easbTZZjr4koqXDvt128fpPnZ3Orf1as/hR+4tkpETDPp817VtufEKHWNfjqWGqFjuv11Ldz3+4pADetYrGocN72vO7AAJUAAADey3YNVsufCgmI2wbcpe1nRaZi+j46bXry5srNJxe+v7yS9SH2l+Y3n2dFI9wAGTUAAAAAAAAAAAAAAAAAAAAAAAAMLa421yhJbpozAHI5dEsbIlW/Do/YTMW3vaufyo8mT9axO+p72C9eH1lFj291apeHRl57w+r6TP9Th3P5o8/wDv1WgCe63QM1wAAAAAAAAAAAABO0jC9Pzo1y/m4rin7jotS1OnSa4U1VJza9WC5KKK/snt3uT87hjt7uf+hD7R8X5Xs36cMdvdsV8y5LR6mbjbxCXZ2j77Dtrsx495JbLxj9Ju7NYEO6eZZFOTbVe/gl4nNHZ6Rz0Org68EtvfuxPZGasY6ar7oOV2l7vJlCilTri9nJv5XuJ11VGtaYpxWzkt4N9YyONOs7Mb/kyW/TvHt8EJjSM2KuOsWr5hTdn046zWmtmlJNfQzotXxFnYVlcedsPWj7/9Sj0vb85p8PTjs2+suMjK9G1yqEntC+pR+lN7faJ8q5tzkiY862rOynLIyP3V9pC139NXe+P2I6DGxVi63fKC2rvr41701v8Ab9Zz+u/pq73x+xCPLTHaLZZtHw6jU8t4OFK+MFNxaWze3VkTTdXp1NyotqUJ7b8L5qSMu0X6Is/ej9pz2hcX5Yx+Hze/u2ZER2Y48dbYptPlnruBHBzF3S2qsXFFeXmi/wA/+r0v4MfuIPazbgxvPeX3E7P/AKvS/gx+4labTatJn5Uem63LAxe4VCmuJvdy2OlxMt5OnxynDhcouXDv5bnCHZaV+gK/4cvtYmFupx1iOUR3mVRl9oZ5OLZQ8eMVOO2/F0+otuzn6Ih+9L7Tjjsezn6Ih+9L7RPhPUUrTHqvy5jDxXmahCjfZSk935LxOpz8yjRsSEa6lu+UILl72yk7O7flh79eGWxu7V8XpVHzeB7e/f8A8D3Tkjnlik+E7StbWfd6PdWoTa9XZ7qXsKntDgQw8uM6lw12ptJeD8SNo+/5VxuHrxr4F12r29Go+dxvb4DxJxjHmiK+JWGkSUdJxm3suFL6zm9ewvQ89uK2rt9aPs80XlCf5scns1Q2vo3NWQo6zoStit7oLfl85dV9P4CGWO00vNvbem/tD+hrPfH7UQuy2NW67cmSTmpcEd/Dl/qStclx6C5/OUH9aKLSNUlp1slKLnVP5UV1XtQjwtjra2GYr8rXM7QW4ubOn0VcEHt6zab9pWa1qVeoW1uqvhjFdWvWb/A6KF2natXw/wAna9vkyW0l95Q65pMcDhupbdMnts+sWI0nDNItETGpVAALO0AAAAAAAAAAAAACqvn3l0peG/Iscifd0yl47bIpsizuqJz8ly95evy2x6rE2lT5lneZU5eCeyNIBhPd4FrTa02n3AAFQAAAAAAAAAADbjXyx7o2R8Oq80agInSJiJjUupxchSjG2t7xkWEZKUU0+TOQwcx409pbuuXVeXtOhx8hJKUXxQlz5HZS/KHlZsU45/RPB5GSnHeL3R6XYAAAAAAAAAAAAHkpKK3k9kAk1FNt7JEKybtn7PBHttrtey6eCMoQ4Vz6gmdPYx4VsegEswAAAAAAAA7TS/6p/wD0rPtkcWSq9RzKsf0eGRONWzXAumz6lL15Q3wZIxzMz8L7svqdVOHdRkWxgqnxx4ntun1S/wC/Ex7NZEsvWsy+fWyDfu5rkcybsbLvxJuePbKuTWza8iJx+de61OomOMT4hdahjel9r+5a3i5Qcvcopst9e1eelqmNUITnZu2peCRyKz8pZTyVfLv2tnPx2MMnLvy5qeRbKySWycvBEenuY37LR1EVi3HzMuq0TXrdRzHRdXXD1G4uO/Noi6ljdz2rxLUvVunGX0p7P7jnaL7ce1W0zcJx6SRut1HMusrstyJynU94N/qsenqdwfUcqRF+8xLpu19s4YFUIyajOfrJeOyMuzudHUNOliX7SnXHhaf60H/3sctk5+VlxjHIvlYovdKXga8fJuxbe8oslXPbbePkR6f26T9T/wDXnHhYPBlp/aLHolu49/BwfnHiWx1GuabPU8WFVdkYOM+LeXuZxd2flX21223ynOp7wk+qZu/LWpf2ywm1LTqUUzY6xasx2lY2dlMiuuU3k1NRTfRnPk6Ws6jKLjLLsaa2aIJesW/vMck451wjS10DTKtSyZxusUYQW/CntKXuJ1nZO+N29GTDg35OW6kvgc7CcoSUoScZLo09miwhr2pwhwrLlt7Ypv4tFbRfe4lfHfFx1erqNbvhh6JOq2zjsnDu479ZPbZv7zR2Q/RU/wCM/sRyN+Rdk2d5fbKyXnJ7m7G1HLxK3Xj3zrg3vsvMr6X26a/VR6nOY7LzI7LZF2RbasipKc3JJp+LKfVdMs0u2FdlkZuceJOJ7+WtS/tlhGycvIy5RlkWyslFbJvwLVi8T3llktimPtiduy17+rdv7sP80Sv7K5sbabNPue62coJ+K8V95RXalm30Om3InOt7JxfTkR6brMe2NtM3Ccekl1RWMf2zEtLdTE5IvH7Oq7Y/0LH/AIj+wiaZ2dpzdMV0sja2b3i481H2NeZTZOflZcVHIvlZGL3SfgYY2VkYs+LHunW/HhfUmKWiuolW2alsk2tG4dPpHZ/JwNQjfPIhwR35Q39b3kXthlV2XUY8GnOrdz28N9uX1FbZrup2Q4JZc9v7qSfxSK9tttt7t9WxWk8uVi+anDhjjtL6DnYss3SpY0JKMpxjs30XNM5/80sn+01fBlWtZ1FJJZdmyPfy1qX9ssK1peviWl8+HJO7RKJfU6MiyltN1ycW147PYu+yGN3mdZkNcqo7L3v/AE3KKc5WTlOb3lJttvxZvxs/KxIOOPfKuMnu1HxNbRM105sdq1vFp8Oj1XtHdhahZj01VTjDZNy333295YaJqL1XDslbCEZRk4yjHptscLZZO2yVlknKcnu2/Fm7FzcnD4vRrpV8XXh8TOcUcdR5b16u0X3bw8zcd4uZdQ/93Npe7wOy1b+rVn8KP3HFX32ZFrtum5zl1k/E32anm20OizInKprbhfTYtaszr9GePLWnKPlEABo5wAAAAB5KXDHc0wjKyxRjzcme2S3l7EWmjYu7d817IlbTqGlYWWJQseiMF18TcAc/l1RGo0AAgAAAAAAAAAAAAAAAAAAAAAAAAAAB5JKSafRnL6niPFyXsvUlzR1JD1LFWVjNfrLmmTEuzoup+nyxM+J8/wDv0UuDdxR7uT5x6e4lFTGUqrd+kovoWsJqcFKPRi0Pp8ldTuHoAKsgAAAAAAAAAAT9HzlgZ0bJ/wA3JcM/d5nRalpdOqwhdVaozS5TXNSRxxvoy8jG/mLp1ryjLkRMMMmKZtzrOpXn5uVU4ts78lcaW6lttGPvPezeoQjB4VskmnvW30fsKK/LyMn+funYl4N8vgaRo9K1qzF526XK7NxtyZWU3KuEnu4uO+3uJuTfRoumquD9ZLauL6yfmcvDUs2EOGOVal+9uR7LJ2zc7JynJ9XJ7sjSno3tqLzuIWPZ9t6zW2921Lf4Mldqm1mUNPZqH3lJXZZVNTqnKEl0lF7M9tvtvad1s7GuSc5N7E67tZx7yRd2ek5cc7Crte3eR9Wfsf8Aqc1rv6au98fsRCpyL6N+5usr368Emt/gY2WTtm52TlOb6yk92IhTHh4Xm0eHb6lhvOw5UKfBxNPfbfoyLp+lY+lKV9lqlPbZzlyUUcx+UM3+15H/ADH+Jqtvuu/nbZ2fvSbI0zr094jjy7J2t58c/M3r/mq1wx9vmzoM/wDq9L+DH7jjTfLLyZV93LItcNtuFze23uJ01th3xiPZoOy0r9AV/wAOX2s403wzMmFarhkWxguXCptL4CY2tmxzkiIhoOx7OfoiH70vtOON9eXk0w4Ksi2EV+rGbSExszY5yV1DPEyXh58L0t+CXNea8Tqc3Ex9aw4SrsXLnCa57eaZxvU2UZF2PLem2dbfXhe24mEZMU2mLVnUw6jS9Ehp9rvttVk0uXLZR9pT6/nxzctRqe9VS2T834shX52VkR4bsiycfJy5fAjjSKYpi3O87l2GP/Vh/wDy8vsZUdm830fMdE36l3JeyXgViy8lVd0si1V7bcCm9tvLY1JuLTTaa5poaRGHtaJ93YdoEo6NZGK2ScUl9KKnRNLxc6iyV1m8+ihF7OPtKuzLybYOFuRbOL6xlNtGqE5VyUoScZLo09mhophtWnGJ7ujo7NypyoWelepCSlyjsz3tRl1rHhixadjkpNeSKR6pnOPD6Xbt+9z+JFbcm3Jtt9WxoritNoted6eAAl0AAAAAAAAAAAAACHqE/kwXvZR6rZtCFa8Xuyzvn3l0peG/IoM23vcmbXRckWt2rpHV39PDx95aAAYvFAAAAAAAAAAAAAAAACTh5s8WW3yq31j+BGBMTMTuFbVi0al0+LlRsjx0z3XivxJ1d8Z8n6rONqtnTPirk4v2FpjarCW0b1wv5y6HRXLE+Xn5emtXvXu6MFfTktxTrmpR9+6JEcpfrRa9xq5ZjSQDWr63+svpMuOD/WXxJQyBjxw+cviYu6tfrL6ANgI8sqK+TFv3mi7JfC3OajH37IhOkqy+MOS5vyRGlOdsufwK96nT30K4byTezl0SJ0HtJMiJifC1qWr5hthBR95kAXYAAAAAAAAAAAAAAAAAAAAGdVVl9irprlZN9IxW7AwBL/Jmf/Ysj/lsfkzP/sWR/wAtkbhbhb4RAbli5DvdCosdy6w4XxfAxvx7seSjfVOptbpTi1uNo1LWDbRjX5LaopstcevBFvYxtqsosddsJVzXWMls0Ts1OtsASvyZn/2LI/5bPfyZn/2LI/5bI3CeFvhEAaabTWzRtoxr8ltUU2W8PXgi3sSiIme0NQJf5Mz/AOxZH/LY/Jmf/Ysj/lsjcJ4W+EQG6jFyMhyVFFlnD8rgi3sYW1WU2Ou2EoTXWMls0TtGp1tgCRZgZlVbssxboQj1lKDSRHG9kxMeQEirAzLq1ZVi3Tg+kowbTNVVVl1irqrlOb6Rit2yNwcZYAl/kzP/ALFkf8tmFuBl01uy3FuhBdZSg0kNwnhb4RwASqAAAAAAAAAAAY2S4Y+1mRolLiluFqxtnjUyyL41x8ep09VaqrjCK5JEHSMXuqu9kvWl09iLE57zudOike4ACjQAAAAAAAAAAAAAAAAAAAAAAAAAAAAAAABz2tYfdXd9BerLr7yNg3cMu7l0fT3nSZVEciiVclvujlLa5UXShLlKLLx3jT6T8N6j1cXpW8x/T/pag10W97UpePR+82GbrmNdgABAAAAAAAAAAAAAAAAAAAAAAAAAAAAAAAAAAAAAAAAAAAAAAAAAAAAAAAAAAABqyrO7ol5vkjaQM6zisUF0j9pMRuV6RuUDKt7nHnPx22XvKIsNVt3lGpeHNleVvO5ed12Tnk4/AACjiAAAAAAAAAAAAAAAAAAAAAGULJ1veEnF+xkuvVMiHKXDNe1EIExaY8KWpW3mFtDWI/r1Ne57mxatjvrGxfQvxKUF/Vsynpscrp6tjrpGx/QvxNc9Yh+pVJ+97FSB6tiOmxwnWarkT5Q4YL2LdkOyydr3sm5P2sxBSbTPlrWla+IDosO7v8aE/HbZ+850sdHv4bZUt8p817zTFbVtMeppypv4X1b3j7jI01vaW3mbjreRMakAAQAAAAAAAAAAAAAAAAErTc16fmwyVBTcU1wt7dVsRQRMb7JiZrO4dro2uy1TKnS6FXwwc91LfxS8vaY6xr8tNzFQsdWJwUt3Lb7iq7H/AKTt/gv/ADIw7W/pdfwo/azDhXnp6HrX9Dnvvtt0XKeb2meS4cDsi3w777ctj3tj/Tcf+H95G7LfpqH7kvsOm1GWlxth+UO549vV7xbvYWnjeEY6+pgnc+ZU3Yz+dy/3Y/eV/ab9OX+6P+VHV6bLTZSs/J/db7Lj7tbe45TtN+nL/dH/AComk7yTKM1eGCI3vv8A8uu1DLeDp08lQ43BL1d9t92kUP53z/scf+Z/odDlyxo4UnmcPcJLi4luv+9yizb9AeFeqFR3rg+Datp77cvAzpET5h0ZpvE/baIcxOXHZKW23E2yw0fVpaVK1xpVneJLnLbbbf8AErQdUxExqXlVvNZ5R5d7ouqPVKbLJVKvglw7KW+/IrcztPPFzLqFixkq5uO/Htvt9Bl2O/oeR/EX2HPax+lsv+LL7TCtKzeYd+TNeMNbRPeV52Ne8s1+fB/1FV2j/TeT74/5UWnYvrmf4P8AqKvtH+m8n3x/yotX+0llf/8ANX9/+Xb31wvpnRZ8myLi17D55LFtjmvE2/le87vb277Hcatk+iLFvb2jG9Rl7mmmaJaWn2ijm8P8n3fE/wB/p9n2GeO3GHT1GP1ZiI9v6SscaqGPRXjw6VxSOL7O/wBYKPfP/KzqtJyVmLKvT3i73GP7qSS/H6Tlezv9YKPfP/KyaRqLK5pibY5j5/4dJresS0qVKjSrO8TfOW222xRaj2jln4VmM8ZQU9vW499tmn5ew6PVLNMhKv8AKKrbafBxxb95zmvWaVOipacqlPi9bgg1y2GOI7djqJvG9WjXwowAdLzAAAAAAAAAA8b2W7Awtlstjdp+M8nISa9WPNkbnKXm2dFp2MsbHSfypc2UvbUNq132SkkkkuiPQDndAAAAAAAAAAAAAAAAAAAAAAAAAAAAAAAAAAABTa5h7xWRBc18r3FyY2QVkHGS5MmJ02wZrYckZK+zk8S3urdn8mXJlkV2bjPFyZQfTqvcSsO3vK+Fv1ok2j3fWTNclYyV8S3gAozAAAAAAAAAAAAAAAAAAAAAAAAAAAAAAAAAAAAAAAAAAAAAAAAAAAAAAAAAAB5ZNQhKT6JFPZPZSsm/a2Ts+zaKrXjzZS6nbwUqtdZ/YXjtG2nKMWObyrLbHbbKb6ye5gAYPBmZmdyAAIAAAAAAAAAAAAAAAAAAAAAAAAAAAAAAAADKubrsjOPWL3RiAOmpsVtUbI9JLclRfFFMpNHv3jKiT6etEt6pc9jtpblG3jZsfC0w2gAu5wAAAAAAAAAAAAAAAAAAX3Y/9J2/wX/mRh2t/S6/hR+1lRTfdjycqLZ1Sa2bhJp7fQeXXW3z47rZ2S224pybf1lOP3cm/qx6XprXst+mofuS+wk9sf6bj/w/vKGq2yifHTZOufzoSaZ7dkXZElK+6y1pbJzk5bfEcfu5EZYjFON0PYz+dy/3Y/eV/ab9OX+6P+VFfTk347bousqcuvBJx3+BjbbZdNztslZN9ZSe7Yiv38icsTijG+g6hienadPGU+DjS9bbfbZplD+aD/tq/wCX/qUf5Szv7bk/82X4j8pZ/wDbcn/my/EpXHaviW18+K87tVpvr7nIsq334JOO/nszWeyk5ScpNuTe7b6s8NnHLrex39DyP4i+w57WP0tl/wAWX2mmnKyMdNUZFtSfNqE3Hf4Guc5WTc5ycpSe7be7bKRXVpltfLFscU+HS9i+uZ/g/wCoq+0f6byffH/KiDTk34/F3F9lXF14JuO/wMLLLLpuds5Tm+spPdsRXVpsWyxOKMfw7Ltb+iF/Fj9jIn5ch+be3er0rh7rh35+W/w5nO3ZmVfDguybrI778M5tr6zQVjH21LS/UzNptX3jTs+yX6Jl/Fl9iKHs7/WCj3z/AMrIFOZlUQ4Kcm6uO++0JtLf6DCu2yqxWVWShNdJRezX0k8PP6qzmieHb8rtta0Z6rKpq/uu7TXyd999vaUud2ZeHh25HpSn3cd+Hg23+sqvyln/ANtyf+bL8TGzPzLYOFmXfOD5OMrG0yK0vHba2TNivuZr3RwAauQAAAAAAAANVst3svA2Tlwx3NVcJW2KEebkyJWrHunaRi97d3sl6senvL404tEceiNa8FzNxz2ncuqkagABVYAAAAAAAAAAAAAAAAAAAAAAAAAAAAAAAAAAAAAV+r4fpFHHFevDmjnqbHVYpfFHYtbrZ9DmdWxHj5LlFepPn9JaPh7f4V1PecFvfx/vH+6UmpJNc0wRMG7dd1Lw5ollZjT1bRxnQACFQAAAAAAAAAAAAAAAAAAAAAAAAAAAAAAAAAAAAAAAAAAAAAAAAAAAAADey3fQEfNt4KuBdZfYIjaYjc6QrrO8tlLz6FBm3d9kSkvkrkizzru5x3s/WlyRSk5J9nN1+TxjgABk8wAAAAAAAAAAAAAAAAAAAAAAAAAAAAAAAAAAAAAbKLXRdGyP6r+J0dc1OMZxe6a3RzBb6RkcVbpk+cecfcbYranTk6rHuvKPZcxe63PTVVLnsbTqeVMakAAQAAAAAAAAAAAAAAAAAAAAAAAAAAAAAAAAAAAAAAAAAAAAAAAAAAAAYWS2W3iwmO7CyXFL2ItdGxeTvmv3StxaHkXxrXTx9x09cFXBQitkkZXt7N6V3LIAGLYAAAAAAAAAAAAAAAAAAAAAAAAAAAAAAAAAAAAAAAAI2oYyysaUPHqmSQFq2msxavmHG+tTbz5Siy0rmrK1JeI1zE4Jq+C5PlIhYVvBPgb5S6e8tMbjb63FljqcMZI8p4AKIAAAAAAAAAAAAAAAAAAAAAAAAAAAAAAAAAAAAAAAAAAAAAAAAAAAAAAq8izvbXLw6ImZlvBVwr5UuX0FPmXdxjtp+s+US9e0ba1mKVm8q7ULu9yGk/VhyRFAMZnc7eFkvN7TafcABCgAAAAAAAAAAAAAAAAAAAAAAAAAAAAAAAAAAAAAGyi10XRsj1i/iawPCJjcal09c1OEZwe6a3RJi+JblJpGRunRJ9OcfvRb1y2e3mdtLco28bNjmlphtABdgAAAAAAAAAAAAAAAAAAAAAAAAAAAAAAAAAAAAAAAAAAAAAAAAAAB0NEnxS3M7Zfqm/Tcb0jIW69SPNkTOl6ws9Jxe5p7yS9ef1FgEtlsugOaZ3O3VWNRoABCQAAAAAAAAAAAAAAAAAAAAAAAAAAAAAAAAAAAAAAAAAAa76o30yrkt00cnkUyx75Vy6xfJnYFTreH3lXfwXrR6+4tWXpfhvU+jl4W8W/qiY1ve1Jv5S5M2lZjW91am/kvkyzK2jUvfvXjIACFAAAAAAAAAAAAAAAAAAAAAAAAAAAAAAAAAAAAAAAAAAAAAAAAAN7Ld9ECNnW8MO7XWXX3CI2tWNzpDvsdtrl4eHuKPPv769pP1YckWGdf3ND2fry5IpSbz7ObrsuojFH+YADJ5YAAAAAAAAAAAAAAAAAAAAAAAAAAAAAAAAAAAAAAAAAAMq7JVWRnF7OL3R0dFsbqo2R6NfA5osNJye7sdMn6s+nsZritqdObqcfKvKPML+EuKJkaYS4Zew3HW8iY0AAIAAAAAAAAAAAAAAAAAAAAAAAAAAAAAAAAAAAAAAAAAAAAAA8k9luemqyW728gmI2xSc5bLm2zpMDGWNjqP6z5tlZo+L3lvfSXqx6e8vDG8+zopHuAAyagAAAAAAAAAAAAAAAAAAAAAAAAAAAAAAAAAAAAAAAAAAAAAeSipRcX0Z6AOU1DFeLkuO3qvnE3YVvHXwP5UfsLfVcRZOO2l68eaObrnKq1S8U+aL+YfU9D1H1OHU/mj/21sDyMlOKlHoz0zagAAAAAAAAAAAAAAAAAAAAAAAAAAAAAAAAAAAAAAAAAAAAAAAPJyUIuUuiKq2xznKcv/BJzrt33cXyXUptSyO7r7qL9afX2IvHaNtOUYqTeUHLv7+9yXyVyj7jQAYTO3hWtN7TafcAAVAAAAAAAAAAAAAAAAAAAAAAAAAAAAAAAAAAAAAAAAAAACbT3XJoADoMHJWTQpP5a5SROrlutvFHM4WS8a9S/UfKS9h0MZdJRe66o68d+UPK6jFwt28JAPE91uj01cYAAAAAAAAAAAAAAAAAAAAAAAAAAAAAAAAAAAAAAAAAAAAAxnLhj7TCquV1sYR6yZjOXFL2Fxo2Lwxd81zfyStp1DWtfZYY9MaKY1xXRG0A5nTEaAAAAAAAAAAAJtemX2VxmpQSkt0m3v9hFprdt0K1+s9i+suVWRRUuSnuvq5ETLbFSLd7KCyDrslCXWL2ZvxsGzKg5wlBJPb1mzbq9XBlKa6TX1olaN/R5/v8A3CZ7bK0jnxlV30zotdc9t15eJvq0+23HV0ZQUWm9m3vy+gmanUr8eORBc49fcbcL9Fx/dl9rI32WjFHOYlRkynTbrqo2RlBKXRNvf7CLCLnOMF1k9kX1tixnj1LkpS4fo2/8EzKmOkW3NlFdVKm2Vc9uKPkbMXEsyuLu3FcO2/EyVrNXDdCxdJLZ+9Geidbv8P3jfbaYpHqcZV99MqLZVzabXkb8fAtyKu8hOvbfbZt7r6jzU/6dZ9H2G7SL+C91N8p9PePZEVrz4ygSi4ycWtmns0SrNOtqpds5VpJb7bvf7CXdicWqwe3qS9d/R/2viYaxfu40RfT1pfcRtb04rEzZFxsG7JXFFKMfnSN1mk3xjvGUJ+zoWe0vQksfZS4FwlX6ZmY02rd37JobmVppSsd0RVSdyqa4ZN8Oz8GTPyRf8+v4v8CNRKU8yuUnvJ2Jt/SXGo2W10J0t8XFtyW/ITMq0rWYmZV89KvhCUnOvZLfq/wIJLnl5nA1OU1FrZ7xIhMbZ34/3QAEqAAAAAAAAAAAHOaxidxf3kV6k/tOjNGbjxyceVb8uRMTp1dJ1E9Pli/t7/s53Bt5up+9E0qZxnTa4vlKLLOmxW1qS+n3i0e76m8RP3R4lmACrIAAAAAAAAAAAAAAAAAAAAAAAAAAAAAAAAAAAAAAAAAAA132qqty8eiNhWZN3e2cvkrkiYja9K8paLbVXCVk3yXNlDbZK2yU5dWS9SyOOfdRfqx6+1kEre2508/rc3O3CPEAAKOEAAAAAAAAAAAAAAAAAAAAAAAAAAAAAAAAAAAAAAAAAAAAAAAALbScrij3E3zXOPu8ipPYScJKUXs090y1bcZ2zyY4yV06quWz2fRm4gYmQsmhTXyukl5MmVy3Wz6o7Ynbxr1ms92YAJZgAAAAAAAAAAAAAAAAAAAAAAAAAAAAAAAAAAAAAAABhZLZbeLM29luaJPiluFqxtuw8d5ORGC6dX7jpoRUIKMeiIWlYvcUcUl68+bJxz3ncumke4ACi4AAAAAAAAAAJ+kVceRKx9IL62TsnDsuyoXRsUeDbZbGnTJ004u87YKUnu05Lcrp5d8pykrrEm99lJ8ivmXTutaRErXVquPE4l1g9/oMNG/o8/3/ALkZ4+RVdgqF1sFJxcXxSW5q0q2uqmyM7IRfH4yRHtpftzizPBuTtvxp80pS4V7N+aN1NbpxJ1/N4kvcU8rXXmztg99ptrbx5lzLKonQ2rYJyj0clv0EwjHaJ8+yr0qrvMtSfSC3LHMw55NsJxsUVDotvEj6VKqqmUp2QjKT6OSXJEK7LundOUbZqLb2Sk1yJ8ypE1rSIn3W2pVd5hy84esRdE63f4fvN2DlV2YajfbHi5p8cubNGlzrpsvjOyCW6SbkufUj20vMxN62RtT/AKdZ9H2EaMnCSlF7NPdF1bVgXWOc7K3J9f5Qg6hVjVqHo8ovfffaW5MT7Mr0mJm21tXcpYyva/V4mc/bY7bZWS6ye5b1X1LTVF2wUu7a24lv0KVdefQVWzW3EJmJqFmPFQa44eT8C0oyKM2Djtv5xkjRW8DIpjD1VwrZKT2aNlaw8FSkppN+3dsiWlOUeZ3CusoWPqdcI/J44tfEtcvJWLUpuPFu9tt9ionkd/qELX6seNbb+C3LW+WJkQUbLa2k9/loSrjntbigZeorIx5VKpx3257leXEsbTuF7Thvt+0/1KctDLJFt7tIACWQAAAAAAAAAAAAApNcxNmsiC9kitw7e7s4X8mX2nVW1xtrlCS3TRymXjyxsiVb8Oj9heO8afQ/hfUc6Tgt5jx+3/SyBpxbu9q5/KjyZuM3dManQAAgAAAAAAAAAAAAAAAAAAAAAAAAAAABtJbtpL2mmeXVH9bifsGkxEz4bgRJZ6/Vrf0swedPwhEnjK/p2TgQVnT8YRM456/Wg17mOMnp2SwaYZVM/wBbhftNyaa3T3RGlJiY8gBhfaqa3J9fBAiNtGbdwru4vm+pUZuR3FPL5cuS/EkW2JKVlj9rZRZFzvtc308F5ItaeMaR1OX0acY8y1dQAYvEAAAAAAAAAAAAAAAAAAAAAAAAAAAAAAAAAAAAAAAAAAAAAAAAAAAAAEjCyXjXKXWD5SR0EJppSi90+aZy5Z6Vl8L7ix8n8l/cbYr67S5Opxco5QvYviW56aIS4X7DedTypjQAAgAAAAAAAAAAAAAAAAAAAAAAAAAAAAAAAAAAAA8k+FbgYWy/VX0kjTMX0jIUpL1Ic2RIpzmkubbOlwcdY2PGHj1Zne2obUrvskJbLZAAwdAAAAAAAAAAAAAAAAAAAAAAAAAAAAAAAAAAAAAAAAAAAAAAAAAAAAAAAAAVms4nfU97BevD6yzPGlJNPoyYaYslsV4vXzDkMe3urVLw6MtE91uuhD1PFeNkvZepLmjLBu4o923zXT3E2j3fWxeubHGWviUoAFFAAAAAAAAAAAAAAAAAAAAAAANd18aY7vm/BBMRvwzlJRW8mkvaRLc3wqX0s073ZdmyTfsXRFhj6fXXtKz15fUi2ojy01Wn5kCFWRlPdKUl5voSq9L/AGln0RRY9OgIm0qTmtPjsix0/Hj1i5e9mxYtC/3UfgbgRuWc2tPu0vEof+6j8DXLT8eXSLj7mSgNyRe0e6ts0t9a7N/ZIiyryMV7tSivNdC8DSa2a3RMWn3aRmn37qqrNT5Wrb2ojZFzus3/AFV0RY5GnQnvKn1JeXgyqvqnDirlvCW225aNezWk1nvVVajk95PuoP1Yvn7WQTbkY88ee01yfR+ZqMbTMz3eHnte15m/kABDEAAAAAAAAAAAAAAAAAAAAAAAAAAAAAAAAAAAAAAAAAAAAAAAAAAAAAB0e6AAvdPy1kV8M3/KR6+32k+uf6r+g5aq2VNkbIPaSOgxsiOTSpx+leTOrHffaXmdRh4zuPCcDCue62fUzNnFMaAAEAAAAAAAAAAAAAAAAAAAAAAAAAAAAAAAABpslu9vBGycuGPtMKKpX3Rrj1bIlese6w0fF459/Nco9C7NdFUaao1xXJI2HPady6axqAAFVgAADKuDsthBPZyaW5ibcX+l0/vx+0Jjy3ZeDLFrU5TUt3tyGJgTyq3OM4xSe3Mnaz/Rofv/AHMaP/RZ/vv7EV32dHp19TiqsimWPdKufVePmSK9PnPG79Tils3tsStSrWRiwya1zS5+43Y36JX7kvvG+yIxxymJV2Jgzyq3OM1FJ7czf+SLP2sfgQa77ao8NdkopvfZMu9OnKzEjKcnKTb5v3idwY60t20r7NKsrrlN2Raim+hrxMCeVU5xnGKT22Zrnl5EuKLtk0+TW5ZaN/RJfvv7EJ3EIrFLW1ENH5Is/ax+BEy8aWLYoSkpNrfkSLp5/fT4Vfw8T22i+hEunbOf8s5Oa5et1RMbVvx12hNjpNkop97Hmt+h5LSLkt4zg/Z0J+XKUNPlKLaaitmvoIGmZF88pQlOU4tPfd77EblrNKRMV15QbK51TcJxcZLwNmLjSyrHCLS2W7bJmtJd5U/Fp7m3SYKvGsul+s/qRO+22cY49Tih5WBPGrU3JSW+3IiF5FvN0x785NP4oqcOpXZUIPo3u/cIkvSNxx923G0+7IipcoQfRvxN1mkWRjvXYpvya2JWpZMsaqMKuUpePkishnZEN9rZPdfrcyO8rWjHT7ZZ42BZkcfrKDg9mmjf+SLP2sfgQa77at+CyUd+b2fUudMsnbi8VknJ8T5sTuEY4pbtpClpNkYuXex5LfoasTBllVucZqOz25mFuXkcc499PbdrbcsNG/o0/wB/7kO8QVilraiFVbB1Wyg3u4trckY2n25EePlCD6N+J5OvvdTlW+krHv7tyz1HIeNjpV8pSey9iEyitI7zPiESekTUfUtjJ+TWxX2Vzqm4Ti4yXgS8PNuhkRU7JShJ7NSe5K1mpOqFqXrJ7P3DcxPdM1ravKvsi4+mzvpjYrIpS8GiJZCVc5QktpRezLvBmq9NjN9Ipt/FkXV6FvHIh0lylt9TET3LY44RMNFunzqxu+c4tbJ7e8jVVTusUK1vJlzmfop/ux+4i6Lw95bv8rZbe7x+4b7Fscc4rD2OjzcfWuSfko7kTKwrcbnLZxf6yJ2oQzFc7KpTdfgoPp9BX5GVdeoxtlvw+zYRsyRSO2mkAFmAAAAAAAACJqWKsrGkv1lzTOYi5VW79JRfQ7I57WsTure+gvVl195as+z2PwrqeNvRt4nx+/8A22QmpwUo9GekHBt4Zd2+j6e8nFZjT2LV4zoABCoAAAAAAAAAAAAAAAAAY2TVcHKXRBLDIuVMN+sn0RDppsy7W2+X60vI8hGzMyNvP6kXNVUaa1CC2S+st+VpM+nGo8vKaYUw4YLZefmbACjmmdgAAAAAAAAAAGq+iF8OGa9z8UbQExOu8OfzcPh3qujvF9GUGTjyx7OF80+j8zu76Y31uE17n5HP52JvxU2Lmuj+8tP3R+qcuKOor/8A6hzwMrISrm4SWzTMTJ48xMTqQABAAAAAAAAAAAAAAAAAAAAAAAAAAAAAAAAAAAAAAAAAAAAAAAAAAAAAAG/EyZY1vEucX8peZoBMTrvCLRFo1Lp67IzhGcHunzTJEJcS9pzun5no8+Cb/k5fUXkZbbSi9zrpflDyM2GaTpIB5GSkt0emjmAAAAAAAAAAAAAAAAAAAAAAAAAAAAAAAwslstvMJiNtc5cUvYXOjYvBX30160unuK3Bxnk5EY/qrmzpYxUYqK6Iyvb2b0r3egAxbAAAAAAbcX+l0/vx+01GzGajk1Sk9kppt/SEx5Wus/0aH7/3MaN/RZ/v/cjXqt9VtEFXZGTUt9k/YNKvqqx5RssjF8W+zfsRT2dW49XbLT7lKd2NPmt3wp+XiiRCt04E63+qpJe7nsU3euvLdsH0m2vaXFmZjzxp7Wx3lB8t+fQTBjtEx39lCXul/wBBh739pRFxp2RTXhxjO2MZJvk37S1vDLBMRbuqJfKfvLjRv6JL99/YinfVlppV9VWNKNlkYvjb2b9iE+DDOrvbNWcLJQ7lPhbW/EVt9vfXSs224nvsW0o6bKTlJ1tt7v1iBqEceM4ejcO23PZ7kRpOSLTHeVxZOFeLxWreCit1tueY8qp08ePGKT8EtiNl5NM8CUI2xcuFckyJpmUqLHCyW0JeL8GRrs2nJEWiGjLusvyG7FtJeqo+XsLpY+2EqFLhfDs39pCvWNPOqujbDh33nz8V0PNUy4zjXGmzfm23Fk+WddV5TPdOw8Z4tbhx8ab36bbFfRBUaw4dE29vpRq0/JdeUnZN8DTT3fQ2anZXK2u6myLkuT2fTboNdybVmsTHs2a1B71T8OaKsuqc7HyauDI4Yt9VLowvyfjJzi4N7eD4mInXYvSLzyiVKXekf0P/ABMprXCVknXFxi3yT8C10zIpqxeGyyMXxPk2Tbwph1F1VZ/Oz97LbRv6NP8Af+5FTY97JNdN2WWlX1VUTVlkYty32b9gnwYp1dphJQ1ht/tGvjyJOswbprmukXs/pK3JknlWSg905tpr3lpj59N9Xd5G0ZbbPi6MiflasxMTWVVjwdmRXFdXJFvq8ksRLxlJCDwMXecJQT9kuJlbnZbyrU0toR+Sh5k7Y6TG+8rPCW+lpecZfea8Cay8KWPN84rb6PAYmRTDT1CVkVLZ8m/eV2He8fIjP9XpL3DS03iOK0y046U1Lk1GKf1FPVZOuanW2pLxRb5+TRZh2RhbGUntsk/aQtNyKKJy72PN8lLrshHhXJqbxG0jH1ZPaN8Nv70fwNuqY8J4zuSXHHZ7rxQdWnSlx71f8W31GjUc6Flfc0vdP5UiPfsvM6rMWnasABdyAAAAAAAABqyqI5FEq5LfdG0BMTMTuHHW1youlCXKUWWNFve1KXj0ZI1zD4o+kQXNfK9xU4lvdW7P5MuTLz3h9Z0+aOpwxf3jz+6yABmkAAAAAAAAAAAAAAAAIGbbx2d2ukftJl1ndVSl4roRNPp77I45c1Dm/eWr8tadom0p+Fj9xTzXry5v8CSAUnu55mZncgACAAAAWmLGjG0t5c6I3WSs4Ep9EY/lWK+TgYq/wEM+cz4hWgsvyxNdMTGS/cMdZprqyoSqgoRsrU+FdEwmLTvUwrwASuAAARc/H76riivXjzXt9hKAidJrMxO4cdqdHFDvornHr7irOr1HHVd0lt6k1vt9pzF9bpulW/Bk3j3c/W443GSPdrABm88AAAAAAAAAAAAAAAAAAAAAAAAAAAAAAAAAAAAAAAAAAAAAAAAAAAAAAAALLTc7gaptfqv5Lfh7CtBatprO4UvSLxqXVRk4vc3JprdFLpudxbUXPn+rJ+PsLSEuF+w662i0bh5GXFNJ1LeAnut0C7AAAAAAAAAAAAAAAAAAAAAAAAAAABvZbsjtuUveZ2y/VRL0rF7+/jkvUh9pWZ00rCz0zF9Hx05L15c2TQDnmdy6YjUaAAQkAAAAAAAAAAAAAAAAAAAAAAAAAAAAAAAAAAAAAAAAAAAAAAAAAAAAAAAAAAAAAAABjOCnBxl0ZymdjPFyZQ29XrH3HWlfq+J6Rj8cV68OaLRLv/D+p9DL38T5/wCVZh3d5Xwv5UfsN5VU2OqxSX0otU1JJrmmRaNPo8ldSAAqzAAAAAAAAAAAAAEPUJ/Jh9LJmnV93ip+M+ZW5LdmU4rzUUXcYqMVFdEti09o0vk7UiHoAKMAA34eLPLvVcXsuspPpFeYRMxEbljj412VZwUwcn4+SJbw8PH5ZOXxT8YUrfb6TzLzYqHouHvDHXJvxsfmyAQr91v0WvpenLE9F4MmVfFxc+Hfc097pi6Y97980QACMcR7p/pGnL/2M377WbL9RxMhxduC5cMeFPvXyRWAHpx/6Vgq9OyOVdlmNN9FZ60fiR8rDuxJLvEnGXyZxe8Ze5kcmYWaqk6Mhd5jT+VF/q+1A1Ne8d0MEjOxXi38O/FXJcUJfORHJWiYmNwAAJRNSq48biXWD3OV1WvaULF48mdnOKnCUX0a2OW1GvfFmmucXuW81mFr154bV+O6lABk8YAAAAAAAAAAAAAAAAAAAAAAAAAAAAAAAAAAAAAAAAAAAAAAAAAAAAAAAAAAAuNOzu9Sqtfrro/nFOE2nuuTRatprO2eTHGSNS6uE+F+w3J7rdFPp+erkqrXtZ4P5xZQnwv2HZW0TG4eRkxzWdS3AJ7rdAsxAAAAAAAAAAAAAAAAAAAAAA8k+Fbnppslu9vBBMRt5GMrJqK5uTOmw8dY+PGC6+JW6Ni8UnfNclyiXJhefZ00j3AAZtAAAAAAAAAAAAAAAAAnYumvIoVjs4N3yXDuQkm2kurLvImsPGpivCUU/d4kTLXHWJ3NvCpy8d413duXFy3T223M8LE9LnKPHwcK36bk3Wat4V2rwfCzXov87Z+6RvstwiMnH2Rs3EliSinLijJcntsZ4eB6VU597wbS224dyyyq1l49la+XB8veatH5Y0148b+xDfZb0o569lUqt8lU8XWfDvt7diw/I/8A8f8A+z/UiR/Sa/jf9RY6tOcMeDhJxfF1T28BMyrStdTMx4RLtKuri5QasS8FyZA6dS10vLssm6rJOXLdN9SPq1SryuKK2U1v9JMT31KL0rx5VQizjpG8U+/6r5n+pWHQZbmsCTr4uLhW3D18BMmKtZiZlD/I/wD8f/7P9SLjYff5FlXecPBvz23357GLsy0t3K5Je1kjR23lWNvduH3ojvpMRS1oiIRsvH9Gu7vi4uW++2xoJ2r/ANM/woh1Q7y2EPnNImPDO8atMQk4mn2ZMeNvgh5vxJUtHW3q3c/bEk513ouJ/J8nyjH2FTRmXVXKbslJb+sm99yO8tZilPtmGu+izHs4LFs/B+DJb03/ANL36u39Ti24fZ7yZq1anicfjBppnuA+905Rfk4sb7JjFEWmsqrEx3lXd2pcPLdvbc9zMV4tkY8XEmt99tiZo8OHvrX4cvxMtXip49Vq8H9TG+6vpx6e/dHq07jxO/lbwrhctuH/AFIJd5D7nSdvHgUfiUhMTtXJWK6iAAEsgAAAAAAAAAAAAAAAANbrZ9AAOZ1bE9HyXKK9SfP6TzBu3Tql4c0X2fjLKxpQfXqmct61NvlKLL+YfTfh/Uevh4W81/8AQtgY1TVlamvEyM3SAAIAAAAAAAAAABX467zPj7Z7l0U2B/TYfT9hck38rZvMAAKsQsW/RNIio8rMp7t/3V4FcXGdmyxXRTGmmajTHnOG76EM773EQpwT/wAr3rpXRH3VofljM8JwXugvwCd2+P5oOz8mTcfFohivKzHNQcuGEIdZP8B+WM7wu290V+BtzL7cnSKrbpcUlc1vt7ArabdolqyMKEqYZGF3k65PhcWt5Rf0EdYmS+mPb/wMm03W06G5U2ShL0jbdPblwkR5+W//AHNv/GwVm3gWBlvpjXf8DMlpua//AG1nwMHmZT65Nv8AxsxeTe+t1j/xMLff+iysxb3o0o5FUozx5cUG/GL6oqCw0uc5zyYzk5KVE+r3K8IpuJmJAAS0DntRh62RHz4joSj1Ff8Aqrf+/AtVti77hywAMnhAAAAAAAAAAAAAAAAAAAAAAAAAAAAAAAAAAAAAAAAAAAAAAAAAAAAAAAAAAAAAAm091yaLnT89WpVWvazwfzimHQtW01lnkxxkjUuqhNxfsNyaa3RTYGoce1V79bwk/Es4ycWdlbRaNw8nLimk6lvB4mpLdHpZgAAAAAAAAAAAAAAAAAADGyXDH2sxx6ZX3Rrj4vmYTlxS3LvR8Xuqu+mvWl09iKWnUNa19k+quNVcYRWySMwDndPgAAAAAAAAAAAAAAAAAAErTau9zIb9I+sy2y8NZXDxTcVHyK/S7qKIzlbNRlJ7JbPoRcu1XZVk0903y9xXzLoratad++13kU95hyq33ajyfm0QNF/nrP3T3TcyqmiULZ8O0t1yZ5h349GXfLvEq5fJezI/RblWbVs2q/udXsg36lmyfv2WxMpq7q23b5M2pL3+JSZ1kbcydlct4vbZ/QWePqNLoj31nDPbZrZiYTS8cpiVbH9Jr+N/1FhrP9Gh+/8AcytjZFZys39TveLf2blrbl4NsVGyakk99nFkypTU1tG0LR63LIdm3qxj19p7rM08iEV+rHmSJ6ljU18OPHi8klsipsslbZKc3vKT3YjztFpitOMTtidFbb3GL3vDxcKXLc50t8vMx7MKVcLN5NLlsxJitqJardVVlU4dy1xRa34v9DHRv6TP9z70V5M0y6ui+UrZcKcduntJmOyK3m14mzLV/wCmf4URceShkVyfRST+st7MjT7ZcVjhJ+biyFnzxJVR9GUeLi57R25ERPsm9Y3NolN1aDnibx58Mk37imhB2TjCK3cnsizw9Sh3aryOWy24tt017TdG3T6G7IOCl/dW7Ebjstatck8tstTahgSj57JGnRZ71WQ8mn8f/BCzsx5U0opquPReftMtMyIUXSdkuGMo9faNdj1InJE+ydw+jafkPpvKX27HiXpOkJLqor6matRzKbcbgqnxNy58n0PNNzKqaJV3T4fW3XJsjXZblXlx32026xLhxoQXjL7CnJ2qZNd86+6lxRinz28SCWjwxyzu3YABLIAAAAAAAAAAAAAAAAAAAodbw+CayILk+Ui+Nd9Ub6ZVyW6aJidOjps84MsXj/0OYwruCfA36svtJ5V5FMse+VcuqfJk/Gt72pN/KXJi0e76q2rRF6+JbQAVZgAAAAAAAAAAr8J8OdD3tF0UjfdZu/lPcuybL5vMSAAqwCfqnrwxL1zU6VHf2rqQCxw9s3Bnht/ysH3lXt80QpftqyuB6002mtmuqPCVwl4uYqap0XVK6mT34W9tn5pkQBExE9pSsvMV1UKaqlTTB7qKe+782yKACIiO0ABlCErJqEE5Sk9kl4hKbpy7vGzMh9FVwL3yIBYZ8o42PXgQabi+O1rxl5fQV5ClO+7fIACVwotRl/6i6Xl+BenNahZ/J3z+dv8AWWq1xzqLW+Ic+ADJ4YAAAAAAAAAAAAAAAAAAAAAAAAAAAAAAAAAAAAAAAAAAAAAAAAAAAAAAAAAAAAAAAAWeBqO21V75dFN/eVgLVtNZ3Cl8cXjUupjJp7o3xkpLkc7g6g6Nq7W3X4PxiXUJqSUoSTT6NHVS8Wh5WXDNJ7pIMYTUveZGjm8AAAAAAAAAAAAAAa7ZbLYzb2W7NPOUvNshasJGn4zychLb1VzZ0iSikl0RF03F9Hx1uvXlzZLMLzuXTSNRsABRcAAAAAAAAAAAAAAAAAAAAAAAAAAAAAAAAAAAAAAAAAAAAAAAAAAAAAAAAAAAAAAAAAAAAAAAAAAFVreH3lffwXrR6+1FLjW91am/kvkzrpRUouL6M5XUMV4uTKO3qvnEvHfs978K6jlE4Lf5J4I2Fbx18D6x+wkmcxp6MxqdAACAAAAAAAAEDOhtcpfORaYtne48JeO3P3kPNr46d11jzGlW/Kqb/vItPerS33U38LEAFHOGUJyrnGcJOMovdNeBiALOSp1RcUZRpy/1ovlGz3eTIN+Ndjy4bq5QftXI1EunUsumPDG1yh82a4l9ZCmpr4RAT/yrZ/ZsXf8AhD8rXr5NWPH3VoG7fCAeqLfRMnfljM8JQj7oI8esZz/3/wAIR/AG7/H8/wDpro07Kv5xqcY+Mp+qkSO9x9Oi440ldktbO39WHuId2XkZH89dOa8m+XwNIOMz+Z625Ntvdvq2eAErgAA1ZVndY85eO2y95yuqT4cdQ8ZP7C+1W35NS/eZy2o295kuK6Q5fSW8VTmt6eCf1RAAZPHAAAAAAAAAAAAAAAAAAAAAAAAAAAAAAAAAAAAAAAAAAAAAAAAAAAAAAAAAAAAAAAAAAAJOHmTxZbfKrfWP4EYExMxO4VtWLRqXS03Qvgp1y3X2EiFnhL4nLUX2Y8+OuWz8V4MvMTMryo7L1ZrrFnTTJFuzzc3TzTvHhYg0wm48nzRtTTW6NnHMaegAIAAAAAAA8lLhjuBrtlu9ibpOL313eSXqw+0g1wlbYoR5uTOmxaI49Ea14dTO9tQ3pXfZuABg3AAAAAAAAAAAAAAAAAAAAAAAAAAAAAAAAAAAAAAAAAAAAAAAAAAAAAAAAAAAAAAAAAAAAAAAAAAAAAAhariek4z2Xrx5omglel7Y7RevmHG1zlVYpeKfNFrGSnFSj0Zp1nE7i/vIr1J/aacG3Zup+9E2jcbfW0yVz4oy1TQAUVAAAAAAANpLdvZAGt1sytbeNlbxfyX9RtyMzfeNXT5xBtthUk7JJbvbmXrGvLekcYmbeHR1zjZXGcXumtzIqtOyu7l3U36kuj8mWpSY05714zoABCgAAAAAAAAAAAAAGNk41wlOT2SW5kVWo5PeS7qD9WPV+bJiNyvSvKdK/Pymo2XS+U+i+w59tttvqyVn5HfW8MX6kentZFIvO5cHV5oyX1HiAAFHIAAAAAAAAAAAAAAAAAAAAAAAAAAAAAAAAAAAAAAAAAAAAAAAAAAAAAAAAAAAAAAAAAAAAAB7GTjJSi2mujR4ALbD1NS2hkPZ+E/B+8s4ya5pnLEzDz7MfaMvXr8vL3G9MvtLizdNE96OjjNS9jMiHRfXfDirluvrRvjZ4SOiJ2861JiW0BPfoCVAAADTZLil7EZ2S2j7WMWiWRfGtePX3ETK9Y91lo2L1vmvZEtzGuCrrjCK2SWxkc9p3LprGoAAVWAAAAAAAAAAAAAAAAAAAAAAAAAAAAAAAAAAAAAAAAAAAAAAAAAAAAAAAAAAAAAAAAAAAAAAAAAAAAAAAAaMzHjk48q5eXI5WcZ02uL5SizsSk1zD22yIL2SLVl6v4X1Pp5PTt4t/X/trpsVtakvp95mV2Hb3dnC/kyLErMal7l68ZAAQoAEW/MUd41+s/PwERtaKzPhvtuhVHeT9y8yvvyJ3PZ8o+SNNtnWdkve2VmVqDnvCneMfneLL9q+U3vjwRu3lJys2FG8Y+tZ5eXvKq22ds3Kct2YAytaZeTn6i+ae/j4Wen5fElTY+a+S/P2HRYGbxbVWvn+rJ+JxXR7otMLOU9q7ntLwl5lq232l19N1EXj08n+UuxBWYmoOO0Lt2vCXiiyjJSipRaafihMab2pNZ7vQAQoAAAAAAAAA8lJRTcmkl4srcvUOLeFHJeMvwJiNrVpNp7Nmfm8KdVT9b9ZrwOc1DL4U6a36z+U/L2GWbnKveup7z8ZeRVN7vd82LW1GoY9T1EUj08fn3kABm8wAAAAAAAAAAAAAAAAAAAAAAAAAAAAAAAAAAAAAAAAAAAAAAAAAAAAAAAAAAAAAAAAAAAAAAAAAAAAAZ1Wzpmp1ycWi3xNSru2hbtCf1MpQXrea+GWTFXJ5dVGTj0NsZqXsZzmJqNlG0Z+vDyfVFxRkVZEeKuW/mvFHTXJFnm5cFqeU0GqNjXXmj2yaa2XiaOfjO2EnxS3L3SMXuae8kvXn9SKvTsZ5OQt16kebOkSSWy6Ixvb2bUqAAybAAAAAAAAABqsvjDkubCJmI8tpjKyEeskRXZZa9lv7kbIYc5fKaj9ZbXypzmfyw9eTFdE2YvKfhFfE3xw611bkbFj1L9RfSRuE8ck+6H6TL5qPVlPxiiZ3Vf7OPwPHRU/1F9A3Bwv8oyyY+MWjZG2EukkeyxK303j7maZ4c18hqX1Dsj/AOkfqkAhqdtL2e69jN9eRGXKXqsaTGSJ7S2gAhcAAAAAAAAAAAAAAAAAAAAAAAAAAAAAAAAAAAAAAAAAAAAAAAAAAAAAAAAMLa421yhJbpozAHI5ePLGyJVvw6P2EzFu72rn8qPJk/WcTvqO9gvXh9ZRUWuq1S8OjLz3h9X0mf6nDufzR5/9+q0MLboVLeT5+XiRrs3wq/4mQrLFFOdktvNtlYr8uiMfvZvvyZ28vkx8kQcnLrx1s3xT+aiHk6i5bxo9VfO8SA229292RN4jtDlzdbWv24v9W7IybMiW83y8IrojSAZb28u1ptO7SAAKgAAm4ufKraFu8oefii4xM1xXFRYnHxX+hzRlCcq5cUJOL80Xi+u0u3D1lqRxv3h21OpVz5WJwfn1RLhOM1vCSkvYzi6dTnHlbFSXmuTJlWoUtpxscH7eRb7Z8Oyt8OT8ttfu6oFFXn3bepfxL3pm5ajevmv6Bwlp6M+y3BUPUb381fQabM+7b17+FfQhwk9G3uu5zjBbzkor2siXalVDlWnN/BFFbqFKe8rXN+zmQ7tTnLlVHh9r5sfbHlna+HH+a2/2W2XmuS4r7Eo+C8CnytQlZvCreMfPxZEnOVkuKcnJ+bMSs332hx5usteONO0AAKOIAAAAAAAAAAAAAAAAAAAAAAAAAAAAAAAAAAAAAAAAAAAAAAAAAAAAAAAAAAAAAAAAAAAAAAAAAAAAAAAAAAAyhOVclKEnGS8UYgC1xdUT2hkLb++vvLODVm3A1Lfpt4nLkjEzL8O1Tplts99nzTNq5Zjy5MnSxPenZ3+AoYtSg1zfWRPTTW6e6OX0/tDj5O0MjaizzfyX9PgXUJyjziye1u8OLdsc8bwng0V5CfKfJ+ZvTTW6I00i0T4AAQkAAA8bUVu3sg2opt9ERJzldNRiuXgiYjatrcXtt7m+GPJfabKcRy52cl5eJuox1Ut5c5fYbxM/CK4997sYQjBbRSSMgCrcAAAAAAAB5KMZraSTXtIl2Jtzr+DJgJidKWpFvKurulW+GW7Xl5EqMlJbp7o9vojat+kvMhxlOixpr3ot5Y98c6nwmA8jJSimujPSrUAAAAAAAAAAAAAAAAAAAAAAAAAAAAAAAAAAAAAAAAAAAAAAAAAAAAAAarL4w5L1n7CPO2U+r5eSJiFLZIhutvjs4r1t/gc5qGP3N3FFepPmvYSdQ1nFwd4uXeW/Mj9/kcxqGr5Oe9py4K/CEen0+Ym0Vd34dmy4snPX2ykZOfXVvGv15/UisuusulxWS38l4I1gzm0y9DN1F8vnwAAq5wAAAAAAAAAAAAAMlZNdJyX0mICYmY8MnZN9Zyf0mIAJmZ8gACAAAAAAAAAAAAAAAAAAAAAAAAAAAAAAAAAAAAAAAAAAAAAAAAAAAAAAAAAAAAAAAAAAAAAAAAAAAAAAAAAAAAAAAAAAAAAAJ+Bq+Xg7RhPjr+ZPmvo8iABE6VtWLRqYdnga7iZm0ZvubX+rN8n7mW0LJQ+Sz5sWGDrOXhbRjPvK1+pPmvo8jSL/AC4snR++OX0CGTF8pLZ+ZvTTW6e6OZwdfxMraNj7ix+E3y+Jbwm484yL6ifDmm16Tq8J4I8MnwmvpRldcu79R7tkaW511tqvs45cMei+slY1CqjvL5b+o04dW77yXRdCaJn2Mdd/fIACrcAAAAlKmvHipZG8pvmq195CYjaKk30R64tdU19BIebauVSjXHyjE8WdkL/ebryaQTqvyjglKyjI5WRVU30nHp9KNN1M6Z8M17n4MImPdrABKA1ZFKtjy+UujNoCJiJjUq6mx1T4Zcl4+wlmrMq/3kfpPMazijwvqi89+7Cu6zxluABVoAAAAAAAAAAAAAAAAAAAAAAAAAAAAAAAAAAAAAAAAAAAAeNpLdvZAeg0zyIr5PNkeds59Xy8kTEM7ZIhJnfCPT1n7CPO6c+r2XkiuzdWw8LdWWcU1+pDm/8AQ53O7Q5WTvCn+QrfzX6z+n8BMxVNceXL+kOjztUxcFNW2bz+ZHm/9Dm8/X8rK3hV/IVvwi+b97Kptttt7t+LPCk3mXbj6alO895AAUdIAAAAAAAAAAAAAAAAAAAAAAAAAAAAAAAAAAAAAAAAAAAAAAAAAAAAAAAAAAAAAAAAAAAAAAAAAAAAAAAAAAAAAAAAAAAAAAAAAAAAAAAAAAAAAAAAAAAAAAAAAAAAAEzC1TLwmlTa+D5kucSGBvSLVi0al1eH2kx7do5MXTLzXOJeQXG4qPPi6HBaXj+lajRU1vFy3l7lzZ9Fwob2uXzUbVtMxuXmZ8NK3itfdMhFQgorojIAq1AAAAAEnFSrjPIkt1DlFeciPOUpycpPdvqyRZ6uBSl+tJt/YRiFrdtQAAlUJVL9Ix5Uy5zguKD+1EU3YcnHLra89iJWr5aQZ2pRtnFdFJowJVAAB5JKUWn0ZXLem/Z+D2ZZELOhtOMvNbFq/DHNHbl8N4MKZcVUX9BmQtE7jYAAAAAAAAAAAAAAAAAAAAAAAAAAAAAAAAAAAAAAxlOMflNI1SyYr5K3J0ibRHlvMZ2Qh1f0ESd05eOy8kRcnMx8WPFfdCHsb5v6CdfLP1N9qwnTyX+otvazRObe8py5LxZz2Z2nhHeOJU5P58+S+BR5eoZWY/5e6Ul81cl8CJvEeGtemyX/ADdnUZmv4eNvGEu/n5Q6fEoM3XczL3ipdzW/1YfeysBnN5l14+mx09tyAAq6AAAAAAAAAAAAAAAAAAAAAAAAAAAAAAAAAAAAAAAAAAAAAAAAAAAAAAAAAAAAAAAAAAAAAAAAAAAAAAAAAAAAAAAAAAAAAAAAAAAAAAAAAAAAAAAAAAAAAAAAAAAAAAAAAAAAABd9lauLULLGvkV8ve3/AOTusKO1TfmzjeyMf6VL91fadpir/wBPE1j8rzsnfPP6NwAIWAAAAAEn+c09bdap8/cyMbsa7urHxLeEltJew9yMd1bSi+KqXyZIhae8baAASqEjBjvkKb+TBOTNMISsmowTbfgiRc449Log05y/nJL7CFq/KNKXFJyfVvc8AJVAAANGZHejfyZvNWSt6J+4mPKt43WUfFfqSXkzeRsTrJEkmfLLH+WAAELgAAAAAAAAAAAAAAAAAAAAAAAABhK2EeskCZ0zBplkxXRNmuWTN9EkTqVJyVhKMJWwj1kiHKyUusmyLkahiYu/fZEItfq77v4E6+VPUme1YWUslfqx395pldOXjt7jnsjtPjw3WPTOx+cvVRVZPaDPv3UZqqPlBfeRyrDWuDNfz2dfdfVRHjutjBecnsVOV2kxKt1RGV0vNeqvizlLLJ2ycrJynJ+MnuzErOSfZvTo6x+adrTK1/OyN1Gapj5Q6/ErJSlOTlJuTfVtngKTMy660rTtWAAELAAAAAAAAAAAAAAAAAAAAAAAAAAAAAAAAAAAAAAAAAAAAAAAAAAAAAAAAAAAAAAAAAAAAAAAAAAAAAAAAAAAAAAAAAAAAAAAAAAAAAAAAAAAAAAAAAAAAAAAAAAAAAAAAAAAAAAAAAAA6Tsi/Vyl7Y/edpi/0eBwvZOzbLvr+dBP4P8A1O4w3vRt5M1j8rzsnbPLeACFgAAAABsppndLhgunNt9ESqa7K9403VW79a9+prt/9Pixq6Ts9afu8ERotqScd+LflsQv2qkyliyb46rKpeKi9/tPP/Rrn/LS9nJDP29Kl57Lf37EYEzqdJEspqLhRBVRfXbq/pI4BKszMgACAAADXkPaifuNhozHtQ15vYR5VvOqyj4nype4kldut9t+ZkpyXST+JpMbctcnGNJ4IStsX6zPVfZ876iOK/qwmAiekz9nwPfSZ+URqU+rVKBG9Kl81D0p/NXxI1KfUqkgjelP5q+I9KfzV8RqT1KpII3pUvmo89Jn5RGpR6lUoET0mfkvgePIs8/qJ4yerVMBCd1j/WZi5zfWT+I4o9WE8xdkF1kviQJSS5ylt72R55+JX8vJpX+NDSPUmfELV31r9bf6DB5MfBNlJZrunV/+44n/AHYtkWztPiR/m6rZv27JEfavFc1vFXRvJl4RS95g77H+tt7jlLe1Nr/mcaEfbKTf4EK7X9Qt6XKteUIpDlWF46fNbz2dpKTfOUn9LIl+pYVG/eZNaa8E938EcRbk33/z11ln70mzUV9T4aV6L/FLrb+0uHXuqoWWv3bL6yuv7T5M91TVXWvN+syjBWby3r0uKvsl5Gp5uTurcmbT8E9l8ERACreKxXtEAACQAAAAAAAAAAAAAAAAAAAAAAAAAAAAAAAAAAAAAAAAAAAAAAAAAAAAAAAAAAAAAAAAAAAAAAAAAAAAAAAAAAAAAAAAAAAAAAAAAAAAAAAAAAAAAAAAAAAAAAAAAAAAAAAAAAAAAAAAAAAAAAAAAAT9Dv8AR9Wok36snwP6eX2n0LBltKUfPmfL02mmns10PoGl5iyMajJX6y9Ze3xNKd404Oqjjat14Ammt10YAAAAb8StTt4p/IguKRoJVv8AIYsav17PWl7vBELV+Wi6x3WynLq2bsOKi5XzXq1rf3vwIyW72RKyn3VUMZdV60/eCP8AFKNOTnJyk923uzwAlUAAAAAAAAIedLnGH0kxvZbspNTzFRRfky6RW6X2ItX5ZZZ7cY93H69kd9q1zi+UNoLb2dfr3IcMzJgtoZFsV7Js1Sk5ycpPdt7tnhlM93o1pEViqbDVs+HTLtfve/2m2OvalH/3G/vhH8CtA3JOKk+Yhbx7SZ6691L3xNi7T5q61UP/AAv8SkBPKVPQx/4V8u1OR449XxZku1Nvjiw/4mc+BzlH02L4dB+dNv8AZYf8TPPzpu/s1f8AxMoAOcn02L4Xz7U5Hhj1fFmD7T5nhVQvof4lIBylP0+L4XD7S5z6RpXui/xNUu0Goy6XRj7oIrARylMYccf3YTpazqM+uVP6NkaZZ2XP5WVc/fNkcDcrRSseIeynKT3lJt+1ngBC4AAAAAAAAAAAAAAAAAAAAAAAAAAAAAAAAAAAAAAAAAAAAAAAAAAAAAAAAAAAAAAAAAAAAAAAAAAAAAAAAAAAAAAAAAAAAAAAAAAAAAAAAAAAAAAAAAAAAAAAAAAAAAAAAAAAAAAAAAAAAAAAAAAAAAAAAAAAAAAAAAABf9l87gtlhzfKfrQ9/iv+/IoDKE5VzjODcZRe6a8GTE6nbPLSMlZrL6lh28Ue7fVdPcSTndH1JZuNG6LSthynHyf4Mv6rVbDiXXxXkaTHvDz8czH2W8wzABDUJeZCVslfWnKE0ung/IiGdd1lT/k5uPuIWiY8S34tXd75FsdoQ5rfxfgRpyc5uUnu292ZWXWWv+Um5e8wBM+0AAJVAAAAAAAwttVUOJ/QvMImdd5acy3hhwLrLr7jjO1OcpTjh1vlH1p+/wAEXWr6ksLHldNp2y5Qj5v8DhrJytslObcpSe7b8WLTqNHT0nJf1J8R4YgAzegAAAAAAAAAAAAAAAAAAAAAAAAAAAAAAAAAAAAAAAAAAAAAAAAAAAAAAAAAAAAAAAAAAAAAAAAAAAAAAAAAAAAAAAAAAAAAAAAAAAAAAAAAAAAAAAAAAAAAAAAAAAAAAAAAAAAAAAAAAAAAAAAAAAAAAAAAAAAAAAAAAAAAAAAAAAAAAAAAAAAAAAAAACVp+dbgZKtr5rpKPhJHc6fn15FUcjHlvF9V5exnzwl6fqF2n395U94v5UH0ki9ba7S5s+Dn91fL6fVbG2O8X715GZz+mapTmQVmPPaa+VB9UXFOVGfKfqy+otMe8OSt+/G3aUgAENQAAAAAAAAAj3ZUYcoetL6hEbRa0V7y222xqjvJ+5eZUahnwoqlkZEtorovP2I06lqlOHB2ZE95v5MF1ZxuoahdqF/eWvaK+TBdIomZiv7qUx2zz8VeajnWahku2zkukY+EURQDJ6URFY1AAAkAAAAAAAAAAAAAAAAAAAAAAAAAAAAAAAAAAAAAAAAAAAAAAAAAAAAAAAAAAAAAAAAAAAAAAAAAAAAAAAAAAAAAAAAAAAAAAAAAAAAAAAAAAAAAAAAAAAAAAAAAAAAAAAAAAAAAAAAAAAAAAAAAAAAAAAAAAAAAAAAAAAAAAAAAAAAAAAAAAAAAAAAAAAAAZ1W2U2KyqbhOPRpnRaf2li0q86Oz/aRXL6Uc0CYtMeGWTFXJH3Q+kYuapwU6LY2Q9j3RMhmQfy04+7mfL6b7cefHTZKuXnF7FtjdpcurZXQhcvP5L+r8C/KJ8uSenyU/JO30CN1cuk18TM46ntPiT272u2t+5NEyrW8Cz5GQ9/Lgl+BOo+VJnJXzV0oKH8pUbfz7+DNFut4Ffy73v5cEvwJ1HyiMlp8Vl0Urq49Zr4mmeZBfITl7+Ry13afEhv3VVtj9uyRXZPaXLt3VMYUrzXrP6/wI3WFopmt4jTrcrNUIOd9sa4e17I53UO0sUnXgx3f7SS5fQjnrr7cifHdZKyXnJ7msrN/hvTpYid3ncs7bbLrHZbNznLq2zAAo6wAAAAAAAAAAAAAAAAAAAAAAAAAAAAAAAAAAAAAAAAAAAAAAAAAAAAAAAAAAAAAAAAAAAAAAAAAAAAAAAAAAAAAAAAAAAAAAAAAAAAAAAAAAAAAAAAAAAAAAAH//2Q==">
            <a:extLst>
              <a:ext uri="{FF2B5EF4-FFF2-40B4-BE49-F238E27FC236}">
                <a16:creationId xmlns:a16="http://schemas.microsoft.com/office/drawing/2014/main" xmlns="" id="{AD38BBE1-5698-4DF3-9F98-61AA3D5511F6}"/>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19461" name="AutoShape 4" descr="data:image/jpeg;base64,/9j/4AAQSkZJRgABAQAAAQABAAD/2wBDABALDA4MChAODQ4SERATGCgaGBYWGDEjJR0oOjM9PDkzODdASFxOQERXRTc4UG1RV19iZ2hnPk1xeXBkeFxlZ2P/2wBDARESEhgVGC8aGi9jQjhCY2NjY2NjY2NjY2NjY2NjY2NjY2NjY2NjY2NjY2NjY2NjY2NjY2NjY2NjY2NjY2NjY2P/wAARCATvBQADASIAAhEBAxEB/8QAGwABAAIDAQEAAAAAAAAAAAAAAAQFAgMGAQf/xABSEAACAgECAwQFBwcJBwIGAQUAAQIDBAUREiExBhNBURQiYXGRMlKBobHB0RUWNUJTcnMjMzQ2VGKCsuEHQ5KTwvDxJERjdIOio9JVdSWEsyb/xAAaAQEAAwEBAQAAAAAAAAAAAAAAAQIDBAUG/8QANREBAAICAQMDAgQDCQEBAQEAAAECAxESBCExE0FRFCIFMmFxFaGxM0JSgZHB0eHwIzRDYv/aAAwDAQACEQMRAD8A+fgAAAAAAAAAAAAAAAAAAAAAAAAAAAAAAAAAAAAAAAAAAAAAAAAAAAAAAAAAAAAAAAAAAAAAAAAAAAAAAAAAAAAAAAAAAAAAAAAAAAAAAAAAAAAAAAAAAAAAAAAAAAAB6k5PaKbfkiRRhys2lP1Y/Wyyx8X9WmHvf+ptTDNu89mVssR2jurq8GyXObUF9ZIhg1R+VvL3st68GK52S3fkiTCquv5MEjeMdK+zGbXt76U8MOP6lG/+Hc2LDs8KfqRbgvuI8Qjj8yqHhz8aN/oNNmHX+vTw/RsXoHafMHGY8S5qeBB/Ik4+/mRrcS2vntxLzR1M8eqfWCT81yI1uC1zrlv7GUnFS36LRe9f1cwC2yMSM21OLjPz8Suvx50vmt4+aOe+K1e/s2pki3ZqABk0AAAAAAAAAAAAAAAAAAAAAAAAAAAAAAAAAAAAAAAAAAAAAAAAAAAAAAAAAAAAAAAAAAAAAAAAAAAAAAAAAAAAAAAAAAAAAAAAAAAAAAAAAAAAAAAAAAAAAAAAAAAAAAAAAAAAAAAAAAAAAAAAAAAAAAAAAAAAAAAAAAAAAAAAAAAAAAAAAAAAAAAAAAAAAAAAEm3supYYuIobTsW8vBeQw8bgSsmvWfReRdYuLwpWWL1vBeR1YsWvus5r5JtPGrXj4bltK3kvmk6MVFbRSSXgj0G0ztWIiAAEJAAAAAAAAYWVQtjtNb+3yK7JxZVp7rig/EtA0mtnzRMSrNduUysTu95184+K8iKdJl43d+vBbwfh5FLmY3dvjgvUfVeRz5cWvuq1x5J3xsigA524AAAAAAAAAAAAAAAAAAAAAAAAAAAAAAAAAAAAAAAAAAAAAAAAAAAAAAAAAAAAAAAAAAAAAAAAAAAAAAAAAAAAAAAAAAAAAAAAAAAAAAAAAAAAAAAAAAAAAAAAAAAAAAAAAAAAAAAAAAAAAAAAAAAAAAAAAAAAAAAAAAAAAAAAAAAAAAAAAAAAAAAAAABKwqOOfHJerHp7WRoxc5KK6t7F3iY+7hVHourNsNOU7n2Y5bajUe6XhUcT72S5L5JOPElFJJbJHp1TO2URqAAnQ01xrjbl3QxYSW8VPdya81FcyszpbW0EE/0bTpco6hJPzlQ9vqZqyNPvoUZJK6ufKNlT4ov2e8bg0igkrAydt5190vO1qH27D0amH87l1+6tOT/D6xuDSMScDGjk3S7ybhTXFzskuqS8vaN8KHSN9vtbUF8OZKwbqbldid3XR38OGM938pNNJtvpyImexENbzsRS4YadU6v70pcb+nc152NVXGq/GcnRcnwqXWLXVM1zwsqF3cyx7O8324eFkzUKXi6djY8mnNTnKzZ78Mtl6vw2I7RMaT+6sABdV40mmmt0yry8dVycWt4S6Fqa76lbU4+Ph7yYlW0bclkVOm1x8OqfsNZaZtPHU+XrQKs48tOFnRjvyqAAzaAAAAAAAAAAAAAAAAAAAAAAAAAAAAAAAAAAAAAAAAAAAAAAAAAAAAAAAAAAAAAAAAAAAAAAAAAAAAAAAAAAAAAAAAAAAAAAAAAAAAAAAAAAAAAAAAAAAAAAAAAAAAAAAAAAAAAAAAAAAAAAAAAAAAAAAAAAAAAAAAAAAAAAAAAAAAAAAAAAAAAAAAJen18Vjm/1eh0GBXw1ub6y6e4qMKvhoivGXMv4RUIRivBbHdSONIhyTPK8yyABKU/AhCiizPtipd21CqL6Sm/P3LmQ7rbL7ZWWzc5ye7bJeRy0bDS6Oyxv38vuIJWPlM/AS9Pzp4dr6ypnyshv8pfiRAWmNo8JOfj+i5c61Lig9pQl86L5pkYn6lzx8By+V6Pt9Ck9iARHhM+QHqTbSS3b6JFjjaPlPIpVsIwTkm4ucVLbfny33EzEeSI2xzc3KptePXk2xhXGMHFTa5pJP69zRR/KYmRW+bjtavo5P6n9RryXOWTbK2LjNzbkmuae5lhTjDLhxvaEvUl7nyf2ka7G+7QDKyEqrJVy5Si2n70YlkAAArs6vhtU10l9pQZNfdXSj4dUdTmw48dvxjzOf1GHyJ/QymWN038GOeN9fKCADjdQAAAAAAAAAAAAAAAAAAAAAAAAAAAAAAAAAAAAAAAAAAAAAAAAAAAAAAAAAAAAAAAAAAAAAAAAAAAAAAAAAAAAAAAAAAAAAAAAAAAAAAAAAAAAAAAAAAAAAAAAAAAAAAAAAAAAAAAAAAAAAAAAAAAAAAAAAAAAAA9UZS+TFv3I2LHul0rl9K2JiJnwiZiPLUCQsK59Ype9mawLPGUUWjHefZWclY90QE1af52fUZrT4eM5P3FvRv8ACvrU+VeCxWDV5y+JksKnyfxLehdHr1VgLT0Oj5n1seiUfM+tj6eyPXqqwWvolHzPrY9Eo+Z9bJ+nsevVVAtPQ6PmfWzx4VPzX8SPp7Hr1VgLJ4NXnJfSYvAr8JyI9C6fWorwTnp68LPqMHp8/CcX7yPRv8LerT5RASXhXLoov3MxjjXKceKt7bleFvhPOvyuMOH8rVHy+4titwVvke5Msjuly08AAKrrDCSzMKzB3StUu9p38Xts4/SvsIEk4ycZJprk0/AJuMk4tprmmvAs68mjOqtnn1Nzqin31T2lLmlzXR9evsK+E+VWb8PFnl3qqHJdZSfSK8WyQo6VF7uzLmvmqEY/XuYZGfxUvHxalj0P5ST3lP8AefiNzPg18tmbqLlkOOOq3RWlCtTqjL1Vy8V9Jo9M3+VjY8v8G32bEY2U0WXz4a1vtzbfJRXm34E6iDcysdNurbyLa8WqF1NMpwcXJ7Pkt9m2uW+5VylKU3KUm5N7tt89ybVlV6fNPFUbbOkrJrk14pLy9r+o3S/Jjpjkyx8iLlJruo2Lh3Wz67b7cyviU+WvUXK7CwsmznbOMoyk/wBZReyf/fkV5Nt1O22znCHcbKKoa9VJeXt9vUxePXkLixG+Lxpk/W+h/rfaTHaO5Pdjn+vZC/8AbQUn7+j+tMjFrLDrjh1U5mVXj3KTlGDTk0mlye3Tp9ZAysWzEt4LOF7rijKL3Ul5piJjwiYaQAWQ8nHig4vxWxz+dHfGl7HudCUebH1Ll5bie9ZhWe1olTAA4HYAAAAAAAAAAAAAAAAAAAAAAAAAAAAAAAAAAAAAAAAAAAAAAAAAAAAAAAAAAAAAAAAAAAAAAAAAAAAAAAAAAAAAAAAAAAAAAAAAAAAAAAAAAAAAAAAAAAAAAAAAAAAAAAAAAAAAAAAAAAAAAAAAGyFNlnyYN+0mImfCJmI8tYJcMCb+XJR93M3wwao/K3l72aRhvLOctYVpnCmyfyYSf0FrCquHyYRX0G1QlLpFs1jp/mWc5/iFXHBtfXhj72bo6fH9axv3IsVjzfXZGaxl4y+BpGGkKTkvKvjh0x/Vb97Nsaa49IRX0E5UVrwb97M1XBdIr4F4iseIVnlPmUFJvovgZqqb/VZNBO0cURUWPwS+k9WNLxaJQG08YR1i+c/qPVjR8ZM3gbNQ0+jQ9p76PX5P4m0EbNQ19xX836x3FfzfrNgCdQ19zX836x3NfzfrNgBqGvuK/m/WedxX5P4m0A1DT6PD2h40fCTNwG0ahH9F/v8A1HjxpeEkSQTs4wiPHsXk/pMXVNdYsmh800No4w0YH8+/3SxKzDe2TH27osyLeVqeAAFVwk1+rp178ZWQj9G0n+BGJM/V02pfOtm39Cjt95EphGBlCErJqFcXKUnsklu2SeGnD+Xw3X/N6wh7/N/V7xsY1YyVauyZOup9PnT9y+/oY3ZLsh3VcVVSnuoR8fa34s122zusc7JOUn4swSbeyW7Y18gScn1cbFh/cc373Jr7EjbHSM6UVJ08CfTvJqLf0NjVMa6i6CsrlGKhGMZNcntFb7P37kbiZNTpBMqpKFsJtbqMk9jEk1Y8YVq/JbjW/kwXyrPd5L2lpErUsLJuzZ5FNc76r5ccJwTkmn4exroYaku5xsTEm07qoyc0nvw7vdR/78yPPNvk9q5yqglsoVtpJEcrET7pmYAAWVCkzel/+IuyhzZfyNsvMn2lWfMKgAHnuwAAAAAAAAAAAAAAAAAAAAAAAAAAAAAAAAAAAAAAAAAAAAAAAAAAAAAAAAAAAAAAAAAAAAAAAAAAAAAAAAAAAAAAAAAAAAAAAAAAAAAAAAAAAAAAAAAAAAAAAAAAAAAAAAAAAAAAAAANldFlvyYvbzfQmImfCJmI8tYJ1eAutkvoRKrprr+RBL2+JtXBafPZlbNWPCtrxbbOkdl5vkSK8Bf7ybfsRYRrnLpFm2ON86XwNow0jyynLefCHDHqr+TBb+b5m6MJS+TFslxqhHpHf3mZrGo8M9TPlFjjTfVpGyONBdW2bgNp4wxjXCPSKMgCEgAAAAAAAAAAAAAAAAAAAAAAAAAAAAAAAIm/dZG/lLctSsyo7SUvMm4tneUR81yYkr2nTcACq6Zp9FU3dfkJypohxyintxPfZL4s2/lVyahbiY0qF/u1WlsvY+qZpwMiumVtV6bovhwTa6x57pr3M2rAx4y47NQodPnDdza/d26lJ1vutH6Pc9xw5unETjVZBT42/WlFrfbfwXsK4n5eTh5d3E676lFKEdpKW0Utly5faae4x5/zeXFeyyDi/q3RMdo7koxZQktMw67YJel3rijJr+bh5r2sjeg3v+bULf4c1J/BczfrMJwyqlNOP8hXsmttvV2+3cTqZ0R27oM5ysm5zk5SfVt7tknDzp4/8nNd7jS+XVLo17PJ+0iAmY2jaxyaMfAt4k+/40p0xa5cL6OXn7vYQbbZ3WOyyTlJ+LJeo7rGwIy+V3G79zk9vqIJFSQAFkAAA13y4KZy9hz+oS2pUfnMudQs2hGC8ebOfz58VyiukUVyTqklY3eP0RQAcTqAAAAAAAAAAAAAAAAAAAAAAAAAAAAAAAAAAAAAAAAAAAAAAAAAAAAAAAAAAAAAAAAAAAAAAAAAAAAAAAAAAAAAAAAAAAAAAAAAAAAAAAAAAAAAAAAAAAAAAAAAAAAAAAAAAABlCErHtCLb9hLqwPG2X0IvWlreFbXrXyhpOT2SbfsJNWFZPnP1F9ZOrqhWtoRSN8KJy8Nl7TorgiPzOe2aZ/Ki1YtVf6vE/Nm+MJS+SmyVCiEevrP2m1LbobRqPDKYmfKNHGf6z29iN0aoR6R5+bMwNpiIgAASAAAAAAAAAAAAAAAAAAAAAAAAAAAAAAAAAAAAAAAAwthx1tePga8G3gt4H0l9pvIuRDgnxLoyY+ET27rQGnFu76vn8pdTcUaROwAAAAALGidWdiRxb7FXdVv3NkujT/Vb+xlcCJjaYlKs07MqlwyxrffGLaf0o3U6c6krtQ3opXPhfKc/Yl95ErysiqPDXfbCPlGbSMJzlOTlOTlJ9W3uyO52bczJll5MrmlFPlGK6RS6I0AFkAAABtJbvogRM67aPdRfN9SYjaJnUIWXenKdr6LoUcpOUnJ9W9y5lFSW0kmn4Mi24MXzrfC/J9DPNS1vBivWvlXg2WU2VP14te3wNZyTEx5dUTE+AAEJAAAAAAAAAAAAAAAAAAAAAAAAAAAAAAAAAAAAAAAAAAAAAAAAAAAAAAAAAAAAAAAAAAAAAAAAAAAAAAAAAAAAAAAAAAAAAAAAAAAAAAAAAAAAAAAAAAAAAAAAAAAB7CEpy4Ypt+wm04Pja/8ACi9aWt4UteK+UOuudktoRbZNpwUudr39iJcIKKUYR29iJEMdvnN7ew6a4a1893PbLa3hHhBRXDCO3sSN8MeT5y5IkRhGC9VbGRtv4Z8flhCuEOi5+ZmAQsAAAAAAAAAAAAAAAAAAAAAAAAAAAAAAAAAAAAAAAAAAAAAAAAHk4qcXF+J6AIkZTx7d14fWiyqsjbBSi/8AQi2VqyOz6+DI9c549n2rzJ8oieK1BrpuhdHeL5+K8jYUaAAAAAAAAAAAAGjIyY0rZc5+XkCZ09yb1TDzk+iIFcHdNylzXVs8ip32NyfvZLjFQjsuhfwz/NLyUIyWzSNM8bxg/oZIBGyYiUCUGuUl9DIluFCfOHqP6i5cVJbNbo0TxvGD+hiYi3kjlXvCgtosqfrR5ea6GsvJwceUl8SJdhQnzh6j+o574J81bVz+1lcDO2mdT2nHb2+Bgc8xMdpbxO/AACEgAAAAAAAAAAAAAAAAAAAAAAAAAAAAAAAAAAAAAAAAAAAAAAAAAAAAAAAAAAAAAAAAAAAAAAAAAAAAAAAAAAAAAAAAAAAAAAAAAAAAAAAAAAAAAAAABIx8Oy/n8mHmyYiZnUJiJnw0JNvZLdvwRKpwZS2dr4V5LqWNGNXQvUXPxk+p7OPC9jpphj+8pni+Ou4a6641rhhHYkV48pc5ckZ43C0+XrI3nR47Q4ojfeWMIRgvVRkAQsAAAAAAAAAAAAAAAAAAAAAAAAAAAAAAAAAAAAAAAAAAAAAAAAAAAAAAAAGM4Rmtn8TIAQ5QnTLiTfsaJVOcnytWz80ZdTTPHi+ceTJ8+UamPCfGUZLeLTXsPSp4baXut17UbYZ1kflJS+ojinn8rEESOfD9aEl7uZl6bT/e+BGpW5QkgjPOq/vP6DCWfH9WDfvY1JyhMMbLIVreckivnmWz5JqPuMFVZY93v72Tx+Vefw3XZrl6tS4V5+JprplN7y5L7TdXRGHN837TaT+yNTPl5GKitktkegEJAAAAAHjipLZrdGizH8YP6GSACY2r5w6xnH6GRLcCMt3XLhfk+ha5LiobNJt9D3S8GWoZ1dEd+HrNrwj4lMvCKTa/iCk2i2quduotoklbCUG1ut11XmjWfXMvTMPNxVjZFEZ1xW0V4x9z8Dida7H5OHxXYLlk0deH9eP0eP0HgYPxHFlnjbtL0rYrVcyA009mtmgeiyAAAAAAAAAAAAAAAAAAAAAAAAAAAAAAAAAAAAAAAAAAAAAAAAAAAAAAAAAAAAAAAAAAAAAAAAAAAAAAAAAAAAAAAAASKMK27Z7cMfNlhTp9MNt07Je38DSuO1l60mVTGEpvaMXJ+xG2OFkS6Vte97HQVYdjSUYKC9vI3xwH+tYvoRrGGvvLT0o95c4tOv8AKK+kPTr/ACi/pOmWBDxnIPAh4TkT6VE+nVyssPIj1rb93M0yjKL2lFp+1HWywH+rYn70R7cOxLadalH2cyJwx7Sj0o9pcyC3u0+me/CnXL2dPgV9+HbRza4o/ORlbHarO1JhoABmoAAAZV1ztlwwi2yRjYU79pS9WHn5+4tKaYUx4a47fea0xTbvLSuOZ8o2Np8K9pW7Tl5eCJ0ISm9oo3VY7fOfJeRJjFRWyWyOmIisahvERXw1V0RhzfNmGZVxQ411XUkBrdbMb7otWLRMSqq5uE1ImpppNdGRciru7GvB9DPGn+o/oNPPd5E1mlprKQACAAAAAAAAAAAAAAAAAAAAAAAAAAAAAAAAAAAAAAAAAAAAAAAAAAAAAAAAAAAAAADGVcJdYoyAGp48H5r6TH0aPzmbwNo1DR6NH5zMlj1rwb97NoGzUPIxjHokj0AJAAAAAAAAAAADey3YNGTPZcC6vqCZ002T45t+Hgdr2a030LB72yO113N7+C8Ec72c070/PUpremr1pe1+CO76Hh/i3U+MFf3n/aP9/wDR19Jj/wD6S8cUzBxaNp4fPWxxZ6ESoda7NYWqqVm3cZPhbBdfevE4DVdGzNJt4cmv1G/VsjzjL6T624eRpvoryKpVX1xsrktnGS3TN8HW5en+23ev/vClscW7w+Ng67Xex06eLI0veyHV0vnJe7z93X3nJSTjJqSaa5NPwPfw58eavKkua1ZrOpeAA2VAAAAAAAAAAAAAAAAAAAAAAAAAAAAAAAAAAAAAAAAAAAAAAAAAAAAAAAAAAAAAAAAAAAAAAAAAAAAAAAzqqldYoQW7f1DyPK4SsmowW7ZaYuBCraU/Xn9SN+HiKtKFa4pvq/Mt8fGjUt3zn5+R1UxxXvPl0VpFe8o9OFKXOx8K8vEmV1QrXqRS9pmC8ztbYACEAAAAADCymu1evFb+fiQrsOUN3D1o+XiWAJidJ25nKwI2byq2jLy8GVc4ShJxkmmvBnZZGLG3eUfVn9pUZmGrd4zXDNdGUvji3evlS1InvCkjGU5KMU234Is8XAjDad20pfN8ESMfGrx47RW8vGT6smVUOfOXJfaKYor3smuOI7y1wrlN7RRKrpjXz6vzNkYqK2S2QNJloAAhAAANWTV3lb810K5NxluuqLYgZdXBPiXRl6z7OTqsfKOcezdCSnBSRkRcezhlwvoyUTLhidgACQAAAAAAAAAAAAAAAAAAAAAAAAAAAAAAAAAAAAAAAAAAAAAAAAAAAAAAAAAAAAAAAAAAAAAAAAAAAAAAAHkpKMXJ+BDSndalFOU5vZJeLNmTPeXCui6l32T03vr3m2x9SvlDfxl5/QY9RmjBinJKaUnJeKw6HR8COnYEKVtxv1pvzZPPD0+Otab2m1vMvYiIrGoAAVSHjSfU9BExsanFopNc7N4mrRdkUqcrwsivlfvLxL8xlDyM4i+K3PHKe0xqXyDUtNytLyHTlVuL/Vkukl5pkQ+v52Dj6hjyoyqlZB+fVPzT8GfPtf7M5GlOV1O92J8/bnD978T2+k/EK5vtv2t/VzXxTXvChAB6TIAAAAAAAAAAAAAAAAAAAAAAAAAAAAAAAAAAAAAAAAAAAAAAAAAAAAAAAAAAAAAAAAAAAAAAAAAAHsU5SSS3b6IusLE7qKilvZLqyLpmP1ukvZH8ToMKjgj3kl6z6exHTirqOUt8ddRuW3HoVMPOT6s2gF1wABAAAAAAAAAAABpycdXR3XKa6M3AlKphtXb68enXfwJvVcjHOo4l3sVzXU1Y1m64H4dC09+63lvABVAAAAAAGNsFZBxf0GQAqZRcZNPqiXTPjhz6rqM2r/eL6SNTPgnv4Pqa+YeTlp6d9eyaACFQAAAAAAAAAAAAAAAAAAAAAAAAAAAAAAAAAAAAAAAAAAAAAAAAAAAAAAAAAAAAAAAAAAAAAAAAAAAAAMLZ8EG/HwMyHfPjny6LoTCJnTLExrMzKror5zm9t/L2n0XDxq8PFroqW0YLb3lH2T03uqHm2x9exbQ38I/6nRnzP4n1Pq5eFfFf6/8Auz0OlxcK8p8yAA8t1gAAAAAAAMZRT95rlFNOMkmnyafibjxrfqZ3xxbvHlMS4ftF2QT4srSobPrKhf8AT+BxkouMnGSaaezT8D7PKO3uOe7RdmadVi78fhqy14+E/Y/xO/pPxCaT6eb/AFZXxb71fOAbcnGuxL5UZFcq7IPZxkaj3ImJjcOYABIAAAAAAAAAAAAAAAAAAAAAAAAAAAAAAAAAAAAAAAAAAAAAAAAAAAAAAAAAAAAAAAAAAAZVQdtkYR6yexiTtLr3slY/1Vsi1K8raWrG50t8OhSnCtL1Irn7i2I2BXw1OfjJ/USTrl0SAAhDKEXOcYRW8pPZL2lrffVpMvR8aquy+K/lLprfn5Ig6c9tRxf4sftR7qS21LK/iy+0rPedInvOk2jKq1OaxsyquFk+Vd0I7NS8N/Mq7a5U2zrmtpQk4v3oyx3w5FUvKaf1knWltq2Sv72/1CO06I7Sgg9PCyQAAAAAAABrdbMq7oOi/ZdFzXuLQi59e9amusX9RaFoexalFNdGDTiy3g4+RuEpAAQgAAAAAJRUotPoyrtrddjiy0NGXVxw4l1Ras6lhnx+pTt5hpx7OKPC+qNxBhJwkmvAmxalFNdGXl5tZegAhIAAAAAAAAAAAAAAAAAAAAAAAAAAAAAAAAAAAAAAAAAAAAAAAAAAAAAAAAAAAAAAAAAAAAAAAAAG0lu+iA1ZFnDDZdWZ6PgS1HPhTs+BetN+SIdk3ObfwO57O6d6BgKU1tdb60vZ5I4+v6n6fF2/NPj/AJ/yXwY/Vv38QtYQjXCMIpKMVskvAyAPknrgAAAAAAAAAAAADwwlHbmjYCtqxaO5E6U2t6Jjaxj8Nq4Lor1LUucfxXsPm2padk6XlPHyocMl8mS6SXmmfX5R8UQNT03G1TFdGVDdfqyXWL80bdL1l+mnhfvVW+OL948vkgLHWtGyNHyu6uXFXL+bsS5SX4+wrj6Kl63rFqzuHLMTE6kABZAAAAAAAAAAAAAAAAAAAAAAAAAAAAAAAAAAAAAAAAAAAAAAAAAAAAAAAAAAAAAAAAAXGnQ4cWPnJ7lOdFgw/mIeWxvhjvMtcUd9riEeCEYrwWx6AatAAAb8N8ObQ/KyL+s26sttUyf4jI9D2vrflJfaStaW2rZP733Ee6PdDg9pxftRZarRLI1+ymHyrJRS+lIrFyZ0E+Xa6L89v8hEzqSeyJfnVYE3j4FVfqcpXTjxSk/H3I9osq1dvHuqrrymm67YLbifk0VVnKySfmyTpb21PG/iR+0THZGuyK04yaa2a5NHhIzltn5C8rZfayOWWAAAAAAxtjx1yj5oyASq8Z7W7efIlkSS4MprykSy8rSAAqgAAAAAAABXZNXd2cuj6HuNZs+B+PQmX195W14roVvOMvajWJ3Dzepx8Lco8SngxrnxwT+JkQxAAAAAAAAAAAAAAAAAAAAAAAAAAAAAAAAAAAAAAAAAAAAAAAAAAAAAAAAAAAAAAAAAAAAAAAACPk2cuBfSbpyUIuT8CJCE77owgnKc3sl5snx3lE/C27Nab6bnK2xfyNLTftfgjuCJpWDHT8GuiPylzk/N+JMPkOs6n6jLNvb2/wDfq9XBj9OmvcAByNgAAAAAAAAAAAAAAAAxlHfmupkCJrFo1Ig52FRn408fKrU65fFPzXtPm2v6Ffo2Rs95483/ACdm31P2n1WUd/eRcvFpzMeePk1qdc1s0y3T9Tfpba81lF6ReP1fHgXHaHQbtGyN1vZizfqWfc/aU59JjyVyVi1Z3DkmJidSAAugAAAAAAAAAAAAAAAAAAAAAAAAAAAAAAAAAAAAAAAAAAAAAAAAAAAAAAAAAAAAADp8Jf8AqK/+/A5g6fCf8vW/P8Dow+7bF7rQAGi4AAMoPaafkyfry21jI96/yoriy1/nqtj84xf1Ij3R7q0v7X//ANLiy+dGD+ooC8vf/wDe9Ol5wqIsiyoyVw5Nq8ptfWbNPe2o4z/+LH7UeZy2z8hf/El9pjiPbLpflZH7SfZb2bc+uU9VyIQTlKV0kkvFtkmeFhYj4M3Jsld+tClJ8PvbJNEUu02RLbnDjkt/PYo5ScpOUm229234kR37Kx3T78Ct48snCu76qHy4tbSh70V5Y6FJ/lKNb+RbGUJLzWxXtbNomPOkx8PAASkAAFZlcsqXvJRFyeeVL3kotK4ACEAAAAAAAABCzKuGXGujJpjZBTg4vxJidSpkpF6zWVfRZwT2fRksgzi4TcX4EqifHDZ9UaS8nU1njLYACEgAAAAAAAAAAAADqeyGJjZONkO/HqtamknOClty9pOvy+zuPdOm2nGjOD4ZL0ffZ/Aj9if6Jk/vr7DHO7K25WbdkLKhFWTctnF8tzmtrnPKW8b4xqFX2iyNOvnR+TY1xST4+Cvg8tvAudI0DExMNZeoxjKzh4mrPkwXuOfnp3oevU4Vk1P+VrTaWyae34nS9sLZQ0iMIvZWWpS92zf3Itb2rE+UV97Szoy9B1C30WFdDk+UU6uHf3PYoe0eiR02cb8ff0ex7bPnwPy9xSwnKucZwe0ovdNeDO87RJXdnrpSXPaMl7HuhMenaNT5N84nav7JYeLkaZbO/Gptkrmk5wUntwx8zmdRjGGo5MYRUYxtkkktkludb2L/AETb/Hf+WJyep/pPK/jT+1k0n75Rb8sOr0bBxLezsLbMWmdnBN8cq031fiUnZWirI1bgvqhbDu5PhnFNeHmdFoX9WIfuT+1lB2P/AEz/APSl9xWJnVlpjvVZ9qNHpWEsnEohW6n66rilvF+PLyIvY7Fx8n0z0iiq3h4NuOClt8rzL9ZEZatkafds421KcU/FdJL6vtK/s5hvTtS1HFlzS4JQfnH1tvtKxaeExKeMcolz+oVVw7RzqhXGNffRXAlstuXLY67No0jApV2TiY0IOXDv3CfP6EcpqX9aJ/x4/cdB2x/Q8f40fsZa3eawrXtuT8l6LrFEpYihFr9ar1XF+1HI6jg2afmTx7ebjzUl0kvBlj2TtnXrUIRfq2RkpL6N/uJnbatLIxbP1pQlF/Q1+Jau6347ROrV5MeyOn05HpGRk0wshHaEVOKa36vr9HxJPabT8V6TVmYdFdai0264KO8Zee30EmiP5L7Iyk+U5VOT/el0+1GWj7an2X9Hk95KEqnv4NdPuM5tPLl7bXiI1xU/Z/K0ijDsjqMKpWuxuPHVxvbZeO3vOkxMXSc2hX4+HjTrluk+5S6e9HzyUXGTjJbNPZo7zsp+gqf3pfay2Wuo5RKuOd9kDNzuz8sO+FNWOrXXJQ2x9nxbcue3mOyWHi5GmWTvxqbZK5pOcFJ7cMfM5Kfy5e87TsZ+ibf47/yxJvXjTsVnlbu5PLqctTupphzd0oxjFe3ZI67E0bTtIw+/zlXZNLec7Fuk/JL/ALZSaZBWdr9pdFfY/huyw7bWyUMSpP1W5Sfta22+1i0zMxVFdRE2TsezQ9Y4qK6qpS26d3wS29jOY17SXpWWoxblTYt4SfX2pkfSrZU6pizg3urYrl5N7M6ntnBPS6pvrG1JfSmI3S8RHiU/mrtl2bwMO/RabLsWiybct5TrTb9Z+JzWu6e9O1KdcVtVL16/c/D6Dp9C4vzV9R7T4LOFrwe72NWrVw1vs/XmVJd7XHj2X/3L/vyK1tMXn4TNYmsGfg4kOzDuji0xt7iD41Wk9+XPc4w7rPfF2Q388eH3HCl8XiVMnmAAGzMAAAAAAAAAAAAwunwQ38X0A0ZFnFLhXRF/2S03jsedbH1Y+rXv4vxZRYOLZnZdePX1m+b8l4s+i41EMbHhTUtoQWyPK/Fep9Ono18z5/b/ALdHS4+Vuc+zaAD5t6QAAAAAAAAAAAAAAAAAAAAAGMo7+8yBExExqREysanLx54+RWp1zW0os+adoNCu0bJ8Z403/J2fc/afVJR395FzMSnNxp4+TBTrmtmmT0/UX6W/zWUXpF4/V8eBaa9ot2jZfBPedM+ddm3VeT9pVn0tL1yVi1Z7S5JiYnUgALoAAAAAAAAAAAAAAAAAAAAAAAAAAAAAAAAAAAAAAAAAAAAAAAAAAAAAAAAAAAOgwZ+rRP3bnPlvps+LG28YvY2wz301xT306QGNU+OqMvNGRs1AAEBY65zz0/OqD+oriz1mE5348oxk98eD5L2ET5hE+VYXWS9tS0qXnVU/rKpY176U2P3RZaZqlDI0lyTTVVaafLoyJRKv1Jbalkr/AOLL7TTS9rq35SX2ljqWn5c9SyJV41soym2moPZmiOl5/EmsW3k/IRMaTExpZwW3aq5eal/lKA6Hp2wa8/8A9CvWhai//b//AHx/EisxHlETEMNDe2r4/vf2Mh2ra2a8pMuNO0nLxs+m62MIwhLdvjXQqcpbZVyXTjl9pMTEz2TE7lqABZIAY3T4KpS8kEq1vjym/ORLImMt7d/JEstK0gAIQAAAAAAAAAACLmVbrjS5rqRa58E0/DxLRpNNPoysvrddjXh4GlZ9nD1WP+/CYnut0DRjT3XA/Dobw5YnYAAAAAAAAAAAAA6/sT/RMn99fYU+ralnVarlQrzL4wjbJKKsaSW5r0rW8jSq7IU11TU3u+NP7mQcq+WVlW3zSUrJOTS6czKKffMy0m32xEPfSrpZUcmyyVlsZKXFJ7t7dDutTx4a5oq9Hkm5JWVt+fl9qPn5YaZrOXpm8aZKVbe7rmt1/oTekzqY9ittdpSMDs7nX5ka76JVVRl68pdNvZ5l92uy4U6YsZNcd0ly8ornv9hWWdsMqUNq8aqEvNtv6iiysq7Mvd2RY5zfiysVta0Tb2TyrEah0/YrIi6cnGb9ZSViXmmtn9iK7V9DzvypdKnHnbXbNyjKPTnz5+RUYuTdiXxuom4WR6NF/X2wyVDazGqlLzTa+oTW0W5VImsxqVy4fkjsxKuyS44Utf4n/qznux/6Z/8ApS+4h6prGVqjSvko1xe6hBbLfzNWmahbpuV6RTGEpcLjtPfbmIpMVnfmSbRyj9F32nyZ4faHGyKn61dUX7/WlyOlxnTlOvOqf85Vt71vv9XP4nAapqVuqZMb7oQjKMFDaG+227fj7yVpnaDL03G7iqFc4cW640+XwZFsczWPlMXiJl7qX9aJ/wAeP3HS9qMW/L0yNePXKyatT2j5bM4y/Nsv1B5koxVjmp7Lpui4/PDO/YY/wl+JNq27THsiLR32n9mdDvw73l5cVCajwwhvu1v4sia1OOrdo8fDqfFCtqEmvfvL6vsIWZ2l1HKrcFONMX17tbN/SQtNz56dlekV1wnNJpce+y3EUtubT5JtXWodxq+qYmm11xyq5WRs32jGKfT3sw0jWMLULZ0YlU6nFcbUoqKfh4M43VdUv1W6Fl8YR4I8KUN9vrNenZ9um5ayKVFySa2l0aZX0ft/VPqd/wBErtHi+i6zekto2PvI/T1+vc6nsp+gqf3pfazkdV1W3VbK53V1wlBNJwT5r6WSdO7RZWn4kcaqqmUIttOSe/N7+Za1bWpEe6K2iLTKon8uXvO07Gfom3+O/wDLE4tvdt+ZaaXr2TpeNKimuqUZTc95p777JeD9hbJWbV1CtJiJ3LGGUsPtJLIl8mGRLi927T+o6jtHpstUwa54207K3xQW/wApPrt9Rw99rvvstkkpTk5NLpzZZab2gzdPrVUXG2pdIT8PcyLUntMeYTW0d4lL0HQct6jXdlUyqqplxetycmuiRL7aZkXGjDi05J95L2eC+8i5Ha/Lsg4001VN/rc5NFDbbZdbKy2bnOT3cm+bIitptysmbREah3HZz+rdfun9rKfshqHdZM8Gx+pdzhv87/VfYQ8HtDlYODHErqplBb85J783v5+0qq7JVWRsg+GcGmn5MRjn7t+5N/Gne61TGjs5kVQ+TCCUfYt1scAXWb2my83EsxrKqVGxbNxT3+0pScdZrHdF7RM9gAGrMAAAAAAAAAAAh3T45+xdDdkWcMeFdWbtE096jnxra/ko+tY/Z5fSVvkripN7eIRqbTFYdD2U030fGeXbH+UtXq7+Ef8AX8DoTyMVGKjFbJckkenxubLbNknJb3exSkUrFYAAZLgAAAAAAAAAAAAAAAAAAAAAAABjKO/vMgRMRMakQNQwaNRxJ42TDihL4xfmvafMNY0q/SM2WPct49YT25TXmfW5R35ortY0qjV8KWPctpdYTS5wfmX6TqbdNfjb8s/+2renONx5fJgSdQwb9Oy542THhnB/Q15r2EY+liYtG4cngABIAAAAAAAAAAAAAAAAAAAAAAAAAAAAAAAAAAAAAAAAAAAAAAAAAAAAAAAAEzTLeG9wfSa+shnsJOE1KPVPdFqzxnaazqduvwLN4Ot9VzRLKbDyF6l0ej6ouU1JJrmmdc/Lpn5AAQgJ0dXz4VxhHIkoxSSSS5JfQQQJiJNbTXq2e+uVZ8TRdk33zjO22c5R6NvoaQRqDUJDz8x9cq//AJjMXlZD632v/GzSCdQaZOcnLicm5ebfM8bb6ts8AAAAAAAImoWbQjWur5sltqKbb2SKqcnkX7+b5exFoWhuxY7V8Xmbgkkkl0QAAAgAAAAAAAAAAANOVV3le66o3AmOyJiLRqVTFuEk11ROhJTipLxI+VV3c910Z5jWbS4X0fQ08xt5FqzjtNZSgAQAAAAAAAAAAAAAAAAAASbeyW7AA9lGUXtKLT9qPAAMowlL5MW/cjEAAAAAAAGXBJR4uF7eewGIAAAAAAAAAAAAAAAAAAAAAAAAAAAAAeNpJt9EekfJs/UX0gmdNM5Oybfn0R3nZ/TvyfgRU1tdZ60/Z7PoOd7L6b6XmekWL+Spe69svA7U8H8W6nlPoV9vP/Ds6TFqOcvQAeI7gAAAAAAAAAAAAAAAAAAAAAAAAAAAAAMJx8UZnhW1YtGpIlRdo9Dr1jE9XaOTWt65+fsfsPmd1VlF06rYOFkHwyi+qZ9mlHbmuhy3a/QPTqXnYsP/AFNa9eKX85H8UdXQdXOK3pZPH9FMtOUcofPwAfQOUAAAAAAAAAAAAAAAAAAAAAAAAAAAAAAAAAAAAAAAAAAAAAAAAAAAAAAAAAAE3Tsjgn3Un6sunsZ0ODf/ALqT/d/A5Et8DL72KjJ/ykfrOjFfccZbY7b+2XSAj4uSrVwyfrr6yQatAAEIAAAAAAAAAAAAI+VkqpcMflv6iUtWdf8A7qL/AHjHGr4Y8b6voaqanZLil0+0llp7dlgAFUAAAAAAAAAAAAAAAAMLq1ZW4+PgVjTjLbxRbEPNq2fGvHqXrPs5epxcq8o8wyqnxwT8fEzIdM+CfPo+pMLS4InYACEgAAAAAAAAAAAACRgYlmdmV41fypvbfyXiztZLTezmHFuHrPlulvOb/wC/oKLsZFPVbJPrGl7fFDtlOT1WuD+TGpNL3tmF/uvx9mtftryWN3aHSs7Dtjk0Sbit1XOPyn7GuhWdmtHr1C6eRkR3x63sob/Kfl7kUJ3nZSMY6FU49ZSk3799vuF49Ov2prPO3djm9oMDTb/RY1yk4cpKqKSj7D3MwMLX9P8ASMdRVslvCxLZ7+TOIyJSnkWTnzlKTb9+51vYqUng5EX8lWJr6UVtThHKPKa25TqVL2ag4doKYTW0o8Safg+FnTdpNPWdpsnXFO6n147dX5r/AL8imw4xj23mo9O8m/8A7WXtuZ6P2grom9oZNKS/eTf2p/YLzPKJj4KxHGYlRdil/wCtyf4a+0g9qP07ke6P+VHQ6ZgrT+0eVCC2quq7yHs9Zbr4lD2iip9pLIy6OUE/gi1Z3k3+iLRqmlzoOi42HhRzs2MXY48fr9K4/ibPzq06V3dShb3b5cbitvh12Nvaucq9DsUOSlKMXt5b/wChwhFK+p91k2tw7Qt8i3Du7RUywalXT30Fy6SfF1S8DstT1CnTMZX3wlKLko7QSb35/gfPtO/SWL/Gh9qPoGqYeLm4yqzJ8FakpJ8XDz2ZGWIiYiSkzMTMKi/tVgWUWQjVfvKLS3ivL3kDsXz1C/8AhfejPWdH0vE0227FucrY7bLvE/FeBj2K/SF/8L70TqvCeKNzyja51PtBjadlvGtosm+FNuO23MxyMHA13TPSMeuMLJJuE1HhkmvBkbXOz+VqWovIpspjBxS2m3vy+gnUxp7PaJw2WqTgm9+nFJ+CM+0RHHyv3mZ34U+j9ocPA0yrGuqudkOLdximucm/P2nSxy6paf6aoy7vuu92257bbnzNvd7nf1f1UX/yb/yF8tIjv8q47TPZUax2iw87TLsamu5Tnts5RSXJp+fsOXAN61isahla028gALKgAAAAAAAAAAAADGc1CDkyLVXPIvjXBcU5y2S9p7kWcU+FdEdH2S03dyz7Y/3a9/rf3fEw6nPHT4pvPn2/dOOk5LxWF/puFDAwq6Ifqr1n5vxZLAPjrWm0zafMvYiIiNQAAhIAAAAAAAAAAAAAAAAAAAAAAAAAAAAAAADzqa5LZm08a3RnenKExOnz7tloHo1ktRxYfyM3/KxX6kvP3P7TlD7LdVC6qdVsVKE04yi+jR8v7Q6PPR891rd0T9aqb8V5e9Hrfh3V849K/mPDDLTXeFUAD1mAAAAAAAAAAAAAAAAAAAAAAAAAAAAAAAAAAAAAAAAAAAAAAAAAAAAAAAAAW+DjdzXxSXry+pEbTsbjl3s16sentZb0195PbwXU6cVNfdLfHX+9LxRnGKmk0vMm4+YpbRte0vPzPdlttty8iPbj+MPgbb218rEFZVk2UvhfNLwZNqyqrPHhfkyswrpuABCAAAAAABptyqq/1uJ+SIduTZd6q5J+CJiExCRkZahvGvnLz8ERaqpWy4pb7eL8zOrH8Z/AkJbLZFvHhbwJJLZLZIAFUAAAAAAAAAAAAAAAAAAAHk4qcXF+J6AKqyDrm4vwJOPZxQ2fVGzMq4oca6ohQk4TUkaxO4eVmx+nft4lOB4mmk10Z6QoAAAAAAAAAAAAALLs/nRwNUrsse1ck4Tfkn4/HY6ftDo0tVhXfjSj30FtzfKUff8A99Thiwwdbz8CCrpu3rXSE1ul+BlekzPKvlpW0a1Kfj9k82yuyV0oVSS9SO++79u3RE/shmKEbtOtajbCblFN9fNfUU2X2i1HLrdcrVXB8mq1tv8AT1KyE5VzU4ScZRe6aezQ42tExY5RWd1dHqvZjKnnTsw1CdVknLZy2cd/uLvTsarQdIk77F6u87JLxfkvsOYp7UanVDhdkLPbOHP6iDnanl6g16Tc5JdIrkl9BXhe3afC3Ksd4T9Aulk9p4Xy+VZKcn9KZN7ZTlXnYc4NxlGLaa8Huc9iZVuHkRvoko2R32bW/sNmfqOTqM4TypqbgtltFL7C80++JU5fbp3mmZNepYlGYtu8UXGW3g+W6+pP4HH9p3tr2Q1/d/yojYGrZmnQnDFt4Yze7Tinz+k0ZeVbm5Er75KVktt2lt7CtMc1tv2WtflXTuqp06/obi5bOyO09usJr/U5yPZTUXfwS7pV7/znFy293UqsPNycGzvMa2Vcn126P3ospdqdTdfCp1J/OUOf4CKWr+Xwcq2/Mwv0yzS9dxaZyU4SthKEvNcSOp7RYF+o6fGnH4eNWKXrPbls/wAThZZV88pZM7JTuUlJSlz5roWX5z6r+3j/AMuP4C1LTMTHsVtWNwzfZXUkm2quX98kdiv0hf8AwvvRDfabVGmnfHn/APDj+BCwNQydOslZizUJSXC24p8vpJmLTWYlG6xMTC77Talm4uqyqoybK4cEXwxZz9+Rdkz4r7Z2S85ybMs3Mvzr3dkSUrGkt0kjQXrXUK2tuQ7+r+qi/wDk3/kOALFa7nxw/RFbHueDu9uBfJ226lclZtrSaWivlXAA0UAAAAAAAAAAAAAA13T4Icur6GwhWz457+HgTCJnTdp2HPPza8eH6z9Z+S8WfRaKYUUwqrW0ILZIpuy2m+i4npNkf5W5brfwj4fiXp8v+JdT62XjXxX+vu9HpsXCu58yAA811AAAAAAAAAAAAAAAAAAAAAAAAAAAAAAAAAAAAADGUd17St1jTKtWwJ41vJvnCfzZeDLQ1zW3MyvE1mL18wmO/aXxvKxrcPJsx748NlcuGSNR9A7ZaH6bjenY8d8ileul+vH8UfPz6TpeojPj5R593JevGdAAOlQAAAAAAAAAAAAAAAAAAAAAAAAAAAAAAAAAAAAAAAAAAAAAAAAAAA249LvtUF08X5I1FzhY/cU8168ub/A0x05SvSvKUiutRjGuC5LkkT6oKuG3j4mrGr2XG+r6G86p+HSAAhDGdcZ/KX0mieM18h7+xkkE7ShqV1PRyivqNkc21deF+9Eg8cIvrFP6Bsa1ny8a18Q8+XhWviZdzX81Dua/modjs1SzbX04V7kYOV13VykvqJShFdIpfQek7EaGM38p7e43wrjD5K+kyBGwABCAAAAAAAAAAAAAAAAAAAAAAAABrdbMrciru7GvB9CyNWTV3lftXQtWdSyzY/Urr3Rcaz9R/QSCAm4y3XVE2ElOCki8vLj4ZAAhIAAAAAAAAAAAAAAAAAAAAAAAAAAAAAAAAAAAAAAAAAAAAAAAAAAAB5JqMW30QGrJnwx4V1ZJ0HTvyhnxjJb01+tP7kVzcrLOS3cnySO+0PTlp2BGDX8rP1pv2+Rw/iHU+hi1X80+P+WnT4/UvufELFJJbLoj0A+UesAAAAAAAAAAAAAAAAAAAAAAAAAAAAAAAAAAAAAAAAHnU9AGprZ7Hzftbov5Mze/ojti3vdbdIS8V+B9Lkt0QdTwKtSwbcW5erNcn4xfgyOnzT02XftPlF684fIgb83Etwcu3GvjtZXLZ+32mg+oiYmNw4wAEgAAAAAAAAAAAAAAAAAAAAAAAAAAAAAAAAAAAAAAAAAAAAAAGVcJW2RhHq2BL07H7yzvZL1Y9Pay4pr7ye3guppqrVVca4rkiwph3cEvHxO2teFdOqteMaZgAJAAAAAAAAAAAAAAAAAAAAAAAAAAAAAAAAAAAAAAAAAAAAAEDLq4J8S6Mxx7OGXC+jJ9sFZBxZVyi4yafVGlZ3GnndVj425x7p4NdM+OHPqupsDAAAAAAAAAAAAAAAAAAAAAAAAAAAAAAAAAAAAAAAAAAAAAAAAAAAAjZM93wLw6m+yfBBv4EaimzKyIVVrinZLZDcRG5RPxC67K6b6TlPKsX8nS/V9sv9DsiPgYkMHDrx6+kVzfm/Fkk+P6vqJ6jLN/b2/Z62HH6dNAAOZqAAAAAAAAAAAAAAAAAAAAAAAAAAAAAAAAAAAAAAAAAAAa5rxNh41uit68o0RLke22j+lYiz6I/wAtQvXS/Wh/ocCfZ5RTTjJbp8mn4ny/tNpL0nU5Qgn6Pb69T9nivo/A9H8M6ncejbzHhjmp/ehUAA9lgAAAAAAAAAAAAAAAAAAAAAAAAAAAAAAAAAAAAAAAAAAAAABaabRww72S5y6e4gYtLvujDw6v3F7CG7UIr2I3w13PKW2Kvu341e7430XQknkYqMVFdEem8y2AAQgAAAAAAAAAAAAAAAAAAAAAAAAAAAAAAAAAAAAAAAAAAAAACJm1f7xfSSxKKlFp9GTE6VvSL1msquqfBPfw8SaQrq3XY4s349nFHhfVdDSfl5Gpraay3AAhIAAAAAAAAAAAAAAAAAAAAAAAAAAAAAAAAAAAAAAAAAAAAAAGu+fBDl1fQDRfPjnsuiOm7JabwwlnWx5y9Wvfy8Wc/peDPUM6uiO+z5zflHxPolVcaao11pRjFbJLwR5H4t1PGvo18z5/b/t09Jj5TzlmAD516IAAAAAAAAAAAAAAAAAAAAAAAAAAAAAAAAAAAAAAAAAAAAAAADGa3W5Tdo9KWraXOqKXfQ9ep+3y+kujXJbMytM47Rkr5hPmNS+MSTjJxkmmuTTPDpu22k+h56zao7U5D9bbwn4/Hr8TmT6jDljNSLx7uO1eM6AAaqgAAAAAAAAAAAAAAAAAAAAAAAAAAAAAAAAAAAAAAAABIwqO+vSa9WPNkxG51CYjc6T9Po7qnia9afP6C0xa9lxvx6GiuHHNRROSSSS6I7dcY1DqiNRoABAAAAAAAAAAAAAAAAAAAAAAAAAAAAAAAAAAAAAAAAAAAAAAAAAAADRl1ccOJdUQYycJJrqi1K7Jq7uzl0fQvWfZx9Vj3HOEmLUoproz0jY1mz4H49CSS4onYAAkAAAAAAAAAAAAAAAAAAAAAAAAAAAAAAAAAAAAAAAAAABvZbshWz45t+Hgbsmey4F1fUmdntO9Pz05remr1p+3yRTLkrhpOS3iCKze0Vh0fZnTfQ8LvrI7XXc3v4LwRdHi5I9PjcuS2W83t5l7FKxSsVgABmsAAAAAAAAAAAAAAAAAAAAAAAAAAAAAAAAAAAAAAAAAAAAAAAAGMlujIETG40K3VtPhqenXYtm3rr1X82Xgz5PdVOi6dNsXGcJOMk/Bo+zTWzOD7d6V3WRDUao+rb6lu3hLwf0r7Dq/Dc/p5Jw28T/VnmruOUOSAB77mAAAAAAAAAAAAAAAAAAAAAAAAAAAAAAAAAAAAAAAAC4wKe6x02vWnzZXYdPfZCTXqrmy9rhxzUTow1/vNsVfdIxobR4n1ZuCWy2QNmoACAAAAAAAAAAAAAAAAAAAAAAAAAAAAAAAAAAAAAAAAAAAAAAAAAAAA13195W14robACY3GpVPOMvaibXPjgn8TXmVcMuNdGaqLOCez6M18w8jJT078UsAEIAAAAAAAAAAAAAAAAAAAAAAAAAAAAAAAAAAAAAAAADyUlGLb8D0jZM93wLouohEzpq2lbYkk5Sk9kl4n0HRtPjp2BCrl3j9ab82c72T03vsh5lkfUq5Q38Zf6HYHz/4r1PO/o18R5/f/p3dJi1HOfd6ADxnaAAAAAAAAAAAAAAAAAAAAAAAAAAAAAAAAAAAAAAAAAAAAAAAAAAAAAPJLdEHUcKvUMC7Ft+TZHbfyfg/oZPNc1s/eY5N1mLx5hMfD41kUWY2RZRatrK5OMl7Uazre3mm91lV6hXH1bfUs/eXR/SvsOSPqOnzRmxxeHHavGdAANlQAzjTZL5Nc37osbGAM5VWQ+VXKPvRgNgAAAAAAAAAAAAAAAAAAAAAAAAAAAAAAGzHq76+MPBvn7iYjc6Ijaz06nu6OJ/Knz+gtMWG0XN+PQjQju1Fe4sElFJLojt1xjTriNRoABAAAAAAAAAAAAAALbB0DLzsWGRVOlQnvspSe/J7eRv/ADUz/wBrj/8AFL8C87N/oKj/ABf5mc89a1nd/wApP/lL8DLlaZmIZ7tMzpGnpV1epxwJ2VK2W20m3w81uvAy1LRcrTao2XOuUJPh3g29n9KIuTlX5GS77pt3Lb1ttmtjsKZw13QnGW3eSjwy9k14/eTaZrqUzMxpzGm6Pk6lCc6HXGMHs3Ntbv2bIwhpttmp+gQsqdu7XEm+HdLd+HsOocloXZ9LkrtvjN/h9xz/AGcblr1EpPdvjbb/AHWItM7ki0zuUj81M/8Aa4//ABS/Ai5mg5+JW7JVqcI83Kt77fR1LrtRnZWHZjrGulWpKW+3j0JHZvUMjPxrfSXxyrkkp7bb7leVtcleVtbclg4dmflRx6nFTkm05PZckbdS0y/TJwjfKuTmm1wNv7UWem1Qp7XTrrSUIynsl4cnyM+2P9Ixv3H9pblPKIW5fdpzhLwdOydQsccevdL5UnyS+kindQVei6HxKKbrhu/70n/qTe2vCbW14Ub7KZijurqG/Ld/gU+XiX4VzqyK3CX1P3FhX2j1COQrJ2qcd+dfCttvIv8AXaK9Q0V5EVzhBWwfs23f1FeVqz9yvK0T3cxpmk36mrO4lXHu9t+Ntdd/JewnPsrn7fzmO/8AE/wJfY3pmf4P+oi6xq2djatfXTkSjCEltHZNdEJm02mIJm021CuztLy8DZ5FW0G9lNPdHumaVfqbs7iVce723421138l7DrZSed2elPJik7KHJ+/bff7yq7G/KzPdD/qHOeMyc54yjfmpn/tcf8A4pfgQtS0jI0yNcr5VyVjaXA2+nvRa6zqep4+p21Y05KqO2yVafgvYU2fn5mZwRzJuXBzinFImvKe8prynyhgA0XAAAAAAAAAAAAAHlkFODi/Eq5xcJuL8C1IuZVuuNdV1LVnTn6jFzruPMMaJ8cNn1RtINc+Cafh4k5PdbovLzqzsABCQAAAAAAAAAAAAAAAAAAAAAAAAAAAAAAAAAAAABhbPgg34+BoxcezMyq6K+c7Jbf6mN8+OfLouh1XZLTe7pebbH1rOUN/CPn9Jz9X1EdPim/v7futjp6t9ey9w8avDxa6KltGC295vAPj5mZncvXiNdgAEJAAAAAAAAAAAAAAAAAAAAAAAAAAAAAAAAAAAAAAAAAAAAAAAAAAAAAAxkt0ZHhExuNCu1bBjqWm34stt5x9Vvwl4P4nyynByr8qWNTRZO6LacIrdprrufYJbb8jCnHrhKbqqhBzfFJpbcT835l+k6y3TxakRvaL44t3cNp/YfJtSnnXxoXzIetL49F9Z0GJ2T0jG23x3fJeNst/q6HQKtLrzM0kuiNL5epy/mtr9kRWkeIQqMDHoW1GLVWv7sEjf3cvI3gx+nifMytyaO7l5Ee/Tsa9bX4lNn71aZPA9CI8TMHJzOX2R0nJ34aZUSfjVLb6nujntQ7EZlKc8K2ORH5svVl+DPozSfVGDqXhyNqZupxfltuP1VmtLeYfF78e7GtdV9U6rF1jNbM1n1/UNNxc+rusyiNkfBtc17n4HDa72RvwVK/Bcr6Fzcf14/ij0en/ABCmSeN/tljbFMd4cyAD0WQAAAAAAAAAAAAAAAAAAAAAFlpdW0ZWvx5Iroxc5KK6t7Ivqq1XXGEfBbG2Gu521xRudpWLDm5vw5IkmNceCCiZHRLcABCAAAAAAAAAAAAAB3PZvlodH+L/ADMgvtbSnt6LZ/xIkdnsrGr0aiFmRVCS4t4ymk/lM1/knQn/AL+H/PX4nP23O2Hbc7crk2q7JttS2U5uW3lu9zqezNHoWmW5d8nGFnrbPoorxKrK0/CetVY+PdCOM4qU5uxNLz5ll2k1GiGnwxMWyElPk+CSajFeHL6C9p5aiF7TvUQ2dqsaWRgV5NUnKNT3aXRp+JSdm/05j/4v8rLrQNSov0x42XbXF1rg2nJLii+nX4FXptdWD2lhF3VumLltZxLbZxe3MiO0TVEdomrodWhpc5VflJx3SfBvKS9/Qh2a5pmnYrq0+Km/CMU0t/NtkHtbfTdZjdzbCzZS34JJ7dDnhWm47labjuuOztkrdfhZN7znxyb820yX2x/pGN+4/tIHZ2yFWsVTsnGEUpc5PZdGdLn06VqEoSyMipuC2W1yX3i06vstOrbcPF7ST8mdzr8XfoVzr58oz5eW6f2FNq+n6Vj4E7MS2MrU1slbxePkSdC1uiWLHDzZKEorhjKXyZLyZNp5atHsWnephyx3NieP2ZlGzk44vC9/Ph2NMNI0em5ZXFDhT3SlYuBFb2i1qvKr9ExZcVe+85+D9iImecxEEzzmNN3Y3pmf4P8AqLKUNIyNTnTOuueX1kpRfPl8HyKnslfTQsvvra69+Dbjklv1K/VMp1a/bk4803GalGUXunyQmu7yTXdpXfajPtxcdYtde0bo7Ozw28UiN2N+Vme6H/UTs63C1fSdvSKYWSjxwUppOMvL7iu7JX1USy++trr34NuKSW/UiPyTCI/JMLHUO0VWDmTxpY85uG3NSXPdbnNazqEdSzFfCtwSgo7N7+L/ABOly8LRszIlfdkVuctt2rkvDbzKfXcLTsXHrlg2RlNz2klZxctiacYnx3TTSjABs1AAAAAAAAAAAAAANJpp9GABWX1uuxrw8DbjWbrgfh0JGVV3le66or4txkmuqNYncPM6jH6d9x4lPB5CSnFSXiekMgAAAAAAAAAAAAAAAAAAAAAAAAAAAAAAAAAADVfZwQ2XVm1vZbvoQbJuc2/gTCLTpL0jAlqOfClb8C9ab8kfQ64RrrjCCSjFbJLwRU9m9N9BwFOxbXXetL2LwRcHyv4h1Pr5dR+WO0f7y9Pp8Xp07+ZAAee6AAAAAAAAAAAAAAAAAAAAAAAAAAAAAAAAAAAAAAAAAAAAAAAAAAAAAAAPABhKW/JdBKW/JGcIbc31Mu+SeNfCfDyFfjL4Gw9B1UpFI1CszsABdAAAAAAAADx8+prnXtzj8DaDO+OLx3TE6cb2l7Kwy1PL0+ChkdZ1rkrPd5P7TgpRlCTjJOMk9mmuaZ9rshvzRx/a/s8squWoYcP5eC3tgv115+9HT0nV2xWjFlnt7SzyUiY5VcGAD23OAAAAAAAAAAAAAAAAAACZptXHe5vpBfWXWPDisT8FzIWBV3eNHfrL1mWmNHhr38WdlI41dVI1VtABKQAAAAAAAAAAAAAAAAAAAAAAAAAAAAAAAAAAAAAAAAAAAAAAAAAAAAAAAAAAAAAK/Lq4J7roywMLq1ZW4+PgTE6lnlx+pXig40+GXC+jJRAacZbeKJlU+OCfj4mkvKjt2lmACEgAAAAAAAAAAAAAAAAAAAAAAAAAAAAAAeTkoRcn4AacmzZcC+kn9m9N9OzlZZHemn1n7X4IqoxndaoxTlOb2SXiz6FpODHT8GulbcW2835vxPP/ABLqfRxcK+bf092vT4/UvufEJh6AfLPVAAAAAAwstrqjxW2RhHzk9katQyVhYGRktcXdVynt57I+a4GJndq9Us73KSko8cpT5qK36JfSdGHB6kTa06iFLW12h9PrtrtjxVzjOPnF7oybS6tL3nC4nZPV9N1SiWLlxVTl69sHtwr2xfX6yy/2hfoKn/5mP+WRM4Kzeta23s5Trcw6fjh8+PxClFvZST9zPmOi9l8nWcOWTTfVXFTcNp778kvL3nT9muy+To2pSybr6rIupw2hvvu2n4+4tlwY6RP3949tIi0z7Oncop7OSXvY44fPj8T5t26/rFP+FAlR7B50oqSy8fmt/wBb8C0dNSKRa99b/Q5zvUQ+gJprdNP3HinFvZSTfvKvs3pVuj6Z6LdZCyXeOW8N9uexw3Zj+t+P/Es/yyM6YIvzmJ/L/NM21p9ObSW7eyCkpdGn7mcB2u1ezVtQhpWBvOuE+FqP+8n+COs7P6PXo2nxpW0rpetbNeL/AARF8Hp44tae8+xFtzqFoY8cd9uJb+8yPj+dZOnW8m6ttTryJSTXg1Inp+n9aZjetF7cX2Axcop7OSXvZpwMuGdgUZUPk2wUvd5o+Wdoc78o61k5Ce9fFwQ/dXJfj9IwdPOW01ntotfjG31rdbb78vM8Uoy6NP3Morv6hr/+nx/yIof9nX9OzP4a+0Rg3S19+Dl3iHeNpLdvZBNPo0/cUHbj+rd378PtIv8As9/Qt/8A8w/8sSsYd4vU376Ty+7TqOOO+3Et/Lc9b2W7PmOL/Xn/APzpf52fRNUxZZ2mZOLCSjK2txTfRbk5cEY5rEz5RW29pPHD58fiOOHz4/E+a6t2SytK0+zMtyKZwg0nGO+/N7eXtI2hdncjW67p0XVVqppPj357+43jpMc158+37K853rT6pxLbfdbee4UlLo0/czlp6Vbo/YrOxbrIWS2lLeG+3PYgf7Of53P/AHYf9Rj6EcLXifC3LvEO3cop7OST94U4vpJP6T5n23/rLd+5D/Kifb2Ey66Hbj5tdliW6jwuO/s33NPpqRWtrX1v9Ec53MRDvzFzins5JP3nEdiNcyrM16dlWythKLdbm93Frw38tt/gVHbH+tWV/wDT/wAkRXo5nLOOZ9tk5Pt2+nhvZbsLoit7Sf1ez/4LOSteVohee0LHjh8+PxCnFvZSXxPlGhaHdrdl0KLa63Uk3x789/cdFpnYrMw9SxsmeVRKNNkZtLfdpP3HXk6bHj3E37/szi8z7O3ABxNQAADCb2Wxk+RglxSM8kz+WPMphlXH9Z/QbTw9OmlIpGoVmdgBjKSjFyfRLdl0MbbqqIcd1kK4+c5JI9rtrugp1TjOL6Si90c5o+n1a5X+VtUj37uk+5pm94VQT2S28+Q1XBq7PuGq6au4rhOMcimL9SyDe2+3g1ua+nXfHfdXc+XTA8IWZrGnYNnd5WZVVP5rlz+BnETPaEpxjOUYQc5yUYxW7beySNeNlUZdKtxroW1v9aEt0VHaNPKyNN06cnGjKufe7PbijFb8P0k1ru2pJns2S7VaNGxw9M3Sezmq5OO/v22Laq2u6uNlU4zhJbxlF7poxjj0woVEaoKpLbgUVw7eWxTaHBYOtanp1L/9NDgurh4VuS5otqtoma+yO8eV8ADNYNNkdua6G48a3WxnkpF66TE6fMu2Gi/k7N9JojtjXvfZdIS8V95zp9c1jT4ajp9+JZt669V+UvBnyW2udNs67E4zg3GSfg0ep+H9ROXHxt5qwy11O4YgA9BkAAAAAAAAAAAAABsor726EPN8zWT9Lr3slY/1Vsi1I5WiFqxudLOEd2or3Fglskl4EXFjvNy8iUdsuqQAFUAAAAAAS9NwJ6jk9xXOMJcLlvLoRC67Kfpd/wAOX3EWnUbRadQ3fmnlf2in6/wImd2fzcOp2tQtrjzbre+30Fj2ozcnGz6o0X2VxdW7UZbc92WXZ3KvzdNcsl8cozcVJrqtl+JlytEcmfK0RtyemafZqWTKmucYNRct5e9L7y0/NPK/tFP1/gZdnIRr7QZUIfIjGaj7uJErtBdqlebBYKv7vu1v3cG1vu/YTNp5ahM2neoVGpaFfp2Mr7La5x4lHaO+55pmiXaljyuqtrgoz4Npb+Sf3mrOydSnWqs6Vyi3uo2R232Oi7Ifou3+M/8ALEm0zFdpmZiu1c+yeXtyyKfr/ArNQ0zK06SWRBcMuk4vdMkZeq59Oo3qvKt2jbJKO+669NjpNaXe9n7ZXxUZcEZNeUuRHK0TG0crRMbczpei3anTO2q2uCjLh2lv5E3808r+0U/X+BO7H/0C7+L9yKrUdV1CrUcmuvJsjCNklFLwW43abTEG7TMxCLqml26ZOuNtkJuabXDuZ6bouVqK460oVfPn0fu8zS7snUsumrItlOTkoJy8N2ddq2UtI0lejxUWtq615f8AaRNrTGo90zaY1Hup7OyV6hvXlVyl5Si19fMo8rGuxLnTfBwmvBlhg69m0ZcZ3Xytrb9eMufL2eRd9q8WNunrJSXHVJc/NPl9uwi1onVkbmJ1Kl07QL9QxVkV3Vxi21tLffkSX2Ty9uV9Lf0/gW3Zf9DQ/fl9pzdWrajDKXBk2zfFsoyfEnz6bEbtMzo3aZnSPnafk6fYoZFfDv8AJkuaf0kzTdCv1HG7+u2uEeJx2lvudB2nhGWizlNLijKLj799vsbNfZeXBos5bb8M5Pb6ERznjtHOeO3J5eNPEyrKLPlQez28SVpek3ao7O6lGCr23ct/Esu1mMu9pza+cbY8La8/D6vsLXQKY4WmUKa2syJcX1br6kWm/wBu4TN/t25TU9Ps03IjTbOM3KClvH3tfcY6dg2ahlKipqL2bbl0SRZ9r/0pX/BX+aRM7IY3DVflyXV8EX7Fzf3Dlqm08vt2rNR0DI0/FeROyucU0mo78tyrhHjnGK8Xsdri2rWdFvi+bk5x5+HPeP3HGUprIgnyamvtJpaZ3srMz5W2Z2bysXFsvdlc1BbuMd99itwcWWbl148JKMp77N9Om59BtshGyuqaW1u8Vv4vbfb4bnLY2C9P7V01JfybblB+xp/+ClbzMTtWt5mJ2r9V0q3S3UrbIT7zfbh35bbfiR8PDvzrlVjwcpePkl7WX3bL5eJ7p/cWOjUV6boivkucod7N+L5bpfAnnMV2nnPHarj2SucN55Van5KLa+JUajpuTp1ijfFbS+TOPNM3X67qF17tjkSrW/KEei/Ej5+oZGoWqzIlu4rZJcki1eW+60cvdZY/ZjJyMeq6N9SVkFNJ78t1ubPzTyv7RT9f4F5W7Y9nK3Rxd6sWPDwrd78K6HNvK19Jt+lpLx7t/gUi1p91Im0+6syaXj5NtMmm65OLa8dmajOyyVtkrLJOU5Ntt+LMDZqAAAAAAAAAACHm1bPjXj1NFM+CfsfUspxU4uL6MrLIOubizSs77ODqsep5wmg1Y9nFHhfVG0OaO4AAAAAAAAAAAAAAAAAAAAAAAAAAAAAEXIs4pcK6I32z4Ib+L6GnCxZ5uXXRX8qb6+S8WJmKxNreIRO5nUL3slpveWvOtj6sOVe/i/FnWmrFx4YuNXRUtoQWyNx8d1Oeeoyzkn/L9nrYscY6xUABztQAAAABqyaIZONbRat4WxcJe5rY+bZ+g6toGS8jG7yVcX6t9Pgval0+w+i6hmQ0/BuyrIylGqO7UVu2cxp3bzHnFx1DHlVLflKr1lt7up29LOWsTNI3HuzvxnyhaP24yIWQq1OMbK29nbFbSj7WujLP/aA1LQaJRaaeRFprx9WRyev5WNq+sqemY0oKaUNlHZ2S3fPZe9HS9s6ZY/ZPAom95V2Vwb9qhJHTbHSuXHaI1M+ykTMxMOe0bUtdxMR16ZXbKhzbbhRxri2Xjt7jtOyuZqmZRkPVYWRnGSUOOrg5bc/BbnOdl+02Fo+mSxsmu+U3a57wimtml5v2HS6V2pwdWzVi49d8bHFy3nFJcvpKdVFp5fZ/mmmu3dyHbr+sU/4UDfHW+1ailGjI2S5f+k/0NHbr+sU/4UDoa+3WlxrjF1ZW6SXyI/iazv0qapy7K/3p76dDp87bdPxrMhNXSqi5prZ8W3Pl4HyT0i3Fz7LqJuFilNKS6rfdP6mfVdI1WjWMSWRjRsjCM3DaaSe6Sfg/afOdCxqsvtRTRfDjrlbJuL8dk39xl0n2epyjx/2tk76029ksyrTter9LrSVi4FKa2cG+j/78z6ecV290flDVKI9NoXJfU/u+Bb9kNY/KmmKu6W+Tj7Rnv1kvB/8AfkZ9TEZaRmr+0pp9s8ZX58uxsZZvaXNw/G93xj+8t2vrSPqJ820L+vn/ANe77JEdJOq3mPgyeYb9H1x4XZXUMWcuG+p8NSfX1+X1c2U+oYnomj6c5R2syOO1+57JfUt/pLbXNAsn2tjRTBqnLmrOJLlFP5X2Nm3/AGgwjVkYFcEowhU4xS8EmjspavqV4/3u/wDJnMTqd+zoLv6hr/8Ap8f8iKH/AGdf07M/hr7TqMHHWX2VxsZvbvcKEN/LeCRwnZ/UpdnNYtWZVPh2ddsUucXv1/78znxRzx5KR5Xt2mJdh24/q3d+/D7SL/s9/Ql//wAw/wDLEqO1nafG1XDhh4UZuHGpznNbb7dEkdL2PwZ4Og1Rti42Wydri/Dfp9SRS1Zx9Nxt2mZTE7vuHGYv9ef/APOl/nZ9PPlMsqGF2utybVJwqzJyko9dlJnXfn3pf7HK/wCCP4mnVYr34zWN9kUtEb2ldtf6s5P70P8AMir/ANnP9Fzf34/Yyw7XXRyOyNt0E1GxVzW/XZyTK/8A2c/0XN/fj9jM69ukt+//AAmfzwve0/8AV3O/h/ec3/s5/nc/92H/AFHSdp/6u538P7zm/wDZz/O5/wC7D/qIxf8A5b/v/wAE/nhVdt/6y3fuQ/you7+3tCxnHGxLe94doubSSfnyKTtv/WW79yH+VHfVaNpcVGS0/F4tk9+6j+Btktjrix8432/4ViJm06ch2D0u6zUHqNkHGmuLUJNfKk+XL6Nyu7Y/1qyv/p/5In09JJJJJJdEj5h2ye3anKflwf5Ik9NlnNnm0/BevGun09dEVvaT+r2f/BZUrt3paS/kcr/gj+JM1LPq1Pshl5dCmq7KZbKa2fJ7fccUYb0tWbRru05RMdnBaJmaph2WvSoWSlJJT4KuPl4eD2Ov7MalruXqUq9TrtjQq2050cC4t147e85zsnreNot2TPKhbJWxSXdpPo35s6vF7aablZVWPXVkqds1CLcVtu3t5nd1UWmZiKb/AFZ018ujAB5LcAAGE3y2Mqly38zCfORuS2SRTHHLJM/BPaHoAOtUPGk00+jPSq7TZVmLoeRKl7W2bVQ267ye33k1jlMRCJ7I3ZGTWn5OPGXHRj5VlVM/nQT3X2sdrWvQcWFr4cWeVWsiXlDffn9KRa6fh16fg04tK2hVFL3vxf0s2ZFFeVj2UXRU67IuMk/FGnOPU5I120jazmSwtGysqrZyrrbg/DfwZH0XSMXFwa5zrjdkWxU7bprilOT5vmyBpt1a7PahgalPeODx0WN9XDb1X8OnuLLs2732fwXk7953S6+Xh9WxNomlZiPkjvKDlY9eka/g34cVVVmzdN9UOUW9t1LbzM+1DjP8nUVbvMllQlTt1W3yn7tjzWZxx+0Wl5GVusSKnCMvCNr5Lf6DLEXpfa/OtlzWFTCmHscvWb+4tHtefaP90fovTn9JmsTtFqWLlJrIyp99VN9LK0uSXu5nQFH2qrdeFTqVS/lsG2Nqa6uO+0l7tvsM8feePymfleAxhJThGcXvGS3T9hkZrAAA12roz5r23wVi6x38FtDJjxf4lyf3P6T6ZJbxaOT7d4qu0WN6XrUWJ7+x8n9exHT39LqYn2t2ReN0fPQAfQuUAAAAAAAAAAAAAC6wa+7xY+cvWZUVQ7y2MF+s9i/hHdqK9x0YI7zLbFHumY8eGpe3mbAlskl4A1agAAAAAAABddlP0u/4cvuKUt+zV9WPqfHdZGuPdtbyey8Ct/yyi3iXRarZpMMiC1GMXbw+rvFvlu/L6SBmdo8THxnTpte722i+HhjH6CB2pyKcjPqlRbCyKq2bg9+e7KQpWkTEbUrSJjuveyTb1Wxvm3S/tRcavrv5Myo0+j95xQUt+Pbxfs9hR9l76cfUpzvthXF1Nbyey33RfZf5DzbVZk3Y85pcKffbcvoZW+uXeFbfm7ub1nVvyrKp9z3Xdpr5W+++3s9hfdkP0Xb/ABn/AJYkDWMfRq9PnLClS7t1tw2uT68+W5I7L5mNj6dZC/Iqrk7W0pySe2yJt3p2TPevZY4l2l5OfbXTRUsmttybqSe+/N7+8qe1mbkKccPg4KZJS4t/l/8AgqXmPF1qzKpkpKN0pLZ8pLf70dBrV2n6npu8MqlXQXHWnNJ+1DjxtEmtTEvOx/8AQLv4v3I25HaXEx8iymdNzlXJxbSW3L6SJ2WzMbGwro3311ydm6U5JbrZFDqU42alkzhJSjK2TTT5Nbjju07OO7TtLszqsntFXmRUo1u2D9bqttl9xe9rKpWaXGcVuq7E5e7Zr8DjjrdL13FysVY2oSjGfDwtz+TNE2jWpj2TaNamHKVVytthXBbym1FL2s7TtJJV6HbBv5TjFe3mn9xjTVoen2PIrsojJdH3nFt7luUOv6utStjXSmqK+m/6z8xvnaEfmmF/2X/Q0P35fabdNu0vKum8OiqNtfV90osh9nM7Eo0mELsmqualL1ZTSfU53Ts54GpRvjzjxNSS8YvqV47mUcdzKz7VZuRPJ9DlDgqhtJc/l+37Sz7KrfR5J9HZL7ER+0U8HPwlZVlUO+rnFKa3kvFHvZrNxcfS3C7Iqrn3jfDKST8BP5CfyM9OhDWdAji2S2lTJRb8tny+rkb55MbO0dGLD5NFUm0vNr8PtOd0XVVpmRbKcZTrsWzjF+Pg/tN2iZsXrs8rJsjWpqTbk9lz8CZpPdM1nuz7X/pSv+Cv80joMHClTokMWMuCyVb3lt0b6/aUmr2YuZ2gxWr6nQoR458S4Vs22tyR2l1SuWLVVh5MZSlPeTqn0SXs9/1ETEzEQiYmYiFjo2lz0uu2DvVsZtNLh22f/exzGr43ouuziltGc1OP0v8AHc90bUradTplfkTdTfDLjm9luupYdpLcTIuxcijIqnKMuGSjJN7dV9/xLRExbumImLd1h2ntlRhUX1vadd8WvgzZNQ1GGBqFC3lCab80nykvo+4g9p83FyNNhCjIqskrU9oyTe2zIvZfU68Z2Y2RZGFcvWjKT2SfiikVnjtWInjtt7ZfLxPdP7i1UfSuzajVzc8bZJefD0KTtXlUZMsXuLq7eFS34JJ7dDzs/rkMOHouU33W+8Jrnw+x+wtxnhGk6njChB2VmJoOTY8iU6N3ze1uyf0blL2hyNPvsrjhRXFBcMpxW0WvBe0vF9zrS8X3Ph0uPf6NoFN/Dxd3jRltvtvtFFNZ2s465Q9D24k1v3n+hZYmbp89Jox78mjZ0RhOLsSfyVujR6H2c+fj/wDPf4mUajzDONe8OPBJ1GNEM+6ONwulS9The6295GOiG4AAAAAAAAAABHzKuKHGuqJAa3WzJidItWLRqVVCThNSRNTTSa6Mi5FXd2PyfQzxp/qP6DTz3eRNZpaaykAAgAAAAAAAAAAAAAAAAAAAAAAAAADTkT4YcK6sE9mm6fHPl0XQ63sppvcY7zLY/wApavV38I/6nO6Lp71HPhW1/Jx9ax+zyPoMYqEVGK2SWySPG/Fup1EYK+/l1dJj3POWQAPn3oAAAAAAAAPOpT5fZbR8ubnPEVc31dUnH6lyLkFq3tTvWdImInyrdO0HTdMn3mLjRjZ8+TcpL3N9PoN+oadianRGjNq72uMuNLiceezXg15slgmb2meUz3NR4Uf5o6F/Yf8A8s//ANiTgdn9L07JWRiYvd2pNcXeSfJ+9lmCZzZJjU2n/VHGPhWZ/Z/S9RyXkZeL3lrSXF3klyXuZG/NHQv7D/8Aln/+xeARmyRGotP+pxj4RdP07F0yh0YVXdVuXE1xOXP6X7CLi9ndKxMyOXj4vBfFtqXeSfN9eTe3iWgI9S/fv5TqGu+ivJonRdBTrsi4yi/FMg6foOm6be78LHdVjXC33knuvc2WQIi9ojUT2NQFZRoGmY+f6dTjcOTxOXH3knze+/LfbxZZgRa1fEmnhA1HRdP1ScJ52P3soLaL45R2X0NFgCK2ms7idExtroprx6K6ao8NdcVCK332SWyIWpaHp2qSU8vGjOxLbjTcZfFdSxBMWtWdxPc1Cmw+y2kYdsba8XjnF7p2Sctvo6FwegWva87tOyIiPCmu7LaNfdZdbh8VlknKT72a3be78TD80dC/sP8A+Wf/AOxeAv62T/FP+qOMfCLkadi5WAsG6rixkox4OJrkunNPfwMNO0rC0uE44NPdRsaclxSlvt72yaCnO2tb7J1DTlY1WZjWY+RDjqsW0o7tbr6CNpuj4GlOx4NHdOzZS9eUt9unVvzJ4EWtEcYnsahV53Z7S9QyZZGXi95bJJOXeSXT2Jlmlstl0R6BNrTERM+DUBVZvZ3Ss/Knk5WL3l09uKXeTW+y2XJPyRagVtas7rOiYifKj/NHQv7D/wDln/8AsWFel4demvT4U7YrTi6+J9G93z33JgLTlvbzaTUQo/zR0L+w/wD5Z/8A7Gyjsto2PfXdVh8NlclKL72b2a6eJcAn1sn+Kf8AVHGPgABksAHgGC5z+k3miv5aN5HT/lmSwADpVCj7U86dOT6PPpT+LLwo+1fq4GLc3sqcyqb+O33mmL88It4XgAM0uK1jHnZ2wjp6/mM91W2r5ygpbr6jtOi2Rz2fWl250yzxePYvgn+J0RtlncV/ZWseUTVMKGo6dfiWJbWQaT8n4P4nPdhr7cl6jZkb99xwjPfxajt8eR1hzXZuCx+0GvUdF3sbEvfxP70KT/8AO0f+8k+YdKRNUp9I0vLp2346Zx+pksxkt4tPxRjE6nayB2et7/QMGbe77mKf0Lb7ixKXsfv+bWIn4ca/+5l0XyRq8x+qI8AAKJeFR2gpV2iZ1e2/8lJr3pbr7C4IWfFSxsiL6OEl9RhlnjNbfEpj3h8cAB9O4wAAAAAAAAAAAABM0yviyHLwii7xo727+XMrdMhw47n4yf1Fvix2g5ebOzHGqOmkaq3AAlYAAAAAAAAAAAAAAAAAAAAAAAAAAAAAAAAAAAAAAAAAAAAAAAAAAAAAAAAAAAAAAAAAAAAAasirvK35roVy3jL2otiDl1cE+JdGXrPs5Oqx8q8o9m2uanBSRkRMezhnwvoyWTLhidgACQAAAAAAAAAAAAAAAAAAAAB42km30RCnJ2Tb8+huyZ/qL6Sz7Mab6Xm9/ZHeql7++XgZ5stcOOclvYrWb2isOi7Pab+T8Bca2us9afs8l9Banh6fG5Mlsl5vbzL2K1isREAAKLAAAAAAAABruvpoSd1sK0+nHJLf4mw47/aL/RML+JL7Ea4cfqXinyradRt1Cz8NvZZdDf8AEX4kiMlJbxaafij55onZCOraVXmemup2OS4e7322bXn7CJjZGZ2W1940ruKuE0rIp+rOL2e+3nszp+lpaZrS25j20pzmO8w+lXZFNG3fXV18XTjklv8AE1/lDC/tmP8A82P4nJ/7R/kaf77P+krtH7Hz1XTasxZsalZv6rr322bXXf2FadPScUZL21tM3neoh9BpyaL21TdXY114JJ7fAxszMWqbhbk0wmusZTSaKfs32cloVt85ZSu72KWyhw7bfScd2xXF2qyl592v/siRi6emTJNK27a8k2mI3MPpMM3Fslw15NMn5RsTNxwuV2CnXjTsx87vLIx3UJV7J+zfc97B6vkSy56dfZKdTg5V8T3cWvBezb7Bbp6zSb47b0Red6mHcTnGuLlOSjFdW3skR6tSwbrO7qzMec/mxtTf2nAdrtQyNQ16WD3nBRVNVxi3tHfxk/iTcjsDfDH4sbNjZclvwShwp+57lo6alaxOS2pk5zM9od30I/5Qwv7Zj/8ANj+JG0rEyMHRYUZV8r7owfFKT329ifkj5roOmLV9SjiO11KUXLiUd+iK4unrflM27QWtMa7Pq9WRTd/NXV2fuyTNjaSbb2S8T5vrvZi/QseGbRluyKkk2o8EovwfU6fs5qduqdmrp5EuK2pSrlL53q7p/WRk6eIpF6W3BFu+phc/lDC/tmP/AM2P4hahhN7LLo/5i/E+W6FpL1nP9FVypfA58TjxdNvxOkh2AnCyMvyjF7NP+Z/1NcnTYcc6tfv+yIvafEO3NV+RRjR4r7q6o+c5KK+sia5qUdJ0u7LaUpRW0Ivxk+hwGmaZqHarNtvuyGoxfr2z5pexIxw4OdZvadRC1ranUPpGPmY2Um8bIqu2693NS+wWZmLVNwsyaYTXWMppNHH09icvD1LHsxs/apPedkVwzj7lz33Jes9jp6pql2Ys5Vq3h9V177bRS67+wn0sPL8/b9kcra8Oj/KGF/bMf/mx/EyrzMW2ahVk0zm+kYzTbPk605vXHpnerf0h0d5w/wB7bfY7XROx89K1SnMebG1V8XqKvbfdNdd/aaZemx443Nu/t2RW8z7OjlmY0LO7nkUxnvtwuaT+B7bl41M+C3Iqrl12lNJnzbX/AOudv8eH2RLf/aJh7SxM2K6p1Sf1r7yI6WvKkTP5oOc6n9HbxalFSi001umvE1W5WPRJRuvqrk1ulOaTKzsllel9ncWTe8q13b/w8l9WxxvaSUtW7XvGg+XHGiL8vP62ymPp+eSaTOtLTfUbfRbMvGqUXZkVQUlvHimluvNGH5Qwv7Zj/wDNj+JxP+0GEasrBrgtowpcUvJJmOn9iJ5uBRlLPjBXQU+Hut9t17y9enx+nF721v8ARHOd6iHe0303pum2uxLrwST2+B7bbXTBzusjXBdZSeyKfs3oMtCqvhLIV3etPdQ4dtt/b7TitRyMjtF2k9GndwQla661J+rBJ+XnyKY+nrkvMVt9se5NpiH0ejPw8mXDj5dFsvKFib+oknB5XYTKpjGzBzY2WJrlKPA17U92drhUzx8Oqm26V1kIpSsl1k/MplpjrETS21qzM+YbwAYLB4egDXX8tG80LlP6TeR0/wCWYLAAOlUKztFhW6houRj0JO5pSgn4tNPb6izBNZ4zEwie6DpOpV6niO2MJV2Qk67aprnCa6pk0o9L/kO0+r0dFaqror6Nn9Zc5Fipx7bH0hByf0ItesRbsRPZyUdSs1HtPpWZ6K6cZTtphY5p949mungdiclh6dk29ldKvxIxlk41npMYSeymm22vpTOi0zOr1LT6cuuLjGxc4vrF9GviaZoj28R2VqlnG5OXfpXa3Uc6EIzxkqY5EX1UZJJSXua+s6nUMl4en5OSkpOmqU0n0bS3OaeBmZmjapqOd3Knm4sZwrq39VRjut9/HoMOo3M+J7FnWlTr+blYsMOrBdcb8nIVSdi3STT3f2EzSr/SdKxL293ZTCT9+yK7Vv5XtLotP6sXbbJe6PL6ylI+/U+20z4TtGwHpmmVYkrO8lDdylttu22/vJwBSZmZ3KQAEJCFnyUcbIk+irk/qJhT9oblRoedZvt/JSive+S+0wyxymtfmUx23L5QAD6dxgAAAAAAAAAAAG3Gh3mRXHw35kxG50R3XNEO7phDyRZVx4a4r2EKuPFZFe0nndPbs7AAFUAAAAAAAAAAAAACfpOnLU8mVPfKqSjxLeO+/wBY1bTZaZkxqlZ3ilHiUuHYw0jJ9E1Oi1vaKltL3PkzoO2FHFi0Xpc4TcX7n/4KTMxaIUmZi2lHpGly1S6yCs7tQju5cO/0GvVMJafmPHVqtcUm3w7bN+B0fZKlVafbfLl3k+vsX/bOefFqms+P8vb8Fv8AgRFpm0/BEzyn4WWJ2Xnk4tV0slVuyKlw8G+2/wBJTZmNLEy7ceb3dctt9uvtO1zcxYuoafjR5Rsk017Ntl9bKLtdjd3nV5CXK2Oz96/02IpaZnuitpme6PpGiPVKJ2rIVXDLh24N9+XvJz7Iz25ZkW/bX/qSex/9Au/i/cik1DNy69WyVVk3R2ukopTfn02G7TaYiTdptMRLHUtHytNSnaozrb2U4dPpNmj6M9Ursmr1VwNLbh33+s6bUt7Oz1ryVtN0pyX97ZfeV/Y7+j5P76+wjnPGZRznjtzeZj+i5dtHFxd3Jx4tttybo+jT1SNslb3UYNLdx33fxNGs/pfK/iM6PCX5N7LTt+TZODnv7Zcl9xe1piI0taZiIUWsaRPS3VvarY2b81HbZoi4GL6bm146nwd42uLbfbludRrMPyj2dhkxW8oxjby93P7X8Cg7P/pvG/ef2MitpmskWmarT80Zf21f8v8A1I2V2Xy6a5Tpshckt+Fcmy07TV5s443oSubTlxd1v7Nt9iRozycbS3PU5uLi207HzUfb9ZTnbW9qcra3tyGnYbzs6vG4+7c9/W2322Tf3EnWNIelOpO5W95v+rtttt7fabdFsjb2mhZBbRnOySXkmpE7tl8rE90/uLzaeUQvMzyiETA7PPN0+GUslQ4k3w8G+2za67+wpTt+z/8AV6n3T/zM4gmkzMzsrMzMt+DjemZlWOpcHePbi232JmsaO9LjU3ere8bXydttvp9pq0P9MYv75ddsv5rE98vuEzPKIJmeUQ019lJWVQn6YlxJPbu/9TP80Zf21f8AL/1KfH1HN72uPpd/DxJbd49tjqu0t1uPpfHTZKuXeJcUXs/EpM3iYjaszaJ1tVS7LKNsK5ZyUp78P8n12+kq9W0yel5Ea5T7yMo8Sltt9BhXqeXHJpusvssdUuJKcm/edNr+MtT0qrIx1xyTUobdWnya+z4Ft2rMbTuYmNqbStAnqOJ6Q71VFyaScN99vHqVV0I13ThCfHGMmlLbbf2nX6rdHSNChj1PayUe7jt9b/78zjCaTM7lNZme4AC64AAAAAAAAAAAAAAAAY2wVkHFmQAqZRcJNPqiXTPjhz6rqM2r/eL6SNVPgmn4eJr5h5OWnp317JoAIVAAAAAAAAAAAAAAAAAAAMZyUIOTMiLkWcUuFdEIRM6YV1zyLo1wXFOctkvNn0TTMKGn4VdEObS3k/N+LOf7Jabu3nWx5L1a9/rf3fE6s+d/Fep9TJ6VfFf6/wDTv6XFxrznzIADyHYAAAAAAAAAAAcd/tF/omF/El9iOxOO/wBov9Ewv4kvsR09J/bVUyfllWaJ2vjpOl1YfoTtdbk+PvNt923029pGwsXM7U6+8qdXDVKalbNL1YxXhv4vZbHU9jsLFu7OY1luNTObc95SrTfyn4nRRjGEVGEVGK6JLZI6MnUUx3twr3791IpMxG5cZ/tH+Rp/vs/6Sn0vJ7TV4FcdOje8Vb8HBUpLq9+e3nuXH+0f5Gn++z/pI+g9rsTS9Iow7ce6c6+LeUdtnvJvz9pri5fTV415f+lE65zuXTdmbNRt0yUtVU1kd40uOCi+HZbcl9JwvbF8ParLfl3b/wDsidtofaTH1vIspootrdceJue3Pnt4HFdr/wCtmT76/wDJEp0sTGe3KNdvH+ib/ljSfmdusq/FnTTiQplOLjx8bk17uSJfYTRb6bZalkQcIShw1J9Zb/re78Sf200aOZpiy6IJXYy4nsvlQ8fh1+JF7B6x3tEtMul69a4qt/GPivo/76CbVnp5nFGvk1PP7nvarsrdnZUs7T+GVk0u8qb23a5bpnP4uua1oVqotdnDH/c5EW1t7PFfQX+o9s7cHW7ceWG3jV+q1L1Zt/OXsK/tN2owdX01Y9GNZ3nEpcdiS4Pdsy+GMuopkruqLcfMT3dbpGr1azpUsmuLhJJxnBvfhex830LVFpGpRy3U7VGLjw8XD1Xmdh2HwbsbRci+6Lish7wT+al1+k5zsXVXd2grhdXCyHBL1ZJNdBiilPViO8QW3PFu1ztNfr1EMLHxHXGUk3FPjlN+C6HU9ntLs0rs3bXetrrYysnH5u62S+CLqnGoobdNFde/Xggl9gy/6Hf/AA5fYcl88WrGOkaheK6ncvk+j2ajVm8WlKbyOBr1IqT4fHkzrNCye01mr0R1COQsV78fFTGK6Pbnt57HNdm9Vq0fU3lXVzsj3bhtDbfnt5+46pdvcFtL0TI5/u/id3UxeZmK0ie3lnTXvJ/tDclpeMl8l3c/fwvb7yV2EjBdnouHynbJy9//AI2JnaXTJavo1lFaXexasr3+cvD6U2ji+znaGzs/Zdi5dE5UylvKHSUJdHyZzY6zl6bhXzErzPG+5fSwcbd28rllUwxMOydbltPi+U15RS8TsIviipbNbrfZrZnJkw3x65R5Xi0T4fMYf16f/wDUH/8A7D6gfL4f16f/APUH/wD7D6gdXW/3P2Ux+75hr/8AXO3+PD7IncdqsP03s/lQS3nXHvI++PP7Nzh9f/rnb/Hh9kT6c0pJprdPk0W6i01jFaPaP+EUje4cR2Bz404efTZLaNS79e7bn9iIfYqiWf2itzbVv3alY3/ek/8AVlTkSt0TUdRxK+kozoe/zW+T+B2XYHD7jRp5Ml62RY2n/dXJfXubZ9UpfJH97Ste8xHwqv8AaL/TsP8Ahy+0h4WX2rhh0xxI5Ho6glXw0xa4fDnsTP8AaL/TsP8Ahy+03aZ21w8LTcbGnjXylVXGDa22ey94py9CvGvInXKdzp02gzzbNIolqKksp8XHxx4X1e3L3bHK9pOyOU8y3N02PeRsk5yqT2lF9Xt5nSaHr9GtxvlRTbX3O2/Htz336be4oF26nTqV8MnDksdS2jFcrI7eaf2HNijNXJaaR394XtxmI2qMHtRq+k29zkuVsYPaVV6fEvp6o+haZn06ngVZdG/BYuj6p+KZwPavtBia1CiGNjTjKt7uyxJPbyW3gdb2QwrsHQaoXxcZ2SdnC+sU+hfqqV9OLzXjZFJnet9l4ADzmwAANc+UjdF7pM1TXLcyqfLYpjnjkmPlM94bAAdagAAKPI/kO2WJZ0WTizq97i+L7yX2gt7nQc+e+38hJL3tbfeQ+0kljZGl58uUKMnhsl4RjJbNv6jztbfCeivGrnGV2XOFdUU93LeS32+g3iOU0n/3lTxtZ6TV3Gk4dT6wpgn8EV3Zf+Tpz8X+z5lkYryi3uvtLuKUYqK6JbFJpv8AIdqdVpfJXQquivo2f1lIncW/1T8Nnayx1dm8xx6yioL6Wl95Y10RhhQx/wBVVqH0bbFV2r/lMLExvDIy6q37t9/uLsT2pH+f+x7qbsjNvQKapfLonOqXsak/u2MZfyvbaCfSjBbXscp7fYRsLPx9C1HUMTUJuiu695FFkk+GSl1W/saN+hz9P1fUNVhCSx7FCqiUltxKPVr2bmlomJtf2n/dEe0L4AHOuAADGT2i2cl27ylTo8MdP1r7Fy9i5v69jqrX0R817a5/pesumD3rxo8H+Lq/w+gjp6er1MfFe6LzqjngAfQuUAAAAAAAAAAAm6XDiyHL5qIRaaVDamcvN7GmKN2hfHG7LPFW9m/kiWaMRerJ+bN51T5dMgAIQAAAAAAAAAAAAAB2lsvyn2Wcus3Vu/3o9fsOLOk7NapjY2JbRlWqCUt48Xin1+z6zPJHbcKXjtuE7Jl+TeysYdJyrUdvbLr9rKvsljd7qE72uVMeXvfL7NzLtPqdGZCinGtVkE3KTXn4feSOz2dgYOnNXZEI2zk5SWz3Xgl/35ldTFJ/VXvFf3WOo6N6dnV5XpMq3WkopR322e/mY9psb0jSZyS3lS1Ne7x+pnG33zuvstbe85OT+lnUaTq2E9Hhj5l8YyUXCSe/Nf8AgiazXUomsxqXvY/+gXfxfuROxs/Bv1K3GhUo5Fbe8nBLiafPZlV2cz8PBxr6r8iMX3rcXs+a2XMpsjLdes25ePLfa5zi/Nbk8eVpTx3MrntblZMODG4VHHmuLiX6zXgbOx39Hyf319hnqmfpup6Y4PIjC3bjgpJ7xl5fcQ+zGfi4dN8cm6NblJNb78+RGvs1pH9zWkDOoeV2itoj1sv4fdzOu1HT1nYSxVY6oJrot+S8DnsHJw12iycu6+Ma05OuT35t8vs3I/aPPrzM6Ho9nFVCGya6b+JMxMzEJmJmYh1WHgRxtOWHObths47tbcn4fWcno9MsftFVTP5Vdkov6Ezd2Z1GrDvujk2qFc4ppvzX/k235WFHtPTl13xdMlvOS35PZr8BETEzBETEzC11/Vb9MjQ6IVy7xy3403028n7TVpGorW4W0ZmNW+BJ8lun8ejNmZm6HnKCybq7ODfh+Utt/ca46vo2m0yjhpSb/Vri+fvbKxHbWu6uu2td1dh4kMLtdCivfgTbjv4Jwb2N3bL5WJ7p/cV+BqCs7QwzcqShFuTb8EuFpL7CR2ozsbMeN6NarOHi4tvDoX1PKF9Tyhddn/6vU+6f+ZnEHW6HqmDj6RTTfkRhOPFvFp+Mme8XZv8A+B8GRE8ZnsiJ4zPZz+h/pjF/fLrtl/NYnvl9xWxuw6e0kLaJRjixmmmuiW34krtRn4uZXjrGujY4uW+2/LoTPe0Sme9olRUf0iv95fadh2r/AER/9SP3nHUtRug29kpJs6btFqeHl6b3ePfGc+NPZJ9Cbx90JtH3Q5Y6/slkytwraJc1TJcL9j35fUzkDoOy+djYayfSbo18fDw7+O25OSN1LxuqP2oyZXarKp8oUpRS963b/wC/IpydrV1eRqt9tMlOEmtpLx5IglqxqIWr2gABKQAAAAAAAAAAAAAAAAAAJRUotPoyrurddjiy0NGXVxw4l1Ras6ljnx+pX9WnHs3jwvquhuIEZOEk11ROjJSimujLy8ysvQAQkAAAAAAAAAAAAAAABrunwQ9r6GvAxJ52ZXj19ZPm/JeLNVs+Oe/guh2PZbTfRsT0myP8rcuXsj4HL1vUfT4ptHmfC2LH6t9ey5x6YY9EKa1tCC2SNoB8h5euAAJAAAAAAAAAAAIudp2JqEYRzKI3KD3ipeBKBMTMTuENOLi0YePGjGrVdUd9orot+ZuAEzvvKUTO03D1FQWZjwu4N+Hi8N+v2ET82tG//j6vr/EtgWjJeI1EyjUIWFpOBp9kp4eNCmUls3HfmjDJ0TTcvJlkZGHXZdLbeb33ey2X2FgBztve+5qHjSa2a3T5bFfj6FpmLfG+jDrrtg94yjumixBEWmO0SaRc3TsPUIqOXjV3bdHJc17n1IeP2a0bHsVleBXxJ7rjbkvg2y2BMZLxGok1DxpOPC1y222IOJounYV6uxcSuqxJpSjvuTwVi0xGok0GMoqcXGS3i1s0ZAhKp/NrRv8A+Pq+v8T1dmtGT/R9X1/iWoNPVyf4p/1V4x8PCFnaPp+oS4svErsl87baXxXMnApFprO4lOtq/B0PTNPn3mLh1wmuknvJr6XuWAAtabTuZ2RGletE01Zfpaw6+/4+84+e/Fvvv8SwAE2m3mTSvu0TTb8p5NuJXO5tSc3vvuiwAE2mfMmlflaJpuZfK/Jw67LZbbye+7JePRVjUQpogq64LaMV0RtBM2tMamTUIebpWDqE4zzMaF0oLaLl4Ii/m1o3/wDH1fX+JbAmMl4jUTJqETB03D05T9Dx4U8e3Fw+O3T7THO0nT9Qe+XiV2y+c1tL4rmTQRztvlvuajwrMPs/pOFYrMfCrjNdJSbk17t2yzAFrWtO7TsiIjwAAqkAAHhgnwyNhjNbrczyRPmPMJhsT3W56aq5bcmbTox3i9dqzGgAGiGu6mvIqlVdCNlc1tKMlumiBg9n9L0/I7/FxIwt8JOTlt7t3yLMExaYjUSjQc/qd0NM7S4mfe+DGuoljzsfSL34ludAYW1V3Vuu2EZwl1jJbp/QTS3Ge5MbUGflUarremY2HbG+NFryLZVveMEly3a9rOiNONiY2JFxxqKqYvm1XBR3+BuFrROoj2IhhOuFi2shGa8pLcyS2Wy5I9BVIAAB43st2DVZPfl4IzyXildpiNq/WtShpmnXZc9uJLaEfOT6I+T2TlZZKc25Sk2234sve1us/lPP7miW+NQ2o7dJS8X+H+pQHqdB084sfK3mWGW3KdQAA9BkAAAAAAAAAAAXWDHhxK15rcpVzex0EI8MIxXgtjfBHeZbYo7zKdQtqY+3mbBFbRS8kDZqAAAAAAAAAAAAAAAAAAAAAAAAAAAAAAAAAAAAAAAAAAAAAAAAAAAAAAAAAAAAAAAAAAAAAAAAAAAAAK7Jq7uzl0fQ9xrNnwPx6Ey+vvK2vHwK3nGXtRpWdw83qcfC3KPEp4MK58cE/HxMwxAAAAAAAAAAAAAA05E+GPCurNsmoxbfREKTdk99t23yRMItKw0LT3qGoRjJfyUPWn7vL6Tv0kkkuiK7QtOWnYEYyX8rP1pv2+X0FkfJ9f1P1GXceI7R/wA/5vU6fF6dO/mQAHC3AAAAAAAAAAAAAAAAAAAAAAAAAAAAAAAAAAAAAAAAAAAAAAAAAAAAAAAAAAAAAAAAAABrlHbmjOE9+T6gwlHbmjKYnHPKqfPaW8GqFm3KRsT36HTTJW8dlZjT0AGiAAAAAAAAAHjaS3ZqnZvyXQzvkrSO6Yjb2yfgjjO2HaFVQnpuHPeyXK6afyV81e3zPe0vauNKnh6bNSt6TuXSPsXt9pw7bbbb3b6tnV0fSWvaM2X/AChnkyREcavAAe05wAAAAAAAAAAAABtxo8eRWv7yL+tb2RXtKXTo8WXF+SbLzGW9y9h1YY+2ZdGLwmAAuuAAAAAAAAAAAAAAAAAAAAAAAAAAAAAAAAAAAAAAAAAAAAAAAAAAAAAAAAAAAAAAAAAAAAAAAAAAAAABCzKuGXGlyZNPLIKcHF+JMTqVMlIvWayrqLOCez6MlkGyDhNxfgSaJ8cNn1RpLydTWeMtoAISAAAAAAAAAGNk1CDfwA0ZM+fAvpLfsrpvpOX6VYv5Kl8vbL/T8ClopsysiFVa4p2S2R9F0/Dhg4dePX0iub834s8z8T6n0sfp182/o26bHzvynxCQegHzL1AAAAAAAAAAAAAAAAAAAAAAAAAAAAAAAAAAAAAAAAAAAAAAAAAAAAAAAAAAAAAAAAAAAAAAAAGMo79DFOUGbDwznH33HaU7FavFGaafRmpwXhyPHBkxkyV8xs1Et4NG8l5jjl5lvqI94RxbwRp3cC3nNRXm3sQ79Z0+jfvc+hbeHeJv4ImM3L8tZk468rRyS6swdvkjmMvtppdCap73Il4cMdl8Wc9qHbTUMlOGNGGLB+MfWl8X+BvTB1OXxXjH6qTekO41LVsTTa+PMvjB/qw6yl7kcJrnavK1JSpxt8fGfJpP1pr2v7ihttsusdls5WTl1lJ7tmB6PT/h+PFPK33Sytlme0AAPQZAAAAAAAAAAAAAAAAJ2lR/lZy8lsXeIvXk/YVOlR/k7Jeb2LjEXqyftOzH2o6aflbwASsAAAAAAAAAAAAAAAAAAAAAAAAAAAAAAAAAAAAAAAAAAAAAAAAAAAAAAAAAAAAAAAAAAAAAAAAAAAAAAAAjZlXEuNdV1Idc+CafxLVpNNPoysvrddjXh4GlZ9nD1WP+/CYnut0DRjT3XA/Dobw5YnYAAAAAAAARMifFPZdEb758EOXV9DHTMKeoZtdEd9m95PyXiyLWrSs3t4hGptPGHQdktN2jLOtjzfq17+XizqDCmqFNUKq4qMILZJeBmfHdRnnPknJPv/R6+OkY6xWAAGDQAAAAAAAAAAAAAAAAAAAAAAAAAAAAAAAAAAAAAAAAAAAAAAAAAAAAAAAAAAAAAAAAAAAAAAAAAAAAADGfQyMZfJZW/eskOX7d1Oehxmv93dFv4NfefPD6h2rq73s5mJdYxUvg0z5eet+FW3hmPiWGaPuAAeoxAAAAAAAAAAAAAAAAAAAAAFtpi2xd/OTZb4q2q97KzAW2HX9P2lpjramJ217Vh11/LDYAAAAAAAAAAAAAAAAAAAAAAAAAAAAAAAAAAAAAAAAAAAAAAAAAAAAAAAAAAAAAAAAAAAAAAAAAAAAAAAAAABpyqu8r3XVG4EwiYiY1KpTcZJrqidCSnFSXiaMurgnuujMcezhlwvozTzG3kXpOO81lKABAAAAOgNGTZtHgXV9QTOmm2fHNvw8Ds+zGm+iYXf2R2tu58/CPgjnez+nflDPXGt6avWn7fJHepbLZHh/i3U+MFf3n/aP9/wDR19Jj/wD6S9AB4TvAAAAAAAAAAAAAAAAAAAAAAAAAAAAAAAAAAAAAAAAAAAAAAAAAAAAAAAAAAAAAAAAAAAAAAAAAAAAAAAADx9GenhEiu1ivvdHzYLrKie3wZ8kPstsOOqcPnRaPjT5PY9D8In7bx+zLP5gAB7LnAAAAAAAAAAAAAAAAAAAAAF5irbGrX91FpVyqj7itpW1Na8oos4coR9x3e0Oz2egAhAAAAAAAAAAAAAAAAAAAAAAAAAAAAAAAAAAAAAAAAAAAAAAAAAAAAAAAAAAAAAAAAAAAAAAAAAAAAAAAAAAAMLq1ZW4+PgVjTjLbxRbEPNq2feL6S9Z9nN1OLnXlHmGVU+OG/iupmQ6Z8E/Y+pMLS8+J2AAhLyUlGLb6IhetbZsk3KT2SRtybN3wLw6lz2U03v8AJeZav5Op7Q38Zf6GWfNXBinJYrScl4rDotF09adgQr2XeS9ab82WB4enxt72vabW8y9mIisagABVIAAAAAAAAAAAAAAAAAAAAAAAAAAAAAAAAAAAAAAAAAAAAAAAAAAAAAAAAAAAAAAAAAAAAAAAAAAAAAAAAAANL6nx/Oh3edkV/Nskvgz7C+rPkmtx4Nbzo/8Ax5/5mdf4TOr3hnn8QhAA91zAAAAAAAAAAAAAAAAAAAABdQOgjyil7CyXRFcvIsTvl2SAAqgAAAAAAAAAAAAAAAAAAAAAAAAAAAAAAAAAAAAAAAAAAAAAAAAAAAAAAAAAAAAAAAAAAAAAAAAAAAAAAAAAAA8nFTi4voz0zpqlfdCqC3lOSil7WBp0vQ8rVMt1Urhrg/Xsl0j+L9h3en9ntPwa4rulfYlznat/q6Im4GHXg4kKKlyiub+c/Fkk575Zs4Yx1iZmGKrgo8KhFLySIOZouBmRasx4Rk/14Lhkv+/aWAM4mY8LTES+c6r2Vy8LLhGlu+i2XDGzb5P734nV4WLDDxK6K16sFt7/AGl00pJprdMr7Id3Nx8jzvxO+S8V34j+rTBStZnTEAHjuoAAAAAAAAAAAAAAAAAAAAAAAAAAAAAAAAAAAAAAAAAAAAAAAAAAAAAAAAAAAAAAAAAAAAAAAAAAAAAAAAAAAAAapfKZ8q7Sx4e0Gav/AIm/x5n1WXymfLu1a27R5n7yf/2o6fwv+3tH6f7qZvywqAAe+5QAAAAAAAAAAAAAAAAAAD2Pyl7zwyhzsivagOgXVFgQu79pu7yz5y+B3z3WnrMPz/VvBo7yz5y+A7yz5y+BGkfWYfn+reDR3lnzl8B3lnzl8Bo+sw/P9W8GjvLPnL4DvLPnL4DR9Zh+f6t4NHeWfOXwHeWfOXwGj6zD8/1bwaO8s+cvgO8s+cvgNH1mH5/q3g0d5PzXwHeT818Bo+sw/P8AVvBo7yfzl8DzvLPnL4DR9Zh+f6pAI/eWfOXwHeWfOXwGj6zD8/1SAR+8s+cvgO8s+cvgNH1mH5/qkAj95Z85fAd5Z85fAaPrMPz/AFSAR+8s+cvgO8s+cvgNH1mH5/qkAj95Z85fAd5Z85fAaPrMPz/VIBH7yz5y+A7yz5y+A0fWYfn+qQCP3lnzl8B3lnzvqGj6zD8/1SAR+8s+d9Q7yz531DR9Zh+f6pAI/eWfO+od5Z876ho+sw/P9UgEfvLPnfUO8s+d9Q0fWYfn+qQCP3lnzvqHeWfO+oaPrMPz/VIBH7yz531DvLPnfUNH1mH5/qkAj95P531HveT+d9Q0fWYflvBo7yfzvqPO8n876ho+sw/KQCP3k/nfUO8n876ho+sw/KQCP3k/nfUO8n876ho+sw/KQCP3k/nfUO8n876ho+sw/KQCP3k/nfUO8n876ho+sw/KQCP3k/nfUO8n876ho+sw/KQCP3k/nfUO8n876hpH1uH5SAR+8n876hxz+c/gNH1uH5SAR+Ofzn8Bxz+c/gNH1uH5SAR+Ofzn8Bxz+c/gNH1uH5SAR+Ofzn8Bxz+c/gNH1uH5SAR+Ofzn8Bxz+c/gNH1uH5SC27M1qzWam/1FKX1FDxz+c/gWnZrJdOuY/HL1Ztw+K5fXsVtH2yfV4rdol9CABxgAABEzF68X5olnL9pdengZ8MemuE9oKUm30b8PgYdTitlxzWsd22Clr31Vag5P86sn9hX8WPzqyf2FfxZ5f8P6j/D/ADh3/TZPh1gOT/OrJ/YV/Fj86sn9hX8WP4f1H+H+cH02R1gOT/OrJ/YV/Fj86sn9hX8WP4f1H+H+cH02R1gOT/OrJ/YV/Fj86sn9hX8WP4f1H+H+cH02R1gOT/OrJ/YV/Fj86sn9hX8WP4f1H+H+cH02R1gOT/OrJ/YV/Fj86sn9hX8WP4f1H+H+cH02R1gOT/OrJ/YV/Fj86sn9hV8WP4f1H+H+cH02R1gOR/OnM/Y0/B/iPzpzP2NPwf4k/wAP6j4/mfS5HXA5H86cz9jT8H+I/OnM/Y0/B/iP4f1Hx/M+lyOuByP505n7Gn4P8R+dOZ+xp+D/ABH8P6j4/mfS5HXA5H86cz9jT8H+I/OnM/Y0/B/iP4f1Hx/M+lyOuByP505n7Gn4P8R+dOZ+xp+D/Efw/qPj+Z9LkdcDkfzpzP2NPwf4j86cz9jT8H+I/h/UfH8z6XI64HI/nTmfsafg/wAR+dOZ+xp+D/Efw/qPj+Z9LkdcDkfzpzP2VPwf4j86cz9lT8H+I/h3UfH8z6XI64HI/nTmfsqfg/xPPzpzP2VPwf4j+HdR8fzPpcjrwch+dOZ+yp+D/EfnTmfsqfg/xH8O6j4/mfS5HXg5D86cz9lT8H+I/OnM/ZU/B/iP4d1Hx/M+lyOvByH505n7Kn4P8R+dOZ+yp+D/ABH8O6j4/mfS5HXg5D86cz9lT8H+I/OnM/ZU/B/iP4d1Hx/M+lyOvByH505n7Kn4P8R+dOZ+yp+D/Efw7qPj+Z9LkdeDkPzozf2dPwf4j86M39nT8H+JP8O6j4/mfS5HXg5D86M39nT8H+I/OjN/Z0/B/iR/Duo+P5n0uR14OQ/OjN/Z0/B/iPzozf2dPwf4j+HdR8fzPpcjrwch+dGb+zp+D/EfnRm/s6fg/wAR/Duo+P5n0uR14OQ/OjN/Z0/B/iPzozf2dPwf4j+HdR8fzPpcjrwch+dGb+zp+D/EfnRm/s6fg/xH8O6j4/mfS5HXg5D86M39nT8H+I/OjN/Z0/B/iP4d1Hx/M+lyOvBx/wCc+d8yn/hf4j85875lP/C/xJ/h3UfEf6p+lyOwBx/5z53zKfg/xH5z53zKfg/xH8O6j4j/AFPpcjsAcf8AnPnfMp+D/EfnPnfMp+D/ABH8O6j4j/U+lyOwBx/5z53zKfg/xH5z53zKfg/xH8O6j4j/AFPpcjsAcf8AnPnfMp+D/EfnPnfMp+D/ABH8O6j4j/U+lyOrn8pnzDtetu0uZ/g/yROj/ObNf+7p+D/E5LXMmeZq199iipT4d1Hpyil9xr0fRZcGWb38TDDqcVqUiZQAAeo4AAAAAAAAAAAAAAAAAAAD2D2nF+08PVyaA6g2d17TWSDveFadNfde0d17TYCVOUtfde0d17TYAcpa+69o7r2mwA5S1917R3XtNgBylr7r2juvabADlLX3Xt+od17fqNgBylr7r2/UO69v1GwA5S1917fqHde36jYAcpa+69v1Duvb9RsAOUtfde36h3Xt+o2AHKWvuvb9Q7r2/UbADlLX3Xt+od17fqNgBylr7r2juvabADlLX3XtHde02AHKWvuvaO69psAOUtfde0d17TYAcpa+69o7r2mwA5S1917R3XtNgBylr7r2juvabADlLX3S8x3S8zYAcpa+6XmO6XmbADlLX3S8x3S8zYAcpa+6XmO6XmbADlLX3S8x3S8zYAcpa+6XmO6XmbADlLX3S8x3S8zYAcpa+6XmO6XmzYAcpa+6Xmx3S82bADlLX3S82O6XmzYAcpa+6Xmx3S82bADlLX3S82O6XmzYAcpa+6Xmx3S82bADlLX3S82exg4SUoyalF7prwZmAcpd/o+pQ1LDjPdK2K2sj5Pz9xYHzXGy7sK5X0TcJx+v2M6XT+11FqjDMqlVY+XFBcUX96+s5b4pidw9TD1UWjV+0ulBFWoYrjurlt7mVep9qsTCbrrrsut25Lbhj8WZREy7ccepbjTvK3zMqvDx5XWvZLovFvyPn2bW83LtybZy47Jbv2ew33arfqsu8vkk49IR6R9xrLxE1ergxTh8+UX0GHz5D0GHz5EoE8pdHO3yi+gw+fIegw+fIlAcpOdvlF9Bh8+Q9Bh8+RKA5Sc7fKL6DD58h6DD58iUByk52+UX0GHz5D0GHz5EoDlJzt8ovoMPnyHoMPnyJQHKTnb5RfQYfPkPQYfPkSgOUnO3yi+g1/OkPQa/nSJQG5OdvlF9Br+dIeg1/OkSgNyc7fKL6DX86Q9Br+dIlAbk52+UX0Gv50h6DX86RKA3Jzt8ovoNfzpD0Gv50iUBuTnb5RfQa/nSHoNfzpEoDcnO3yi+g1/Oke+g1/OkSQNyc7fKN6DX86Q9Br+dIkgbk52+Ub0Gv50h6DX86RJA3Jzt8o3oNfzpD0Gv50iSBuTnb5RvQa/nSHoNfzpEkDcnO3yjeg1/OkPQa/nSJIG5OdvlG9Br+dIeg1/OkSQNyc7fKN6DX86Q9Br+dIkgbk52+Ub0Gr50viPQavnS+JJA3Jzt8o3oNXzpfEeg1fOl8SSBuTnb5RvQavnS+I9Bq+dL4kkDcnO3yjeg1fOl8R6DV86XxJIG5OdvlG9Bq+dL4j0Gr50viSQNyc7fKN6DV86XxHoNXzpfEkgbk52+Ub0Gr50viPQavnS+JJA3Jzt8o3oNXnP4j0Grzn8SSBuTnb5RvQavOfxHoNXnP4kkDcnO3yjeg1ec/iPQavOfxJIG5OdvlG9Bq85/Eeg1ec/iSQNyc7fKN6DV5z+I9Bq85/Ekgbk52+VXkVqu6UI77LzKHUP6bZ9H2I6DM/pM/o+w57UP6bZ9H2IX/Kx67+xj9/8AZHABk8cAAAAAAAAAAAAAAAAAAAAAdQuaRJIlb3ri/NIlrojvh4NwAEqAAAAAAAAAAAAAAAAAAAAAAAAAAAAAAAAAAAAAAAAAAAAAAAAAAAAAAAAAAAAAAAAAAAAAAAAAAAAAAAAAAAAGM5cMdwMLZbvZeBO0jF723vZL1Y9PeQKq5W2RhHrJnT41MaKY1xXRGd7ahvSu+zaVetYnfU97BevD6y0PJJSTT6Mxh14stsV4vXzDkMe3urVLw6MtE91uiFqeK8XJey9SXNGeFdxQ7tvnHp7ibR7vrYvXNjjLTxKUACigAAAAAAAAAAAAAAAAAAAAAAAAAAAAAAAAAAAAAAAAAAAAAAAAAAAAAAAAAAAAAAAAAAAAAAAAAAAAAAAAAAAAArMv+kzOezueZZ7/ALjoMnnkT95z2W98q394m/iGfXf2VYaQAZPIAAAAAAAAAAAAAAAAAAAAAHSYz3xqn/cX2EyPyV7iBgviw6n/AHdidD5CO6vh4eWNTLIAFmQAAAAAAAAAAAAAAAAAAAAAAAAAAAAAAAAAAAAAAAAAAAAAAAAAAAAAAAAAAAAAAAAAAAAAAAAAAAAAAAAAABpnLil7DOyWy28We4lDyL4wXTx9xEyvWPdZaNi7J3zXN/JLYxhBVwUYrZJGRzTO5dNY1AACFkPU8VZWM0vlLmmczGUqrU+kovodkc9rWH3N3fQXqy6+8tWfZ7P4V1PG3o28T4/f/tshNTgpR6M9IODdtLu5Pk+nvJxWY09e1eM6AAQqAAAAAAAAAAAAAAAAAAAAAAAAAAAAAAAAAAAAAAAAAAAAAAAAAAAAAAAAAAAAAAAAAAAAAAAAAAAAAAAAAACpue90/wB5nPZD3yLH/ef2l/J7yb82c7N8U2/N7k5PEMfxCftrDwAGTygAAAAAAAAAAAAABlCErJKMIuUn4IssbSeksiX+GP4lq1m3hnfJWnmVZGMpvaKbfkkSq9NybObgoL+8y9oxVGO1NaivYiTHF+dL4G0YY93Hbq5/uwoY6O/17kvdE2LSKvG2f1F8seteDfvZl3VfzEX9OvwynqMk+6toqVFMa4ttR8Wb42bLZol91X8xGLx634Ne5l47MJnl3lpVkX47GXUSxfmy+JqlCyvqmvaTtXi2g1xt+cbE01yJVmNAACAAAAAAAAAAAAAAAAAAAAAAAAAAAAAAAAAAAAAAAAAAAAAAAAAAAAAAAAAAAAAAAAAAAAAAAAAAAA+S3Brtl+qExG2EnxS3L7SsXuKeOS9eZWaZjekZCbXqR5s6JLZbIxvb2dFK+4ADJqAAAacqiORRKuS6o3AJiZidw462uVFzhLlKLLGi1W1KXj0fvN+uYe6WRBc18r3FViW91bs/ky5MvPeH1nT5o6nDF/f3/dZAAzSAAAAAAAAAAAAAAAAAAAAAAAAAAAAAAAAAAAAAAAAAAAAAAAAAAAAAAAAAAAAAAAAAAAAAAAAAAAAAAAAHkntFvyR6YXvaib/usJjyqJvhrk/JNnPF7lPbGtf91lEMjl/EZ+6sAAM3mgAAAAAAAAAAEjExLMqfq8oLrJnuFiSyrPKC+U/uOhx8dbKFa4YRNcePl3lzZ8/DtHlqxcSFUeCmPPxfiyfXjxjzl6z+o2QhGEdooyOmI082bTM7kABKoAAAAAAADTZjxlzj6r+ojNTqls1sTzGcIzjtJARoyUl7TI1WVyql7PBmcJcS9pKswyAAVAAAAAAAAAAAOw7MY1FukqVlFc5ccucoJs487Xsp+h1/EkZZvyuvo43k7uNuW19iXTif2nX042O+y7sdFfH6LJ8XAt9+F89zkL/5+z95/adpR/VN/wDykv8AKyMniE9NETNv2UnZOqu7ULY21wmlVvtJJ+KJ3anTILGhlY9UYd3ymorbk/H4/aROx/6Ru/hfei+ruhdqGdp93OLipRT8YuKTXx+0reZi+2uKlbYeM+6q7JUU3Y2Q7aq5tTW3FFPbkVShD85VXwR4PS9uHbltxdNjoOzmNLCtz8WXWuxbPzTXJlAv60r/AOc/6yYndrKXrrHSJ+XU58tN0+qNmRjVKMpcK2qT5kf0DSNZx3PGjCLXLjrXC4v2o09sf6BR/F+5lb2RslHVJwW/DOt7r3NFIr9nKJbXvHq+nMRqVTnYlmDl2Y9vyoPqvFeDO6yq8DDxpX3Y1KhHbdqpM53thFLUapLq6ufxZ0+biV52HLHtlKMJ7buPXk9yb23FZlXBTja9Y9vCp/LGhfsof8j/AEKbs5Cu7WlGcIzg4ye0luiyzuzWHjYN98Lr3KuDkk2tuX0Fd2V/TMP3JfYWjjxmas7c/VpF4h0Go5el6bbCvIxIcUlxLhqizB4GlazhuzGrhB9FOEeFxftRhr+i5Op5NVlE6oxhDhfG2vH2Ik6Zhw0TTZ9/dHq5zl4L3GfaKxMT3dOrTea2rHFy+k6X6ZqssW7lGrd2bex7bfE6bKzdL0Zxx3Uotx34YQ35ebOb03VY4utWZc4vu7pS414pN7nUZOFp+tVRs3jZstlZXLmvZ/5L5PMcvDHp4jhPp65fqpNdt0i/CjdjKPpEntHu1wv28SJOLqui14lMLaoOyMIqX8jvz25+BWav2fu0+t3Vz72hdXts4+8py8VravaWN8t8d5maxEvoOXDT8LHlffjVKEdt2qk+pzevZ+m5WJXDChGNinu9q+Hlsy87T/oS73x+1HDxi5SUYrdt7JFMVdxtr1eSazwiPLqezeJRVpVuZlVQkpNtOUU9ox/13NXazBrqroyaK4Qju4S4Y7e1feTdaS0/s3HGj1ajXy8X1f2Mzsj+VOy6fWbqTX70f/BETO+X6rzSOE4veI25/s3XC3WK42QjOLjLlJbroXnaPSq7NPd2PTCFlPrNQilvHx/Epey/6aq/dl9h1DylDWpYk36t1KnFPzTaa+H2E5JmL7hXp61thmLe8qHsjTVdbld7VCzZR24op7dSDrdcK9euhCEYxUo7RS2XRF/o2H+T9ZzaEvUlGM6/3d3/AOCi17+sN370P8qLVnd5Z5K8cERPnf8Ay6vNjp+Dju+/GqUE0uVSZFrx9G1mqSprr4l14I8Eonvan9C2fvx+05zs3ZKvWqFFvae8WvNbMzrXdeW2+XJFcsUmI1KPqmBPTsyVE3xLrCXmiGdP2zit8SXi+JfYcwb0nlWJcGekUyTWAAF2QAAAAAAAAAAAAAAADyT4VuaUnOSS5tsyslu9vIn6Pi95Y7pL1Y9Ctp1DSsLPAxljY8Y/rPmySAc8zt0xGo0AAhIAAAAAxsgrIOMujOUzcd42TKtrl1XuOtK7WMT0ijjivXjzRaJd/wCH9T6GXv4nz/yrcO3vK+Fv1o8jeVVNjqsUl08S1TUkmuaZFo0+jyV1IACrMAAAAAAAAAAAAAAAAAAAAAAAAAAAAAAAAAAAAAAAAAAAAAAAAAAAAAAAAAAAAAAAAAAAAAAAAAAAAADTmPbGl7dkbiNnv+SivNkx5Wp+aFNqD2w5+3ZfWUxa6rLaiMfORVFcnl5/XzvLr9AAFHEAAAAAAAAGyimV90a4dX4+RrLvS8buqe8kvXs+pF6V5TplmyenXaZi40YRjVWtkur+8soRUIqK6GFNfdw9r6mw63kTMzO5AASgAAAAAAAABvqwsq6HHVj2zj5xi2jTOEoScZxcZLqmtmiNp1Md3gAJQ8lFTi1LoQpxlVPb4e0nGu6vvIe1dANMXxLdHpprlwy2fibiVJjQAAgAAAAAAAAOu7H5EZYduPv68J8W3sf/AIORNuLk3Yl8bqJuE14opevKNNcOT078ltm9ns70+xUVcdU5txnxJJJ+Zeam46b2clS5JvulUva2tn97KaPazNUdnTQ357P8Ssz9SydRsUsie6j8mKWyRTja0xy9nR6uKkTNPMrTsf8ApG7+F96Pdcyp4XaWORDrCMd15rbmiq07UbtNulbQoOUo8L41utjHPzbdQyXfcoqbSXqrZci3H79+zP1YjFFY87d/R3VrWVU9+9hHn5rm19rOLX9aV/8AOf8AWMDX8zAxlRUq5Qi21xptr2dSF6XZ6f6ZtHvO87zbblvvuVpjmsy0y563iunYdpcLIzsSqvGr45Rs3a3S5bPzNfZ7RrNOc78lx72a4VFPfhRUfnXn/s8f/hf4kTM1zPzIOuy3hg+sYLZP7ysUvrivbNh5+p3mWfaLNhm6pOVb4q61wRa8dur+J1mtY9uVpVtNEeKyXDst9vFHz8vPzqz/ANnj/wDC/wAS1qT24+zPFmr93P3aPze1X9h/+SP4m3szCVeuqEltKMZJr2mX515/7PH/AOF/iV2LqN2JnSy61B2SbbUly5ltWmJiVN4q2rasy6HtHqWVgahj9xY1Dh4pQ8JcybqVENa0ZTo5ya7yv3+X3HJalqV2pWwsvjBOEeFcCaN2n65l6dQ6aVXKG+6U03t7uZT051GvLX6is3tFvyy16VpdupZTqj6kYc5za+T/AKkz8iavg5O+Km3vynXNLf37kD8o5Ec6eXTJU2Te7VfJP6GWcO1ebGO0qqZPz2a+8vbn7Msfo6+7e/l0OfN1aFc8txc+42nt0cmtvtOAJuoarl6i0r5rgT3UIrZIhDHTjHdHUZYyWjXiHc9p/wBCXe+P2o5ns7jek6vSmt41/wAo/o6fXsZZ2v5ediyx7oUqEtt3GLT5PfzI+m6ndpk5zohXKU1s3NN7L4la1tFJhpky0vli3s63Vdbx9OvjTbVOyTjxertyNmk6rRqcbO5rlDu9t1LbxOJzsy3PypZF3DxtJbRXJbGzTdSv022dlCg3OOzU1uiPR+39V46ufU7/AJVrpeN6J2snRtsoufD7mt19Rl2qtnRq+NbW9pwrUk/8TK6Wt5L1KOdwVK6MeHZRez+s0alqN2pXRtvUFKMeFcC2WxaKzyiZZTlpGOa1+du5wras6qnOhylKtx927W6+KOQ17+sN370P8qNena1labTKqlVyhJ8W003s/ZzI2Xl2ZeZLKsUVZJptRXLktvuIpSa2lbNnrkxxHu7XX8W7M0ydOPDjsck0t0vH2lf2f0K7DyPSsvaM4pqEE99t/Fld+def+zx/+F/iR8rtBqGTBwdqri+qrW319SsUvEcWl82Gb8++4b+1WbDJz401tSjQmm1859fuKQA3rHGNOLJeb2m0gAJUAAAAAAAAAAAAAAxnLhj7TI0TlxS9gTEbZU1SutjXHq2dPj1RopjXFckiv0bF4Yd/Nc5dPcWhhedzp00j3AAZtAAAAAAAAANJrZ9GABzOrYno+S5RXqT5/SeYNu6dUn05ovdQxVlY0ovquaZy/rU2+Uosv5h9N+H9R6+Hhb81f/QtgY1zVlamvEyM3SAAIAAAAAAAAAAAAAAAAAAAAAAAAAAAAAAAAAAAAAAAAAAAAAAAAAAAAAAAAAAAAAAAAAAAAAAAAAAAIWoP1oR8luTSuzZb5DXkki1fLTHH3KXVpevXHyTZXkvUpcWW181JEQzt5eR1VuWa0gAKucAAAAAAABvw6e/yYQ8Or9x0+NXxT325RKbRqvVstfj6qOgx48NS83zOrFGq7eZ1V9318NoANXKAAAAAAAAFhpmNVwWZuUt8enpH58vBEXDxbMzJhRUvWk+vkvMlapk1ycMTGf8A6ajlH+8/GRWe/aGlI1HKWGRquZfZxd/OtL5Ma5OKivoJULnquFdXkbSyceHeQs25yiuqZUFphQ9D07IzLeTug6ao+e/VkWiIjstS1rTO57e6rABdiAACHkw4Z8S6SMoPiimbciPFU/NcyNU+bQRPhtABKgAAAAAA9UXLom/cGmns1swPAe8Mtt+F7eewSbeyW7A8B64tPZpp+4OMl1i170B4D1Jt7JbsOMk9nF7v2AeA9cZLrFr3oJNvZLdgeA9cXHqmveeJNvZLdgAZcE/my+BiAAMuCfzJfADEGXBP5svgYgAZV1WWy4a4Sm/KK3Flc6pcNkJQflJbBOvdiD1Rcuib9x4009mtmEAMoQnZLhhGUn5RW57ZTbU9ra5wf96LQTqWACTb2S3Z64uPVNe8IeAG1Y17hxqixx+coPYJiJlqAPVFy6Jv3BDwHrTT2aa94UZPpFv3IDwAzrqste1dcpvyitwMAZWVzqlw2QlB+UlsYgAAAAAAAAAAAADey3AwslstvFmWFjvJyIw/V6s0tuUtzoNLxfR6OKS9eXNlLW1DatfZMhFQioroj0A53QAAAAAAAAAAAAABQ63h8E1fBcnykXxryKY30yrkt00TE6dHTZ5wZYvH+f7OYwruCfA+kunvJ5V5FMse+VcusXyZPxre9qT/AFlyYtHu+qtq0ReviW0AFWYAAAAAAAAAAAAAAyjGU5KMIuUn0SW7N08LKrhxzxrYx83B7BG4hHANtONfet6abLF/di2EzOvLUDbbj3UNK6qde/Tii0agROwG2WNfCLlOiyMV1bg0jXGLlJRim2+SS8Qbh4DZZRbUk7apwT6cUWjCMXKSjFNt9EkDbwEiWDlwjxSxrlHzcGaARMT4eA2zxr64uU6bIxXVuDSPK6bbd+6rnPbrwxb2CNw1g3SxciK3lRal5uDNQTExLwGddc7ZcNcJTfXaK3NnoeV/Zrv+BhG4hoBtsx7648VlNkI+cotIV491seKumycfOMW0DcNQNzxMmK3ePal7YM1dAmJiXgBt9GvcOPuLODbfi4HtsDemoGUISnJRhFyk+iS3bPbKrKmlbXKDfRSWwNsAba8e+2PFXTZOPnGLaNYNvAb68PKtjxV49s4+ag2jXZXOqXDZCUJeUlswjceGAMoxlOSjCLlJ9Elu2bfQ8r+zXf8AAwmZiGgGdlVlT2srlB/3lsYxi5SUYpuT5JJdQPAbLKLqknbVOCfRyi0K6bbd+6rnPbrwxb2BuPLWDOyudcuGyEoS8pLZmAAAAAAAAAAAACqulxXTfmy0slwVyl5LcpbJ8Fcpv9VNl6tsfbcypMmXHk2S/vM1AGD5+08pmQABAAAAAAAADoNNr4cOpeMufxLpLZJLwK3DjtGmPkkWR2xGoeLed2mQAFlAAAAAAALLS6K64T1DJW9NL9SL/Xn4IiZ1C1a8p02Wf/2rT+6XLLyY7z84Q8veypNmRfPJvnda95ze7MIRlOahBNyk9kl4siI15Te3KdR4StNw/TMnhk+GqC4rJ/NihqWZ6XkeouGmtcNUPKJKz5RwMRadU07JbSyJLxfhH6CqIjvO1rfbHD/UABdkAAA1utiBH1bNvbsTyDbyul7wNoAJZgAAAAC+7IW8Go2Vt8rK/rT/APJj2sq4dXi0udlaf080Q9Cu7nWcaXnPh+PL7zo9axe/1jS3tvvN7+5bP8TG325Nu2kc8HH4lPsw09HeGtv5ngXv2Oa7I18WqTm18ip/Hdf6nRwyt9ctxd+lEZfTu/xRC0HF9H1LU+WyViUfdzf3oyidVmJdN6xbJSY9twrtVt7ztbjR/Zzqj9e/3k3tj+j6f4v3Mpe97/tRGzfffKW3uUtkdfqOLh5VUYZvDwKW63nw8y1vtmrOkTkrkiPeXJdl/wBN1fuy+wndrLZ05+HbW9pwi5J+1MtsHTtKx8mNmJwd6k9trXL6tyn7Zf0rG/cf2kxaLZFbY5x9PMT8rTUYw1js+7a1u3HvIrya6r7UV3Y/E3ldmSXT+Th9r+4dkc3nZhTfJ+vDf61/37Sw1OyvRdFlXj+rKbcYee7e7f0L7iJ3G6Q0rxvrPPtHdzev53p2pzcXvXX6kPo8fie9m/07jf4v8rKws+zf6dxv8X+Vm0xqkw4aWm2WLT8ur1XV6tLdXe1zmrN/k7cttvxNXd6dr+I5xgt+nFttODK3tn1xP8f3GvsbKXpOTH9VwTfv3/8AJhFdU5R5d05ZnN6du8f9KmGPPE1ivHs+VXdFe/muZ22p6hXpuMr7ISnFyUdo9f8Avkc3riiu1FTXVyrb9+50uo0YmRjqGc4qriTXFPhW/vJvO+MyjBWa84qpre1WLOqcFj3Jyi14FHo2nvUs6NTbVcVxTa8i11fA0enTbbMSdTuW3Co3cT6rflv5GfYxL/1cvH1V9paJitJmrKa2vlrXJO1lm6hg6FTCmFXrNbxrh5ebZW52v4GbplkZ47d3SMJro/NMrO0kpS1vI4v1eFL3cKKsmuONRMq5eptFprHjw6fsX1zP8H/UVnaCLnr98F1lKKXwRZ9i+uZ/g/6ir7RNrXMhrk04/wCVCP7SU3//ADV/f/l1Mli6BpnHGpyUdk3Fc5vzbIK7SaflUWQyqJL1W1CS4lL2e836drmHqFCpy3CFrW0o2fJl7vD6DXn9mcW+LniPuLOqXWL/AAMoiIn7/LptN5jeHWvhSdnGpa/S4x4U+NqPl6r5E7tn/PYv7svuIXZ+qdPaGqqyPDODnGS8nwsm9s/57F/dl9xrP9pDmr/+a37/APDf2Z0mpYyzciClOXOCl0ivP3m6ztViQyXXGqyVae3eLb6kSpNw7Mb19Victv3ThCtaxeZmV8mScFa1o7LXdMoz8B5uMo97GPGpR/Xj/wCCv7G/0vI/cX2lx2dbnoNCn02kvo3ZT9jv6Xk/uL7SNzxtX4XmInLS8e6Z2rwFdjRzK1vKr1Z7eMf9H9pl2P8A0Zb/ABn/AJUSsbIhZqefpt3NP1op+KcVuvr+sw7P47wlmYkufd3bp+aaWzKzP2cZXisetF4/WP8ANy0sf0rXJ0b7d5kOLfkuI67MysXQcGtV0Phb4Yxjy3fm2cdkXTx9Xture04XykvepHXYmq6fq1Kqt4FOXWqzz9nmaZIntPsw6eY+6InVkDJ7Qadm6fbG/HbsS9Wua33fsfgcqdZqXZemdcrMFuE1z7tvdP3eRybTTaa2aL4+OvtY9T6m45gANHMAAAAAAAAGu2X6qM5PhW5pjGVk1Fc22RK1Y90zS8Xv8hSkvUhz+k6HoR8LHWNjxguviSDntO5dNI1AACq4AAAAAAAAAAAAAAACp1vD7yvv4L1o9fcU2Nb3Vqb+S+TOulFSi4vozldQxXi5Mo7eq+cS8d+z3vwrqOUTgt/kngj4VvHXwP5UfsJBnMaejManQAAgAAAAAAAAMoxc5KMVu29kjEl6Uk9Txt+neL7Qi06jbp8bHxtE0922bcaXrz25yfkiHV2nqlbw248oVv8AWUt38DPtU5ehUpfJ7zn8GcsViNuTFirkryv5lbYVENX1icu6VdPy5Rjy5f6l3qWq06UoU11KU9t1CPJRRX9k9uPK89o7fWQO0Df5Yu3/ALu3wQ9yaxfLwnxEOgwM/H1iiyuypJr5VcufLzRzGp4foOdOlbuPWLfkyd2X4vynLbp3b3+KMu1W3p9Xn3fP4seJTSPTy8I8OllCFlHd2bOM48LXnyOQpxpYevU0T/Vujs/Nb8mdHq10sfAryI9apxl710f2mnUaIZFmFqFPPhshu/OLa2/79pEMMNprH6Sj9q/6Pj/vv7Df2dxKqtPjkcKdlm7cvFLfbZGjtX/R8f8Aff2EXRNahiV+j5Kfd77xmlvw+8n2aRW1sERVKj2nh3zjZjSjDfbdS3a+gptVyqsvOnZRWoQ6JpbcXtZ09uFp+qV94lCbf+8rez/795zOq6dLTshQcuKElvCXmI0vgnHy7RqXS69+hrv8P2oruyX/ALv/AAf9RY69+hrv8P2oruyX/u/8H/UR7Ma/2Fv3/wCEvL16GJnTx7KJOMNt5xlz6b9P9TLUsDH1PC9Ix1HvXHihOK+V7GUOvfpjI96+xF/2c4vyTDfpxS2925Pha9Ix0rkr5U/Zf9Jy/hP7UXOqaytOvjU6HZxR4t+Lbxfs9hVdntlrV3D04ZbfFFxqFemTui85195w8uKTXIT5MvGcv3RvspNT1yOfiOhY7hvJPfi3+4tezH6Lf8R/cU2twwIOn0Bw58XHwyb8tvvLnsx+i3/Ef3CfC2WKxh+2NIz7SqGRKFmN6sZNNqfP4bG3tFh024Ly4xSshs+JL5SfL7wuzdDyHZZdOcXLicUtjDtHn1RxnhVtOyTXEl+qlzH7KV4zevpf5uYOx0aSydDhB8/VlB/X9xxx0/ZS3fGvq+bNS+K/0Jl0dTH2b+EDs1Rx6o5tfzUW/p6feTe1dO9NFy/Vk4v6ef3G/SKliy1K5rZK2S+hbv7zC9+m9llN85Rgn9MXz+xke7G195Yt7dobtMfovZ1WeKrlP7dir7OadDJsnkXRUoVvaMX0bLHUn6N2bjX0bhCH2b/eZdmtvyUtuvG9yFeUxS1o95Y6hr9eHkOiqnvXDlJ8WyT8iQli65p/Fw9d0m1zhI5DJ4nlWuXyuN7+/c6Dsm33OQv1eJbe/ZkzC+TDWlOVfMKrTa5U63TVP5ULeF/QdJq+pvTYVSVSs421zlttsU0tl2r9Xp3q+wu9U02OpRrjK118Db5LffcSjLNZvWb+NNenZ9OsU2QsoS4duKMvWTTKGOMsTtHXRH5Mbo7e57NfadBi4mLouLZOVj2fOU5ePkkjnasn0vtBXftsp3R2Xs6IQYvNuP5Vz2mrndRjV1xcpyt2SXuNsVToOlbvaVj6/wB+X4FjZ3cdrbOFKvd8T8Cl7T4kraIZUG2q+Uo+Gz8SIZY7cuOOfDnL7p5F07bZcU5vds1gF3p+AAAAAAAAAAAaMyXDjv2vYpNQnwYkvOWyLbUJc4R+kotWnyrh72y3iq2W3DBaVaADF4QAAAAAAAAAAOrxf5yv3fcTytw5bqmXmkWR3Q8S3kABKoAALXhx9Lx6nbRG/Ltjx8M/kwT6cvFnkM7Dyv5PMxK6U+ltEeFx968RrUHdKrOrW9NsIrdfqyS2aKsziNxtve01tqPCzei5Dya4VuNlFj5XR5x29vka9UyoWzhj4/LGo9WC+c/GRHpzMiiqyqq2Ua7FtKPgaCYid91ZtXWq+4WuDGOn4b1C1J2y3jjxfn4y+gjabh+l3vvHw0Vritn5Ix1HM9MyOKK4aoLhrh82KE950V+2OX+iNOUpzcpNuUnu2/FngBdkAAAAABCv/npE0g3c7pe8JbQASyAAAAAGVU3VbCyPWMlJfQfR3XC+dF/Xg3lH6VsfNixr17Uqq41wyWoxSilwRfJfQZZKTbw6unzVx75LDHzd+2E7N/VnY6vo22X1pHSzjDFhlZHjJd5L6IpfcfPIW2QuV0ZbWRlxKXt6k23XNSuqnVZk7wmnGS4IrdfAi2OZ1pfF1MVieXztq0xt6tiN9XfD/MjpO2P6Pp/i/czkqrJ02wtrfDOElKL8miTmapmZ1ca8m7vIxe6XClz+hFrVmbRLKmWK47Un3TOy/wCm6v3ZfYTO2X9Kxv3H9pRYuTdh3q7HnwWLdJ7J/aZZmfk50oyyre8cVsnwpbfATWefIjLEYZx+6V2d/TeN739jLXtp/wCz/wAf/Sc5j5FuLfG6iXDZHo9k9vibs3UcrP4PSre84N+H1Utt+vRewTWZvFiuWIwzT3lFLPs3+ncb/F/lZWG3GyLcW+N1EuCyO+z2T25beJe0biYZUtxtEz7Ox7QaTfqbo7iVce74t+NtddvZ7DZpen06Jh2TutTk+dk3yS28Ecx+cOqf2r/8cfwImVnZWY16RfOzbom+S+gxjHbXGZ7OyeoxRab1juk25fp2vRyNtlO6PCn4JNJHWa7gW6jgxoplCMlNS3k+W2z/ABOEhOVdkZwe0otNPyZY/nDqn9q//HH8C1qTMxx9meLNWItF/dKfZTOSb72j/if4Grs1qEMLPcLZcNVy4W30T8DU+0GqNbelf/jj+BWExW0xMWUnJStotjjx8ux17Qp6hcsjGlGNm20oy5KXk9ytfZa+GFbbbdBWxW8Yp8tvHdlfi61n4kFCrIbgukZJS2+J5mavnZsOC+9uHzYrZP4dSsVvHbbS+TBbdpidrnsX1zP8H/UV2u1yu7Q3VxaUpyjFbvZdEQ8LUMrA4/Rbe749uL1U99unVe01ZORblXyuvlx2S6vZLf4ForPObM5y1nFFPh0GT2Tmq4PFvjKe3rKfJN+xlroODk6fizhl3KSb3jFPdQRyuLrWoYsFCvIbgukZpS2+J5l61n5lbrtvfA+sYpRT+BWaXntMta5sNJ5VidrLBvhk9sXbVzhKUtn57Ra3M+2f89i/uy+4oMbJtxL43UT4LI77PZP2eJszM/Kz3B5VveOHKPqpbfAtw+6JZ+tE47VnzM7dX2czK83S1i2NOdceCUX4x8PwKuzspk+kuNdtfct8pNvdL3FFVbZRYrKpyhOPSUXsyyXaPU1Dh7+L9rgtyvC0Tuq8Zsd6xGSPDpNRvp0bRu5rltLg7uteLfn95Udjf6XkfuL7SiyMm7KtdmRZKyfnJmeHnZODOUsWzu5SWzfCnv8AEn0/tmPeUT1ETki2u0LPWcmeH2nsyK/lQcHt5rhW6Oux5VXwjk1c1bFc/NeH2nzvJyLcu+V18+OyW272S32W3gScXWM/EpVNGQ4VrouFPb4oi2OZiFsXUxS9pnxL2WLLM1u3HhKMXO6S3k+nNlrmdlLYy3w7oyj82zk/ic7OyVlkrJPecm5N+0sKNe1KiChHIcorpxpS+vqWtFv7ssqWxd+cOs0qi7TtN4c29ScN5OW+6jHy3Zw2VYrsq62K2jObkl72SMzVc3OjwZF7cPmpbL6iEKUmNzKc+aLxFa+IAAaOYAAAAAADGcuGPtA12S3e3giy0bF4pu+a5L5JX49Mr7o1x8WdPTVGmqMIrZJGV7ajTeldyzABi3AAAAAAAAAAAAAAAAAAAIOq4npOO3FevHmicOpK9L2x2i9fMONrm6rFJdV1RaxkpxUl0Zo1jE7jI7yK9Sf2mvBt61P3om0bjb62mSufFGWqYACioAAAAAAAAZ1WSqthZB7Sg1Je9GAA7SSx9c0zZS24ufthIq6ezFnfLv74d2n+pvu/wKSjIux58dFkq5ecXtuSbNY1CyHDLJnt7Ek/iiupcsYclO1J7JuHOOja1OmdilVJcLkn08tyz1fR1qMo302RjZttz6SRyT5vdkrH1LMxY8NOROMfCPVL6GTpa+K24tWe7ptK0yGl1WW3WRc2vWl0UUc3q+Ys3PnbH5C9WHuRryc/Ky1tffOcfLovgiMIhOPFMWm9p3Lsde/Qln+H7UQuzWWraZ4VvPh9aG/l4opLtQy76nVbfOcH1izVTbZRYrKpuE10aI12Vrgn05pLou1f9Hx/339howNBqy9Oja79rZ80481H2MqMjMyMpJX3SsUea38DHHyr8aXFRbOtvrwvqTpNcV644rE93RaVomRg5qunfHgSa4Yb+t7yJ2pyK7MiqmDTlWm5beDe3L6iBZrGoWQ4ZZM9vYkn8UQm23u+bGimK3PneXZa9+hrv8P2oruyX/u/8H/UU92oZd9TrtyJzg+qZhj5eRi8XcWyr4tt9vEjXZWMExjmm/Loc7QbMzUbL3dGFc9uSW76ErOyaNH05U1NKajw1x8d/NnMvVc9rZ5Vv0PYiznKcnKcnKT6tvdsaIwWnUXntC37MfpOX8J/ai01jR7NRyYWwthBRhw7NPzf4nL0ZFuNZx0WOEttt15Ej8rZ/wDarPiTpa+K8351lJztCtwsWV87oSUduST8XsXHZj9Fv+I/uObu1DLvrdd185wfVM8oz8rGr4Kb5wjvvshovjvenG090/S9QeJq1kbJPurJuMt3058mTe02BxQWZWucfVs93gzm5Nyk5N7tvdslS1LMlU65ZE3Brhab6oaTOKecXqiF32Wt4c+yvwnX9af/AJKQ2U3WY9ispm4TXRoS0yV51mrr9XccXSsqUeTsfxb2X2EPs5JZGl3403yTa+iS/wDJQ35+Vk18F185x332bMcfLyMXi7i2VfF128SNMIwT6c133X/aqxRxaKV+tJv4L/U0dmc6FUp4tklFTfFBvz8imyMq/KcXfbKxx6b+BqJ12Xrh/wDnwl0updn5ZGVK7HsjHje8oy8H7CdRVRommvjnul60n4yl7DmatXz6YcMMme397aX2kfIyr8qXFfbKxrpu+hGpZ+jktEVtPZK062V+uVWy+VO3if0lt2qk41Yzi2vWl0fuOcrsnVZGyuTjOL3TXgbMjMyMpRV9srFHpv4E6a2xbvFo8Q6vT74avpThdzltwWe/z+853Fx54uuU0WfKhdFe/n1IuPlX4rk6LZV8XXZ9T2zLyLL43ztlK2O20n1Q0iuKazaI8S6PtRZOGDXGMmozntJefIy0DMjm4MsW7aU61wtP9aP/AHyObyM3JyoqN90rEnukzCi+3Hs7ymyUJ7bbojXZX0P/AJ8fdu1LDlg5k6X8nrB+aIhvyMu/KcXfbKxx6b+BoLOiu9d/IAAkAAAAAABJ8MW30S3ArcuXFkS9nIoNRnx5cl4RWxczl8qcveznpyc7JSfWT3Jv2jTLr7caVoxABk8kAAAAAAAAAAHQabZxYdUvGPL4F0nut0c3o1u8LKn4PiRf48uKpea5HZSd1h5GavG8w2gAuxAABLwdQtw24pKymfy6p84yJNmBRmwd2mN8S5zx5P1o+7zRVmVdk6pqdcnGUeaaezRWY94aRftq3eHjTi2pJprqme1wlZZGEE5Sk9kl4stFk42qRUM3ajJ6RyIrlL95febK8d6LTPJv4JZMt40JPde2RHL/AFWjHvvE9mnUJxwsWOnUtOW/FfNfrS8vcirPZNyk5Sbbb3bfieExGlLW5SAAsoAAAAAHQgL1rN/N7ku+XDU/byItS5tgnw2gAlmAAAAAABthi5FkFOui2UX0cYNphMRM+GoA2VUW3b91VOzbrwxb2CNbawZThOubhZGUJLqpLZntdVlsuGqEpy232it2E6YA2W0XU7d7VOvfpxRa3MIxlOSjGLlJ8kkt2waeA2WY91KTtqsgn0cotHlVNt2/dVTs268MW9hs1PhgDOVNsLFXKucZvpFxe7+g2ehZf9lu/wCWyNmpaAbpYeTGLlLHuSS3bcHyNJJMTHkAJFeDl2w468a6cfOMG0NkRM+EcGU4Trm42RlCS6qS2ZnXj32x4qqbJx323jFtA1PhqBv9Cy/7Ld/y2a7KrKZcNtcoSa32ktmRsmJhgDdLFyIwc5UWqKW7k4PY1Ri5SUYpuTeyS6sk1MPAbLMe6lJ202QT6OUWjCMXKSjFNt9EgaeAky0/MhDjliXqPm62RhsmJjyA3+hZTW6xrv8AlsehZf8AZbv+WyNwnjPw0ANNNprZrwBKoDZXj33R4qqbJpPbeMWzGyudcnGyEoSXVSWzCdT5Yg3RxMmcVKOPbKL5pqDaZ76Fl/2W7/lsjcHGfhoBtsxr6o8VtNkI9N5RaRqJJjQAAgAAAAADROXFLc2Wy2W3mZ4GM8nIUdvVXNkTK9YWej4vd199NetLp7izPIxUYpLoj05pnc7dVY1AACEgAAAAAAAAAAAAAAAAAAAADRm48cnHlW/LkcpKM6bXF8pRZ2RR65ibNZEF7JFqy9X8L6n08npW8W/r/wBsKbFbWpL6TMr8O3u7OF/Jl9pYFZjUvcvXjIACFAAAAAAAAAAAAAAAN9GJkZP8xTOa80uQJmI8tAJGRhZOMt76JwXm1y+JoS3eyBExPeHgJkNLzpx4o4tm3tWxGtqspnwWwlCXlJbMIi0T4lgDOqqy6ahVCU5vpGK3ZldjX4+3fUzr4unFFrcJ3G9NQNtOPdkNqmqdjXVRjvsY2VTqsddkJQmusZLZg3HhgCV+Ts3+yX/8tmq3Hvo/nqbK/wB6LQRFonxLUAb5YeVCrvZY9qr234nB7bBMzENAN9WHk3w46qLJx6bxi2jP8nZv9kv/AOWwjlHyigkTwcuuDnPGujFc23BpI8qw8m6HHVj2zi/GMW0DlHnbQD3obaMW/JbVFM7NuvCugTMxHlpBKv0/Lx48VuPZGK6vbdIihETE+AEiGDlWVqcMa2UGt1JQbTNATExPh4Dfbh5NMHO3HthBfrSg0jSk5NKKbb6JAiYnw8BMWlZ7hxei2be7n8CLOEq5OM4uMl1TWzQRFonxLEABIAAAAAAAAAAAAAGnMnw48vOXI3ELPnvKMPJbkx5XpG7KvPs7vEn5y9VFKWOrWc4Vr95lcVvPd5vXX5ZdfAACjjAAAAAAAAAABvwru4yYTb9XpL3HUYs+Ge3hI5AvNLye+oUG/Xr5fR4G+G3s4urx7jnC+Brps7yG/iupsOh54AAAAAGUpykoqUm1FbLd9EYgAAAAAAAAAAYW2d3Bvx8AI+VPinwrohBbRRrguKW7NwhFp9gAEqAAAAAAd32caWhY2/8Ae/zM4Q7PTHJdklKD2lGqxp+1OTRjm8Q7OjnV5n9HPdoMT0PVbYpbQs/lI+5/67nTdmsVYulQlJbTvfG/d4fV9pH1TEWtYuBk0r5UkpbeEX1+DRPjfGWsxxK9lCihyaXg20l9X2lLW3WIdGPHFMs29p8f5uU7TfpzI90f8qLXsfjqNWRly5bvgT9i5v7iq7S/pzI90f8AKjo68ezD7M91TXKVzq+TFbvil+G/1FrT9kR8ssVf/ta3xtq12MdS7Pxyq18lK1e7o/8Av2HM6P8ApfE/ix+06vQKbXozxcumdezlDaa23i//ACzmNPplj69RTP5Vd6i/oYpOomqM0TNqX+XQdq6p304lVUXKc7dkl7jdFUdnNH3e0rX/APfP8C1t7qO11vClWm+KX6vmUHa3CnbRXlwbcavVlHfkk/EzrO9Vnw6cteHLJHlQ4d9mTreNdbLinPIg2/8AEjstX1NaXjwtdTs4pcOylt4HE6X+lcP+PD/MjuNThgzoitQcFXxerxy2W5fLrlG2HSzaaWmJ7qHK7UxvxbqfRHHvIOO/edN1t5HNnRazTo0NPk8F1d/xLbhm29t+fic6aY4jXaHPnm821edrnsxhVZeoSldFSjVHi4X0b35F5q+vrTMpY6xnZ6qk25cK+jkcvpOoT03MV0Y8UWuGcfNHX1ZemazWoPu7H+zsW0l7v9DPJH3bmOzo6e28fGk6sodc1nF1HDrhVR/K77uU1zh7E/aWnZD9FT/jP7EV2udn4YlEsrEcu7j8uEuey80yx7Ifoqf8Z/Yhbj6f2px8/X+/zppv7Vwpvsq9Ek+CTjv3nXZ+4otZ1JaplwvVTr4YKGzlv4t/edJdR2ed03a6O8cnxb2Pr4+JyuoqiOfcsXbuVL1OF7rYtjiu+0M+onJx1a0TD6BGMLMWFdiTjOHC0/HkcTHDlg9oqMeX6uRDhfmuJbM6jVrpY2jwyIfKpdc18UvvI+rU15UcHVKOfd2Qk35xbX2P7zOk6/zdOesX18x3/wAmntj/AELH/iP7DZ2Vwqq9PWW4p22t8/FJPbZfA19sf6Fj/wAR/YQOz+uwwa/RspPud94zS34fo8iYiZx9mdrVr1O7Jse1tayHGzEnGvfbfi9ZfQUetZdGbqE7cepQh03S2c/azrbsHTNYrdkVXNv/AHlb2kvf/qcnrOlz0vJUOLjrmt4S+5lsc1327Sz6iMvHvO4dnl5awdMeS4cahGPq77b9EUv53w/sUv8Amf6F5kRx5ae45nD3DiuLiey8PvKPNo0BYV7odHequXBtY299uXiZ0ivvDpzTkjvW0Q5m6feXTs224pN7e8wBIwMd5edTQv15pP3eP1HV4h5MRNp07DSlDTNDolYtnY4uXvk0vsa+BVdsMbhvoyUuU1wS966fb9RYdp68i3EooxaLLPX4nwR322XL7fqNus0Szez7lODjbGCt4WuaaXP6tzmrOpi3y9TJXdLY49ohVYXaeOLh00PEcu7io78e2/1HQ5easbTZZjr4koqXDvt128fpPnZ3Orf1as/hR+4tkpETDPp817VtufEKHWNfjqWGqFjuv11Ldz3+4pADetYrGocN72vO7AAJUAAADey3YNVsufCgmI2wbcpe1nRaZi+j46bXry5srNJxe+v7yS9SH2l+Y3n2dFI9wAGTUAAAAAAAAAAAAAAAAAAAAAAAAMLa421yhJbpozAHI5dEsbIlW/Do/YTMW3vaufyo8mT9axO+p72C9eH1lFj291apeHRl57w+r6TP9Th3P5o8/wDv1WgCe63QM1wAAAAAAAAAAAABO0jC9Pzo1y/m4rin7jotS1OnSa4U1VJza9WC5KKK/snt3uT87hjt7uf+hD7R8X5Xs36cMdvdsV8y5LR6mbjbxCXZ2j77Dtrsx495JbLxj9Ju7NYEO6eZZFOTbVe/gl4nNHZ6Rz0Org68EtvfuxPZGasY6ar7oOV2l7vJlCilTri9nJv5XuJ11VGtaYpxWzkt4N9YyONOs7Mb/kyW/TvHt8EJjSM2KuOsWr5hTdn046zWmtmlJNfQzotXxFnYVlcedsPWj7/9Sj0vb85p8PTjs2+suMjK9G1yqEntC+pR+lN7faJ8q5tzkiY862rOynLIyP3V9pC139NXe+P2I6DGxVi63fKC2rvr41701v8Ab9Zz+u/pq73x+xCPLTHaLZZtHw6jU8t4OFK+MFNxaWze3VkTTdXp1NyotqUJ7b8L5qSMu0X6Is/ej9pz2hcX5Yx+Hze/u2ZER2Y48dbYptPlnruBHBzF3S2qsXFFeXmi/wA/+r0v4MfuIPazbgxvPeX3E7P/AKvS/gx+4labTatJn5Uem63LAxe4VCmuJvdy2OlxMt5OnxynDhcouXDv5bnCHZaV+gK/4cvtYmFupx1iOUR3mVRl9oZ5OLZQ8eMVOO2/F0+otuzn6Ih+9L7Tjjsezn6Ih+9L7RPhPUUrTHqvy5jDxXmahCjfZSk935LxOpz8yjRsSEa6lu+UILl72yk7O7flh79eGWxu7V8XpVHzeB7e/f8A8D3Tkjnlik+E7StbWfd6PdWoTa9XZ7qXsKntDgQw8uM6lw12ptJeD8SNo+/5VxuHrxr4F12r29Go+dxvb4DxJxjHmiK+JWGkSUdJxm3suFL6zm9ewvQ89uK2rt9aPs80XlCf5scns1Q2vo3NWQo6zoStit7oLfl85dV9P4CGWO00vNvbem/tD+hrPfH7UQuy2NW67cmSTmpcEd/Dl/qStclx6C5/OUH9aKLSNUlp1slKLnVP5UV1XtQjwtjra2GYr8rXM7QW4ubOn0VcEHt6zab9pWa1qVeoW1uqvhjFdWvWb/A6KF2natXw/wAna9vkyW0l95Q65pMcDhupbdMnts+sWI0nDNItETGpVAALO0AAAAAAAAAAAAACqvn3l0peG/Iscifd0yl47bIpsizuqJz8ly95evy2x6rE2lT5lneZU5eCeyNIBhPd4FrTa02n3AAFQAAAAAAAAAADbjXyx7o2R8Oq80agInSJiJjUupxchSjG2t7xkWEZKUU0+TOQwcx409pbuuXVeXtOhx8hJKUXxQlz5HZS/KHlZsU45/RPB5GSnHeL3R6XYAAAAAAAAAAAAHkpKK3k9kAk1FNt7JEKybtn7PBHttrtey6eCMoQ4Vz6gmdPYx4VsegEswAAAAAAAA7TS/6p/wD0rPtkcWSq9RzKsf0eGRONWzXAumz6lL15Q3wZIxzMz8L7svqdVOHdRkWxgqnxx4ntun1S/wC/Ex7NZEsvWsy+fWyDfu5rkcybsbLvxJuePbKuTWza8iJx+de61OomOMT4hdahjel9r+5a3i5Qcvcopst9e1eelqmNUITnZu2peCRyKz8pZTyVfLv2tnPx2MMnLvy5qeRbKySWycvBEenuY37LR1EVi3HzMuq0TXrdRzHRdXXD1G4uO/Noi6ljdz2rxLUvVunGX0p7P7jnaL7ce1W0zcJx6SRut1HMusrstyJynU94N/qsenqdwfUcqRF+8xLpu19s4YFUIyajOfrJeOyMuzudHUNOliX7SnXHhaf60H/3sctk5+VlxjHIvlYovdKXga8fJuxbe8oslXPbbePkR6f26T9T/wDXnHhYPBlp/aLHolu49/BwfnHiWx1GuabPU8WFVdkYOM+LeXuZxd2flX21223ynOp7wk+qZu/LWpf2ywm1LTqUUzY6xasx2lY2dlMiuuU3k1NRTfRnPk6Ws6jKLjLLsaa2aIJesW/vMck451wjS10DTKtSyZxusUYQW/CntKXuJ1nZO+N29GTDg35OW6kvgc7CcoSUoScZLo09miwhr2pwhwrLlt7Ypv4tFbRfe4lfHfFx1erqNbvhh6JOq2zjsnDu479ZPbZv7zR2Q/RU/wCM/sRyN+Rdk2d5fbKyXnJ7m7G1HLxK3Xj3zrg3vsvMr6X26a/VR6nOY7LzI7LZF2RbasipKc3JJp+LKfVdMs0u2FdlkZuceJOJ7+WtS/tlhGycvIy5RlkWyslFbJvwLVi8T3llktimPtiduy17+rdv7sP80Sv7K5sbabNPue62coJ+K8V95RXalm30Om3InOt7JxfTkR6brMe2NtM3Ccekl1RWMf2zEtLdTE5IvH7Oq7Y/0LH/AIj+wiaZ2dpzdMV0sja2b3i481H2NeZTZOflZcVHIvlZGL3SfgYY2VkYs+LHunW/HhfUmKWiuolW2alsk2tG4dPpHZ/JwNQjfPIhwR35Q39b3kXthlV2XUY8GnOrdz28N9uX1FbZrup2Q4JZc9v7qSfxSK9tttt7t9WxWk8uVi+anDhjjtL6DnYss3SpY0JKMpxjs30XNM5/80sn+01fBlWtZ1FJJZdmyPfy1qX9ssK1peviWl8+HJO7RKJfU6MiyltN1ycW147PYu+yGN3mdZkNcqo7L3v/AE3KKc5WTlOb3lJttvxZvxs/KxIOOPfKuMnu1HxNbRM105sdq1vFp8Oj1XtHdhahZj01VTjDZNy333295YaJqL1XDslbCEZRk4yjHptscLZZO2yVlknKcnu2/Fm7FzcnD4vRrpV8XXh8TOcUcdR5b16u0X3bw8zcd4uZdQ/93Npe7wOy1b+rVn8KP3HFX32ZFrtum5zl1k/E32anm20OizInKprbhfTYtaszr9GePLWnKPlEABo5wAAAAB5KXDHc0wjKyxRjzcme2S3l7EWmjYu7d817IlbTqGlYWWJQseiMF18TcAc/l1RGo0AAgAAAAAAAAAAAAAAAAAAAAAAAAAAB5JKSafRnL6niPFyXsvUlzR1JD1LFWVjNfrLmmTEuzoup+nyxM+J8/wDv0UuDdxR7uT5x6e4lFTGUqrd+kovoWsJqcFKPRi0Pp8ldTuHoAKsgAAAAAAAAAAT9HzlgZ0bJ/wA3JcM/d5nRalpdOqwhdVaozS5TXNSRxxvoy8jG/mLp1ryjLkRMMMmKZtzrOpXn5uVU4ts78lcaW6lttGPvPezeoQjB4VskmnvW30fsKK/LyMn+funYl4N8vgaRo9K1qzF526XK7NxtyZWU3KuEnu4uO+3uJuTfRoumquD9ZLauL6yfmcvDUs2EOGOVal+9uR7LJ2zc7JynJ9XJ7sjSno3tqLzuIWPZ9t6zW2921Lf4Mldqm1mUNPZqH3lJXZZVNTqnKEl0lF7M9tvtvad1s7GuSc5N7E67tZx7yRd2ek5cc7Crte3eR9Wfsf8Aqc1rv6au98fsRCpyL6N+5usr368Emt/gY2WTtm52TlOb6yk92IhTHh4Xm0eHb6lhvOw5UKfBxNPfbfoyLp+lY+lKV9lqlPbZzlyUUcx+UM3+15H/ADH+Jqtvuu/nbZ2fvSbI0zr094jjy7J2t58c/M3r/mq1wx9vmzoM/wDq9L+DH7jjTfLLyZV93LItcNtuFze23uJ01th3xiPZoOy0r9AV/wAOX2s403wzMmFarhkWxguXCptL4CY2tmxzkiIhoOx7OfoiH70vtOON9eXk0w4Ksi2EV+rGbSExszY5yV1DPEyXh58L0t+CXNea8Tqc3Ex9aw4SrsXLnCa57eaZxvU2UZF2PLem2dbfXhe24mEZMU2mLVnUw6jS9Ehp9rvttVk0uXLZR9pT6/nxzctRqe9VS2T834shX52VkR4bsiycfJy5fAjjSKYpi3O87l2GP/Vh/wDy8vsZUdm830fMdE36l3JeyXgViy8lVd0si1V7bcCm9tvLY1JuLTTaa5poaRGHtaJ93YdoEo6NZGK2ScUl9KKnRNLxc6iyV1m8+ihF7OPtKuzLybYOFuRbOL6xlNtGqE5VyUoScZLo09mhophtWnGJ7ujo7NypyoWelepCSlyjsz3tRl1rHhixadjkpNeSKR6pnOPD6Xbt+9z+JFbcm3Jtt9WxoritNoted6eAAl0AAAAAAAAAAAAACHqE/kwXvZR6rZtCFa8Xuyzvn3l0peG/IoM23vcmbXRckWt2rpHV39PDx95aAAYvFAAAAAAAAAAAAAAAACTh5s8WW3yq31j+BGBMTMTuFbVi0al0+LlRsjx0z3XivxJ1d8Z8n6rONqtnTPirk4v2FpjarCW0b1wv5y6HRXLE+Xn5emtXvXu6MFfTktxTrmpR9+6JEcpfrRa9xq5ZjSQDWr63+svpMuOD/WXxJQyBjxw+cviYu6tfrL6ANgI8sqK+TFv3mi7JfC3OajH37IhOkqy+MOS5vyRGlOdsufwK96nT30K4byTezl0SJ0HtJMiJifC1qWr5hthBR95kAXYAAAAAAAAAAAAAAAAAAAAGdVVl9irprlZN9IxW7AwBL/Jmf/Ysj/lsfkzP/sWR/wAtkbhbhb4RAbli5DvdCosdy6w4XxfAxvx7seSjfVOptbpTi1uNo1LWDbRjX5LaopstcevBFvYxtqsosddsJVzXWMls0Ts1OtsASvyZn/2LI/5bPfyZn/2LI/5bI3CeFvhEAaabTWzRtoxr8ltUU2W8PXgi3sSiIme0NQJf5Mz/AOxZH/LY/Jmf/Ysj/lsjcJ4W+EQG6jFyMhyVFFlnD8rgi3sYW1WU2Ou2EoTXWMls0TtGp1tgCRZgZlVbssxboQj1lKDSRHG9kxMeQEirAzLq1ZVi3Tg+kowbTNVVVl1irqrlOb6Rit2yNwcZYAl/kzP/ALFkf8tmFuBl01uy3FuhBdZSg0kNwnhb4RwASqAAAAAAAAAAAY2S4Y+1mRolLiluFqxtnjUyyL41x8ep09VaqrjCK5JEHSMXuqu9kvWl09iLE57zudOike4ACjQAAAAAAAAAAAAAAAAAAAAAAAAAAAAAAABz2tYfdXd9BerLr7yNg3cMu7l0fT3nSZVEciiVclvujlLa5UXShLlKLLx3jT6T8N6j1cXpW8x/T/pag10W97UpePR+82GbrmNdgABAAAAAAAAAAAAAAAAAAAAAAAAAAAAAAAAAAAAAAAAAAAAAAAAAAAAAAAAAAABqyrO7ol5vkjaQM6zisUF0j9pMRuV6RuUDKt7nHnPx22XvKIsNVt3lGpeHNleVvO5ed12Tnk4/AACjiAAAAAAAAAAAAAAAAAAAAAGULJ1veEnF+xkuvVMiHKXDNe1EIExaY8KWpW3mFtDWI/r1Ne57mxatjvrGxfQvxKUF/Vsynpscrp6tjrpGx/QvxNc9Yh+pVJ+97FSB6tiOmxwnWarkT5Q4YL2LdkOyydr3sm5P2sxBSbTPlrWla+IDosO7v8aE/HbZ+850sdHv4bZUt8p817zTFbVtMeppypv4X1b3j7jI01vaW3mbjreRMakAAQAAAAAAAAAAAAAAAAErTc16fmwyVBTcU1wt7dVsRQRMb7JiZrO4dro2uy1TKnS6FXwwc91LfxS8vaY6xr8tNzFQsdWJwUt3Lb7iq7H/AKTt/gv/ADIw7W/pdfwo/azDhXnp6HrX9Dnvvtt0XKeb2meS4cDsi3w777ctj3tj/Tcf+H95G7LfpqH7kvsOm1GWlxth+UO549vV7xbvYWnjeEY6+pgnc+ZU3Yz+dy/3Y/eV/ab9OX+6P+VHV6bLTZSs/J/db7Lj7tbe45TtN+nL/dH/AComk7yTKM1eGCI3vv8A8uu1DLeDp08lQ43BL1d9t92kUP53z/scf+Z/odDlyxo4UnmcPcJLi4luv+9yizb9AeFeqFR3rg+Datp77cvAzpET5h0ZpvE/baIcxOXHZKW23E2yw0fVpaVK1xpVneJLnLbbbf8AErQdUxExqXlVvNZ5R5d7ouqPVKbLJVKvglw7KW+/IrcztPPFzLqFixkq5uO/Htvt9Bl2O/oeR/EX2HPax+lsv+LL7TCtKzeYd+TNeMNbRPeV52Ne8s1+fB/1FV2j/TeT74/5UWnYvrmf4P8AqKvtH+m8n3x/yotX+0llf/8ANX9/+Xb31wvpnRZ8myLi17D55LFtjmvE2/le87vb277Hcatk+iLFvb2jG9Rl7mmmaJaWn2ijm8P8n3fE/wB/p9n2GeO3GHT1GP1ZiI9v6SscaqGPRXjw6VxSOL7O/wBYKPfP/KzqtJyVmLKvT3i73GP7qSS/H6Tlezv9YKPfP/KyaRqLK5pibY5j5/4dJresS0qVKjSrO8TfOW222xRaj2jln4VmM8ZQU9vW499tmn5ew6PVLNMhKv8AKKrbafBxxb95zmvWaVOipacqlPi9bgg1y2GOI7djqJvG9WjXwowAdLzAAAAAAAAAA8b2W7Awtlstjdp+M8nISa9WPNkbnKXm2dFp2MsbHSfypc2UvbUNq132SkkkkuiPQDndAAAAAAAAAAAAAAAAAAAAAAAAAAAAAAAAAAABTa5h7xWRBc18r3FyY2QVkHGS5MmJ02wZrYckZK+zk8S3urdn8mXJlkV2bjPFyZQfTqvcSsO3vK+Fv1ok2j3fWTNclYyV8S3gAozAAAAAAAAAAAAAAAAAAAAAAAAAAAAAAAAAAAAAAAAAAAAAAAAAAAAAAAAAAB5ZNQhKT6JFPZPZSsm/a2Ts+zaKrXjzZS6nbwUqtdZ/YXjtG2nKMWObyrLbHbbKb6ye5gAYPBmZmdyAAIAAAAAAAAAAAAAAAAAAAAAAAAAAAAAAAADKubrsjOPWL3RiAOmpsVtUbI9JLclRfFFMpNHv3jKiT6etEt6pc9jtpblG3jZsfC0w2gAu5wAAAAAAAAAAAAAAAAAAX3Y/9J2/wX/mRh2t/S6/hR+1lRTfdjycqLZ1Sa2bhJp7fQeXXW3z47rZ2S224pybf1lOP3cm/qx6XprXst+mofuS+wk9sf6bj/w/vKGq2yifHTZOufzoSaZ7dkXZElK+6y1pbJzk5bfEcfu5EZYjFON0PYz+dy/3Y/eV/ab9OX+6P+VFfTk347bousqcuvBJx3+BjbbZdNztslZN9ZSe7Yiv38icsTijG+g6hienadPGU+DjS9bbfbZplD+aD/tq/wCX/qUf5Szv7bk/82X4j8pZ/wDbcn/my/EpXHaviW18+K87tVpvr7nIsq334JOO/nszWeyk5ScpNuTe7b6s8NnHLrex39DyP4i+w57WP0tl/wAWX2mmnKyMdNUZFtSfNqE3Hf4Guc5WTc5ycpSe7be7bKRXVpltfLFscU+HS9i+uZ/g/wCoq+0f6byffH/KiDTk34/F3F9lXF14JuO/wMLLLLpuds5Tm+spPdsRXVpsWyxOKMfw7Ltb+iF/Fj9jIn5ch+be3er0rh7rh35+W/w5nO3ZmVfDguybrI778M5tr6zQVjH21LS/UzNptX3jTs+yX6Jl/Fl9iKHs7/WCj3z/AMrIFOZlUQ4Kcm6uO++0JtLf6DCu2yqxWVWShNdJRezX0k8PP6qzmieHb8rtta0Z6rKpq/uu7TXyd999vaUud2ZeHh25HpSn3cd+Hg23+sqvyln/ANtyf+bL8TGzPzLYOFmXfOD5OMrG0yK0vHba2TNivuZr3RwAauQAAAAAAAANVst3svA2Tlwx3NVcJW2KEebkyJWrHunaRi97d3sl6senvL404tEceiNa8FzNxz2ncuqkagABVYAAAAAAAAAAAAAAAAAAAAAAAAAAAAAAAAAAAAAV+r4fpFHHFevDmjnqbHVYpfFHYtbrZ9DmdWxHj5LlFepPn9JaPh7f4V1PecFvfx/vH+6UmpJNc0wRMG7dd1Lw5ollZjT1bRxnQACFQAAAAAAAAAAAAAAAAAAAAAAAAAAAAAAAAAAAAAAAAAAAAAAAAAAAAADey3fQEfNt4KuBdZfYIjaYjc6QrrO8tlLz6FBm3d9kSkvkrkizzru5x3s/WlyRSk5J9nN1+TxjgABk8wAAAAAAAAAAAAAAAAAAAAAAAAAAAAAAAAAAAAAbKLXRdGyP6r+J0dc1OMZxe6a3RzBb6RkcVbpk+cecfcbYranTk6rHuvKPZcxe63PTVVLnsbTqeVMakAAQAAAAAAAAAAAAAAAAAAAAAAAAAAAAAAAAAAAAAAAAAAAAAAAAAAAAYWS2W3iwmO7CyXFL2ItdGxeTvmv3StxaHkXxrXTx9x09cFXBQitkkZXt7N6V3LIAGLYAAAAAAAAAAAAAAAAAAAAAAAAAAAAAAAAAAAAAAAAI2oYyysaUPHqmSQFq2msxavmHG+tTbz5Siy0rmrK1JeI1zE4Jq+C5PlIhYVvBPgb5S6e8tMbjb63FljqcMZI8p4AKIAAAAAAAAAAAAAAAAAAAAAAAAAAAAAAAAAAAAAAAAAAAAAAAAAAAAAAq8izvbXLw6ImZlvBVwr5UuX0FPmXdxjtp+s+US9e0ba1mKVm8q7ULu9yGk/VhyRFAMZnc7eFkvN7TafcABCgAAAAAAAAAAAAAAAAAAAAAAAAAAAAAAAAAAAAAGyi10XRsj1i/iawPCJjcal09c1OEZwe6a3RJi+JblJpGRunRJ9OcfvRb1y2e3mdtLco28bNjmlphtABdgAAAAAAAAAAAAAAAAAAAAAAAAAAAAAAAAAAAAAAAAAAAAAAAAAAB0NEnxS3M7Zfqm/Tcb0jIW69SPNkTOl6ws9Jxe5p7yS9ef1FgEtlsugOaZ3O3VWNRoABCQAAAAAAAAAAAAAAAAAAAAAAAAAAAAAAAAAAAAAAAAAAa76o30yrkt00cnkUyx75Vy6xfJnYFTreH3lXfwXrR6+4tWXpfhvU+jl4W8W/qiY1ve1Jv5S5M2lZjW91am/kvkyzK2jUvfvXjIACFAAAAAAAAAAAAAAAAAAAAAAAAAAAAAAAAAAAAAAAAAAAAAAAAAN7Ld9ECNnW8MO7XWXX3CI2tWNzpDvsdtrl4eHuKPPv769pP1YckWGdf3ND2fry5IpSbz7ObrsuojFH+YADJ5YAAAAAAAAAAAAAAAAAAAAAAAAAAAAAAAAAAAAAAAAAAMq7JVWRnF7OL3R0dFsbqo2R6NfA5osNJye7sdMn6s+nsZritqdObqcfKvKPML+EuKJkaYS4Zew3HW8iY0AAIAAAAAAAAAAAAAAAAAAAAAAAAAAAAAAAAAAAAAAAAAAAAAA8k9luemqyW728gmI2xSc5bLm2zpMDGWNjqP6z5tlZo+L3lvfSXqx6e8vDG8+zopHuAAyagAAAAAAAAAAAAAAAAAAAAAAAAAAAAAAAAAAAAAAAAAAAAAeSipRcX0Z6AOU1DFeLkuO3qvnE3YVvHXwP5UfsLfVcRZOO2l68eaObrnKq1S8U+aL+YfU9D1H1OHU/mj/21sDyMlOKlHoz0zagAAAAAAAAAAAAAAAAAAAAAAAAAAAAAAAAAAAAAAAAAAAAAAAPJyUIuUuiKq2xznKcv/BJzrt33cXyXUptSyO7r7qL9afX2IvHaNtOUYqTeUHLv7+9yXyVyj7jQAYTO3hWtN7TafcAAVAAAAAAAAAAAAAAAAAAAAAAAAAAAAAAAAAAAAAAAAAAACbT3XJoADoMHJWTQpP5a5SROrlutvFHM4WS8a9S/UfKS9h0MZdJRe66o68d+UPK6jFwt28JAPE91uj01cYAAAAAAAAAAAAAAAAAAAAAAAAAAAAAAAAAAAAAAAAAAAAAxnLhj7TCquV1sYR6yZjOXFL2Fxo2Lwxd81zfyStp1DWtfZYY9MaKY1xXRG0A5nTEaAAAAAAAAAAAJtemX2VxmpQSkt0m3v9hFprdt0K1+s9i+suVWRRUuSnuvq5ETLbFSLd7KCyDrslCXWL2ZvxsGzKg5wlBJPb1mzbq9XBlKa6TX1olaN/R5/v8A3CZ7bK0jnxlV30zotdc9t15eJvq0+23HV0ZQUWm9m3vy+gmanUr8eORBc49fcbcL9Fx/dl9rI32WjFHOYlRkynTbrqo2RlBKXRNvf7CLCLnOMF1k9kX1tixnj1LkpS4fo2/8EzKmOkW3NlFdVKm2Vc9uKPkbMXEsyuLu3FcO2/EyVrNXDdCxdJLZ+9Geidbv8P3jfbaYpHqcZV99MqLZVzabXkb8fAtyKu8hOvbfbZt7r6jzU/6dZ9H2G7SL+C91N8p9PePZEVrz4ygSi4ycWtmns0SrNOtqpds5VpJb7bvf7CXdicWqwe3qS9d/R/2viYaxfu40RfT1pfcRtb04rEzZFxsG7JXFFKMfnSN1mk3xjvGUJ+zoWe0vQksfZS4FwlX6ZmY02rd37JobmVppSsd0RVSdyqa4ZN8Oz8GTPyRf8+v4v8CNRKU8yuUnvJ2Jt/SXGo2W10J0t8XFtyW/ITMq0rWYmZV89KvhCUnOvZLfq/wIJLnl5nA1OU1FrZ7xIhMbZ34/3QAEqAAAAAAAAAAAHOaxidxf3kV6k/tOjNGbjxyceVb8uRMTp1dJ1E9Pli/t7/s53Bt5up+9E0qZxnTa4vlKLLOmxW1qS+n3i0e76m8RP3R4lmACrIAAAAAAAAAAAAAAAAAAAAAAAAAAAAAAAAAAAAAAAAAAA132qqty8eiNhWZN3e2cvkrkiYja9K8paLbVXCVk3yXNlDbZK2yU5dWS9SyOOfdRfqx6+1kEre2508/rc3O3CPEAAKOEAAAAAAAAAAAAAAAAAAAAAAAAAAAAAAAAAAAAAAAAAAAAAAAALbScrij3E3zXOPu8ipPYScJKUXs090y1bcZ2zyY4yV06quWz2fRm4gYmQsmhTXyukl5MmVy3Wz6o7Ynbxr1ms92YAJZgAAAAAAAAAAAAAAAAAAAAAAAAAAAAAAAAAAAAAAABhZLZbeLM29luaJPiluFqxtuw8d5ORGC6dX7jpoRUIKMeiIWlYvcUcUl68+bJxz3ncumke4ACi4AAAAAAAAAAJ+kVceRKx9IL62TsnDsuyoXRsUeDbZbGnTJ004u87YKUnu05Lcrp5d8pykrrEm99lJ8ivmXTutaRErXVquPE4l1g9/oMNG/o8/3/ALkZ4+RVdgqF1sFJxcXxSW5q0q2uqmyM7IRfH4yRHtpftzizPBuTtvxp80pS4V7N+aN1NbpxJ1/N4kvcU8rXXmztg99ptrbx5lzLKonQ2rYJyj0clv0EwjHaJ8+yr0qrvMtSfSC3LHMw55NsJxsUVDotvEj6VKqqmUp2QjKT6OSXJEK7LundOUbZqLb2Sk1yJ8ypE1rSIn3W2pVd5hy84esRdE63f4fvN2DlV2YajfbHi5p8cubNGlzrpsvjOyCW6SbkufUj20vMxN62RtT/AKdZ9H2EaMnCSlF7NPdF1bVgXWOc7K3J9f5Qg6hVjVqHo8ovfffaW5MT7Mr0mJm21tXcpYyva/V4mc/bY7bZWS6ye5b1X1LTVF2wUu7a24lv0KVdefQVWzW3EJmJqFmPFQa44eT8C0oyKM2Djtv5xkjRW8DIpjD1VwrZKT2aNlaw8FSkppN+3dsiWlOUeZ3CusoWPqdcI/J44tfEtcvJWLUpuPFu9tt9ionkd/qELX6seNbb+C3LW+WJkQUbLa2k9/loSrjntbigZeorIx5VKpx3257leXEsbTuF7Thvt+0/1KctDLJFt7tIACWQAAAAAAAAAAAAApNcxNmsiC9kitw7e7s4X8mX2nVW1xtrlCS3TRymXjyxsiVb8Oj9heO8afQ/hfUc6Tgt5jx+3/SyBpxbu9q5/KjyZuM3dManQAAgAAAAAAAAAAAAAAAAAAAAAAAAAAABtJbtpL2mmeXVH9bifsGkxEz4bgRJZ6/Vrf0swedPwhEnjK/p2TgQVnT8YRM456/Wg17mOMnp2SwaYZVM/wBbhftNyaa3T3RGlJiY8gBhfaqa3J9fBAiNtGbdwru4vm+pUZuR3FPL5cuS/EkW2JKVlj9rZRZFzvtc308F5ItaeMaR1OX0acY8y1dQAYvEAAAAAAAAAAAAAAAAAAAAAAAAAAAAAAAAAAAAAAAAAAAAAAAAAAAAAEjCyXjXKXWD5SR0EJppSi90+aZy5Z6Vl8L7ix8n8l/cbYr67S5Opxco5QvYviW56aIS4X7DedTypjQAAgAAAAAAAAAAAAAAAAAAAAAAAAAAAAAAAAAAAA8k+FbgYWy/VX0kjTMX0jIUpL1Ic2RIpzmkubbOlwcdY2PGHj1Zne2obUrvskJbLZAAwdAAAAAAAAAAAAAAAAAAAAAAAAAAAAAAAAAAAAAAAAAAAAAAAAAAAAAAAAAVms4nfU97BevD6yzPGlJNPoyYaYslsV4vXzDkMe3urVLw6MtE91uuhD1PFeNkvZepLmjLBu4o923zXT3E2j3fWxeubHGWviUoAFFAAAAAAAAAAAAAAAAAAAAAAANd18aY7vm/BBMRvwzlJRW8mkvaRLc3wqX0s073ZdmyTfsXRFhj6fXXtKz15fUi2ojy01Wn5kCFWRlPdKUl5voSq9L/AGln0RRY9OgIm0qTmtPjsix0/Hj1i5e9mxYtC/3UfgbgRuWc2tPu0vEof+6j8DXLT8eXSLj7mSgNyRe0e6ts0t9a7N/ZIiyryMV7tSivNdC8DSa2a3RMWn3aRmn37qqrNT5Wrb2ojZFzus3/AFV0RY5GnQnvKn1JeXgyqvqnDirlvCW225aNezWk1nvVVajk95PuoP1Yvn7WQTbkY88ee01yfR+ZqMbTMz3eHnte15m/kABDEAAAAAAAAAAAAAAAAAAAAAAAAAAAAAAAAAAAAAAAAAAAAAAAAAAAAAB0e6AAvdPy1kV8M3/KR6+32k+uf6r+g5aq2VNkbIPaSOgxsiOTSpx+leTOrHffaXmdRh4zuPCcDCue62fUzNnFMaAAEAAAAAAAAAAAAAAAAAAAAAAAAAAAAAAAABpslu9vBGycuGPtMKKpX3Rrj1bIlese6w0fF459/Nco9C7NdFUaao1xXJI2HPady6axqAAFVgAADKuDsthBPZyaW5ibcX+l0/vx+0Jjy3ZeDLFrU5TUt3tyGJgTyq3OM4xSe3Mnaz/Rofv/AHMaP/RZ/vv7EV32dHp19TiqsimWPdKufVePmSK9PnPG79Tils3tsStSrWRiwya1zS5+43Y36JX7kvvG+yIxxymJV2Jgzyq3OM1FJ7czf+SLP2sfgQa77ao8NdkopvfZMu9OnKzEjKcnKTb5v3idwY60t20r7NKsrrlN2Raim+hrxMCeVU5xnGKT22Zrnl5EuKLtk0+TW5ZaN/RJfvv7EJ3EIrFLW1ENH5Is/ax+BEy8aWLYoSkpNrfkSLp5/fT4Vfw8T22i+hEunbOf8s5Oa5et1RMbVvx12hNjpNkop97Hmt+h5LSLkt4zg/Z0J+XKUNPlKLaaitmvoIGmZF88pQlOU4tPfd77EblrNKRMV15QbK51TcJxcZLwNmLjSyrHCLS2W7bJmtJd5U/Fp7m3SYKvGsul+s/qRO+22cY49Tih5WBPGrU3JSW+3IiF5FvN0x785NP4oqcOpXZUIPo3u/cIkvSNxx923G0+7IipcoQfRvxN1mkWRjvXYpvya2JWpZMsaqMKuUpePkishnZEN9rZPdfrcyO8rWjHT7ZZ42BZkcfrKDg9mmjf+SLP2sfgQa77at+CyUd+b2fUudMsnbi8VknJ8T5sTuEY4pbtpClpNkYuXex5LfoasTBllVucZqOz25mFuXkcc499PbdrbcsNG/o0/wB/7kO8QVilraiFVbB1Wyg3u4trckY2n25EePlCD6N+J5OvvdTlW+krHv7tyz1HIeNjpV8pSey9iEyitI7zPiESekTUfUtjJ+TWxX2Vzqm4Ti4yXgS8PNuhkRU7JShJ7NSe5K1mpOqFqXrJ7P3DcxPdM1ravKvsi4+mzvpjYrIpS8GiJZCVc5QktpRezLvBmq9NjN9Ipt/FkXV6FvHIh0lylt9TET3LY44RMNFunzqxu+c4tbJ7e8jVVTusUK1vJlzmfop/ux+4i6Lw95bv8rZbe7x+4b7Fscc4rD2OjzcfWuSfko7kTKwrcbnLZxf6yJ2oQzFc7KpTdfgoPp9BX5GVdeoxtlvw+zYRsyRSO2mkAFmAAAAAAAACJqWKsrGkv1lzTOYi5VW79JRfQ7I57WsTure+gvVl195as+z2PwrqeNvRt4nx+/8A22QmpwUo9GekHBt4Zd2+j6e8nFZjT2LV4zoABCoAAAAAAAAAAAAAAAAAY2TVcHKXRBLDIuVMN+sn0RDppsy7W2+X60vI8hGzMyNvP6kXNVUaa1CC2S+st+VpM+nGo8vKaYUw4YLZefmbACjmmdgAAAAAAAAAAGq+iF8OGa9z8UbQExOu8OfzcPh3qujvF9GUGTjyx7OF80+j8zu76Y31uE17n5HP52JvxU2Lmuj+8tP3R+qcuKOor/8A6hzwMrISrm4SWzTMTJ48xMTqQABAAAAAAAAAAAAAAAAAAAAAAAAAAAAAAAAAAAAAAAAAAAAAAAAAAAAAAG/EyZY1vEucX8peZoBMTrvCLRFo1Lp67IzhGcHunzTJEJcS9pzun5no8+Cb/k5fUXkZbbSi9zrpflDyM2GaTpIB5GSkt0emjmAAAAAAAAAAAAAAAAAAAAAAAAAAAAAAAwslstvMJiNtc5cUvYXOjYvBX30160unuK3Bxnk5EY/qrmzpYxUYqK6Iyvb2b0r3egAxbAAAAAAbcX+l0/vx+01GzGajk1Sk9kppt/SEx5Wus/0aH7/3MaN/RZ/v/cjXqt9VtEFXZGTUt9k/YNKvqqx5RssjF8W+zfsRT2dW49XbLT7lKd2NPmt3wp+XiiRCt04E63+qpJe7nsU3euvLdsH0m2vaXFmZjzxp7Wx3lB8t+fQTBjtEx39lCXul/wBBh739pRFxp2RTXhxjO2MZJvk37S1vDLBMRbuqJfKfvLjRv6JL99/YinfVlppV9VWNKNlkYvjb2b9iE+DDOrvbNWcLJQ7lPhbW/EVt9vfXSs224nvsW0o6bKTlJ1tt7v1iBqEceM4ejcO23PZ7kRpOSLTHeVxZOFeLxWreCit1tueY8qp08ePGKT8EtiNl5NM8CUI2xcuFckyJpmUqLHCyW0JeL8GRrs2nJEWiGjLusvyG7FtJeqo+XsLpY+2EqFLhfDs39pCvWNPOqujbDh33nz8V0PNUy4zjXGmzfm23Fk+WddV5TPdOw8Z4tbhx8ab36bbFfRBUaw4dE29vpRq0/JdeUnZN8DTT3fQ2anZXK2u6myLkuT2fTboNdybVmsTHs2a1B71T8OaKsuqc7HyauDI4Yt9VLowvyfjJzi4N7eD4mInXYvSLzyiVKXekf0P/ABMprXCVknXFxi3yT8C10zIpqxeGyyMXxPk2Tbwph1F1VZ/Oz97LbRv6NP8Af+5FTY97JNdN2WWlX1VUTVlkYty32b9gnwYp1dphJQ1ht/tGvjyJOswbprmukXs/pK3JknlWSg905tpr3lpj59N9Xd5G0ZbbPi6MiflasxMTWVVjwdmRXFdXJFvq8ksRLxlJCDwMXecJQT9kuJlbnZbyrU0toR+Sh5k7Y6TG+8rPCW+lpecZfea8Cay8KWPN84rb6PAYmRTDT1CVkVLZ8m/eV2He8fIjP9XpL3DS03iOK0y046U1Lk1GKf1FPVZOuanW2pLxRb5+TRZh2RhbGUntsk/aQtNyKKJy72PN8lLrshHhXJqbxG0jH1ZPaN8Nv70fwNuqY8J4zuSXHHZ7rxQdWnSlx71f8W31GjUc6Flfc0vdP5UiPfsvM6rMWnasABdyAAAAAAAABqyqI5FEq5LfdG0BMTMTuHHW1youlCXKUWWNFve1KXj0ZI1zD4o+kQXNfK9xU4lvdW7P5MuTLz3h9Z0+aOpwxf3jz+6yABmkAAAAAAAAAAAAAAAAIGbbx2d2ukftJl1ndVSl4roRNPp77I45c1Dm/eWr8tadom0p+Fj9xTzXry5v8CSAUnu55mZncgACAAAAWmLGjG0t5c6I3WSs4Ep9EY/lWK+TgYq/wEM+cz4hWgsvyxNdMTGS/cMdZprqyoSqgoRsrU+FdEwmLTvUwrwASuAAARc/H76riivXjzXt9hKAidJrMxO4cdqdHFDvornHr7irOr1HHVd0lt6k1vt9pzF9bpulW/Bk3j3c/W443GSPdrABm88AAAAAAAAAAAAAAAAAAAAAAAAAAAAAAAAAAAAAAAAAAAAAAAAAAAAAAAALLTc7gaptfqv5Lfh7CtBatprO4UvSLxqXVRk4vc3JprdFLpudxbUXPn+rJ+PsLSEuF+w662i0bh5GXFNJ1LeAnut0C7AAAAAAAAAAAAAAAAAAAAAAAAAAABvZbsjtuUveZ2y/VRL0rF7+/jkvUh9pWZ00rCz0zF9Hx05L15c2TQDnmdy6YjUaAAQkAAAAAAAAAAAAAAAAAAAAAAAAAAAAAAAAAAAAAAAAAAAAAAAAAAAAAAAAAAAAAAABjOCnBxl0ZymdjPFyZQ29XrH3HWlfq+J6Rj8cV68OaLRLv/D+p9DL38T5/wCVZh3d5Xwv5UfsN5VU2OqxSX0otU1JJrmmRaNPo8ldSAAqzAAAAAAAAAAAAAEPUJ/Jh9LJmnV93ip+M+ZW5LdmU4rzUUXcYqMVFdEti09o0vk7UiHoAKMAA34eLPLvVcXsuspPpFeYRMxEbljj412VZwUwcn4+SJbw8PH5ZOXxT8YUrfb6TzLzYqHouHvDHXJvxsfmyAQr91v0WvpenLE9F4MmVfFxc+Hfc097pi6Y97980QACMcR7p/pGnL/2M377WbL9RxMhxduC5cMeFPvXyRWAHpx/6Vgq9OyOVdlmNN9FZ60fiR8rDuxJLvEnGXyZxe8Ze5kcmYWaqk6Mhd5jT+VF/q+1A1Ne8d0MEjOxXi38O/FXJcUJfORHJWiYmNwAAJRNSq48biXWD3OV1WvaULF48mdnOKnCUX0a2OW1GvfFmmucXuW81mFr154bV+O6lABk8YAAAAAAAAAAAAAAAAAAAAAAAAAAAAAAAAAAAAAAAAAAAAAAAAAAAAAAAAAAAuNOzu9Sqtfrro/nFOE2nuuTRatprO2eTHGSNS6uE+F+w3J7rdFPp+erkqrXtZ4P5xZQnwv2HZW0TG4eRkxzWdS3AJ7rdAsxAAAAAAAAAAAAAAAAAAAAAA8k+Fbnppslu9vBBMRt5GMrJqK5uTOmw8dY+PGC6+JW6Ni8UnfNclyiXJhefZ00j3AAZtAAAAAAAAAAAAAAAAAnYumvIoVjs4N3yXDuQkm2kurLvImsPGpivCUU/d4kTLXHWJ3NvCpy8d413duXFy3T223M8LE9LnKPHwcK36bk3Wat4V2rwfCzXov87Z+6RvstwiMnH2Rs3EliSinLijJcntsZ4eB6VU597wbS224dyyyq1l49la+XB8veatH5Y0148b+xDfZb0o569lUqt8lU8XWfDvt7diw/I/8A8f8A+z/UiR/Sa/jf9RY6tOcMeDhJxfF1T28BMyrStdTMx4RLtKuri5QasS8FyZA6dS10vLssm6rJOXLdN9SPq1SryuKK2U1v9JMT31KL0rx5VQizjpG8U+/6r5n+pWHQZbmsCTr4uLhW3D18BMmKtZiZlD/I/wD8f/7P9SLjYff5FlXecPBvz23357GLsy0t3K5Je1kjR23lWNvduH3ojvpMRS1oiIRsvH9Gu7vi4uW++2xoJ2r/ANM/woh1Q7y2EPnNImPDO8atMQk4mn2ZMeNvgh5vxJUtHW3q3c/bEk513ouJ/J8nyjH2FTRmXVXKbslJb+sm99yO8tZilPtmGu+izHs4LFs/B+DJb03/ANL36u39Ti24fZ7yZq1anicfjBppnuA+905Rfk4sb7JjFEWmsqrEx3lXd2pcPLdvbc9zMV4tkY8XEmt99tiZo8OHvrX4cvxMtXip49Vq8H9TG+6vpx6e/dHq07jxO/lbwrhctuH/AFIJd5D7nSdvHgUfiUhMTtXJWK6iAAEsgAAAAAAAAAAAAAAAANbrZ9AAOZ1bE9HyXKK9SfP6TzBu3Tql4c0X2fjLKxpQfXqmct61NvlKLL+YfTfh/Uevh4W81/8AQtgY1TVlamvEyM3SAAIAAAAAAAAAABX467zPj7Z7l0U2B/TYfT9hck38rZvMAAKsQsW/RNIio8rMp7t/3V4FcXGdmyxXRTGmmajTHnOG76EM773EQpwT/wAr3rpXRH3VofljM8JwXugvwCd2+P5oOz8mTcfFohivKzHNQcuGEIdZP8B+WM7wu290V+BtzL7cnSKrbpcUlc1vt7ArabdolqyMKEqYZGF3k65PhcWt5Rf0EdYmS+mPb/wMm03W06G5U2ShL0jbdPblwkR5+W//AHNv/GwVm3gWBlvpjXf8DMlpua//AG1nwMHmZT65Nv8AxsxeTe+t1j/xMLff+iysxb3o0o5FUozx5cUG/GL6oqCw0uc5zyYzk5KVE+r3K8IpuJmJAAS0DntRh62RHz4joSj1Ff8Aqrf+/AtVti77hywAMnhAAAAAAAAAAAAAAAAAAAAAAAAAAAAAAAAAAAAAAAAAAAAAAAAAAAAAAAAAAAAAAm091yaLnT89WpVWvazwfzimHQtW01lnkxxkjUuqhNxfsNyaa3RTYGoce1V79bwk/Es4ycWdlbRaNw8nLimk6lvB4mpLdHpZgAAAAAAAAAAAAAAAAAADGyXDH2sxx6ZX3Rrj4vmYTlxS3LvR8Xuqu+mvWl09iKWnUNa19k+quNVcYRWySMwDndPgAAAAAAAAAAAAAAAAAAErTau9zIb9I+sy2y8NZXDxTcVHyK/S7qKIzlbNRlJ7JbPoRcu1XZVk0903y9xXzLoratad++13kU95hyq33ajyfm0QNF/nrP3T3TcyqmiULZ8O0t1yZ5h349GXfLvEq5fJezI/RblWbVs2q/udXsg36lmyfv2WxMpq7q23b5M2pL3+JSZ1kbcydlct4vbZ/QWePqNLoj31nDPbZrZiYTS8cpiVbH9Jr+N/1FhrP9Gh+/8AcytjZFZys39TveLf2blrbl4NsVGyakk99nFkypTU1tG0LR63LIdm3qxj19p7rM08iEV+rHmSJ6ljU18OPHi8klsipsslbZKc3vKT3YjztFpitOMTtidFbb3GL3vDxcKXLc50t8vMx7MKVcLN5NLlsxJitqJardVVlU4dy1xRa34v9DHRv6TP9z70V5M0y6ui+UrZcKcduntJmOyK3m14mzLV/wCmf4URceShkVyfRST+st7MjT7ZcVjhJ+biyFnzxJVR9GUeLi57R25ERPsm9Y3NolN1aDnibx58Mk37imhB2TjCK3cnsizw9Sh3aryOWy24tt017TdG3T6G7IOCl/dW7Ebjstatck8tstTahgSj57JGnRZ71WQ8mn8f/BCzsx5U0opquPReftMtMyIUXSdkuGMo9faNdj1InJE+ydw+jafkPpvKX27HiXpOkJLqor6matRzKbcbgqnxNy58n0PNNzKqaJV3T4fW3XJsjXZblXlx32026xLhxoQXjL7CnJ2qZNd86+6lxRinz28SCWjwxyzu3YABLIAAAAAAAAAAAAAAAAAAAodbw+CayILk+Ui+Nd9Ub6ZVyW6aJidOjps84MsXj/0OYwruCfA36svtJ5V5FMse+VcuqfJk/Gt72pN/KXJi0e76q2rRF6+JbQAVZgAAAAAAAAAAr8J8OdD3tF0UjfdZu/lPcuybL5vMSAAqwCfqnrwxL1zU6VHf2rqQCxw9s3Bnht/ysH3lXt80QpftqyuB6002mtmuqPCVwl4uYqap0XVK6mT34W9tn5pkQBExE9pSsvMV1UKaqlTTB7qKe+782yKACIiO0ABlCErJqEE5Sk9kl4hKbpy7vGzMh9FVwL3yIBYZ8o42PXgQabi+O1rxl5fQV5ClO+7fIACVwotRl/6i6Xl+BenNahZ/J3z+dv8AWWq1xzqLW+Ic+ADJ4YAAAAAAAAAAAAAAAAAAAAAAAAAAAAAAAAAAAAAAAAAAAAAAAAAAAAAAAAAAAAAAAAWeBqO21V75dFN/eVgLVtNZ3Cl8cXjUupjJp7o3xkpLkc7g6g6Nq7W3X4PxiXUJqSUoSTT6NHVS8Wh5WXDNJ7pIMYTUveZGjm8AAAAAAAAAAAAAAa7ZbLYzb2W7NPOUvNshasJGn4zychLb1VzZ0iSikl0RF03F9Hx1uvXlzZLMLzuXTSNRsABRcAAAAAAAAAAAAAAAAAAAAAAAAAAAAAAAAAAAAAAAAAAAAAAAAAAAAAAAAAAAAAAAAAAAAAAAAAAFVreH3lffwXrR6+1FLjW91am/kvkzrpRUouL6M5XUMV4uTKO3qvnEvHfs978K6jlE4Lf5J4I2Fbx18D6x+wkmcxp6MxqdAACAAAAAAAAEDOhtcpfORaYtne48JeO3P3kPNr46d11jzGlW/Kqb/vItPerS33U38LEAFHOGUJyrnGcJOMovdNeBiALOSp1RcUZRpy/1ovlGz3eTIN+Ndjy4bq5QftXI1EunUsumPDG1yh82a4l9ZCmpr4RAT/yrZ/ZsXf8AhD8rXr5NWPH3VoG7fCAeqLfRMnfljM8JQj7oI8esZz/3/wAIR/AG7/H8/wDpro07Kv5xqcY+Mp+qkSO9x9Oi440ldktbO39WHuId2XkZH89dOa8m+XwNIOMz+Z625Ntvdvq2eAErgAA1ZVndY85eO2y95yuqT4cdQ8ZP7C+1W35NS/eZy2o295kuK6Q5fSW8VTmt6eCf1RAAZPHAAAAAAAAAAAAAAAAAAAAAAAAAAAAAAAAAAAAAAAAAAAAAAAAAAAAAAAAAAAAAAAAAAAJOHmTxZbfKrfWP4EYExMxO4VtWLRqXS03Qvgp1y3X2EiFnhL4nLUX2Y8+OuWz8V4MvMTMryo7L1ZrrFnTTJFuzzc3TzTvHhYg0wm48nzRtTTW6NnHMaegAIAAAAAAA8lLhjuBrtlu9ibpOL313eSXqw+0g1wlbYoR5uTOmxaI49Ea14dTO9tQ3pXfZuABg3AAAAAAAAAAAAAAAAAAAAAAAAAAAAAAAAAAAAAAAAAAAAAAAAAAAAAAAAAAAAAAAAAAAAAAAAAAAAAAhariek4z2Xrx5omglel7Y7RevmHG1zlVYpeKfNFrGSnFSj0Zp1nE7i/vIr1J/aacG3Zup+9E2jcbfW0yVz4oy1TQAUVAAAAAAANpLdvZAGt1sytbeNlbxfyX9RtyMzfeNXT5xBtthUk7JJbvbmXrGvLekcYmbeHR1zjZXGcXumtzIqtOyu7l3U36kuj8mWpSY05714zoABCgAAAAAAAAAAAAAGNk41wlOT2SW5kVWo5PeS7qD9WPV+bJiNyvSvKdK/Pymo2XS+U+i+w59tttvqyVn5HfW8MX6kentZFIvO5cHV5oyX1HiAAFHIAAAAAAAAAAAAAAAAAAAAAAAAAAAAAAAAAAAAAAAAAAAAAAAAAAAAAAAAAAAAAAAAAAAAAB7GTjJSi2mujR4ALbD1NS2hkPZ+E/B+8s4ya5pnLEzDz7MfaMvXr8vL3G9MvtLizdNE96OjjNS9jMiHRfXfDirluvrRvjZ4SOiJ2861JiW0BPfoCVAAADTZLil7EZ2S2j7WMWiWRfGtePX3ETK9Y91lo2L1vmvZEtzGuCrrjCK2SWxkc9p3LprGoAAVWAAAAAAAAAAAAAAAAAAAAAAAAAAAAAAAAAAAAAAAAAAAAAAAAAAAAAAAAAAAAAAAAAAAAAAAAAAAAAAAAaMzHjk48q5eXI5WcZ02uL5SizsSk1zD22yIL2SLVl6v4X1Pp5PTt4t/X/trpsVtakvp95mV2Hb3dnC/kyLErMal7l68ZAAQoAEW/MUd41+s/PwERtaKzPhvtuhVHeT9y8yvvyJ3PZ8o+SNNtnWdkve2VmVqDnvCneMfneLL9q+U3vjwRu3lJys2FG8Y+tZ5eXvKq22ds3Kct2YAytaZeTn6i+ae/j4Wen5fElTY+a+S/P2HRYGbxbVWvn+rJ+JxXR7otMLOU9q7ntLwl5lq232l19N1EXj08n+UuxBWYmoOO0Lt2vCXiiyjJSipRaafihMab2pNZ7vQAQoAAAAAAAAA8lJRTcmkl4srcvUOLeFHJeMvwJiNrVpNp7Nmfm8KdVT9b9ZrwOc1DL4U6a36z+U/L2GWbnKveup7z8ZeRVN7vd82LW1GoY9T1EUj08fn3kABm8wAAAAAAAAAAAAAAAAAAAAAAAAAAAAAAAAAAAAAAAAAAAAAAAAAAAAAAAAAAAAAAAAAAAAAAAAAAAAAZ1Wzpmp1ycWi3xNSru2hbtCf1MpQXrea+GWTFXJ5dVGTj0NsZqXsZzmJqNlG0Z+vDyfVFxRkVZEeKuW/mvFHTXJFnm5cFqeU0GqNjXXmj2yaa2XiaOfjO2EnxS3L3SMXuae8kvXn9SKvTsZ5OQt16kebOkSSWy6Ixvb2bUqAAybAAAAAAAAABqsvjDkubCJmI8tpjKyEeskRXZZa9lv7kbIYc5fKaj9ZbXypzmfyw9eTFdE2YvKfhFfE3xw611bkbFj1L9RfSRuE8ck+6H6TL5qPVlPxiiZ3Vf7OPwPHRU/1F9A3Bwv8oyyY+MWjZG2EukkeyxK303j7maZ4c18hqX1Dsj/AOkfqkAhqdtL2e69jN9eRGXKXqsaTGSJ7S2gAhcAAAAAAAAAAAAAAAAAAAAAAAAAAAAAAAAAAAAAAAAAAAAAAAAAAAAAAAAMLa421yhJbpozAHI5ePLGyJVvw6P2EzFu72rn8qPJk/WcTvqO9gvXh9ZRUWuq1S8OjLz3h9X0mf6nDufzR5/9+q0MLboVLeT5+XiRrs3wq/4mQrLFFOdktvNtlYr8uiMfvZvvyZ28vkx8kQcnLrx1s3xT+aiHk6i5bxo9VfO8SA229292RN4jtDlzdbWv24v9W7IybMiW83y8IrojSAZb28u1ptO7SAAKgAAm4ufKraFu8oefii4xM1xXFRYnHxX+hzRlCcq5cUJOL80Xi+u0u3D1lqRxv3h21OpVz5WJwfn1RLhOM1vCSkvYzi6dTnHlbFSXmuTJlWoUtpxscH7eRb7Z8Oyt8OT8ttfu6oFFXn3bepfxL3pm5ajevmv6Bwlp6M+y3BUPUb381fQabM+7b17+FfQhwk9G3uu5zjBbzkor2siXalVDlWnN/BFFbqFKe8rXN+zmQ7tTnLlVHh9r5sfbHlna+HH+a2/2W2XmuS4r7Eo+C8CnytQlZvCreMfPxZEnOVkuKcnJ+bMSs332hx5usteONO0AAKOIAAAAAAAAAAAAAAAAAAAAAAAAAAAAAAAAAAAAAAAAAAAAAAAAAAAAAAAAAAAAAAAAAAAAAAAAAAAAAAAAAAAyhOVclKEnGS8UYgC1xdUT2hkLb++vvLODVm3A1Lfpt4nLkjEzL8O1Tplts99nzTNq5Zjy5MnSxPenZ3+AoYtSg1zfWRPTTW6e6OX0/tDj5O0MjaizzfyX9PgXUJyjziye1u8OLdsc8bwng0V5CfKfJ+ZvTTW6I00i0T4AAQkAAA8bUVu3sg2opt9ERJzldNRiuXgiYjatrcXtt7m+GPJfabKcRy52cl5eJuox1Ut5c5fYbxM/CK4997sYQjBbRSSMgCrcAAAAAAAB5KMZraSTXtIl2Jtzr+DJgJidKWpFvKurulW+GW7Xl5EqMlJbp7o9vojat+kvMhxlOixpr3ot5Y98c6nwmA8jJSimujPSrUAAAAAAAAAAAAAAAAAAAAAAAAAAAAAAAAAAAAAAAAAAAAAAAAAAAAAAarL4w5L1n7CPO2U+r5eSJiFLZIhutvjs4r1t/gc5qGP3N3FFepPmvYSdQ1nFwd4uXeW/Mj9/kcxqGr5Oe9py4K/CEen0+Ym0Vd34dmy4snPX2ykZOfXVvGv15/UisuusulxWS38l4I1gzm0y9DN1F8vnwAAq5wAAAAAAAAAAAAAMlZNdJyX0mICYmY8MnZN9Zyf0mIAJmZ8gACAAAAAAAAAAAAAAAAAAAAAAAAAAAAAAAAAAAAAAAAAAAAAAAAAAAAAAAAAAAAAAAAAAAAAAAAAAAAAAAAAAAAAAAAAAAAAAJ+Bq+Xg7RhPjr+ZPmvo8iABE6VtWLRqYdnga7iZm0ZvubX+rN8n7mW0LJQ+Sz5sWGDrOXhbRjPvK1+pPmvo8jSL/AC4snR++OX0CGTF8pLZ+ZvTTW6e6OZwdfxMraNj7ix+E3y+Jbwm484yL6ifDmm16Tq8J4I8MnwmvpRldcu79R7tkaW511tqvs45cMei+slY1CqjvL5b+o04dW77yXRdCaJn2Mdd/fIACrcAAAAlKmvHipZG8pvmq195CYjaKk30R64tdU19BIebauVSjXHyjE8WdkL/ebryaQTqvyjglKyjI5WRVU30nHp9KNN1M6Z8M17n4MImPdrABKA1ZFKtjy+UujNoCJiJjUq6mx1T4Zcl4+wlmrMq/3kfpPMazijwvqi89+7Cu6zxluABVoAAAAAAAAAAAAAAAAAAAAAAAAAAAAAAAAAAAAAAAAAAAAeNpLdvZAeg0zyIr5PNkeds59Xy8kTEM7ZIhJnfCPT1n7CPO6c+r2XkiuzdWw8LdWWcU1+pDm/8AQ53O7Q5WTvCn+QrfzX6z+n8BMxVNceXL+kOjztUxcFNW2bz+ZHm/9Dm8/X8rK3hV/IVvwi+b97Kptttt7t+LPCk3mXbj6alO895AAUdIAAAAAAAAAAAAAAAAAAAAAAAAAAAAAAAAAAAAAAAAAAAAAAAAAAAAAAAAAAAAAAAAAAAAAAAAAAAAAAAAAAAAAAAAAAAAAAAAAAAAAAAAAAAAAAAAAAAAAAAAAAAAAEzC1TLwmlTa+D5kucSGBvSLVi0al1eH2kx7do5MXTLzXOJeQXG4qPPi6HBaXj+lajRU1vFy3l7lzZ9Fwob2uXzUbVtMxuXmZ8NK3itfdMhFQgorojIAq1AAAAAEnFSrjPIkt1DlFeciPOUpycpPdvqyRZ6uBSl+tJt/YRiFrdtQAAlUJVL9Ix5Uy5zguKD+1EU3YcnHLra89iJWr5aQZ2pRtnFdFJowJVAAB5JKUWn0ZXLem/Z+D2ZZELOhtOMvNbFq/DHNHbl8N4MKZcVUX9BmQtE7jYAAAAAAAAAAAAAAAAAAAAAAAAAAAAAAAAAAAAAAxlOMflNI1SyYr5K3J0ibRHlvMZ2Qh1f0ESd05eOy8kRcnMx8WPFfdCHsb5v6CdfLP1N9qwnTyX+otvazRObe8py5LxZz2Z2nhHeOJU5P58+S+BR5eoZWY/5e6Ul81cl8CJvEeGtemyX/ADdnUZmv4eNvGEu/n5Q6fEoM3XczL3ipdzW/1YfeysBnN5l14+mx09tyAAq6AAAAAAAAAAAAAAAAAAAAAAAAAAAAAAAAAAAAAAAAAAAAAAAAAAAAAAAAAAAAAAAAAAAAAAAAAAAAAAAAAAAAAAAAAAAAAAAAAAAAAAAAAAAAAAAAAAAAAAAAAAAAAAAAAAAAABd9lauLULLGvkV8ve3/AOTusKO1TfmzjeyMf6VL91fadpir/wBPE1j8rzsnfPP6NwAIWAAAAAEn+c09bdap8/cyMbsa7urHxLeEltJew9yMd1bSi+KqXyZIhae8baAASqEjBjvkKb+TBOTNMISsmowTbfgiRc449Log05y/nJL7CFq/KNKXFJyfVvc8AJVAAANGZHejfyZvNWSt6J+4mPKt43WUfFfqSXkzeRsTrJEkmfLLH+WAAELgAAAAAAAAAAAAAAAAAAAAAAAABhK2EeskCZ0zBplkxXRNmuWTN9EkTqVJyVhKMJWwj1kiHKyUusmyLkahiYu/fZEItfq77v4E6+VPUme1YWUslfqx395pldOXjt7jnsjtPjw3WPTOx+cvVRVZPaDPv3UZqqPlBfeRyrDWuDNfz2dfdfVRHjutjBecnsVOV2kxKt1RGV0vNeqvizlLLJ2ycrJynJ+MnuzErOSfZvTo6x+adrTK1/OyN1Gapj5Q6/ErJSlOTlJuTfVtngKTMy660rTtWAAELAAAAAAAAAAAAAAAAAAAAAAAAAAAAAAAAAAAAAAAAAAAAAAAAAAAAAAAAAAAAAAAAAAAAAAAAAAAAAAAAAAAAAAAAAAAAAAAAAAAAAAAAAAAAAAAAAAAAAAAAAAAAAAAAAAAAAAAAAAA6Tsi/Vyl7Y/edpi/0eBwvZOzbLvr+dBP4P8A1O4w3vRt5M1j8rzsnbPLeACFgAAAABsppndLhgunNt9ESqa7K9403VW79a9+prt/9Pixq6Ts9afu8ERotqScd+LflsQv2qkyliyb46rKpeKi9/tPP/Rrn/LS9nJDP29Kl57Lf37EYEzqdJEspqLhRBVRfXbq/pI4BKszMgACAAADXkPaifuNhozHtQ15vYR5VvOqyj4nype4kldut9t+ZkpyXST+JpMbctcnGNJ4IStsX6zPVfZ876iOK/qwmAiekz9nwPfSZ+URqU+rVKBG9Kl81D0p/NXxI1KfUqkgjelP5q+I9KfzV8RqT1KpII3pUvmo89Jn5RGpR6lUoET0mfkvgePIs8/qJ4yerVMBCd1j/WZi5zfWT+I4o9WE8xdkF1kviQJSS5ylt72R55+JX8vJpX+NDSPUmfELV31r9bf6DB5MfBNlJZrunV/+44n/AHYtkWztPiR/m6rZv27JEfavFc1vFXRvJl4RS95g77H+tt7jlLe1Nr/mcaEfbKTf4EK7X9Qt6XKteUIpDlWF46fNbz2dpKTfOUn9LIl+pYVG/eZNaa8E938EcRbk33/z11ln70mzUV9T4aV6L/FLrb+0uHXuqoWWv3bL6yuv7T5M91TVXWvN+syjBWby3r0uKvsl5Gp5uTurcmbT8E9l8ERACreKxXtEAACQAAAAAAAAAAAAAAAAAAAAAAAAAAAAAAAAAAAAAAAAAAAAAAAAAAAAAAAAAAAAAAAAAAAAAAAAAAAAAAAAAAAAAAAAAAAAAAAAAAAAAAAAAAAAAAAAAAAAAAAAAAAAAAAAAAAAAAAAAAAAAAAAAAT9Dv8AR9Wok36snwP6eX2n0LBltKUfPmfL02mmns10PoGl5iyMajJX6y9Ze3xNKd404Oqjjat14Ammt10YAAAAb8StTt4p/IguKRoJVv8AIYsav17PWl7vBELV+Wi6x3WynLq2bsOKi5XzXq1rf3vwIyW72RKyn3VUMZdV60/eCP8AFKNOTnJyk923uzwAlUAAAAAAAAIedLnGH0kxvZbspNTzFRRfky6RW6X2ItX5ZZZ7cY93H69kd9q1zi+UNoLb2dfr3IcMzJgtoZFsV7Js1Sk5ycpPdt7tnhlM93o1pEViqbDVs+HTLtfve/2m2OvalH/3G/vhH8CtA3JOKk+Yhbx7SZ6691L3xNi7T5q61UP/AAv8SkBPKVPQx/4V8u1OR449XxZku1Nvjiw/4mc+BzlH02L4dB+dNv8AZYf8TPPzpu/s1f8AxMoAOcn02L4Xz7U5Hhj1fFmD7T5nhVQvof4lIBylP0+L4XD7S5z6RpXui/xNUu0Goy6XRj7oIrARylMYccf3YTpazqM+uVP6NkaZZ2XP5WVc/fNkcDcrRSseIeynKT3lJt+1ngBC4AAAAAAAAAAAAAAAAAAAAAAAAAAAAAAAAAAAAAAAAAAAAAAAAAAAAAAAAAAAAAAAAAAAAAAAAAAAAAAAAAAAAAAAAAAAAAAAAAAAAAAAAAAAAAAAAAAAAAAAAAAAAAAAAAAAAAAAAAAAAAAAAAAAAAAAAAAAAAAAAAABf9l87gtlhzfKfrQ9/iv+/IoDKE5VzjODcZRe6a8GTE6nbPLSMlZrL6lh28Ue7fVdPcSTndH1JZuNG6LSthynHyf4Mv6rVbDiXXxXkaTHvDz8czH2W8wzABDUJeZCVslfWnKE0ung/IiGdd1lT/k5uPuIWiY8S34tXd75FsdoQ5rfxfgRpyc5uUnu292ZWXWWv+Um5e8wBM+0AAJVAAAAAAAwttVUOJ/QvMImdd5acy3hhwLrLr7jjO1OcpTjh1vlH1p+/wAEXWr6ksLHldNp2y5Qj5v8DhrJytslObcpSe7b8WLTqNHT0nJf1J8R4YgAzegAAAAAAAAAAAAAAAAAAAAAAAAAAAAAAAAAAAAAAAAAAAAAAAAAAAAAAAAAAAAAAAAAAAAAAAAAAAAAAAAAAAAAAAAAAAAAAAAAAAAAAAAAAAAAAAAAAAAAAAAAAAAAAAAAAAAAAAAAAAAAAAAAAAAAAAAAAAAAAAAAAAAAAAAAAAAAAAAAAAAAAAAAACVp+dbgZKtr5rpKPhJHc6fn15FUcjHlvF9V5exnzwl6fqF2n395U94v5UH0ki9ba7S5s+Dn91fL6fVbG2O8X715GZz+mapTmQVmPPaa+VB9UXFOVGfKfqy+otMe8OSt+/G3aUgAENQAAAAAAAAAj3ZUYcoetL6hEbRa0V7y222xqjvJ+5eZUahnwoqlkZEtorovP2I06lqlOHB2ZE95v5MF1ZxuoahdqF/eWvaK+TBdIomZiv7qUx2zz8VeajnWahku2zkukY+EURQDJ6URFY1AAAkAAAAAAAAAAAAAAAAAAAAAAAAAAAAAAAAAAAAAAAAAAAAAAAAAAAAAAAAAAAAAAAAAAAAAAAAAAAAAAAAAAAAAAAAAAAAAAAAAAAAAAAAAAAAAAAAAAAAAAAAAAAAAAAAAAAAAAAAAAAAAAAAAAAAAAAAAAAAAAAAAAAAAAAAAAAAAAAAAAAAAAAAAAAAAZ1W2U2KyqbhOPRpnRaf2li0q86Oz/aRXL6Uc0CYtMeGWTFXJH3Q+kYuapwU6LY2Q9j3RMhmQfy04+7mfL6b7cefHTZKuXnF7FtjdpcurZXQhcvP5L+r8C/KJ8uSenyU/JO30CN1cuk18TM46ntPiT272u2t+5NEyrW8Cz5GQ9/Lgl+BOo+VJnJXzV0oKH8pUbfz7+DNFut4Ffy73v5cEvwJ1HyiMlp8Vl0Urq49Zr4mmeZBfITl7+Ry13afEhv3VVtj9uyRXZPaXLt3VMYUrzXrP6/wI3WFopmt4jTrcrNUIOd9sa4e17I53UO0sUnXgx3f7SS5fQjnrr7cifHdZKyXnJ7msrN/hvTpYid3ncs7bbLrHZbNznLq2zAAo6wAAAAAAAAAAAAAAAAAAAAAAAAAAAAAAAAAAAAAAAAAAAAAAAAAAAAAAAAAAAAAAAAAAAAAAAAAAAAAAAAAAAAAAAAAAAAAAAAAAAAAAAAAAAAAAAAAAAAAAAH//2Q==">
            <a:extLst>
              <a:ext uri="{FF2B5EF4-FFF2-40B4-BE49-F238E27FC236}">
                <a16:creationId xmlns:a16="http://schemas.microsoft.com/office/drawing/2014/main" xmlns="" id="{5C777457-63F4-48EB-8FA8-B7B419D23C26}"/>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19462" name="AutoShape 6" descr="data:image/jpeg;base64,/9j/4AAQSkZJRgABAQAAAQABAAD/2wBDABALDA4MChAODQ4SERATGCgaGBYWGDEjJR0oOjM9PDkzODdASFxOQERXRTc4UG1RV19iZ2hnPk1xeXBkeFxlZ2P/2wBDARESEhgVGC8aGi9jQjhCY2NjY2NjY2NjY2NjY2NjY2NjY2NjY2NjY2NjY2NjY2NjY2NjY2NjY2NjY2NjY2NjY2P/wAARCATvBQADASIAAhEBAxEB/8QAGwABAAIDAQEAAAAAAAAAAAAAAAQFAgMGAQf/xABSEAACAgECAwQFBwcJBwIGAQUAAQIDBAUREiExBhNBURQiYXGRMlKBobHB0RUWNUJTcnMjMzQ2VGKCsuEHQ5KTwvDxJERjdIOio9JVdSWEsyb/xAAaAQEAAwEBAQAAAAAAAAAAAAAAAQIDBAUG/8QANREBAAICAQMDAgQDCQEBAQEAAAECAxESBCExE0FRFCIFMmFxFaGxM0JSgZHB0eHwIzRDYv/aAAwDAQACEQMRAD8A+fgAAAAAAAAAAAAAAAAAAAAAAAAAAAAAAAAAAAAAAAAAAAAAAAAAAAAAAAAAAAAAAAAAAAAAAAAAAAAAAAAAAAAAAAAAAAAAAAAAAAAAAAAAAAAAAAAAAAAAAAAAAAAB6k5PaKbfkiRRhys2lP1Y/Wyyx8X9WmHvf+ptTDNu89mVssR2jurq8GyXObUF9ZIhg1R+VvL3st68GK52S3fkiTCquv5MEjeMdK+zGbXt76U8MOP6lG/+Hc2LDs8KfqRbgvuI8Qjj8yqHhz8aN/oNNmHX+vTw/RsXoHafMHGY8S5qeBB/Ik4+/mRrcS2vntxLzR1M8eqfWCT81yI1uC1zrlv7GUnFS36LRe9f1cwC2yMSM21OLjPz8Suvx50vmt4+aOe+K1e/s2pki3ZqABk0AAAAAAAAAAAAAAAAAAAAAAAAAAAAAAAAAAAAAAAAAAAAAAAAAAAAAAAAAAAAAAAAAAAAAAAAAAAAAAAAAAAAAAAAAAAAAAAAAAAAAAAAAAAAAAAAAAAAAAAAAAAAAAAAAAAAAAAAAAAAAAAAAAAAAAAAAAAAAAAAAAAAAAAAAAAAAAAAAAAAAAAAAAAAAAAAEm3supYYuIobTsW8vBeQw8bgSsmvWfReRdYuLwpWWL1vBeR1YsWvus5r5JtPGrXj4bltK3kvmk6MVFbRSSXgj0G0ztWIiAAEJAAAAAAAAYWVQtjtNb+3yK7JxZVp7rig/EtA0mtnzRMSrNduUysTu95184+K8iKdJl43d+vBbwfh5FLmY3dvjgvUfVeRz5cWvuq1x5J3xsigA524AAAAAAAAAAAAAAAAAAAAAAAAAAAAAAAAAAAAAAAAAAAAAAAAAAAAAAAAAAAAAAAAAAAAAAAAAAAAAAAAAAAAAAAAAAAAAAAAAAAAAAAAAAAAAAAAAAAAAAAAAAAAAAAAAAAAAAAAAAAAAAAAAAAAAAAAAAAAAAAAAAAAAAAAAAAAAAAAAAAAAAAAAABKwqOOfHJerHp7WRoxc5KK6t7F3iY+7hVHourNsNOU7n2Y5bajUe6XhUcT72S5L5JOPElFJJbJHp1TO2URqAAnQ01xrjbl3QxYSW8VPdya81FcyszpbW0EE/0bTpco6hJPzlQ9vqZqyNPvoUZJK6ufKNlT4ov2e8bg0igkrAydt5190vO1qH27D0amH87l1+6tOT/D6xuDSMScDGjk3S7ybhTXFzskuqS8vaN8KHSN9vtbUF8OZKwbqbldid3XR38OGM938pNNJtvpyImexENbzsRS4YadU6v70pcb+nc152NVXGq/GcnRcnwqXWLXVM1zwsqF3cyx7O8324eFkzUKXi6djY8mnNTnKzZ78Mtl6vw2I7RMaT+6sABdV40mmmt0yry8dVycWt4S6Fqa76lbU4+Ph7yYlW0bclkVOm1x8OqfsNZaZtPHU+XrQKs48tOFnRjvyqAAzaAAAAAAAAAAAAAAAAAAAAAAAAAAAAAAAAAAAAAAAAAAAAAAAAAAAAAAAAAAAAAAAAAAAAAAAAAAAAAAAAAAAAAAAAAAAAAAAAAAAAAAAAAAAAAAAAAAAAAAAAAAAAAAAAAAAAAAAAAAAAAAAAAAAAAAAAAAAAAAAAAAAAAAAAAAAAAAAAAAAAAAAAJen18Vjm/1eh0GBXw1ub6y6e4qMKvhoivGXMv4RUIRivBbHdSONIhyTPK8yyABKU/AhCiizPtipd21CqL6Sm/P3LmQ7rbL7ZWWzc5ye7bJeRy0bDS6Oyxv38vuIJWPlM/AS9Pzp4dr6ypnyshv8pfiRAWmNo8JOfj+i5c61Lig9pQl86L5pkYn6lzx8By+V6Pt9Ck9iARHhM+QHqTbSS3b6JFjjaPlPIpVsIwTkm4ucVLbfny33EzEeSI2xzc3KptePXk2xhXGMHFTa5pJP69zRR/KYmRW+bjtavo5P6n9RryXOWTbK2LjNzbkmuae5lhTjDLhxvaEvUl7nyf2ka7G+7QDKyEqrJVy5Si2n70YlkAAArs6vhtU10l9pQZNfdXSj4dUdTmw48dvxjzOf1GHyJ/QymWN038GOeN9fKCADjdQAAAAAAAAAAAAAAAAAAAAAAAAAAAAAAAAAAAAAAAAAAAAAAAAAAAAAAAAAAAAAAAAAAAAAAAAAAAAAAAAAAAAAAAAAAAAAAAAAAAAAAAAAAAAAAAAAAAAAAAAAAAAAAAAAAAAAAAAAAAAAAAAAAAAAAAAAAAAAA9UZS+TFv3I2LHul0rl9K2JiJnwiZiPLUCQsK59Ype9mawLPGUUWjHefZWclY90QE1af52fUZrT4eM5P3FvRv8ACvrU+VeCxWDV5y+JksKnyfxLehdHr1VgLT0Oj5n1seiUfM+tj6eyPXqqwWvolHzPrY9Eo+Z9bJ+nsevVVAtPQ6PmfWzx4VPzX8SPp7Hr1VgLJ4NXnJfSYvAr8JyI9C6fWorwTnp68LPqMHp8/CcX7yPRv8LerT5RASXhXLoov3MxjjXKceKt7bleFvhPOvyuMOH8rVHy+4titwVvke5Msjuly08AAKrrDCSzMKzB3StUu9p38Xts4/SvsIEk4ycZJprk0/AJuMk4tprmmvAs68mjOqtnn1Nzqin31T2lLmlzXR9evsK+E+VWb8PFnl3qqHJdZSfSK8WyQo6VF7uzLmvmqEY/XuYZGfxUvHxalj0P5ST3lP8AefiNzPg18tmbqLlkOOOq3RWlCtTqjL1Vy8V9Jo9M3+VjY8v8G32bEY2U0WXz4a1vtzbfJRXm34E6iDcysdNurbyLa8WqF1NMpwcXJ7Pkt9m2uW+5VylKU3KUm5N7tt89ybVlV6fNPFUbbOkrJrk14pLy9r+o3S/Jjpjkyx8iLlJruo2Lh3Wz67b7cyviU+WvUXK7CwsmznbOMoyk/wBZReyf/fkV5Nt1O22znCHcbKKoa9VJeXt9vUxePXkLixG+Lxpk/W+h/rfaTHaO5Pdjn+vZC/8AbQUn7+j+tMjFrLDrjh1U5mVXj3KTlGDTk0mlye3Tp9ZAysWzEt4LOF7rijKL3Ul5piJjwiYaQAWQ8nHig4vxWxz+dHfGl7HudCUebH1Ll5bie9ZhWe1olTAA4HYAAAAAAAAAAAAAAAAAAAAAAAAAAAAAAAAAAAAAAAAAAAAAAAAAAAAAAAAAAAAAAAAAAAAAAAAAAAAAAAAAAAAAAAAAAAAAAAAAAAAAAAAAAAAAAAAAAAAAAAAAAAAAAAAAAAAAAAAAAAAAAAAAGyFNlnyYN+0mImfCJmI8tYJcMCb+XJR93M3wwao/K3l72aRhvLOctYVpnCmyfyYSf0FrCquHyYRX0G1QlLpFs1jp/mWc5/iFXHBtfXhj72bo6fH9axv3IsVjzfXZGaxl4y+BpGGkKTkvKvjh0x/Vb97Nsaa49IRX0E5UVrwb97M1XBdIr4F4iseIVnlPmUFJvovgZqqb/VZNBO0cURUWPwS+k9WNLxaJQG08YR1i+c/qPVjR8ZM3gbNQ0+jQ9p76PX5P4m0EbNQ19xX836x3FfzfrNgCdQ19zX836x3NfzfrNgBqGvuK/m/WedxX5P4m0A1DT6PD2h40fCTNwG0ahH9F/v8A1HjxpeEkSQTs4wiPHsXk/pMXVNdYsmh800No4w0YH8+/3SxKzDe2TH27osyLeVqeAAFVwk1+rp178ZWQj9G0n+BGJM/V02pfOtm39Cjt95EphGBlCErJqFcXKUnsklu2SeGnD+Xw3X/N6wh7/N/V7xsY1YyVauyZOup9PnT9y+/oY3ZLsh3VcVVSnuoR8fa34s122zusc7JOUn4swSbeyW7Y18gScn1cbFh/cc373Jr7EjbHSM6UVJ08CfTvJqLf0NjVMa6i6CsrlGKhGMZNcntFb7P37kbiZNTpBMqpKFsJtbqMk9jEk1Y8YVq/JbjW/kwXyrPd5L2lpErUsLJuzZ5FNc76r5ccJwTkmn4exroYaku5xsTEm07qoyc0nvw7vdR/78yPPNvk9q5yqglsoVtpJEcrET7pmYAAWVCkzel/+IuyhzZfyNsvMn2lWfMKgAHnuwAAAAAAAAAAAAAAAAAAAAAAAAAAAAAAAAAAAAAAAAAAAAAAAAAAAAAAAAAAAAAAAAAAAAAAAAAAAAAAAAAAAAAAAAAAAAAAAAAAAAAAAAAAAAAAAAAAAAAAAAAAAAAAAAAAAAAAAAANldFlvyYvbzfQmImfCJmI8tYJ1eAutkvoRKrprr+RBL2+JtXBafPZlbNWPCtrxbbOkdl5vkSK8Bf7ybfsRYRrnLpFm2ON86XwNow0jyynLefCHDHqr+TBb+b5m6MJS+TFslxqhHpHf3mZrGo8M9TPlFjjTfVpGyONBdW2bgNp4wxjXCPSKMgCEgAAAAAAAAAAAAAAAAAAAAAAAAAAAAAAAIm/dZG/lLctSsyo7SUvMm4tneUR81yYkr2nTcACq6Zp9FU3dfkJypohxyintxPfZL4s2/lVyahbiY0qF/u1WlsvY+qZpwMiumVtV6bovhwTa6x57pr3M2rAx4y47NQodPnDdza/d26lJ1vutH6Pc9xw5unETjVZBT42/WlFrfbfwXsK4n5eTh5d3E676lFKEdpKW0Utly5faae4x5/zeXFeyyDi/q3RMdo7koxZQktMw67YJel3rijJr+bh5r2sjeg3v+bULf4c1J/BczfrMJwyqlNOP8hXsmttvV2+3cTqZ0R27oM5ysm5zk5SfVt7tknDzp4/8nNd7jS+XVLo17PJ+0iAmY2jaxyaMfAt4k+/40p0xa5cL6OXn7vYQbbZ3WOyyTlJ+LJeo7rGwIy+V3G79zk9vqIJFSQAFkAAA13y4KZy9hz+oS2pUfnMudQs2hGC8ebOfz58VyiukUVyTqklY3eP0RQAcTqAAAAAAAAAAAAAAAAAAAAAAAAAAAAAAAAAAAAAAAAAAAAAAAAAAAAAAAAAAAAAAAAAAAAAAAAAAAAAAAAAAAAAAAAAAAAAAAAAAAAAAAAAAAAAAAAAAAAAAAAAAAAAAAAAAABlCErHtCLb9hLqwPG2X0IvWlreFbXrXyhpOT2SbfsJNWFZPnP1F9ZOrqhWtoRSN8KJy8Nl7TorgiPzOe2aZ/Ki1YtVf6vE/Nm+MJS+SmyVCiEevrP2m1LbobRqPDKYmfKNHGf6z29iN0aoR6R5+bMwNpiIgAASAAAAAAAAAAAAAAAAAAAAAAAAAAAAAAAAAAAAAAAAwthx1tePga8G3gt4H0l9pvIuRDgnxLoyY+ET27rQGnFu76vn8pdTcUaROwAAAAALGidWdiRxb7FXdVv3NkujT/Vb+xlcCJjaYlKs07MqlwyxrffGLaf0o3U6c6krtQ3opXPhfKc/Yl95ErysiqPDXfbCPlGbSMJzlOTlOTlJ9W3uyO52bczJll5MrmlFPlGK6RS6I0AFkAAABtJbvogRM67aPdRfN9SYjaJnUIWXenKdr6LoUcpOUnJ9W9y5lFSW0kmn4Mi24MXzrfC/J9DPNS1vBivWvlXg2WU2VP14te3wNZyTEx5dUTE+AAEJAAAAAAAAAAAAAAAAAAAAAAAAAAAAAAAAAAAAAAAAAAAAAAAAAAAAAAAAAAAAAAAAAAAAAAAAAAAAAAAAAAAAAAAAAAAAAAAAAAAAAAAAAAAAAAAAAAAAAAAAAAAB7CEpy4Ypt+wm04Pja/8ACi9aWt4UteK+UOuudktoRbZNpwUudr39iJcIKKUYR29iJEMdvnN7ew6a4a1893PbLa3hHhBRXDCO3sSN8MeT5y5IkRhGC9VbGRtv4Z8flhCuEOi5+ZmAQsAAAAAAAAAAAAAAAAAAAAAAAAAAAAAAAAAAAAAAAAAAAAAAAAHk4qcXF+J6AIkZTx7d14fWiyqsjbBSi/8AQi2VqyOz6+DI9c549n2rzJ8oieK1BrpuhdHeL5+K8jYUaAAAAAAAAAAAAGjIyY0rZc5+XkCZ09yb1TDzk+iIFcHdNylzXVs8ip32NyfvZLjFQjsuhfwz/NLyUIyWzSNM8bxg/oZIBGyYiUCUGuUl9DIluFCfOHqP6i5cVJbNbo0TxvGD+hiYi3kjlXvCgtosqfrR5ea6GsvJwceUl8SJdhQnzh6j+o574J81bVz+1lcDO2mdT2nHb2+Bgc8xMdpbxO/AACEgAAAAAAAAAAAAAAAAAAAAAAAAAAAAAAAAAAAAAAAAAAAAAAAAAAAAAAAAAAAAAAAAAAAAAAAAAAAAAAAAAAAAAAAAAAAAAAAAAAAAAAAAAAAAAAAABIx8Oy/n8mHmyYiZnUJiJnw0JNvZLdvwRKpwZS2dr4V5LqWNGNXQvUXPxk+p7OPC9jpphj+8pni+Ou4a6641rhhHYkV48pc5ckZ43C0+XrI3nR47Q4ojfeWMIRgvVRkAQsAAAAAAAAAAAAAAAAAAAAAAAAAAAAAAAAAAAAAAAAAAAAAAAAAAAAAAAAGM4Rmtn8TIAQ5QnTLiTfsaJVOcnytWz80ZdTTPHi+ceTJ8+UamPCfGUZLeLTXsPSp4baXut17UbYZ1kflJS+ojinn8rEESOfD9aEl7uZl6bT/e+BGpW5QkgjPOq/vP6DCWfH9WDfvY1JyhMMbLIVreckivnmWz5JqPuMFVZY93v72Tx+Vefw3XZrl6tS4V5+JprplN7y5L7TdXRGHN837TaT+yNTPl5GKitktkegEJAAAAAHjipLZrdGizH8YP6GSACY2r5w6xnH6GRLcCMt3XLhfk+ha5LiobNJt9D3S8GWoZ1dEd+HrNrwj4lMvCKTa/iCk2i2quduotoklbCUG1ut11XmjWfXMvTMPNxVjZFEZ1xW0V4x9z8Dida7H5OHxXYLlk0deH9eP0eP0HgYPxHFlnjbtL0rYrVcyA009mtmgeiyAAAAAAAAAAAAAAAAAAAAAAAAAAAAAAAAAAAAAAAAAAAAAAAAAAAAAAAAAAAAAAAAAAAAAAAAAAAAAAAAAAAAAAAAASKMK27Z7cMfNlhTp9MNt07Je38DSuO1l60mVTGEpvaMXJ+xG2OFkS6Vte97HQVYdjSUYKC9vI3xwH+tYvoRrGGvvLT0o95c4tOv8AKK+kPTr/ACi/pOmWBDxnIPAh4TkT6VE+nVyssPIj1rb93M0yjKL2lFp+1HWywH+rYn70R7cOxLadalH2cyJwx7Sj0o9pcyC3u0+me/CnXL2dPgV9+HbRza4o/ORlbHarO1JhoABmoAAAZV1ztlwwi2yRjYU79pS9WHn5+4tKaYUx4a47fea0xTbvLSuOZ8o2Np8K9pW7Tl5eCJ0ISm9oo3VY7fOfJeRJjFRWyWyOmIisahvERXw1V0RhzfNmGZVxQ411XUkBrdbMb7otWLRMSqq5uE1ImpppNdGRciru7GvB9DPGn+o/oNPPd5E1mlprKQACAAAAAAAAAAAAAAAAAAAAAAAAAAAAAAAAAAAAAAAAAAAAAAAAAAAAAAAAAAAAAADGVcJdYoyAGp48H5r6TH0aPzmbwNo1DR6NH5zMlj1rwb97NoGzUPIxjHokj0AJAAAAAAAAAAADey3YNGTPZcC6vqCZ002T45t+Hgdr2a030LB72yO113N7+C8Ec72c070/PUpremr1pe1+CO76Hh/i3U+MFf3n/aP9/wDR19Jj/wD6S8cUzBxaNp4fPWxxZ6ESoda7NYWqqVm3cZPhbBdfevE4DVdGzNJt4cmv1G/VsjzjL6T624eRpvoryKpVX1xsrktnGS3TN8HW5en+23ev/vClscW7w+Ng67Xex06eLI0veyHV0vnJe7z93X3nJSTjJqSaa5NPwPfw58eavKkua1ZrOpeAA2VAAAAAAAAAAAAAAAAAAAAAAAAAAAAAAAAAAAAAAAAAAAAAAAAAAAAAAAAAAAAAAAAAAAAAAAAAAAAAAAzqqldYoQW7f1DyPK4SsmowW7ZaYuBCraU/Xn9SN+HiKtKFa4pvq/Mt8fGjUt3zn5+R1UxxXvPl0VpFe8o9OFKXOx8K8vEmV1QrXqRS9pmC8ztbYACEAAAAADCymu1evFb+fiQrsOUN3D1o+XiWAJidJ25nKwI2byq2jLy8GVc4ShJxkmmvBnZZGLG3eUfVn9pUZmGrd4zXDNdGUvji3evlS1InvCkjGU5KMU234Is8XAjDad20pfN8ESMfGrx47RW8vGT6smVUOfOXJfaKYor3smuOI7y1wrlN7RRKrpjXz6vzNkYqK2S2QNJloAAhAAANWTV3lb810K5NxluuqLYgZdXBPiXRl6z7OTqsfKOcezdCSnBSRkRcezhlwvoyUTLhidgACQAAAAAAAAAAAAAAAAAAAAAAAAAAAAAAAAAAAAAAAAAAAAAAAAAAAAAAAAAAAAAAAAAAAAAAAAAAAAAAAHkpKMXJ+BDSndalFOU5vZJeLNmTPeXCui6l32T03vr3m2x9SvlDfxl5/QY9RmjBinJKaUnJeKw6HR8COnYEKVtxv1pvzZPPD0+Otab2m1vMvYiIrGoAAVSHjSfU9BExsanFopNc7N4mrRdkUqcrwsivlfvLxL8xlDyM4i+K3PHKe0xqXyDUtNytLyHTlVuL/Vkukl5pkQ+v52Dj6hjyoyqlZB+fVPzT8GfPtf7M5GlOV1O92J8/bnD978T2+k/EK5vtv2t/VzXxTXvChAB6TIAAAAAAAAAAAAAAAAAAAAAAAAAAAAAAAAAAAAAAAAAAAAAAAAAAAAAAAAAAAAAAAAAAAAAAAAAAHsU5SSS3b6IusLE7qKilvZLqyLpmP1ukvZH8ToMKjgj3kl6z6exHTirqOUt8ddRuW3HoVMPOT6s2gF1wABAAAAAAAAAAABpycdXR3XKa6M3AlKphtXb68enXfwJvVcjHOo4l3sVzXU1Y1m64H4dC09+63lvABVAAAAAAGNsFZBxf0GQAqZRcZNPqiXTPjhz6rqM2r/eL6SNTPgnv4Pqa+YeTlp6d9eyaACFQAAAAAAAAAAAAAAAAAAAAAAAAAAAAAAAAAAAAAAAAAAAAAAAAAAAAAAAAAAAAAAAAAAAAAAAAAAAAAMLZ8EG/HwMyHfPjny6LoTCJnTLExrMzKror5zm9t/L2n0XDxq8PFroqW0YLb3lH2T03uqHm2x9exbQ38I/6nRnzP4n1Pq5eFfFf6/8Auz0OlxcK8p8yAA8t1gAAAAAAAMZRT95rlFNOMkmnyafibjxrfqZ3xxbvHlMS4ftF2QT4srSobPrKhf8AT+BxkouMnGSaaezT8D7PKO3uOe7RdmadVi78fhqy14+E/Y/xO/pPxCaT6eb/AFZXxb71fOAbcnGuxL5UZFcq7IPZxkaj3ImJjcOYABIAAAAAAAAAAAAAAAAAAAAAAAAAAAAAAAAAAAAAAAAAAAAAAAAAAAAAAAAAAAAAAAAAAAZVQdtkYR6yexiTtLr3slY/1Vsi1K8raWrG50t8OhSnCtL1Irn7i2I2BXw1OfjJ/USTrl0SAAhDKEXOcYRW8pPZL2lrffVpMvR8aquy+K/lLprfn5Ig6c9tRxf4sftR7qS21LK/iy+0rPedInvOk2jKq1OaxsyquFk+Vd0I7NS8N/Mq7a5U2zrmtpQk4v3oyx3w5FUvKaf1knWltq2Sv72/1CO06I7Sgg9PCyQAAAAAAABrdbMq7oOi/ZdFzXuLQi59e9amusX9RaFoexalFNdGDTiy3g4+RuEpAAQgAAAAAJRUotPoyrtrddjiy0NGXVxw4l1Ras6lhnx+pTt5hpx7OKPC+qNxBhJwkmvAmxalFNdGXl5tZegAhIAAAAAAAAAAAAAAAAAAAAAAAAAAAAAAAAAAAAAAAAAAAAAAAAAAAAAAAAAAAAAAAAAAAAAAAAAG0lu+iA1ZFnDDZdWZ6PgS1HPhTs+BetN+SIdk3ObfwO57O6d6BgKU1tdb60vZ5I4+v6n6fF2/NPj/AJ/yXwY/Vv38QtYQjXCMIpKMVskvAyAPknrgAAAAAAAAAAAADwwlHbmjYCtqxaO5E6U2t6Jjaxj8Nq4Lor1LUucfxXsPm2padk6XlPHyocMl8mS6SXmmfX5R8UQNT03G1TFdGVDdfqyXWL80bdL1l+mnhfvVW+OL948vkgLHWtGyNHyu6uXFXL+bsS5SX4+wrj6Kl63rFqzuHLMTE6kABZAAAAAAAAAAAAAAAAAAAAAAAAAAAAAAAAAAAAAAAAAAAAAAAAAAAAAAAAAAAAAAAAAXGnQ4cWPnJ7lOdFgw/mIeWxvhjvMtcUd9riEeCEYrwWx6AatAAAb8N8ObQ/KyL+s26sttUyf4jI9D2vrflJfaStaW2rZP733Ee6PdDg9pxftRZarRLI1+ymHyrJRS+lIrFyZ0E+Xa6L89v8hEzqSeyJfnVYE3j4FVfqcpXTjxSk/H3I9osq1dvHuqrrymm67YLbifk0VVnKySfmyTpb21PG/iR+0THZGuyK04yaa2a5NHhIzltn5C8rZfayOWWAAAAAAxtjx1yj5oyASq8Z7W7efIlkSS4MprykSy8rSAAqgAAAAAAABXZNXd2cuj6HuNZs+B+PQmX195W14roVvOMvajWJ3Dzepx8Lco8SngxrnxwT+JkQxAAAAAAAAAAAAAAAAAAAAAAAAAAAAAAAAAAAAAAAAAAAAAAAAAAAAAAAAAAAAAAAAAAAAAAAACPk2cuBfSbpyUIuT8CJCE77owgnKc3sl5snx3lE/C27Nab6bnK2xfyNLTftfgjuCJpWDHT8GuiPylzk/N+JMPkOs6n6jLNvb2/wDfq9XBj9OmvcAByNgAAAAAAAAAAAAAAAAxlHfmupkCJrFo1Ig52FRn408fKrU65fFPzXtPm2v6Ffo2Rs95483/ACdm31P2n1WUd/eRcvFpzMeePk1qdc1s0y3T9Tfpba81lF6ReP1fHgXHaHQbtGyN1vZizfqWfc/aU59JjyVyVi1Z3DkmJidSAAugAAAAAAAAAAAAAAAAAAAAAAAAAAAAAAAAAAAAAAAAAAAAAAAAAAAAAAAAAAAAADp8Jf8AqK/+/A5g6fCf8vW/P8Dow+7bF7rQAGi4AAMoPaafkyfry21jI96/yoriy1/nqtj84xf1Ij3R7q0v7X//ANLiy+dGD+ooC8vf/wDe9Ol5wqIsiyoyVw5Nq8ptfWbNPe2o4z/+LH7UeZy2z8hf/El9pjiPbLpflZH7SfZb2bc+uU9VyIQTlKV0kkvFtkmeFhYj4M3Jsld+tClJ8PvbJNEUu02RLbnDjkt/PYo5ScpOUm229234kR37Kx3T78Ct48snCu76qHy4tbSh70V5Y6FJ/lKNb+RbGUJLzWxXtbNomPOkx8PAASkAAFZlcsqXvJRFyeeVL3kotK4ACEAAAAAAAABCzKuGXGujJpjZBTg4vxJidSpkpF6zWVfRZwT2fRksgzi4TcX4EqifHDZ9UaS8nU1njLYACEgAAAAAAAAAAAADqeyGJjZONkO/HqtamknOClty9pOvy+zuPdOm2nGjOD4ZL0ffZ/Aj9if6Jk/vr7DHO7K25WbdkLKhFWTctnF8tzmtrnPKW8b4xqFX2iyNOvnR+TY1xST4+Cvg8tvAudI0DExMNZeoxjKzh4mrPkwXuOfnp3oevU4Vk1P+VrTaWyae34nS9sLZQ0iMIvZWWpS92zf3Itb2rE+UV97Szoy9B1C30WFdDk+UU6uHf3PYoe0eiR02cb8ff0ex7bPnwPy9xSwnKucZwe0ovdNeDO87RJXdnrpSXPaMl7HuhMenaNT5N84nav7JYeLkaZbO/Gptkrmk5wUntwx8zmdRjGGo5MYRUYxtkkktkludb2L/AETb/Hf+WJyep/pPK/jT+1k0n75Rb8sOr0bBxLezsLbMWmdnBN8cq031fiUnZWirI1bgvqhbDu5PhnFNeHmdFoX9WIfuT+1lB2P/AEz/APSl9xWJnVlpjvVZ9qNHpWEsnEohW6n66rilvF+PLyIvY7Fx8n0z0iiq3h4NuOClt8rzL9ZEZatkafds421KcU/FdJL6vtK/s5hvTtS1HFlzS4JQfnH1tvtKxaeExKeMcolz+oVVw7RzqhXGNffRXAlstuXLY67No0jApV2TiY0IOXDv3CfP6EcpqX9aJ/x4/cdB2x/Q8f40fsZa3eawrXtuT8l6LrFEpYihFr9ar1XF+1HI6jg2afmTx7ebjzUl0kvBlj2TtnXrUIRfq2RkpL6N/uJnbatLIxbP1pQlF/Q1+Jau6347ROrV5MeyOn05HpGRk0wshHaEVOKa36vr9HxJPabT8V6TVmYdFdai0264KO8Zee30EmiP5L7Iyk+U5VOT/el0+1GWj7an2X9Hk95KEqnv4NdPuM5tPLl7bXiI1xU/Z/K0ijDsjqMKpWuxuPHVxvbZeO3vOkxMXSc2hX4+HjTrluk+5S6e9HzyUXGTjJbNPZo7zsp+gqf3pfay2Wuo5RKuOd9kDNzuz8sO+FNWOrXXJQ2x9nxbcue3mOyWHi5GmWTvxqbZK5pOcFJ7cMfM5Kfy5e87TsZ+ibf47/yxJvXjTsVnlbu5PLqctTupphzd0oxjFe3ZI67E0bTtIw+/zlXZNLec7Fuk/JL/ALZSaZBWdr9pdFfY/huyw7bWyUMSpP1W5Sfta22+1i0zMxVFdRE2TsezQ9Y4qK6qpS26d3wS29jOY17SXpWWoxblTYt4SfX2pkfSrZU6pizg3urYrl5N7M6ntnBPS6pvrG1JfSmI3S8RHiU/mrtl2bwMO/RabLsWiybct5TrTb9Z+JzWu6e9O1KdcVtVL16/c/D6Dp9C4vzV9R7T4LOFrwe72NWrVw1vs/XmVJd7XHj2X/3L/vyK1tMXn4TNYmsGfg4kOzDuji0xt7iD41Wk9+XPc4w7rPfF2Q388eH3HCl8XiVMnmAAGzMAAAAAAAAAAAAwunwQ38X0A0ZFnFLhXRF/2S03jsedbH1Y+rXv4vxZRYOLZnZdePX1m+b8l4s+i41EMbHhTUtoQWyPK/Fep9Ono18z5/b/ALdHS4+Vuc+zaAD5t6QAAAAAAAAAAAAAAAAAAAAAGMo7+8yBExExqREysanLx54+RWp1zW0os+adoNCu0bJ8Z403/J2fc/afVJR395FzMSnNxp4+TBTrmtmmT0/UX6W/zWUXpF4/V8eBaa9ot2jZfBPedM+ddm3VeT9pVn0tL1yVi1Z7S5JiYnUgALoAAAAAAAAAAAAAAAAAAAAAAAAAAAAAAAAAAAAAAAAAAAAAAAAAAAAAAAAAAAOgwZ+rRP3bnPlvps+LG28YvY2wz301xT306QGNU+OqMvNGRs1AAEBY65zz0/OqD+oriz1mE5348oxk98eD5L2ET5hE+VYXWS9tS0qXnVU/rKpY176U2P3RZaZqlDI0lyTTVVaafLoyJRKv1Jbalkr/AOLL7TTS9rq35SX2ljqWn5c9SyJV41soym2moPZmiOl5/EmsW3k/IRMaTExpZwW3aq5eal/lKA6Hp2wa8/8A9CvWhai//b//AHx/EisxHlETEMNDe2r4/vf2Mh2ra2a8pMuNO0nLxs+m62MIwhLdvjXQqcpbZVyXTjl9pMTEz2TE7lqABZIAY3T4KpS8kEq1vjym/ORLImMt7d/JEstK0gAIQAAAAAAAAAACLmVbrjS5rqRa58E0/DxLRpNNPoysvrddjXh4GlZ9nD1WP+/CYnut0DRjT3XA/Dobw5YnYAAAAAAAAAAAAA6/sT/RMn99fYU+ralnVarlQrzL4wjbJKKsaSW5r0rW8jSq7IU11TU3u+NP7mQcq+WVlW3zSUrJOTS6czKKffMy0m32xEPfSrpZUcmyyVlsZKXFJ7t7dDutTx4a5oq9Hkm5JWVt+fl9qPn5YaZrOXpm8aZKVbe7rmt1/oTekzqY9ittdpSMDs7nX5ka76JVVRl68pdNvZ5l92uy4U6YsZNcd0ly8ornv9hWWdsMqUNq8aqEvNtv6iiysq7Mvd2RY5zfiysVta0Tb2TyrEah0/YrIi6cnGb9ZSViXmmtn9iK7V9DzvypdKnHnbXbNyjKPTnz5+RUYuTdiXxuom4WR6NF/X2wyVDazGqlLzTa+oTW0W5VImsxqVy4fkjsxKuyS44Utf4n/qznux/6Z/8ApS+4h6prGVqjSvko1xe6hBbLfzNWmahbpuV6RTGEpcLjtPfbmIpMVnfmSbRyj9F32nyZ4faHGyKn61dUX7/WlyOlxnTlOvOqf85Vt71vv9XP4nAapqVuqZMb7oQjKMFDaG+227fj7yVpnaDL03G7iqFc4cW640+XwZFsczWPlMXiJl7qX9aJ/wAeP3HS9qMW/L0yNePXKyatT2j5bM4y/Nsv1B5koxVjmp7Lpui4/PDO/YY/wl+JNq27THsiLR32n9mdDvw73l5cVCajwwhvu1v4sia1OOrdo8fDqfFCtqEmvfvL6vsIWZ2l1HKrcFONMX17tbN/SQtNz56dlekV1wnNJpce+y3EUtubT5JtXWodxq+qYmm11xyq5WRs32jGKfT3sw0jWMLULZ0YlU6nFcbUoqKfh4M43VdUv1W6Fl8YR4I8KUN9vrNenZ9um5ayKVFySa2l0aZX0ft/VPqd/wBErtHi+i6zekto2PvI/T1+vc6nsp+gqf3pfazkdV1W3VbK53V1wlBNJwT5r6WSdO7RZWn4kcaqqmUIttOSe/N7+Za1bWpEe6K2iLTKon8uXvO07Gfom3+O/wDLE4tvdt+ZaaXr2TpeNKimuqUZTc95p777JeD9hbJWbV1CtJiJ3LGGUsPtJLIl8mGRLi927T+o6jtHpstUwa54207K3xQW/wApPrt9Rw99rvvstkkpTk5NLpzZZab2gzdPrVUXG2pdIT8PcyLUntMeYTW0d4lL0HQct6jXdlUyqqplxetycmuiRL7aZkXGjDi05J95L2eC+8i5Ha/Lsg4001VN/rc5NFDbbZdbKy2bnOT3cm+bIitptysmbREah3HZz+rdfun9rKfshqHdZM8Gx+pdzhv87/VfYQ8HtDlYODHErqplBb85J783v5+0qq7JVWRsg+GcGmn5MRjn7t+5N/Gne61TGjs5kVQ+TCCUfYt1scAXWb2my83EsxrKqVGxbNxT3+0pScdZrHdF7RM9gAGrMAAAAAAAAAAAh3T45+xdDdkWcMeFdWbtE096jnxra/ko+tY/Z5fSVvkripN7eIRqbTFYdD2U030fGeXbH+UtXq7+Ef8AX8DoTyMVGKjFbJckkenxubLbNknJb3exSkUrFYAAZLgAAAAAAAAAAAAAAAAAAAAAAABjKO/vMgRMRMakQNQwaNRxJ42TDihL4xfmvafMNY0q/SM2WPct49YT25TXmfW5R35ortY0qjV8KWPctpdYTS5wfmX6TqbdNfjb8s/+2renONx5fJgSdQwb9Oy542THhnB/Q15r2EY+liYtG4cngABIAAAAAAAAAAAAAAAAAAAAAAAAAAAAAAAAAAAAAAAAAAAAAAAAAAAAAAAAEzTLeG9wfSa+shnsJOE1KPVPdFqzxnaazqduvwLN4Ot9VzRLKbDyF6l0ej6ouU1JJrmmdc/Lpn5AAQgJ0dXz4VxhHIkoxSSSS5JfQQQJiJNbTXq2e+uVZ8TRdk33zjO22c5R6NvoaQRqDUJDz8x9cq//AJjMXlZD632v/GzSCdQaZOcnLicm5ebfM8bb6ts8AAAAAAAImoWbQjWur5sltqKbb2SKqcnkX7+b5exFoWhuxY7V8Xmbgkkkl0QAAAgAAAAAAAAAAANOVV3le66o3AmOyJiLRqVTFuEk11ROhJTipLxI+VV3c910Z5jWbS4X0fQ08xt5FqzjtNZSgAQAAAAAAAAAAAAAAAAAASbeyW7AA9lGUXtKLT9qPAAMowlL5MW/cjEAAAAAAAGXBJR4uF7eewGIAAAAAAAAAAAAAAAAAAAAAAAAAAAAAeNpJt9EekfJs/UX0gmdNM5Oybfn0R3nZ/TvyfgRU1tdZ60/Z7PoOd7L6b6XmekWL+Spe69svA7U8H8W6nlPoV9vP/Ds6TFqOcvQAeI7gAAAAAAAAAAAAAAAAAAAAAAAAAAAAAMJx8UZnhW1YtGpIlRdo9Dr1jE9XaOTWt65+fsfsPmd1VlF06rYOFkHwyi+qZ9mlHbmuhy3a/QPTqXnYsP/AFNa9eKX85H8UdXQdXOK3pZPH9FMtOUcofPwAfQOUAAAAAAAAAAAAAAAAAAAAAAAAAAAAAAAAAAAAAAAAAAAAAAAAAAAAAAAAAAE3Tsjgn3Un6sunsZ0ODf/ALqT/d/A5Et8DL72KjJ/ykfrOjFfccZbY7b+2XSAj4uSrVwyfrr6yQatAAEIAAAAAAAAAAAAI+VkqpcMflv6iUtWdf8A7qL/AHjHGr4Y8b6voaqanZLil0+0llp7dlgAFUAAAAAAAAAAAAAAAAMLq1ZW4+PgVjTjLbxRbEPNq2fGvHqXrPs5epxcq8o8wyqnxwT8fEzIdM+CfPo+pMLS4InYACEgAAAAAAAAAAAACRgYlmdmV41fypvbfyXiztZLTezmHFuHrPlulvOb/wC/oKLsZFPVbJPrGl7fFDtlOT1WuD+TGpNL3tmF/uvx9mtftryWN3aHSs7Dtjk0Sbit1XOPyn7GuhWdmtHr1C6eRkR3x63sob/Kfl7kUJ3nZSMY6FU49ZSk3799vuF49Ov2prPO3djm9oMDTb/RY1yk4cpKqKSj7D3MwMLX9P8ASMdRVslvCxLZ7+TOIyJSnkWTnzlKTb9+51vYqUng5EX8lWJr6UVtThHKPKa25TqVL2ag4doKYTW0o8Safg+FnTdpNPWdpsnXFO6n147dX5r/AL8imw4xj23mo9O8m/8A7WXtuZ6P2grom9oZNKS/eTf2p/YLzPKJj4KxHGYlRdil/wCtyf4a+0g9qP07ke6P+VHQ6ZgrT+0eVCC2quq7yHs9Zbr4lD2iip9pLIy6OUE/gi1Z3k3+iLRqmlzoOi42HhRzs2MXY48fr9K4/ibPzq06V3dShb3b5cbitvh12Nvaucq9DsUOSlKMXt5b/wChwhFK+p91k2tw7Qt8i3Du7RUywalXT30Fy6SfF1S8DstT1CnTMZX3wlKLko7QSb35/gfPtO/SWL/Gh9qPoGqYeLm4yqzJ8FakpJ8XDz2ZGWIiYiSkzMTMKi/tVgWUWQjVfvKLS3ivL3kDsXz1C/8AhfejPWdH0vE0227FucrY7bLvE/FeBj2K/SF/8L70TqvCeKNzyja51PtBjadlvGtosm+FNuO23MxyMHA13TPSMeuMLJJuE1HhkmvBkbXOz+VqWovIpspjBxS2m3vy+gnUxp7PaJw2WqTgm9+nFJ+CM+0RHHyv3mZ34U+j9ocPA0yrGuqudkOLdximucm/P2nSxy6paf6aoy7vuu92257bbnzNvd7nf1f1UX/yb/yF8tIjv8q47TPZUax2iw87TLsamu5Tnts5RSXJp+fsOXAN61isahla028gALKgAAAAAAAAAAAADGc1CDkyLVXPIvjXBcU5y2S9p7kWcU+FdEdH2S03dyz7Y/3a9/rf3fEw6nPHT4pvPn2/dOOk5LxWF/puFDAwq6Ifqr1n5vxZLAPjrWm0zafMvYiIiNQAAhIAAAAAAAAAAAAAAAAAAAAAAAAAAAAAAADzqa5LZm08a3RnenKExOnz7tloHo1ktRxYfyM3/KxX6kvP3P7TlD7LdVC6qdVsVKE04yi+jR8v7Q6PPR891rd0T9aqb8V5e9Hrfh3V849K/mPDDLTXeFUAD1mAAAAAAAAAAAAAAAAAAAAAAAAAAAAAAAAAAAAAAAAAAAAAAAAAAAAAAAAAW+DjdzXxSXry+pEbTsbjl3s16sentZb0195PbwXU6cVNfdLfHX+9LxRnGKmk0vMm4+YpbRte0vPzPdlttty8iPbj+MPgbb218rEFZVk2UvhfNLwZNqyqrPHhfkyswrpuABCAAAAAABptyqq/1uJ+SIduTZd6q5J+CJiExCRkZahvGvnLz8ERaqpWy4pb7eL8zOrH8Z/AkJbLZFvHhbwJJLZLZIAFUAAAAAAAAAAAAAAAAAAAHk4qcXF+J6AKqyDrm4vwJOPZxQ2fVGzMq4oca6ohQk4TUkaxO4eVmx+nft4lOB4mmk10Z6QoAAAAAAAAAAAAALLs/nRwNUrsse1ck4Tfkn4/HY6ftDo0tVhXfjSj30FtzfKUff8A99Thiwwdbz8CCrpu3rXSE1ul+BlekzPKvlpW0a1Kfj9k82yuyV0oVSS9SO++79u3RE/shmKEbtOtajbCblFN9fNfUU2X2i1HLrdcrVXB8mq1tv8AT1KyE5VzU4ScZRe6aezQ42tExY5RWd1dHqvZjKnnTsw1CdVknLZy2cd/uLvTsarQdIk77F6u87JLxfkvsOYp7UanVDhdkLPbOHP6iDnanl6g16Tc5JdIrkl9BXhe3afC3Ksd4T9Aulk9p4Xy+VZKcn9KZN7ZTlXnYc4NxlGLaa8Huc9iZVuHkRvoko2R32bW/sNmfqOTqM4TypqbgtltFL7C80++JU5fbp3mmZNepYlGYtu8UXGW3g+W6+pP4HH9p3tr2Q1/d/yojYGrZmnQnDFt4Yze7Tinz+k0ZeVbm5Er75KVktt2lt7CtMc1tv2WtflXTuqp06/obi5bOyO09usJr/U5yPZTUXfwS7pV7/znFy293UqsPNycGzvMa2Vcn126P3ospdqdTdfCp1J/OUOf4CKWr+Xwcq2/Mwv0yzS9dxaZyU4SthKEvNcSOp7RYF+o6fGnH4eNWKXrPbls/wAThZZV88pZM7JTuUlJSlz5roWX5z6r+3j/AMuP4C1LTMTHsVtWNwzfZXUkm2quX98kdiv0hf8AwvvRDfabVGmnfHn/APDj+BCwNQydOslZizUJSXC24p8vpJmLTWYlG6xMTC77Talm4uqyqoybK4cEXwxZz9+Rdkz4r7Z2S85ybMs3Mvzr3dkSUrGkt0kjQXrXUK2tuQ7+r+qi/wDk3/kOALFa7nxw/RFbHueDu9uBfJ226lclZtrSaWivlXAA0UAAAAAAAAAAAAAA13T4Icur6GwhWz457+HgTCJnTdp2HPPza8eH6z9Z+S8WfRaKYUUwqrW0ILZIpuy2m+i4npNkf5W5brfwj4fiXp8v+JdT62XjXxX+vu9HpsXCu58yAA811AAAAAAAAAAAAAAAAAAAAAAAAAAAAAAAAAAAAADGUd17St1jTKtWwJ41vJvnCfzZeDLQ1zW3MyvE1mL18wmO/aXxvKxrcPJsx748NlcuGSNR9A7ZaH6bjenY8d8ileul+vH8UfPz6TpeojPj5R593JevGdAAOlQAAAAAAAAAAAAAAAAAAAAAAAAAAAAAAAAAAAAAAAAAAAAAAAAAAA249LvtUF08X5I1FzhY/cU8168ub/A0x05SvSvKUiutRjGuC5LkkT6oKuG3j4mrGr2XG+r6G86p+HSAAhDGdcZ/KX0mieM18h7+xkkE7ShqV1PRyivqNkc21deF+9Eg8cIvrFP6Bsa1ny8a18Q8+XhWviZdzX81Dua/modjs1SzbX04V7kYOV13VykvqJShFdIpfQek7EaGM38p7e43wrjD5K+kyBGwABCAAAAAAAAAAAAAAAAAAAAAAAABrdbMrciru7GvB9CyNWTV3lftXQtWdSyzY/Urr3Rcaz9R/QSCAm4y3XVE2ElOCki8vLj4ZAAhIAAAAAAAAAAAAAAAAAAAAAAAAAAAAAAAAAAAAAAAAAAAAAAAAAAAB5JqMW30QGrJnwx4V1ZJ0HTvyhnxjJb01+tP7kVzcrLOS3cnySO+0PTlp2BGDX8rP1pv2+Rw/iHU+hi1X80+P+WnT4/UvufELFJJbLoj0A+UesAAAAAAAAAAAAAAAAAAAAAAAAAAAAAAAAAAAAAAAAHnU9AGprZ7Hzftbov5Mze/ojti3vdbdIS8V+B9Lkt0QdTwKtSwbcW5erNcn4xfgyOnzT02XftPlF684fIgb83Etwcu3GvjtZXLZ+32mg+oiYmNw4wAEgAAAAAAAAAAAAAAAAAAAAAAAAAAAAAAAAAAAAAAAAAAAAAAGVcJW2RhHq2BL07H7yzvZL1Y9Pay4pr7ye3guppqrVVca4rkiwph3cEvHxO2teFdOqteMaZgAJAAAAAAAAAAAAAAAAAAAAAAAAAAAAAAAAAAAAAAAAAAAAAEDLq4J8S6Mxx7OGXC+jJ9sFZBxZVyi4yafVGlZ3GnndVj425x7p4NdM+OHPqupsDAAAAAAAAAAAAAAAAAAAAAAAAAAAAAAAAAAAAAAAAAAAAAAAAAAAAjZM93wLw6m+yfBBv4EaimzKyIVVrinZLZDcRG5RPxC67K6b6TlPKsX8nS/V9sv9DsiPgYkMHDrx6+kVzfm/Fkk+P6vqJ6jLN/b2/Z62HH6dNAAOZqAAAAAAAAAAAAAAAAAAAAAAAAAAAAAAAAAAAAAAAAAAAa5rxNh41uit68o0RLke22j+lYiz6I/wAtQvXS/Wh/ocCfZ5RTTjJbp8mn4ny/tNpL0nU5Qgn6Pb69T9nivo/A9H8M6ncejbzHhjmp/ehUAA9lgAAAAAAAAAAAAAAAAAAAAAAAAAAAAAAAAAAAAAAAAAAAAABaabRww72S5y6e4gYtLvujDw6v3F7CG7UIr2I3w13PKW2Kvu341e7430XQknkYqMVFdEem8y2AAQgAAAAAAAAAAAAAAAAAAAAAAAAAAAAAAAAAAAAAAAAAAAAACJm1f7xfSSxKKlFp9GTE6VvSL1msquqfBPfw8SaQrq3XY4s349nFHhfVdDSfl5Gpraay3AAhIAAAAAAAAAAAAAAAAAAAAAAAAAAAAAAAAAAAAAAAAAAAAAAGu+fBDl1fQDRfPjnsuiOm7JabwwlnWx5y9Wvfy8Wc/peDPUM6uiO+z5zflHxPolVcaao11pRjFbJLwR5H4t1PGvo18z5/b/t09Jj5TzlmAD516IAAAAAAAAAAAAAAAAAAAAAAAAAAAAAAAAAAAAAAAAAAAAAAADGa3W5Tdo9KWraXOqKXfQ9ep+3y+kujXJbMytM47Rkr5hPmNS+MSTjJxkmmuTTPDpu22k+h56zao7U5D9bbwn4/Hr8TmT6jDljNSLx7uO1eM6AAaqgAAAAAAAAAAAAAAAAAAAAAAAAAAAAAAAAAAAAAAAABIwqO+vSa9WPNkxG51CYjc6T9Po7qnia9afP6C0xa9lxvx6GiuHHNRROSSSS6I7dcY1DqiNRoABAAAAAAAAAAAAAAAAAAAAAAAAAAAAAAAAAAAAAAAAAAAAAAAAAAADRl1ccOJdUQYycJJrqi1K7Jq7uzl0fQvWfZx9Vj3HOEmLUoproz0jY1mz4H49CSS4onYAAkAAAAAAAAAAAAAAAAAAAAAAAAAAAAAAAAAAAAAAAAAABvZbshWz45t+Hgbsmey4F1fUmdntO9Pz05remr1p+3yRTLkrhpOS3iCKze0Vh0fZnTfQ8LvrI7XXc3v4LwRdHi5I9PjcuS2W83t5l7FKxSsVgABmsAAAAAAAAAAAAAAAAAAAAAAAAAAAAAAAAAAAAAAAAAAAAAAAAGMlujIETG40K3VtPhqenXYtm3rr1X82Xgz5PdVOi6dNsXGcJOMk/Bo+zTWzOD7d6V3WRDUao+rb6lu3hLwf0r7Dq/Dc/p5Jw28T/VnmruOUOSAB77mAAAAAAAAAAAAAAAAAAAAAAAAAAAAAAAAAAAAAAAAC4wKe6x02vWnzZXYdPfZCTXqrmy9rhxzUTow1/vNsVfdIxobR4n1ZuCWy2QNmoACAAAAAAAAAAAAAAAAAAAAAAAAAAAAAAAAAAAAAAAAAAAAAAAAAAAA13195W14robACY3GpVPOMvaibXPjgn8TXmVcMuNdGaqLOCez6M18w8jJT078UsAEIAAAAAAAAAAAAAAAAAAAAAAAAAAAAAAAAAAAAAAAADyUlGLb8D0jZM93wLouohEzpq2lbYkk5Sk9kl4n0HRtPjp2BCrl3j9ab82c72T03vsh5lkfUq5Q38Zf6HYHz/4r1PO/o18R5/f/p3dJi1HOfd6ADxnaAAAAAAAAAAAAAAAAAAAAAAAAAAAAAAAAAAAAAAAAAAAAAAAAAAAAAPJLdEHUcKvUMC7Ft+TZHbfyfg/oZPNc1s/eY5N1mLx5hMfD41kUWY2RZRatrK5OMl7Uazre3mm91lV6hXH1bfUs/eXR/SvsOSPqOnzRmxxeHHavGdAANlQAzjTZL5Nc37osbGAM5VWQ+VXKPvRgNgAAAAAAAAAAAAAAAAAAAAAAAAAAAAAAGzHq76+MPBvn7iYjc6Ijaz06nu6OJ/Knz+gtMWG0XN+PQjQju1Fe4sElFJLojt1xjTriNRoABAAAAAAAAAAAAAALbB0DLzsWGRVOlQnvspSe/J7eRv/ADUz/wBrj/8AFL8C87N/oKj/ABf5mc89a1nd/wApP/lL8DLlaZmIZ7tMzpGnpV1epxwJ2VK2W20m3w81uvAy1LRcrTao2XOuUJPh3g29n9KIuTlX5GS77pt3Lb1ttmtjsKZw13QnGW3eSjwy9k14/eTaZrqUzMxpzGm6Pk6lCc6HXGMHs3Ntbv2bIwhpttmp+gQsqdu7XEm+HdLd+HsOocloXZ9LkrtvjN/h9xz/AGcblr1EpPdvjbb/AHWItM7ki0zuUj81M/8Aa4//ABS/Ai5mg5+JW7JVqcI83Kt77fR1LrtRnZWHZjrGulWpKW+3j0JHZvUMjPxrfSXxyrkkp7bb7leVtcleVtbclg4dmflRx6nFTkm05PZckbdS0y/TJwjfKuTmm1wNv7UWem1Qp7XTrrSUIynsl4cnyM+2P9Ixv3H9pblPKIW5fdpzhLwdOydQsccevdL5UnyS+kindQVei6HxKKbrhu/70n/qTe2vCbW14Ub7KZijurqG/Ld/gU+XiX4VzqyK3CX1P3FhX2j1COQrJ2qcd+dfCttvIv8AXaK9Q0V5EVzhBWwfs23f1FeVqz9yvK0T3cxpmk36mrO4lXHu9t+Ntdd/JewnPsrn7fzmO/8AE/wJfY3pmf4P+oi6xq2djatfXTkSjCEltHZNdEJm02mIJm021CuztLy8DZ5FW0G9lNPdHumaVfqbs7iVce723421138l7DrZSed2elPJik7KHJ+/bff7yq7G/KzPdD/qHOeMyc54yjfmpn/tcf8A4pfgQtS0jI0yNcr5VyVjaXA2+nvRa6zqep4+p21Y05KqO2yVafgvYU2fn5mZwRzJuXBzinFImvKe8prynyhgA0XAAAAAAAAAAAAAHlkFODi/Eq5xcJuL8C1IuZVuuNdV1LVnTn6jFzruPMMaJ8cNn1RtINc+Cafh4k5PdbovLzqzsABCQAAAAAAAAAAAAAAAAAAAAAAAAAAAAAAAAAAAABhbPgg34+BoxcezMyq6K+c7Jbf6mN8+OfLouh1XZLTe7pebbH1rOUN/CPn9Jz9X1EdPim/v7futjp6t9ey9w8avDxa6KltGC295vAPj5mZncvXiNdgAEJAAAAAAAAAAAAAAAAAAAAAAAAAAAAAAAAAAAAAAAAAAAAAAAAAAAAAAxkt0ZHhExuNCu1bBjqWm34stt5x9Vvwl4P4nyynByr8qWNTRZO6LacIrdprrufYJbb8jCnHrhKbqqhBzfFJpbcT835l+k6y3TxakRvaL44t3cNp/YfJtSnnXxoXzIetL49F9Z0GJ2T0jG23x3fJeNst/q6HQKtLrzM0kuiNL5epy/mtr9kRWkeIQqMDHoW1GLVWv7sEjf3cvI3gx+nifMytyaO7l5Ee/Tsa9bX4lNn71aZPA9CI8TMHJzOX2R0nJ34aZUSfjVLb6nujntQ7EZlKc8K2ORH5svVl+DPozSfVGDqXhyNqZupxfltuP1VmtLeYfF78e7GtdV9U6rF1jNbM1n1/UNNxc+rusyiNkfBtc17n4HDa72RvwVK/Bcr6Fzcf14/ij0en/ABCmSeN/tljbFMd4cyAD0WQAAAAAAAAAAAAAAAAAAAAAFlpdW0ZWvx5Iroxc5KK6t7Ivqq1XXGEfBbG2Gu521xRudpWLDm5vw5IkmNceCCiZHRLcABCAAAAAAAAAAAAAB3PZvlodH+L/ADMgvtbSnt6LZ/xIkdnsrGr0aiFmRVCS4t4ymk/lM1/knQn/AL+H/PX4nP23O2Hbc7crk2q7JttS2U5uW3lu9zqezNHoWmW5d8nGFnrbPoorxKrK0/CetVY+PdCOM4qU5uxNLz5ll2k1GiGnwxMWyElPk+CSajFeHL6C9p5aiF7TvUQ2dqsaWRgV5NUnKNT3aXRp+JSdm/05j/4v8rLrQNSov0x42XbXF1rg2nJLii+nX4FXptdWD2lhF3VumLltZxLbZxe3MiO0TVEdomrodWhpc5VflJx3SfBvKS9/Qh2a5pmnYrq0+Km/CMU0t/NtkHtbfTdZjdzbCzZS34JJ7dDnhWm47labjuuOztkrdfhZN7znxyb820yX2x/pGN+4/tIHZ2yFWsVTsnGEUpc5PZdGdLn06VqEoSyMipuC2W1yX3i06vstOrbcPF7ST8mdzr8XfoVzr58oz5eW6f2FNq+n6Vj4E7MS2MrU1slbxePkSdC1uiWLHDzZKEorhjKXyZLyZNp5atHsWnephyx3NieP2ZlGzk44vC9/Ph2NMNI0em5ZXFDhT3SlYuBFb2i1qvKr9ExZcVe+85+D9iImecxEEzzmNN3Y3pmf4P8AqLKUNIyNTnTOuueX1kpRfPl8HyKnslfTQsvvra69+Dbjklv1K/VMp1a/bk4803GalGUXunyQmu7yTXdpXfajPtxcdYtde0bo7Ozw28UiN2N+Vme6H/UTs63C1fSdvSKYWSjxwUppOMvL7iu7JX1USy++trr34NuKSW/UiPyTCI/JMLHUO0VWDmTxpY85uG3NSXPdbnNazqEdSzFfCtwSgo7N7+L/ABOly8LRszIlfdkVuctt2rkvDbzKfXcLTsXHrlg2RlNz2klZxctiacYnx3TTSjABs1AAAAAAAAAAAAAANJpp9GABWX1uuxrw8DbjWbrgfh0JGVV3le66or4txkmuqNYncPM6jH6d9x4lPB5CSnFSXiekMgAAAAAAAAAAAAAAAAAAAAAAAAAAAAAAAAAADVfZwQ2XVm1vZbvoQbJuc2/gTCLTpL0jAlqOfClb8C9ab8kfQ64RrrjCCSjFbJLwRU9m9N9BwFOxbXXetL2LwRcHyv4h1Pr5dR+WO0f7y9Pp8Xp07+ZAAee6AAAAAAAAAAAAAAAAAAAAAAAAAAAAAAAAAAAAAAAAAAAAAAAAAAAAAAAPABhKW/JdBKW/JGcIbc31Mu+SeNfCfDyFfjL4Gw9B1UpFI1CszsABdAAAAAAAADx8+prnXtzj8DaDO+OLx3TE6cb2l7Kwy1PL0+ChkdZ1rkrPd5P7TgpRlCTjJOMk9mmuaZ9rshvzRx/a/s8squWoYcP5eC3tgv115+9HT0nV2xWjFlnt7SzyUiY5VcGAD23OAAAAAAAAAAAAAAAAAACZptXHe5vpBfWXWPDisT8FzIWBV3eNHfrL1mWmNHhr38WdlI41dVI1VtABKQAAAAAAAAAAAAAAAAAAAAAAAAAAAAAAAAAAAAAAAAAAAAAAAAAAAAAAAAAAAAAK/Lq4J7roywMLq1ZW4+PgTE6lnlx+pXig40+GXC+jJRAacZbeKJlU+OCfj4mkvKjt2lmACEgAAAAAAAAAAAAAAAAAAAAAAAAAAAAAAeTkoRcn4AacmzZcC+kn9m9N9OzlZZHemn1n7X4IqoxndaoxTlOb2SXiz6FpODHT8GulbcW2835vxPP/ABLqfRxcK+bf092vT4/UvufEJh6AfLPVAAAAAAwstrqjxW2RhHzk9katQyVhYGRktcXdVynt57I+a4GJndq9Us73KSko8cpT5qK36JfSdGHB6kTa06iFLW12h9PrtrtjxVzjOPnF7oybS6tL3nC4nZPV9N1SiWLlxVTl69sHtwr2xfX6yy/2hfoKn/5mP+WRM4Kzeta23s5Trcw6fjh8+PxClFvZST9zPmOi9l8nWcOWTTfVXFTcNp778kvL3nT9muy+To2pSybr6rIupw2hvvu2n4+4tlwY6RP3949tIi0z7Oncop7OSXvY44fPj8T5t26/rFP+FAlR7B50oqSy8fmt/wBb8C0dNSKRa99b/Q5zvUQ+gJprdNP3HinFvZSTfvKvs3pVuj6Z6LdZCyXeOW8N9uexw3Zj+t+P/Es/yyM6YIvzmJ/L/NM21p9ObSW7eyCkpdGn7mcB2u1ezVtQhpWBvOuE+FqP+8n+COs7P6PXo2nxpW0rpetbNeL/AARF8Hp44tae8+xFtzqFoY8cd9uJb+8yPj+dZOnW8m6ttTryJSTXg1Inp+n9aZjetF7cX2Axcop7OSXvZpwMuGdgUZUPk2wUvd5o+Wdoc78o61k5Ce9fFwQ/dXJfj9IwdPOW01ntotfjG31rdbb78vM8Uoy6NP3Morv6hr/+nx/yIof9nX9OzP4a+0Rg3S19+Dl3iHeNpLdvZBNPo0/cUHbj+rd378PtIv8As9/Qt/8A8w/8sSsYd4vU376Ty+7TqOOO+3Et/Lc9b2W7PmOL/Xn/APzpf52fRNUxZZ2mZOLCSjK2txTfRbk5cEY5rEz5RW29pPHD58fiOOHz4/E+a6t2SytK0+zMtyKZwg0nGO+/N7eXtI2hdncjW67p0XVVqppPj357+43jpMc158+37K853rT6pxLbfdbee4UlLo0/czlp6Vbo/YrOxbrIWS2lLeG+3PYgf7Of53P/AHYf9Rj6EcLXifC3LvEO3cop7OST94U4vpJP6T5n23/rLd+5D/Kifb2Ey66Hbj5tdliW6jwuO/s33NPpqRWtrX1v9Ec53MRDvzFzins5JP3nEdiNcyrM16dlWythKLdbm93Frw38tt/gVHbH+tWV/wDT/wAkRXo5nLOOZ9tk5Pt2+nhvZbsLoit7Sf1ez/4LOSteVohee0LHjh8+PxCnFvZSXxPlGhaHdrdl0KLa63Uk3x789/cdFpnYrMw9SxsmeVRKNNkZtLfdpP3HXk6bHj3E37/szi8z7O3ABxNQAADCb2Wxk+RglxSM8kz+WPMphlXH9Z/QbTw9OmlIpGoVmdgBjKSjFyfRLdl0MbbqqIcd1kK4+c5JI9rtrugp1TjOL6Si90c5o+n1a5X+VtUj37uk+5pm94VQT2S28+Q1XBq7PuGq6au4rhOMcimL9SyDe2+3g1ua+nXfHfdXc+XTA8IWZrGnYNnd5WZVVP5rlz+BnETPaEpxjOUYQc5yUYxW7beySNeNlUZdKtxroW1v9aEt0VHaNPKyNN06cnGjKufe7PbijFb8P0k1ru2pJns2S7VaNGxw9M3Sezmq5OO/v22Laq2u6uNlU4zhJbxlF7poxjj0woVEaoKpLbgUVw7eWxTaHBYOtanp1L/9NDgurh4VuS5otqtoma+yO8eV8ADNYNNkdua6G48a3WxnkpF66TE6fMu2Gi/k7N9JojtjXvfZdIS8V95zp9c1jT4ajp9+JZt669V+UvBnyW2udNs67E4zg3GSfg0ep+H9ROXHxt5qwy11O4YgA9BkAAAAAAAAAAAAABsor726EPN8zWT9Lr3slY/1Vsi1I5WiFqxudLOEd2or3Fglskl4EXFjvNy8iUdsuqQAFUAAAAAAS9NwJ6jk9xXOMJcLlvLoRC67Kfpd/wAOX3EWnUbRadQ3fmnlf2in6/wImd2fzcOp2tQtrjzbre+30Fj2ozcnGz6o0X2VxdW7UZbc92WXZ3KvzdNcsl8cozcVJrqtl+JlytEcmfK0RtyemafZqWTKmucYNRct5e9L7y0/NPK/tFP1/gZdnIRr7QZUIfIjGaj7uJErtBdqlebBYKv7vu1v3cG1vu/YTNp5ahM2neoVGpaFfp2Mr7La5x4lHaO+55pmiXaljyuqtrgoz4Npb+Sf3mrOydSnWqs6Vyi3uo2R232Oi7Ifou3+M/8ALEm0zFdpmZiu1c+yeXtyyKfr/ArNQ0zK06SWRBcMuk4vdMkZeq59Oo3qvKt2jbJKO+669NjpNaXe9n7ZXxUZcEZNeUuRHK0TG0crRMbczpei3anTO2q2uCjLh2lv5E3808r+0U/X+BO7H/0C7+L9yKrUdV1CrUcmuvJsjCNklFLwW43abTEG7TMxCLqml26ZOuNtkJuabXDuZ6bouVqK460oVfPn0fu8zS7snUsumrItlOTkoJy8N2ddq2UtI0lejxUWtq615f8AaRNrTGo90zaY1Hup7OyV6hvXlVyl5Si19fMo8rGuxLnTfBwmvBlhg69m0ZcZ3Xytrb9eMufL2eRd9q8WNunrJSXHVJc/NPl9uwi1onVkbmJ1Kl07QL9QxVkV3Vxi21tLffkSX2Ty9uV9Lf0/gW3Zf9DQ/fl9pzdWrajDKXBk2zfFsoyfEnz6bEbtMzo3aZnSPnafk6fYoZFfDv8AJkuaf0kzTdCv1HG7+u2uEeJx2lvudB2nhGWizlNLijKLj799vsbNfZeXBos5bb8M5Pb6ERznjtHOeO3J5eNPEyrKLPlQez28SVpek3ao7O6lGCr23ct/Esu1mMu9pza+cbY8La8/D6vsLXQKY4WmUKa2syJcX1br6kWm/wBu4TN/t25TU9Ps03IjTbOM3KClvH3tfcY6dg2ahlKipqL2bbl0SRZ9r/0pX/BX+aRM7IY3DVflyXV8EX7Fzf3Dlqm08vt2rNR0DI0/FeROyucU0mo78tyrhHjnGK8Xsdri2rWdFvi+bk5x5+HPeP3HGUprIgnyamvtJpaZ3srMz5W2Z2bysXFsvdlc1BbuMd99itwcWWbl148JKMp77N9Om59BtshGyuqaW1u8Vv4vbfb4bnLY2C9P7V01JfybblB+xp/+ClbzMTtWt5mJ2r9V0q3S3UrbIT7zfbh35bbfiR8PDvzrlVjwcpePkl7WX3bL5eJ7p/cWOjUV6boivkucod7N+L5bpfAnnMV2nnPHarj2SucN55Van5KLa+JUajpuTp1ijfFbS+TOPNM3X67qF17tjkSrW/KEei/Ej5+oZGoWqzIlu4rZJcki1eW+60cvdZY/ZjJyMeq6N9SVkFNJ78t1ubPzTyv7RT9f4F5W7Y9nK3Rxd6sWPDwrd78K6HNvK19Jt+lpLx7t/gUi1p91Im0+6syaXj5NtMmm65OLa8dmajOyyVtkrLJOU5Ntt+LMDZqAAAAAAAAAACHm1bPjXj1NFM+CfsfUspxU4uL6MrLIOubizSs77ODqsep5wmg1Y9nFHhfVG0OaO4AAAAAAAAAAAAAAAAAAAAAAAAAAAAAEXIs4pcK6I32z4Ib+L6GnCxZ5uXXRX8qb6+S8WJmKxNreIRO5nUL3slpveWvOtj6sOVe/i/FnWmrFx4YuNXRUtoQWyNx8d1Oeeoyzkn/L9nrYscY6xUABztQAAAABqyaIZONbRat4WxcJe5rY+bZ+g6toGS8jG7yVcX6t9Pgval0+w+i6hmQ0/BuyrIylGqO7UVu2cxp3bzHnFx1DHlVLflKr1lt7up29LOWsTNI3HuzvxnyhaP24yIWQq1OMbK29nbFbSj7WujLP/aA1LQaJRaaeRFprx9WRyev5WNq+sqemY0oKaUNlHZ2S3fPZe9HS9s6ZY/ZPAom95V2Vwb9qhJHTbHSuXHaI1M+ykTMxMOe0bUtdxMR16ZXbKhzbbhRxri2Xjt7jtOyuZqmZRkPVYWRnGSUOOrg5bc/BbnOdl+02Fo+mSxsmu+U3a57wimtml5v2HS6V2pwdWzVi49d8bHFy3nFJcvpKdVFp5fZ/mmmu3dyHbr+sU/4UDfHW+1ailGjI2S5f+k/0NHbr+sU/4UDoa+3WlxrjF1ZW6SXyI/iazv0qapy7K/3p76dDp87bdPxrMhNXSqi5prZ8W3Pl4HyT0i3Fz7LqJuFilNKS6rfdP6mfVdI1WjWMSWRjRsjCM3DaaSe6Sfg/afOdCxqsvtRTRfDjrlbJuL8dk39xl0n2epyjx/2tk76029ksyrTter9LrSVi4FKa2cG+j/78z6ecV290flDVKI9NoXJfU/u+Bb9kNY/KmmKu6W+Tj7Rnv1kvB/8AfkZ9TEZaRmr+0pp9s8ZX58uxsZZvaXNw/G93xj+8t2vrSPqJ820L+vn/ANe77JEdJOq3mPgyeYb9H1x4XZXUMWcuG+p8NSfX1+X1c2U+oYnomj6c5R2syOO1+57JfUt/pLbXNAsn2tjRTBqnLmrOJLlFP5X2Nm3/AGgwjVkYFcEowhU4xS8EmjspavqV4/3u/wDJnMTqd+zoLv6hr/8Ap8f8iKH/AGdf07M/hr7TqMHHWX2VxsZvbvcKEN/LeCRwnZ/UpdnNYtWZVPh2ddsUucXv1/78znxRzx5KR5Xt2mJdh24/q3d+/D7SL/s9/Ql//wAw/wDLEqO1nafG1XDhh4UZuHGpznNbb7dEkdL2PwZ4Og1Rti42Wydri/Dfp9SRS1Zx9Nxt2mZTE7vuHGYv9ef/APOl/nZ9PPlMsqGF2utybVJwqzJyko9dlJnXfn3pf7HK/wCCP4mnVYr34zWN9kUtEb2ldtf6s5P70P8AMir/ANnP9Fzf34/Yyw7XXRyOyNt0E1GxVzW/XZyTK/8A2c/0XN/fj9jM69ukt+//AAmfzwve0/8AV3O/h/ec3/s5/nc/92H/AFHSdp/6u538P7zm/wDZz/O5/wC7D/qIxf8A5b/v/wAE/nhVdt/6y3fuQ/you7+3tCxnHGxLe94doubSSfnyKTtv/WW79yH+VHfVaNpcVGS0/F4tk9+6j+Btktjrix8432/4ViJm06ch2D0u6zUHqNkHGmuLUJNfKk+XL6Nyu7Y/1qyv/p/5In09JJJJJJdEj5h2ye3anKflwf5Ik9NlnNnm0/BevGun09dEVvaT+r2f/BZUrt3paS/kcr/gj+JM1LPq1Pshl5dCmq7KZbKa2fJ7fccUYb0tWbRru05RMdnBaJmaph2WvSoWSlJJT4KuPl4eD2Ov7MalruXqUq9TrtjQq2050cC4t147e85zsnreNot2TPKhbJWxSXdpPo35s6vF7aablZVWPXVkqds1CLcVtu3t5nd1UWmZiKb/AFZ018ujAB5LcAAGE3y2Mqly38zCfORuS2SRTHHLJM/BPaHoAOtUPGk00+jPSq7TZVmLoeRKl7W2bVQ267ye33k1jlMRCJ7I3ZGTWn5OPGXHRj5VlVM/nQT3X2sdrWvQcWFr4cWeVWsiXlDffn9KRa6fh16fg04tK2hVFL3vxf0s2ZFFeVj2UXRU67IuMk/FGnOPU5I120jazmSwtGysqrZyrrbg/DfwZH0XSMXFwa5zrjdkWxU7bprilOT5vmyBpt1a7PahgalPeODx0WN9XDb1X8OnuLLs2732fwXk7953S6+Xh9WxNomlZiPkjvKDlY9eka/g34cVVVmzdN9UOUW9t1LbzM+1DjP8nUVbvMllQlTt1W3yn7tjzWZxx+0Wl5GVusSKnCMvCNr5Lf6DLEXpfa/OtlzWFTCmHscvWb+4tHtefaP90fovTn9JmsTtFqWLlJrIyp99VN9LK0uSXu5nQFH2qrdeFTqVS/lsG2Nqa6uO+0l7tvsM8feePymfleAxhJThGcXvGS3T9hkZrAAA12roz5r23wVi6x38FtDJjxf4lyf3P6T6ZJbxaOT7d4qu0WN6XrUWJ7+x8n9exHT39LqYn2t2ReN0fPQAfQuUAAAAAAAAAAAAAC6wa+7xY+cvWZUVQ7y2MF+s9i/hHdqK9x0YI7zLbFHumY8eGpe3mbAlskl4A1agAAAAAAABddlP0u/4cvuKUt+zV9WPqfHdZGuPdtbyey8Ct/yyi3iXRarZpMMiC1GMXbw+rvFvlu/L6SBmdo8THxnTpte722i+HhjH6CB2pyKcjPqlRbCyKq2bg9+e7KQpWkTEbUrSJjuveyTb1Wxvm3S/tRcavrv5Myo0+j95xQUt+Pbxfs9hR9l76cfUpzvthXF1Nbyey33RfZf5DzbVZk3Y85pcKffbcvoZW+uXeFbfm7ub1nVvyrKp9z3Xdpr5W+++3s9hfdkP0Xb/ABn/AJYkDWMfRq9PnLClS7t1tw2uT68+W5I7L5mNj6dZC/Iqrk7W0pySe2yJt3p2TPevZY4l2l5OfbXTRUsmttybqSe+/N7+8qe1mbkKccPg4KZJS4t/l/8AgqXmPF1qzKpkpKN0pLZ8pLf70dBrV2n6npu8MqlXQXHWnNJ+1DjxtEmtTEvOx/8AQLv4v3I25HaXEx8iymdNzlXJxbSW3L6SJ2WzMbGwro3311ydm6U5JbrZFDqU42alkzhJSjK2TTT5Nbjju07OO7TtLszqsntFXmRUo1u2D9bqttl9xe9rKpWaXGcVuq7E5e7Zr8DjjrdL13FysVY2oSjGfDwtz+TNE2jWpj2TaNamHKVVytthXBbym1FL2s7TtJJV6HbBv5TjFe3mn9xjTVoen2PIrsojJdH3nFt7luUOv6utStjXSmqK+m/6z8xvnaEfmmF/2X/Q0P35fabdNu0vKum8OiqNtfV90osh9nM7Eo0mELsmqualL1ZTSfU53Ts54GpRvjzjxNSS8YvqV47mUcdzKz7VZuRPJ9DlDgqhtJc/l+37Sz7KrfR5J9HZL7ER+0U8HPwlZVlUO+rnFKa3kvFHvZrNxcfS3C7Iqrn3jfDKST8BP5CfyM9OhDWdAji2S2lTJRb8tny+rkb55MbO0dGLD5NFUm0vNr8PtOd0XVVpmRbKcZTrsWzjF+Pg/tN2iZsXrs8rJsjWpqTbk9lz8CZpPdM1nuz7X/pSv+Cv80joMHClTokMWMuCyVb3lt0b6/aUmr2YuZ2gxWr6nQoR458S4Vs22tyR2l1SuWLVVh5MZSlPeTqn0SXs9/1ETEzEQiYmYiFjo2lz0uu2DvVsZtNLh22f/exzGr43ouuziltGc1OP0v8AHc90bUradTplfkTdTfDLjm9luupYdpLcTIuxcijIqnKMuGSjJN7dV9/xLRExbumImLd1h2ntlRhUX1vadd8WvgzZNQ1GGBqFC3lCab80nykvo+4g9p83FyNNhCjIqskrU9oyTe2zIvZfU68Z2Y2RZGFcvWjKT2SfiikVnjtWInjtt7ZfLxPdP7i1UfSuzajVzc8bZJefD0KTtXlUZMsXuLq7eFS34JJ7dDzs/rkMOHouU33W+8Jrnw+x+wtxnhGk6njChB2VmJoOTY8iU6N3ze1uyf0blL2hyNPvsrjhRXFBcMpxW0WvBe0vF9zrS8X3Ph0uPf6NoFN/Dxd3jRltvtvtFFNZ2s465Q9D24k1v3n+hZYmbp89Jox78mjZ0RhOLsSfyVujR6H2c+fj/wDPf4mUajzDONe8OPBJ1GNEM+6ONwulS9The6295GOiG4AAAAAAAAAABHzKuKHGuqJAa3WzJidItWLRqVVCThNSRNTTSa6Mi5FXd2PyfQzxp/qP6DTz3eRNZpaaykAAgAAAAAAAAAAAAAAAAAAAAAAAAADTkT4YcK6sE9mm6fHPl0XQ63sppvcY7zLY/wApavV38I/6nO6Lp71HPhW1/Jx9ax+zyPoMYqEVGK2SWySPG/Fup1EYK+/l1dJj3POWQAPn3oAAAAAAAAPOpT5fZbR8ubnPEVc31dUnH6lyLkFq3tTvWdImInyrdO0HTdMn3mLjRjZ8+TcpL3N9PoN+oadianRGjNq72uMuNLiceezXg15slgmb2meUz3NR4Uf5o6F/Yf8A8s//ANiTgdn9L07JWRiYvd2pNcXeSfJ+9lmCZzZJjU2n/VHGPhWZ/Z/S9RyXkZeL3lrSXF3klyXuZG/NHQv7D/8Aln/+xeARmyRGotP+pxj4RdP07F0yh0YVXdVuXE1xOXP6X7CLi9ndKxMyOXj4vBfFtqXeSfN9eTe3iWgI9S/fv5TqGu+ivJonRdBTrsi4yi/FMg6foOm6be78LHdVjXC33knuvc2WQIi9ojUT2NQFZRoGmY+f6dTjcOTxOXH3knze+/LfbxZZgRa1fEmnhA1HRdP1ScJ52P3soLaL45R2X0NFgCK2ms7idExtroprx6K6ao8NdcVCK332SWyIWpaHp2qSU8vGjOxLbjTcZfFdSxBMWtWdxPc1Cmw+y2kYdsba8XjnF7p2Sctvo6FwegWva87tOyIiPCmu7LaNfdZdbh8VlknKT72a3be78TD80dC/sP8A+Wf/AOxeAv62T/FP+qOMfCLkadi5WAsG6rixkox4OJrkunNPfwMNO0rC0uE44NPdRsaclxSlvt72yaCnO2tb7J1DTlY1WZjWY+RDjqsW0o7tbr6CNpuj4GlOx4NHdOzZS9eUt9unVvzJ4EWtEcYnsahV53Z7S9QyZZGXi95bJJOXeSXT2Jlmlstl0R6BNrTERM+DUBVZvZ3Ss/Knk5WL3l09uKXeTW+y2XJPyRagVtas7rOiYifKj/NHQv7D/wDln/8AsWFel4demvT4U7YrTi6+J9G93z33JgLTlvbzaTUQo/zR0L+w/wD5Z/8A7Gyjsto2PfXdVh8NlclKL72b2a6eJcAn1sn+Kf8AVHGPgABksAHgGC5z+k3miv5aN5HT/lmSwADpVCj7U86dOT6PPpT+LLwo+1fq4GLc3sqcyqb+O33mmL88It4XgAM0uK1jHnZ2wjp6/mM91W2r5ygpbr6jtOi2Rz2fWl250yzxePYvgn+J0RtlncV/ZWseUTVMKGo6dfiWJbWQaT8n4P4nPdhr7cl6jZkb99xwjPfxajt8eR1hzXZuCx+0GvUdF3sbEvfxP70KT/8AO0f+8k+YdKRNUp9I0vLp2346Zx+pksxkt4tPxRjE6nayB2et7/QMGbe77mKf0Lb7ixKXsfv+bWIn4ca/+5l0XyRq8x+qI8AAKJeFR2gpV2iZ1e2/8lJr3pbr7C4IWfFSxsiL6OEl9RhlnjNbfEpj3h8cAB9O4wAAAAAAAAAAAABM0yviyHLwii7xo727+XMrdMhw47n4yf1Fvix2g5ebOzHGqOmkaq3AAlYAAAAAAAAAAAAAAAAAAAAAAAAAAAAAAAAAAAAAAAAAAAAAAAAAAAAAAAAAAAAAAAAAAAAAasirvK35roVy3jL2otiDl1cE+JdGXrPs5Oqx8q8o9m2uanBSRkRMezhnwvoyWTLhidgACQAAAAAAAAAAAAAAAAAAAAB42km30RCnJ2Tb8+huyZ/qL6Sz7Mab6Xm9/ZHeql7++XgZ5stcOOclvYrWb2isOi7Pab+T8Bca2us9afs8l9Banh6fG5Mlsl5vbzL2K1isREAAKLAAAAAAAABruvpoSd1sK0+nHJLf4mw47/aL/RML+JL7Ea4cfqXinyradRt1Cz8NvZZdDf8AEX4kiMlJbxaafij55onZCOraVXmemup2OS4e7322bXn7CJjZGZ2W1940ruKuE0rIp+rOL2e+3nszp+lpaZrS25j20pzmO8w+lXZFNG3fXV18XTjklv8AE1/lDC/tmP8A82P4nJ/7R/kaf77P+krtH7Hz1XTasxZsalZv6rr322bXXf2FadPScUZL21tM3neoh9BpyaL21TdXY114JJ7fAxszMWqbhbk0wmusZTSaKfs32cloVt85ZSu72KWyhw7bfScd2xXF2qyl592v/siRi6emTJNK27a8k2mI3MPpMM3Fslw15NMn5RsTNxwuV2CnXjTsx87vLIx3UJV7J+zfc97B6vkSy56dfZKdTg5V8T3cWvBezb7Bbp6zSb47b0Red6mHcTnGuLlOSjFdW3skR6tSwbrO7qzMec/mxtTf2nAdrtQyNQ16WD3nBRVNVxi3tHfxk/iTcjsDfDH4sbNjZclvwShwp+57lo6alaxOS2pk5zM9od30I/5Qwv7Zj/8ANj+JG0rEyMHRYUZV8r7owfFKT329ifkj5roOmLV9SjiO11KUXLiUd+iK4unrflM27QWtMa7Pq9WRTd/NXV2fuyTNjaSbb2S8T5vrvZi/QseGbRluyKkk2o8EovwfU6fs5qduqdmrp5EuK2pSrlL53q7p/WRk6eIpF6W3BFu+phc/lDC/tmP/AM2P4hahhN7LLo/5i/E+W6FpL1nP9FVypfA58TjxdNvxOkh2AnCyMvyjF7NP+Z/1NcnTYcc6tfv+yIvafEO3NV+RRjR4r7q6o+c5KK+sia5qUdJ0u7LaUpRW0Ivxk+hwGmaZqHarNtvuyGoxfr2z5pexIxw4OdZvadRC1ranUPpGPmY2Um8bIqu2693NS+wWZmLVNwsyaYTXWMppNHH09icvD1LHsxs/apPedkVwzj7lz33Jes9jp6pql2Ys5Vq3h9V177bRS67+wn0sPL8/b9kcra8Oj/KGF/bMf/mx/EyrzMW2ahVk0zm+kYzTbPk605vXHpnerf0h0d5w/wB7bfY7XROx89K1SnMebG1V8XqKvbfdNdd/aaZemx443Nu/t2RW8z7OjlmY0LO7nkUxnvtwuaT+B7bl41M+C3Iqrl12lNJnzbX/AOudv8eH2RLf/aJh7SxM2K6p1Sf1r7yI6WvKkTP5oOc6n9HbxalFSi001umvE1W5WPRJRuvqrk1ulOaTKzsllel9ncWTe8q13b/w8l9WxxvaSUtW7XvGg+XHGiL8vP62ymPp+eSaTOtLTfUbfRbMvGqUXZkVQUlvHimluvNGH5Qwv7Zj/wDNj+JxP+0GEasrBrgtowpcUvJJmOn9iJ5uBRlLPjBXQU+Hut9t17y9enx+nF721v8ARHOd6iHe0303pum2uxLrwST2+B7bbXTBzusjXBdZSeyKfs3oMtCqvhLIV3etPdQ4dtt/b7TitRyMjtF2k9GndwQla661J+rBJ+XnyKY+nrkvMVt9se5NpiH0ejPw8mXDj5dFsvKFib+oknB5XYTKpjGzBzY2WJrlKPA17U92drhUzx8Oqm26V1kIpSsl1k/MplpjrETS21qzM+YbwAYLB4egDXX8tG80LlP6TeR0/wCWYLAAOlUKztFhW6houRj0JO5pSgn4tNPb6izBNZ4zEwie6DpOpV6niO2MJV2Qk67aprnCa6pk0o9L/kO0+r0dFaqror6Nn9Zc5Fipx7bH0hByf0ItesRbsRPZyUdSs1HtPpWZ6K6cZTtphY5p949mungdiclh6dk29ldKvxIxlk41npMYSeymm22vpTOi0zOr1LT6cuuLjGxc4vrF9GviaZoj28R2VqlnG5OXfpXa3Uc6EIzxkqY5EX1UZJJSXua+s6nUMl4en5OSkpOmqU0n0bS3OaeBmZmjapqOd3Knm4sZwrq39VRjut9/HoMOo3M+J7FnWlTr+blYsMOrBdcb8nIVSdi3STT3f2EzSr/SdKxL293ZTCT9+yK7Vv5XtLotP6sXbbJe6PL6ylI+/U+20z4TtGwHpmmVYkrO8lDdylttu22/vJwBSZmZ3KQAEJCFnyUcbIk+irk/qJhT9oblRoedZvt/JSive+S+0wyxymtfmUx23L5QAD6dxgAAAAAAAAAAAG3Gh3mRXHw35kxG50R3XNEO7phDyRZVx4a4r2EKuPFZFe0nndPbs7AAFUAAAAAAAAAAAAACfpOnLU8mVPfKqSjxLeO+/wBY1bTZaZkxqlZ3ilHiUuHYw0jJ9E1Oi1vaKltL3PkzoO2FHFi0Xpc4TcX7n/4KTMxaIUmZi2lHpGly1S6yCs7tQju5cO/0GvVMJafmPHVqtcUm3w7bN+B0fZKlVafbfLl3k+vsX/bOefFqms+P8vb8Fv8AgRFpm0/BEzyn4WWJ2Xnk4tV0slVuyKlw8G+2/wBJTZmNLEy7ceb3dctt9uvtO1zcxYuoafjR5Rsk017Ntl9bKLtdjd3nV5CXK2Oz96/02IpaZnuitpme6PpGiPVKJ2rIVXDLh24N9+XvJz7Iz25ZkW/bX/qSex/9Au/i/cik1DNy69WyVVk3R2ukopTfn02G7TaYiTdptMRLHUtHytNSnaozrb2U4dPpNmj6M9Ursmr1VwNLbh33+s6bUt7Oz1ryVtN0pyX97ZfeV/Y7+j5P76+wjnPGZRznjtzeZj+i5dtHFxd3Jx4tttybo+jT1SNslb3UYNLdx33fxNGs/pfK/iM6PCX5N7LTt+TZODnv7Zcl9xe1piI0taZiIUWsaRPS3VvarY2b81HbZoi4GL6bm146nwd42uLbfbludRrMPyj2dhkxW8oxjby93P7X8Cg7P/pvG/ef2MitpmskWmarT80Zf21f8v8A1I2V2Xy6a5Tpshckt+Fcmy07TV5s443oSubTlxd1v7Nt9iRozycbS3PU5uLi207HzUfb9ZTnbW9qcra3tyGnYbzs6vG4+7c9/W2322Tf3EnWNIelOpO5W95v+rtttt7fabdFsjb2mhZBbRnOySXkmpE7tl8rE90/uLzaeUQvMzyiETA7PPN0+GUslQ4k3w8G+2za67+wpTt+z/8AV6n3T/zM4gmkzMzsrMzMt+DjemZlWOpcHePbi232JmsaO9LjU3ere8bXydttvp9pq0P9MYv75ddsv5rE98vuEzPKIJmeUQ019lJWVQn6YlxJPbu/9TP80Zf21f8AL/1KfH1HN72uPpd/DxJbd49tjqu0t1uPpfHTZKuXeJcUXs/EpM3iYjaszaJ1tVS7LKNsK5ZyUp78P8n12+kq9W0yel5Ea5T7yMo8Sltt9BhXqeXHJpusvssdUuJKcm/edNr+MtT0qrIx1xyTUobdWnya+z4Ft2rMbTuYmNqbStAnqOJ6Q71VFyaScN99vHqVV0I13ThCfHGMmlLbbf2nX6rdHSNChj1PayUe7jt9b/78zjCaTM7lNZme4AC64AAAAAAAAAAAAAAAAY2wVkHFmQAqZRcJNPqiXTPjhz6rqM2r/eL6SNVPgmn4eJr5h5OWnp317JoAIVAAAAAAAAAAAAAAAAAAAMZyUIOTMiLkWcUuFdEIRM6YV1zyLo1wXFOctkvNn0TTMKGn4VdEObS3k/N+LOf7Jabu3nWx5L1a9/rf3fE6s+d/Fep9TJ6VfFf6/wDTv6XFxrznzIADyHYAAAAAAAAAAAcd/tF/omF/El9iOxOO/wBov9Ewv4kvsR09J/bVUyfllWaJ2vjpOl1YfoTtdbk+PvNt923029pGwsXM7U6+8qdXDVKalbNL1YxXhv4vZbHU9jsLFu7OY1luNTObc95SrTfyn4nRRjGEVGEVGK6JLZI6MnUUx3twr3791IpMxG5cZ/tH+Rp/vs/6Sn0vJ7TV4FcdOje8Vb8HBUpLq9+e3nuXH+0f5Gn++z/pI+g9rsTS9Iow7ce6c6+LeUdtnvJvz9pri5fTV415f+lE65zuXTdmbNRt0yUtVU1kd40uOCi+HZbcl9JwvbF8ParLfl3b/wDsidtofaTH1vIspootrdceJue3Pnt4HFdr/wCtmT76/wDJEp0sTGe3KNdvH+ib/ljSfmdusq/FnTTiQplOLjx8bk17uSJfYTRb6bZalkQcIShw1J9Zb/re78Sf200aOZpiy6IJXYy4nsvlQ8fh1+JF7B6x3tEtMul69a4qt/GPivo/76CbVnp5nFGvk1PP7nvarsrdnZUs7T+GVk0u8qb23a5bpnP4uua1oVqotdnDH/c5EW1t7PFfQX+o9s7cHW7ceWG3jV+q1L1Zt/OXsK/tN2owdX01Y9GNZ3nEpcdiS4Pdsy+GMuopkruqLcfMT3dbpGr1azpUsmuLhJJxnBvfhex830LVFpGpRy3U7VGLjw8XD1Xmdh2HwbsbRci+6Lish7wT+al1+k5zsXVXd2grhdXCyHBL1ZJNdBiilPViO8QW3PFu1ztNfr1EMLHxHXGUk3FPjlN+C6HU9ntLs0rs3bXetrrYysnH5u62S+CLqnGoobdNFde/Xggl9gy/6Hf/AA5fYcl88WrGOkaheK6ncvk+j2ajVm8WlKbyOBr1IqT4fHkzrNCye01mr0R1COQsV78fFTGK6Pbnt57HNdm9Vq0fU3lXVzsj3bhtDbfnt5+46pdvcFtL0TI5/u/id3UxeZmK0ie3lnTXvJ/tDclpeMl8l3c/fwvb7yV2EjBdnouHynbJy9//AI2JnaXTJavo1lFaXexasr3+cvD6U2ji+znaGzs/Zdi5dE5UylvKHSUJdHyZzY6zl6bhXzErzPG+5fSwcbd28rllUwxMOydbltPi+U15RS8TsIviipbNbrfZrZnJkw3x65R5Xi0T4fMYf16f/wDUH/8A7D6gfL4f16f/APUH/wD7D6gdXW/3P2Ux+75hr/8AXO3+PD7IncdqsP03s/lQS3nXHvI++PP7Nzh9f/rnb/Hh9kT6c0pJprdPk0W6i01jFaPaP+EUje4cR2Bz404efTZLaNS79e7bn9iIfYqiWf2itzbVv3alY3/ek/8AVlTkSt0TUdRxK+kozoe/zW+T+B2XYHD7jRp5Ml62RY2n/dXJfXubZ9UpfJH97Ste8xHwqv8AaL/TsP8Ahy+0h4WX2rhh0xxI5Ho6glXw0xa4fDnsTP8AaL/TsP8Ahy+03aZ21w8LTcbGnjXylVXGDa22ey94py9CvGvInXKdzp02gzzbNIolqKksp8XHxx4X1e3L3bHK9pOyOU8y3N02PeRsk5yqT2lF9Xt5nSaHr9GtxvlRTbX3O2/Htz336be4oF26nTqV8MnDksdS2jFcrI7eaf2HNijNXJaaR394XtxmI2qMHtRq+k29zkuVsYPaVV6fEvp6o+haZn06ngVZdG/BYuj6p+KZwPavtBia1CiGNjTjKt7uyxJPbyW3gdb2QwrsHQaoXxcZ2SdnC+sU+hfqqV9OLzXjZFJnet9l4ADzmwAANc+UjdF7pM1TXLcyqfLYpjnjkmPlM94bAAdagAAKPI/kO2WJZ0WTizq97i+L7yX2gt7nQc+e+38hJL3tbfeQ+0kljZGl58uUKMnhsl4RjJbNv6jztbfCeivGrnGV2XOFdUU93LeS32+g3iOU0n/3lTxtZ6TV3Gk4dT6wpgn8EV3Zf+Tpz8X+z5lkYryi3uvtLuKUYqK6JbFJpv8AIdqdVpfJXQquivo2f1lIncW/1T8Nnayx1dm8xx6yioL6Wl95Y10RhhQx/wBVVqH0bbFV2r/lMLExvDIy6q37t9/uLsT2pH+f+x7qbsjNvQKapfLonOqXsak/u2MZfyvbaCfSjBbXscp7fYRsLPx9C1HUMTUJuiu695FFkk+GSl1W/saN+hz9P1fUNVhCSx7FCqiUltxKPVr2bmlomJtf2n/dEe0L4AHOuAADGT2i2cl27ylTo8MdP1r7Fy9i5v69jqrX0R817a5/pesumD3rxo8H+Lq/w+gjp6er1MfFe6LzqjngAfQuUAAAAAAAAAAAm6XDiyHL5qIRaaVDamcvN7GmKN2hfHG7LPFW9m/kiWaMRerJ+bN51T5dMgAIQAAAAAAAAAAAAAB2lsvyn2Wcus3Vu/3o9fsOLOk7NapjY2JbRlWqCUt48Xin1+z6zPJHbcKXjtuE7Jl+TeysYdJyrUdvbLr9rKvsljd7qE72uVMeXvfL7NzLtPqdGZCinGtVkE3KTXn4feSOz2dgYOnNXZEI2zk5SWz3Xgl/35ldTFJ/VXvFf3WOo6N6dnV5XpMq3WkopR322e/mY9psb0jSZyS3lS1Ne7x+pnG33zuvstbe85OT+lnUaTq2E9Hhj5l8YyUXCSe/Nf8AgiazXUomsxqXvY/+gXfxfuROxs/Bv1K3GhUo5Fbe8nBLiafPZlV2cz8PBxr6r8iMX3rcXs+a2XMpsjLdes25ePLfa5zi/Nbk8eVpTx3MrntblZMODG4VHHmuLiX6zXgbOx39Hyf319hnqmfpup6Y4PIjC3bjgpJ7xl5fcQ+zGfi4dN8cm6NblJNb78+RGvs1pH9zWkDOoeV2itoj1sv4fdzOu1HT1nYSxVY6oJrot+S8DnsHJw12iycu6+Ma05OuT35t8vs3I/aPPrzM6Ho9nFVCGya6b+JMxMzEJmJmYh1WHgRxtOWHObths47tbcn4fWcno9MsftFVTP5Vdkov6Ezd2Z1GrDvujk2qFc4ppvzX/k235WFHtPTl13xdMlvOS35PZr8BETEzBETEzC11/Vb9MjQ6IVy7xy3403028n7TVpGorW4W0ZmNW+BJ8lun8ejNmZm6HnKCybq7ODfh+Utt/ca46vo2m0yjhpSb/Vri+fvbKxHbWu6uu2td1dh4kMLtdCivfgTbjv4Jwb2N3bL5WJ7p/cV+BqCs7QwzcqShFuTb8EuFpL7CR2ozsbMeN6NarOHi4tvDoX1PKF9Tyhddn/6vU+6f+ZnEHW6HqmDj6RTTfkRhOPFvFp+Mme8XZv8A+B8GRE8ZnsiJ4zPZz+h/pjF/fLrtl/NYnvl9xWxuw6e0kLaJRjixmmmuiW34krtRn4uZXjrGujY4uW+2/LoTPe0Sme9olRUf0iv95fadh2r/AER/9SP3nHUtRug29kpJs6btFqeHl6b3ePfGc+NPZJ9Cbx90JtH3Q5Y6/slkytwraJc1TJcL9j35fUzkDoOy+djYayfSbo18fDw7+O25OSN1LxuqP2oyZXarKp8oUpRS963b/wC/IpydrV1eRqt9tMlOEmtpLx5IglqxqIWr2gABKQAAAAAAAAAAAAAAAAAAJRUotPoyrurddjiy0NGXVxw4l1Ras6ljnx+pX9WnHs3jwvquhuIEZOEk11ROjJSimujLy8ysvQAQkAAAAAAAAAAAAAAABrunwQ9r6GvAxJ52ZXj19ZPm/JeLNVs+Oe/guh2PZbTfRsT0myP8rcuXsj4HL1vUfT4ptHmfC2LH6t9ey5x6YY9EKa1tCC2SNoB8h5euAAJAAAAAAAAAAAIudp2JqEYRzKI3KD3ipeBKBMTMTuENOLi0YePGjGrVdUd9orot+ZuAEzvvKUTO03D1FQWZjwu4N+Hi8N+v2ET82tG//j6vr/EtgWjJeI1EyjUIWFpOBp9kp4eNCmUls3HfmjDJ0TTcvJlkZGHXZdLbeb33ey2X2FgBztve+5qHjSa2a3T5bFfj6FpmLfG+jDrrtg94yjumixBEWmO0SaRc3TsPUIqOXjV3bdHJc17n1IeP2a0bHsVleBXxJ7rjbkvg2y2BMZLxGok1DxpOPC1y222IOJounYV6uxcSuqxJpSjvuTwVi0xGok0GMoqcXGS3i1s0ZAhKp/NrRv8A+Pq+v8T1dmtGT/R9X1/iWoNPVyf4p/1V4x8PCFnaPp+oS4svErsl87baXxXMnApFprO4lOtq/B0PTNPn3mLh1wmuknvJr6XuWAAtabTuZ2RGletE01Zfpaw6+/4+84+e/Fvvv8SwAE2m3mTSvu0TTb8p5NuJXO5tSc3vvuiwAE2mfMmlflaJpuZfK/Jw67LZbbye+7JePRVjUQpogq64LaMV0RtBM2tMamTUIebpWDqE4zzMaF0oLaLl4Ii/m1o3/wDH1fX+JbAmMl4jUTJqETB03D05T9Dx4U8e3Fw+O3T7THO0nT9Qe+XiV2y+c1tL4rmTQRztvlvuajwrMPs/pOFYrMfCrjNdJSbk17t2yzAFrWtO7TsiIjwAAqkAAHhgnwyNhjNbrczyRPmPMJhsT3W56aq5bcmbTox3i9dqzGgAGiGu6mvIqlVdCNlc1tKMlumiBg9n9L0/I7/FxIwt8JOTlt7t3yLMExaYjUSjQc/qd0NM7S4mfe+DGuoljzsfSL34ludAYW1V3Vuu2EZwl1jJbp/QTS3Ge5MbUGflUarremY2HbG+NFryLZVveMEly3a9rOiNONiY2JFxxqKqYvm1XBR3+BuFrROoj2IhhOuFi2shGa8pLcyS2Wy5I9BVIAAB43st2DVZPfl4IzyXildpiNq/WtShpmnXZc9uJLaEfOT6I+T2TlZZKc25Sk2234sve1us/lPP7miW+NQ2o7dJS8X+H+pQHqdB084sfK3mWGW3KdQAA9BkAAAAAAAAAAAXWDHhxK15rcpVzex0EI8MIxXgtjfBHeZbYo7zKdQtqY+3mbBFbRS8kDZqAAAAAAAAAAAAAAAAAAAAAAAAAAAAAAAAAAAAAAAAAAAAAAAAAAAAAAAAAAAAAAAAAAAAAAAAAAAAAK7Jq7uzl0fQ9xrNnwPx6Ey+vvK2vHwK3nGXtRpWdw83qcfC3KPEp4MK58cE/HxMwxAAAAAAAAAAAAAA05E+GPCurNsmoxbfREKTdk99t23yRMItKw0LT3qGoRjJfyUPWn7vL6Tv0kkkuiK7QtOWnYEYyX8rP1pv2+X0FkfJ9f1P1GXceI7R/wA/5vU6fF6dO/mQAHC3AAAAAAAAAAAAAAAAAAAAAAAAAAAAAAAAAAAAAAAAAAAAAAAAAAAAAAAAAAAAAAAAAABrlHbmjOE9+T6gwlHbmjKYnHPKqfPaW8GqFm3KRsT36HTTJW8dlZjT0AGiAAAAAAAAAHjaS3ZqnZvyXQzvkrSO6Yjb2yfgjjO2HaFVQnpuHPeyXK6afyV81e3zPe0vauNKnh6bNSt6TuXSPsXt9pw7bbbb3b6tnV0fSWvaM2X/AChnkyREcavAAe05wAAAAAAAAAAAABtxo8eRWv7yL+tb2RXtKXTo8WXF+SbLzGW9y9h1YY+2ZdGLwmAAuuAAAAAAAAAAAAAAAAAAAAAAAAAAAAAAAAAAAAAAAAAAAAAAAAAAAAAAAAAAAAAAAAAAAAAAAAAAAAABCzKuGXGlyZNPLIKcHF+JMTqVMlIvWayrqLOCez6MlkGyDhNxfgSaJ8cNn1RpLydTWeMtoAISAAAAAAAAAGNk1CDfwA0ZM+fAvpLfsrpvpOX6VYv5Kl8vbL/T8ClopsysiFVa4p2S2R9F0/Dhg4dePX0iub834s8z8T6n0sfp182/o26bHzvynxCQegHzL1AAAAAAAAAAAAAAAAAAAAAAAAAAAAAAAAAAAAAAAAAAAAAAAAAAAAAAAAAAAAAAAAAAAAAAAAGMo79DFOUGbDwznH33HaU7FavFGaafRmpwXhyPHBkxkyV8xs1Et4NG8l5jjl5lvqI94RxbwRp3cC3nNRXm3sQ79Z0+jfvc+hbeHeJv4ImM3L8tZk468rRyS6swdvkjmMvtppdCap73Il4cMdl8Wc9qHbTUMlOGNGGLB+MfWl8X+BvTB1OXxXjH6qTekO41LVsTTa+PMvjB/qw6yl7kcJrnavK1JSpxt8fGfJpP1pr2v7ihttsusdls5WTl1lJ7tmB6PT/h+PFPK33Sytlme0AAPQZAAAAAAAAAAAAAAAAJ2lR/lZy8lsXeIvXk/YVOlR/k7Jeb2LjEXqyftOzH2o6aflbwASsAAAAAAAAAAAAAAAAAAAAAAAAAAAAAAAAAAAAAAAAAAAAAAAAAAAAAAAAAAAAAAAAAAAAAAAAAAAAAAAAjZlXEuNdV1Idc+CafxLVpNNPoysvrddjXh4GlZ9nD1WP+/CYnut0DRjT3XA/Dobw5YnYAAAAAAAARMifFPZdEb758EOXV9DHTMKeoZtdEd9m95PyXiyLWrSs3t4hGptPGHQdktN2jLOtjzfq17+XizqDCmqFNUKq4qMILZJeBmfHdRnnPknJPv/R6+OkY6xWAAGDQAAAAAAAAAAAAAAAAAAAAAAAAAAAAAAAAAAAAAAAAAAAAAAAAAAAAAAAAAAAAAAAAAAAAAAAAAAAAADGfQyMZfJZW/eskOX7d1Oehxmv93dFv4NfefPD6h2rq73s5mJdYxUvg0z5eet+FW3hmPiWGaPuAAeoxAAAAAAAAAAAAAAAAAAAAAFtpi2xd/OTZb4q2q97KzAW2HX9P2lpjramJ217Vh11/LDYAAAAAAAAAAAAAAAAAAAAAAAAAAAAAAAAAAAAAAAAAAAAAAAAAAAAAAAAAAAAAAAAAAAAAAAAAAAAAAAAAABpyqu8r3XVG4EwiYiY1KpTcZJrqidCSnFSXiaMurgnuujMcezhlwvozTzG3kXpOO81lKABAAAAOgNGTZtHgXV9QTOmm2fHNvw8Ds+zGm+iYXf2R2tu58/CPgjnez+nflDPXGt6avWn7fJHepbLZHh/i3U+MFf3n/aP9/wDR19Jj/wD6S9AB4TvAAAAAAAAAAAAAAAAAAAAAAAAAAAAAAAAAAAAAAAAAAAAAAAAAAAAAAAAAAAAAAAAAAAAAAAAAAAAAAAADx9GenhEiu1ivvdHzYLrKie3wZ8kPstsOOqcPnRaPjT5PY9D8In7bx+zLP5gAB7LnAAAAAAAAAAAAAAAAAAAAAF5irbGrX91FpVyqj7itpW1Na8oos4coR9x3e0Oz2egAhAAAAAAAAAAAAAAAAAAAAAAAAAAAAAAAAAAAAAAAAAAAAAAAAAAAAAAAAAAAAAAAAAAAAAAAAAAAAAAAAAAAMLq1ZW4+PgVjTjLbxRbEPNq2feL6S9Z9nN1OLnXlHmGVU+OG/iupmQ6Z8E/Y+pMLS8+J2AAhLyUlGLb6IhetbZsk3KT2SRtybN3wLw6lz2U03v8AJeZav5Op7Q38Zf6GWfNXBinJYrScl4rDotF09adgQr2XeS9ab82WB4enxt72vabW8y9mIisagABVIAAAAAAAAAAAAAAAAAAAAAAAAAAAAAAAAAAAAAAAAAAAAAAAAAAAAAAAAAAAAAAAAAAAAAAAAAAAAAAAAAANL6nx/Oh3edkV/Nskvgz7C+rPkmtx4Nbzo/8Ax5/5mdf4TOr3hnn8QhAA91zAAAAAAAAAAAAAAAAAAAABdQOgjyil7CyXRFcvIsTvl2SAAqgAAAAAAAAAAAAAAAAAAAAAAAAAAAAAAAAAAAAAAAAAAAAAAAAAAAAAAAAAAAAAAAAAAAAAAAAAAAAAAAAAAA8nFTi4voz0zpqlfdCqC3lOSil7WBp0vQ8rVMt1Urhrg/Xsl0j+L9h3en9ntPwa4rulfYlznat/q6Im4GHXg4kKKlyiub+c/Fkk575Zs4Yx1iZmGKrgo8KhFLySIOZouBmRasx4Rk/14Lhkv+/aWAM4mY8LTES+c6r2Vy8LLhGlu+i2XDGzb5P734nV4WLDDxK6K16sFt7/AGl00pJprdMr7Id3Nx8jzvxO+S8V34j+rTBStZnTEAHjuoAAAAAAAAAAAAAAAAAAAAAAAAAAAAAAAAAAAAAAAAAAAAAAAAAAAAAAAAAAAAAAAAAAAAAAAAAAAAAAAAAAAAAapfKZ8q7Sx4e0Gav/AIm/x5n1WXymfLu1a27R5n7yf/2o6fwv+3tH6f7qZvywqAAe+5QAAAAAAAAAAAAAAAAAAD2Pyl7zwyhzsivagOgXVFgQu79pu7yz5y+B3z3WnrMPz/VvBo7yz5y+A7yz5y+BGkfWYfn+reDR3lnzl8B3lnzl8Bo+sw/P9W8GjvLPnL4DvLPnL4DR9Zh+f6t4NHeWfOXwHeWfOXwGj6zD8/1bwaO8s+cvgO8s+cvgNH1mH5/q3g0d5PzXwHeT818Bo+sw/P8AVvBo7yfzl8DzvLPnL4DR9Zh+f6pAI/eWfOXwHeWfOXwGj6zD8/1SAR+8s+cvgO8s+cvgNH1mH5/qkAj95Z85fAd5Z85fAaPrMPz/AFSAR+8s+cvgO8s+cvgNH1mH5/qkAj95Z85fAd5Z85fAaPrMPz/VIBH7yz5y+A7yz5y+A0fWYfn+qQCP3lnzl8B3lnzvqGj6zD8/1SAR+8s+d9Q7yz531DR9Zh+f6pAI/eWfO+od5Z876ho+sw/P9UgEfvLPnfUO8s+d9Q0fWYfn+qQCP3lnzvqHeWfO+oaPrMPz/VIBH7yz531DvLPnfUNH1mH5/qkAj95P531HveT+d9Q0fWYflvBo7yfzvqPO8n876ho+sw/KQCP3k/nfUO8n876ho+sw/KQCP3k/nfUO8n876ho+sw/KQCP3k/nfUO8n876ho+sw/KQCP3k/nfUO8n876ho+sw/KQCP3k/nfUO8n876ho+sw/KQCP3k/nfUO8n876hpH1uH5SAR+8n876hxz+c/gNH1uH5SAR+Ofzn8Bxz+c/gNH1uH5SAR+Ofzn8Bxz+c/gNH1uH5SAR+Ofzn8Bxz+c/gNH1uH5SAR+Ofzn8Bxz+c/gNH1uH5SC27M1qzWam/1FKX1FDxz+c/gWnZrJdOuY/HL1Ztw+K5fXsVtH2yfV4rdol9CABxgAABEzF68X5olnL9pdengZ8MemuE9oKUm30b8PgYdTitlxzWsd22Clr31Vag5P86sn9hX8WPzqyf2FfxZ5f8P6j/D/ADh3/TZPh1gOT/OrJ/YV/Fj86sn9hX8WP4f1H+H+cH02R1gOT/OrJ/YV/Fj86sn9hX8WP4f1H+H+cH02R1gOT/OrJ/YV/Fj86sn9hX8WP4f1H+H+cH02R1gOT/OrJ/YV/Fj86sn9hX8WP4f1H+H+cH02R1gOT/OrJ/YV/Fj86sn9hX8WP4f1H+H+cH02R1gOT/OrJ/YV/Fj86sn9hV8WP4f1H+H+cH02R1gOR/OnM/Y0/B/iPzpzP2NPwf4k/wAP6j4/mfS5HXA5H86cz9jT8H+I/OnM/Y0/B/iP4f1Hx/M+lyOuByP505n7Gn4P8R+dOZ+xp+D/ABH8P6j4/mfS5HXA5H86cz9jT8H+I/OnM/Y0/B/iP4f1Hx/M+lyOuByP505n7Gn4P8R+dOZ+xp+D/Efw/qPj+Z9LkdcDkfzpzP2NPwf4j86cz9jT8H+I/h/UfH8z6XI64HI/nTmfsafg/wAR+dOZ+xp+D/Efw/qPj+Z9LkdcDkfzpzP2VPwf4j86cz9lT8H+I/h3UfH8z6XI64HI/nTmfsqfg/xPPzpzP2VPwf4j+HdR8fzPpcjrwch+dOZ+yp+D/EfnTmfsqfg/xH8O6j4/mfS5HXg5D86cz9lT8H+I/OnM/ZU/B/iP4d1Hx/M+lyOvByH505n7Kn4P8R+dOZ+yp+D/ABH8O6j4/mfS5HXg5D86cz9lT8H+I/OnM/ZU/B/iP4d1Hx/M+lyOvByH505n7Kn4P8R+dOZ+yp+D/Efw7qPj+Z9LkdeDkPzozf2dPwf4j86M39nT8H+JP8O6j4/mfS5HXg5D86M39nT8H+I/OjN/Z0/B/iR/Duo+P5n0uR14OQ/OjN/Z0/B/iPzozf2dPwf4j+HdR8fzPpcjrwch+dGb+zp+D/EfnRm/s6fg/wAR/Duo+P5n0uR14OQ/OjN/Z0/B/iPzozf2dPwf4j+HdR8fzPpcjrwch+dGb+zp+D/EfnRm/s6fg/xH8O6j4/mfS5HXg5D86M39nT8H+I/OjN/Z0/B/iP4d1Hx/M+lyOvBx/wCc+d8yn/hf4j85875lP/C/xJ/h3UfEf6p+lyOwBx/5z53zKfg/xH5z53zKfg/xH8O6j4j/AFPpcjsAcf8AnPnfMp+D/EfnPnfMp+D/ABH8O6j4j/U+lyOwBx/5z53zKfg/xH5z53zKfg/xH8O6j4j/AFPpcjsAcf8AnPnfMp+D/EfnPnfMp+D/ABH8O6j4j/U+lyOrn8pnzDtetu0uZ/g/yROj/ObNf+7p+D/E5LXMmeZq199iipT4d1Hpyil9xr0fRZcGWb38TDDqcVqUiZQAAeo4AAAAAAAAAAAAAAAAAAAD2D2nF+08PVyaA6g2d17TWSDveFadNfde0d17TYCVOUtfde0d17TYAcpa+69o7r2mwA5S1917R3XtNgBylr7r2juvabADlLX3Xt+od17fqNgBylr7r2/UO69v1GwA5S1917fqHde36jYAcpa+69v1Duvb9RsAOUtfde36h3Xt+o2AHKWvuvb9Q7r2/UbADlLX3Xt+od17fqNgBylr7r2juvabADlLX3XtHde02AHKWvuvaO69psAOUtfde0d17TYAcpa+69o7r2mwA5S1917R3XtNgBylr7r2juvabADlLX3S8x3S8zYAcpa+6XmO6XmbADlLX3S8x3S8zYAcpa+6XmO6XmbADlLX3S8x3S8zYAcpa+6XmO6XmbADlLX3S8x3S8zYAcpa+6XmO6XmzYAcpa+6Xmx3S82bADlLX3S82O6XmzYAcpa+6Xmx3S82bADlLX3S82O6XmzYAcpa+6Xmx3S82bADlLX3S82exg4SUoyalF7prwZmAcpd/o+pQ1LDjPdK2K2sj5Pz9xYHzXGy7sK5X0TcJx+v2M6XT+11FqjDMqlVY+XFBcUX96+s5b4pidw9TD1UWjV+0ulBFWoYrjurlt7mVep9qsTCbrrrsut25Lbhj8WZREy7ccepbjTvK3zMqvDx5XWvZLovFvyPn2bW83LtybZy47Jbv2ew33arfqsu8vkk49IR6R9xrLxE1ergxTh8+UX0GHz5D0GHz5EoE8pdHO3yi+gw+fIegw+fIlAcpOdvlF9Bh8+Q9Bh8+RKA5Sc7fKL6DD58h6DD58iUByk52+UX0GHz5D0GHz5EoDlJzt8ovoMPnyHoMPnyJQHKTnb5RfQYfPkPQYfPkSgOUnO3yi+g1/OkPQa/nSJQG5OdvlF9Br+dIeg1/OkSgNyc7fKL6DX86Q9Br+dIlAbk52+UX0Gv50h6DX86RKA3Jzt8ovoNfzpD0Gv50iUBuTnb5RfQa/nSHoNfzpEoDcnO3yi+g1/Oke+g1/OkSQNyc7fKN6DX86Q9Br+dIkgbk52+Ub0Gv50h6DX86RJA3Jzt8o3oNfzpD0Gv50iSBuTnb5RvQa/nSHoNfzpEkDcnO3yjeg1/OkPQa/nSJIG5OdvlG9Br+dIeg1/OkSQNyc7fKN6DX86Q9Br+dIkgbk52+Ub0Gr50viPQavnS+JJA3Jzt8o3oNXzpfEeg1fOl8SSBuTnb5RvQavnS+I9Bq+dL4kkDcnO3yjeg1fOl8R6DV86XxJIG5OdvlG9Bq+dL4j0Gr50viSQNyc7fKN6DV86XxHoNXzpfEkgbk52+Ub0Gr50viPQavnS+JJA3Jzt8o3oNXnP4j0Grzn8SSBuTnb5RvQavOfxHoNXnP4kkDcnO3yjeg1ec/iPQavOfxJIG5OdvlG9Bq85/Eeg1ec/iSQNyc7fKN6DV5z+I9Bq85/Ekgbk52+VXkVqu6UI77LzKHUP6bZ9H2I6DM/pM/o+w57UP6bZ9H2IX/Kx67+xj9/8AZHABk8cAAAAAAAAAAAAAAAAAAAAAdQuaRJIlb3ri/NIlrojvh4NwAEqAAAAAAAAAAAAAAAAAAAAAAAAAAAAAAAAAAAAAAAAAAAAAAAAAAAAAAAAAAAAAAAAAAAAAAAAAAAAAAAAAAAAGM5cMdwMLZbvZeBO0jF723vZL1Y9PeQKq5W2RhHrJnT41MaKY1xXRGd7ahvSu+zaVetYnfU97BevD6y0PJJSTT6Mxh14stsV4vXzDkMe3urVLw6MtE91uiFqeK8XJey9SXNGeFdxQ7tvnHp7ibR7vrYvXNjjLTxKUACigAAAAAAAAAAAAAAAAAAAAAAAAAAAAAAAAAAAAAAAAAAAAAAAAAAAAAAAAAAAAAAAAAAAAAAAAAAAAAAAAAAAAArMv+kzOezueZZ7/ALjoMnnkT95z2W98q394m/iGfXf2VYaQAZPIAAAAAAAAAAAAAAAAAAAAAHSYz3xqn/cX2EyPyV7iBgviw6n/AHdidD5CO6vh4eWNTLIAFmQAAAAAAAAAAAAAAAAAAAAAAAAAAAAAAAAAAAAAAAAAAAAAAAAAAAAAAAAAAAAAAAAAAAAAAAAAAAAAAAAAABpnLil7DOyWy28We4lDyL4wXTx9xEyvWPdZaNi7J3zXN/JLYxhBVwUYrZJGRzTO5dNY1AACFkPU8VZWM0vlLmmczGUqrU+kovodkc9rWH3N3fQXqy6+8tWfZ7P4V1PG3o28T4/f/tshNTgpR6M9IODdtLu5Pk+nvJxWY09e1eM6AAQqAAAAAAAAAAAAAAAAAAAAAAAAAAAAAAAAAAAAAAAAAAAAAAAAAAAAAAAAAAAAAAAAAAAAAAAAAAAAAAAAAACpue90/wB5nPZD3yLH/ef2l/J7yb82c7N8U2/N7k5PEMfxCftrDwAGTygAAAAAAAAAAAAABlCErJKMIuUn4IssbSeksiX+GP4lq1m3hnfJWnmVZGMpvaKbfkkSq9NybObgoL+8y9oxVGO1NaivYiTHF+dL4G0YY93Hbq5/uwoY6O/17kvdE2LSKvG2f1F8seteDfvZl3VfzEX9OvwynqMk+6toqVFMa4ttR8Wb42bLZol91X8xGLx634Ne5l47MJnl3lpVkX47GXUSxfmy+JqlCyvqmvaTtXi2g1xt+cbE01yJVmNAACAAAAAAAAAAAAAAAAAAAAAAAAAAAAAAAAAAAAAAAAAAAAAAAAAAAAAAAAAAAAAAAAAAAAAAAAAAAA+S3Brtl+qExG2EnxS3L7SsXuKeOS9eZWaZjekZCbXqR5s6JLZbIxvb2dFK+4ADJqAAAacqiORRKuS6o3AJiZidw462uVFzhLlKLLGi1W1KXj0fvN+uYe6WRBc18r3FViW91bs/ky5MvPeH1nT5o6nDF/f3/dZAAzSAAAAAAAAAAAAAAAAAAAAAAAAAAAAAAAAAAAAAAAAAAAAAAAAAAAAAAAAAAAAAAAAAAAAAAAAAAAAAAAAHkntFvyR6YXvaib/usJjyqJvhrk/JNnPF7lPbGtf91lEMjl/EZ+6sAAM3mgAAAAAAAAAAEjExLMqfq8oLrJnuFiSyrPKC+U/uOhx8dbKFa4YRNcePl3lzZ8/DtHlqxcSFUeCmPPxfiyfXjxjzl6z+o2QhGEdooyOmI082bTM7kABKoAAAAAAADTZjxlzj6r+ojNTqls1sTzGcIzjtJARoyUl7TI1WVyql7PBmcJcS9pKswyAAVAAAAAAAAAAAOw7MY1FukqVlFc5ccucoJs487Xsp+h1/EkZZvyuvo43k7uNuW19iXTif2nX042O+y7sdFfH6LJ8XAt9+F89zkL/5+z95/adpR/VN/wDykv8AKyMniE9NETNv2UnZOqu7ULY21wmlVvtJJ+KJ3anTILGhlY9UYd3ymorbk/H4/aROx/6Ru/hfei+ruhdqGdp93OLipRT8YuKTXx+0reZi+2uKlbYeM+6q7JUU3Y2Q7aq5tTW3FFPbkVShD85VXwR4PS9uHbltxdNjoOzmNLCtz8WXWuxbPzTXJlAv60r/AOc/6yYndrKXrrHSJ+XU58tN0+qNmRjVKMpcK2qT5kf0DSNZx3PGjCLXLjrXC4v2o09sf6BR/F+5lb2RslHVJwW/DOt7r3NFIr9nKJbXvHq+nMRqVTnYlmDl2Y9vyoPqvFeDO6yq8DDxpX3Y1KhHbdqpM53thFLUapLq6ufxZ0+biV52HLHtlKMJ7buPXk9yb23FZlXBTja9Y9vCp/LGhfsof8j/AEKbs5Cu7WlGcIzg4ye0luiyzuzWHjYN98Lr3KuDkk2tuX0Fd2V/TMP3JfYWjjxmas7c/VpF4h0Go5el6bbCvIxIcUlxLhqizB4GlazhuzGrhB9FOEeFxftRhr+i5Op5NVlE6oxhDhfG2vH2Ik6Zhw0TTZ9/dHq5zl4L3GfaKxMT3dOrTea2rHFy+k6X6ZqssW7lGrd2bex7bfE6bKzdL0Zxx3Uotx34YQ35ebOb03VY4utWZc4vu7pS414pN7nUZOFp+tVRs3jZstlZXLmvZ/5L5PMcvDHp4jhPp65fqpNdt0i/CjdjKPpEntHu1wv28SJOLqui14lMLaoOyMIqX8jvz25+BWav2fu0+t3Vz72hdXts4+8py8VravaWN8t8d5maxEvoOXDT8LHlffjVKEdt2qk+pzevZ+m5WJXDChGNinu9q+Hlsy87T/oS73x+1HDxi5SUYrdt7JFMVdxtr1eSazwiPLqezeJRVpVuZlVQkpNtOUU9ox/13NXazBrqroyaK4Qju4S4Y7e1feTdaS0/s3HGj1ajXy8X1f2Mzsj+VOy6fWbqTX70f/BETO+X6rzSOE4veI25/s3XC3WK42QjOLjLlJbroXnaPSq7NPd2PTCFlPrNQilvHx/Epey/6aq/dl9h1DylDWpYk36t1KnFPzTaa+H2E5JmL7hXp61thmLe8qHsjTVdbld7VCzZR24op7dSDrdcK9euhCEYxUo7RS2XRF/o2H+T9ZzaEvUlGM6/3d3/AOCi17+sN370P8qLVnd5Z5K8cERPnf8Ay6vNjp+Dju+/GqUE0uVSZFrx9G1mqSprr4l14I8Eonvan9C2fvx+05zs3ZKvWqFFvae8WvNbMzrXdeW2+XJFcsUmI1KPqmBPTsyVE3xLrCXmiGdP2zit8SXi+JfYcwb0nlWJcGekUyTWAAF2QAAAAAAAAAAAAAAADyT4VuaUnOSS5tsyslu9vIn6Pi95Y7pL1Y9Ctp1DSsLPAxljY8Y/rPmySAc8zt0xGo0AAhIAAAAAxsgrIOMujOUzcd42TKtrl1XuOtK7WMT0ijjivXjzRaJd/wCH9T6GXv4nz/yrcO3vK+Fv1o8jeVVNjqsUl08S1TUkmuaZFo0+jyV1IACrMAAAAAAAAAAAAAAAAAAAAAAAAAAAAAAAAAAAAAAAAAAAAAAAAAAAAAAAAAAAAAAAAAAAAAAAAAAAAADTmPbGl7dkbiNnv+SivNkx5Wp+aFNqD2w5+3ZfWUxa6rLaiMfORVFcnl5/XzvLr9AAFHEAAAAAAAAGyimV90a4dX4+RrLvS8buqe8kvXs+pF6V5TplmyenXaZi40YRjVWtkur+8soRUIqK6GFNfdw9r6mw63kTMzO5AASgAAAAAAAABvqwsq6HHVj2zj5xi2jTOEoScZxcZLqmtmiNp1Md3gAJQ8lFTi1LoQpxlVPb4e0nGu6vvIe1dANMXxLdHpprlwy2fibiVJjQAAgAAAAAAAAOu7H5EZYduPv68J8W3sf/AIORNuLk3Yl8bqJuE14opevKNNcOT078ltm9ns70+xUVcdU5txnxJJJ+Zeam46b2clS5JvulUva2tn97KaPazNUdnTQ357P8Ssz9SydRsUsie6j8mKWyRTja0xy9nR6uKkTNPMrTsf8ApG7+F96Pdcyp4XaWORDrCMd15rbmiq07UbtNulbQoOUo8L41utjHPzbdQyXfcoqbSXqrZci3H79+zP1YjFFY87d/R3VrWVU9+9hHn5rm19rOLX9aV/8AOf8AWMDX8zAxlRUq5Qi21xptr2dSF6XZ6f6ZtHvO87zbblvvuVpjmsy0y563iunYdpcLIzsSqvGr45Rs3a3S5bPzNfZ7RrNOc78lx72a4VFPfhRUfnXn/s8f/hf4kTM1zPzIOuy3hg+sYLZP7ysUvrivbNh5+p3mWfaLNhm6pOVb4q61wRa8dur+J1mtY9uVpVtNEeKyXDst9vFHz8vPzqz/ANnj/wDC/wAS1qT24+zPFmr93P3aPze1X9h/+SP4m3szCVeuqEltKMZJr2mX515/7PH/AOF/iV2LqN2JnSy61B2SbbUly5ltWmJiVN4q2rasy6HtHqWVgahj9xY1Dh4pQ8JcybqVENa0ZTo5ya7yv3+X3HJalqV2pWwsvjBOEeFcCaN2n65l6dQ6aVXKG+6U03t7uZT051GvLX6is3tFvyy16VpdupZTqj6kYc5za+T/AKkz8iavg5O+Km3vynXNLf37kD8o5Ec6eXTJU2Te7VfJP6GWcO1ebGO0qqZPz2a+8vbn7Msfo6+7e/l0OfN1aFc8txc+42nt0cmtvtOAJuoarl6i0r5rgT3UIrZIhDHTjHdHUZYyWjXiHc9p/wBCXe+P2o5ns7jek6vSmt41/wAo/o6fXsZZ2v5ediyx7oUqEtt3GLT5PfzI+m6ndpk5zohXKU1s3NN7L4la1tFJhpky0vli3s63Vdbx9OvjTbVOyTjxertyNmk6rRqcbO5rlDu9t1LbxOJzsy3PypZF3DxtJbRXJbGzTdSv022dlCg3OOzU1uiPR+39V46ufU7/AJVrpeN6J2snRtsoufD7mt19Rl2qtnRq+NbW9pwrUk/8TK6Wt5L1KOdwVK6MeHZRez+s0alqN2pXRtvUFKMeFcC2WxaKzyiZZTlpGOa1+du5wras6qnOhylKtx927W6+KOQ17+sN370P8qNena1labTKqlVyhJ8W003s/ZzI2Xl2ZeZLKsUVZJptRXLktvuIpSa2lbNnrkxxHu7XX8W7M0ydOPDjsck0t0vH2lf2f0K7DyPSsvaM4pqEE99t/Fld+def+zx/+F/iR8rtBqGTBwdqri+qrW319SsUvEcWl82Gb8++4b+1WbDJz401tSjQmm1859fuKQA3rHGNOLJeb2m0gAJUAAAAAAAAAAAAAAxnLhj7TI0TlxS9gTEbZU1SutjXHq2dPj1RopjXFckiv0bF4Yd/Nc5dPcWhhedzp00j3AAZtAAAAAAAAANJrZ9GABzOrYno+S5RXqT5/SeYNu6dUn05ovdQxVlY0ovquaZy/rU2+Uosv5h9N+H9R6+Hhb81f/QtgY1zVlamvEyM3SAAIAAAAAAAAAAAAAAAAAAAAAAAAAAAAAAAAAAAAAAAAAAAAAAAAAAAAAAAAAAAAAAAAAAAAAAAAAAAIWoP1oR8luTSuzZb5DXkki1fLTHH3KXVpevXHyTZXkvUpcWW181JEQzt5eR1VuWa0gAKucAAAAAAABvw6e/yYQ8Or9x0+NXxT325RKbRqvVstfj6qOgx48NS83zOrFGq7eZ1V9318NoANXKAAAAAAAAFhpmNVwWZuUt8enpH58vBEXDxbMzJhRUvWk+vkvMlapk1ycMTGf8A6ajlH+8/GRWe/aGlI1HKWGRquZfZxd/OtL5Ma5OKivoJULnquFdXkbSyceHeQs25yiuqZUFphQ9D07IzLeTug6ao+e/VkWiIjstS1rTO57e6rABdiAACHkw4Z8S6SMoPiimbciPFU/NcyNU+bQRPhtABKgAAAAAA9UXLom/cGmns1swPAe8Mtt+F7eewSbeyW7A8B64tPZpp+4OMl1i170B4D1Jt7JbsOMk9nF7v2AeA9cZLrFr3oJNvZLdgeA9cXHqmveeJNvZLdgAZcE/my+BiAAMuCfzJfADEGXBP5svgYgAZV1WWy4a4Sm/KK3Flc6pcNkJQflJbBOvdiD1Rcuib9x4009mtmEAMoQnZLhhGUn5RW57ZTbU9ra5wf96LQTqWACTb2S3Z64uPVNe8IeAG1Y17hxqixx+coPYJiJlqAPVFy6Jv3BDwHrTT2aa94UZPpFv3IDwAzrqste1dcpvyitwMAZWVzqlw2QlB+UlsYgAAAAAAAAAAAADey3AwslstvFmWFjvJyIw/V6s0tuUtzoNLxfR6OKS9eXNlLW1DatfZMhFQioroj0A53QAAAAAAAAAAAAABQ63h8E1fBcnykXxryKY30yrkt00TE6dHTZ5wZYvH+f7OYwruCfA+kunvJ5V5FMse+VcusXyZPxre9qT/AFlyYtHu+qtq0ReviW0AFWYAAAAAAAAAAAAAAyjGU5KMIuUn0SW7N08LKrhxzxrYx83B7BG4hHANtONfet6abLF/di2EzOvLUDbbj3UNK6qde/Tii0agROwG2WNfCLlOiyMV1bg0jXGLlJRim2+SS8Qbh4DZZRbUk7apwT6cUWjCMXKSjFNt9EkDbwEiWDlwjxSxrlHzcGaARMT4eA2zxr64uU6bIxXVuDSPK6bbd+6rnPbrwxb2CNw1g3SxciK3lRal5uDNQTExLwGddc7ZcNcJTfXaK3NnoeV/Zrv+BhG4hoBtsx7648VlNkI+cotIV491seKumycfOMW0DcNQNzxMmK3ePal7YM1dAmJiXgBt9GvcOPuLODbfi4HtsDemoGUISnJRhFyk+iS3bPbKrKmlbXKDfRSWwNsAba8e+2PFXTZOPnGLaNYNvAb68PKtjxV49s4+ag2jXZXOqXDZCUJeUlswjceGAMoxlOSjCLlJ9Elu2bfQ8r+zXf8AAwmZiGgGdlVlT2srlB/3lsYxi5SUYpuT5JJdQPAbLKLqknbVOCfRyi0K6bbd+6rnPbrwxb2BuPLWDOyudcuGyEoS8pLZmAAAAAAAAAAAACqulxXTfmy0slwVyl5LcpbJ8Fcpv9VNl6tsfbcypMmXHk2S/vM1AGD5+08pmQABAAAAAAAADoNNr4cOpeMufxLpLZJLwK3DjtGmPkkWR2xGoeLed2mQAFlAAAAAAALLS6K64T1DJW9NL9SL/Xn4IiZ1C1a8p02Wf/2rT+6XLLyY7z84Q8veypNmRfPJvnda95ze7MIRlOahBNyk9kl4siI15Te3KdR4StNw/TMnhk+GqC4rJ/NihqWZ6XkeouGmtcNUPKJKz5RwMRadU07JbSyJLxfhH6CqIjvO1rfbHD/UABdkAAA1utiBH1bNvbsTyDbyul7wNoAJZgAAAAC+7IW8Go2Vt8rK/rT/APJj2sq4dXi0udlaf080Q9Cu7nWcaXnPh+PL7zo9axe/1jS3tvvN7+5bP8TG325Nu2kc8HH4lPsw09HeGtv5ngXv2Oa7I18WqTm18ip/Hdf6nRwyt9ctxd+lEZfTu/xRC0HF9H1LU+WyViUfdzf3oyidVmJdN6xbJSY9twrtVt7ztbjR/Zzqj9e/3k3tj+j6f4v3Mpe97/tRGzfffKW3uUtkdfqOLh5VUYZvDwKW63nw8y1vtmrOkTkrkiPeXJdl/wBN1fuy+wndrLZ05+HbW9pwi5J+1MtsHTtKx8mNmJwd6k9trXL6tyn7Zf0rG/cf2kxaLZFbY5x9PMT8rTUYw1js+7a1u3HvIrya6r7UV3Y/E3ldmSXT+Th9r+4dkc3nZhTfJ+vDf61/37Sw1OyvRdFlXj+rKbcYee7e7f0L7iJ3G6Q0rxvrPPtHdzev53p2pzcXvXX6kPo8fie9m/07jf4v8rKws+zf6dxv8X+Vm0xqkw4aWm2WLT8ur1XV6tLdXe1zmrN/k7cttvxNXd6dr+I5xgt+nFttODK3tn1xP8f3GvsbKXpOTH9VwTfv3/8AJhFdU5R5d05ZnN6du8f9KmGPPE1ivHs+VXdFe/muZ22p6hXpuMr7ISnFyUdo9f8Avkc3riiu1FTXVyrb9+50uo0YmRjqGc4qriTXFPhW/vJvO+MyjBWa84qpre1WLOqcFj3Jyi14FHo2nvUs6NTbVcVxTa8i11fA0enTbbMSdTuW3Co3cT6rflv5GfYxL/1cvH1V9paJitJmrKa2vlrXJO1lm6hg6FTCmFXrNbxrh5ebZW52v4GbplkZ47d3SMJro/NMrO0kpS1vI4v1eFL3cKKsmuONRMq5eptFprHjw6fsX1zP8H/UVnaCLnr98F1lKKXwRZ9i+uZ/g/6ir7RNrXMhrk04/wCVCP7SU3//ADV/f/l1Mli6BpnHGpyUdk3Fc5vzbIK7SaflUWQyqJL1W1CS4lL2e836drmHqFCpy3CFrW0o2fJl7vD6DXn9mcW+LniPuLOqXWL/AAMoiIn7/LptN5jeHWvhSdnGpa/S4x4U+NqPl6r5E7tn/PYv7svuIXZ+qdPaGqqyPDODnGS8nwsm9s/57F/dl9xrP9pDmr/+a37/APDf2Z0mpYyzciClOXOCl0ivP3m6ztViQyXXGqyVae3eLb6kSpNw7Mb19Victv3ThCtaxeZmV8mScFa1o7LXdMoz8B5uMo97GPGpR/Xj/wCCv7G/0vI/cX2lx2dbnoNCn02kvo3ZT9jv6Xk/uL7SNzxtX4XmInLS8e6Z2rwFdjRzK1vKr1Z7eMf9H9pl2P8A0Zb/ABn/AJUSsbIhZqefpt3NP1op+KcVuvr+sw7P47wlmYkufd3bp+aaWzKzP2cZXisetF4/WP8ANy0sf0rXJ0b7d5kOLfkuI67MysXQcGtV0Phb4Yxjy3fm2cdkXTx9Xture04XykvepHXYmq6fq1Kqt4FOXWqzz9nmaZIntPsw6eY+6InVkDJ7Qadm6fbG/HbsS9Wua33fsfgcqdZqXZemdcrMFuE1z7tvdP3eRybTTaa2aL4+OvtY9T6m45gANHMAAAAAAAAGu2X6qM5PhW5pjGVk1Fc22RK1Y90zS8Xv8hSkvUhz+k6HoR8LHWNjxguviSDntO5dNI1AACq4AAAAAAAAAAAAAAACp1vD7yvv4L1o9fcU2Nb3Vqb+S+TOulFSi4vozldQxXi5Mo7eq+cS8d+z3vwrqOUTgt/kngj4VvHXwP5UfsJBnMaejManQAAgAAAAAAAAMoxc5KMVu29kjEl6Uk9Txt+neL7Qi06jbp8bHxtE0922bcaXrz25yfkiHV2nqlbw248oVv8AWUt38DPtU5ehUpfJ7zn8GcsViNuTFirkryv5lbYVENX1icu6VdPy5Rjy5f6l3qWq06UoU11KU9t1CPJRRX9k9uPK89o7fWQO0Df5Yu3/ALu3wQ9yaxfLwnxEOgwM/H1iiyuypJr5VcufLzRzGp4foOdOlbuPWLfkyd2X4vynLbp3b3+KMu1W3p9Xn3fP4seJTSPTy8I8OllCFlHd2bOM48LXnyOQpxpYevU0T/Vujs/Nb8mdHq10sfAryI9apxl710f2mnUaIZFmFqFPPhshu/OLa2/79pEMMNprH6Sj9q/6Pj/vv7Df2dxKqtPjkcKdlm7cvFLfbZGjtX/R8f8Aff2EXRNahiV+j5Kfd77xmlvw+8n2aRW1sERVKj2nh3zjZjSjDfbdS3a+gptVyqsvOnZRWoQ6JpbcXtZ09uFp+qV94lCbf+8rez/795zOq6dLTshQcuKElvCXmI0vgnHy7RqXS69+hrv8P2oruyX/ALv/AAf9RY69+hrv8P2oruyX/u/8H/UR7Ma/2Fv3/wCEvL16GJnTx7KJOMNt5xlz6b9P9TLUsDH1PC9Ix1HvXHihOK+V7GUOvfpjI96+xF/2c4vyTDfpxS2925Pha9Ix0rkr5U/Zf9Jy/hP7UXOqaytOvjU6HZxR4t+Lbxfs9hVdntlrV3D04ZbfFFxqFemTui85195w8uKTXIT5MvGcv3RvspNT1yOfiOhY7hvJPfi3+4tezH6Lf8R/cU2twwIOn0Bw58XHwyb8tvvLnsx+i3/Ef3CfC2WKxh+2NIz7SqGRKFmN6sZNNqfP4bG3tFh024Ly4xSshs+JL5SfL7wuzdDyHZZdOcXLicUtjDtHn1RxnhVtOyTXEl+qlzH7KV4zevpf5uYOx0aSydDhB8/VlB/X9xxx0/ZS3fGvq+bNS+K/0Jl0dTH2b+EDs1Rx6o5tfzUW/p6feTe1dO9NFy/Vk4v6ef3G/SKliy1K5rZK2S+hbv7zC9+m9llN85Rgn9MXz+xke7G195Yt7dobtMfovZ1WeKrlP7dir7OadDJsnkXRUoVvaMX0bLHUn6N2bjX0bhCH2b/eZdmtvyUtuvG9yFeUxS1o95Y6hr9eHkOiqnvXDlJ8WyT8iQli65p/Fw9d0m1zhI5DJ4nlWuXyuN7+/c6Dsm33OQv1eJbe/ZkzC+TDWlOVfMKrTa5U63TVP5ULeF/QdJq+pvTYVSVSs421zlttsU0tl2r9Xp3q+wu9U02OpRrjK118Db5LffcSjLNZvWb+NNenZ9OsU2QsoS4duKMvWTTKGOMsTtHXRH5Mbo7e57NfadBi4mLouLZOVj2fOU5ePkkjnasn0vtBXftsp3R2Xs6IQYvNuP5Vz2mrndRjV1xcpyt2SXuNsVToOlbvaVj6/wB+X4FjZ3cdrbOFKvd8T8Cl7T4kraIZUG2q+Uo+Gz8SIZY7cuOOfDnL7p5F07bZcU5vds1gF3p+AAAAAAAAAAAaMyXDjv2vYpNQnwYkvOWyLbUJc4R+kotWnyrh72y3iq2W3DBaVaADF4QAAAAAAAAAAOrxf5yv3fcTytw5bqmXmkWR3Q8S3kABKoAALXhx9Lx6nbRG/Ltjx8M/kwT6cvFnkM7Dyv5PMxK6U+ltEeFx968RrUHdKrOrW9NsIrdfqyS2aKsziNxtve01tqPCzei5Dya4VuNlFj5XR5x29vka9UyoWzhj4/LGo9WC+c/GRHpzMiiqyqq2Ua7FtKPgaCYid91ZtXWq+4WuDGOn4b1C1J2y3jjxfn4y+gjabh+l3vvHw0Vritn5Ix1HM9MyOKK4aoLhrh82KE950V+2OX+iNOUpzcpNuUnu2/FngBdkAAAAABCv/npE0g3c7pe8JbQASyAAAAAGVU3VbCyPWMlJfQfR3XC+dF/Xg3lH6VsfNixr17Uqq41wyWoxSilwRfJfQZZKTbw6unzVx75LDHzd+2E7N/VnY6vo22X1pHSzjDFhlZHjJd5L6IpfcfPIW2QuV0ZbWRlxKXt6k23XNSuqnVZk7wmnGS4IrdfAi2OZ1pfF1MVieXztq0xt6tiN9XfD/MjpO2P6Pp/i/czkqrJ02wtrfDOElKL8miTmapmZ1ca8m7vIxe6XClz+hFrVmbRLKmWK47Un3TOy/wCm6v3ZfYTO2X9Kxv3H9pRYuTdh3q7HnwWLdJ7J/aZZmfk50oyyre8cVsnwpbfATWefIjLEYZx+6V2d/TeN739jLXtp/wCz/wAf/Sc5j5FuLfG6iXDZHo9k9vibs3UcrP4PSre84N+H1Utt+vRewTWZvFiuWIwzT3lFLPs3+ncb/F/lZWG3GyLcW+N1EuCyO+z2T25beJe0biYZUtxtEz7Ox7QaTfqbo7iVce74t+NtddvZ7DZpen06Jh2TutTk+dk3yS28Ecx+cOqf2r/8cfwImVnZWY16RfOzbom+S+gxjHbXGZ7OyeoxRab1juk25fp2vRyNtlO6PCn4JNJHWa7gW6jgxoplCMlNS3k+W2z/ABOEhOVdkZwe0otNPyZY/nDqn9q//HH8C1qTMxx9meLNWItF/dKfZTOSb72j/if4Grs1qEMLPcLZcNVy4W30T8DU+0GqNbelf/jj+BWExW0xMWUnJStotjjx8ux17Qp6hcsjGlGNm20oy5KXk9ytfZa+GFbbbdBWxW8Yp8tvHdlfi61n4kFCrIbgukZJS2+J5mavnZsOC+9uHzYrZP4dSsVvHbbS+TBbdpidrnsX1zP8H/UV2u1yu7Q3VxaUpyjFbvZdEQ8LUMrA4/Rbe749uL1U99unVe01ZORblXyuvlx2S6vZLf4ForPObM5y1nFFPh0GT2Tmq4PFvjKe3rKfJN+xlroODk6fizhl3KSb3jFPdQRyuLrWoYsFCvIbgukZpS2+J5l61n5lbrtvfA+sYpRT+BWaXntMta5sNJ5VidrLBvhk9sXbVzhKUtn57Ra3M+2f89i/uy+4oMbJtxL43UT4LI77PZP2eJszM/Kz3B5VveOHKPqpbfAtw+6JZ+tE47VnzM7dX2czK83S1i2NOdceCUX4x8PwKuzspk+kuNdtfct8pNvdL3FFVbZRYrKpyhOPSUXsyyXaPU1Dh7+L9rgtyvC0Tuq8Zsd6xGSPDpNRvp0bRu5rltLg7uteLfn95Udjf6XkfuL7SiyMm7KtdmRZKyfnJmeHnZODOUsWzu5SWzfCnv8AEn0/tmPeUT1ETki2u0LPWcmeH2nsyK/lQcHt5rhW6Oux5VXwjk1c1bFc/NeH2nzvJyLcu+V18+OyW272S32W3gScXWM/EpVNGQ4VrouFPb4oi2OZiFsXUxS9pnxL2WLLM1u3HhKMXO6S3k+nNlrmdlLYy3w7oyj82zk/ic7OyVlkrJPecm5N+0sKNe1KiChHIcorpxpS+vqWtFv7ssqWxd+cOs0qi7TtN4c29ScN5OW+6jHy3Zw2VYrsq62K2jObkl72SMzVc3OjwZF7cPmpbL6iEKUmNzKc+aLxFa+IAAaOYAAAAAADGcuGPtA12S3e3giy0bF4pu+a5L5JX49Mr7o1x8WdPTVGmqMIrZJGV7ajTeldyzABi3AAAAAAAAAAAAAAAAAAAIOq4npOO3FevHmicOpK9L2x2i9fMONrm6rFJdV1RaxkpxUl0Zo1jE7jI7yK9Sf2mvBt61P3om0bjb62mSufFGWqYACioAAAAAAAAZ1WSqthZB7Sg1Je9GAA7SSx9c0zZS24ufthIq6ezFnfLv74d2n+pvu/wKSjIux58dFkq5ecXtuSbNY1CyHDLJnt7Ek/iiupcsYclO1J7JuHOOja1OmdilVJcLkn08tyz1fR1qMo302RjZttz6SRyT5vdkrH1LMxY8NOROMfCPVL6GTpa+K24tWe7ptK0yGl1WW3WRc2vWl0UUc3q+Ys3PnbH5C9WHuRryc/Ky1tffOcfLovgiMIhOPFMWm9p3Lsde/Qln+H7UQuzWWraZ4VvPh9aG/l4opLtQy76nVbfOcH1izVTbZRYrKpuE10aI12Vrgn05pLou1f9Hx/339howNBqy9Oja79rZ80481H2MqMjMyMpJX3SsUea38DHHyr8aXFRbOtvrwvqTpNcV644rE93RaVomRg5qunfHgSa4Yb+t7yJ2pyK7MiqmDTlWm5beDe3L6iBZrGoWQ4ZZM9vYkn8UQm23u+bGimK3PneXZa9+hrv8P2oruyX/u/8H/UU92oZd9TrtyJzg+qZhj5eRi8XcWyr4tt9vEjXZWMExjmm/Loc7QbMzUbL3dGFc9uSW76ErOyaNH05U1NKajw1x8d/NnMvVc9rZ5Vv0PYiznKcnKcnKT6tvdsaIwWnUXntC37MfpOX8J/ai01jR7NRyYWwthBRhw7NPzf4nL0ZFuNZx0WOEttt15Ej8rZ/wDarPiTpa+K8351lJztCtwsWV87oSUduST8XsXHZj9Fv+I/uObu1DLvrdd185wfVM8oz8rGr4Kb5wjvvshovjvenG090/S9QeJq1kbJPurJuMt3058mTe02BxQWZWucfVs93gzm5Nyk5N7tvdslS1LMlU65ZE3Brhab6oaTOKecXqiF32Wt4c+yvwnX9af/AJKQ2U3WY9ispm4TXRoS0yV51mrr9XccXSsqUeTsfxb2X2EPs5JZGl3403yTa+iS/wDJQ35+Vk18F185x332bMcfLyMXi7i2VfF128SNMIwT6c133X/aqxRxaKV+tJv4L/U0dmc6FUp4tklFTfFBvz8imyMq/KcXfbKxx6b+BqJ12Xrh/wDnwl0updn5ZGVK7HsjHje8oy8H7CdRVRommvjnul60n4yl7DmatXz6YcMMme397aX2kfIyr8qXFfbKxrpu+hGpZ+jktEVtPZK062V+uVWy+VO3if0lt2qk41Yzi2vWl0fuOcrsnVZGyuTjOL3TXgbMjMyMpRV9srFHpv4E6a2xbvFo8Q6vT74avpThdzltwWe/z+853Fx54uuU0WfKhdFe/n1IuPlX4rk6LZV8XXZ9T2zLyLL43ztlK2O20n1Q0iuKazaI8S6PtRZOGDXGMmozntJefIy0DMjm4MsW7aU61wtP9aP/AHyObyM3JyoqN90rEnukzCi+3Hs7ymyUJ7bbojXZX0P/AJ8fdu1LDlg5k6X8nrB+aIhvyMu/KcXfbKxx6b+BoLOiu9d/IAAkAAAAAABJ8MW30S3ArcuXFkS9nIoNRnx5cl4RWxczl8qcveznpyc7JSfWT3Jv2jTLr7caVoxABk8kAAAAAAAAAAHQabZxYdUvGPL4F0nut0c3o1u8LKn4PiRf48uKpea5HZSd1h5GavG8w2gAuxAABLwdQtw24pKymfy6p84yJNmBRmwd2mN8S5zx5P1o+7zRVmVdk6pqdcnGUeaaezRWY94aRftq3eHjTi2pJprqme1wlZZGEE5Sk9kl4stFk42qRUM3ajJ6RyIrlL95febK8d6LTPJv4JZMt40JPde2RHL/AFWjHvvE9mnUJxwsWOnUtOW/FfNfrS8vcirPZNyk5Sbbb3bfieExGlLW5SAAsoAAAAAHQgL1rN/N7ku+XDU/byItS5tgnw2gAlmAAAAAABthi5FkFOui2UX0cYNphMRM+GoA2VUW3b91VOzbrwxb2CNbawZThOubhZGUJLqpLZntdVlsuGqEpy232it2E6YA2W0XU7d7VOvfpxRa3MIxlOSjGLlJ8kkt2waeA2WY91KTtqsgn0cotHlVNt2/dVTs268MW9hs1PhgDOVNsLFXKucZvpFxe7+g2ehZf9lu/wCWyNmpaAbpYeTGLlLHuSS3bcHyNJJMTHkAJFeDl2w468a6cfOMG0NkRM+EcGU4Trm42RlCS6qS2ZnXj32x4qqbJx323jFtA1PhqBv9Cy/7Ld/y2a7KrKZcNtcoSa32ktmRsmJhgDdLFyIwc5UWqKW7k4PY1Ri5SUYpuTeyS6sk1MPAbLMe6lJ202QT6OUWjCMXKSjFNt9EgaeAky0/MhDjliXqPm62RhsmJjyA3+hZTW6xrv8AlsehZf8AZbv+WyNwnjPw0ANNNprZrwBKoDZXj33R4qqbJpPbeMWzGyudcnGyEoSXVSWzCdT5Yg3RxMmcVKOPbKL5pqDaZ76Fl/2W7/lsjcHGfhoBtsxr6o8VtNkI9N5RaRqJJjQAAgAAAAADROXFLc2Wy2W3mZ4GM8nIUdvVXNkTK9YWej4vd199NetLp7izPIxUYpLoj05pnc7dVY1AACEgAAAAAAAAAAAAAAAAAAAADRm48cnHlW/LkcpKM6bXF8pRZ2RR65ibNZEF7JFqy9X8L6n08npW8W/r/wBsKbFbWpL6TMr8O3u7OF/Jl9pYFZjUvcvXjIACFAAAAAAAAAAAAAAAN9GJkZP8xTOa80uQJmI8tAJGRhZOMt76JwXm1y+JoS3eyBExPeHgJkNLzpx4o4tm3tWxGtqspnwWwlCXlJbMIi0T4lgDOqqy6ahVCU5vpGK3ZldjX4+3fUzr4unFFrcJ3G9NQNtOPdkNqmqdjXVRjvsY2VTqsddkJQmusZLZg3HhgCV+Ts3+yX/8tmq3Hvo/nqbK/wB6LQRFonxLUAb5YeVCrvZY9qr234nB7bBMzENAN9WHk3w46qLJx6bxi2jP8nZv9kv/AOWwjlHyigkTwcuuDnPGujFc23BpI8qw8m6HHVj2zi/GMW0DlHnbQD3obaMW/JbVFM7NuvCugTMxHlpBKv0/Lx48VuPZGK6vbdIihETE+AEiGDlWVqcMa2UGt1JQbTNATExPh4Dfbh5NMHO3HthBfrSg0jSk5NKKbb6JAiYnw8BMWlZ7hxei2be7n8CLOEq5OM4uMl1TWzQRFonxLEABIAAAAAAAAAAAAAGnMnw48vOXI3ELPnvKMPJbkx5XpG7KvPs7vEn5y9VFKWOrWc4Vr95lcVvPd5vXX5ZdfAACjjAAAAAAAAAABvwru4yYTb9XpL3HUYs+Ge3hI5AvNLye+oUG/Xr5fR4G+G3s4urx7jnC+Brps7yG/iupsOh54AAAAAGUpykoqUm1FbLd9EYgAAAAAAAAAAYW2d3Bvx8AI+VPinwrohBbRRrguKW7NwhFp9gAEqAAAAAAd32caWhY2/8Ae/zM4Q7PTHJdklKD2lGqxp+1OTRjm8Q7OjnV5n9HPdoMT0PVbYpbQs/lI+5/67nTdmsVYulQlJbTvfG/d4fV9pH1TEWtYuBk0r5UkpbeEX1+DRPjfGWsxxK9lCihyaXg20l9X2lLW3WIdGPHFMs29p8f5uU7TfpzI90f8qLXsfjqNWRly5bvgT9i5v7iq7S/pzI90f8AKjo68ezD7M91TXKVzq+TFbvil+G/1FrT9kR8ssVf/ta3xtq12MdS7Pxyq18lK1e7o/8Av2HM6P8ApfE/ix+06vQKbXozxcumdezlDaa23i//ACzmNPplj69RTP5Vd6i/oYpOomqM0TNqX+XQdq6p304lVUXKc7dkl7jdFUdnNH3e0rX/APfP8C1t7qO11vClWm+KX6vmUHa3CnbRXlwbcavVlHfkk/EzrO9Vnw6cteHLJHlQ4d9mTreNdbLinPIg2/8AEjstX1NaXjwtdTs4pcOylt4HE6X+lcP+PD/MjuNThgzoitQcFXxerxy2W5fLrlG2HSzaaWmJ7qHK7UxvxbqfRHHvIOO/edN1t5HNnRazTo0NPk8F1d/xLbhm29t+fic6aY4jXaHPnm821edrnsxhVZeoSldFSjVHi4X0b35F5q+vrTMpY6xnZ6qk25cK+jkcvpOoT03MV0Y8UWuGcfNHX1ZemazWoPu7H+zsW0l7v9DPJH3bmOzo6e28fGk6sodc1nF1HDrhVR/K77uU1zh7E/aWnZD9FT/jP7EV2udn4YlEsrEcu7j8uEuey80yx7Ifoqf8Z/Yhbj6f2px8/X+/zppv7Vwpvsq9Ek+CTjv3nXZ+4otZ1JaplwvVTr4YKGzlv4t/edJdR2ed03a6O8cnxb2Pr4+JyuoqiOfcsXbuVL1OF7rYtjiu+0M+onJx1a0TD6BGMLMWFdiTjOHC0/HkcTHDlg9oqMeX6uRDhfmuJbM6jVrpY2jwyIfKpdc18UvvI+rU15UcHVKOfd2Qk35xbX2P7zOk6/zdOesX18x3/wAmntj/AELH/iP7DZ2Vwqq9PWW4p22t8/FJPbZfA19sf6Fj/wAR/YQOz+uwwa/RspPud94zS34fo8iYiZx9mdrVr1O7Jse1tayHGzEnGvfbfi9ZfQUetZdGbqE7cepQh03S2c/azrbsHTNYrdkVXNv/AHlb2kvf/qcnrOlz0vJUOLjrmt4S+5lsc1327Sz6iMvHvO4dnl5awdMeS4cahGPq77b9EUv53w/sUv8Amf6F5kRx5ae45nD3DiuLiey8PvKPNo0BYV7odHequXBtY299uXiZ0ivvDpzTkjvW0Q5m6feXTs224pN7e8wBIwMd5edTQv15pP3eP1HV4h5MRNp07DSlDTNDolYtnY4uXvk0vsa+BVdsMbhvoyUuU1wS966fb9RYdp68i3EooxaLLPX4nwR322XL7fqNus0Szez7lODjbGCt4WuaaXP6tzmrOpi3y9TJXdLY49ohVYXaeOLh00PEcu7io78e2/1HQ5easbTZZjr4koqXDvt128fpPnZ3Orf1as/hR+4tkpETDPp817VtufEKHWNfjqWGqFjuv11Ldz3+4pADetYrGocN72vO7AAJUAAADey3YNVsufCgmI2wbcpe1nRaZi+j46bXry5srNJxe+v7yS9SH2l+Y3n2dFI9wAGTUAAAAAAAAAAAAAAAAAAAAAAAAMLa421yhJbpozAHI5dEsbIlW/Do/YTMW3vaufyo8mT9axO+p72C9eH1lFj291apeHRl57w+r6TP9Th3P5o8/wDv1WgCe63QM1wAAAAAAAAAAAABO0jC9Pzo1y/m4rin7jotS1OnSa4U1VJza9WC5KKK/snt3uT87hjt7uf+hD7R8X5Xs36cMdvdsV8y5LR6mbjbxCXZ2j77Dtrsx495JbLxj9Ju7NYEO6eZZFOTbVe/gl4nNHZ6Rz0Org68EtvfuxPZGasY6ar7oOV2l7vJlCilTri9nJv5XuJ11VGtaYpxWzkt4N9YyONOs7Mb/kyW/TvHt8EJjSM2KuOsWr5hTdn046zWmtmlJNfQzotXxFnYVlcedsPWj7/9Sj0vb85p8PTjs2+suMjK9G1yqEntC+pR+lN7faJ8q5tzkiY862rOynLIyP3V9pC139NXe+P2I6DGxVi63fKC2rvr41701v8Ab9Zz+u/pq73x+xCPLTHaLZZtHw6jU8t4OFK+MFNxaWze3VkTTdXp1NyotqUJ7b8L5qSMu0X6Is/ej9pz2hcX5Yx+Hze/u2ZER2Y48dbYptPlnruBHBzF3S2qsXFFeXmi/wA/+r0v4MfuIPazbgxvPeX3E7P/AKvS/gx+4labTatJn5Uem63LAxe4VCmuJvdy2OlxMt5OnxynDhcouXDv5bnCHZaV+gK/4cvtYmFupx1iOUR3mVRl9oZ5OLZQ8eMVOO2/F0+otuzn6Ih+9L7Tjjsezn6Ih+9L7RPhPUUrTHqvy5jDxXmahCjfZSk935LxOpz8yjRsSEa6lu+UILl72yk7O7flh79eGWxu7V8XpVHzeB7e/f8A8D3Tkjnlik+E7StbWfd6PdWoTa9XZ7qXsKntDgQw8uM6lw12ptJeD8SNo+/5VxuHrxr4F12r29Go+dxvb4DxJxjHmiK+JWGkSUdJxm3suFL6zm9ewvQ89uK2rt9aPs80XlCf5scns1Q2vo3NWQo6zoStit7oLfl85dV9P4CGWO00vNvbem/tD+hrPfH7UQuy2NW67cmSTmpcEd/Dl/qStclx6C5/OUH9aKLSNUlp1slKLnVP5UV1XtQjwtjra2GYr8rXM7QW4ubOn0VcEHt6zab9pWa1qVeoW1uqvhjFdWvWb/A6KF2natXw/wAna9vkyW0l95Q65pMcDhupbdMnts+sWI0nDNItETGpVAALO0AAAAAAAAAAAAACqvn3l0peG/Iscifd0yl47bIpsizuqJz8ly95evy2x6rE2lT5lneZU5eCeyNIBhPd4FrTa02n3AAFQAAAAAAAAAADbjXyx7o2R8Oq80agInSJiJjUupxchSjG2t7xkWEZKUU0+TOQwcx409pbuuXVeXtOhx8hJKUXxQlz5HZS/KHlZsU45/RPB5GSnHeL3R6XYAAAAAAAAAAAAHkpKK3k9kAk1FNt7JEKybtn7PBHttrtey6eCMoQ4Vz6gmdPYx4VsegEswAAAAAAAA7TS/6p/wD0rPtkcWSq9RzKsf0eGRONWzXAumz6lL15Q3wZIxzMz8L7svqdVOHdRkWxgqnxx4ntun1S/wC/Ex7NZEsvWsy+fWyDfu5rkcybsbLvxJuePbKuTWza8iJx+de61OomOMT4hdahjel9r+5a3i5Qcvcopst9e1eelqmNUITnZu2peCRyKz8pZTyVfLv2tnPx2MMnLvy5qeRbKySWycvBEenuY37LR1EVi3HzMuq0TXrdRzHRdXXD1G4uO/Noi6ljdz2rxLUvVunGX0p7P7jnaL7ce1W0zcJx6SRut1HMusrstyJynU94N/qsenqdwfUcqRF+8xLpu19s4YFUIyajOfrJeOyMuzudHUNOliX7SnXHhaf60H/3sctk5+VlxjHIvlYovdKXga8fJuxbe8oslXPbbePkR6f26T9T/wDXnHhYPBlp/aLHolu49/BwfnHiWx1GuabPU8WFVdkYOM+LeXuZxd2flX21223ynOp7wk+qZu/LWpf2ywm1LTqUUzY6xasx2lY2dlMiuuU3k1NRTfRnPk6Ws6jKLjLLsaa2aIJesW/vMck451wjS10DTKtSyZxusUYQW/CntKXuJ1nZO+N29GTDg35OW6kvgc7CcoSUoScZLo09miwhr2pwhwrLlt7Ypv4tFbRfe4lfHfFx1erqNbvhh6JOq2zjsnDu479ZPbZv7zR2Q/RU/wCM/sRyN+Rdk2d5fbKyXnJ7m7G1HLxK3Xj3zrg3vsvMr6X26a/VR6nOY7LzI7LZF2RbasipKc3JJp+LKfVdMs0u2FdlkZuceJOJ7+WtS/tlhGycvIy5RlkWyslFbJvwLVi8T3llktimPtiduy17+rdv7sP80Sv7K5sbabNPue62coJ+K8V95RXalm30Om3InOt7JxfTkR6brMe2NtM3Ccekl1RWMf2zEtLdTE5IvH7Oq7Y/0LH/AIj+wiaZ2dpzdMV0sja2b3i481H2NeZTZOflZcVHIvlZGL3SfgYY2VkYs+LHunW/HhfUmKWiuolW2alsk2tG4dPpHZ/JwNQjfPIhwR35Q39b3kXthlV2XUY8GnOrdz28N9uX1FbZrup2Q4JZc9v7qSfxSK9tttt7t9WxWk8uVi+anDhjjtL6DnYss3SpY0JKMpxjs30XNM5/80sn+01fBlWtZ1FJJZdmyPfy1qX9ssK1peviWl8+HJO7RKJfU6MiyltN1ycW147PYu+yGN3mdZkNcqo7L3v/AE3KKc5WTlOb3lJttvxZvxs/KxIOOPfKuMnu1HxNbRM105sdq1vFp8Oj1XtHdhahZj01VTjDZNy333295YaJqL1XDslbCEZRk4yjHptscLZZO2yVlknKcnu2/Fm7FzcnD4vRrpV8XXh8TOcUcdR5b16u0X3bw8zcd4uZdQ/93Npe7wOy1b+rVn8KP3HFX32ZFrtum5zl1k/E32anm20OizInKprbhfTYtaszr9GePLWnKPlEABo5wAAAAB5KXDHc0wjKyxRjzcme2S3l7EWmjYu7d817IlbTqGlYWWJQseiMF18TcAc/l1RGo0AAgAAAAAAAAAAAAAAAAAAAAAAAAAAB5JKSafRnL6niPFyXsvUlzR1JD1LFWVjNfrLmmTEuzoup+nyxM+J8/wDv0UuDdxR7uT5x6e4lFTGUqrd+kovoWsJqcFKPRi0Pp8ldTuHoAKsgAAAAAAAAAAT9HzlgZ0bJ/wA3JcM/d5nRalpdOqwhdVaozS5TXNSRxxvoy8jG/mLp1ryjLkRMMMmKZtzrOpXn5uVU4ts78lcaW6lttGPvPezeoQjB4VskmnvW30fsKK/LyMn+funYl4N8vgaRo9K1qzF526XK7NxtyZWU3KuEnu4uO+3uJuTfRoumquD9ZLauL6yfmcvDUs2EOGOVal+9uR7LJ2zc7JynJ9XJ7sjSno3tqLzuIWPZ9t6zW2921Lf4Mldqm1mUNPZqH3lJXZZVNTqnKEl0lF7M9tvtvad1s7GuSc5N7E67tZx7yRd2ek5cc7Crte3eR9Wfsf8Aqc1rv6au98fsRCpyL6N+5usr368Emt/gY2WTtm52TlOb6yk92IhTHh4Xm0eHb6lhvOw5UKfBxNPfbfoyLp+lY+lKV9lqlPbZzlyUUcx+UM3+15H/ADH+Jqtvuu/nbZ2fvSbI0zr094jjy7J2t58c/M3r/mq1wx9vmzoM/wDq9L+DH7jjTfLLyZV93LItcNtuFze23uJ01th3xiPZoOy0r9AV/wAOX2s403wzMmFarhkWxguXCptL4CY2tmxzkiIhoOx7OfoiH70vtOON9eXk0w4Ksi2EV+rGbSExszY5yV1DPEyXh58L0t+CXNea8Tqc3Ex9aw4SrsXLnCa57eaZxvU2UZF2PLem2dbfXhe24mEZMU2mLVnUw6jS9Ehp9rvttVk0uXLZR9pT6/nxzctRqe9VS2T834shX52VkR4bsiycfJy5fAjjSKYpi3O87l2GP/Vh/wDy8vsZUdm830fMdE36l3JeyXgViy8lVd0si1V7bcCm9tvLY1JuLTTaa5poaRGHtaJ93YdoEo6NZGK2ScUl9KKnRNLxc6iyV1m8+ihF7OPtKuzLybYOFuRbOL6xlNtGqE5VyUoScZLo09mhophtWnGJ7ujo7NypyoWelepCSlyjsz3tRl1rHhixadjkpNeSKR6pnOPD6Xbt+9z+JFbcm3Jtt9WxoritNoted6eAAl0AAAAAAAAAAAAACHqE/kwXvZR6rZtCFa8Xuyzvn3l0peG/IoM23vcmbXRckWt2rpHV39PDx95aAAYvFAAAAAAAAAAAAAAAACTh5s8WW3yq31j+BGBMTMTuFbVi0al0+LlRsjx0z3XivxJ1d8Z8n6rONqtnTPirk4v2FpjarCW0b1wv5y6HRXLE+Xn5emtXvXu6MFfTktxTrmpR9+6JEcpfrRa9xq5ZjSQDWr63+svpMuOD/WXxJQyBjxw+cviYu6tfrL6ANgI8sqK+TFv3mi7JfC3OajH37IhOkqy+MOS5vyRGlOdsufwK96nT30K4byTezl0SJ0HtJMiJifC1qWr5hthBR95kAXYAAAAAAAAAAAAAAAAAAAAGdVVl9irprlZN9IxW7AwBL/Jmf/Ysj/lsfkzP/sWR/wAtkbhbhb4RAbli5DvdCosdy6w4XxfAxvx7seSjfVOptbpTi1uNo1LWDbRjX5LaopstcevBFvYxtqsosddsJVzXWMls0Ts1OtsASvyZn/2LI/5bPfyZn/2LI/5bI3CeFvhEAaabTWzRtoxr8ltUU2W8PXgi3sSiIme0NQJf5Mz/AOxZH/LY/Jmf/Ysj/lsjcJ4W+EQG6jFyMhyVFFlnD8rgi3sYW1WU2Ou2EoTXWMls0TtGp1tgCRZgZlVbssxboQj1lKDSRHG9kxMeQEirAzLq1ZVi3Tg+kowbTNVVVl1irqrlOb6Rit2yNwcZYAl/kzP/ALFkf8tmFuBl01uy3FuhBdZSg0kNwnhb4RwASqAAAAAAAAAAAY2S4Y+1mRolLiluFqxtnjUyyL41x8ep09VaqrjCK5JEHSMXuqu9kvWl09iLE57zudOike4ACjQAAAAAAAAAAAAAAAAAAAAAAAAAAAAAAABz2tYfdXd9BerLr7yNg3cMu7l0fT3nSZVEciiVclvujlLa5UXShLlKLLx3jT6T8N6j1cXpW8x/T/pag10W97UpePR+82GbrmNdgABAAAAAAAAAAAAAAAAAAAAAAAAAAAAAAAAAAAAAAAAAAAAAAAAAAAAAAAAAAABqyrO7ol5vkjaQM6zisUF0j9pMRuV6RuUDKt7nHnPx22XvKIsNVt3lGpeHNleVvO5ed12Tnk4/AACjiAAAAAAAAAAAAAAAAAAAAAGULJ1veEnF+xkuvVMiHKXDNe1EIExaY8KWpW3mFtDWI/r1Ne57mxatjvrGxfQvxKUF/Vsynpscrp6tjrpGx/QvxNc9Yh+pVJ+97FSB6tiOmxwnWarkT5Q4YL2LdkOyydr3sm5P2sxBSbTPlrWla+IDosO7v8aE/HbZ+850sdHv4bZUt8p817zTFbVtMeppypv4X1b3j7jI01vaW3mbjreRMakAAQAAAAAAAAAAAAAAAAErTc16fmwyVBTcU1wt7dVsRQRMb7JiZrO4dro2uy1TKnS6FXwwc91LfxS8vaY6xr8tNzFQsdWJwUt3Lb7iq7H/AKTt/gv/ADIw7W/pdfwo/azDhXnp6HrX9Dnvvtt0XKeb2meS4cDsi3w777ctj3tj/Tcf+H95G7LfpqH7kvsOm1GWlxth+UO549vV7xbvYWnjeEY6+pgnc+ZU3Yz+dy/3Y/eV/ab9OX+6P+VHV6bLTZSs/J/db7Lj7tbe45TtN+nL/dH/AComk7yTKM1eGCI3vv8A8uu1DLeDp08lQ43BL1d9t92kUP53z/scf+Z/odDlyxo4UnmcPcJLi4luv+9yizb9AeFeqFR3rg+Datp77cvAzpET5h0ZpvE/baIcxOXHZKW23E2yw0fVpaVK1xpVneJLnLbbbf8AErQdUxExqXlVvNZ5R5d7ouqPVKbLJVKvglw7KW+/IrcztPPFzLqFixkq5uO/Htvt9Bl2O/oeR/EX2HPax+lsv+LL7TCtKzeYd+TNeMNbRPeV52Ne8s1+fB/1FV2j/TeT74/5UWnYvrmf4P8AqKvtH+m8n3x/yotX+0llf/8ANX9/+Xb31wvpnRZ8myLi17D55LFtjmvE2/le87vb277Hcatk+iLFvb2jG9Rl7mmmaJaWn2ijm8P8n3fE/wB/p9n2GeO3GHT1GP1ZiI9v6SscaqGPRXjw6VxSOL7O/wBYKPfP/KzqtJyVmLKvT3i73GP7qSS/H6Tlezv9YKPfP/KyaRqLK5pibY5j5/4dJresS0qVKjSrO8TfOW222xRaj2jln4VmM8ZQU9vW499tmn5ew6PVLNMhKv8AKKrbafBxxb95zmvWaVOipacqlPi9bgg1y2GOI7djqJvG9WjXwowAdLzAAAAAAAAAA8b2W7Awtlstjdp+M8nISa9WPNkbnKXm2dFp2MsbHSfypc2UvbUNq132SkkkkuiPQDndAAAAAAAAAAAAAAAAAAAAAAAAAAAAAAAAAAABTa5h7xWRBc18r3FyY2QVkHGS5MmJ02wZrYckZK+zk8S3urdn8mXJlkV2bjPFyZQfTqvcSsO3vK+Fv1ok2j3fWTNclYyV8S3gAozAAAAAAAAAAAAAAAAAAAAAAAAAAAAAAAAAAAAAAAAAAAAAAAAAAAAAAAAAAB5ZNQhKT6JFPZPZSsm/a2Ts+zaKrXjzZS6nbwUqtdZ/YXjtG2nKMWObyrLbHbbKb6ye5gAYPBmZmdyAAIAAAAAAAAAAAAAAAAAAAAAAAAAAAAAAAADKubrsjOPWL3RiAOmpsVtUbI9JLclRfFFMpNHv3jKiT6etEt6pc9jtpblG3jZsfC0w2gAu5wAAAAAAAAAAAAAAAAAAX3Y/9J2/wX/mRh2t/S6/hR+1lRTfdjycqLZ1Sa2bhJp7fQeXXW3z47rZ2S224pybf1lOP3cm/qx6XprXst+mofuS+wk9sf6bj/w/vKGq2yifHTZOufzoSaZ7dkXZElK+6y1pbJzk5bfEcfu5EZYjFON0PYz+dy/3Y/eV/ab9OX+6P+VFfTk347bousqcuvBJx3+BjbbZdNztslZN9ZSe7Yiv38icsTijG+g6hienadPGU+DjS9bbfbZplD+aD/tq/wCX/qUf5Szv7bk/82X4j8pZ/wDbcn/my/EpXHaviW18+K87tVpvr7nIsq334JOO/nszWeyk5ScpNuTe7b6s8NnHLrex39DyP4i+w57WP0tl/wAWX2mmnKyMdNUZFtSfNqE3Hf4Guc5WTc5ycpSe7be7bKRXVpltfLFscU+HS9i+uZ/g/wCoq+0f6byffH/KiDTk34/F3F9lXF14JuO/wMLLLLpuds5Tm+spPdsRXVpsWyxOKMfw7Ltb+iF/Fj9jIn5ch+be3er0rh7rh35+W/w5nO3ZmVfDguybrI778M5tr6zQVjH21LS/UzNptX3jTs+yX6Jl/Fl9iKHs7/WCj3z/AMrIFOZlUQ4Kcm6uO++0JtLf6DCu2yqxWVWShNdJRezX0k8PP6qzmieHb8rtta0Z6rKpq/uu7TXyd999vaUud2ZeHh25HpSn3cd+Hg23+sqvyln/ANtyf+bL8TGzPzLYOFmXfOD5OMrG0yK0vHba2TNivuZr3RwAauQAAAAAAAANVst3svA2Tlwx3NVcJW2KEebkyJWrHunaRi97d3sl6senvL404tEceiNa8FzNxz2ncuqkagABVYAAAAAAAAAAAAAAAAAAAAAAAAAAAAAAAAAAAAAV+r4fpFHHFevDmjnqbHVYpfFHYtbrZ9DmdWxHj5LlFepPn9JaPh7f4V1PecFvfx/vH+6UmpJNc0wRMG7dd1Lw5ollZjT1bRxnQACFQAAAAAAAAAAAAAAAAAAAAAAAAAAAAAAAAAAAAAAAAAAAAAAAAAAAAADey3fQEfNt4KuBdZfYIjaYjc6QrrO8tlLz6FBm3d9kSkvkrkizzru5x3s/WlyRSk5J9nN1+TxjgABk8wAAAAAAAAAAAAAAAAAAAAAAAAAAAAAAAAAAAAAbKLXRdGyP6r+J0dc1OMZxe6a3RzBb6RkcVbpk+cecfcbYranTk6rHuvKPZcxe63PTVVLnsbTqeVMakAAQAAAAAAAAAAAAAAAAAAAAAAAAAAAAAAAAAAAAAAAAAAAAAAAAAAAAYWS2W3iwmO7CyXFL2ItdGxeTvmv3StxaHkXxrXTx9x09cFXBQitkkZXt7N6V3LIAGLYAAAAAAAAAAAAAAAAAAAAAAAAAAAAAAAAAAAAAAAAI2oYyysaUPHqmSQFq2msxavmHG+tTbz5Siy0rmrK1JeI1zE4Jq+C5PlIhYVvBPgb5S6e8tMbjb63FljqcMZI8p4AKIAAAAAAAAAAAAAAAAAAAAAAAAAAAAAAAAAAAAAAAAAAAAAAAAAAAAAAq8izvbXLw6ImZlvBVwr5UuX0FPmXdxjtp+s+US9e0ba1mKVm8q7ULu9yGk/VhyRFAMZnc7eFkvN7TafcABCgAAAAAAAAAAAAAAAAAAAAAAAAAAAAAAAAAAAAAGyi10XRsj1i/iawPCJjcal09c1OEZwe6a3RJi+JblJpGRunRJ9OcfvRb1y2e3mdtLco28bNjmlphtABdgAAAAAAAAAAAAAAAAAAAAAAAAAAAAAAAAAAAAAAAAAAAAAAAAAAB0NEnxS3M7Zfqm/Tcb0jIW69SPNkTOl6ws9Jxe5p7yS9ef1FgEtlsugOaZ3O3VWNRoABCQAAAAAAAAAAAAAAAAAAAAAAAAAAAAAAAAAAAAAAAAAAa76o30yrkt00cnkUyx75Vy6xfJnYFTreH3lXfwXrR6+4tWXpfhvU+jl4W8W/qiY1ve1Jv5S5M2lZjW91am/kvkyzK2jUvfvXjIACFAAAAAAAAAAAAAAAAAAAAAAAAAAAAAAAAAAAAAAAAAAAAAAAAAN7Ld9ECNnW8MO7XWXX3CI2tWNzpDvsdtrl4eHuKPPv769pP1YckWGdf3ND2fry5IpSbz7ObrsuojFH+YADJ5YAAAAAAAAAAAAAAAAAAAAAAAAAAAAAAAAAAAAAAAAAAMq7JVWRnF7OL3R0dFsbqo2R6NfA5osNJye7sdMn6s+nsZritqdObqcfKvKPML+EuKJkaYS4Zew3HW8iY0AAIAAAAAAAAAAAAAAAAAAAAAAAAAAAAAAAAAAAAAAAAAAAAAA8k9luemqyW728gmI2xSc5bLm2zpMDGWNjqP6z5tlZo+L3lvfSXqx6e8vDG8+zopHuAAyagAAAAAAAAAAAAAAAAAAAAAAAAAAAAAAAAAAAAAAAAAAAAAeSipRcX0Z6AOU1DFeLkuO3qvnE3YVvHXwP5UfsLfVcRZOO2l68eaObrnKq1S8U+aL+YfU9D1H1OHU/mj/21sDyMlOKlHoz0zagAAAAAAAAAAAAAAAAAAAAAAAAAAAAAAAAAAAAAAAAAAAAAAAPJyUIuUuiKq2xznKcv/BJzrt33cXyXUptSyO7r7qL9afX2IvHaNtOUYqTeUHLv7+9yXyVyj7jQAYTO3hWtN7TafcAAVAAAAAAAAAAAAAAAAAAAAAAAAAAAAAAAAAAAAAAAAAAACbT3XJoADoMHJWTQpP5a5SROrlutvFHM4WS8a9S/UfKS9h0MZdJRe66o68d+UPK6jFwt28JAPE91uj01cYAAAAAAAAAAAAAAAAAAAAAAAAAAAAAAAAAAAAAAAAAAAAAxnLhj7TCquV1sYR6yZjOXFL2Fxo2Lwxd81zfyStp1DWtfZYY9MaKY1xXRG0A5nTEaAAAAAAAAAAAJtemX2VxmpQSkt0m3v9hFprdt0K1+s9i+suVWRRUuSnuvq5ETLbFSLd7KCyDrslCXWL2ZvxsGzKg5wlBJPb1mzbq9XBlKa6TX1olaN/R5/v8A3CZ7bK0jnxlV30zotdc9t15eJvq0+23HV0ZQUWm9m3vy+gmanUr8eORBc49fcbcL9Fx/dl9rI32WjFHOYlRkynTbrqo2RlBKXRNvf7CLCLnOMF1k9kX1tixnj1LkpS4fo2/8EzKmOkW3NlFdVKm2Vc9uKPkbMXEsyuLu3FcO2/EyVrNXDdCxdJLZ+9Geidbv8P3jfbaYpHqcZV99MqLZVzabXkb8fAtyKu8hOvbfbZt7r6jzU/6dZ9H2G7SL+C91N8p9PePZEVrz4ygSi4ycWtmns0SrNOtqpds5VpJb7bvf7CXdicWqwe3qS9d/R/2viYaxfu40RfT1pfcRtb04rEzZFxsG7JXFFKMfnSN1mk3xjvGUJ+zoWe0vQksfZS4FwlX6ZmY02rd37JobmVppSsd0RVSdyqa4ZN8Oz8GTPyRf8+v4v8CNRKU8yuUnvJ2Jt/SXGo2W10J0t8XFtyW/ITMq0rWYmZV89KvhCUnOvZLfq/wIJLnl5nA1OU1FrZ7xIhMbZ34/3QAEqAAAAAAAAAAAHOaxidxf3kV6k/tOjNGbjxyceVb8uRMTp1dJ1E9Pli/t7/s53Bt5up+9E0qZxnTa4vlKLLOmxW1qS+n3i0e76m8RP3R4lmACrIAAAAAAAAAAAAAAAAAAAAAAAAAAAAAAAAAAAAAAAAAAA132qqty8eiNhWZN3e2cvkrkiYja9K8paLbVXCVk3yXNlDbZK2yU5dWS9SyOOfdRfqx6+1kEre2508/rc3O3CPEAAKOEAAAAAAAAAAAAAAAAAAAAAAAAAAAAAAAAAAAAAAAAAAAAAAAALbScrij3E3zXOPu8ipPYScJKUXs090y1bcZ2zyY4yV06quWz2fRm4gYmQsmhTXyukl5MmVy3Wz6o7Ynbxr1ms92YAJZgAAAAAAAAAAAAAAAAAAAAAAAAAAAAAAAAAAAAAAABhZLZbeLM29luaJPiluFqxtuw8d5ORGC6dX7jpoRUIKMeiIWlYvcUcUl68+bJxz3ncumke4ACi4AAAAAAAAAAJ+kVceRKx9IL62TsnDsuyoXRsUeDbZbGnTJ004u87YKUnu05Lcrp5d8pykrrEm99lJ8ivmXTutaRErXVquPE4l1g9/oMNG/o8/3/ALkZ4+RVdgqF1sFJxcXxSW5q0q2uqmyM7IRfH4yRHtpftzizPBuTtvxp80pS4V7N+aN1NbpxJ1/N4kvcU8rXXmztg99ptrbx5lzLKonQ2rYJyj0clv0EwjHaJ8+yr0qrvMtSfSC3LHMw55NsJxsUVDotvEj6VKqqmUp2QjKT6OSXJEK7LundOUbZqLb2Sk1yJ8ypE1rSIn3W2pVd5hy84esRdE63f4fvN2DlV2YajfbHi5p8cubNGlzrpsvjOyCW6SbkufUj20vMxN62RtT/AKdZ9H2EaMnCSlF7NPdF1bVgXWOc7K3J9f5Qg6hVjVqHo8ovfffaW5MT7Mr0mJm21tXcpYyva/V4mc/bY7bZWS6ye5b1X1LTVF2wUu7a24lv0KVdefQVWzW3EJmJqFmPFQa44eT8C0oyKM2Djtv5xkjRW8DIpjD1VwrZKT2aNlaw8FSkppN+3dsiWlOUeZ3CusoWPqdcI/J44tfEtcvJWLUpuPFu9tt9ionkd/qELX6seNbb+C3LW+WJkQUbLa2k9/loSrjntbigZeorIx5VKpx3257leXEsbTuF7Thvt+0/1KctDLJFt7tIACWQAAAAAAAAAAAAApNcxNmsiC9kitw7e7s4X8mX2nVW1xtrlCS3TRymXjyxsiVb8Oj9heO8afQ/hfUc6Tgt5jx+3/SyBpxbu9q5/KjyZuM3dManQAAgAAAAAAAAAAAAAAAAAAAAAAAAAAABtJbtpL2mmeXVH9bifsGkxEz4bgRJZ6/Vrf0swedPwhEnjK/p2TgQVnT8YRM456/Wg17mOMnp2SwaYZVM/wBbhftNyaa3T3RGlJiY8gBhfaqa3J9fBAiNtGbdwru4vm+pUZuR3FPL5cuS/EkW2JKVlj9rZRZFzvtc308F5ItaeMaR1OX0acY8y1dQAYvEAAAAAAAAAAAAAAAAAAAAAAAAAAAAAAAAAAAAAAAAAAAAAAAAAAAAAEjCyXjXKXWD5SR0EJppSi90+aZy5Z6Vl8L7ix8n8l/cbYr67S5Opxco5QvYviW56aIS4X7DedTypjQAAgAAAAAAAAAAAAAAAAAAAAAAAAAAAAAAAAAAAA8k+FbgYWy/VX0kjTMX0jIUpL1Ic2RIpzmkubbOlwcdY2PGHj1Zne2obUrvskJbLZAAwdAAAAAAAAAAAAAAAAAAAAAAAAAAAAAAAAAAAAAAAAAAAAAAAAAAAAAAAAAVms4nfU97BevD6yzPGlJNPoyYaYslsV4vXzDkMe3urVLw6MtE91uuhD1PFeNkvZepLmjLBu4o923zXT3E2j3fWxeubHGWviUoAFFAAAAAAAAAAAAAAAAAAAAAAANd18aY7vm/BBMRvwzlJRW8mkvaRLc3wqX0s073ZdmyTfsXRFhj6fXXtKz15fUi2ojy01Wn5kCFWRlPdKUl5voSq9L/AGln0RRY9OgIm0qTmtPjsix0/Hj1i5e9mxYtC/3UfgbgRuWc2tPu0vEof+6j8DXLT8eXSLj7mSgNyRe0e6ts0t9a7N/ZIiyryMV7tSivNdC8DSa2a3RMWn3aRmn37qqrNT5Wrb2ojZFzus3/AFV0RY5GnQnvKn1JeXgyqvqnDirlvCW225aNezWk1nvVVajk95PuoP1Yvn7WQTbkY88ee01yfR+ZqMbTMz3eHnte15m/kABDEAAAAAAAAAAAAAAAAAAAAAAAAAAAAAAAAAAAAAAAAAAAAAAAAAAAAAB0e6AAvdPy1kV8M3/KR6+32k+uf6r+g5aq2VNkbIPaSOgxsiOTSpx+leTOrHffaXmdRh4zuPCcDCue62fUzNnFMaAAEAAAAAAAAAAAAAAAAAAAAAAAAAAAAAAAABpslu9vBGycuGPtMKKpX3Rrj1bIlese6w0fF459/Nco9C7NdFUaao1xXJI2HPady6axqAAFVgAADKuDsthBPZyaW5ibcX+l0/vx+0Jjy3ZeDLFrU5TUt3tyGJgTyq3OM4xSe3Mnaz/Rofv/AHMaP/RZ/vv7EV32dHp19TiqsimWPdKufVePmSK9PnPG79Tils3tsStSrWRiwya1zS5+43Y36JX7kvvG+yIxxymJV2Jgzyq3OM1FJ7czf+SLP2sfgQa77ao8NdkopvfZMu9OnKzEjKcnKTb5v3idwY60t20r7NKsrrlN2Raim+hrxMCeVU5xnGKT22Zrnl5EuKLtk0+TW5ZaN/RJfvv7EJ3EIrFLW1ENH5Is/ax+BEy8aWLYoSkpNrfkSLp5/fT4Vfw8T22i+hEunbOf8s5Oa5et1RMbVvx12hNjpNkop97Hmt+h5LSLkt4zg/Z0J+XKUNPlKLaaitmvoIGmZF88pQlOU4tPfd77EblrNKRMV15QbK51TcJxcZLwNmLjSyrHCLS2W7bJmtJd5U/Fp7m3SYKvGsul+s/qRO+22cY49Tih5WBPGrU3JSW+3IiF5FvN0x785NP4oqcOpXZUIPo3u/cIkvSNxx923G0+7IipcoQfRvxN1mkWRjvXYpvya2JWpZMsaqMKuUpePkishnZEN9rZPdfrcyO8rWjHT7ZZ42BZkcfrKDg9mmjf+SLP2sfgQa77at+CyUd+b2fUudMsnbi8VknJ8T5sTuEY4pbtpClpNkYuXex5LfoasTBllVucZqOz25mFuXkcc499PbdrbcsNG/o0/wB/7kO8QVilraiFVbB1Wyg3u4trckY2n25EePlCD6N+J5OvvdTlW+krHv7tyz1HIeNjpV8pSey9iEyitI7zPiESekTUfUtjJ+TWxX2Vzqm4Ti4yXgS8PNuhkRU7JShJ7NSe5K1mpOqFqXrJ7P3DcxPdM1ravKvsi4+mzvpjYrIpS8GiJZCVc5QktpRezLvBmq9NjN9Ipt/FkXV6FvHIh0lylt9TET3LY44RMNFunzqxu+c4tbJ7e8jVVTusUK1vJlzmfop/ux+4i6Lw95bv8rZbe7x+4b7Fscc4rD2OjzcfWuSfko7kTKwrcbnLZxf6yJ2oQzFc7KpTdfgoPp9BX5GVdeoxtlvw+zYRsyRSO2mkAFmAAAAAAAACJqWKsrGkv1lzTOYi5VW79JRfQ7I57WsTure+gvVl195as+z2PwrqeNvRt4nx+/8A22QmpwUo9GekHBt4Zd2+j6e8nFZjT2LV4zoABCoAAAAAAAAAAAAAAAAAY2TVcHKXRBLDIuVMN+sn0RDppsy7W2+X60vI8hGzMyNvP6kXNVUaa1CC2S+st+VpM+nGo8vKaYUw4YLZefmbACjmmdgAAAAAAAAAAGq+iF8OGa9z8UbQExOu8OfzcPh3qujvF9GUGTjyx7OF80+j8zu76Y31uE17n5HP52JvxU2Lmuj+8tP3R+qcuKOor/8A6hzwMrISrm4SWzTMTJ48xMTqQABAAAAAAAAAAAAAAAAAAAAAAAAAAAAAAAAAAAAAAAAAAAAAAAAAAAAAAG/EyZY1vEucX8peZoBMTrvCLRFo1Lp67IzhGcHunzTJEJcS9pzun5no8+Cb/k5fUXkZbbSi9zrpflDyM2GaTpIB5GSkt0emjmAAAAAAAAAAAAAAAAAAAAAAAAAAAAAAAwslstvMJiNtc5cUvYXOjYvBX30160unuK3Bxnk5EY/qrmzpYxUYqK6Iyvb2b0r3egAxbAAAAAAbcX+l0/vx+01GzGajk1Sk9kppt/SEx5Wus/0aH7/3MaN/RZ/v/cjXqt9VtEFXZGTUt9k/YNKvqqx5RssjF8W+zfsRT2dW49XbLT7lKd2NPmt3wp+XiiRCt04E63+qpJe7nsU3euvLdsH0m2vaXFmZjzxp7Wx3lB8t+fQTBjtEx39lCXul/wBBh739pRFxp2RTXhxjO2MZJvk37S1vDLBMRbuqJfKfvLjRv6JL99/YinfVlppV9VWNKNlkYvjb2b9iE+DDOrvbNWcLJQ7lPhbW/EVt9vfXSs224nvsW0o6bKTlJ1tt7v1iBqEceM4ejcO23PZ7kRpOSLTHeVxZOFeLxWreCit1tueY8qp08ePGKT8EtiNl5NM8CUI2xcuFckyJpmUqLHCyW0JeL8GRrs2nJEWiGjLusvyG7FtJeqo+XsLpY+2EqFLhfDs39pCvWNPOqujbDh33nz8V0PNUy4zjXGmzfm23Fk+WddV5TPdOw8Z4tbhx8ab36bbFfRBUaw4dE29vpRq0/JdeUnZN8DTT3fQ2anZXK2u6myLkuT2fTboNdybVmsTHs2a1B71T8OaKsuqc7HyauDI4Yt9VLowvyfjJzi4N7eD4mInXYvSLzyiVKXekf0P/ABMprXCVknXFxi3yT8C10zIpqxeGyyMXxPk2Tbwph1F1VZ/Oz97LbRv6NP8Af+5FTY97JNdN2WWlX1VUTVlkYty32b9gnwYp1dphJQ1ht/tGvjyJOswbprmukXs/pK3JknlWSg905tpr3lpj59N9Xd5G0ZbbPi6MiflasxMTWVVjwdmRXFdXJFvq8ksRLxlJCDwMXecJQT9kuJlbnZbyrU0toR+Sh5k7Y6TG+8rPCW+lpecZfea8Cay8KWPN84rb6PAYmRTDT1CVkVLZ8m/eV2He8fIjP9XpL3DS03iOK0y046U1Lk1GKf1FPVZOuanW2pLxRb5+TRZh2RhbGUntsk/aQtNyKKJy72PN8lLrshHhXJqbxG0jH1ZPaN8Nv70fwNuqY8J4zuSXHHZ7rxQdWnSlx71f8W31GjUc6Flfc0vdP5UiPfsvM6rMWnasABdyAAAAAAAABqyqI5FEq5LfdG0BMTMTuHHW1youlCXKUWWNFve1KXj0ZI1zD4o+kQXNfK9xU4lvdW7P5MuTLz3h9Z0+aOpwxf3jz+6yABmkAAAAAAAAAAAAAAAAIGbbx2d2ukftJl1ndVSl4roRNPp77I45c1Dm/eWr8tadom0p+Fj9xTzXry5v8CSAUnu55mZncgACAAAAWmLGjG0t5c6I3WSs4Ep9EY/lWK+TgYq/wEM+cz4hWgsvyxNdMTGS/cMdZprqyoSqgoRsrU+FdEwmLTvUwrwASuAAARc/H76riivXjzXt9hKAidJrMxO4cdqdHFDvornHr7irOr1HHVd0lt6k1vt9pzF9bpulW/Bk3j3c/W443GSPdrABm88AAAAAAAAAAAAAAAAAAAAAAAAAAAAAAAAAAAAAAAAAAAAAAAAAAAAAAAALLTc7gaptfqv5Lfh7CtBatprO4UvSLxqXVRk4vc3JprdFLpudxbUXPn+rJ+PsLSEuF+w662i0bh5GXFNJ1LeAnut0C7AAAAAAAAAAAAAAAAAAAAAAAAAAABvZbsjtuUveZ2y/VRL0rF7+/jkvUh9pWZ00rCz0zF9Hx05L15c2TQDnmdy6YjUaAAQkAAAAAAAAAAAAAAAAAAAAAAAAAAAAAAAAAAAAAAAAAAAAAAAAAAAAAAAAAAAAAAABjOCnBxl0ZymdjPFyZQ29XrH3HWlfq+J6Rj8cV68OaLRLv/D+p9DL38T5/wCVZh3d5Xwv5UfsN5VU2OqxSX0otU1JJrmmRaNPo8ldSAAqzAAAAAAAAAAAAAEPUJ/Jh9LJmnV93ip+M+ZW5LdmU4rzUUXcYqMVFdEti09o0vk7UiHoAKMAA34eLPLvVcXsuspPpFeYRMxEbljj412VZwUwcn4+SJbw8PH5ZOXxT8YUrfb6TzLzYqHouHvDHXJvxsfmyAQr91v0WvpenLE9F4MmVfFxc+Hfc097pi6Y97980QACMcR7p/pGnL/2M377WbL9RxMhxduC5cMeFPvXyRWAHpx/6Vgq9OyOVdlmNN9FZ60fiR8rDuxJLvEnGXyZxe8Ze5kcmYWaqk6Mhd5jT+VF/q+1A1Ne8d0MEjOxXi38O/FXJcUJfORHJWiYmNwAAJRNSq48biXWD3OV1WvaULF48mdnOKnCUX0a2OW1GvfFmmucXuW81mFr154bV+O6lABk8YAAAAAAAAAAAAAAAAAAAAAAAAAAAAAAAAAAAAAAAAAAAAAAAAAAAAAAAAAAAuNOzu9Sqtfrro/nFOE2nuuTRatprO2eTHGSNS6uE+F+w3J7rdFPp+erkqrXtZ4P5xZQnwv2HZW0TG4eRkxzWdS3AJ7rdAsxAAAAAAAAAAAAAAAAAAAAAA8k+Fbnppslu9vBBMRt5GMrJqK5uTOmw8dY+PGC6+JW6Ni8UnfNclyiXJhefZ00j3AAZtAAAAAAAAAAAAAAAAAnYumvIoVjs4N3yXDuQkm2kurLvImsPGpivCUU/d4kTLXHWJ3NvCpy8d413duXFy3T223M8LE9LnKPHwcK36bk3Wat4V2rwfCzXov87Z+6RvstwiMnH2Rs3EliSinLijJcntsZ4eB6VU597wbS224dyyyq1l49la+XB8veatH5Y0148b+xDfZb0o569lUqt8lU8XWfDvt7diw/I/8A8f8A+z/UiR/Sa/jf9RY6tOcMeDhJxfF1T28BMyrStdTMx4RLtKuri5QasS8FyZA6dS10vLssm6rJOXLdN9SPq1SryuKK2U1v9JMT31KL0rx5VQizjpG8U+/6r5n+pWHQZbmsCTr4uLhW3D18BMmKtZiZlD/I/wD8f/7P9SLjYff5FlXecPBvz23357GLsy0t3K5Je1kjR23lWNvduH3ojvpMRS1oiIRsvH9Gu7vi4uW++2xoJ2r/ANM/woh1Q7y2EPnNImPDO8atMQk4mn2ZMeNvgh5vxJUtHW3q3c/bEk513ouJ/J8nyjH2FTRmXVXKbslJb+sm99yO8tZilPtmGu+izHs4LFs/B+DJb03/ANL36u39Ti24fZ7yZq1anicfjBppnuA+905Rfk4sb7JjFEWmsqrEx3lXd2pcPLdvbc9zMV4tkY8XEmt99tiZo8OHvrX4cvxMtXip49Vq8H9TG+6vpx6e/dHq07jxO/lbwrhctuH/AFIJd5D7nSdvHgUfiUhMTtXJWK6iAAEsgAAAAAAAAAAAAAAAANbrZ9AAOZ1bE9HyXKK9SfP6TzBu3Tql4c0X2fjLKxpQfXqmct61NvlKLL+YfTfh/Uevh4W81/8AQtgY1TVlamvEyM3SAAIAAAAAAAAAABX467zPj7Z7l0U2B/TYfT9hck38rZvMAAKsQsW/RNIio8rMp7t/3V4FcXGdmyxXRTGmmajTHnOG76EM773EQpwT/wAr3rpXRH3VofljM8JwXugvwCd2+P5oOz8mTcfFohivKzHNQcuGEIdZP8B+WM7wu290V+BtzL7cnSKrbpcUlc1vt7ArabdolqyMKEqYZGF3k65PhcWt5Rf0EdYmS+mPb/wMm03W06G5U2ShL0jbdPblwkR5+W//AHNv/GwVm3gWBlvpjXf8DMlpua//AG1nwMHmZT65Nv8AxsxeTe+t1j/xMLff+iysxb3o0o5FUozx5cUG/GL6oqCw0uc5zyYzk5KVE+r3K8IpuJmJAAS0DntRh62RHz4joSj1Ff8Aqrf+/AtVti77hywAMnhAAAAAAAAAAAAAAAAAAAAAAAAAAAAAAAAAAAAAAAAAAAAAAAAAAAAAAAAAAAAAAm091yaLnT89WpVWvazwfzimHQtW01lnkxxkjUuqhNxfsNyaa3RTYGoce1V79bwk/Es4ycWdlbRaNw8nLimk6lvB4mpLdHpZgAAAAAAAAAAAAAAAAAADGyXDH2sxx6ZX3Rrj4vmYTlxS3LvR8Xuqu+mvWl09iKWnUNa19k+quNVcYRWySMwDndPgAAAAAAAAAAAAAAAAAAErTau9zIb9I+sy2y8NZXDxTcVHyK/S7qKIzlbNRlJ7JbPoRcu1XZVk0903y9xXzLoratad++13kU95hyq33ajyfm0QNF/nrP3T3TcyqmiULZ8O0t1yZ5h349GXfLvEq5fJezI/RblWbVs2q/udXsg36lmyfv2WxMpq7q23b5M2pL3+JSZ1kbcydlct4vbZ/QWePqNLoj31nDPbZrZiYTS8cpiVbH9Jr+N/1FhrP9Gh+/8AcytjZFZys39TveLf2blrbl4NsVGyakk99nFkypTU1tG0LR63LIdm3qxj19p7rM08iEV+rHmSJ6ljU18OPHi8klsipsslbZKc3vKT3YjztFpitOMTtidFbb3GL3vDxcKXLc50t8vMx7MKVcLN5NLlsxJitqJardVVlU4dy1xRa34v9DHRv6TP9z70V5M0y6ui+UrZcKcduntJmOyK3m14mzLV/wCmf4URceShkVyfRST+st7MjT7ZcVjhJ+biyFnzxJVR9GUeLi57R25ERPsm9Y3NolN1aDnibx58Mk37imhB2TjCK3cnsizw9Sh3aryOWy24tt017TdG3T6G7IOCl/dW7Ebjstatck8tstTahgSj57JGnRZ71WQ8mn8f/BCzsx5U0opquPReftMtMyIUXSdkuGMo9faNdj1InJE+ydw+jafkPpvKX27HiXpOkJLqor6matRzKbcbgqnxNy58n0PNNzKqaJV3T4fW3XJsjXZblXlx32026xLhxoQXjL7CnJ2qZNd86+6lxRinz28SCWjwxyzu3YABLIAAAAAAAAAAAAAAAAAAAodbw+CayILk+Ui+Nd9Ub6ZVyW6aJidOjps84MsXj/0OYwruCfA36svtJ5V5FMse+VcuqfJk/Gt72pN/KXJi0e76q2rRF6+JbQAVZgAAAAAAAAAAr8J8OdD3tF0UjfdZu/lPcuybL5vMSAAqwCfqnrwxL1zU6VHf2rqQCxw9s3Bnht/ysH3lXt80QpftqyuB6002mtmuqPCVwl4uYqap0XVK6mT34W9tn5pkQBExE9pSsvMV1UKaqlTTB7qKe+782yKACIiO0ABlCErJqEE5Sk9kl4hKbpy7vGzMh9FVwL3yIBYZ8o42PXgQabi+O1rxl5fQV5ClO+7fIACVwotRl/6i6Xl+BenNahZ/J3z+dv8AWWq1xzqLW+Ic+ADJ4YAAAAAAAAAAAAAAAAAAAAAAAAAAAAAAAAAAAAAAAAAAAAAAAAAAAAAAAAAAAAAAAAWeBqO21V75dFN/eVgLVtNZ3Cl8cXjUupjJp7o3xkpLkc7g6g6Nq7W3X4PxiXUJqSUoSTT6NHVS8Wh5WXDNJ7pIMYTUveZGjm8AAAAAAAAAAAAAAa7ZbLYzb2W7NPOUvNshasJGn4zychLb1VzZ0iSikl0RF03F9Hx1uvXlzZLMLzuXTSNRsABRcAAAAAAAAAAAAAAAAAAAAAAAAAAAAAAAAAAAAAAAAAAAAAAAAAAAAAAAAAAAAAAAAAAAAAAAAAAFVreH3lffwXrR6+1FLjW91am/kvkzrpRUouL6M5XUMV4uTKO3qvnEvHfs978K6jlE4Lf5J4I2Fbx18D6x+wkmcxp6MxqdAACAAAAAAAAEDOhtcpfORaYtne48JeO3P3kPNr46d11jzGlW/Kqb/vItPerS33U38LEAFHOGUJyrnGcJOMovdNeBiALOSp1RcUZRpy/1ovlGz3eTIN+Ndjy4bq5QftXI1EunUsumPDG1yh82a4l9ZCmpr4RAT/yrZ/ZsXf8AhD8rXr5NWPH3VoG7fCAeqLfRMnfljM8JQj7oI8esZz/3/wAIR/AG7/H8/wDpro07Kv5xqcY+Mp+qkSO9x9Oi440ldktbO39WHuId2XkZH89dOa8m+XwNIOMz+Z625Ntvdvq2eAErgAA1ZVndY85eO2y95yuqT4cdQ8ZP7C+1W35NS/eZy2o295kuK6Q5fSW8VTmt6eCf1RAAZPHAAAAAAAAAAAAAAAAAAAAAAAAAAAAAAAAAAAAAAAAAAAAAAAAAAAAAAAAAAAAAAAAAAAJOHmTxZbfKrfWP4EYExMxO4VtWLRqXS03Qvgp1y3X2EiFnhL4nLUX2Y8+OuWz8V4MvMTMryo7L1ZrrFnTTJFuzzc3TzTvHhYg0wm48nzRtTTW6NnHMaegAIAAAAAAA8lLhjuBrtlu9ibpOL313eSXqw+0g1wlbYoR5uTOmxaI49Ea14dTO9tQ3pXfZuABg3AAAAAAAAAAAAAAAAAAAAAAAAAAAAAAAAAAAAAAAAAAAAAAAAAAAAAAAAAAAAAAAAAAAAAAAAAAAAAAhariek4z2Xrx5omglel7Y7RevmHG1zlVYpeKfNFrGSnFSj0Zp1nE7i/vIr1J/aacG3Zup+9E2jcbfW0yVz4oy1TQAUVAAAAAAANpLdvZAGt1sytbeNlbxfyX9RtyMzfeNXT5xBtthUk7JJbvbmXrGvLekcYmbeHR1zjZXGcXumtzIqtOyu7l3U36kuj8mWpSY05714zoABCgAAAAAAAAAAAAAGNk41wlOT2SW5kVWo5PeS7qD9WPV+bJiNyvSvKdK/Pymo2XS+U+i+w59tttvqyVn5HfW8MX6kentZFIvO5cHV5oyX1HiAAFHIAAAAAAAAAAAAAAAAAAAAAAAAAAAAAAAAAAAAAAAAAAAAAAAAAAAAAAAAAAAAAAAAAAAAAB7GTjJSi2mujR4ALbD1NS2hkPZ+E/B+8s4ya5pnLEzDz7MfaMvXr8vL3G9MvtLizdNE96OjjNS9jMiHRfXfDirluvrRvjZ4SOiJ2861JiW0BPfoCVAAADTZLil7EZ2S2j7WMWiWRfGtePX3ETK9Y91lo2L1vmvZEtzGuCrrjCK2SWxkc9p3LprGoAAVWAAAAAAAAAAAAAAAAAAAAAAAAAAAAAAAAAAAAAAAAAAAAAAAAAAAAAAAAAAAAAAAAAAAAAAAAAAAAAAAAaMzHjk48q5eXI5WcZ02uL5SizsSk1zD22yIL2SLVl6v4X1Pp5PTt4t/X/trpsVtakvp95mV2Hb3dnC/kyLErMal7l68ZAAQoAEW/MUd41+s/PwERtaKzPhvtuhVHeT9y8yvvyJ3PZ8o+SNNtnWdkve2VmVqDnvCneMfneLL9q+U3vjwRu3lJys2FG8Y+tZ5eXvKq22ds3Kct2YAytaZeTn6i+ae/j4Wen5fElTY+a+S/P2HRYGbxbVWvn+rJ+JxXR7otMLOU9q7ntLwl5lq232l19N1EXj08n+UuxBWYmoOO0Lt2vCXiiyjJSipRaafihMab2pNZ7vQAQoAAAAAAAAA8lJRTcmkl4srcvUOLeFHJeMvwJiNrVpNp7Nmfm8KdVT9b9ZrwOc1DL4U6a36z+U/L2GWbnKveup7z8ZeRVN7vd82LW1GoY9T1EUj08fn3kABm8wAAAAAAAAAAAAAAAAAAAAAAAAAAAAAAAAAAAAAAAAAAAAAAAAAAAAAAAAAAAAAAAAAAAAAAAAAAAAAZ1Wzpmp1ycWi3xNSru2hbtCf1MpQXrea+GWTFXJ5dVGTj0NsZqXsZzmJqNlG0Z+vDyfVFxRkVZEeKuW/mvFHTXJFnm5cFqeU0GqNjXXmj2yaa2XiaOfjO2EnxS3L3SMXuae8kvXn9SKvTsZ5OQt16kebOkSSWy6Ixvb2bUqAAybAAAAAAAAABqsvjDkubCJmI8tpjKyEeskRXZZa9lv7kbIYc5fKaj9ZbXypzmfyw9eTFdE2YvKfhFfE3xw611bkbFj1L9RfSRuE8ck+6H6TL5qPVlPxiiZ3Vf7OPwPHRU/1F9A3Bwv8oyyY+MWjZG2EukkeyxK303j7maZ4c18hqX1Dsj/AOkfqkAhqdtL2e69jN9eRGXKXqsaTGSJ7S2gAhcAAAAAAAAAAAAAAAAAAAAAAAAAAAAAAAAAAAAAAAAAAAAAAAAAAAAAAAAMLa421yhJbpozAHI5ePLGyJVvw6P2EzFu72rn8qPJk/WcTvqO9gvXh9ZRUWuq1S8OjLz3h9X0mf6nDufzR5/9+q0MLboVLeT5+XiRrs3wq/4mQrLFFOdktvNtlYr8uiMfvZvvyZ28vkx8kQcnLrx1s3xT+aiHk6i5bxo9VfO8SA229292RN4jtDlzdbWv24v9W7IybMiW83y8IrojSAZb28u1ptO7SAAKgAAm4ufKraFu8oefii4xM1xXFRYnHxX+hzRlCcq5cUJOL80Xi+u0u3D1lqRxv3h21OpVz5WJwfn1RLhOM1vCSkvYzi6dTnHlbFSXmuTJlWoUtpxscH7eRb7Z8Oyt8OT8ttfu6oFFXn3bepfxL3pm5ajevmv6Bwlp6M+y3BUPUb381fQabM+7b17+FfQhwk9G3uu5zjBbzkor2siXalVDlWnN/BFFbqFKe8rXN+zmQ7tTnLlVHh9r5sfbHlna+HH+a2/2W2XmuS4r7Eo+C8CnytQlZvCreMfPxZEnOVkuKcnJ+bMSs332hx5usteONO0AAKOIAAAAAAAAAAAAAAAAAAAAAAAAAAAAAAAAAAAAAAAAAAAAAAAAAAAAAAAAAAAAAAAAAAAAAAAAAAAAAAAAAAAyhOVclKEnGS8UYgC1xdUT2hkLb++vvLODVm3A1Lfpt4nLkjEzL8O1Tplts99nzTNq5Zjy5MnSxPenZ3+AoYtSg1zfWRPTTW6e6OX0/tDj5O0MjaizzfyX9PgXUJyjziye1u8OLdsc8bwng0V5CfKfJ+ZvTTW6I00i0T4AAQkAAA8bUVu3sg2opt9ERJzldNRiuXgiYjatrcXtt7m+GPJfabKcRy52cl5eJuox1Ut5c5fYbxM/CK4997sYQjBbRSSMgCrcAAAAAAAB5KMZraSTXtIl2Jtzr+DJgJidKWpFvKurulW+GW7Xl5EqMlJbp7o9vojat+kvMhxlOixpr3ot5Y98c6nwmA8jJSimujPSrUAAAAAAAAAAAAAAAAAAAAAAAAAAAAAAAAAAAAAAAAAAAAAAAAAAAAAAarL4w5L1n7CPO2U+r5eSJiFLZIhutvjs4r1t/gc5qGP3N3FFepPmvYSdQ1nFwd4uXeW/Mj9/kcxqGr5Oe9py4K/CEen0+Ym0Vd34dmy4snPX2ykZOfXVvGv15/UisuusulxWS38l4I1gzm0y9DN1F8vnwAAq5wAAAAAAAAAAAAAMlZNdJyX0mICYmY8MnZN9Zyf0mIAJmZ8gACAAAAAAAAAAAAAAAAAAAAAAAAAAAAAAAAAAAAAAAAAAAAAAAAAAAAAAAAAAAAAAAAAAAAAAAAAAAAAAAAAAAAAAAAAAAAAAJ+Bq+Xg7RhPjr+ZPmvo8iABE6VtWLRqYdnga7iZm0ZvubX+rN8n7mW0LJQ+Sz5sWGDrOXhbRjPvK1+pPmvo8jSL/AC4snR++OX0CGTF8pLZ+ZvTTW6e6OZwdfxMraNj7ix+E3y+Jbwm484yL6ifDmm16Tq8J4I8MnwmvpRldcu79R7tkaW511tqvs45cMei+slY1CqjvL5b+o04dW77yXRdCaJn2Mdd/fIACrcAAAAlKmvHipZG8pvmq195CYjaKk30R64tdU19BIebauVSjXHyjE8WdkL/ebryaQTqvyjglKyjI5WRVU30nHp9KNN1M6Z8M17n4MImPdrABKA1ZFKtjy+UujNoCJiJjUq6mx1T4Zcl4+wlmrMq/3kfpPMazijwvqi89+7Cu6zxluABVoAAAAAAAAAAAAAAAAAAAAAAAAAAAAAAAAAAAAAAAAAAAAeNpLdvZAeg0zyIr5PNkeds59Xy8kTEM7ZIhJnfCPT1n7CPO6c+r2XkiuzdWw8LdWWcU1+pDm/8AQ53O7Q5WTvCn+QrfzX6z+n8BMxVNceXL+kOjztUxcFNW2bz+ZHm/9Dm8/X8rK3hV/IVvwi+b97Kptttt7t+LPCk3mXbj6alO895AAUdIAAAAAAAAAAAAAAAAAAAAAAAAAAAAAAAAAAAAAAAAAAAAAAAAAAAAAAAAAAAAAAAAAAAAAAAAAAAAAAAAAAAAAAAAAAAAAAAAAAAAAAAAAAAAAAAAAAAAAAAAAAAAAEzC1TLwmlTa+D5kucSGBvSLVi0al1eH2kx7do5MXTLzXOJeQXG4qPPi6HBaXj+lajRU1vFy3l7lzZ9Fwob2uXzUbVtMxuXmZ8NK3itfdMhFQgorojIAq1AAAAAEnFSrjPIkt1DlFeciPOUpycpPdvqyRZ6uBSl+tJt/YRiFrdtQAAlUJVL9Ix5Uy5zguKD+1EU3YcnHLra89iJWr5aQZ2pRtnFdFJowJVAAB5JKUWn0ZXLem/Z+D2ZZELOhtOMvNbFq/DHNHbl8N4MKZcVUX9BmQtE7jYAAAAAAAAAAAAAAAAAAAAAAAAAAAAAAAAAAAAAAxlOMflNI1SyYr5K3J0ibRHlvMZ2Qh1f0ESd05eOy8kRcnMx8WPFfdCHsb5v6CdfLP1N9qwnTyX+otvazRObe8py5LxZz2Z2nhHeOJU5P58+S+BR5eoZWY/5e6Ul81cl8CJvEeGtemyX/ADdnUZmv4eNvGEu/n5Q6fEoM3XczL3ipdzW/1YfeysBnN5l14+mx09tyAAq6AAAAAAAAAAAAAAAAAAAAAAAAAAAAAAAAAAAAAAAAAAAAAAAAAAAAAAAAAAAAAAAAAAAAAAAAAAAAAAAAAAAAAAAAAAAAAAAAAAAAAAAAAAAAAAAAAAAAAAAAAAAAAAAAAAAAABd9lauLULLGvkV8ve3/AOTusKO1TfmzjeyMf6VL91fadpir/wBPE1j8rzsnfPP6NwAIWAAAAAEn+c09bdap8/cyMbsa7urHxLeEltJew9yMd1bSi+KqXyZIhae8baAASqEjBjvkKb+TBOTNMISsmowTbfgiRc449Log05y/nJL7CFq/KNKXFJyfVvc8AJVAAANGZHejfyZvNWSt6J+4mPKt43WUfFfqSXkzeRsTrJEkmfLLH+WAAELgAAAAAAAAAAAAAAAAAAAAAAAABhK2EeskCZ0zBplkxXRNmuWTN9EkTqVJyVhKMJWwj1kiHKyUusmyLkahiYu/fZEItfq77v4E6+VPUme1YWUslfqx395pldOXjt7jnsjtPjw3WPTOx+cvVRVZPaDPv3UZqqPlBfeRyrDWuDNfz2dfdfVRHjutjBecnsVOV2kxKt1RGV0vNeqvizlLLJ2ycrJynJ+MnuzErOSfZvTo6x+adrTK1/OyN1Gapj5Q6/ErJSlOTlJuTfVtngKTMy660rTtWAAELAAAAAAAAAAAAAAAAAAAAAAAAAAAAAAAAAAAAAAAAAAAAAAAAAAAAAAAAAAAAAAAAAAAAAAAAAAAAAAAAAAAAAAAAAAAAAAAAAAAAAAAAAAAAAAAAAAAAAAAAAAAAAAAAAAAAAAAAAAA6Tsi/Vyl7Y/edpi/0eBwvZOzbLvr+dBP4P8A1O4w3vRt5M1j8rzsnbPLeACFgAAAABsppndLhgunNt9ESqa7K9403VW79a9+prt/9Pixq6Ts9afu8ERotqScd+LflsQv2qkyliyb46rKpeKi9/tPP/Rrn/LS9nJDP29Kl57Lf37EYEzqdJEspqLhRBVRfXbq/pI4BKszMgACAAADXkPaifuNhozHtQ15vYR5VvOqyj4nype4kldut9t+ZkpyXST+JpMbctcnGNJ4IStsX6zPVfZ876iOK/qwmAiekz9nwPfSZ+URqU+rVKBG9Kl81D0p/NXxI1KfUqkgjelP5q+I9KfzV8RqT1KpII3pUvmo89Jn5RGpR6lUoET0mfkvgePIs8/qJ4yerVMBCd1j/WZi5zfWT+I4o9WE8xdkF1kviQJSS5ylt72R55+JX8vJpX+NDSPUmfELV31r9bf6DB5MfBNlJZrunV/+44n/AHYtkWztPiR/m6rZv27JEfavFc1vFXRvJl4RS95g77H+tt7jlLe1Nr/mcaEfbKTf4EK7X9Qt6XKteUIpDlWF46fNbz2dpKTfOUn9LIl+pYVG/eZNaa8E938EcRbk33/z11ln70mzUV9T4aV6L/FLrb+0uHXuqoWWv3bL6yuv7T5M91TVXWvN+syjBWby3r0uKvsl5Gp5uTurcmbT8E9l8ERACreKxXtEAACQAAAAAAAAAAAAAAAAAAAAAAAAAAAAAAAAAAAAAAAAAAAAAAAAAAAAAAAAAAAAAAAAAAAAAAAAAAAAAAAAAAAAAAAAAAAAAAAAAAAAAAAAAAAAAAAAAAAAAAAAAAAAAAAAAAAAAAAAAAAAAAAAAAT9Dv8AR9Wok36snwP6eX2n0LBltKUfPmfL02mmns10PoGl5iyMajJX6y9Ze3xNKd404Oqjjat14Ammt10YAAAAb8StTt4p/IguKRoJVv8AIYsav17PWl7vBELV+Wi6x3WynLq2bsOKi5XzXq1rf3vwIyW72RKyn3VUMZdV60/eCP8AFKNOTnJyk923uzwAlUAAAAAAAAIedLnGH0kxvZbspNTzFRRfky6RW6X2ItX5ZZZ7cY93H69kd9q1zi+UNoLb2dfr3IcMzJgtoZFsV7Js1Sk5ycpPdt7tnhlM93o1pEViqbDVs+HTLtfve/2m2OvalH/3G/vhH8CtA3JOKk+Yhbx7SZ6691L3xNi7T5q61UP/AAv8SkBPKVPQx/4V8u1OR449XxZku1Nvjiw/4mc+BzlH02L4dB+dNv8AZYf8TPPzpu/s1f8AxMoAOcn02L4Xz7U5Hhj1fFmD7T5nhVQvof4lIBylP0+L4XD7S5z6RpXui/xNUu0Goy6XRj7oIrARylMYccf3YTpazqM+uVP6NkaZZ2XP5WVc/fNkcDcrRSseIeynKT3lJt+1ngBC4AAAAAAAAAAAAAAAAAAAAAAAAAAAAAAAAAAAAAAAAAAAAAAAAAAAAAAAAAAAAAAAAAAAAAAAAAAAAAAAAAAAAAAAAAAAAAAAAAAAAAAAAAAAAAAAAAAAAAAAAAAAAAAAAAAAAAAAAAAAAAAAAAAAAAAAAAAAAAAAAAABf9l87gtlhzfKfrQ9/iv+/IoDKE5VzjODcZRe6a8GTE6nbPLSMlZrL6lh28Ue7fVdPcSTndH1JZuNG6LSthynHyf4Mv6rVbDiXXxXkaTHvDz8czH2W8wzABDUJeZCVslfWnKE0ung/IiGdd1lT/k5uPuIWiY8S34tXd75FsdoQ5rfxfgRpyc5uUnu292ZWXWWv+Um5e8wBM+0AAJVAAAAAAAwttVUOJ/QvMImdd5acy3hhwLrLr7jjO1OcpTjh1vlH1p+/wAEXWr6ksLHldNp2y5Qj5v8DhrJytslObcpSe7b8WLTqNHT0nJf1J8R4YgAzegAAAAAAAAAAAAAAAAAAAAAAAAAAAAAAAAAAAAAAAAAAAAAAAAAAAAAAAAAAAAAAAAAAAAAAAAAAAAAAAAAAAAAAAAAAAAAAAAAAAAAAAAAAAAAAAAAAAAAAAAAAAAAAAAAAAAAAAAAAAAAAAAAAAAAAAAAAAAAAAAAAAAAAAAAAAAAAAAAAAAAAAAAACVp+dbgZKtr5rpKPhJHc6fn15FUcjHlvF9V5exnzwl6fqF2n395U94v5UH0ki9ba7S5s+Dn91fL6fVbG2O8X715GZz+mapTmQVmPPaa+VB9UXFOVGfKfqy+otMe8OSt+/G3aUgAENQAAAAAAAAAj3ZUYcoetL6hEbRa0V7y222xqjvJ+5eZUahnwoqlkZEtorovP2I06lqlOHB2ZE95v5MF1ZxuoahdqF/eWvaK+TBdIomZiv7qUx2zz8VeajnWahku2zkukY+EURQDJ6URFY1AAAkAAAAAAAAAAAAAAAAAAAAAAAAAAAAAAAAAAAAAAAAAAAAAAAAAAAAAAAAAAAAAAAAAAAAAAAAAAAAAAAAAAAAAAAAAAAAAAAAAAAAAAAAAAAAAAAAAAAAAAAAAAAAAAAAAAAAAAAAAAAAAAAAAAAAAAAAAAAAAAAAAAAAAAAAAAAAAAAAAAAAAAAAAAAAAZ1W2U2KyqbhOPRpnRaf2li0q86Oz/aRXL6Uc0CYtMeGWTFXJH3Q+kYuapwU6LY2Q9j3RMhmQfy04+7mfL6b7cefHTZKuXnF7FtjdpcurZXQhcvP5L+r8C/KJ8uSenyU/JO30CN1cuk18TM46ntPiT272u2t+5NEyrW8Cz5GQ9/Lgl+BOo+VJnJXzV0oKH8pUbfz7+DNFut4Ffy73v5cEvwJ1HyiMlp8Vl0Urq49Zr4mmeZBfITl7+Ry13afEhv3VVtj9uyRXZPaXLt3VMYUrzXrP6/wI3WFopmt4jTrcrNUIOd9sa4e17I53UO0sUnXgx3f7SS5fQjnrr7cifHdZKyXnJ7msrN/hvTpYid3ncs7bbLrHZbNznLq2zAAo6wAAAAAAAAAAAAAAAAAAAAAAAAAAAAAAAAAAAAAAAAAAAAAAAAAAAAAAAAAAAAAAAAAAAAAAAAAAAAAAAAAAAAAAAAAAAAAAAAAAAAAAAAAAAAAAAAAAAAAAAH//2Q==">
            <a:extLst>
              <a:ext uri="{FF2B5EF4-FFF2-40B4-BE49-F238E27FC236}">
                <a16:creationId xmlns:a16="http://schemas.microsoft.com/office/drawing/2014/main" xmlns="" id="{5634D27C-27CB-4EA2-863D-9D927385010D}"/>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19463" name="AutoShape 8" descr="data:image/jpeg;base64,/9j/4AAQSkZJRgABAQAAAQABAAD/2wBDABALDA4MChAODQ4SERATGCgaGBYWGDEjJR0oOjM9PDkzODdASFxOQERXRTc4UG1RV19iZ2hnPk1xeXBkeFxlZ2P/2wBDARESEhgVGC8aGi9jQjhCY2NjY2NjY2NjY2NjY2NjY2NjY2NjY2NjY2NjY2NjY2NjY2NjY2NjY2NjY2NjY2NjY2P/wAARCATvBQADASIAAhEBAxEB/8QAGwABAAIDAQEAAAAAAAAAAAAAAAQFAgMGAQf/xABSEAACAgECAwQFBwcJBwIGAQUAAQIDBAUREiExBhNBURQiYXGRMlKBobHB0RUWNUJTcnMjMzQ2VGKCsuEHQ5KTwvDxJERjdIOio9JVdSWEsyb/xAAaAQEAAwEBAQAAAAAAAAAAAAAAAQIDBAUG/8QANREBAAICAQMDAgQDCQEBAQEAAAECAxESBCExE0FRFCIFMmFxFaGxM0JSgZHB0eHwIzRDYv/aAAwDAQACEQMRAD8A+fgAAAAAAAAAAAAAAAAAAAAAAAAAAAAAAAAAAAAAAAAAAAAAAAAAAAAAAAAAAAAAAAAAAAAAAAAAAAAAAAAAAAAAAAAAAAAAAAAAAAAAAAAAAAAAAAAAAAAAAAAAAAAB6k5PaKbfkiRRhys2lP1Y/Wyyx8X9WmHvf+ptTDNu89mVssR2jurq8GyXObUF9ZIhg1R+VvL3st68GK52S3fkiTCquv5MEjeMdK+zGbXt76U8MOP6lG/+Hc2LDs8KfqRbgvuI8Qjj8yqHhz8aN/oNNmHX+vTw/RsXoHafMHGY8S5qeBB/Ik4+/mRrcS2vntxLzR1M8eqfWCT81yI1uC1zrlv7GUnFS36LRe9f1cwC2yMSM21OLjPz8Suvx50vmt4+aOe+K1e/s2pki3ZqABk0AAAAAAAAAAAAAAAAAAAAAAAAAAAAAAAAAAAAAAAAAAAAAAAAAAAAAAAAAAAAAAAAAAAAAAAAAAAAAAAAAAAAAAAAAAAAAAAAAAAAAAAAAAAAAAAAAAAAAAAAAAAAAAAAAAAAAAAAAAAAAAAAAAAAAAAAAAAAAAAAAAAAAAAAAAAAAAAAAAAAAAAAAAAAAAAAEm3supYYuIobTsW8vBeQw8bgSsmvWfReRdYuLwpWWL1vBeR1YsWvus5r5JtPGrXj4bltK3kvmk6MVFbRSSXgj0G0ztWIiAAEJAAAAAAAAYWVQtjtNb+3yK7JxZVp7rig/EtA0mtnzRMSrNduUysTu95184+K8iKdJl43d+vBbwfh5FLmY3dvjgvUfVeRz5cWvuq1x5J3xsigA524AAAAAAAAAAAAAAAAAAAAAAAAAAAAAAAAAAAAAAAAAAAAAAAAAAAAAAAAAAAAAAAAAAAAAAAAAAAAAAAAAAAAAAAAAAAAAAAAAAAAAAAAAAAAAAAAAAAAAAAAAAAAAAAAAAAAAAAAAAAAAAAAAAAAAAAAAAAAAAAAAAAAAAAAAAAAAAAAAAAAAAAAAABKwqOOfHJerHp7WRoxc5KK6t7F3iY+7hVHourNsNOU7n2Y5bajUe6XhUcT72S5L5JOPElFJJbJHp1TO2URqAAnQ01xrjbl3QxYSW8VPdya81FcyszpbW0EE/0bTpco6hJPzlQ9vqZqyNPvoUZJK6ufKNlT4ov2e8bg0igkrAydt5190vO1qH27D0amH87l1+6tOT/D6xuDSMScDGjk3S7ybhTXFzskuqS8vaN8KHSN9vtbUF8OZKwbqbldid3XR38OGM938pNNJtvpyImexENbzsRS4YadU6v70pcb+nc152NVXGq/GcnRcnwqXWLXVM1zwsqF3cyx7O8324eFkzUKXi6djY8mnNTnKzZ78Mtl6vw2I7RMaT+6sABdV40mmmt0yry8dVycWt4S6Fqa76lbU4+Ph7yYlW0bclkVOm1x8OqfsNZaZtPHU+XrQKs48tOFnRjvyqAAzaAAAAAAAAAAAAAAAAAAAAAAAAAAAAAAAAAAAAAAAAAAAAAAAAAAAAAAAAAAAAAAAAAAAAAAAAAAAAAAAAAAAAAAAAAAAAAAAAAAAAAAAAAAAAAAAAAAAAAAAAAAAAAAAAAAAAAAAAAAAAAAAAAAAAAAAAAAAAAAAAAAAAAAAAAAAAAAAAAAAAAAAAJen18Vjm/1eh0GBXw1ub6y6e4qMKvhoivGXMv4RUIRivBbHdSONIhyTPK8yyABKU/AhCiizPtipd21CqL6Sm/P3LmQ7rbL7ZWWzc5ye7bJeRy0bDS6Oyxv38vuIJWPlM/AS9Pzp4dr6ypnyshv8pfiRAWmNo8JOfj+i5c61Lig9pQl86L5pkYn6lzx8By+V6Pt9Ck9iARHhM+QHqTbSS3b6JFjjaPlPIpVsIwTkm4ucVLbfny33EzEeSI2xzc3KptePXk2xhXGMHFTa5pJP69zRR/KYmRW+bjtavo5P6n9RryXOWTbK2LjNzbkmuae5lhTjDLhxvaEvUl7nyf2ka7G+7QDKyEqrJVy5Si2n70YlkAAArs6vhtU10l9pQZNfdXSj4dUdTmw48dvxjzOf1GHyJ/QymWN038GOeN9fKCADjdQAAAAAAAAAAAAAAAAAAAAAAAAAAAAAAAAAAAAAAAAAAAAAAAAAAAAAAAAAAAAAAAAAAAAAAAAAAAAAAAAAAAAAAAAAAAAAAAAAAAAAAAAAAAAAAAAAAAAAAAAAAAAAAAAAAAAAAAAAAAAAAAAAAAAAAAAAAAAAA9UZS+TFv3I2LHul0rl9K2JiJnwiZiPLUCQsK59Ype9mawLPGUUWjHefZWclY90QE1af52fUZrT4eM5P3FvRv8ACvrU+VeCxWDV5y+JksKnyfxLehdHr1VgLT0Oj5n1seiUfM+tj6eyPXqqwWvolHzPrY9Eo+Z9bJ+nsevVVAtPQ6PmfWzx4VPzX8SPp7Hr1VgLJ4NXnJfSYvAr8JyI9C6fWorwTnp68LPqMHp8/CcX7yPRv8LerT5RASXhXLoov3MxjjXKceKt7bleFvhPOvyuMOH8rVHy+4titwVvke5Msjuly08AAKrrDCSzMKzB3StUu9p38Xts4/SvsIEk4ycZJprk0/AJuMk4tprmmvAs68mjOqtnn1Nzqin31T2lLmlzXR9evsK+E+VWb8PFnl3qqHJdZSfSK8WyQo6VF7uzLmvmqEY/XuYZGfxUvHxalj0P5ST3lP8AefiNzPg18tmbqLlkOOOq3RWlCtTqjL1Vy8V9Jo9M3+VjY8v8G32bEY2U0WXz4a1vtzbfJRXm34E6iDcysdNurbyLa8WqF1NMpwcXJ7Pkt9m2uW+5VylKU3KUm5N7tt89ybVlV6fNPFUbbOkrJrk14pLy9r+o3S/Jjpjkyx8iLlJruo2Lh3Wz67b7cyviU+WvUXK7CwsmznbOMoyk/wBZReyf/fkV5Nt1O22znCHcbKKoa9VJeXt9vUxePXkLixG+Lxpk/W+h/rfaTHaO5Pdjn+vZC/8AbQUn7+j+tMjFrLDrjh1U5mVXj3KTlGDTk0mlye3Tp9ZAysWzEt4LOF7rijKL3Ul5piJjwiYaQAWQ8nHig4vxWxz+dHfGl7HudCUebH1Ll5bie9ZhWe1olTAA4HYAAAAAAAAAAAAAAAAAAAAAAAAAAAAAAAAAAAAAAAAAAAAAAAAAAAAAAAAAAAAAAAAAAAAAAAAAAAAAAAAAAAAAAAAAAAAAAAAAAAAAAAAAAAAAAAAAAAAAAAAAAAAAAAAAAAAAAAAAAAAAAAAAGyFNlnyYN+0mImfCJmI8tYJcMCb+XJR93M3wwao/K3l72aRhvLOctYVpnCmyfyYSf0FrCquHyYRX0G1QlLpFs1jp/mWc5/iFXHBtfXhj72bo6fH9axv3IsVjzfXZGaxl4y+BpGGkKTkvKvjh0x/Vb97Nsaa49IRX0E5UVrwb97M1XBdIr4F4iseIVnlPmUFJvovgZqqb/VZNBO0cURUWPwS+k9WNLxaJQG08YR1i+c/qPVjR8ZM3gbNQ0+jQ9p76PX5P4m0EbNQ19xX836x3FfzfrNgCdQ19zX836x3NfzfrNgBqGvuK/m/WedxX5P4m0A1DT6PD2h40fCTNwG0ahH9F/v8A1HjxpeEkSQTs4wiPHsXk/pMXVNdYsmh800No4w0YH8+/3SxKzDe2TH27osyLeVqeAAFVwk1+rp178ZWQj9G0n+BGJM/V02pfOtm39Cjt95EphGBlCErJqFcXKUnsklu2SeGnD+Xw3X/N6wh7/N/V7xsY1YyVauyZOup9PnT9y+/oY3ZLsh3VcVVSnuoR8fa34s122zusc7JOUn4swSbeyW7Y18gScn1cbFh/cc373Jr7EjbHSM6UVJ08CfTvJqLf0NjVMa6i6CsrlGKhGMZNcntFb7P37kbiZNTpBMqpKFsJtbqMk9jEk1Y8YVq/JbjW/kwXyrPd5L2lpErUsLJuzZ5FNc76r5ccJwTkmn4exroYaku5xsTEm07qoyc0nvw7vdR/78yPPNvk9q5yqglsoVtpJEcrET7pmYAAWVCkzel/+IuyhzZfyNsvMn2lWfMKgAHnuwAAAAAAAAAAAAAAAAAAAAAAAAAAAAAAAAAAAAAAAAAAAAAAAAAAAAAAAAAAAAAAAAAAAAAAAAAAAAAAAAAAAAAAAAAAAAAAAAAAAAAAAAAAAAAAAAAAAAAAAAAAAAAAAAAAAAAAAAANldFlvyYvbzfQmImfCJmI8tYJ1eAutkvoRKrprr+RBL2+JtXBafPZlbNWPCtrxbbOkdl5vkSK8Bf7ybfsRYRrnLpFm2ON86XwNow0jyynLefCHDHqr+TBb+b5m6MJS+TFslxqhHpHf3mZrGo8M9TPlFjjTfVpGyONBdW2bgNp4wxjXCPSKMgCEgAAAAAAAAAAAAAAAAAAAAAAAAAAAAAAAIm/dZG/lLctSsyo7SUvMm4tneUR81yYkr2nTcACq6Zp9FU3dfkJypohxyintxPfZL4s2/lVyahbiY0qF/u1WlsvY+qZpwMiumVtV6bovhwTa6x57pr3M2rAx4y47NQodPnDdza/d26lJ1vutH6Pc9xw5unETjVZBT42/WlFrfbfwXsK4n5eTh5d3E676lFKEdpKW0Utly5faae4x5/zeXFeyyDi/q3RMdo7koxZQktMw67YJel3rijJr+bh5r2sjeg3v+bULf4c1J/BczfrMJwyqlNOP8hXsmttvV2+3cTqZ0R27oM5ysm5zk5SfVt7tknDzp4/8nNd7jS+XVLo17PJ+0iAmY2jaxyaMfAt4k+/40p0xa5cL6OXn7vYQbbZ3WOyyTlJ+LJeo7rGwIy+V3G79zk9vqIJFSQAFkAAA13y4KZy9hz+oS2pUfnMudQs2hGC8ebOfz58VyiukUVyTqklY3eP0RQAcTqAAAAAAAAAAAAAAAAAAAAAAAAAAAAAAAAAAAAAAAAAAAAAAAAAAAAAAAAAAAAAAAAAAAAAAAAAAAAAAAAAAAAAAAAAAAAAAAAAAAAAAAAAAAAAAAAAAAAAAAAAAAAAAAAAAABlCErHtCLb9hLqwPG2X0IvWlreFbXrXyhpOT2SbfsJNWFZPnP1F9ZOrqhWtoRSN8KJy8Nl7TorgiPzOe2aZ/Ki1YtVf6vE/Nm+MJS+SmyVCiEevrP2m1LbobRqPDKYmfKNHGf6z29iN0aoR6R5+bMwNpiIgAASAAAAAAAAAAAAAAAAAAAAAAAAAAAAAAAAAAAAAAAAwthx1tePga8G3gt4H0l9pvIuRDgnxLoyY+ET27rQGnFu76vn8pdTcUaROwAAAAALGidWdiRxb7FXdVv3NkujT/Vb+xlcCJjaYlKs07MqlwyxrffGLaf0o3U6c6krtQ3opXPhfKc/Yl95ErysiqPDXfbCPlGbSMJzlOTlOTlJ9W3uyO52bczJll5MrmlFPlGK6RS6I0AFkAAABtJbvogRM67aPdRfN9SYjaJnUIWXenKdr6LoUcpOUnJ9W9y5lFSW0kmn4Mi24MXzrfC/J9DPNS1vBivWvlXg2WU2VP14te3wNZyTEx5dUTE+AAEJAAAAAAAAAAAAAAAAAAAAAAAAAAAAAAAAAAAAAAAAAAAAAAAAAAAAAAAAAAAAAAAAAAAAAAAAAAAAAAAAAAAAAAAAAAAAAAAAAAAAAAAAAAAAAAAAAAAAAAAAAAAB7CEpy4Ypt+wm04Pja/8ACi9aWt4UteK+UOuudktoRbZNpwUudr39iJcIKKUYR29iJEMdvnN7ew6a4a1893PbLa3hHhBRXDCO3sSN8MeT5y5IkRhGC9VbGRtv4Z8flhCuEOi5+ZmAQsAAAAAAAAAAAAAAAAAAAAAAAAAAAAAAAAAAAAAAAAAAAAAAAAHk4qcXF+J6AIkZTx7d14fWiyqsjbBSi/8AQi2VqyOz6+DI9c549n2rzJ8oieK1BrpuhdHeL5+K8jYUaAAAAAAAAAAAAGjIyY0rZc5+XkCZ09yb1TDzk+iIFcHdNylzXVs8ip32NyfvZLjFQjsuhfwz/NLyUIyWzSNM8bxg/oZIBGyYiUCUGuUl9DIluFCfOHqP6i5cVJbNbo0TxvGD+hiYi3kjlXvCgtosqfrR5ea6GsvJwceUl8SJdhQnzh6j+o574J81bVz+1lcDO2mdT2nHb2+Bgc8xMdpbxO/AACEgAAAAAAAAAAAAAAAAAAAAAAAAAAAAAAAAAAAAAAAAAAAAAAAAAAAAAAAAAAAAAAAAAAAAAAAAAAAAAAAAAAAAAAAAAAAAAAAAAAAAAAAAAAAAAAAABIx8Oy/n8mHmyYiZnUJiJnw0JNvZLdvwRKpwZS2dr4V5LqWNGNXQvUXPxk+p7OPC9jpphj+8pni+Ou4a6641rhhHYkV48pc5ckZ43C0+XrI3nR47Q4ojfeWMIRgvVRkAQsAAAAAAAAAAAAAAAAAAAAAAAAAAAAAAAAAAAAAAAAAAAAAAAAAAAAAAAAGM4Rmtn8TIAQ5QnTLiTfsaJVOcnytWz80ZdTTPHi+ceTJ8+UamPCfGUZLeLTXsPSp4baXut17UbYZ1kflJS+ojinn8rEESOfD9aEl7uZl6bT/e+BGpW5QkgjPOq/vP6DCWfH9WDfvY1JyhMMbLIVreckivnmWz5JqPuMFVZY93v72Tx+Vefw3XZrl6tS4V5+JprplN7y5L7TdXRGHN837TaT+yNTPl5GKitktkegEJAAAAAHjipLZrdGizH8YP6GSACY2r5w6xnH6GRLcCMt3XLhfk+ha5LiobNJt9D3S8GWoZ1dEd+HrNrwj4lMvCKTa/iCk2i2quduotoklbCUG1ut11XmjWfXMvTMPNxVjZFEZ1xW0V4x9z8Dida7H5OHxXYLlk0deH9eP0eP0HgYPxHFlnjbtL0rYrVcyA009mtmgeiyAAAAAAAAAAAAAAAAAAAAAAAAAAAAAAAAAAAAAAAAAAAAAAAAAAAAAAAAAAAAAAAAAAAAAAAAAAAAAAAAAAAAAAAAASKMK27Z7cMfNlhTp9MNt07Je38DSuO1l60mVTGEpvaMXJ+xG2OFkS6Vte97HQVYdjSUYKC9vI3xwH+tYvoRrGGvvLT0o95c4tOv8AKK+kPTr/ACi/pOmWBDxnIPAh4TkT6VE+nVyssPIj1rb93M0yjKL2lFp+1HWywH+rYn70R7cOxLadalH2cyJwx7Sj0o9pcyC3u0+me/CnXL2dPgV9+HbRza4o/ORlbHarO1JhoABmoAAAZV1ztlwwi2yRjYU79pS9WHn5+4tKaYUx4a47fea0xTbvLSuOZ8o2Np8K9pW7Tl5eCJ0ISm9oo3VY7fOfJeRJjFRWyWyOmIisahvERXw1V0RhzfNmGZVxQ411XUkBrdbMb7otWLRMSqq5uE1ImpppNdGRciru7GvB9DPGn+o/oNPPd5E1mlprKQACAAAAAAAAAAAAAAAAAAAAAAAAAAAAAAAAAAAAAAAAAAAAAAAAAAAAAAAAAAAAAADGVcJdYoyAGp48H5r6TH0aPzmbwNo1DR6NH5zMlj1rwb97NoGzUPIxjHokj0AJAAAAAAAAAAADey3YNGTPZcC6vqCZ002T45t+Hgdr2a030LB72yO113N7+C8Ec72c070/PUpremr1pe1+CO76Hh/i3U+MFf3n/aP9/wDR19Jj/wD6S8cUzBxaNp4fPWxxZ6ESoda7NYWqqVm3cZPhbBdfevE4DVdGzNJt4cmv1G/VsjzjL6T624eRpvoryKpVX1xsrktnGS3TN8HW5en+23ev/vClscW7w+Ng67Xex06eLI0veyHV0vnJe7z93X3nJSTjJqSaa5NPwPfw58eavKkua1ZrOpeAA2VAAAAAAAAAAAAAAAAAAAAAAAAAAAAAAAAAAAAAAAAAAAAAAAAAAAAAAAAAAAAAAAAAAAAAAAAAAAAAAAzqqldYoQW7f1DyPK4SsmowW7ZaYuBCraU/Xn9SN+HiKtKFa4pvq/Mt8fGjUt3zn5+R1UxxXvPl0VpFe8o9OFKXOx8K8vEmV1QrXqRS9pmC8ztbYACEAAAAADCymu1evFb+fiQrsOUN3D1o+XiWAJidJ25nKwI2byq2jLy8GVc4ShJxkmmvBnZZGLG3eUfVn9pUZmGrd4zXDNdGUvji3evlS1InvCkjGU5KMU234Is8XAjDad20pfN8ESMfGrx47RW8vGT6smVUOfOXJfaKYor3smuOI7y1wrlN7RRKrpjXz6vzNkYqK2S2QNJloAAhAAANWTV3lb810K5NxluuqLYgZdXBPiXRl6z7OTqsfKOcezdCSnBSRkRcezhlwvoyUTLhidgACQAAAAAAAAAAAAAAAAAAAAAAAAAAAAAAAAAAAAAAAAAAAAAAAAAAAAAAAAAAAAAAAAAAAAAAAAAAAAAAAHkpKMXJ+BDSndalFOU5vZJeLNmTPeXCui6l32T03vr3m2x9SvlDfxl5/QY9RmjBinJKaUnJeKw6HR8COnYEKVtxv1pvzZPPD0+Otab2m1vMvYiIrGoAAVSHjSfU9BExsanFopNc7N4mrRdkUqcrwsivlfvLxL8xlDyM4i+K3PHKe0xqXyDUtNytLyHTlVuL/Vkukl5pkQ+v52Dj6hjyoyqlZB+fVPzT8GfPtf7M5GlOV1O92J8/bnD978T2+k/EK5vtv2t/VzXxTXvChAB6TIAAAAAAAAAAAAAAAAAAAAAAAAAAAAAAAAAAAAAAAAAAAAAAAAAAAAAAAAAAAAAAAAAAAAAAAAAAHsU5SSS3b6IusLE7qKilvZLqyLpmP1ukvZH8ToMKjgj3kl6z6exHTirqOUt8ddRuW3HoVMPOT6s2gF1wABAAAAAAAAAAABpycdXR3XKa6M3AlKphtXb68enXfwJvVcjHOo4l3sVzXU1Y1m64H4dC09+63lvABVAAAAAAGNsFZBxf0GQAqZRcZNPqiXTPjhz6rqM2r/eL6SNTPgnv4Pqa+YeTlp6d9eyaACFQAAAAAAAAAAAAAAAAAAAAAAAAAAAAAAAAAAAAAAAAAAAAAAAAAAAAAAAAAAAAAAAAAAAAAAAAAAAAAMLZ8EG/HwMyHfPjny6LoTCJnTLExrMzKror5zm9t/L2n0XDxq8PFroqW0YLb3lH2T03uqHm2x9exbQ38I/6nRnzP4n1Pq5eFfFf6/8Auz0OlxcK8p8yAA8t1gAAAAAAAMZRT95rlFNOMkmnyafibjxrfqZ3xxbvHlMS4ftF2QT4srSobPrKhf8AT+BxkouMnGSaaezT8D7PKO3uOe7RdmadVi78fhqy14+E/Y/xO/pPxCaT6eb/AFZXxb71fOAbcnGuxL5UZFcq7IPZxkaj3ImJjcOYABIAAAAAAAAAAAAAAAAAAAAAAAAAAAAAAAAAAAAAAAAAAAAAAAAAAAAAAAAAAAAAAAAAAAZVQdtkYR6yexiTtLr3slY/1Vsi1K8raWrG50t8OhSnCtL1Irn7i2I2BXw1OfjJ/USTrl0SAAhDKEXOcYRW8pPZL2lrffVpMvR8aquy+K/lLprfn5Ig6c9tRxf4sftR7qS21LK/iy+0rPedInvOk2jKq1OaxsyquFk+Vd0I7NS8N/Mq7a5U2zrmtpQk4v3oyx3w5FUvKaf1knWltq2Sv72/1CO06I7Sgg9PCyQAAAAAAABrdbMq7oOi/ZdFzXuLQi59e9amusX9RaFoexalFNdGDTiy3g4+RuEpAAQgAAAAAJRUotPoyrtrddjiy0NGXVxw4l1Ras6lhnx+pTt5hpx7OKPC+qNxBhJwkmvAmxalFNdGXl5tZegAhIAAAAAAAAAAAAAAAAAAAAAAAAAAAAAAAAAAAAAAAAAAAAAAAAAAAAAAAAAAAAAAAAAAAAAAAAAG0lu+iA1ZFnDDZdWZ6PgS1HPhTs+BetN+SIdk3ObfwO57O6d6BgKU1tdb60vZ5I4+v6n6fF2/NPj/AJ/yXwY/Vv38QtYQjXCMIpKMVskvAyAPknrgAAAAAAAAAAAADwwlHbmjYCtqxaO5E6U2t6Jjaxj8Nq4Lor1LUucfxXsPm2padk6XlPHyocMl8mS6SXmmfX5R8UQNT03G1TFdGVDdfqyXWL80bdL1l+mnhfvVW+OL948vkgLHWtGyNHyu6uXFXL+bsS5SX4+wrj6Kl63rFqzuHLMTE6kABZAAAAAAAAAAAAAAAAAAAAAAAAAAAAAAAAAAAAAAAAAAAAAAAAAAAAAAAAAAAAAAAAAXGnQ4cWPnJ7lOdFgw/mIeWxvhjvMtcUd9riEeCEYrwWx6AatAAAb8N8ObQ/KyL+s26sttUyf4jI9D2vrflJfaStaW2rZP733Ee6PdDg9pxftRZarRLI1+ymHyrJRS+lIrFyZ0E+Xa6L89v8hEzqSeyJfnVYE3j4FVfqcpXTjxSk/H3I9osq1dvHuqrrymm67YLbifk0VVnKySfmyTpb21PG/iR+0THZGuyK04yaa2a5NHhIzltn5C8rZfayOWWAAAAAAxtjx1yj5oyASq8Z7W7efIlkSS4MprykSy8rSAAqgAAAAAAABXZNXd2cuj6HuNZs+B+PQmX195W14roVvOMvajWJ3Dzepx8Lco8SngxrnxwT+JkQxAAAAAAAAAAAAAAAAAAAAAAAAAAAAAAAAAAAAAAAAAAAAAAAAAAAAAAAAAAAAAAAAAAAAAAAACPk2cuBfSbpyUIuT8CJCE77owgnKc3sl5snx3lE/C27Nab6bnK2xfyNLTftfgjuCJpWDHT8GuiPylzk/N+JMPkOs6n6jLNvb2/wDfq9XBj9OmvcAByNgAAAAAAAAAAAAAAAAxlHfmupkCJrFo1Ig52FRn408fKrU65fFPzXtPm2v6Ffo2Rs95483/ACdm31P2n1WUd/eRcvFpzMeePk1qdc1s0y3T9Tfpba81lF6ReP1fHgXHaHQbtGyN1vZizfqWfc/aU59JjyVyVi1Z3DkmJidSAAugAAAAAAAAAAAAAAAAAAAAAAAAAAAAAAAAAAAAAAAAAAAAAAAAAAAAAAAAAAAAADp8Jf8AqK/+/A5g6fCf8vW/P8Dow+7bF7rQAGi4AAMoPaafkyfry21jI96/yoriy1/nqtj84xf1Ij3R7q0v7X//ANLiy+dGD+ooC8vf/wDe9Ol5wqIsiyoyVw5Nq8ptfWbNPe2o4z/+LH7UeZy2z8hf/El9pjiPbLpflZH7SfZb2bc+uU9VyIQTlKV0kkvFtkmeFhYj4M3Jsld+tClJ8PvbJNEUu02RLbnDjkt/PYo5ScpOUm229234kR37Kx3T78Ct48snCu76qHy4tbSh70V5Y6FJ/lKNb+RbGUJLzWxXtbNomPOkx8PAASkAAFZlcsqXvJRFyeeVL3kotK4ACEAAAAAAAABCzKuGXGujJpjZBTg4vxJidSpkpF6zWVfRZwT2fRksgzi4TcX4EqifHDZ9UaS8nU1njLYACEgAAAAAAAAAAAADqeyGJjZONkO/HqtamknOClty9pOvy+zuPdOm2nGjOD4ZL0ffZ/Aj9if6Jk/vr7DHO7K25WbdkLKhFWTctnF8tzmtrnPKW8b4xqFX2iyNOvnR+TY1xST4+Cvg8tvAudI0DExMNZeoxjKzh4mrPkwXuOfnp3oevU4Vk1P+VrTaWyae34nS9sLZQ0iMIvZWWpS92zf3Itb2rE+UV97Szoy9B1C30WFdDk+UU6uHf3PYoe0eiR02cb8ff0ex7bPnwPy9xSwnKucZwe0ovdNeDO87RJXdnrpSXPaMl7HuhMenaNT5N84nav7JYeLkaZbO/Gptkrmk5wUntwx8zmdRjGGo5MYRUYxtkkktkludb2L/AETb/Hf+WJyep/pPK/jT+1k0n75Rb8sOr0bBxLezsLbMWmdnBN8cq031fiUnZWirI1bgvqhbDu5PhnFNeHmdFoX9WIfuT+1lB2P/AEz/APSl9xWJnVlpjvVZ9qNHpWEsnEohW6n66rilvF+PLyIvY7Fx8n0z0iiq3h4NuOClt8rzL9ZEZatkafds421KcU/FdJL6vtK/s5hvTtS1HFlzS4JQfnH1tvtKxaeExKeMcolz+oVVw7RzqhXGNffRXAlstuXLY67No0jApV2TiY0IOXDv3CfP6EcpqX9aJ/x4/cdB2x/Q8f40fsZa3eawrXtuT8l6LrFEpYihFr9ar1XF+1HI6jg2afmTx7ebjzUl0kvBlj2TtnXrUIRfq2RkpL6N/uJnbatLIxbP1pQlF/Q1+Jau6347ROrV5MeyOn05HpGRk0wshHaEVOKa36vr9HxJPabT8V6TVmYdFdai0264KO8Zee30EmiP5L7Iyk+U5VOT/el0+1GWj7an2X9Hk95KEqnv4NdPuM5tPLl7bXiI1xU/Z/K0ijDsjqMKpWuxuPHVxvbZeO3vOkxMXSc2hX4+HjTrluk+5S6e9HzyUXGTjJbNPZo7zsp+gqf3pfay2Wuo5RKuOd9kDNzuz8sO+FNWOrXXJQ2x9nxbcue3mOyWHi5GmWTvxqbZK5pOcFJ7cMfM5Kfy5e87TsZ+ibf47/yxJvXjTsVnlbu5PLqctTupphzd0oxjFe3ZI67E0bTtIw+/zlXZNLec7Fuk/JL/ALZSaZBWdr9pdFfY/huyw7bWyUMSpP1W5Sfta22+1i0zMxVFdRE2TsezQ9Y4qK6qpS26d3wS29jOY17SXpWWoxblTYt4SfX2pkfSrZU6pizg3urYrl5N7M6ntnBPS6pvrG1JfSmI3S8RHiU/mrtl2bwMO/RabLsWiybct5TrTb9Z+JzWu6e9O1KdcVtVL16/c/D6Dp9C4vzV9R7T4LOFrwe72NWrVw1vs/XmVJd7XHj2X/3L/vyK1tMXn4TNYmsGfg4kOzDuji0xt7iD41Wk9+XPc4w7rPfF2Q388eH3HCl8XiVMnmAAGzMAAAAAAAAAAAAwunwQ38X0A0ZFnFLhXRF/2S03jsedbH1Y+rXv4vxZRYOLZnZdePX1m+b8l4s+i41EMbHhTUtoQWyPK/Fep9Ono18z5/b/ALdHS4+Vuc+zaAD5t6QAAAAAAAAAAAAAAAAAAAAAGMo7+8yBExExqREysanLx54+RWp1zW0os+adoNCu0bJ8Z403/J2fc/afVJR395FzMSnNxp4+TBTrmtmmT0/UX6W/zWUXpF4/V8eBaa9ot2jZfBPedM+ddm3VeT9pVn0tL1yVi1Z7S5JiYnUgALoAAAAAAAAAAAAAAAAAAAAAAAAAAAAAAAAAAAAAAAAAAAAAAAAAAAAAAAAAAAOgwZ+rRP3bnPlvps+LG28YvY2wz301xT306QGNU+OqMvNGRs1AAEBY65zz0/OqD+oriz1mE5348oxk98eD5L2ET5hE+VYXWS9tS0qXnVU/rKpY176U2P3RZaZqlDI0lyTTVVaafLoyJRKv1Jbalkr/AOLL7TTS9rq35SX2ljqWn5c9SyJV41soym2moPZmiOl5/EmsW3k/IRMaTExpZwW3aq5eal/lKA6Hp2wa8/8A9CvWhai//b//AHx/EisxHlETEMNDe2r4/vf2Mh2ra2a8pMuNO0nLxs+m62MIwhLdvjXQqcpbZVyXTjl9pMTEz2TE7lqABZIAY3T4KpS8kEq1vjym/ORLImMt7d/JEstK0gAIQAAAAAAAAAACLmVbrjS5rqRa58E0/DxLRpNNPoysvrddjXh4GlZ9nD1WP+/CYnut0DRjT3XA/Dobw5YnYAAAAAAAAAAAAA6/sT/RMn99fYU+ralnVarlQrzL4wjbJKKsaSW5r0rW8jSq7IU11TU3u+NP7mQcq+WVlW3zSUrJOTS6czKKffMy0m32xEPfSrpZUcmyyVlsZKXFJ7t7dDutTx4a5oq9Hkm5JWVt+fl9qPn5YaZrOXpm8aZKVbe7rmt1/oTekzqY9ittdpSMDs7nX5ka76JVVRl68pdNvZ5l92uy4U6YsZNcd0ly8ornv9hWWdsMqUNq8aqEvNtv6iiysq7Mvd2RY5zfiysVta0Tb2TyrEah0/YrIi6cnGb9ZSViXmmtn9iK7V9DzvypdKnHnbXbNyjKPTnz5+RUYuTdiXxuom4WR6NF/X2wyVDazGqlLzTa+oTW0W5VImsxqVy4fkjsxKuyS44Utf4n/qznux/6Z/8ApS+4h6prGVqjSvko1xe6hBbLfzNWmahbpuV6RTGEpcLjtPfbmIpMVnfmSbRyj9F32nyZ4faHGyKn61dUX7/WlyOlxnTlOvOqf85Vt71vv9XP4nAapqVuqZMb7oQjKMFDaG+227fj7yVpnaDL03G7iqFc4cW640+XwZFsczWPlMXiJl7qX9aJ/wAeP3HS9qMW/L0yNePXKyatT2j5bM4y/Nsv1B5koxVjmp7Lpui4/PDO/YY/wl+JNq27THsiLR32n9mdDvw73l5cVCajwwhvu1v4sia1OOrdo8fDqfFCtqEmvfvL6vsIWZ2l1HKrcFONMX17tbN/SQtNz56dlekV1wnNJpce+y3EUtubT5JtXWodxq+qYmm11xyq5WRs32jGKfT3sw0jWMLULZ0YlU6nFcbUoqKfh4M43VdUv1W6Fl8YR4I8KUN9vrNenZ9um5ayKVFySa2l0aZX0ft/VPqd/wBErtHi+i6zekto2PvI/T1+vc6nsp+gqf3pfazkdV1W3VbK53V1wlBNJwT5r6WSdO7RZWn4kcaqqmUIttOSe/N7+Za1bWpEe6K2iLTKon8uXvO07Gfom3+O/wDLE4tvdt+ZaaXr2TpeNKimuqUZTc95p777JeD9hbJWbV1CtJiJ3LGGUsPtJLIl8mGRLi927T+o6jtHpstUwa54207K3xQW/wApPrt9Rw99rvvstkkpTk5NLpzZZab2gzdPrVUXG2pdIT8PcyLUntMeYTW0d4lL0HQct6jXdlUyqqplxetycmuiRL7aZkXGjDi05J95L2eC+8i5Ha/Lsg4001VN/rc5NFDbbZdbKy2bnOT3cm+bIitptysmbREah3HZz+rdfun9rKfshqHdZM8Gx+pdzhv87/VfYQ8HtDlYODHErqplBb85J783v5+0qq7JVWRsg+GcGmn5MRjn7t+5N/Gne61TGjs5kVQ+TCCUfYt1scAXWb2my83EsxrKqVGxbNxT3+0pScdZrHdF7RM9gAGrMAAAAAAAAAAAh3T45+xdDdkWcMeFdWbtE096jnxra/ko+tY/Z5fSVvkripN7eIRqbTFYdD2U030fGeXbH+UtXq7+Ef8AX8DoTyMVGKjFbJckkenxubLbNknJb3exSkUrFYAAZLgAAAAAAAAAAAAAAAAAAAAAAABjKO/vMgRMRMakQNQwaNRxJ42TDihL4xfmvafMNY0q/SM2WPct49YT25TXmfW5R35ortY0qjV8KWPctpdYTS5wfmX6TqbdNfjb8s/+2renONx5fJgSdQwb9Oy542THhnB/Q15r2EY+liYtG4cngABIAAAAAAAAAAAAAAAAAAAAAAAAAAAAAAAAAAAAAAAAAAAAAAAAAAAAAAAAEzTLeG9wfSa+shnsJOE1KPVPdFqzxnaazqduvwLN4Ot9VzRLKbDyF6l0ej6ouU1JJrmmdc/Lpn5AAQgJ0dXz4VxhHIkoxSSSS5JfQQQJiJNbTXq2e+uVZ8TRdk33zjO22c5R6NvoaQRqDUJDz8x9cq//AJjMXlZD632v/GzSCdQaZOcnLicm5ebfM8bb6ts8AAAAAAAImoWbQjWur5sltqKbb2SKqcnkX7+b5exFoWhuxY7V8Xmbgkkkl0QAAAgAAAAAAAAAAANOVV3le66o3AmOyJiLRqVTFuEk11ROhJTipLxI+VV3c910Z5jWbS4X0fQ08xt5FqzjtNZSgAQAAAAAAAAAAAAAAAAAASbeyW7AA9lGUXtKLT9qPAAMowlL5MW/cjEAAAAAAAGXBJR4uF7eewGIAAAAAAAAAAAAAAAAAAAAAAAAAAAAAeNpJt9EekfJs/UX0gmdNM5Oybfn0R3nZ/TvyfgRU1tdZ60/Z7PoOd7L6b6XmekWL+Spe69svA7U8H8W6nlPoV9vP/Ds6TFqOcvQAeI7gAAAAAAAAAAAAAAAAAAAAAAAAAAAAAMJx8UZnhW1YtGpIlRdo9Dr1jE9XaOTWt65+fsfsPmd1VlF06rYOFkHwyi+qZ9mlHbmuhy3a/QPTqXnYsP/AFNa9eKX85H8UdXQdXOK3pZPH9FMtOUcofPwAfQOUAAAAAAAAAAAAAAAAAAAAAAAAAAAAAAAAAAAAAAAAAAAAAAAAAAAAAAAAAAE3Tsjgn3Un6sunsZ0ODf/ALqT/d/A5Et8DL72KjJ/ykfrOjFfccZbY7b+2XSAj4uSrVwyfrr6yQatAAEIAAAAAAAAAAAAI+VkqpcMflv6iUtWdf8A7qL/AHjHGr4Y8b6voaqanZLil0+0llp7dlgAFUAAAAAAAAAAAAAAAAMLq1ZW4+PgVjTjLbxRbEPNq2fGvHqXrPs5epxcq8o8wyqnxwT8fEzIdM+CfPo+pMLS4InYACEgAAAAAAAAAAAACRgYlmdmV41fypvbfyXiztZLTezmHFuHrPlulvOb/wC/oKLsZFPVbJPrGl7fFDtlOT1WuD+TGpNL3tmF/uvx9mtftryWN3aHSs7Dtjk0Sbit1XOPyn7GuhWdmtHr1C6eRkR3x63sob/Kfl7kUJ3nZSMY6FU49ZSk3799vuF49Ov2prPO3djm9oMDTb/RY1yk4cpKqKSj7D3MwMLX9P8ASMdRVslvCxLZ7+TOIyJSnkWTnzlKTb9+51vYqUng5EX8lWJr6UVtThHKPKa25TqVL2ag4doKYTW0o8Safg+FnTdpNPWdpsnXFO6n147dX5r/AL8imw4xj23mo9O8m/8A7WXtuZ6P2grom9oZNKS/eTf2p/YLzPKJj4KxHGYlRdil/wCtyf4a+0g9qP07ke6P+VHQ6ZgrT+0eVCC2quq7yHs9Zbr4lD2iip9pLIy6OUE/gi1Z3k3+iLRqmlzoOi42HhRzs2MXY48fr9K4/ibPzq06V3dShb3b5cbitvh12Nvaucq9DsUOSlKMXt5b/wChwhFK+p91k2tw7Qt8i3Du7RUywalXT30Fy6SfF1S8DstT1CnTMZX3wlKLko7QSb35/gfPtO/SWL/Gh9qPoGqYeLm4yqzJ8FakpJ8XDz2ZGWIiYiSkzMTMKi/tVgWUWQjVfvKLS3ivL3kDsXz1C/8AhfejPWdH0vE0227FucrY7bLvE/FeBj2K/SF/8L70TqvCeKNzyja51PtBjadlvGtosm+FNuO23MxyMHA13TPSMeuMLJJuE1HhkmvBkbXOz+VqWovIpspjBxS2m3vy+gnUxp7PaJw2WqTgm9+nFJ+CM+0RHHyv3mZ34U+j9ocPA0yrGuqudkOLdximucm/P2nSxy6paf6aoy7vuu92257bbnzNvd7nf1f1UX/yb/yF8tIjv8q47TPZUax2iw87TLsamu5Tnts5RSXJp+fsOXAN61isahla028gALKgAAAAAAAAAAAADGc1CDkyLVXPIvjXBcU5y2S9p7kWcU+FdEdH2S03dyz7Y/3a9/rf3fEw6nPHT4pvPn2/dOOk5LxWF/puFDAwq6Ifqr1n5vxZLAPjrWm0zafMvYiIiNQAAhIAAAAAAAAAAAAAAAAAAAAAAAAAAAAAAADzqa5LZm08a3RnenKExOnz7tloHo1ktRxYfyM3/KxX6kvP3P7TlD7LdVC6qdVsVKE04yi+jR8v7Q6PPR891rd0T9aqb8V5e9Hrfh3V849K/mPDDLTXeFUAD1mAAAAAAAAAAAAAAAAAAAAAAAAAAAAAAAAAAAAAAAAAAAAAAAAAAAAAAAAAW+DjdzXxSXry+pEbTsbjl3s16sentZb0195PbwXU6cVNfdLfHX+9LxRnGKmk0vMm4+YpbRte0vPzPdlttty8iPbj+MPgbb218rEFZVk2UvhfNLwZNqyqrPHhfkyswrpuABCAAAAAABptyqq/1uJ+SIduTZd6q5J+CJiExCRkZahvGvnLz8ERaqpWy4pb7eL8zOrH8Z/AkJbLZFvHhbwJJLZLZIAFUAAAAAAAAAAAAAAAAAAAHk4qcXF+J6AKqyDrm4vwJOPZxQ2fVGzMq4oca6ohQk4TUkaxO4eVmx+nft4lOB4mmk10Z6QoAAAAAAAAAAAAALLs/nRwNUrsse1ck4Tfkn4/HY6ftDo0tVhXfjSj30FtzfKUff8A99Thiwwdbz8CCrpu3rXSE1ul+BlekzPKvlpW0a1Kfj9k82yuyV0oVSS9SO++79u3RE/shmKEbtOtajbCblFN9fNfUU2X2i1HLrdcrVXB8mq1tv8AT1KyE5VzU4ScZRe6aezQ42tExY5RWd1dHqvZjKnnTsw1CdVknLZy2cd/uLvTsarQdIk77F6u87JLxfkvsOYp7UanVDhdkLPbOHP6iDnanl6g16Tc5JdIrkl9BXhe3afC3Ksd4T9Aulk9p4Xy+VZKcn9KZN7ZTlXnYc4NxlGLaa8Huc9iZVuHkRvoko2R32bW/sNmfqOTqM4TypqbgtltFL7C80++JU5fbp3mmZNepYlGYtu8UXGW3g+W6+pP4HH9p3tr2Q1/d/yojYGrZmnQnDFt4Yze7Tinz+k0ZeVbm5Er75KVktt2lt7CtMc1tv2WtflXTuqp06/obi5bOyO09usJr/U5yPZTUXfwS7pV7/znFy293UqsPNycGzvMa2Vcn126P3ospdqdTdfCp1J/OUOf4CKWr+Xwcq2/Mwv0yzS9dxaZyU4SthKEvNcSOp7RYF+o6fGnH4eNWKXrPbls/wAThZZV88pZM7JTuUlJSlz5roWX5z6r+3j/AMuP4C1LTMTHsVtWNwzfZXUkm2quX98kdiv0hf8AwvvRDfabVGmnfHn/APDj+BCwNQydOslZizUJSXC24p8vpJmLTWYlG6xMTC77Talm4uqyqoybK4cEXwxZz9+Rdkz4r7Z2S85ybMs3Mvzr3dkSUrGkt0kjQXrXUK2tuQ7+r+qi/wDk3/kOALFa7nxw/RFbHueDu9uBfJ226lclZtrSaWivlXAA0UAAAAAAAAAAAAAA13T4Icur6GwhWz457+HgTCJnTdp2HPPza8eH6z9Z+S8WfRaKYUUwqrW0ILZIpuy2m+i4npNkf5W5brfwj4fiXp8v+JdT62XjXxX+vu9HpsXCu58yAA811AAAAAAAAAAAAAAAAAAAAAAAAAAAAAAAAAAAAADGUd17St1jTKtWwJ41vJvnCfzZeDLQ1zW3MyvE1mL18wmO/aXxvKxrcPJsx748NlcuGSNR9A7ZaH6bjenY8d8ileul+vH8UfPz6TpeojPj5R593JevGdAAOlQAAAAAAAAAAAAAAAAAAAAAAAAAAAAAAAAAAAAAAAAAAAAAAAAAAA249LvtUF08X5I1FzhY/cU8168ub/A0x05SvSvKUiutRjGuC5LkkT6oKuG3j4mrGr2XG+r6G86p+HSAAhDGdcZ/KX0mieM18h7+xkkE7ShqV1PRyivqNkc21deF+9Eg8cIvrFP6Bsa1ny8a18Q8+XhWviZdzX81Dua/modjs1SzbX04V7kYOV13VykvqJShFdIpfQek7EaGM38p7e43wrjD5K+kyBGwABCAAAAAAAAAAAAAAAAAAAAAAAABrdbMrciru7GvB9CyNWTV3lftXQtWdSyzY/Urr3Rcaz9R/QSCAm4y3XVE2ElOCki8vLj4ZAAhIAAAAAAAAAAAAAAAAAAAAAAAAAAAAAAAAAAAAAAAAAAAAAAAAAAAB5JqMW30QGrJnwx4V1ZJ0HTvyhnxjJb01+tP7kVzcrLOS3cnySO+0PTlp2BGDX8rP1pv2+Rw/iHU+hi1X80+P+WnT4/UvufELFJJbLoj0A+UesAAAAAAAAAAAAAAAAAAAAAAAAAAAAAAAAAAAAAAAAHnU9AGprZ7Hzftbov5Mze/ojti3vdbdIS8V+B9Lkt0QdTwKtSwbcW5erNcn4xfgyOnzT02XftPlF684fIgb83Etwcu3GvjtZXLZ+32mg+oiYmNw4wAEgAAAAAAAAAAAAAAAAAAAAAAAAAAAAAAAAAAAAAAAAAAAAAAGVcJW2RhHq2BL07H7yzvZL1Y9Pay4pr7ye3guppqrVVca4rkiwph3cEvHxO2teFdOqteMaZgAJAAAAAAAAAAAAAAAAAAAAAAAAAAAAAAAAAAAAAAAAAAAAAEDLq4J8S6Mxx7OGXC+jJ9sFZBxZVyi4yafVGlZ3GnndVj425x7p4NdM+OHPqupsDAAAAAAAAAAAAAAAAAAAAAAAAAAAAAAAAAAAAAAAAAAAAAAAAAAAAjZM93wLw6m+yfBBv4EaimzKyIVVrinZLZDcRG5RPxC67K6b6TlPKsX8nS/V9sv9DsiPgYkMHDrx6+kVzfm/Fkk+P6vqJ6jLN/b2/Z62HH6dNAAOZqAAAAAAAAAAAAAAAAAAAAAAAAAAAAAAAAAAAAAAAAAAAa5rxNh41uit68o0RLke22j+lYiz6I/wAtQvXS/Wh/ocCfZ5RTTjJbp8mn4ny/tNpL0nU5Qgn6Pb69T9nivo/A9H8M6ncejbzHhjmp/ehUAA9lgAAAAAAAAAAAAAAAAAAAAAAAAAAAAAAAAAAAAAAAAAAAAABaabRww72S5y6e4gYtLvujDw6v3F7CG7UIr2I3w13PKW2Kvu341e7430XQknkYqMVFdEem8y2AAQgAAAAAAAAAAAAAAAAAAAAAAAAAAAAAAAAAAAAAAAAAAAAACJm1f7xfSSxKKlFp9GTE6VvSL1msquqfBPfw8SaQrq3XY4s349nFHhfVdDSfl5Gpraay3AAhIAAAAAAAAAAAAAAAAAAAAAAAAAAAAAAAAAAAAAAAAAAAAAAGu+fBDl1fQDRfPjnsuiOm7JabwwlnWx5y9Wvfy8Wc/peDPUM6uiO+z5zflHxPolVcaao11pRjFbJLwR5H4t1PGvo18z5/b/t09Jj5TzlmAD516IAAAAAAAAAAAAAAAAAAAAAAAAAAAAAAAAAAAAAAAAAAAAAAADGa3W5Tdo9KWraXOqKXfQ9ep+3y+kujXJbMytM47Rkr5hPmNS+MSTjJxkmmuTTPDpu22k+h56zao7U5D9bbwn4/Hr8TmT6jDljNSLx7uO1eM6AAaqgAAAAAAAAAAAAAAAAAAAAAAAAAAAAAAAAAAAAAAAABIwqO+vSa9WPNkxG51CYjc6T9Po7qnia9afP6C0xa9lxvx6GiuHHNRROSSSS6I7dcY1DqiNRoABAAAAAAAAAAAAAAAAAAAAAAAAAAAAAAAAAAAAAAAAAAAAAAAAAAADRl1ccOJdUQYycJJrqi1K7Jq7uzl0fQvWfZx9Vj3HOEmLUoproz0jY1mz4H49CSS4onYAAkAAAAAAAAAAAAAAAAAAAAAAAAAAAAAAAAAAAAAAAAAABvZbshWz45t+Hgbsmey4F1fUmdntO9Pz05remr1p+3yRTLkrhpOS3iCKze0Vh0fZnTfQ8LvrI7XXc3v4LwRdHi5I9PjcuS2W83t5l7FKxSsVgABmsAAAAAAAAAAAAAAAAAAAAAAAAAAAAAAAAAAAAAAAAAAAAAAAAGMlujIETG40K3VtPhqenXYtm3rr1X82Xgz5PdVOi6dNsXGcJOMk/Bo+zTWzOD7d6V3WRDUao+rb6lu3hLwf0r7Dq/Dc/p5Jw28T/VnmruOUOSAB77mAAAAAAAAAAAAAAAAAAAAAAAAAAAAAAAAAAAAAAAAC4wKe6x02vWnzZXYdPfZCTXqrmy9rhxzUTow1/vNsVfdIxobR4n1ZuCWy2QNmoACAAAAAAAAAAAAAAAAAAAAAAAAAAAAAAAAAAAAAAAAAAAAAAAAAAAA13195W14robACY3GpVPOMvaibXPjgn8TXmVcMuNdGaqLOCez6M18w8jJT078UsAEIAAAAAAAAAAAAAAAAAAAAAAAAAAAAAAAAAAAAAAAADyUlGLb8D0jZM93wLouohEzpq2lbYkk5Sk9kl4n0HRtPjp2BCrl3j9ab82c72T03vsh5lkfUq5Q38Zf6HYHz/4r1PO/o18R5/f/p3dJi1HOfd6ADxnaAAAAAAAAAAAAAAAAAAAAAAAAAAAAAAAAAAAAAAAAAAAAAAAAAAAAAPJLdEHUcKvUMC7Ft+TZHbfyfg/oZPNc1s/eY5N1mLx5hMfD41kUWY2RZRatrK5OMl7Uazre3mm91lV6hXH1bfUs/eXR/SvsOSPqOnzRmxxeHHavGdAANlQAzjTZL5Nc37osbGAM5VWQ+VXKPvRgNgAAAAAAAAAAAAAAAAAAAAAAAAAAAAAAGzHq76+MPBvn7iYjc6Ijaz06nu6OJ/Knz+gtMWG0XN+PQjQju1Fe4sElFJLojt1xjTriNRoABAAAAAAAAAAAAAALbB0DLzsWGRVOlQnvspSe/J7eRv/ADUz/wBrj/8AFL8C87N/oKj/ABf5mc89a1nd/wApP/lL8DLlaZmIZ7tMzpGnpV1epxwJ2VK2W20m3w81uvAy1LRcrTao2XOuUJPh3g29n9KIuTlX5GS77pt3Lb1ttmtjsKZw13QnGW3eSjwy9k14/eTaZrqUzMxpzGm6Pk6lCc6HXGMHs3Ntbv2bIwhpttmp+gQsqdu7XEm+HdLd+HsOocloXZ9LkrtvjN/h9xz/AGcblr1EpPdvjbb/AHWItM7ki0zuUj81M/8Aa4//ABS/Ai5mg5+JW7JVqcI83Kt77fR1LrtRnZWHZjrGulWpKW+3j0JHZvUMjPxrfSXxyrkkp7bb7leVtcleVtbclg4dmflRx6nFTkm05PZckbdS0y/TJwjfKuTmm1wNv7UWem1Qp7XTrrSUIynsl4cnyM+2P9Ixv3H9pblPKIW5fdpzhLwdOydQsccevdL5UnyS+kindQVei6HxKKbrhu/70n/qTe2vCbW14Ub7KZijurqG/Ld/gU+XiX4VzqyK3CX1P3FhX2j1COQrJ2qcd+dfCttvIv8AXaK9Q0V5EVzhBWwfs23f1FeVqz9yvK0T3cxpmk36mrO4lXHu9t+Ntdd/JewnPsrn7fzmO/8AE/wJfY3pmf4P+oi6xq2djatfXTkSjCEltHZNdEJm02mIJm021CuztLy8DZ5FW0G9lNPdHumaVfqbs7iVce723421138l7DrZSed2elPJik7KHJ+/bff7yq7G/KzPdD/qHOeMyc54yjfmpn/tcf8A4pfgQtS0jI0yNcr5VyVjaXA2+nvRa6zqep4+p21Y05KqO2yVafgvYU2fn5mZwRzJuXBzinFImvKe8prynyhgA0XAAAAAAAAAAAAAHlkFODi/Eq5xcJuL8C1IuZVuuNdV1LVnTn6jFzruPMMaJ8cNn1RtINc+Cafh4k5PdbovLzqzsABCQAAAAAAAAAAAAAAAAAAAAAAAAAAAAAAAAAAAABhbPgg34+BoxcezMyq6K+c7Jbf6mN8+OfLouh1XZLTe7pebbH1rOUN/CPn9Jz9X1EdPim/v7futjp6t9ey9w8avDxa6KltGC295vAPj5mZncvXiNdgAEJAAAAAAAAAAAAAAAAAAAAAAAAAAAAAAAAAAAAAAAAAAAAAAAAAAAAAAxkt0ZHhExuNCu1bBjqWm34stt5x9Vvwl4P4nyynByr8qWNTRZO6LacIrdprrufYJbb8jCnHrhKbqqhBzfFJpbcT835l+k6y3TxakRvaL44t3cNp/YfJtSnnXxoXzIetL49F9Z0GJ2T0jG23x3fJeNst/q6HQKtLrzM0kuiNL5epy/mtr9kRWkeIQqMDHoW1GLVWv7sEjf3cvI3gx+nifMytyaO7l5Ee/Tsa9bX4lNn71aZPA9CI8TMHJzOX2R0nJ34aZUSfjVLb6nujntQ7EZlKc8K2ORH5svVl+DPozSfVGDqXhyNqZupxfltuP1VmtLeYfF78e7GtdV9U6rF1jNbM1n1/UNNxc+rusyiNkfBtc17n4HDa72RvwVK/Bcr6Fzcf14/ij0en/ABCmSeN/tljbFMd4cyAD0WQAAAAAAAAAAAAAAAAAAAAAFlpdW0ZWvx5Iroxc5KK6t7Ivqq1XXGEfBbG2Gu521xRudpWLDm5vw5IkmNceCCiZHRLcABCAAAAAAAAAAAAAB3PZvlodH+L/ADMgvtbSnt6LZ/xIkdnsrGr0aiFmRVCS4t4ymk/lM1/knQn/AL+H/PX4nP23O2Hbc7crk2q7JttS2U5uW3lu9zqezNHoWmW5d8nGFnrbPoorxKrK0/CetVY+PdCOM4qU5uxNLz5ll2k1GiGnwxMWyElPk+CSajFeHL6C9p5aiF7TvUQ2dqsaWRgV5NUnKNT3aXRp+JSdm/05j/4v8rLrQNSov0x42XbXF1rg2nJLii+nX4FXptdWD2lhF3VumLltZxLbZxe3MiO0TVEdomrodWhpc5VflJx3SfBvKS9/Qh2a5pmnYrq0+Km/CMU0t/NtkHtbfTdZjdzbCzZS34JJ7dDnhWm47labjuuOztkrdfhZN7znxyb820yX2x/pGN+4/tIHZ2yFWsVTsnGEUpc5PZdGdLn06VqEoSyMipuC2W1yX3i06vstOrbcPF7ST8mdzr8XfoVzr58oz5eW6f2FNq+n6Vj4E7MS2MrU1slbxePkSdC1uiWLHDzZKEorhjKXyZLyZNp5atHsWnephyx3NieP2ZlGzk44vC9/Ph2NMNI0em5ZXFDhT3SlYuBFb2i1qvKr9ExZcVe+85+D9iImecxEEzzmNN3Y3pmf4P8AqLKUNIyNTnTOuueX1kpRfPl8HyKnslfTQsvvra69+Dbjklv1K/VMp1a/bk4803GalGUXunyQmu7yTXdpXfajPtxcdYtde0bo7Ozw28UiN2N+Vme6H/UTs63C1fSdvSKYWSjxwUppOMvL7iu7JX1USy++trr34NuKSW/UiPyTCI/JMLHUO0VWDmTxpY85uG3NSXPdbnNazqEdSzFfCtwSgo7N7+L/ABOly8LRszIlfdkVuctt2rkvDbzKfXcLTsXHrlg2RlNz2klZxctiacYnx3TTSjABs1AAAAAAAAAAAAAANJpp9GABWX1uuxrw8DbjWbrgfh0JGVV3le66or4txkmuqNYncPM6jH6d9x4lPB5CSnFSXiekMgAAAAAAAAAAAAAAAAAAAAAAAAAAAAAAAAAADVfZwQ2XVm1vZbvoQbJuc2/gTCLTpL0jAlqOfClb8C9ab8kfQ64RrrjCCSjFbJLwRU9m9N9BwFOxbXXetL2LwRcHyv4h1Pr5dR+WO0f7y9Pp8Xp07+ZAAee6AAAAAAAAAAAAAAAAAAAAAAAAAAAAAAAAAAAAAAAAAAAAAAAAAAAAAAAPABhKW/JdBKW/JGcIbc31Mu+SeNfCfDyFfjL4Gw9B1UpFI1CszsABdAAAAAAAADx8+prnXtzj8DaDO+OLx3TE6cb2l7Kwy1PL0+ChkdZ1rkrPd5P7TgpRlCTjJOMk9mmuaZ9rshvzRx/a/s8squWoYcP5eC3tgv115+9HT0nV2xWjFlnt7SzyUiY5VcGAD23OAAAAAAAAAAAAAAAAAACZptXHe5vpBfWXWPDisT8FzIWBV3eNHfrL1mWmNHhr38WdlI41dVI1VtABKQAAAAAAAAAAAAAAAAAAAAAAAAAAAAAAAAAAAAAAAAAAAAAAAAAAAAAAAAAAAAAK/Lq4J7roywMLq1ZW4+PgTE6lnlx+pXig40+GXC+jJRAacZbeKJlU+OCfj4mkvKjt2lmACEgAAAAAAAAAAAAAAAAAAAAAAAAAAAAAAeTkoRcn4AacmzZcC+kn9m9N9OzlZZHemn1n7X4IqoxndaoxTlOb2SXiz6FpODHT8GulbcW2835vxPP/ABLqfRxcK+bf092vT4/UvufEJh6AfLPVAAAAAAwstrqjxW2RhHzk9katQyVhYGRktcXdVynt57I+a4GJndq9Us73KSko8cpT5qK36JfSdGHB6kTa06iFLW12h9PrtrtjxVzjOPnF7oybS6tL3nC4nZPV9N1SiWLlxVTl69sHtwr2xfX6yy/2hfoKn/5mP+WRM4Kzeta23s5Trcw6fjh8+PxClFvZST9zPmOi9l8nWcOWTTfVXFTcNp778kvL3nT9muy+To2pSybr6rIupw2hvvu2n4+4tlwY6RP3949tIi0z7Oncop7OSXvY44fPj8T5t26/rFP+FAlR7B50oqSy8fmt/wBb8C0dNSKRa99b/Q5zvUQ+gJprdNP3HinFvZSTfvKvs3pVuj6Z6LdZCyXeOW8N9uexw3Zj+t+P/Es/yyM6YIvzmJ/L/NM21p9ObSW7eyCkpdGn7mcB2u1ezVtQhpWBvOuE+FqP+8n+COs7P6PXo2nxpW0rpetbNeL/AARF8Hp44tae8+xFtzqFoY8cd9uJb+8yPj+dZOnW8m6ttTryJSTXg1Inp+n9aZjetF7cX2Axcop7OSXvZpwMuGdgUZUPk2wUvd5o+Wdoc78o61k5Ce9fFwQ/dXJfj9IwdPOW01ntotfjG31rdbb78vM8Uoy6NP3Morv6hr/+nx/yIof9nX9OzP4a+0Rg3S19+Dl3iHeNpLdvZBNPo0/cUHbj+rd378PtIv8As9/Qt/8A8w/8sSsYd4vU376Ty+7TqOOO+3Et/Lc9b2W7PmOL/Xn/APzpf52fRNUxZZ2mZOLCSjK2txTfRbk5cEY5rEz5RW29pPHD58fiOOHz4/E+a6t2SytK0+zMtyKZwg0nGO+/N7eXtI2hdncjW67p0XVVqppPj357+43jpMc158+37K853rT6pxLbfdbee4UlLo0/czlp6Vbo/YrOxbrIWS2lLeG+3PYgf7Of53P/AHYf9Rj6EcLXifC3LvEO3cop7OST94U4vpJP6T5n23/rLd+5D/Kifb2Ey66Hbj5tdliW6jwuO/s33NPpqRWtrX1v9Ec53MRDvzFzins5JP3nEdiNcyrM16dlWythKLdbm93Frw38tt/gVHbH+tWV/wDT/wAkRXo5nLOOZ9tk5Pt2+nhvZbsLoit7Sf1ez/4LOSteVohee0LHjh8+PxCnFvZSXxPlGhaHdrdl0KLa63Uk3x789/cdFpnYrMw9SxsmeVRKNNkZtLfdpP3HXk6bHj3E37/szi8z7O3ABxNQAADCb2Wxk+RglxSM8kz+WPMphlXH9Z/QbTw9OmlIpGoVmdgBjKSjFyfRLdl0MbbqqIcd1kK4+c5JI9rtrugp1TjOL6Si90c5o+n1a5X+VtUj37uk+5pm94VQT2S28+Q1XBq7PuGq6au4rhOMcimL9SyDe2+3g1ua+nXfHfdXc+XTA8IWZrGnYNnd5WZVVP5rlz+BnETPaEpxjOUYQc5yUYxW7beySNeNlUZdKtxroW1v9aEt0VHaNPKyNN06cnGjKufe7PbijFb8P0k1ru2pJns2S7VaNGxw9M3Sezmq5OO/v22Laq2u6uNlU4zhJbxlF7poxjj0woVEaoKpLbgUVw7eWxTaHBYOtanp1L/9NDgurh4VuS5otqtoma+yO8eV8ADNYNNkdua6G48a3WxnkpF66TE6fMu2Gi/k7N9JojtjXvfZdIS8V95zp9c1jT4ajp9+JZt669V+UvBnyW2udNs67E4zg3GSfg0ep+H9ROXHxt5qwy11O4YgA9BkAAAAAAAAAAAAABsor726EPN8zWT9Lr3slY/1Vsi1I5WiFqxudLOEd2or3Fglskl4EXFjvNy8iUdsuqQAFUAAAAAAS9NwJ6jk9xXOMJcLlvLoRC67Kfpd/wAOX3EWnUbRadQ3fmnlf2in6/wImd2fzcOp2tQtrjzbre+30Fj2ozcnGz6o0X2VxdW7UZbc92WXZ3KvzdNcsl8cozcVJrqtl+JlytEcmfK0RtyemafZqWTKmucYNRct5e9L7y0/NPK/tFP1/gZdnIRr7QZUIfIjGaj7uJErtBdqlebBYKv7vu1v3cG1vu/YTNp5ahM2neoVGpaFfp2Mr7La5x4lHaO+55pmiXaljyuqtrgoz4Npb+Sf3mrOydSnWqs6Vyi3uo2R232Oi7Ifou3+M/8ALEm0zFdpmZiu1c+yeXtyyKfr/ArNQ0zK06SWRBcMuk4vdMkZeq59Oo3qvKt2jbJKO+669NjpNaXe9n7ZXxUZcEZNeUuRHK0TG0crRMbczpei3anTO2q2uCjLh2lv5E3808r+0U/X+BO7H/0C7+L9yKrUdV1CrUcmuvJsjCNklFLwW43abTEG7TMxCLqml26ZOuNtkJuabXDuZ6bouVqK460oVfPn0fu8zS7snUsumrItlOTkoJy8N2ddq2UtI0lejxUWtq615f8AaRNrTGo90zaY1Hup7OyV6hvXlVyl5Si19fMo8rGuxLnTfBwmvBlhg69m0ZcZ3Xytrb9eMufL2eRd9q8WNunrJSXHVJc/NPl9uwi1onVkbmJ1Kl07QL9QxVkV3Vxi21tLffkSX2Ty9uV9Lf0/gW3Zf9DQ/fl9pzdWrajDKXBk2zfFsoyfEnz6bEbtMzo3aZnSPnafk6fYoZFfDv8AJkuaf0kzTdCv1HG7+u2uEeJx2lvudB2nhGWizlNLijKLj799vsbNfZeXBos5bb8M5Pb6ERznjtHOeO3J5eNPEyrKLPlQez28SVpek3ao7O6lGCr23ct/Esu1mMu9pza+cbY8La8/D6vsLXQKY4WmUKa2syJcX1br6kWm/wBu4TN/t25TU9Ps03IjTbOM3KClvH3tfcY6dg2ahlKipqL2bbl0SRZ9r/0pX/BX+aRM7IY3DVflyXV8EX7Fzf3Dlqm08vt2rNR0DI0/FeROyucU0mo78tyrhHjnGK8Xsdri2rWdFvi+bk5x5+HPeP3HGUprIgnyamvtJpaZ3srMz5W2Z2bysXFsvdlc1BbuMd99itwcWWbl148JKMp77N9Om59BtshGyuqaW1u8Vv4vbfb4bnLY2C9P7V01JfybblB+xp/+ClbzMTtWt5mJ2r9V0q3S3UrbIT7zfbh35bbfiR8PDvzrlVjwcpePkl7WX3bL5eJ7p/cWOjUV6boivkucod7N+L5bpfAnnMV2nnPHarj2SucN55Van5KLa+JUajpuTp1ijfFbS+TOPNM3X67qF17tjkSrW/KEei/Ej5+oZGoWqzIlu4rZJcki1eW+60cvdZY/ZjJyMeq6N9SVkFNJ78t1ubPzTyv7RT9f4F5W7Y9nK3Rxd6sWPDwrd78K6HNvK19Jt+lpLx7t/gUi1p91Im0+6syaXj5NtMmm65OLa8dmajOyyVtkrLJOU5Ntt+LMDZqAAAAAAAAAACHm1bPjXj1NFM+CfsfUspxU4uL6MrLIOubizSs77ODqsep5wmg1Y9nFHhfVG0OaO4AAAAAAAAAAAAAAAAAAAAAAAAAAAAAEXIs4pcK6I32z4Ib+L6GnCxZ5uXXRX8qb6+S8WJmKxNreIRO5nUL3slpveWvOtj6sOVe/i/FnWmrFx4YuNXRUtoQWyNx8d1Oeeoyzkn/L9nrYscY6xUABztQAAAABqyaIZONbRat4WxcJe5rY+bZ+g6toGS8jG7yVcX6t9Pgval0+w+i6hmQ0/BuyrIylGqO7UVu2cxp3bzHnFx1DHlVLflKr1lt7up29LOWsTNI3HuzvxnyhaP24yIWQq1OMbK29nbFbSj7WujLP/aA1LQaJRaaeRFprx9WRyev5WNq+sqemY0oKaUNlHZ2S3fPZe9HS9s6ZY/ZPAom95V2Vwb9qhJHTbHSuXHaI1M+ykTMxMOe0bUtdxMR16ZXbKhzbbhRxri2Xjt7jtOyuZqmZRkPVYWRnGSUOOrg5bc/BbnOdl+02Fo+mSxsmu+U3a57wimtml5v2HS6V2pwdWzVi49d8bHFy3nFJcvpKdVFp5fZ/mmmu3dyHbr+sU/4UDfHW+1ailGjI2S5f+k/0NHbr+sU/4UDoa+3WlxrjF1ZW6SXyI/iazv0qapy7K/3p76dDp87bdPxrMhNXSqi5prZ8W3Pl4HyT0i3Fz7LqJuFilNKS6rfdP6mfVdI1WjWMSWRjRsjCM3DaaSe6Sfg/afOdCxqsvtRTRfDjrlbJuL8dk39xl0n2epyjx/2tk76029ksyrTter9LrSVi4FKa2cG+j/78z6ecV290flDVKI9NoXJfU/u+Bb9kNY/KmmKu6W+Tj7Rnv1kvB/8AfkZ9TEZaRmr+0pp9s8ZX58uxsZZvaXNw/G93xj+8t2vrSPqJ820L+vn/ANe77JEdJOq3mPgyeYb9H1x4XZXUMWcuG+p8NSfX1+X1c2U+oYnomj6c5R2syOO1+57JfUt/pLbXNAsn2tjRTBqnLmrOJLlFP5X2Nm3/AGgwjVkYFcEowhU4xS8EmjspavqV4/3u/wDJnMTqd+zoLv6hr/8Ap8f8iKH/AGdf07M/hr7TqMHHWX2VxsZvbvcKEN/LeCRwnZ/UpdnNYtWZVPh2ddsUucXv1/78znxRzx5KR5Xt2mJdh24/q3d+/D7SL/s9/Ql//wAw/wDLEqO1nafG1XDhh4UZuHGpznNbb7dEkdL2PwZ4Og1Rti42Wydri/Dfp9SRS1Zx9Nxt2mZTE7vuHGYv9ef/APOl/nZ9PPlMsqGF2utybVJwqzJyko9dlJnXfn3pf7HK/wCCP4mnVYr34zWN9kUtEb2ldtf6s5P70P8AMir/ANnP9Fzf34/Yyw7XXRyOyNt0E1GxVzW/XZyTK/8A2c/0XN/fj9jM69ukt+//AAmfzwve0/8AV3O/h/ec3/s5/nc/92H/AFHSdp/6u538P7zm/wDZz/O5/wC7D/qIxf8A5b/v/wAE/nhVdt/6y3fuQ/you7+3tCxnHGxLe94doubSSfnyKTtv/WW79yH+VHfVaNpcVGS0/F4tk9+6j+Btktjrix8432/4ViJm06ch2D0u6zUHqNkHGmuLUJNfKk+XL6Nyu7Y/1qyv/p/5In09JJJJJJdEj5h2ye3anKflwf5Ik9NlnNnm0/BevGun09dEVvaT+r2f/BZUrt3paS/kcr/gj+JM1LPq1Pshl5dCmq7KZbKa2fJ7fccUYb0tWbRru05RMdnBaJmaph2WvSoWSlJJT4KuPl4eD2Ov7MalruXqUq9TrtjQq2050cC4t147e85zsnreNot2TPKhbJWxSXdpPo35s6vF7aablZVWPXVkqds1CLcVtu3t5nd1UWmZiKb/AFZ018ujAB5LcAAGE3y2Mqly38zCfORuS2SRTHHLJM/BPaHoAOtUPGk00+jPSq7TZVmLoeRKl7W2bVQ267ye33k1jlMRCJ7I3ZGTWn5OPGXHRj5VlVM/nQT3X2sdrWvQcWFr4cWeVWsiXlDffn9KRa6fh16fg04tK2hVFL3vxf0s2ZFFeVj2UXRU67IuMk/FGnOPU5I120jazmSwtGysqrZyrrbg/DfwZH0XSMXFwa5zrjdkWxU7bprilOT5vmyBpt1a7PahgalPeODx0WN9XDb1X8OnuLLs2732fwXk7953S6+Xh9WxNomlZiPkjvKDlY9eka/g34cVVVmzdN9UOUW9t1LbzM+1DjP8nUVbvMllQlTt1W3yn7tjzWZxx+0Wl5GVusSKnCMvCNr5Lf6DLEXpfa/OtlzWFTCmHscvWb+4tHtefaP90fovTn9JmsTtFqWLlJrIyp99VN9LK0uSXu5nQFH2qrdeFTqVS/lsG2Nqa6uO+0l7tvsM8feePymfleAxhJThGcXvGS3T9hkZrAAA12roz5r23wVi6x38FtDJjxf4lyf3P6T6ZJbxaOT7d4qu0WN6XrUWJ7+x8n9exHT39LqYn2t2ReN0fPQAfQuUAAAAAAAAAAAAAC6wa+7xY+cvWZUVQ7y2MF+s9i/hHdqK9x0YI7zLbFHumY8eGpe3mbAlskl4A1agAAAAAAABddlP0u/4cvuKUt+zV9WPqfHdZGuPdtbyey8Ct/yyi3iXRarZpMMiC1GMXbw+rvFvlu/L6SBmdo8THxnTpte722i+HhjH6CB2pyKcjPqlRbCyKq2bg9+e7KQpWkTEbUrSJjuveyTb1Wxvm3S/tRcavrv5Myo0+j95xQUt+Pbxfs9hR9l76cfUpzvthXF1Nbyey33RfZf5DzbVZk3Y85pcKffbcvoZW+uXeFbfm7ub1nVvyrKp9z3Xdpr5W+++3s9hfdkP0Xb/ABn/AJYkDWMfRq9PnLClS7t1tw2uT68+W5I7L5mNj6dZC/Iqrk7W0pySe2yJt3p2TPevZY4l2l5OfbXTRUsmttybqSe+/N7+8qe1mbkKccPg4KZJS4t/l/8AgqXmPF1qzKpkpKN0pLZ8pLf70dBrV2n6npu8MqlXQXHWnNJ+1DjxtEmtTEvOx/8AQLv4v3I25HaXEx8iymdNzlXJxbSW3L6SJ2WzMbGwro3311ydm6U5JbrZFDqU42alkzhJSjK2TTT5Nbjju07OO7TtLszqsntFXmRUo1u2D9bqttl9xe9rKpWaXGcVuq7E5e7Zr8DjjrdL13FysVY2oSjGfDwtz+TNE2jWpj2TaNamHKVVytthXBbym1FL2s7TtJJV6HbBv5TjFe3mn9xjTVoen2PIrsojJdH3nFt7luUOv6utStjXSmqK+m/6z8xvnaEfmmF/2X/Q0P35fabdNu0vKum8OiqNtfV90osh9nM7Eo0mELsmqualL1ZTSfU53Ts54GpRvjzjxNSS8YvqV47mUcdzKz7VZuRPJ9DlDgqhtJc/l+37Sz7KrfR5J9HZL7ER+0U8HPwlZVlUO+rnFKa3kvFHvZrNxcfS3C7Iqrn3jfDKST8BP5CfyM9OhDWdAji2S2lTJRb8tny+rkb55MbO0dGLD5NFUm0vNr8PtOd0XVVpmRbKcZTrsWzjF+Pg/tN2iZsXrs8rJsjWpqTbk9lz8CZpPdM1nuz7X/pSv+Cv80joMHClTokMWMuCyVb3lt0b6/aUmr2YuZ2gxWr6nQoR458S4Vs22tyR2l1SuWLVVh5MZSlPeTqn0SXs9/1ETEzEQiYmYiFjo2lz0uu2DvVsZtNLh22f/exzGr43ouuziltGc1OP0v8AHc90bUradTplfkTdTfDLjm9luupYdpLcTIuxcijIqnKMuGSjJN7dV9/xLRExbumImLd1h2ntlRhUX1vadd8WvgzZNQ1GGBqFC3lCab80nykvo+4g9p83FyNNhCjIqskrU9oyTe2zIvZfU68Z2Y2RZGFcvWjKT2SfiikVnjtWInjtt7ZfLxPdP7i1UfSuzajVzc8bZJefD0KTtXlUZMsXuLq7eFS34JJ7dDzs/rkMOHouU33W+8Jrnw+x+wtxnhGk6njChB2VmJoOTY8iU6N3ze1uyf0blL2hyNPvsrjhRXFBcMpxW0WvBe0vF9zrS8X3Ph0uPf6NoFN/Dxd3jRltvtvtFFNZ2s465Q9D24k1v3n+hZYmbp89Jox78mjZ0RhOLsSfyVujR6H2c+fj/wDPf4mUajzDONe8OPBJ1GNEM+6ONwulS9The6295GOiG4AAAAAAAAAABHzKuKHGuqJAa3WzJidItWLRqVVCThNSRNTTSa6Mi5FXd2PyfQzxp/qP6DTz3eRNZpaaykAAgAAAAAAAAAAAAAAAAAAAAAAAAADTkT4YcK6sE9mm6fHPl0XQ63sppvcY7zLY/wApavV38I/6nO6Lp71HPhW1/Jx9ax+zyPoMYqEVGK2SWySPG/Fup1EYK+/l1dJj3POWQAPn3oAAAAAAAAPOpT5fZbR8ubnPEVc31dUnH6lyLkFq3tTvWdImInyrdO0HTdMn3mLjRjZ8+TcpL3N9PoN+oadianRGjNq72uMuNLiceezXg15slgmb2meUz3NR4Uf5o6F/Yf8A8s//ANiTgdn9L07JWRiYvd2pNcXeSfJ+9lmCZzZJjU2n/VHGPhWZ/Z/S9RyXkZeL3lrSXF3klyXuZG/NHQv7D/8Aln/+xeARmyRGotP+pxj4RdP07F0yh0YVXdVuXE1xOXP6X7CLi9ndKxMyOXj4vBfFtqXeSfN9eTe3iWgI9S/fv5TqGu+ivJonRdBTrsi4yi/FMg6foOm6be78LHdVjXC33knuvc2WQIi9ojUT2NQFZRoGmY+f6dTjcOTxOXH3knze+/LfbxZZgRa1fEmnhA1HRdP1ScJ52P3soLaL45R2X0NFgCK2ms7idExtroprx6K6ao8NdcVCK332SWyIWpaHp2qSU8vGjOxLbjTcZfFdSxBMWtWdxPc1Cmw+y2kYdsba8XjnF7p2Sctvo6FwegWva87tOyIiPCmu7LaNfdZdbh8VlknKT72a3be78TD80dC/sP8A+Wf/AOxeAv62T/FP+qOMfCLkadi5WAsG6rixkox4OJrkunNPfwMNO0rC0uE44NPdRsaclxSlvt72yaCnO2tb7J1DTlY1WZjWY+RDjqsW0o7tbr6CNpuj4GlOx4NHdOzZS9eUt9unVvzJ4EWtEcYnsahV53Z7S9QyZZGXi95bJJOXeSXT2Jlmlstl0R6BNrTERM+DUBVZvZ3Ss/Knk5WL3l09uKXeTW+y2XJPyRagVtas7rOiYifKj/NHQv7D/wDln/8AsWFel4demvT4U7YrTi6+J9G93z33JgLTlvbzaTUQo/zR0L+w/wD5Z/8A7Gyjsto2PfXdVh8NlclKL72b2a6eJcAn1sn+Kf8AVHGPgABksAHgGC5z+k3miv5aN5HT/lmSwADpVCj7U86dOT6PPpT+LLwo+1fq4GLc3sqcyqb+O33mmL88It4XgAM0uK1jHnZ2wjp6/mM91W2r5ygpbr6jtOi2Rz2fWl250yzxePYvgn+J0RtlncV/ZWseUTVMKGo6dfiWJbWQaT8n4P4nPdhr7cl6jZkb99xwjPfxajt8eR1hzXZuCx+0GvUdF3sbEvfxP70KT/8AO0f+8k+YdKRNUp9I0vLp2346Zx+pksxkt4tPxRjE6nayB2et7/QMGbe77mKf0Lb7ixKXsfv+bWIn4ca/+5l0XyRq8x+qI8AAKJeFR2gpV2iZ1e2/8lJr3pbr7C4IWfFSxsiL6OEl9RhlnjNbfEpj3h8cAB9O4wAAAAAAAAAAAABM0yviyHLwii7xo727+XMrdMhw47n4yf1Fvix2g5ebOzHGqOmkaq3AAlYAAAAAAAAAAAAAAAAAAAAAAAAAAAAAAAAAAAAAAAAAAAAAAAAAAAAAAAAAAAAAAAAAAAAAasirvK35roVy3jL2otiDl1cE+JdGXrPs5Oqx8q8o9m2uanBSRkRMezhnwvoyWTLhidgACQAAAAAAAAAAAAAAAAAAAAB42km30RCnJ2Tb8+huyZ/qL6Sz7Mab6Xm9/ZHeql7++XgZ5stcOOclvYrWb2isOi7Pab+T8Bca2us9afs8l9Banh6fG5Mlsl5vbzL2K1isREAAKLAAAAAAAABruvpoSd1sK0+nHJLf4mw47/aL/RML+JL7Ea4cfqXinyradRt1Cz8NvZZdDf8AEX4kiMlJbxaafij55onZCOraVXmemup2OS4e7322bXn7CJjZGZ2W1940ruKuE0rIp+rOL2e+3nszp+lpaZrS25j20pzmO8w+lXZFNG3fXV18XTjklv8AE1/lDC/tmP8A82P4nJ/7R/kaf77P+krtH7Hz1XTasxZsalZv6rr322bXXf2FadPScUZL21tM3neoh9BpyaL21TdXY114JJ7fAxszMWqbhbk0wmusZTSaKfs32cloVt85ZSu72KWyhw7bfScd2xXF2qyl592v/siRi6emTJNK27a8k2mI3MPpMM3Fslw15NMn5RsTNxwuV2CnXjTsx87vLIx3UJV7J+zfc97B6vkSy56dfZKdTg5V8T3cWvBezb7Bbp6zSb47b0Red6mHcTnGuLlOSjFdW3skR6tSwbrO7qzMec/mxtTf2nAdrtQyNQ16WD3nBRVNVxi3tHfxk/iTcjsDfDH4sbNjZclvwShwp+57lo6alaxOS2pk5zM9od30I/5Qwv7Zj/8ANj+JG0rEyMHRYUZV8r7owfFKT329ifkj5roOmLV9SjiO11KUXLiUd+iK4unrflM27QWtMa7Pq9WRTd/NXV2fuyTNjaSbb2S8T5vrvZi/QseGbRluyKkk2o8EovwfU6fs5qduqdmrp5EuK2pSrlL53q7p/WRk6eIpF6W3BFu+phc/lDC/tmP/AM2P4hahhN7LLo/5i/E+W6FpL1nP9FVypfA58TjxdNvxOkh2AnCyMvyjF7NP+Z/1NcnTYcc6tfv+yIvafEO3NV+RRjR4r7q6o+c5KK+sia5qUdJ0u7LaUpRW0Ivxk+hwGmaZqHarNtvuyGoxfr2z5pexIxw4OdZvadRC1ranUPpGPmY2Um8bIqu2693NS+wWZmLVNwsyaYTXWMppNHH09icvD1LHsxs/apPedkVwzj7lz33Jes9jp6pql2Ys5Vq3h9V177bRS67+wn0sPL8/b9kcra8Oj/KGF/bMf/mx/EyrzMW2ahVk0zm+kYzTbPk605vXHpnerf0h0d5w/wB7bfY7XROx89K1SnMebG1V8XqKvbfdNdd/aaZemx443Nu/t2RW8z7OjlmY0LO7nkUxnvtwuaT+B7bl41M+C3Iqrl12lNJnzbX/AOudv8eH2RLf/aJh7SxM2K6p1Sf1r7yI6WvKkTP5oOc6n9HbxalFSi001umvE1W5WPRJRuvqrk1ulOaTKzsllel9ncWTe8q13b/w8l9WxxvaSUtW7XvGg+XHGiL8vP62ymPp+eSaTOtLTfUbfRbMvGqUXZkVQUlvHimluvNGH5Qwv7Zj/wDNj+JxP+0GEasrBrgtowpcUvJJmOn9iJ5uBRlLPjBXQU+Hut9t17y9enx+nF721v8ARHOd6iHe0303pum2uxLrwST2+B7bbXTBzusjXBdZSeyKfs3oMtCqvhLIV3etPdQ4dtt/b7TitRyMjtF2k9GndwQla661J+rBJ+XnyKY+nrkvMVt9se5NpiH0ejPw8mXDj5dFsvKFib+oknB5XYTKpjGzBzY2WJrlKPA17U92drhUzx8Oqm26V1kIpSsl1k/MplpjrETS21qzM+YbwAYLB4egDXX8tG80LlP6TeR0/wCWYLAAOlUKztFhW6houRj0JO5pSgn4tNPb6izBNZ4zEwie6DpOpV6niO2MJV2Qk67aprnCa6pk0o9L/kO0+r0dFaqror6Nn9Zc5Fipx7bH0hByf0ItesRbsRPZyUdSs1HtPpWZ6K6cZTtphY5p949mungdiclh6dk29ldKvxIxlk41npMYSeymm22vpTOi0zOr1LT6cuuLjGxc4vrF9GviaZoj28R2VqlnG5OXfpXa3Uc6EIzxkqY5EX1UZJJSXua+s6nUMl4en5OSkpOmqU0n0bS3OaeBmZmjapqOd3Knm4sZwrq39VRjut9/HoMOo3M+J7FnWlTr+blYsMOrBdcb8nIVSdi3STT3f2EzSr/SdKxL293ZTCT9+yK7Vv5XtLotP6sXbbJe6PL6ylI+/U+20z4TtGwHpmmVYkrO8lDdylttu22/vJwBSZmZ3KQAEJCFnyUcbIk+irk/qJhT9oblRoedZvt/JSive+S+0wyxymtfmUx23L5QAD6dxgAAAAAAAAAAAG3Gh3mRXHw35kxG50R3XNEO7phDyRZVx4a4r2EKuPFZFe0nndPbs7AAFUAAAAAAAAAAAAACfpOnLU8mVPfKqSjxLeO+/wBY1bTZaZkxqlZ3ilHiUuHYw0jJ9E1Oi1vaKltL3PkzoO2FHFi0Xpc4TcX7n/4KTMxaIUmZi2lHpGly1S6yCs7tQju5cO/0GvVMJafmPHVqtcUm3w7bN+B0fZKlVafbfLl3k+vsX/bOefFqms+P8vb8Fv8AgRFpm0/BEzyn4WWJ2Xnk4tV0slVuyKlw8G+2/wBJTZmNLEy7ceb3dctt9uvtO1zcxYuoafjR5Rsk017Ntl9bKLtdjd3nV5CXK2Oz96/02IpaZnuitpme6PpGiPVKJ2rIVXDLh24N9+XvJz7Iz25ZkW/bX/qSex/9Au/i/cik1DNy69WyVVk3R2ukopTfn02G7TaYiTdptMRLHUtHytNSnaozrb2U4dPpNmj6M9Ursmr1VwNLbh33+s6bUt7Oz1ryVtN0pyX97ZfeV/Y7+j5P76+wjnPGZRznjtzeZj+i5dtHFxd3Jx4tttybo+jT1SNslb3UYNLdx33fxNGs/pfK/iM6PCX5N7LTt+TZODnv7Zcl9xe1piI0taZiIUWsaRPS3VvarY2b81HbZoi4GL6bm146nwd42uLbfbludRrMPyj2dhkxW8oxjby93P7X8Cg7P/pvG/ef2MitpmskWmarT80Zf21f8v8A1I2V2Xy6a5Tpshckt+Fcmy07TV5s443oSubTlxd1v7Nt9iRozycbS3PU5uLi207HzUfb9ZTnbW9qcra3tyGnYbzs6vG4+7c9/W2322Tf3EnWNIelOpO5W95v+rtttt7fabdFsjb2mhZBbRnOySXkmpE7tl8rE90/uLzaeUQvMzyiETA7PPN0+GUslQ4k3w8G+2za67+wpTt+z/8AV6n3T/zM4gmkzMzsrMzMt+DjemZlWOpcHePbi232JmsaO9LjU3ere8bXydttvp9pq0P9MYv75ddsv5rE98vuEzPKIJmeUQ019lJWVQn6YlxJPbu/9TP80Zf21f8AL/1KfH1HN72uPpd/DxJbd49tjqu0t1uPpfHTZKuXeJcUXs/EpM3iYjaszaJ1tVS7LKNsK5ZyUp78P8n12+kq9W0yel5Ea5T7yMo8Sltt9BhXqeXHJpusvssdUuJKcm/edNr+MtT0qrIx1xyTUobdWnya+z4Ft2rMbTuYmNqbStAnqOJ6Q71VFyaScN99vHqVV0I13ThCfHGMmlLbbf2nX6rdHSNChj1PayUe7jt9b/78zjCaTM7lNZme4AC64AAAAAAAAAAAAAAAAY2wVkHFmQAqZRcJNPqiXTPjhz6rqM2r/eL6SNVPgmn4eJr5h5OWnp317JoAIVAAAAAAAAAAAAAAAAAAAMZyUIOTMiLkWcUuFdEIRM6YV1zyLo1wXFOctkvNn0TTMKGn4VdEObS3k/N+LOf7Jabu3nWx5L1a9/rf3fE6s+d/Fep9TJ6VfFf6/wDTv6XFxrznzIADyHYAAAAAAAAAAAcd/tF/omF/El9iOxOO/wBov9Ewv4kvsR09J/bVUyfllWaJ2vjpOl1YfoTtdbk+PvNt923029pGwsXM7U6+8qdXDVKalbNL1YxXhv4vZbHU9jsLFu7OY1luNTObc95SrTfyn4nRRjGEVGEVGK6JLZI6MnUUx3twr3791IpMxG5cZ/tH+Rp/vs/6Sn0vJ7TV4FcdOje8Vb8HBUpLq9+e3nuXH+0f5Gn++z/pI+g9rsTS9Iow7ce6c6+LeUdtnvJvz9pri5fTV415f+lE65zuXTdmbNRt0yUtVU1kd40uOCi+HZbcl9JwvbF8ParLfl3b/wDsidtofaTH1vIspootrdceJue3Pnt4HFdr/wCtmT76/wDJEp0sTGe3KNdvH+ib/ljSfmdusq/FnTTiQplOLjx8bk17uSJfYTRb6bZalkQcIShw1J9Zb/re78Sf200aOZpiy6IJXYy4nsvlQ8fh1+JF7B6x3tEtMul69a4qt/GPivo/76CbVnp5nFGvk1PP7nvarsrdnZUs7T+GVk0u8qb23a5bpnP4uua1oVqotdnDH/c5EW1t7PFfQX+o9s7cHW7ceWG3jV+q1L1Zt/OXsK/tN2owdX01Y9GNZ3nEpcdiS4Pdsy+GMuopkruqLcfMT3dbpGr1azpUsmuLhJJxnBvfhex830LVFpGpRy3U7VGLjw8XD1Xmdh2HwbsbRci+6Lish7wT+al1+k5zsXVXd2grhdXCyHBL1ZJNdBiilPViO8QW3PFu1ztNfr1EMLHxHXGUk3FPjlN+C6HU9ntLs0rs3bXetrrYysnH5u62S+CLqnGoobdNFde/Xggl9gy/6Hf/AA5fYcl88WrGOkaheK6ncvk+j2ajVm8WlKbyOBr1IqT4fHkzrNCye01mr0R1COQsV78fFTGK6Pbnt57HNdm9Vq0fU3lXVzsj3bhtDbfnt5+46pdvcFtL0TI5/u/id3UxeZmK0ie3lnTXvJ/tDclpeMl8l3c/fwvb7yV2EjBdnouHynbJy9//AI2JnaXTJavo1lFaXexasr3+cvD6U2ji+znaGzs/Zdi5dE5UylvKHSUJdHyZzY6zl6bhXzErzPG+5fSwcbd28rllUwxMOydbltPi+U15RS8TsIviipbNbrfZrZnJkw3x65R5Xi0T4fMYf16f/wDUH/8A7D6gfL4f16f/APUH/wD7D6gdXW/3P2Ux+75hr/8AXO3+PD7IncdqsP03s/lQS3nXHvI++PP7Nzh9f/rnb/Hh9kT6c0pJprdPk0W6i01jFaPaP+EUje4cR2Bz404efTZLaNS79e7bn9iIfYqiWf2itzbVv3alY3/ek/8AVlTkSt0TUdRxK+kozoe/zW+T+B2XYHD7jRp5Ml62RY2n/dXJfXubZ9UpfJH97Ste8xHwqv8AaL/TsP8Ahy+0h4WX2rhh0xxI5Ho6glXw0xa4fDnsTP8AaL/TsP8Ahy+03aZ21w8LTcbGnjXylVXGDa22ey94py9CvGvInXKdzp02gzzbNIolqKksp8XHxx4X1e3L3bHK9pOyOU8y3N02PeRsk5yqT2lF9Xt5nSaHr9GtxvlRTbX3O2/Htz336be4oF26nTqV8MnDksdS2jFcrI7eaf2HNijNXJaaR394XtxmI2qMHtRq+k29zkuVsYPaVV6fEvp6o+haZn06ngVZdG/BYuj6p+KZwPavtBia1CiGNjTjKt7uyxJPbyW3gdb2QwrsHQaoXxcZ2SdnC+sU+hfqqV9OLzXjZFJnet9l4ADzmwAANc+UjdF7pM1TXLcyqfLYpjnjkmPlM94bAAdagAAKPI/kO2WJZ0WTizq97i+L7yX2gt7nQc+e+38hJL3tbfeQ+0kljZGl58uUKMnhsl4RjJbNv6jztbfCeivGrnGV2XOFdUU93LeS32+g3iOU0n/3lTxtZ6TV3Gk4dT6wpgn8EV3Zf+Tpz8X+z5lkYryi3uvtLuKUYqK6JbFJpv8AIdqdVpfJXQquivo2f1lIncW/1T8Nnayx1dm8xx6yioL6Wl95Y10RhhQx/wBVVqH0bbFV2r/lMLExvDIy6q37t9/uLsT2pH+f+x7qbsjNvQKapfLonOqXsak/u2MZfyvbaCfSjBbXscp7fYRsLPx9C1HUMTUJuiu695FFkk+GSl1W/saN+hz9P1fUNVhCSx7FCqiUltxKPVr2bmlomJtf2n/dEe0L4AHOuAADGT2i2cl27ylTo8MdP1r7Fy9i5v69jqrX0R817a5/pesumD3rxo8H+Lq/w+gjp6er1MfFe6LzqjngAfQuUAAAAAAAAAAAm6XDiyHL5qIRaaVDamcvN7GmKN2hfHG7LPFW9m/kiWaMRerJ+bN51T5dMgAIQAAAAAAAAAAAAAB2lsvyn2Wcus3Vu/3o9fsOLOk7NapjY2JbRlWqCUt48Xin1+z6zPJHbcKXjtuE7Jl+TeysYdJyrUdvbLr9rKvsljd7qE72uVMeXvfL7NzLtPqdGZCinGtVkE3KTXn4feSOz2dgYOnNXZEI2zk5SWz3Xgl/35ldTFJ/VXvFf3WOo6N6dnV5XpMq3WkopR322e/mY9psb0jSZyS3lS1Ne7x+pnG33zuvstbe85OT+lnUaTq2E9Hhj5l8YyUXCSe/Nf8AgiazXUomsxqXvY/+gXfxfuROxs/Bv1K3GhUo5Fbe8nBLiafPZlV2cz8PBxr6r8iMX3rcXs+a2XMpsjLdes25ePLfa5zi/Nbk8eVpTx3MrntblZMODG4VHHmuLiX6zXgbOx39Hyf319hnqmfpup6Y4PIjC3bjgpJ7xl5fcQ+zGfi4dN8cm6NblJNb78+RGvs1pH9zWkDOoeV2itoj1sv4fdzOu1HT1nYSxVY6oJrot+S8DnsHJw12iycu6+Ma05OuT35t8vs3I/aPPrzM6Ho9nFVCGya6b+JMxMzEJmJmYh1WHgRxtOWHObths47tbcn4fWcno9MsftFVTP5Vdkov6Ezd2Z1GrDvujk2qFc4ppvzX/k235WFHtPTl13xdMlvOS35PZr8BETEzBETEzC11/Vb9MjQ6IVy7xy3403028n7TVpGorW4W0ZmNW+BJ8lun8ejNmZm6HnKCybq7ODfh+Utt/ca46vo2m0yjhpSb/Vri+fvbKxHbWu6uu2td1dh4kMLtdCivfgTbjv4Jwb2N3bL5WJ7p/cV+BqCs7QwzcqShFuTb8EuFpL7CR2ozsbMeN6NarOHi4tvDoX1PKF9Tyhddn/6vU+6f+ZnEHW6HqmDj6RTTfkRhOPFvFp+Mme8XZv8A+B8GRE8ZnsiJ4zPZz+h/pjF/fLrtl/NYnvl9xWxuw6e0kLaJRjixmmmuiW34krtRn4uZXjrGujY4uW+2/LoTPe0Sme9olRUf0iv95fadh2r/AER/9SP3nHUtRug29kpJs6btFqeHl6b3ePfGc+NPZJ9Cbx90JtH3Q5Y6/slkytwraJc1TJcL9j35fUzkDoOy+djYayfSbo18fDw7+O25OSN1LxuqP2oyZXarKp8oUpRS963b/wC/IpydrV1eRqt9tMlOEmtpLx5IglqxqIWr2gABKQAAAAAAAAAAAAAAAAAAJRUotPoyrurddjiy0NGXVxw4l1Ras6ljnx+pX9WnHs3jwvquhuIEZOEk11ROjJSimujLy8ysvQAQkAAAAAAAAAAAAAAABrunwQ9r6GvAxJ52ZXj19ZPm/JeLNVs+Oe/guh2PZbTfRsT0myP8rcuXsj4HL1vUfT4ptHmfC2LH6t9ey5x6YY9EKa1tCC2SNoB8h5euAAJAAAAAAAAAAAIudp2JqEYRzKI3KD3ipeBKBMTMTuENOLi0YePGjGrVdUd9orot+ZuAEzvvKUTO03D1FQWZjwu4N+Hi8N+v2ET82tG//j6vr/EtgWjJeI1EyjUIWFpOBp9kp4eNCmUls3HfmjDJ0TTcvJlkZGHXZdLbeb33ey2X2FgBztve+5qHjSa2a3T5bFfj6FpmLfG+jDrrtg94yjumixBEWmO0SaRc3TsPUIqOXjV3bdHJc17n1IeP2a0bHsVleBXxJ7rjbkvg2y2BMZLxGok1DxpOPC1y222IOJounYV6uxcSuqxJpSjvuTwVi0xGok0GMoqcXGS3i1s0ZAhKp/NrRv8A+Pq+v8T1dmtGT/R9X1/iWoNPVyf4p/1V4x8PCFnaPp+oS4svErsl87baXxXMnApFprO4lOtq/B0PTNPn3mLh1wmuknvJr6XuWAAtabTuZ2RGletE01Zfpaw6+/4+84+e/Fvvv8SwAE2m3mTSvu0TTb8p5NuJXO5tSc3vvuiwAE2mfMmlflaJpuZfK/Jw67LZbbye+7JePRVjUQpogq64LaMV0RtBM2tMamTUIebpWDqE4zzMaF0oLaLl4Ii/m1o3/wDH1fX+JbAmMl4jUTJqETB03D05T9Dx4U8e3Fw+O3T7THO0nT9Qe+XiV2y+c1tL4rmTQRztvlvuajwrMPs/pOFYrMfCrjNdJSbk17t2yzAFrWtO7TsiIjwAAqkAAHhgnwyNhjNbrczyRPmPMJhsT3W56aq5bcmbTox3i9dqzGgAGiGu6mvIqlVdCNlc1tKMlumiBg9n9L0/I7/FxIwt8JOTlt7t3yLMExaYjUSjQc/qd0NM7S4mfe+DGuoljzsfSL34ludAYW1V3Vuu2EZwl1jJbp/QTS3Ge5MbUGflUarremY2HbG+NFryLZVveMEly3a9rOiNONiY2JFxxqKqYvm1XBR3+BuFrROoj2IhhOuFi2shGa8pLcyS2Wy5I9BVIAAB43st2DVZPfl4IzyXildpiNq/WtShpmnXZc9uJLaEfOT6I+T2TlZZKc25Sk2234sve1us/lPP7miW+NQ2o7dJS8X+H+pQHqdB084sfK3mWGW3KdQAA9BkAAAAAAAAAAAXWDHhxK15rcpVzex0EI8MIxXgtjfBHeZbYo7zKdQtqY+3mbBFbRS8kDZqAAAAAAAAAAAAAAAAAAAAAAAAAAAAAAAAAAAAAAAAAAAAAAAAAAAAAAAAAAAAAAAAAAAAAAAAAAAAAK7Jq7uzl0fQ9xrNnwPx6Ey+vvK2vHwK3nGXtRpWdw83qcfC3KPEp4MK58cE/HxMwxAAAAAAAAAAAAAA05E+GPCurNsmoxbfREKTdk99t23yRMItKw0LT3qGoRjJfyUPWn7vL6Tv0kkkuiK7QtOWnYEYyX8rP1pv2+X0FkfJ9f1P1GXceI7R/wA/5vU6fF6dO/mQAHC3AAAAAAAAAAAAAAAAAAAAAAAAAAAAAAAAAAAAAAAAAAAAAAAAAAAAAAAAAAAAAAAAAABrlHbmjOE9+T6gwlHbmjKYnHPKqfPaW8GqFm3KRsT36HTTJW8dlZjT0AGiAAAAAAAAAHjaS3ZqnZvyXQzvkrSO6Yjb2yfgjjO2HaFVQnpuHPeyXK6afyV81e3zPe0vauNKnh6bNSt6TuXSPsXt9pw7bbbb3b6tnV0fSWvaM2X/AChnkyREcavAAe05wAAAAAAAAAAAABtxo8eRWv7yL+tb2RXtKXTo8WXF+SbLzGW9y9h1YY+2ZdGLwmAAuuAAAAAAAAAAAAAAAAAAAAAAAAAAAAAAAAAAAAAAAAAAAAAAAAAAAAAAAAAAAAAAAAAAAAAAAAAAAAABCzKuGXGlyZNPLIKcHF+JMTqVMlIvWayrqLOCez6MlkGyDhNxfgSaJ8cNn1RpLydTWeMtoAISAAAAAAAAAGNk1CDfwA0ZM+fAvpLfsrpvpOX6VYv5Kl8vbL/T8ClopsysiFVa4p2S2R9F0/Dhg4dePX0iub834s8z8T6n0sfp182/o26bHzvynxCQegHzL1AAAAAAAAAAAAAAAAAAAAAAAAAAAAAAAAAAAAAAAAAAAAAAAAAAAAAAAAAAAAAAAAAAAAAAAAGMo79DFOUGbDwznH33HaU7FavFGaafRmpwXhyPHBkxkyV8xs1Et4NG8l5jjl5lvqI94RxbwRp3cC3nNRXm3sQ79Z0+jfvc+hbeHeJv4ImM3L8tZk468rRyS6swdvkjmMvtppdCap73Il4cMdl8Wc9qHbTUMlOGNGGLB+MfWl8X+BvTB1OXxXjH6qTekO41LVsTTa+PMvjB/qw6yl7kcJrnavK1JSpxt8fGfJpP1pr2v7ihttsusdls5WTl1lJ7tmB6PT/h+PFPK33Sytlme0AAPQZAAAAAAAAAAAAAAAAJ2lR/lZy8lsXeIvXk/YVOlR/k7Jeb2LjEXqyftOzH2o6aflbwASsAAAAAAAAAAAAAAAAAAAAAAAAAAAAAAAAAAAAAAAAAAAAAAAAAAAAAAAAAAAAAAAAAAAAAAAAAAAAAAAAjZlXEuNdV1Idc+CafxLVpNNPoysvrddjXh4GlZ9nD1WP+/CYnut0DRjT3XA/Dobw5YnYAAAAAAAARMifFPZdEb758EOXV9DHTMKeoZtdEd9m95PyXiyLWrSs3t4hGptPGHQdktN2jLOtjzfq17+XizqDCmqFNUKq4qMILZJeBmfHdRnnPknJPv/R6+OkY6xWAAGDQAAAAAAAAAAAAAAAAAAAAAAAAAAAAAAAAAAAAAAAAAAAAAAAAAAAAAAAAAAAAAAAAAAAAAAAAAAAAADGfQyMZfJZW/eskOX7d1Oehxmv93dFv4NfefPD6h2rq73s5mJdYxUvg0z5eet+FW3hmPiWGaPuAAeoxAAAAAAAAAAAAAAAAAAAAAFtpi2xd/OTZb4q2q97KzAW2HX9P2lpjramJ217Vh11/LDYAAAAAAAAAAAAAAAAAAAAAAAAAAAAAAAAAAAAAAAAAAAAAAAAAAAAAAAAAAAAAAAAAAAAAAAAAAAAAAAAAABpyqu8r3XVG4EwiYiY1KpTcZJrqidCSnFSXiaMurgnuujMcezhlwvozTzG3kXpOO81lKABAAAAOgNGTZtHgXV9QTOmm2fHNvw8Ds+zGm+iYXf2R2tu58/CPgjnez+nflDPXGt6avWn7fJHepbLZHh/i3U+MFf3n/aP9/wDR19Jj/wD6S9AB4TvAAAAAAAAAAAAAAAAAAAAAAAAAAAAAAAAAAAAAAAAAAAAAAAAAAAAAAAAAAAAAAAAAAAAAAAAAAAAAAAADx9GenhEiu1ivvdHzYLrKie3wZ8kPstsOOqcPnRaPjT5PY9D8In7bx+zLP5gAB7LnAAAAAAAAAAAAAAAAAAAAAF5irbGrX91FpVyqj7itpW1Na8oos4coR9x3e0Oz2egAhAAAAAAAAAAAAAAAAAAAAAAAAAAAAAAAAAAAAAAAAAAAAAAAAAAAAAAAAAAAAAAAAAAAAAAAAAAAAAAAAAAAMLq1ZW4+PgVjTjLbxRbEPNq2feL6S9Z9nN1OLnXlHmGVU+OG/iupmQ6Z8E/Y+pMLS8+J2AAhLyUlGLb6IhetbZsk3KT2SRtybN3wLw6lz2U03v8AJeZav5Op7Q38Zf6GWfNXBinJYrScl4rDotF09adgQr2XeS9ab82WB4enxt72vabW8y9mIisagABVIAAAAAAAAAAAAAAAAAAAAAAAAAAAAAAAAAAAAAAAAAAAAAAAAAAAAAAAAAAAAAAAAAAAAAAAAAAAAAAAAAANL6nx/Oh3edkV/Nskvgz7C+rPkmtx4Nbzo/8Ax5/5mdf4TOr3hnn8QhAA91zAAAAAAAAAAAAAAAAAAAABdQOgjyil7CyXRFcvIsTvl2SAAqgAAAAAAAAAAAAAAAAAAAAAAAAAAAAAAAAAAAAAAAAAAAAAAAAAAAAAAAAAAAAAAAAAAAAAAAAAAAAAAAAAAA8nFTi4voz0zpqlfdCqC3lOSil7WBp0vQ8rVMt1Urhrg/Xsl0j+L9h3en9ntPwa4rulfYlznat/q6Im4GHXg4kKKlyiub+c/Fkk575Zs4Yx1iZmGKrgo8KhFLySIOZouBmRasx4Rk/14Lhkv+/aWAM4mY8LTES+c6r2Vy8LLhGlu+i2XDGzb5P734nV4WLDDxK6K16sFt7/AGl00pJprdMr7Id3Nx8jzvxO+S8V34j+rTBStZnTEAHjuoAAAAAAAAAAAAAAAAAAAAAAAAAAAAAAAAAAAAAAAAAAAAAAAAAAAAAAAAAAAAAAAAAAAAAAAAAAAAAAAAAAAAAapfKZ8q7Sx4e0Gav/AIm/x5n1WXymfLu1a27R5n7yf/2o6fwv+3tH6f7qZvywqAAe+5QAAAAAAAAAAAAAAAAAAD2Pyl7zwyhzsivagOgXVFgQu79pu7yz5y+B3z3WnrMPz/VvBo7yz5y+A7yz5y+BGkfWYfn+reDR3lnzl8B3lnzl8Bo+sw/P9W8GjvLPnL4DvLPnL4DR9Zh+f6t4NHeWfOXwHeWfOXwGj6zD8/1bwaO8s+cvgO8s+cvgNH1mH5/q3g0d5PzXwHeT818Bo+sw/P8AVvBo7yfzl8DzvLPnL4DR9Zh+f6pAI/eWfOXwHeWfOXwGj6zD8/1SAR+8s+cvgO8s+cvgNH1mH5/qkAj95Z85fAd5Z85fAaPrMPz/AFSAR+8s+cvgO8s+cvgNH1mH5/qkAj95Z85fAd5Z85fAaPrMPz/VIBH7yz5y+A7yz5y+A0fWYfn+qQCP3lnzl8B3lnzvqGj6zD8/1SAR+8s+d9Q7yz531DR9Zh+f6pAI/eWfO+od5Z876ho+sw/P9UgEfvLPnfUO8s+d9Q0fWYfn+qQCP3lnzvqHeWfO+oaPrMPz/VIBH7yz531DvLPnfUNH1mH5/qkAj95P531HveT+d9Q0fWYflvBo7yfzvqPO8n876ho+sw/KQCP3k/nfUO8n876ho+sw/KQCP3k/nfUO8n876ho+sw/KQCP3k/nfUO8n876ho+sw/KQCP3k/nfUO8n876ho+sw/KQCP3k/nfUO8n876ho+sw/KQCP3k/nfUO8n876hpH1uH5SAR+8n876hxz+c/gNH1uH5SAR+Ofzn8Bxz+c/gNH1uH5SAR+Ofzn8Bxz+c/gNH1uH5SAR+Ofzn8Bxz+c/gNH1uH5SAR+Ofzn8Bxz+c/gNH1uH5SC27M1qzWam/1FKX1FDxz+c/gWnZrJdOuY/HL1Ztw+K5fXsVtH2yfV4rdol9CABxgAABEzF68X5olnL9pdengZ8MemuE9oKUm30b8PgYdTitlxzWsd22Clr31Vag5P86sn9hX8WPzqyf2FfxZ5f8P6j/D/ADh3/TZPh1gOT/OrJ/YV/Fj86sn9hX8WP4f1H+H+cH02R1gOT/OrJ/YV/Fj86sn9hX8WP4f1H+H+cH02R1gOT/OrJ/YV/Fj86sn9hX8WP4f1H+H+cH02R1gOT/OrJ/YV/Fj86sn9hX8WP4f1H+H+cH02R1gOT/OrJ/YV/Fj86sn9hX8WP4f1H+H+cH02R1gOT/OrJ/YV/Fj86sn9hV8WP4f1H+H+cH02R1gOR/OnM/Y0/B/iPzpzP2NPwf4k/wAP6j4/mfS5HXA5H86cz9jT8H+I/OnM/Y0/B/iP4f1Hx/M+lyOuByP505n7Gn4P8R+dOZ+xp+D/ABH8P6j4/mfS5HXA5H86cz9jT8H+I/OnM/Y0/B/iP4f1Hx/M+lyOuByP505n7Gn4P8R+dOZ+xp+D/Efw/qPj+Z9LkdcDkfzpzP2NPwf4j86cz9jT8H+I/h/UfH8z6XI64HI/nTmfsafg/wAR+dOZ+xp+D/Efw/qPj+Z9LkdcDkfzpzP2VPwf4j86cz9lT8H+I/h3UfH8z6XI64HI/nTmfsqfg/xPPzpzP2VPwf4j+HdR8fzPpcjrwch+dOZ+yp+D/EfnTmfsqfg/xH8O6j4/mfS5HXg5D86cz9lT8H+I/OnM/ZU/B/iP4d1Hx/M+lyOvByH505n7Kn4P8R+dOZ+yp+D/ABH8O6j4/mfS5HXg5D86cz9lT8H+I/OnM/ZU/B/iP4d1Hx/M+lyOvByH505n7Kn4P8R+dOZ+yp+D/Efw7qPj+Z9LkdeDkPzozf2dPwf4j86M39nT8H+JP8O6j4/mfS5HXg5D86M39nT8H+I/OjN/Z0/B/iR/Duo+P5n0uR14OQ/OjN/Z0/B/iPzozf2dPwf4j+HdR8fzPpcjrwch+dGb+zp+D/EfnRm/s6fg/wAR/Duo+P5n0uR14OQ/OjN/Z0/B/iPzozf2dPwf4j+HdR8fzPpcjrwch+dGb+zp+D/EfnRm/s6fg/xH8O6j4/mfS5HXg5D86M39nT8H+I/OjN/Z0/B/iP4d1Hx/M+lyOvBx/wCc+d8yn/hf4j85875lP/C/xJ/h3UfEf6p+lyOwBx/5z53zKfg/xH5z53zKfg/xH8O6j4j/AFPpcjsAcf8AnPnfMp+D/EfnPnfMp+D/ABH8O6j4j/U+lyOwBx/5z53zKfg/xH5z53zKfg/xH8O6j4j/AFPpcjsAcf8AnPnfMp+D/EfnPnfMp+D/ABH8O6j4j/U+lyOrn8pnzDtetu0uZ/g/yROj/ObNf+7p+D/E5LXMmeZq199iipT4d1Hpyil9xr0fRZcGWb38TDDqcVqUiZQAAeo4AAAAAAAAAAAAAAAAAAAD2D2nF+08PVyaA6g2d17TWSDveFadNfde0d17TYCVOUtfde0d17TYAcpa+69o7r2mwA5S1917R3XtNgBylr7r2juvabADlLX3Xt+od17fqNgBylr7r2/UO69v1GwA5S1917fqHde36jYAcpa+69v1Duvb9RsAOUtfde36h3Xt+o2AHKWvuvb9Q7r2/UbADlLX3Xt+od17fqNgBylr7r2juvabADlLX3XtHde02AHKWvuvaO69psAOUtfde0d17TYAcpa+69o7r2mwA5S1917R3XtNgBylr7r2juvabADlLX3S8x3S8zYAcpa+6XmO6XmbADlLX3S8x3S8zYAcpa+6XmO6XmbADlLX3S8x3S8zYAcpa+6XmO6XmbADlLX3S8x3S8zYAcpa+6XmO6XmzYAcpa+6Xmx3S82bADlLX3S82O6XmzYAcpa+6Xmx3S82bADlLX3S82O6XmzYAcpa+6Xmx3S82bADlLX3S82exg4SUoyalF7prwZmAcpd/o+pQ1LDjPdK2K2sj5Pz9xYHzXGy7sK5X0TcJx+v2M6XT+11FqjDMqlVY+XFBcUX96+s5b4pidw9TD1UWjV+0ulBFWoYrjurlt7mVep9qsTCbrrrsut25Lbhj8WZREy7ccepbjTvK3zMqvDx5XWvZLovFvyPn2bW83LtybZy47Jbv2ew33arfqsu8vkk49IR6R9xrLxE1ergxTh8+UX0GHz5D0GHz5EoE8pdHO3yi+gw+fIegw+fIlAcpOdvlF9Bh8+Q9Bh8+RKA5Sc7fKL6DD58h6DD58iUByk52+UX0GHz5D0GHz5EoDlJzt8ovoMPnyHoMPnyJQHKTnb5RfQYfPkPQYfPkSgOUnO3yi+g1/OkPQa/nSJQG5OdvlF9Br+dIeg1/OkSgNyc7fKL6DX86Q9Br+dIlAbk52+UX0Gv50h6DX86RKA3Jzt8ovoNfzpD0Gv50iUBuTnb5RfQa/nSHoNfzpEoDcnO3yi+g1/Oke+g1/OkSQNyc7fKN6DX86Q9Br+dIkgbk52+Ub0Gv50h6DX86RJA3Jzt8o3oNfzpD0Gv50iSBuTnb5RvQa/nSHoNfzpEkDcnO3yjeg1/OkPQa/nSJIG5OdvlG9Br+dIeg1/OkSQNyc7fKN6DX86Q9Br+dIkgbk52+Ub0Gr50viPQavnS+JJA3Jzt8o3oNXzpfEeg1fOl8SSBuTnb5RvQavnS+I9Bq+dL4kkDcnO3yjeg1fOl8R6DV86XxJIG5OdvlG9Bq+dL4j0Gr50viSQNyc7fKN6DV86XxHoNXzpfEkgbk52+Ub0Gr50viPQavnS+JJA3Jzt8o3oNXnP4j0Grzn8SSBuTnb5RvQavOfxHoNXnP4kkDcnO3yjeg1ec/iPQavOfxJIG5OdvlG9Bq85/Eeg1ec/iSQNyc7fKN6DV5z+I9Bq85/Ekgbk52+VXkVqu6UI77LzKHUP6bZ9H2I6DM/pM/o+w57UP6bZ9H2IX/Kx67+xj9/8AZHABk8cAAAAAAAAAAAAAAAAAAAAAdQuaRJIlb3ri/NIlrojvh4NwAEqAAAAAAAAAAAAAAAAAAAAAAAAAAAAAAAAAAAAAAAAAAAAAAAAAAAAAAAAAAAAAAAAAAAAAAAAAAAAAAAAAAAAGM5cMdwMLZbvZeBO0jF723vZL1Y9PeQKq5W2RhHrJnT41MaKY1xXRGd7ahvSu+zaVetYnfU97BevD6y0PJJSTT6Mxh14stsV4vXzDkMe3urVLw6MtE91uiFqeK8XJey9SXNGeFdxQ7tvnHp7ibR7vrYvXNjjLTxKUACigAAAAAAAAAAAAAAAAAAAAAAAAAAAAAAAAAAAAAAAAAAAAAAAAAAAAAAAAAAAAAAAAAAAAAAAAAAAAAAAAAAAAArMv+kzOezueZZ7/ALjoMnnkT95z2W98q394m/iGfXf2VYaQAZPIAAAAAAAAAAAAAAAAAAAAAHSYz3xqn/cX2EyPyV7iBgviw6n/AHdidD5CO6vh4eWNTLIAFmQAAAAAAAAAAAAAAAAAAAAAAAAAAAAAAAAAAAAAAAAAAAAAAAAAAAAAAAAAAAAAAAAAAAAAAAAAAAAAAAAAABpnLil7DOyWy28We4lDyL4wXTx9xEyvWPdZaNi7J3zXN/JLYxhBVwUYrZJGRzTO5dNY1AACFkPU8VZWM0vlLmmczGUqrU+kovodkc9rWH3N3fQXqy6+8tWfZ7P4V1PG3o28T4/f/tshNTgpR6M9IODdtLu5Pk+nvJxWY09e1eM6AAQqAAAAAAAAAAAAAAAAAAAAAAAAAAAAAAAAAAAAAAAAAAAAAAAAAAAAAAAAAAAAAAAAAAAAAAAAAAAAAAAAAACpue90/wB5nPZD3yLH/ef2l/J7yb82c7N8U2/N7k5PEMfxCftrDwAGTygAAAAAAAAAAAAABlCErJKMIuUn4IssbSeksiX+GP4lq1m3hnfJWnmVZGMpvaKbfkkSq9NybObgoL+8y9oxVGO1NaivYiTHF+dL4G0YY93Hbq5/uwoY6O/17kvdE2LSKvG2f1F8seteDfvZl3VfzEX9OvwynqMk+6toqVFMa4ttR8Wb42bLZol91X8xGLx634Ne5l47MJnl3lpVkX47GXUSxfmy+JqlCyvqmvaTtXi2g1xt+cbE01yJVmNAACAAAAAAAAAAAAAAAAAAAAAAAAAAAAAAAAAAAAAAAAAAAAAAAAAAAAAAAAAAAAAAAAAAAAAAAAAAAA+S3Brtl+qExG2EnxS3L7SsXuKeOS9eZWaZjekZCbXqR5s6JLZbIxvb2dFK+4ADJqAAAacqiORRKuS6o3AJiZidw462uVFzhLlKLLGi1W1KXj0fvN+uYe6WRBc18r3FViW91bs/ky5MvPeH1nT5o6nDF/f3/dZAAzSAAAAAAAAAAAAAAAAAAAAAAAAAAAAAAAAAAAAAAAAAAAAAAAAAAAAAAAAAAAAAAAAAAAAAAAAAAAAAAAAHkntFvyR6YXvaib/usJjyqJvhrk/JNnPF7lPbGtf91lEMjl/EZ+6sAAM3mgAAAAAAAAAAEjExLMqfq8oLrJnuFiSyrPKC+U/uOhx8dbKFa4YRNcePl3lzZ8/DtHlqxcSFUeCmPPxfiyfXjxjzl6z+o2QhGEdooyOmI082bTM7kABKoAAAAAAADTZjxlzj6r+ojNTqls1sTzGcIzjtJARoyUl7TI1WVyql7PBmcJcS9pKswyAAVAAAAAAAAAAAOw7MY1FukqVlFc5ccucoJs487Xsp+h1/EkZZvyuvo43k7uNuW19iXTif2nX042O+y7sdFfH6LJ8XAt9+F89zkL/5+z95/adpR/VN/wDykv8AKyMniE9NETNv2UnZOqu7ULY21wmlVvtJJ+KJ3anTILGhlY9UYd3ymorbk/H4/aROx/6Ru/hfei+ruhdqGdp93OLipRT8YuKTXx+0reZi+2uKlbYeM+6q7JUU3Y2Q7aq5tTW3FFPbkVShD85VXwR4PS9uHbltxdNjoOzmNLCtz8WXWuxbPzTXJlAv60r/AOc/6yYndrKXrrHSJ+XU58tN0+qNmRjVKMpcK2qT5kf0DSNZx3PGjCLXLjrXC4v2o09sf6BR/F+5lb2RslHVJwW/DOt7r3NFIr9nKJbXvHq+nMRqVTnYlmDl2Y9vyoPqvFeDO6yq8DDxpX3Y1KhHbdqpM53thFLUapLq6ufxZ0+biV52HLHtlKMJ7buPXk9yb23FZlXBTja9Y9vCp/LGhfsof8j/AEKbs5Cu7WlGcIzg4ye0luiyzuzWHjYN98Lr3KuDkk2tuX0Fd2V/TMP3JfYWjjxmas7c/VpF4h0Go5el6bbCvIxIcUlxLhqizB4GlazhuzGrhB9FOEeFxftRhr+i5Op5NVlE6oxhDhfG2vH2Ik6Zhw0TTZ9/dHq5zl4L3GfaKxMT3dOrTea2rHFy+k6X6ZqssW7lGrd2bex7bfE6bKzdL0Zxx3Uotx34YQ35ebOb03VY4utWZc4vu7pS414pN7nUZOFp+tVRs3jZstlZXLmvZ/5L5PMcvDHp4jhPp65fqpNdt0i/CjdjKPpEntHu1wv28SJOLqui14lMLaoOyMIqX8jvz25+BWav2fu0+t3Vz72hdXts4+8py8VravaWN8t8d5maxEvoOXDT8LHlffjVKEdt2qk+pzevZ+m5WJXDChGNinu9q+Hlsy87T/oS73x+1HDxi5SUYrdt7JFMVdxtr1eSazwiPLqezeJRVpVuZlVQkpNtOUU9ox/13NXazBrqroyaK4Qju4S4Y7e1feTdaS0/s3HGj1ajXy8X1f2Mzsj+VOy6fWbqTX70f/BETO+X6rzSOE4veI25/s3XC3WK42QjOLjLlJbroXnaPSq7NPd2PTCFlPrNQilvHx/Epey/6aq/dl9h1DylDWpYk36t1KnFPzTaa+H2E5JmL7hXp61thmLe8qHsjTVdbld7VCzZR24op7dSDrdcK9euhCEYxUo7RS2XRF/o2H+T9ZzaEvUlGM6/3d3/AOCi17+sN370P8qLVnd5Z5K8cERPnf8Ay6vNjp+Dju+/GqUE0uVSZFrx9G1mqSprr4l14I8Eonvan9C2fvx+05zs3ZKvWqFFvae8WvNbMzrXdeW2+XJFcsUmI1KPqmBPTsyVE3xLrCXmiGdP2zit8SXi+JfYcwb0nlWJcGekUyTWAAF2QAAAAAAAAAAAAAAADyT4VuaUnOSS5tsyslu9vIn6Pi95Y7pL1Y9Ctp1DSsLPAxljY8Y/rPmySAc8zt0xGo0AAhIAAAAAxsgrIOMujOUzcd42TKtrl1XuOtK7WMT0ijjivXjzRaJd/wCH9T6GXv4nz/yrcO3vK+Fv1o8jeVVNjqsUl08S1TUkmuaZFo0+jyV1IACrMAAAAAAAAAAAAAAAAAAAAAAAAAAAAAAAAAAAAAAAAAAAAAAAAAAAAAAAAAAAAAAAAAAAAAAAAAAAAADTmPbGl7dkbiNnv+SivNkx5Wp+aFNqD2w5+3ZfWUxa6rLaiMfORVFcnl5/XzvLr9AAFHEAAAAAAAAGyimV90a4dX4+RrLvS8buqe8kvXs+pF6V5TplmyenXaZi40YRjVWtkur+8soRUIqK6GFNfdw9r6mw63kTMzO5AASgAAAAAAAABvqwsq6HHVj2zj5xi2jTOEoScZxcZLqmtmiNp1Md3gAJQ8lFTi1LoQpxlVPb4e0nGu6vvIe1dANMXxLdHpprlwy2fibiVJjQAAgAAAAAAAAOu7H5EZYduPv68J8W3sf/AIORNuLk3Yl8bqJuE14opevKNNcOT078ltm9ns70+xUVcdU5txnxJJJ+Zeam46b2clS5JvulUva2tn97KaPazNUdnTQ357P8Ssz9SydRsUsie6j8mKWyRTja0xy9nR6uKkTNPMrTsf8ApG7+F96Pdcyp4XaWORDrCMd15rbmiq07UbtNulbQoOUo8L41utjHPzbdQyXfcoqbSXqrZci3H79+zP1YjFFY87d/R3VrWVU9+9hHn5rm19rOLX9aV/8AOf8AWMDX8zAxlRUq5Qi21xptr2dSF6XZ6f6ZtHvO87zbblvvuVpjmsy0y563iunYdpcLIzsSqvGr45Rs3a3S5bPzNfZ7RrNOc78lx72a4VFPfhRUfnXn/s8f/hf4kTM1zPzIOuy3hg+sYLZP7ysUvrivbNh5+p3mWfaLNhm6pOVb4q61wRa8dur+J1mtY9uVpVtNEeKyXDst9vFHz8vPzqz/ANnj/wDC/wAS1qT24+zPFmr93P3aPze1X9h/+SP4m3szCVeuqEltKMZJr2mX515/7PH/AOF/iV2LqN2JnSy61B2SbbUly5ltWmJiVN4q2rasy6HtHqWVgahj9xY1Dh4pQ8JcybqVENa0ZTo5ya7yv3+X3HJalqV2pWwsvjBOEeFcCaN2n65l6dQ6aVXKG+6U03t7uZT051GvLX6is3tFvyy16VpdupZTqj6kYc5za+T/AKkz8iavg5O+Km3vynXNLf37kD8o5Ec6eXTJU2Te7VfJP6GWcO1ebGO0qqZPz2a+8vbn7Msfo6+7e/l0OfN1aFc8txc+42nt0cmtvtOAJuoarl6i0r5rgT3UIrZIhDHTjHdHUZYyWjXiHc9p/wBCXe+P2o5ns7jek6vSmt41/wAo/o6fXsZZ2v5ediyx7oUqEtt3GLT5PfzI+m6ndpk5zohXKU1s3NN7L4la1tFJhpky0vli3s63Vdbx9OvjTbVOyTjxertyNmk6rRqcbO5rlDu9t1LbxOJzsy3PypZF3DxtJbRXJbGzTdSv022dlCg3OOzU1uiPR+39V46ufU7/AJVrpeN6J2snRtsoufD7mt19Rl2qtnRq+NbW9pwrUk/8TK6Wt5L1KOdwVK6MeHZRez+s0alqN2pXRtvUFKMeFcC2WxaKzyiZZTlpGOa1+du5wras6qnOhylKtx927W6+KOQ17+sN370P8qNena1labTKqlVyhJ8W003s/ZzI2Xl2ZeZLKsUVZJptRXLktvuIpSa2lbNnrkxxHu7XX8W7M0ydOPDjsck0t0vH2lf2f0K7DyPSsvaM4pqEE99t/Fld+def+zx/+F/iR8rtBqGTBwdqri+qrW319SsUvEcWl82Gb8++4b+1WbDJz401tSjQmm1859fuKQA3rHGNOLJeb2m0gAJUAAAAAAAAAAAAAAxnLhj7TI0TlxS9gTEbZU1SutjXHq2dPj1RopjXFckiv0bF4Yd/Nc5dPcWhhedzp00j3AAZtAAAAAAAAANJrZ9GABzOrYno+S5RXqT5/SeYNu6dUn05ovdQxVlY0ovquaZy/rU2+Uosv5h9N+H9R6+Hhb81f/QtgY1zVlamvEyM3SAAIAAAAAAAAAAAAAAAAAAAAAAAAAAAAAAAAAAAAAAAAAAAAAAAAAAAAAAAAAAAAAAAAAAAAAAAAAAAIWoP1oR8luTSuzZb5DXkki1fLTHH3KXVpevXHyTZXkvUpcWW181JEQzt5eR1VuWa0gAKucAAAAAAABvw6e/yYQ8Or9x0+NXxT325RKbRqvVstfj6qOgx48NS83zOrFGq7eZ1V9318NoANXKAAAAAAAAFhpmNVwWZuUt8enpH58vBEXDxbMzJhRUvWk+vkvMlapk1ycMTGf8A6ajlH+8/GRWe/aGlI1HKWGRquZfZxd/OtL5Ma5OKivoJULnquFdXkbSyceHeQs25yiuqZUFphQ9D07IzLeTug6ao+e/VkWiIjstS1rTO57e6rABdiAACHkw4Z8S6SMoPiimbciPFU/NcyNU+bQRPhtABKgAAAAAA9UXLom/cGmns1swPAe8Mtt+F7eewSbeyW7A8B64tPZpp+4OMl1i170B4D1Jt7JbsOMk9nF7v2AeA9cZLrFr3oJNvZLdgeA9cXHqmveeJNvZLdgAZcE/my+BiAAMuCfzJfADEGXBP5svgYgAZV1WWy4a4Sm/KK3Flc6pcNkJQflJbBOvdiD1Rcuib9x4009mtmEAMoQnZLhhGUn5RW57ZTbU9ra5wf96LQTqWACTb2S3Z64uPVNe8IeAG1Y17hxqixx+coPYJiJlqAPVFy6Jv3BDwHrTT2aa94UZPpFv3IDwAzrqste1dcpvyitwMAZWVzqlw2QlB+UlsYgAAAAAAAAAAAADey3AwslstvFmWFjvJyIw/V6s0tuUtzoNLxfR6OKS9eXNlLW1DatfZMhFQioroj0A53QAAAAAAAAAAAAABQ63h8E1fBcnykXxryKY30yrkt00TE6dHTZ5wZYvH+f7OYwruCfA+kunvJ5V5FMse+VcusXyZPxre9qT/AFlyYtHu+qtq0ReviW0AFWYAAAAAAAAAAAAAAyjGU5KMIuUn0SW7N08LKrhxzxrYx83B7BG4hHANtONfet6abLF/di2EzOvLUDbbj3UNK6qde/Tii0agROwG2WNfCLlOiyMV1bg0jXGLlJRim2+SS8Qbh4DZZRbUk7apwT6cUWjCMXKSjFNt9EkDbwEiWDlwjxSxrlHzcGaARMT4eA2zxr64uU6bIxXVuDSPK6bbd+6rnPbrwxb2CNw1g3SxciK3lRal5uDNQTExLwGddc7ZcNcJTfXaK3NnoeV/Zrv+BhG4hoBtsx7648VlNkI+cotIV491seKumycfOMW0DcNQNzxMmK3ePal7YM1dAmJiXgBt9GvcOPuLODbfi4HtsDemoGUISnJRhFyk+iS3bPbKrKmlbXKDfRSWwNsAba8e+2PFXTZOPnGLaNYNvAb68PKtjxV49s4+ag2jXZXOqXDZCUJeUlswjceGAMoxlOSjCLlJ9Elu2bfQ8r+zXf8AAwmZiGgGdlVlT2srlB/3lsYxi5SUYpuT5JJdQPAbLKLqknbVOCfRyi0K6bbd+6rnPbrwxb2BuPLWDOyudcuGyEoS8pLZmAAAAAAAAAAAACqulxXTfmy0slwVyl5LcpbJ8Fcpv9VNl6tsfbcypMmXHk2S/vM1AGD5+08pmQABAAAAAAAADoNNr4cOpeMufxLpLZJLwK3DjtGmPkkWR2xGoeLed2mQAFlAAAAAAALLS6K64T1DJW9NL9SL/Xn4IiZ1C1a8p02Wf/2rT+6XLLyY7z84Q8veypNmRfPJvnda95ze7MIRlOahBNyk9kl4siI15Te3KdR4StNw/TMnhk+GqC4rJ/NihqWZ6XkeouGmtcNUPKJKz5RwMRadU07JbSyJLxfhH6CqIjvO1rfbHD/UABdkAAA1utiBH1bNvbsTyDbyul7wNoAJZgAAAAC+7IW8Go2Vt8rK/rT/APJj2sq4dXi0udlaf080Q9Cu7nWcaXnPh+PL7zo9axe/1jS3tvvN7+5bP8TG325Nu2kc8HH4lPsw09HeGtv5ngXv2Oa7I18WqTm18ip/Hdf6nRwyt9ctxd+lEZfTu/xRC0HF9H1LU+WyViUfdzf3oyidVmJdN6xbJSY9twrtVt7ztbjR/Zzqj9e/3k3tj+j6f4v3Mpe97/tRGzfffKW3uUtkdfqOLh5VUYZvDwKW63nw8y1vtmrOkTkrkiPeXJdl/wBN1fuy+wndrLZ05+HbW9pwi5J+1MtsHTtKx8mNmJwd6k9trXL6tyn7Zf0rG/cf2kxaLZFbY5x9PMT8rTUYw1js+7a1u3HvIrya6r7UV3Y/E3ldmSXT+Th9r+4dkc3nZhTfJ+vDf61/37Sw1OyvRdFlXj+rKbcYee7e7f0L7iJ3G6Q0rxvrPPtHdzev53p2pzcXvXX6kPo8fie9m/07jf4v8rKws+zf6dxv8X+Vm0xqkw4aWm2WLT8ur1XV6tLdXe1zmrN/k7cttvxNXd6dr+I5xgt+nFttODK3tn1xP8f3GvsbKXpOTH9VwTfv3/8AJhFdU5R5d05ZnN6du8f9KmGPPE1ivHs+VXdFe/muZ22p6hXpuMr7ISnFyUdo9f8Avkc3riiu1FTXVyrb9+50uo0YmRjqGc4qriTXFPhW/vJvO+MyjBWa84qpre1WLOqcFj3Jyi14FHo2nvUs6NTbVcVxTa8i11fA0enTbbMSdTuW3Co3cT6rflv5GfYxL/1cvH1V9paJitJmrKa2vlrXJO1lm6hg6FTCmFXrNbxrh5ebZW52v4GbplkZ47d3SMJro/NMrO0kpS1vI4v1eFL3cKKsmuONRMq5eptFprHjw6fsX1zP8H/UVnaCLnr98F1lKKXwRZ9i+uZ/g/6ir7RNrXMhrk04/wCVCP7SU3//ADV/f/l1Mli6BpnHGpyUdk3Fc5vzbIK7SaflUWQyqJL1W1CS4lL2e836drmHqFCpy3CFrW0o2fJl7vD6DXn9mcW+LniPuLOqXWL/AAMoiIn7/LptN5jeHWvhSdnGpa/S4x4U+NqPl6r5E7tn/PYv7svuIXZ+qdPaGqqyPDODnGS8nwsm9s/57F/dl9xrP9pDmr/+a37/APDf2Z0mpYyzciClOXOCl0ivP3m6ztViQyXXGqyVae3eLb6kSpNw7Mb19Victv3ThCtaxeZmV8mScFa1o7LXdMoz8B5uMo97GPGpR/Xj/wCCv7G/0vI/cX2lx2dbnoNCn02kvo3ZT9jv6Xk/uL7SNzxtX4XmInLS8e6Z2rwFdjRzK1vKr1Z7eMf9H9pl2P8A0Zb/ABn/AJUSsbIhZqefpt3NP1op+KcVuvr+sw7P47wlmYkufd3bp+aaWzKzP2cZXisetF4/WP8ANy0sf0rXJ0b7d5kOLfkuI67MysXQcGtV0Phb4Yxjy3fm2cdkXTx9Xture04XykvepHXYmq6fq1Kqt4FOXWqzz9nmaZIntPsw6eY+6InVkDJ7Qadm6fbG/HbsS9Wua33fsfgcqdZqXZemdcrMFuE1z7tvdP3eRybTTaa2aL4+OvtY9T6m45gANHMAAAAAAAAGu2X6qM5PhW5pjGVk1Fc22RK1Y90zS8Xv8hSkvUhz+k6HoR8LHWNjxguviSDntO5dNI1AACq4AAAAAAAAAAAAAAACp1vD7yvv4L1o9fcU2Nb3Vqb+S+TOulFSi4vozldQxXi5Mo7eq+cS8d+z3vwrqOUTgt/kngj4VvHXwP5UfsJBnMaejManQAAgAAAAAAAAMoxc5KMVu29kjEl6Uk9Txt+neL7Qi06jbp8bHxtE0922bcaXrz25yfkiHV2nqlbw248oVv8AWUt38DPtU5ehUpfJ7zn8GcsViNuTFirkryv5lbYVENX1icu6VdPy5Rjy5f6l3qWq06UoU11KU9t1CPJRRX9k9uPK89o7fWQO0Df5Yu3/ALu3wQ9yaxfLwnxEOgwM/H1iiyuypJr5VcufLzRzGp4foOdOlbuPWLfkyd2X4vynLbp3b3+KMu1W3p9Xn3fP4seJTSPTy8I8OllCFlHd2bOM48LXnyOQpxpYevU0T/Vujs/Nb8mdHq10sfAryI9apxl710f2mnUaIZFmFqFPPhshu/OLa2/79pEMMNprH6Sj9q/6Pj/vv7Df2dxKqtPjkcKdlm7cvFLfbZGjtX/R8f8Aff2EXRNahiV+j5Kfd77xmlvw+8n2aRW1sERVKj2nh3zjZjSjDfbdS3a+gptVyqsvOnZRWoQ6JpbcXtZ09uFp+qV94lCbf+8rez/795zOq6dLTshQcuKElvCXmI0vgnHy7RqXS69+hrv8P2oruyX/ALv/AAf9RY69+hrv8P2oruyX/u/8H/UR7Ma/2Fv3/wCEvL16GJnTx7KJOMNt5xlz6b9P9TLUsDH1PC9Ix1HvXHihOK+V7GUOvfpjI96+xF/2c4vyTDfpxS2925Pha9Ix0rkr5U/Zf9Jy/hP7UXOqaytOvjU6HZxR4t+Lbxfs9hVdntlrV3D04ZbfFFxqFemTui85195w8uKTXIT5MvGcv3RvspNT1yOfiOhY7hvJPfi3+4tezH6Lf8R/cU2twwIOn0Bw58XHwyb8tvvLnsx+i3/Ef3CfC2WKxh+2NIz7SqGRKFmN6sZNNqfP4bG3tFh024Ly4xSshs+JL5SfL7wuzdDyHZZdOcXLicUtjDtHn1RxnhVtOyTXEl+qlzH7KV4zevpf5uYOx0aSydDhB8/VlB/X9xxx0/ZS3fGvq+bNS+K/0Jl0dTH2b+EDs1Rx6o5tfzUW/p6feTe1dO9NFy/Vk4v6ef3G/SKliy1K5rZK2S+hbv7zC9+m9llN85Rgn9MXz+xke7G195Yt7dobtMfovZ1WeKrlP7dir7OadDJsnkXRUoVvaMX0bLHUn6N2bjX0bhCH2b/eZdmtvyUtuvG9yFeUxS1o95Y6hr9eHkOiqnvXDlJ8WyT8iQli65p/Fw9d0m1zhI5DJ4nlWuXyuN7+/c6Dsm33OQv1eJbe/ZkzC+TDWlOVfMKrTa5U63TVP5ULeF/QdJq+pvTYVSVSs421zlttsU0tl2r9Xp3q+wu9U02OpRrjK118Db5LffcSjLNZvWb+NNenZ9OsU2QsoS4duKMvWTTKGOMsTtHXRH5Mbo7e57NfadBi4mLouLZOVj2fOU5ePkkjnasn0vtBXftsp3R2Xs6IQYvNuP5Vz2mrndRjV1xcpyt2SXuNsVToOlbvaVj6/wB+X4FjZ3cdrbOFKvd8T8Cl7T4kraIZUG2q+Uo+Gz8SIZY7cuOOfDnL7p5F07bZcU5vds1gF3p+AAAAAAAAAAAaMyXDjv2vYpNQnwYkvOWyLbUJc4R+kotWnyrh72y3iq2W3DBaVaADF4QAAAAAAAAAAOrxf5yv3fcTytw5bqmXmkWR3Q8S3kABKoAALXhx9Lx6nbRG/Ltjx8M/kwT6cvFnkM7Dyv5PMxK6U+ltEeFx968RrUHdKrOrW9NsIrdfqyS2aKsziNxtve01tqPCzei5Dya4VuNlFj5XR5x29vka9UyoWzhj4/LGo9WC+c/GRHpzMiiqyqq2Ua7FtKPgaCYid91ZtXWq+4WuDGOn4b1C1J2y3jjxfn4y+gjabh+l3vvHw0Vritn5Ix1HM9MyOKK4aoLhrh82KE950V+2OX+iNOUpzcpNuUnu2/FngBdkAAAAABCv/npE0g3c7pe8JbQASyAAAAAGVU3VbCyPWMlJfQfR3XC+dF/Xg3lH6VsfNixr17Uqq41wyWoxSilwRfJfQZZKTbw6unzVx75LDHzd+2E7N/VnY6vo22X1pHSzjDFhlZHjJd5L6IpfcfPIW2QuV0ZbWRlxKXt6k23XNSuqnVZk7wmnGS4IrdfAi2OZ1pfF1MVieXztq0xt6tiN9XfD/MjpO2P6Pp/i/czkqrJ02wtrfDOElKL8miTmapmZ1ca8m7vIxe6XClz+hFrVmbRLKmWK47Un3TOy/wCm6v3ZfYTO2X9Kxv3H9pRYuTdh3q7HnwWLdJ7J/aZZmfk50oyyre8cVsnwpbfATWefIjLEYZx+6V2d/TeN739jLXtp/wCz/wAf/Sc5j5FuLfG6iXDZHo9k9vibs3UcrP4PSre84N+H1Utt+vRewTWZvFiuWIwzT3lFLPs3+ncb/F/lZWG3GyLcW+N1EuCyO+z2T25beJe0biYZUtxtEz7Ox7QaTfqbo7iVce74t+NtddvZ7DZpen06Jh2TutTk+dk3yS28Ecx+cOqf2r/8cfwImVnZWY16RfOzbom+S+gxjHbXGZ7OyeoxRab1juk25fp2vRyNtlO6PCn4JNJHWa7gW6jgxoplCMlNS3k+W2z/ABOEhOVdkZwe0otNPyZY/nDqn9q//HH8C1qTMxx9meLNWItF/dKfZTOSb72j/if4Grs1qEMLPcLZcNVy4W30T8DU+0GqNbelf/jj+BWExW0xMWUnJStotjjx8ux17Qp6hcsjGlGNm20oy5KXk9ytfZa+GFbbbdBWxW8Yp8tvHdlfi61n4kFCrIbgukZJS2+J5mavnZsOC+9uHzYrZP4dSsVvHbbS+TBbdpidrnsX1zP8H/UV2u1yu7Q3VxaUpyjFbvZdEQ8LUMrA4/Rbe749uL1U99unVe01ZORblXyuvlx2S6vZLf4ForPObM5y1nFFPh0GT2Tmq4PFvjKe3rKfJN+xlroODk6fizhl3KSb3jFPdQRyuLrWoYsFCvIbgukZpS2+J5l61n5lbrtvfA+sYpRT+BWaXntMta5sNJ5VidrLBvhk9sXbVzhKUtn57Ra3M+2f89i/uy+4oMbJtxL43UT4LI77PZP2eJszM/Kz3B5VveOHKPqpbfAtw+6JZ+tE47VnzM7dX2czK83S1i2NOdceCUX4x8PwKuzspk+kuNdtfct8pNvdL3FFVbZRYrKpyhOPSUXsyyXaPU1Dh7+L9rgtyvC0Tuq8Zsd6xGSPDpNRvp0bRu5rltLg7uteLfn95Udjf6XkfuL7SiyMm7KtdmRZKyfnJmeHnZODOUsWzu5SWzfCnv8AEn0/tmPeUT1ETki2u0LPWcmeH2nsyK/lQcHt5rhW6Oux5VXwjk1c1bFc/NeH2nzvJyLcu+V18+OyW272S32W3gScXWM/EpVNGQ4VrouFPb4oi2OZiFsXUxS9pnxL2WLLM1u3HhKMXO6S3k+nNlrmdlLYy3w7oyj82zk/ic7OyVlkrJPecm5N+0sKNe1KiChHIcorpxpS+vqWtFv7ssqWxd+cOs0qi7TtN4c29ScN5OW+6jHy3Zw2VYrsq62K2jObkl72SMzVc3OjwZF7cPmpbL6iEKUmNzKc+aLxFa+IAAaOYAAAAAADGcuGPtA12S3e3giy0bF4pu+a5L5JX49Mr7o1x8WdPTVGmqMIrZJGV7ajTeldyzABi3AAAAAAAAAAAAAAAAAAAIOq4npOO3FevHmicOpK9L2x2i9fMONrm6rFJdV1RaxkpxUl0Zo1jE7jI7yK9Sf2mvBt61P3om0bjb62mSufFGWqYACioAAAAAAAAZ1WSqthZB7Sg1Je9GAA7SSx9c0zZS24ufthIq6ezFnfLv74d2n+pvu/wKSjIux58dFkq5ecXtuSbNY1CyHDLJnt7Ek/iiupcsYclO1J7JuHOOja1OmdilVJcLkn08tyz1fR1qMo302RjZttz6SRyT5vdkrH1LMxY8NOROMfCPVL6GTpa+K24tWe7ptK0yGl1WW3WRc2vWl0UUc3q+Ys3PnbH5C9WHuRryc/Ky1tffOcfLovgiMIhOPFMWm9p3Lsde/Qln+H7UQuzWWraZ4VvPh9aG/l4opLtQy76nVbfOcH1izVTbZRYrKpuE10aI12Vrgn05pLou1f9Hx/339howNBqy9Oja79rZ80481H2MqMjMyMpJX3SsUea38DHHyr8aXFRbOtvrwvqTpNcV644rE93RaVomRg5qunfHgSa4Yb+t7yJ2pyK7MiqmDTlWm5beDe3L6iBZrGoWQ4ZZM9vYkn8UQm23u+bGimK3PneXZa9+hrv8P2oruyX/u/8H/UU92oZd9TrtyJzg+qZhj5eRi8XcWyr4tt9vEjXZWMExjmm/Loc7QbMzUbL3dGFc9uSW76ErOyaNH05U1NKajw1x8d/NnMvVc9rZ5Vv0PYiznKcnKcnKT6tvdsaIwWnUXntC37MfpOX8J/ai01jR7NRyYWwthBRhw7NPzf4nL0ZFuNZx0WOEttt15Ej8rZ/wDarPiTpa+K8351lJztCtwsWV87oSUduST8XsXHZj9Fv+I/uObu1DLvrdd185wfVM8oz8rGr4Kb5wjvvshovjvenG090/S9QeJq1kbJPurJuMt3058mTe02BxQWZWucfVs93gzm5Nyk5N7tvdslS1LMlU65ZE3Brhab6oaTOKecXqiF32Wt4c+yvwnX9af/AJKQ2U3WY9ispm4TXRoS0yV51mrr9XccXSsqUeTsfxb2X2EPs5JZGl3403yTa+iS/wDJQ35+Vk18F185x332bMcfLyMXi7i2VfF128SNMIwT6c133X/aqxRxaKV+tJv4L/U0dmc6FUp4tklFTfFBvz8imyMq/KcXfbKxx6b+BqJ12Xrh/wDnwl0updn5ZGVK7HsjHje8oy8H7CdRVRommvjnul60n4yl7DmatXz6YcMMme397aX2kfIyr8qXFfbKxrpu+hGpZ+jktEVtPZK062V+uVWy+VO3if0lt2qk41Yzi2vWl0fuOcrsnVZGyuTjOL3TXgbMjMyMpRV9srFHpv4E6a2xbvFo8Q6vT74avpThdzltwWe/z+853Fx54uuU0WfKhdFe/n1IuPlX4rk6LZV8XXZ9T2zLyLL43ztlK2O20n1Q0iuKazaI8S6PtRZOGDXGMmozntJefIy0DMjm4MsW7aU61wtP9aP/AHyObyM3JyoqN90rEnukzCi+3Hs7ymyUJ7bbojXZX0P/AJ8fdu1LDlg5k6X8nrB+aIhvyMu/KcXfbKxx6b+BoLOiu9d/IAAkAAAAAABJ8MW30S3ArcuXFkS9nIoNRnx5cl4RWxczl8qcveznpyc7JSfWT3Jv2jTLr7caVoxABk8kAAAAAAAAAAHQabZxYdUvGPL4F0nut0c3o1u8LKn4PiRf48uKpea5HZSd1h5GavG8w2gAuxAABLwdQtw24pKymfy6p84yJNmBRmwd2mN8S5zx5P1o+7zRVmVdk6pqdcnGUeaaezRWY94aRftq3eHjTi2pJprqme1wlZZGEE5Sk9kl4stFk42qRUM3ajJ6RyIrlL95febK8d6LTPJv4JZMt40JPde2RHL/AFWjHvvE9mnUJxwsWOnUtOW/FfNfrS8vcirPZNyk5Sbbb3bfieExGlLW5SAAsoAAAAAHQgL1rN/N7ku+XDU/byItS5tgnw2gAlmAAAAAABthi5FkFOui2UX0cYNphMRM+GoA2VUW3b91VOzbrwxb2CNbawZThOubhZGUJLqpLZntdVlsuGqEpy232it2E6YA2W0XU7d7VOvfpxRa3MIxlOSjGLlJ8kkt2waeA2WY91KTtqsgn0cotHlVNt2/dVTs268MW9hs1PhgDOVNsLFXKucZvpFxe7+g2ehZf9lu/wCWyNmpaAbpYeTGLlLHuSS3bcHyNJJMTHkAJFeDl2w468a6cfOMG0NkRM+EcGU4Trm42RlCS6qS2ZnXj32x4qqbJx323jFtA1PhqBv9Cy/7Ld/y2a7KrKZcNtcoSa32ktmRsmJhgDdLFyIwc5UWqKW7k4PY1Ri5SUYpuTeyS6sk1MPAbLMe6lJ202QT6OUWjCMXKSjFNt9EgaeAky0/MhDjliXqPm62RhsmJjyA3+hZTW6xrv8AlsehZf8AZbv+WyNwnjPw0ANNNprZrwBKoDZXj33R4qqbJpPbeMWzGyudcnGyEoSXVSWzCdT5Yg3RxMmcVKOPbKL5pqDaZ76Fl/2W7/lsjcHGfhoBtsxr6o8VtNkI9N5RaRqJJjQAAgAAAAADROXFLc2Wy2W3mZ4GM8nIUdvVXNkTK9YWej4vd199NetLp7izPIxUYpLoj05pnc7dVY1AACEgAAAAAAAAAAAAAAAAAAAADRm48cnHlW/LkcpKM6bXF8pRZ2RR65ibNZEF7JFqy9X8L6n08npW8W/r/wBsKbFbWpL6TMr8O3u7OF/Jl9pYFZjUvcvXjIACFAAAAAAAAAAAAAAAN9GJkZP8xTOa80uQJmI8tAJGRhZOMt76JwXm1y+JoS3eyBExPeHgJkNLzpx4o4tm3tWxGtqspnwWwlCXlJbMIi0T4lgDOqqy6ahVCU5vpGK3ZldjX4+3fUzr4unFFrcJ3G9NQNtOPdkNqmqdjXVRjvsY2VTqsddkJQmusZLZg3HhgCV+Ts3+yX/8tmq3Hvo/nqbK/wB6LQRFonxLUAb5YeVCrvZY9qr234nB7bBMzENAN9WHk3w46qLJx6bxi2jP8nZv9kv/AOWwjlHyigkTwcuuDnPGujFc23BpI8qw8m6HHVj2zi/GMW0DlHnbQD3obaMW/JbVFM7NuvCugTMxHlpBKv0/Lx48VuPZGK6vbdIihETE+AEiGDlWVqcMa2UGt1JQbTNATExPh4Dfbh5NMHO3HthBfrSg0jSk5NKKbb6JAiYnw8BMWlZ7hxei2be7n8CLOEq5OM4uMl1TWzQRFonxLEABIAAAAAAAAAAAAAGnMnw48vOXI3ELPnvKMPJbkx5XpG7KvPs7vEn5y9VFKWOrWc4Vr95lcVvPd5vXX5ZdfAACjjAAAAAAAAAABvwru4yYTb9XpL3HUYs+Ge3hI5AvNLye+oUG/Xr5fR4G+G3s4urx7jnC+Brps7yG/iupsOh54AAAAAGUpykoqUm1FbLd9EYgAAAAAAAAAAYW2d3Bvx8AI+VPinwrohBbRRrguKW7NwhFp9gAEqAAAAAAd32caWhY2/8Ae/zM4Q7PTHJdklKD2lGqxp+1OTRjm8Q7OjnV5n9HPdoMT0PVbYpbQs/lI+5/67nTdmsVYulQlJbTvfG/d4fV9pH1TEWtYuBk0r5UkpbeEX1+DRPjfGWsxxK9lCihyaXg20l9X2lLW3WIdGPHFMs29p8f5uU7TfpzI90f8qLXsfjqNWRly5bvgT9i5v7iq7S/pzI90f8AKjo68ezD7M91TXKVzq+TFbvil+G/1FrT9kR8ssVf/ta3xtq12MdS7Pxyq18lK1e7o/8Av2HM6P8ApfE/ix+06vQKbXozxcumdezlDaa23i//ACzmNPplj69RTP5Vd6i/oYpOomqM0TNqX+XQdq6p304lVUXKc7dkl7jdFUdnNH3e0rX/APfP8C1t7qO11vClWm+KX6vmUHa3CnbRXlwbcavVlHfkk/EzrO9Vnw6cteHLJHlQ4d9mTreNdbLinPIg2/8AEjstX1NaXjwtdTs4pcOylt4HE6X+lcP+PD/MjuNThgzoitQcFXxerxy2W5fLrlG2HSzaaWmJ7qHK7UxvxbqfRHHvIOO/edN1t5HNnRazTo0NPk8F1d/xLbhm29t+fic6aY4jXaHPnm821edrnsxhVZeoSldFSjVHi4X0b35F5q+vrTMpY6xnZ6qk25cK+jkcvpOoT03MV0Y8UWuGcfNHX1ZemazWoPu7H+zsW0l7v9DPJH3bmOzo6e28fGk6sodc1nF1HDrhVR/K77uU1zh7E/aWnZD9FT/jP7EV2udn4YlEsrEcu7j8uEuey80yx7Ifoqf8Z/Yhbj6f2px8/X+/zppv7Vwpvsq9Ek+CTjv3nXZ+4otZ1JaplwvVTr4YKGzlv4t/edJdR2ed03a6O8cnxb2Pr4+JyuoqiOfcsXbuVL1OF7rYtjiu+0M+onJx1a0TD6BGMLMWFdiTjOHC0/HkcTHDlg9oqMeX6uRDhfmuJbM6jVrpY2jwyIfKpdc18UvvI+rU15UcHVKOfd2Qk35xbX2P7zOk6/zdOesX18x3/wAmntj/AELH/iP7DZ2Vwqq9PWW4p22t8/FJPbZfA19sf6Fj/wAR/YQOz+uwwa/RspPud94zS34fo8iYiZx9mdrVr1O7Jse1tayHGzEnGvfbfi9ZfQUetZdGbqE7cepQh03S2c/azrbsHTNYrdkVXNv/AHlb2kvf/qcnrOlz0vJUOLjrmt4S+5lsc1327Sz6iMvHvO4dnl5awdMeS4cahGPq77b9EUv53w/sUv8Amf6F5kRx5ae45nD3DiuLiey8PvKPNo0BYV7odHequXBtY299uXiZ0ivvDpzTkjvW0Q5m6feXTs224pN7e8wBIwMd5edTQv15pP3eP1HV4h5MRNp07DSlDTNDolYtnY4uXvk0vsa+BVdsMbhvoyUuU1wS966fb9RYdp68i3EooxaLLPX4nwR322XL7fqNus0Szez7lODjbGCt4WuaaXP6tzmrOpi3y9TJXdLY49ohVYXaeOLh00PEcu7io78e2/1HQ5easbTZZjr4koqXDvt128fpPnZ3Orf1as/hR+4tkpETDPp817VtufEKHWNfjqWGqFjuv11Ldz3+4pADetYrGocN72vO7AAJUAAADey3YNVsufCgmI2wbcpe1nRaZi+j46bXry5srNJxe+v7yS9SH2l+Y3n2dFI9wAGTUAAAAAAAAAAAAAAAAAAAAAAAAMLa421yhJbpozAHI5dEsbIlW/Do/YTMW3vaufyo8mT9axO+p72C9eH1lFj291apeHRl57w+r6TP9Th3P5o8/wDv1WgCe63QM1wAAAAAAAAAAAABO0jC9Pzo1y/m4rin7jotS1OnSa4U1VJza9WC5KKK/snt3uT87hjt7uf+hD7R8X5Xs36cMdvdsV8y5LR6mbjbxCXZ2j77Dtrsx495JbLxj9Ju7NYEO6eZZFOTbVe/gl4nNHZ6Rz0Org68EtvfuxPZGasY6ar7oOV2l7vJlCilTri9nJv5XuJ11VGtaYpxWzkt4N9YyONOs7Mb/kyW/TvHt8EJjSM2KuOsWr5hTdn046zWmtmlJNfQzotXxFnYVlcedsPWj7/9Sj0vb85p8PTjs2+suMjK9G1yqEntC+pR+lN7faJ8q5tzkiY862rOynLIyP3V9pC139NXe+P2I6DGxVi63fKC2rvr41701v8Ab9Zz+u/pq73x+xCPLTHaLZZtHw6jU8t4OFK+MFNxaWze3VkTTdXp1NyotqUJ7b8L5qSMu0X6Is/ej9pz2hcX5Yx+Hze/u2ZER2Y48dbYptPlnruBHBzF3S2qsXFFeXmi/wA/+r0v4MfuIPazbgxvPeX3E7P/AKvS/gx+4labTatJn5Uem63LAxe4VCmuJvdy2OlxMt5OnxynDhcouXDv5bnCHZaV+gK/4cvtYmFupx1iOUR3mVRl9oZ5OLZQ8eMVOO2/F0+otuzn6Ih+9L7Tjjsezn6Ih+9L7RPhPUUrTHqvy5jDxXmahCjfZSk935LxOpz8yjRsSEa6lu+UILl72yk7O7flh79eGWxu7V8XpVHzeB7e/f8A8D3Tkjnlik+E7StbWfd6PdWoTa9XZ7qXsKntDgQw8uM6lw12ptJeD8SNo+/5VxuHrxr4F12r29Go+dxvb4DxJxjHmiK+JWGkSUdJxm3suFL6zm9ewvQ89uK2rt9aPs80XlCf5scns1Q2vo3NWQo6zoStit7oLfl85dV9P4CGWO00vNvbem/tD+hrPfH7UQuy2NW67cmSTmpcEd/Dl/qStclx6C5/OUH9aKLSNUlp1slKLnVP5UV1XtQjwtjra2GYr8rXM7QW4ubOn0VcEHt6zab9pWa1qVeoW1uqvhjFdWvWb/A6KF2natXw/wAna9vkyW0l95Q65pMcDhupbdMnts+sWI0nDNItETGpVAALO0AAAAAAAAAAAAACqvn3l0peG/Iscifd0yl47bIpsizuqJz8ly95evy2x6rE2lT5lneZU5eCeyNIBhPd4FrTa02n3AAFQAAAAAAAAAADbjXyx7o2R8Oq80agInSJiJjUupxchSjG2t7xkWEZKUU0+TOQwcx409pbuuXVeXtOhx8hJKUXxQlz5HZS/KHlZsU45/RPB5GSnHeL3R6XYAAAAAAAAAAAAHkpKK3k9kAk1FNt7JEKybtn7PBHttrtey6eCMoQ4Vz6gmdPYx4VsegEswAAAAAAAA7TS/6p/wD0rPtkcWSq9RzKsf0eGRONWzXAumz6lL15Q3wZIxzMz8L7svqdVOHdRkWxgqnxx4ntun1S/wC/Ex7NZEsvWsy+fWyDfu5rkcybsbLvxJuePbKuTWza8iJx+de61OomOMT4hdahjel9r+5a3i5Qcvcopst9e1eelqmNUITnZu2peCRyKz8pZTyVfLv2tnPx2MMnLvy5qeRbKySWycvBEenuY37LR1EVi3HzMuq0TXrdRzHRdXXD1G4uO/Noi6ljdz2rxLUvVunGX0p7P7jnaL7ce1W0zcJx6SRut1HMusrstyJynU94N/qsenqdwfUcqRF+8xLpu19s4YFUIyajOfrJeOyMuzudHUNOliX7SnXHhaf60H/3sctk5+VlxjHIvlYovdKXga8fJuxbe8oslXPbbePkR6f26T9T/wDXnHhYPBlp/aLHolu49/BwfnHiWx1GuabPU8WFVdkYOM+LeXuZxd2flX21223ynOp7wk+qZu/LWpf2ywm1LTqUUzY6xasx2lY2dlMiuuU3k1NRTfRnPk6Ws6jKLjLLsaa2aIJesW/vMck451wjS10DTKtSyZxusUYQW/CntKXuJ1nZO+N29GTDg35OW6kvgc7CcoSUoScZLo09miwhr2pwhwrLlt7Ypv4tFbRfe4lfHfFx1erqNbvhh6JOq2zjsnDu479ZPbZv7zR2Q/RU/wCM/sRyN+Rdk2d5fbKyXnJ7m7G1HLxK3Xj3zrg3vsvMr6X26a/VR6nOY7LzI7LZF2RbasipKc3JJp+LKfVdMs0u2FdlkZuceJOJ7+WtS/tlhGycvIy5RlkWyslFbJvwLVi8T3llktimPtiduy17+rdv7sP80Sv7K5sbabNPue62coJ+K8V95RXalm30Om3InOt7JxfTkR6brMe2NtM3Ccekl1RWMf2zEtLdTE5IvH7Oq7Y/0LH/AIj+wiaZ2dpzdMV0sja2b3i481H2NeZTZOflZcVHIvlZGL3SfgYY2VkYs+LHunW/HhfUmKWiuolW2alsk2tG4dPpHZ/JwNQjfPIhwR35Q39b3kXthlV2XUY8GnOrdz28N9uX1FbZrup2Q4JZc9v7qSfxSK9tttt7t9WxWk8uVi+anDhjjtL6DnYss3SpY0JKMpxjs30XNM5/80sn+01fBlWtZ1FJJZdmyPfy1qX9ssK1peviWl8+HJO7RKJfU6MiyltN1ycW147PYu+yGN3mdZkNcqo7L3v/AE3KKc5WTlOb3lJttvxZvxs/KxIOOPfKuMnu1HxNbRM105sdq1vFp8Oj1XtHdhahZj01VTjDZNy333295YaJqL1XDslbCEZRk4yjHptscLZZO2yVlknKcnu2/Fm7FzcnD4vRrpV8XXh8TOcUcdR5b16u0X3bw8zcd4uZdQ/93Npe7wOy1b+rVn8KP3HFX32ZFrtum5zl1k/E32anm20OizInKprbhfTYtaszr9GePLWnKPlEABo5wAAAAB5KXDHc0wjKyxRjzcme2S3l7EWmjYu7d817IlbTqGlYWWJQseiMF18TcAc/l1RGo0AAgAAAAAAAAAAAAAAAAAAAAAAAAAAB5JKSafRnL6niPFyXsvUlzR1JD1LFWVjNfrLmmTEuzoup+nyxM+J8/wDv0UuDdxR7uT5x6e4lFTGUqrd+kovoWsJqcFKPRi0Pp8ldTuHoAKsgAAAAAAAAAAT9HzlgZ0bJ/wA3JcM/d5nRalpdOqwhdVaozS5TXNSRxxvoy8jG/mLp1ryjLkRMMMmKZtzrOpXn5uVU4ts78lcaW6lttGPvPezeoQjB4VskmnvW30fsKK/LyMn+funYl4N8vgaRo9K1qzF526XK7NxtyZWU3KuEnu4uO+3uJuTfRoumquD9ZLauL6yfmcvDUs2EOGOVal+9uR7LJ2zc7JynJ9XJ7sjSno3tqLzuIWPZ9t6zW2921Lf4Mldqm1mUNPZqH3lJXZZVNTqnKEl0lF7M9tvtvad1s7GuSc5N7E67tZx7yRd2ek5cc7Crte3eR9Wfsf8Aqc1rv6au98fsRCpyL6N+5usr368Emt/gY2WTtm52TlOb6yk92IhTHh4Xm0eHb6lhvOw5UKfBxNPfbfoyLp+lY+lKV9lqlPbZzlyUUcx+UM3+15H/ADH+Jqtvuu/nbZ2fvSbI0zr094jjy7J2t58c/M3r/mq1wx9vmzoM/wDq9L+DH7jjTfLLyZV93LItcNtuFze23uJ01th3xiPZoOy0r9AV/wAOX2s403wzMmFarhkWxguXCptL4CY2tmxzkiIhoOx7OfoiH70vtOON9eXk0w4Ksi2EV+rGbSExszY5yV1DPEyXh58L0t+CXNea8Tqc3Ex9aw4SrsXLnCa57eaZxvU2UZF2PLem2dbfXhe24mEZMU2mLVnUw6jS9Ehp9rvttVk0uXLZR9pT6/nxzctRqe9VS2T834shX52VkR4bsiycfJy5fAjjSKYpi3O87l2GP/Vh/wDy8vsZUdm830fMdE36l3JeyXgViy8lVd0si1V7bcCm9tvLY1JuLTTaa5poaRGHtaJ93YdoEo6NZGK2ScUl9KKnRNLxc6iyV1m8+ihF7OPtKuzLybYOFuRbOL6xlNtGqE5VyUoScZLo09mhophtWnGJ7ujo7NypyoWelepCSlyjsz3tRl1rHhixadjkpNeSKR6pnOPD6Xbt+9z+JFbcm3Jtt9WxoritNoted6eAAl0AAAAAAAAAAAAACHqE/kwXvZR6rZtCFa8Xuyzvn3l0peG/IoM23vcmbXRckWt2rpHV39PDx95aAAYvFAAAAAAAAAAAAAAAACTh5s8WW3yq31j+BGBMTMTuFbVi0al0+LlRsjx0z3XivxJ1d8Z8n6rONqtnTPirk4v2FpjarCW0b1wv5y6HRXLE+Xn5emtXvXu6MFfTktxTrmpR9+6JEcpfrRa9xq5ZjSQDWr63+svpMuOD/WXxJQyBjxw+cviYu6tfrL6ANgI8sqK+TFv3mi7JfC3OajH37IhOkqy+MOS5vyRGlOdsufwK96nT30K4byTezl0SJ0HtJMiJifC1qWr5hthBR95kAXYAAAAAAAAAAAAAAAAAAAAGdVVl9irprlZN9IxW7AwBL/Jmf/Ysj/lsfkzP/sWR/wAtkbhbhb4RAbli5DvdCosdy6w4XxfAxvx7seSjfVOptbpTi1uNo1LWDbRjX5LaopstcevBFvYxtqsosddsJVzXWMls0Ts1OtsASvyZn/2LI/5bPfyZn/2LI/5bI3CeFvhEAaabTWzRtoxr8ltUU2W8PXgi3sSiIme0NQJf5Mz/AOxZH/LY/Jmf/Ysj/lsjcJ4W+EQG6jFyMhyVFFlnD8rgi3sYW1WU2Ou2EoTXWMls0TtGp1tgCRZgZlVbssxboQj1lKDSRHG9kxMeQEirAzLq1ZVi3Tg+kowbTNVVVl1irqrlOb6Rit2yNwcZYAl/kzP/ALFkf8tmFuBl01uy3FuhBdZSg0kNwnhb4RwASqAAAAAAAAAAAY2S4Y+1mRolLiluFqxtnjUyyL41x8ep09VaqrjCK5JEHSMXuqu9kvWl09iLE57zudOike4ACjQAAAAAAAAAAAAAAAAAAAAAAAAAAAAAAABz2tYfdXd9BerLr7yNg3cMu7l0fT3nSZVEciiVclvujlLa5UXShLlKLLx3jT6T8N6j1cXpW8x/T/pag10W97UpePR+82GbrmNdgABAAAAAAAAAAAAAAAAAAAAAAAAAAAAAAAAAAAAAAAAAAAAAAAAAAAAAAAAAAABqyrO7ol5vkjaQM6zisUF0j9pMRuV6RuUDKt7nHnPx22XvKIsNVt3lGpeHNleVvO5ed12Tnk4/AACjiAAAAAAAAAAAAAAAAAAAAAGULJ1veEnF+xkuvVMiHKXDNe1EIExaY8KWpW3mFtDWI/r1Ne57mxatjvrGxfQvxKUF/Vsynpscrp6tjrpGx/QvxNc9Yh+pVJ+97FSB6tiOmxwnWarkT5Q4YL2LdkOyydr3sm5P2sxBSbTPlrWla+IDosO7v8aE/HbZ+850sdHv4bZUt8p817zTFbVtMeppypv4X1b3j7jI01vaW3mbjreRMakAAQAAAAAAAAAAAAAAAAErTc16fmwyVBTcU1wt7dVsRQRMb7JiZrO4dro2uy1TKnS6FXwwc91LfxS8vaY6xr8tNzFQsdWJwUt3Lb7iq7H/AKTt/gv/ADIw7W/pdfwo/azDhXnp6HrX9Dnvvtt0XKeb2meS4cDsi3w777ctj3tj/Tcf+H95G7LfpqH7kvsOm1GWlxth+UO549vV7xbvYWnjeEY6+pgnc+ZU3Yz+dy/3Y/eV/ab9OX+6P+VHV6bLTZSs/J/db7Lj7tbe45TtN+nL/dH/AComk7yTKM1eGCI3vv8A8uu1DLeDp08lQ43BL1d9t92kUP53z/scf+Z/odDlyxo4UnmcPcJLi4luv+9yizb9AeFeqFR3rg+Datp77cvAzpET5h0ZpvE/baIcxOXHZKW23E2yw0fVpaVK1xpVneJLnLbbbf8AErQdUxExqXlVvNZ5R5d7ouqPVKbLJVKvglw7KW+/IrcztPPFzLqFixkq5uO/Htvt9Bl2O/oeR/EX2HPax+lsv+LL7TCtKzeYd+TNeMNbRPeV52Ne8s1+fB/1FV2j/TeT74/5UWnYvrmf4P8AqKvtH+m8n3x/yotX+0llf/8ANX9/+Xb31wvpnRZ8myLi17D55LFtjmvE2/le87vb277Hcatk+iLFvb2jG9Rl7mmmaJaWn2ijm8P8n3fE/wB/p9n2GeO3GHT1GP1ZiI9v6SscaqGPRXjw6VxSOL7O/wBYKPfP/KzqtJyVmLKvT3i73GP7qSS/H6Tlezv9YKPfP/KyaRqLK5pibY5j5/4dJresS0qVKjSrO8TfOW222xRaj2jln4VmM8ZQU9vW499tmn5ew6PVLNMhKv8AKKrbafBxxb95zmvWaVOipacqlPi9bgg1y2GOI7djqJvG9WjXwowAdLzAAAAAAAAAA8b2W7Awtlstjdp+M8nISa9WPNkbnKXm2dFp2MsbHSfypc2UvbUNq132SkkkkuiPQDndAAAAAAAAAAAAAAAAAAAAAAAAAAAAAAAAAAABTa5h7xWRBc18r3FyY2QVkHGS5MmJ02wZrYckZK+zk8S3urdn8mXJlkV2bjPFyZQfTqvcSsO3vK+Fv1ok2j3fWTNclYyV8S3gAozAAAAAAAAAAAAAAAAAAAAAAAAAAAAAAAAAAAAAAAAAAAAAAAAAAAAAAAAAAB5ZNQhKT6JFPZPZSsm/a2Ts+zaKrXjzZS6nbwUqtdZ/YXjtG2nKMWObyrLbHbbKb6ye5gAYPBmZmdyAAIAAAAAAAAAAAAAAAAAAAAAAAAAAAAAAAADKubrsjOPWL3RiAOmpsVtUbI9JLclRfFFMpNHv3jKiT6etEt6pc9jtpblG3jZsfC0w2gAu5wAAAAAAAAAAAAAAAAAAX3Y/9J2/wX/mRh2t/S6/hR+1lRTfdjycqLZ1Sa2bhJp7fQeXXW3z47rZ2S224pybf1lOP3cm/qx6XprXst+mofuS+wk9sf6bj/w/vKGq2yifHTZOufzoSaZ7dkXZElK+6y1pbJzk5bfEcfu5EZYjFON0PYz+dy/3Y/eV/ab9OX+6P+VFfTk347bousqcuvBJx3+BjbbZdNztslZN9ZSe7Yiv38icsTijG+g6hienadPGU+DjS9bbfbZplD+aD/tq/wCX/qUf5Szv7bk/82X4j8pZ/wDbcn/my/EpXHaviW18+K87tVpvr7nIsq334JOO/nszWeyk5ScpNuTe7b6s8NnHLrex39DyP4i+w57WP0tl/wAWX2mmnKyMdNUZFtSfNqE3Hf4Guc5WTc5ycpSe7be7bKRXVpltfLFscU+HS9i+uZ/g/wCoq+0f6byffH/KiDTk34/F3F9lXF14JuO/wMLLLLpuds5Tm+spPdsRXVpsWyxOKMfw7Ltb+iF/Fj9jIn5ch+be3er0rh7rh35+W/w5nO3ZmVfDguybrI778M5tr6zQVjH21LS/UzNptX3jTs+yX6Jl/Fl9iKHs7/WCj3z/AMrIFOZlUQ4Kcm6uO++0JtLf6DCu2yqxWVWShNdJRezX0k8PP6qzmieHb8rtta0Z6rKpq/uu7TXyd999vaUud2ZeHh25HpSn3cd+Hg23+sqvyln/ANtyf+bL8TGzPzLYOFmXfOD5OMrG0yK0vHba2TNivuZr3RwAauQAAAAAAAANVst3svA2Tlwx3NVcJW2KEebkyJWrHunaRi97d3sl6senvL404tEceiNa8FzNxz2ncuqkagABVYAAAAAAAAAAAAAAAAAAAAAAAAAAAAAAAAAAAAAV+r4fpFHHFevDmjnqbHVYpfFHYtbrZ9DmdWxHj5LlFepPn9JaPh7f4V1PecFvfx/vH+6UmpJNc0wRMG7dd1Lw5ollZjT1bRxnQACFQAAAAAAAAAAAAAAAAAAAAAAAAAAAAAAAAAAAAAAAAAAAAAAAAAAAAADey3fQEfNt4KuBdZfYIjaYjc6QrrO8tlLz6FBm3d9kSkvkrkizzru5x3s/WlyRSk5J9nN1+TxjgABk8wAAAAAAAAAAAAAAAAAAAAAAAAAAAAAAAAAAAAAbKLXRdGyP6r+J0dc1OMZxe6a3RzBb6RkcVbpk+cecfcbYranTk6rHuvKPZcxe63PTVVLnsbTqeVMakAAQAAAAAAAAAAAAAAAAAAAAAAAAAAAAAAAAAAAAAAAAAAAAAAAAAAAAYWS2W3iwmO7CyXFL2ItdGxeTvmv3StxaHkXxrXTx9x09cFXBQitkkZXt7N6V3LIAGLYAAAAAAAAAAAAAAAAAAAAAAAAAAAAAAAAAAAAAAAAI2oYyysaUPHqmSQFq2msxavmHG+tTbz5Siy0rmrK1JeI1zE4Jq+C5PlIhYVvBPgb5S6e8tMbjb63FljqcMZI8p4AKIAAAAAAAAAAAAAAAAAAAAAAAAAAAAAAAAAAAAAAAAAAAAAAAAAAAAAAq8izvbXLw6ImZlvBVwr5UuX0FPmXdxjtp+s+US9e0ba1mKVm8q7ULu9yGk/VhyRFAMZnc7eFkvN7TafcABCgAAAAAAAAAAAAAAAAAAAAAAAAAAAAAAAAAAAAAGyi10XRsj1i/iawPCJjcal09c1OEZwe6a3RJi+JblJpGRunRJ9OcfvRb1y2e3mdtLco28bNjmlphtABdgAAAAAAAAAAAAAAAAAAAAAAAAAAAAAAAAAAAAAAAAAAAAAAAAAAB0NEnxS3M7Zfqm/Tcb0jIW69SPNkTOl6ws9Jxe5p7yS9ef1FgEtlsugOaZ3O3VWNRoABCQAAAAAAAAAAAAAAAAAAAAAAAAAAAAAAAAAAAAAAAAAAa76o30yrkt00cnkUyx75Vy6xfJnYFTreH3lXfwXrR6+4tWXpfhvU+jl4W8W/qiY1ve1Jv5S5M2lZjW91am/kvkyzK2jUvfvXjIACFAAAAAAAAAAAAAAAAAAAAAAAAAAAAAAAAAAAAAAAAAAAAAAAAAN7Ld9ECNnW8MO7XWXX3CI2tWNzpDvsdtrl4eHuKPPv769pP1YckWGdf3ND2fry5IpSbz7ObrsuojFH+YADJ5YAAAAAAAAAAAAAAAAAAAAAAAAAAAAAAAAAAAAAAAAAAMq7JVWRnF7OL3R0dFsbqo2R6NfA5osNJye7sdMn6s+nsZritqdObqcfKvKPML+EuKJkaYS4Zew3HW8iY0AAIAAAAAAAAAAAAAAAAAAAAAAAAAAAAAAAAAAAAAAAAAAAAAA8k9luemqyW728gmI2xSc5bLm2zpMDGWNjqP6z5tlZo+L3lvfSXqx6e8vDG8+zopHuAAyagAAAAAAAAAAAAAAAAAAAAAAAAAAAAAAAAAAAAAAAAAAAAAeSipRcX0Z6AOU1DFeLkuO3qvnE3YVvHXwP5UfsLfVcRZOO2l68eaObrnKq1S8U+aL+YfU9D1H1OHU/mj/21sDyMlOKlHoz0zagAAAAAAAAAAAAAAAAAAAAAAAAAAAAAAAAAAAAAAAAAAAAAAAPJyUIuUuiKq2xznKcv/BJzrt33cXyXUptSyO7r7qL9afX2IvHaNtOUYqTeUHLv7+9yXyVyj7jQAYTO3hWtN7TafcAAVAAAAAAAAAAAAAAAAAAAAAAAAAAAAAAAAAAAAAAAAAAACbT3XJoADoMHJWTQpP5a5SROrlutvFHM4WS8a9S/UfKS9h0MZdJRe66o68d+UPK6jFwt28JAPE91uj01cYAAAAAAAAAAAAAAAAAAAAAAAAAAAAAAAAAAAAAAAAAAAAAxnLhj7TCquV1sYR6yZjOXFL2Fxo2Lwxd81zfyStp1DWtfZYY9MaKY1xXRG0A5nTEaAAAAAAAAAAAJtemX2VxmpQSkt0m3v9hFprdt0K1+s9i+suVWRRUuSnuvq5ETLbFSLd7KCyDrslCXWL2ZvxsGzKg5wlBJPb1mzbq9XBlKa6TX1olaN/R5/v8A3CZ7bK0jnxlV30zotdc9t15eJvq0+23HV0ZQUWm9m3vy+gmanUr8eORBc49fcbcL9Fx/dl9rI32WjFHOYlRkynTbrqo2RlBKXRNvf7CLCLnOMF1k9kX1tixnj1LkpS4fo2/8EzKmOkW3NlFdVKm2Vc9uKPkbMXEsyuLu3FcO2/EyVrNXDdCxdJLZ+9Geidbv8P3jfbaYpHqcZV99MqLZVzabXkb8fAtyKu8hOvbfbZt7r6jzU/6dZ9H2G7SL+C91N8p9PePZEVrz4ygSi4ycWtmns0SrNOtqpds5VpJb7bvf7CXdicWqwe3qS9d/R/2viYaxfu40RfT1pfcRtb04rEzZFxsG7JXFFKMfnSN1mk3xjvGUJ+zoWe0vQksfZS4FwlX6ZmY02rd37JobmVppSsd0RVSdyqa4ZN8Oz8GTPyRf8+v4v8CNRKU8yuUnvJ2Jt/SXGo2W10J0t8XFtyW/ITMq0rWYmZV89KvhCUnOvZLfq/wIJLnl5nA1OU1FrZ7xIhMbZ34/3QAEqAAAAAAAAAAAHOaxidxf3kV6k/tOjNGbjxyceVb8uRMTp1dJ1E9Pli/t7/s53Bt5up+9E0qZxnTa4vlKLLOmxW1qS+n3i0e76m8RP3R4lmACrIAAAAAAAAAAAAAAAAAAAAAAAAAAAAAAAAAAAAAAAAAAA132qqty8eiNhWZN3e2cvkrkiYja9K8paLbVXCVk3yXNlDbZK2yU5dWS9SyOOfdRfqx6+1kEre2508/rc3O3CPEAAKOEAAAAAAAAAAAAAAAAAAAAAAAAAAAAAAAAAAAAAAAAAAAAAAAALbScrij3E3zXOPu8ipPYScJKUXs090y1bcZ2zyY4yV06quWz2fRm4gYmQsmhTXyukl5MmVy3Wz6o7Ynbxr1ms92YAJZgAAAAAAAAAAAAAAAAAAAAAAAAAAAAAAAAAAAAAAABhZLZbeLM29luaJPiluFqxtuw8d5ORGC6dX7jpoRUIKMeiIWlYvcUcUl68+bJxz3ncumke4ACi4AAAAAAAAAAJ+kVceRKx9IL62TsnDsuyoXRsUeDbZbGnTJ004u87YKUnu05Lcrp5d8pykrrEm99lJ8ivmXTutaRErXVquPE4l1g9/oMNG/o8/3/ALkZ4+RVdgqF1sFJxcXxSW5q0q2uqmyM7IRfH4yRHtpftzizPBuTtvxp80pS4V7N+aN1NbpxJ1/N4kvcU8rXXmztg99ptrbx5lzLKonQ2rYJyj0clv0EwjHaJ8+yr0qrvMtSfSC3LHMw55NsJxsUVDotvEj6VKqqmUp2QjKT6OSXJEK7LundOUbZqLb2Sk1yJ8ypE1rSIn3W2pVd5hy84esRdE63f4fvN2DlV2YajfbHi5p8cubNGlzrpsvjOyCW6SbkufUj20vMxN62RtT/AKdZ9H2EaMnCSlF7NPdF1bVgXWOc7K3J9f5Qg6hVjVqHo8ovfffaW5MT7Mr0mJm21tXcpYyva/V4mc/bY7bZWS6ye5b1X1LTVF2wUu7a24lv0KVdefQVWzW3EJmJqFmPFQa44eT8C0oyKM2Djtv5xkjRW8DIpjD1VwrZKT2aNlaw8FSkppN+3dsiWlOUeZ3CusoWPqdcI/J44tfEtcvJWLUpuPFu9tt9ionkd/qELX6seNbb+C3LW+WJkQUbLa2k9/loSrjntbigZeorIx5VKpx3257leXEsbTuF7Thvt+0/1KctDLJFt7tIACWQAAAAAAAAAAAAApNcxNmsiC9kitw7e7s4X8mX2nVW1xtrlCS3TRymXjyxsiVb8Oj9heO8afQ/hfUc6Tgt5jx+3/SyBpxbu9q5/KjyZuM3dManQAAgAAAAAAAAAAAAAAAAAAAAAAAAAAABtJbtpL2mmeXVH9bifsGkxEz4bgRJZ6/Vrf0swedPwhEnjK/p2TgQVnT8YRM456/Wg17mOMnp2SwaYZVM/wBbhftNyaa3T3RGlJiY8gBhfaqa3J9fBAiNtGbdwru4vm+pUZuR3FPL5cuS/EkW2JKVlj9rZRZFzvtc308F5ItaeMaR1OX0acY8y1dQAYvEAAAAAAAAAAAAAAAAAAAAAAAAAAAAAAAAAAAAAAAAAAAAAAAAAAAAAEjCyXjXKXWD5SR0EJppSi90+aZy5Z6Vl8L7ix8n8l/cbYr67S5Opxco5QvYviW56aIS4X7DedTypjQAAgAAAAAAAAAAAAAAAAAAAAAAAAAAAAAAAAAAAA8k+FbgYWy/VX0kjTMX0jIUpL1Ic2RIpzmkubbOlwcdY2PGHj1Zne2obUrvskJbLZAAwdAAAAAAAAAAAAAAAAAAAAAAAAAAAAAAAAAAAAAAAAAAAAAAAAAAAAAAAAAVms4nfU97BevD6yzPGlJNPoyYaYslsV4vXzDkMe3urVLw6MtE91uuhD1PFeNkvZepLmjLBu4o923zXT3E2j3fWxeubHGWviUoAFFAAAAAAAAAAAAAAAAAAAAAAANd18aY7vm/BBMRvwzlJRW8mkvaRLc3wqX0s073ZdmyTfsXRFhj6fXXtKz15fUi2ojy01Wn5kCFWRlPdKUl5voSq9L/AGln0RRY9OgIm0qTmtPjsix0/Hj1i5e9mxYtC/3UfgbgRuWc2tPu0vEof+6j8DXLT8eXSLj7mSgNyRe0e6ts0t9a7N/ZIiyryMV7tSivNdC8DSa2a3RMWn3aRmn37qqrNT5Wrb2ojZFzus3/AFV0RY5GnQnvKn1JeXgyqvqnDirlvCW225aNezWk1nvVVajk95PuoP1Yvn7WQTbkY88ee01yfR+ZqMbTMz3eHnte15m/kABDEAAAAAAAAAAAAAAAAAAAAAAAAAAAAAAAAAAAAAAAAAAAAAAAAAAAAAB0e6AAvdPy1kV8M3/KR6+32k+uf6r+g5aq2VNkbIPaSOgxsiOTSpx+leTOrHffaXmdRh4zuPCcDCue62fUzNnFMaAAEAAAAAAAAAAAAAAAAAAAAAAAAAAAAAAAABpslu9vBGycuGPtMKKpX3Rrj1bIlese6w0fF459/Nco9C7NdFUaao1xXJI2HPady6axqAAFVgAADKuDsthBPZyaW5ibcX+l0/vx+0Jjy3ZeDLFrU5TUt3tyGJgTyq3OM4xSe3Mnaz/Rofv/AHMaP/RZ/vv7EV32dHp19TiqsimWPdKufVePmSK9PnPG79Tils3tsStSrWRiwya1zS5+43Y36JX7kvvG+yIxxymJV2Jgzyq3OM1FJ7czf+SLP2sfgQa77ao8NdkopvfZMu9OnKzEjKcnKTb5v3idwY60t20r7NKsrrlN2Raim+hrxMCeVU5xnGKT22Zrnl5EuKLtk0+TW5ZaN/RJfvv7EJ3EIrFLW1ENH5Is/ax+BEy8aWLYoSkpNrfkSLp5/fT4Vfw8T22i+hEunbOf8s5Oa5et1RMbVvx12hNjpNkop97Hmt+h5LSLkt4zg/Z0J+XKUNPlKLaaitmvoIGmZF88pQlOU4tPfd77EblrNKRMV15QbK51TcJxcZLwNmLjSyrHCLS2W7bJmtJd5U/Fp7m3SYKvGsul+s/qRO+22cY49Tih5WBPGrU3JSW+3IiF5FvN0x785NP4oqcOpXZUIPo3u/cIkvSNxx923G0+7IipcoQfRvxN1mkWRjvXYpvya2JWpZMsaqMKuUpePkishnZEN9rZPdfrcyO8rWjHT7ZZ42BZkcfrKDg9mmjf+SLP2sfgQa77at+CyUd+b2fUudMsnbi8VknJ8T5sTuEY4pbtpClpNkYuXex5LfoasTBllVucZqOz25mFuXkcc499PbdrbcsNG/o0/wB/7kO8QVilraiFVbB1Wyg3u4trckY2n25EePlCD6N+J5OvvdTlW+krHv7tyz1HIeNjpV8pSey9iEyitI7zPiESekTUfUtjJ+TWxX2Vzqm4Ti4yXgS8PNuhkRU7JShJ7NSe5K1mpOqFqXrJ7P3DcxPdM1ravKvsi4+mzvpjYrIpS8GiJZCVc5QktpRezLvBmq9NjN9Ipt/FkXV6FvHIh0lylt9TET3LY44RMNFunzqxu+c4tbJ7e8jVVTusUK1vJlzmfop/ux+4i6Lw95bv8rZbe7x+4b7Fscc4rD2OjzcfWuSfko7kTKwrcbnLZxf6yJ2oQzFc7KpTdfgoPp9BX5GVdeoxtlvw+zYRsyRSO2mkAFmAAAAAAAACJqWKsrGkv1lzTOYi5VW79JRfQ7I57WsTure+gvVl195as+z2PwrqeNvRt4nx+/8A22QmpwUo9GekHBt4Zd2+j6e8nFZjT2LV4zoABCoAAAAAAAAAAAAAAAAAY2TVcHKXRBLDIuVMN+sn0RDppsy7W2+X60vI8hGzMyNvP6kXNVUaa1CC2S+st+VpM+nGo8vKaYUw4YLZefmbACjmmdgAAAAAAAAAAGq+iF8OGa9z8UbQExOu8OfzcPh3qujvF9GUGTjyx7OF80+j8zu76Y31uE17n5HP52JvxU2Lmuj+8tP3R+qcuKOor/8A6hzwMrISrm4SWzTMTJ48xMTqQABAAAAAAAAAAAAAAAAAAAAAAAAAAAAAAAAAAAAAAAAAAAAAAAAAAAAAAG/EyZY1vEucX8peZoBMTrvCLRFo1Lp67IzhGcHunzTJEJcS9pzun5no8+Cb/k5fUXkZbbSi9zrpflDyM2GaTpIB5GSkt0emjmAAAAAAAAAAAAAAAAAAAAAAAAAAAAAAAwslstvMJiNtc5cUvYXOjYvBX30160unuK3Bxnk5EY/qrmzpYxUYqK6Iyvb2b0r3egAxbAAAAAAbcX+l0/vx+01GzGajk1Sk9kppt/SEx5Wus/0aH7/3MaN/RZ/v/cjXqt9VtEFXZGTUt9k/YNKvqqx5RssjF8W+zfsRT2dW49XbLT7lKd2NPmt3wp+XiiRCt04E63+qpJe7nsU3euvLdsH0m2vaXFmZjzxp7Wx3lB8t+fQTBjtEx39lCXul/wBBh739pRFxp2RTXhxjO2MZJvk37S1vDLBMRbuqJfKfvLjRv6JL99/YinfVlppV9VWNKNlkYvjb2b9iE+DDOrvbNWcLJQ7lPhbW/EVt9vfXSs224nvsW0o6bKTlJ1tt7v1iBqEceM4ejcO23PZ7kRpOSLTHeVxZOFeLxWreCit1tueY8qp08ePGKT8EtiNl5NM8CUI2xcuFckyJpmUqLHCyW0JeL8GRrs2nJEWiGjLusvyG7FtJeqo+XsLpY+2EqFLhfDs39pCvWNPOqujbDh33nz8V0PNUy4zjXGmzfm23Fk+WddV5TPdOw8Z4tbhx8ab36bbFfRBUaw4dE29vpRq0/JdeUnZN8DTT3fQ2anZXK2u6myLkuT2fTboNdybVmsTHs2a1B71T8OaKsuqc7HyauDI4Yt9VLowvyfjJzi4N7eD4mInXYvSLzyiVKXekf0P/ABMprXCVknXFxi3yT8C10zIpqxeGyyMXxPk2Tbwph1F1VZ/Oz97LbRv6NP8Af+5FTY97JNdN2WWlX1VUTVlkYty32b9gnwYp1dphJQ1ht/tGvjyJOswbprmukXs/pK3JknlWSg905tpr3lpj59N9Xd5G0ZbbPi6MiflasxMTWVVjwdmRXFdXJFvq8ksRLxlJCDwMXecJQT9kuJlbnZbyrU0toR+Sh5k7Y6TG+8rPCW+lpecZfea8Cay8KWPN84rb6PAYmRTDT1CVkVLZ8m/eV2He8fIjP9XpL3DS03iOK0y046U1Lk1GKf1FPVZOuanW2pLxRb5+TRZh2RhbGUntsk/aQtNyKKJy72PN8lLrshHhXJqbxG0jH1ZPaN8Nv70fwNuqY8J4zuSXHHZ7rxQdWnSlx71f8W31GjUc6Flfc0vdP5UiPfsvM6rMWnasABdyAAAAAAAABqyqI5FEq5LfdG0BMTMTuHHW1youlCXKUWWNFve1KXj0ZI1zD4o+kQXNfK9xU4lvdW7P5MuTLz3h9Z0+aOpwxf3jz+6yABmkAAAAAAAAAAAAAAAAIGbbx2d2ukftJl1ndVSl4roRNPp77I45c1Dm/eWr8tadom0p+Fj9xTzXry5v8CSAUnu55mZncgACAAAAWmLGjG0t5c6I3WSs4Ep9EY/lWK+TgYq/wEM+cz4hWgsvyxNdMTGS/cMdZprqyoSqgoRsrU+FdEwmLTvUwrwASuAAARc/H76riivXjzXt9hKAidJrMxO4cdqdHFDvornHr7irOr1HHVd0lt6k1vt9pzF9bpulW/Bk3j3c/W443GSPdrABm88AAAAAAAAAAAAAAAAAAAAAAAAAAAAAAAAAAAAAAAAAAAAAAAAAAAAAAAALLTc7gaptfqv5Lfh7CtBatprO4UvSLxqXVRk4vc3JprdFLpudxbUXPn+rJ+PsLSEuF+w662i0bh5GXFNJ1LeAnut0C7AAAAAAAAAAAAAAAAAAAAAAAAAAABvZbsjtuUveZ2y/VRL0rF7+/jkvUh9pWZ00rCz0zF9Hx05L15c2TQDnmdy6YjUaAAQkAAAAAAAAAAAAAAAAAAAAAAAAAAAAAAAAAAAAAAAAAAAAAAAAAAAAAAAAAAAAAAABjOCnBxl0ZymdjPFyZQ29XrH3HWlfq+J6Rj8cV68OaLRLv/D+p9DL38T5/wCVZh3d5Xwv5UfsN5VU2OqxSX0otU1JJrmmRaNPo8ldSAAqzAAAAAAAAAAAAAEPUJ/Jh9LJmnV93ip+M+ZW5LdmU4rzUUXcYqMVFdEti09o0vk7UiHoAKMAA34eLPLvVcXsuspPpFeYRMxEbljj412VZwUwcn4+SJbw8PH5ZOXxT8YUrfb6TzLzYqHouHvDHXJvxsfmyAQr91v0WvpenLE9F4MmVfFxc+Hfc097pi6Y97980QACMcR7p/pGnL/2M377WbL9RxMhxduC5cMeFPvXyRWAHpx/6Vgq9OyOVdlmNN9FZ60fiR8rDuxJLvEnGXyZxe8Ze5kcmYWaqk6Mhd5jT+VF/q+1A1Ne8d0MEjOxXi38O/FXJcUJfORHJWiYmNwAAJRNSq48biXWD3OV1WvaULF48mdnOKnCUX0a2OW1GvfFmmucXuW81mFr154bV+O6lABk8YAAAAAAAAAAAAAAAAAAAAAAAAAAAAAAAAAAAAAAAAAAAAAAAAAAAAAAAAAAAuNOzu9Sqtfrro/nFOE2nuuTRatprO2eTHGSNS6uE+F+w3J7rdFPp+erkqrXtZ4P5xZQnwv2HZW0TG4eRkxzWdS3AJ7rdAsxAAAAAAAAAAAAAAAAAAAAAA8k+Fbnppslu9vBBMRt5GMrJqK5uTOmw8dY+PGC6+JW6Ni8UnfNclyiXJhefZ00j3AAZtAAAAAAAAAAAAAAAAAnYumvIoVjs4N3yXDuQkm2kurLvImsPGpivCUU/d4kTLXHWJ3NvCpy8d413duXFy3T223M8LE9LnKPHwcK36bk3Wat4V2rwfCzXov87Z+6RvstwiMnH2Rs3EliSinLijJcntsZ4eB6VU597wbS224dyyyq1l49la+XB8veatH5Y0148b+xDfZb0o569lUqt8lU8XWfDvt7diw/I/8A8f8A+z/UiR/Sa/jf9RY6tOcMeDhJxfF1T28BMyrStdTMx4RLtKuri5QasS8FyZA6dS10vLssm6rJOXLdN9SPq1SryuKK2U1v9JMT31KL0rx5VQizjpG8U+/6r5n+pWHQZbmsCTr4uLhW3D18BMmKtZiZlD/I/wD8f/7P9SLjYff5FlXecPBvz23357GLsy0t3K5Je1kjR23lWNvduH3ojvpMRS1oiIRsvH9Gu7vi4uW++2xoJ2r/ANM/woh1Q7y2EPnNImPDO8atMQk4mn2ZMeNvgh5vxJUtHW3q3c/bEk513ouJ/J8nyjH2FTRmXVXKbslJb+sm99yO8tZilPtmGu+izHs4LFs/B+DJb03/ANL36u39Ti24fZ7yZq1anicfjBppnuA+905Rfk4sb7JjFEWmsqrEx3lXd2pcPLdvbc9zMV4tkY8XEmt99tiZo8OHvrX4cvxMtXip49Vq8H9TG+6vpx6e/dHq07jxO/lbwrhctuH/AFIJd5D7nSdvHgUfiUhMTtXJWK6iAAEsgAAAAAAAAAAAAAAAANbrZ9AAOZ1bE9HyXKK9SfP6TzBu3Tql4c0X2fjLKxpQfXqmct61NvlKLL+YfTfh/Uevh4W81/8AQtgY1TVlamvEyM3SAAIAAAAAAAAAABX467zPj7Z7l0U2B/TYfT9hck38rZvMAAKsQsW/RNIio8rMp7t/3V4FcXGdmyxXRTGmmajTHnOG76EM773EQpwT/wAr3rpXRH3VofljM8JwXugvwCd2+P5oOz8mTcfFohivKzHNQcuGEIdZP8B+WM7wu290V+BtzL7cnSKrbpcUlc1vt7ArabdolqyMKEqYZGF3k65PhcWt5Rf0EdYmS+mPb/wMm03W06G5U2ShL0jbdPblwkR5+W//AHNv/GwVm3gWBlvpjXf8DMlpua//AG1nwMHmZT65Nv8AxsxeTe+t1j/xMLff+iysxb3o0o5FUozx5cUG/GL6oqCw0uc5zyYzk5KVE+r3K8IpuJmJAAS0DntRh62RHz4joSj1Ff8Aqrf+/AtVti77hywAMnhAAAAAAAAAAAAAAAAAAAAAAAAAAAAAAAAAAAAAAAAAAAAAAAAAAAAAAAAAAAAAAm091yaLnT89WpVWvazwfzimHQtW01lnkxxkjUuqhNxfsNyaa3RTYGoce1V79bwk/Es4ycWdlbRaNw8nLimk6lvB4mpLdHpZgAAAAAAAAAAAAAAAAAADGyXDH2sxx6ZX3Rrj4vmYTlxS3LvR8Xuqu+mvWl09iKWnUNa19k+quNVcYRWySMwDndPgAAAAAAAAAAAAAAAAAAErTau9zIb9I+sy2y8NZXDxTcVHyK/S7qKIzlbNRlJ7JbPoRcu1XZVk0903y9xXzLoratad++13kU95hyq33ajyfm0QNF/nrP3T3TcyqmiULZ8O0t1yZ5h349GXfLvEq5fJezI/RblWbVs2q/udXsg36lmyfv2WxMpq7q23b5M2pL3+JSZ1kbcydlct4vbZ/QWePqNLoj31nDPbZrZiYTS8cpiVbH9Jr+N/1FhrP9Gh+/8AcytjZFZys39TveLf2blrbl4NsVGyakk99nFkypTU1tG0LR63LIdm3qxj19p7rM08iEV+rHmSJ6ljU18OPHi8klsipsslbZKc3vKT3YjztFpitOMTtidFbb3GL3vDxcKXLc50t8vMx7MKVcLN5NLlsxJitqJardVVlU4dy1xRa34v9DHRv6TP9z70V5M0y6ui+UrZcKcduntJmOyK3m14mzLV/wCmf4URceShkVyfRST+st7MjT7ZcVjhJ+biyFnzxJVR9GUeLi57R25ERPsm9Y3NolN1aDnibx58Mk37imhB2TjCK3cnsizw9Sh3aryOWy24tt017TdG3T6G7IOCl/dW7Ebjstatck8tstTahgSj57JGnRZ71WQ8mn8f/BCzsx5U0opquPReftMtMyIUXSdkuGMo9faNdj1InJE+ydw+jafkPpvKX27HiXpOkJLqor6matRzKbcbgqnxNy58n0PNNzKqaJV3T4fW3XJsjXZblXlx32026xLhxoQXjL7CnJ2qZNd86+6lxRinz28SCWjwxyzu3YABLIAAAAAAAAAAAAAAAAAAAodbw+CayILk+Ui+Nd9Ub6ZVyW6aJidOjps84MsXj/0OYwruCfA36svtJ5V5FMse+VcuqfJk/Gt72pN/KXJi0e76q2rRF6+JbQAVZgAAAAAAAAAAr8J8OdD3tF0UjfdZu/lPcuybL5vMSAAqwCfqnrwxL1zU6VHf2rqQCxw9s3Bnht/ysH3lXt80QpftqyuB6002mtmuqPCVwl4uYqap0XVK6mT34W9tn5pkQBExE9pSsvMV1UKaqlTTB7qKe+782yKACIiO0ABlCErJqEE5Sk9kl4hKbpy7vGzMh9FVwL3yIBYZ8o42PXgQabi+O1rxl5fQV5ClO+7fIACVwotRl/6i6Xl+BenNahZ/J3z+dv8AWWq1xzqLW+Ic+ADJ4YAAAAAAAAAAAAAAAAAAAAAAAAAAAAAAAAAAAAAAAAAAAAAAAAAAAAAAAAAAAAAAAAWeBqO21V75dFN/eVgLVtNZ3Cl8cXjUupjJp7o3xkpLkc7g6g6Nq7W3X4PxiXUJqSUoSTT6NHVS8Wh5WXDNJ7pIMYTUveZGjm8AAAAAAAAAAAAAAa7ZbLYzb2W7NPOUvNshasJGn4zychLb1VzZ0iSikl0RF03F9Hx1uvXlzZLMLzuXTSNRsABRcAAAAAAAAAAAAAAAAAAAAAAAAAAAAAAAAAAAAAAAAAAAAAAAAAAAAAAAAAAAAAAAAAAAAAAAAAAFVreH3lffwXrR6+1FLjW91am/kvkzrpRUouL6M5XUMV4uTKO3qvnEvHfs978K6jlE4Lf5J4I2Fbx18D6x+wkmcxp6MxqdAACAAAAAAAAEDOhtcpfORaYtne48JeO3P3kPNr46d11jzGlW/Kqb/vItPerS33U38LEAFHOGUJyrnGcJOMovdNeBiALOSp1RcUZRpy/1ovlGz3eTIN+Ndjy4bq5QftXI1EunUsumPDG1yh82a4l9ZCmpr4RAT/yrZ/ZsXf8AhD8rXr5NWPH3VoG7fCAeqLfRMnfljM8JQj7oI8esZz/3/wAIR/AG7/H8/wDpro07Kv5xqcY+Mp+qkSO9x9Oi440ldktbO39WHuId2XkZH89dOa8m+XwNIOMz+Z625Ntvdvq2eAErgAA1ZVndY85eO2y95yuqT4cdQ8ZP7C+1W35NS/eZy2o295kuK6Q5fSW8VTmt6eCf1RAAZPHAAAAAAAAAAAAAAAAAAAAAAAAAAAAAAAAAAAAAAAAAAAAAAAAAAAAAAAAAAAAAAAAAAAJOHmTxZbfKrfWP4EYExMxO4VtWLRqXS03Qvgp1y3X2EiFnhL4nLUX2Y8+OuWz8V4MvMTMryo7L1ZrrFnTTJFuzzc3TzTvHhYg0wm48nzRtTTW6NnHMaegAIAAAAAAA8lLhjuBrtlu9ibpOL313eSXqw+0g1wlbYoR5uTOmxaI49Ea14dTO9tQ3pXfZuABg3AAAAAAAAAAAAAAAAAAAAAAAAAAAAAAAAAAAAAAAAAAAAAAAAAAAAAAAAAAAAAAAAAAAAAAAAAAAAAAhariek4z2Xrx5omglel7Y7RevmHG1zlVYpeKfNFrGSnFSj0Zp1nE7i/vIr1J/aacG3Zup+9E2jcbfW0yVz4oy1TQAUVAAAAAAANpLdvZAGt1sytbeNlbxfyX9RtyMzfeNXT5xBtthUk7JJbvbmXrGvLekcYmbeHR1zjZXGcXumtzIqtOyu7l3U36kuj8mWpSY05714zoABCgAAAAAAAAAAAAAGNk41wlOT2SW5kVWo5PeS7qD9WPV+bJiNyvSvKdK/Pymo2XS+U+i+w59tttvqyVn5HfW8MX6kentZFIvO5cHV5oyX1HiAAFHIAAAAAAAAAAAAAAAAAAAAAAAAAAAAAAAAAAAAAAAAAAAAAAAAAAAAAAAAAAAAAAAAAAAAAB7GTjJSi2mujR4ALbD1NS2hkPZ+E/B+8s4ya5pnLEzDz7MfaMvXr8vL3G9MvtLizdNE96OjjNS9jMiHRfXfDirluvrRvjZ4SOiJ2861JiW0BPfoCVAAADTZLil7EZ2S2j7WMWiWRfGtePX3ETK9Y91lo2L1vmvZEtzGuCrrjCK2SWxkc9p3LprGoAAVWAAAAAAAAAAAAAAAAAAAAAAAAAAAAAAAAAAAAAAAAAAAAAAAAAAAAAAAAAAAAAAAAAAAAAAAAAAAAAAAAaMzHjk48q5eXI5WcZ02uL5SizsSk1zD22yIL2SLVl6v4X1Pp5PTt4t/X/trpsVtakvp95mV2Hb3dnC/kyLErMal7l68ZAAQoAEW/MUd41+s/PwERtaKzPhvtuhVHeT9y8yvvyJ3PZ8o+SNNtnWdkve2VmVqDnvCneMfneLL9q+U3vjwRu3lJys2FG8Y+tZ5eXvKq22ds3Kct2YAytaZeTn6i+ae/j4Wen5fElTY+a+S/P2HRYGbxbVWvn+rJ+JxXR7otMLOU9q7ntLwl5lq232l19N1EXj08n+UuxBWYmoOO0Lt2vCXiiyjJSipRaafihMab2pNZ7vQAQoAAAAAAAAA8lJRTcmkl4srcvUOLeFHJeMvwJiNrVpNp7Nmfm8KdVT9b9ZrwOc1DL4U6a36z+U/L2GWbnKveup7z8ZeRVN7vd82LW1GoY9T1EUj08fn3kABm8wAAAAAAAAAAAAAAAAAAAAAAAAAAAAAAAAAAAAAAAAAAAAAAAAAAAAAAAAAAAAAAAAAAAAAAAAAAAAAZ1Wzpmp1ycWi3xNSru2hbtCf1MpQXrea+GWTFXJ5dVGTj0NsZqXsZzmJqNlG0Z+vDyfVFxRkVZEeKuW/mvFHTXJFnm5cFqeU0GqNjXXmj2yaa2XiaOfjO2EnxS3L3SMXuae8kvXn9SKvTsZ5OQt16kebOkSSWy6Ixvb2bUqAAybAAAAAAAAABqsvjDkubCJmI8tpjKyEeskRXZZa9lv7kbIYc5fKaj9ZbXypzmfyw9eTFdE2YvKfhFfE3xw611bkbFj1L9RfSRuE8ck+6H6TL5qPVlPxiiZ3Vf7OPwPHRU/1F9A3Bwv8oyyY+MWjZG2EukkeyxK303j7maZ4c18hqX1Dsj/AOkfqkAhqdtL2e69jN9eRGXKXqsaTGSJ7S2gAhcAAAAAAAAAAAAAAAAAAAAAAAAAAAAAAAAAAAAAAAAAAAAAAAAAAAAAAAAMLa421yhJbpozAHI5ePLGyJVvw6P2EzFu72rn8qPJk/WcTvqO9gvXh9ZRUWuq1S8OjLz3h9X0mf6nDufzR5/9+q0MLboVLeT5+XiRrs3wq/4mQrLFFOdktvNtlYr8uiMfvZvvyZ28vkx8kQcnLrx1s3xT+aiHk6i5bxo9VfO8SA229292RN4jtDlzdbWv24v9W7IybMiW83y8IrojSAZb28u1ptO7SAAKgAAm4ufKraFu8oefii4xM1xXFRYnHxX+hzRlCcq5cUJOL80Xi+u0u3D1lqRxv3h21OpVz5WJwfn1RLhOM1vCSkvYzi6dTnHlbFSXmuTJlWoUtpxscH7eRb7Z8Oyt8OT8ttfu6oFFXn3bepfxL3pm5ajevmv6Bwlp6M+y3BUPUb381fQabM+7b17+FfQhwk9G3uu5zjBbzkor2siXalVDlWnN/BFFbqFKe8rXN+zmQ7tTnLlVHh9r5sfbHlna+HH+a2/2W2XmuS4r7Eo+C8CnytQlZvCreMfPxZEnOVkuKcnJ+bMSs332hx5usteONO0AAKOIAAAAAAAAAAAAAAAAAAAAAAAAAAAAAAAAAAAAAAAAAAAAAAAAAAAAAAAAAAAAAAAAAAAAAAAAAAAAAAAAAAAyhOVclKEnGS8UYgC1xdUT2hkLb++vvLODVm3A1Lfpt4nLkjEzL8O1Tplts99nzTNq5Zjy5MnSxPenZ3+AoYtSg1zfWRPTTW6e6OX0/tDj5O0MjaizzfyX9PgXUJyjziye1u8OLdsc8bwng0V5CfKfJ+ZvTTW6I00i0T4AAQkAAA8bUVu3sg2opt9ERJzldNRiuXgiYjatrcXtt7m+GPJfabKcRy52cl5eJuox1Ut5c5fYbxM/CK4997sYQjBbRSSMgCrcAAAAAAAB5KMZraSTXtIl2Jtzr+DJgJidKWpFvKurulW+GW7Xl5EqMlJbp7o9vojat+kvMhxlOixpr3ot5Y98c6nwmA8jJSimujPSrUAAAAAAAAAAAAAAAAAAAAAAAAAAAAAAAAAAAAAAAAAAAAAAAAAAAAAAarL4w5L1n7CPO2U+r5eSJiFLZIhutvjs4r1t/gc5qGP3N3FFepPmvYSdQ1nFwd4uXeW/Mj9/kcxqGr5Oe9py4K/CEen0+Ym0Vd34dmy4snPX2ykZOfXVvGv15/UisuusulxWS38l4I1gzm0y9DN1F8vnwAAq5wAAAAAAAAAAAAAMlZNdJyX0mICYmY8MnZN9Zyf0mIAJmZ8gACAAAAAAAAAAAAAAAAAAAAAAAAAAAAAAAAAAAAAAAAAAAAAAAAAAAAAAAAAAAAAAAAAAAAAAAAAAAAAAAAAAAAAAAAAAAAAAJ+Bq+Xg7RhPjr+ZPmvo8iABE6VtWLRqYdnga7iZm0ZvubX+rN8n7mW0LJQ+Sz5sWGDrOXhbRjPvK1+pPmvo8jSL/AC4snR++OX0CGTF8pLZ+ZvTTW6e6OZwdfxMraNj7ix+E3y+Jbwm484yL6ifDmm16Tq8J4I8MnwmvpRldcu79R7tkaW511tqvs45cMei+slY1CqjvL5b+o04dW77yXRdCaJn2Mdd/fIACrcAAAAlKmvHipZG8pvmq195CYjaKk30R64tdU19BIebauVSjXHyjE8WdkL/ebryaQTqvyjglKyjI5WRVU30nHp9KNN1M6Z8M17n4MImPdrABKA1ZFKtjy+UujNoCJiJjUq6mx1T4Zcl4+wlmrMq/3kfpPMazijwvqi89+7Cu6zxluABVoAAAAAAAAAAAAAAAAAAAAAAAAAAAAAAAAAAAAAAAAAAAAeNpLdvZAeg0zyIr5PNkeds59Xy8kTEM7ZIhJnfCPT1n7CPO6c+r2XkiuzdWw8LdWWcU1+pDm/8AQ53O7Q5WTvCn+QrfzX6z+n8BMxVNceXL+kOjztUxcFNW2bz+ZHm/9Dm8/X8rK3hV/IVvwi+b97Kptttt7t+LPCk3mXbj6alO895AAUdIAAAAAAAAAAAAAAAAAAAAAAAAAAAAAAAAAAAAAAAAAAAAAAAAAAAAAAAAAAAAAAAAAAAAAAAAAAAAAAAAAAAAAAAAAAAAAAAAAAAAAAAAAAAAAAAAAAAAAAAAAAAAAEzC1TLwmlTa+D5kucSGBvSLVi0al1eH2kx7do5MXTLzXOJeQXG4qPPi6HBaXj+lajRU1vFy3l7lzZ9Fwob2uXzUbVtMxuXmZ8NK3itfdMhFQgorojIAq1AAAAAEnFSrjPIkt1DlFeciPOUpycpPdvqyRZ6uBSl+tJt/YRiFrdtQAAlUJVL9Ix5Uy5zguKD+1EU3YcnHLra89iJWr5aQZ2pRtnFdFJowJVAAB5JKUWn0ZXLem/Z+D2ZZELOhtOMvNbFq/DHNHbl8N4MKZcVUX9BmQtE7jYAAAAAAAAAAAAAAAAAAAAAAAAAAAAAAAAAAAAAAxlOMflNI1SyYr5K3J0ibRHlvMZ2Qh1f0ESd05eOy8kRcnMx8WPFfdCHsb5v6CdfLP1N9qwnTyX+otvazRObe8py5LxZz2Z2nhHeOJU5P58+S+BR5eoZWY/5e6Ul81cl8CJvEeGtemyX/ADdnUZmv4eNvGEu/n5Q6fEoM3XczL3ipdzW/1YfeysBnN5l14+mx09tyAAq6AAAAAAAAAAAAAAAAAAAAAAAAAAAAAAAAAAAAAAAAAAAAAAAAAAAAAAAAAAAAAAAAAAAAAAAAAAAAAAAAAAAAAAAAAAAAAAAAAAAAAAAAAAAAAAAAAAAAAAAAAAAAAAAAAAAAABd9lauLULLGvkV8ve3/AOTusKO1TfmzjeyMf6VL91fadpir/wBPE1j8rzsnfPP6NwAIWAAAAAEn+c09bdap8/cyMbsa7urHxLeEltJew9yMd1bSi+KqXyZIhae8baAASqEjBjvkKb+TBOTNMISsmowTbfgiRc449Log05y/nJL7CFq/KNKXFJyfVvc8AJVAAANGZHejfyZvNWSt6J+4mPKt43WUfFfqSXkzeRsTrJEkmfLLH+WAAELgAAAAAAAAAAAAAAAAAAAAAAAABhK2EeskCZ0zBplkxXRNmuWTN9EkTqVJyVhKMJWwj1kiHKyUusmyLkahiYu/fZEItfq77v4E6+VPUme1YWUslfqx395pldOXjt7jnsjtPjw3WPTOx+cvVRVZPaDPv3UZqqPlBfeRyrDWuDNfz2dfdfVRHjutjBecnsVOV2kxKt1RGV0vNeqvizlLLJ2ycrJynJ+MnuzErOSfZvTo6x+adrTK1/OyN1Gapj5Q6/ErJSlOTlJuTfVtngKTMy660rTtWAAELAAAAAAAAAAAAAAAAAAAAAAAAAAAAAAAAAAAAAAAAAAAAAAAAAAAAAAAAAAAAAAAAAAAAAAAAAAAAAAAAAAAAAAAAAAAAAAAAAAAAAAAAAAAAAAAAAAAAAAAAAAAAAAAAAAAAAAAAAAA6Tsi/Vyl7Y/edpi/0eBwvZOzbLvr+dBP4P8A1O4w3vRt5M1j8rzsnbPLeACFgAAAABsppndLhgunNt9ESqa7K9403VW79a9+prt/9Pixq6Ts9afu8ERotqScd+LflsQv2qkyliyb46rKpeKi9/tPP/Rrn/LS9nJDP29Kl57Lf37EYEzqdJEspqLhRBVRfXbq/pI4BKszMgACAAADXkPaifuNhozHtQ15vYR5VvOqyj4nype4kldut9t+ZkpyXST+JpMbctcnGNJ4IStsX6zPVfZ876iOK/qwmAiekz9nwPfSZ+URqU+rVKBG9Kl81D0p/NXxI1KfUqkgjelP5q+I9KfzV8RqT1KpII3pUvmo89Jn5RGpR6lUoET0mfkvgePIs8/qJ4yerVMBCd1j/WZi5zfWT+I4o9WE8xdkF1kviQJSS5ylt72R55+JX8vJpX+NDSPUmfELV31r9bf6DB5MfBNlJZrunV/+44n/AHYtkWztPiR/m6rZv27JEfavFc1vFXRvJl4RS95g77H+tt7jlLe1Nr/mcaEfbKTf4EK7X9Qt6XKteUIpDlWF46fNbz2dpKTfOUn9LIl+pYVG/eZNaa8E938EcRbk33/z11ln70mzUV9T4aV6L/FLrb+0uHXuqoWWv3bL6yuv7T5M91TVXWvN+syjBWby3r0uKvsl5Gp5uTurcmbT8E9l8ERACreKxXtEAACQAAAAAAAAAAAAAAAAAAAAAAAAAAAAAAAAAAAAAAAAAAAAAAAAAAAAAAAAAAAAAAAAAAAAAAAAAAAAAAAAAAAAAAAAAAAAAAAAAAAAAAAAAAAAAAAAAAAAAAAAAAAAAAAAAAAAAAAAAAAAAAAAAAT9Dv8AR9Wok36snwP6eX2n0LBltKUfPmfL02mmns10PoGl5iyMajJX6y9Ze3xNKd404Oqjjat14Ammt10YAAAAb8StTt4p/IguKRoJVv8AIYsav17PWl7vBELV+Wi6x3WynLq2bsOKi5XzXq1rf3vwIyW72RKyn3VUMZdV60/eCP8AFKNOTnJyk923uzwAlUAAAAAAAAIedLnGH0kxvZbspNTzFRRfky6RW6X2ItX5ZZZ7cY93H69kd9q1zi+UNoLb2dfr3IcMzJgtoZFsV7Js1Sk5ycpPdt7tnhlM93o1pEViqbDVs+HTLtfve/2m2OvalH/3G/vhH8CtA3JOKk+Yhbx7SZ6691L3xNi7T5q61UP/AAv8SkBPKVPQx/4V8u1OR449XxZku1Nvjiw/4mc+BzlH02L4dB+dNv8AZYf8TPPzpu/s1f8AxMoAOcn02L4Xz7U5Hhj1fFmD7T5nhVQvof4lIBylP0+L4XD7S5z6RpXui/xNUu0Goy6XRj7oIrARylMYccf3YTpazqM+uVP6NkaZZ2XP5WVc/fNkcDcrRSseIeynKT3lJt+1ngBC4AAAAAAAAAAAAAAAAAAAAAAAAAAAAAAAAAAAAAAAAAAAAAAAAAAAAAAAAAAAAAAAAAAAAAAAAAAAAAAAAAAAAAAAAAAAAAAAAAAAAAAAAAAAAAAAAAAAAAAAAAAAAAAAAAAAAAAAAAAAAAAAAAAAAAAAAAAAAAAAAAABf9l87gtlhzfKfrQ9/iv+/IoDKE5VzjODcZRe6a8GTE6nbPLSMlZrL6lh28Ue7fVdPcSTndH1JZuNG6LSthynHyf4Mv6rVbDiXXxXkaTHvDz8czH2W8wzABDUJeZCVslfWnKE0ung/IiGdd1lT/k5uPuIWiY8S34tXd75FsdoQ5rfxfgRpyc5uUnu292ZWXWWv+Um5e8wBM+0AAJVAAAAAAAwttVUOJ/QvMImdd5acy3hhwLrLr7jjO1OcpTjh1vlH1p+/wAEXWr6ksLHldNp2y5Qj5v8DhrJytslObcpSe7b8WLTqNHT0nJf1J8R4YgAzegAAAAAAAAAAAAAAAAAAAAAAAAAAAAAAAAAAAAAAAAAAAAAAAAAAAAAAAAAAAAAAAAAAAAAAAAAAAAAAAAAAAAAAAAAAAAAAAAAAAAAAAAAAAAAAAAAAAAAAAAAAAAAAAAAAAAAAAAAAAAAAAAAAAAAAAAAAAAAAAAAAAAAAAAAAAAAAAAAAAAAAAAAACVp+dbgZKtr5rpKPhJHc6fn15FUcjHlvF9V5exnzwl6fqF2n395U94v5UH0ki9ba7S5s+Dn91fL6fVbG2O8X715GZz+mapTmQVmPPaa+VB9UXFOVGfKfqy+otMe8OSt+/G3aUgAENQAAAAAAAAAj3ZUYcoetL6hEbRa0V7y222xqjvJ+5eZUahnwoqlkZEtorovP2I06lqlOHB2ZE95v5MF1ZxuoahdqF/eWvaK+TBdIomZiv7qUx2zz8VeajnWahku2zkukY+EURQDJ6URFY1AAAkAAAAAAAAAAAAAAAAAAAAAAAAAAAAAAAAAAAAAAAAAAAAAAAAAAAAAAAAAAAAAAAAAAAAAAAAAAAAAAAAAAAAAAAAAAAAAAAAAAAAAAAAAAAAAAAAAAAAAAAAAAAAAAAAAAAAAAAAAAAAAAAAAAAAAAAAAAAAAAAAAAAAAAAAAAAAAAAAAAAAAAAAAAAAAZ1W2U2KyqbhOPRpnRaf2li0q86Oz/aRXL6Uc0CYtMeGWTFXJH3Q+kYuapwU6LY2Q9j3RMhmQfy04+7mfL6b7cefHTZKuXnF7FtjdpcurZXQhcvP5L+r8C/KJ8uSenyU/JO30CN1cuk18TM46ntPiT272u2t+5NEyrW8Cz5GQ9/Lgl+BOo+VJnJXzV0oKH8pUbfz7+DNFut4Ffy73v5cEvwJ1HyiMlp8Vl0Urq49Zr4mmeZBfITl7+Ry13afEhv3VVtj9uyRXZPaXLt3VMYUrzXrP6/wI3WFopmt4jTrcrNUIOd9sa4e17I53UO0sUnXgx3f7SS5fQjnrr7cifHdZKyXnJ7msrN/hvTpYid3ncs7bbLrHZbNznLq2zAAo6wAAAAAAAAAAAAAAAAAAAAAAAAAAAAAAAAAAAAAAAAAAAAAAAAAAAAAAAAAAAAAAAAAAAAAAAAAAAAAAAAAAAAAAAAAAAAAAAAAAAAAAAAAAAAAAAAAAAAAAAH//2Q==">
            <a:extLst>
              <a:ext uri="{FF2B5EF4-FFF2-40B4-BE49-F238E27FC236}">
                <a16:creationId xmlns:a16="http://schemas.microsoft.com/office/drawing/2014/main" xmlns="" id="{C9D02B51-4877-4521-8E79-8B80D3FE1AC6}"/>
              </a:ext>
            </a:extLst>
          </p:cNvPr>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pic>
        <p:nvPicPr>
          <p:cNvPr id="7177" name="Picture 9">
            <a:extLst>
              <a:ext uri="{FF2B5EF4-FFF2-40B4-BE49-F238E27FC236}">
                <a16:creationId xmlns:a16="http://schemas.microsoft.com/office/drawing/2014/main" xmlns="" id="{4D604063-341F-4553-A29D-AF2A77377C4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6650" y="1074738"/>
            <a:ext cx="4576763" cy="451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6">
            <a:extLst>
              <a:ext uri="{FF2B5EF4-FFF2-40B4-BE49-F238E27FC236}">
                <a16:creationId xmlns:a16="http://schemas.microsoft.com/office/drawing/2014/main" xmlns="" id="{48662DCF-4444-4E62-B379-18AAF5EEAF81}"/>
              </a:ext>
            </a:extLst>
          </p:cNvPr>
          <p:cNvSpPr txBox="1">
            <a:spLocks/>
          </p:cNvSpPr>
          <p:nvPr/>
        </p:nvSpPr>
        <p:spPr>
          <a:xfrm>
            <a:off x="609600" y="274638"/>
            <a:ext cx="10972800"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fontAlgn="auto">
              <a:spcAft>
                <a:spcPts val="0"/>
              </a:spcAft>
              <a:defRPr/>
            </a:pPr>
            <a:endParaRPr lang="en-US" sz="3733" dirty="0">
              <a:solidFill>
                <a:prstClr val="black"/>
              </a:solidFill>
            </a:endParaRPr>
          </a:p>
        </p:txBody>
      </p:sp>
      <p:sp>
        <p:nvSpPr>
          <p:cNvPr id="10" name="Rounded Rectangle 9">
            <a:extLst>
              <a:ext uri="{FF2B5EF4-FFF2-40B4-BE49-F238E27FC236}">
                <a16:creationId xmlns:a16="http://schemas.microsoft.com/office/drawing/2014/main" xmlns="" id="{94E661FC-4E6F-4EC1-B021-426BA63FF8A5}"/>
              </a:ext>
            </a:extLst>
          </p:cNvPr>
          <p:cNvSpPr/>
          <p:nvPr/>
        </p:nvSpPr>
        <p:spPr>
          <a:xfrm>
            <a:off x="1633068" y="122229"/>
            <a:ext cx="8906827" cy="890564"/>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4267" b="1" dirty="0">
                <a:solidFill>
                  <a:prstClr val="black"/>
                </a:solidFill>
              </a:rPr>
              <a:t>How can I think about systems?</a:t>
            </a:r>
          </a:p>
        </p:txBody>
      </p:sp>
      <p:sp>
        <p:nvSpPr>
          <p:cNvPr id="11" name="Rounded Rectangle 10">
            <a:extLst>
              <a:ext uri="{FF2B5EF4-FFF2-40B4-BE49-F238E27FC236}">
                <a16:creationId xmlns:a16="http://schemas.microsoft.com/office/drawing/2014/main" xmlns="" id="{3B873EFB-56D0-4ACA-A56A-0358F9BF9C51}"/>
              </a:ext>
            </a:extLst>
          </p:cNvPr>
          <p:cNvSpPr/>
          <p:nvPr/>
        </p:nvSpPr>
        <p:spPr>
          <a:xfrm>
            <a:off x="207434" y="5790997"/>
            <a:ext cx="11816705" cy="890564"/>
          </a:xfrm>
          <a:prstGeom prst="roundRect">
            <a:avLst/>
          </a:prstGeom>
          <a:solidFill>
            <a:srgbClr val="92D050"/>
          </a:solidFill>
          <a:ln>
            <a:solidFill>
              <a:schemeClr val="tx2">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GB" sz="4267" b="1" dirty="0">
                <a:solidFill>
                  <a:prstClr val="black"/>
                </a:solidFill>
              </a:rPr>
              <a:t>Meet STEW (Systems Thinking for Everyday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45679E-6 L -0.25 3.45679E-6 " pathEditMode="relative" rAng="0" ptsTypes="AA">
                                      <p:cBhvr>
                                        <p:cTn id="10" dur="2000" fill="hold"/>
                                        <p:tgtEl>
                                          <p:spTgt spid="3"/>
                                        </p:tgtEl>
                                        <p:attrNameLst>
                                          <p:attrName>ppt_x</p:attrName>
                                          <p:attrName>ppt_y</p:attrName>
                                        </p:attrNameLst>
                                      </p:cBhvr>
                                      <p:rCtr x="-12500" y="0"/>
                                    </p:animMotion>
                                  </p:childTnLst>
                                </p:cTn>
                              </p:par>
                              <p:par>
                                <p:cTn id="11" presetID="10" presetClass="entr" presetSubtype="0"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fade">
                                      <p:cBhvr>
                                        <p:cTn id="13" dur="2000"/>
                                        <p:tgtEl>
                                          <p:spTgt spid="71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35" presetClass="path" presetSubtype="0" accel="50000" decel="50000" fill="hold" nodeType="withEffect">
                                  <p:stCondLst>
                                    <p:cond delay="0"/>
                                  </p:stCondLst>
                                  <p:childTnLst>
                                    <p:animMotion origin="layout" path="M 5.55556E-7 -1.19173E-6 L -0.21649 -0.00278 " pathEditMode="relative" rAng="0" ptsTypes="AA">
                                      <p:cBhvr>
                                        <p:cTn id="19" dur="2000" fill="hold"/>
                                        <p:tgtEl>
                                          <p:spTgt spid="7177"/>
                                        </p:tgtEl>
                                        <p:attrNameLst>
                                          <p:attrName>ppt_x</p:attrName>
                                          <p:attrName>ppt_y</p:attrName>
                                        </p:attrNameLst>
                                      </p:cBhvr>
                                      <p:rCtr x="-108" y="-2"/>
                                    </p:animMotion>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xmlns="" id="{5F40205E-F873-4539-B439-DE0A9E4E1CA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xmlns="" id="{FC6E8634-59BF-44C4-AE74-7AF0D739EED9}"/>
              </a:ext>
            </a:extLst>
          </p:cNvPr>
          <p:cNvSpPr>
            <a:spLocks noGrp="1"/>
          </p:cNvSpPr>
          <p:nvPr>
            <p:ph type="title"/>
          </p:nvPr>
        </p:nvSpPr>
        <p:spPr/>
        <p:txBody>
          <a:bodyPr rtlCol="0">
            <a:normAutofit/>
          </a:bodyPr>
          <a:lstStyle/>
          <a:p>
            <a:pPr defTabSz="609585" eaLnBrk="1" fontAlgn="auto" hangingPunct="1">
              <a:spcAft>
                <a:spcPts val="0"/>
              </a:spcAft>
              <a:defRPr/>
            </a:pPr>
            <a:r>
              <a:rPr lang="en-GB" sz="5867" dirty="0"/>
              <a:t>GP scenario video</a:t>
            </a:r>
          </a:p>
        </p:txBody>
      </p:sp>
      <p:pic>
        <p:nvPicPr>
          <p:cNvPr id="7" name="copd complete 2.wmv">
            <a:hlinkClick r:id="" action="ppaction://media"/>
            <a:extLst>
              <a:ext uri="{FF2B5EF4-FFF2-40B4-BE49-F238E27FC236}">
                <a16:creationId xmlns:a16="http://schemas.microsoft.com/office/drawing/2014/main" xmlns="" id="{6C69B5CF-615D-4E4F-A8AB-FF7374AB7FC8}"/>
              </a:ext>
            </a:extLst>
          </p:cNvPr>
          <p:cNvPicPr>
            <a:picLocks noGrp="1" noChangeAspect="1" noChangeArrowheads="1"/>
          </p:cNvPicPr>
          <p:nvPr>
            <p:ph idx="1"/>
            <a:videoFile r:link="rId1"/>
            <p:extLst>
              <p:ext uri="{DAA4B4D4-6D71-4841-9C94-3DE7FCFB9230}">
                <p14:media xmlns:p14="http://schemas.microsoft.com/office/powerpoint/2010/main" xmlns="" r:link="rId5"/>
              </p:ext>
            </p:extLst>
          </p:nvPr>
        </p:nvPicPr>
        <p:blipFill>
          <a:blip r:embed="rId6" cstate="print">
            <a:extLst>
              <a:ext uri="{28A0092B-C50C-407E-A947-70E740481C1C}">
                <a14:useLocalDpi xmlns:a14="http://schemas.microsoft.com/office/drawing/2010/main" xmlns="" val="0"/>
              </a:ext>
            </a:extLst>
          </a:blip>
          <a:srcRect/>
          <a:stretch>
            <a:fillRect/>
          </a:stretch>
        </p:blipFill>
        <p:spPr>
          <a:xfrm>
            <a:off x="152400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078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20.8|1.6|1.8"/>
</p:tagLst>
</file>

<file path=ppt/tags/tag2.xml><?xml version="1.0" encoding="utf-8"?>
<p:tagLst xmlns:a="http://schemas.openxmlformats.org/drawingml/2006/main" xmlns:r="http://schemas.openxmlformats.org/officeDocument/2006/relationships" xmlns:p="http://schemas.openxmlformats.org/presentationml/2006/main">
  <p:tag name="TIMING" val="|2|4.4|0.9|12.6|15.6|0.6|6.5|13"/>
</p:tagLst>
</file>

<file path=ppt/tags/tag3.xml><?xml version="1.0" encoding="utf-8"?>
<p:tagLst xmlns:a="http://schemas.openxmlformats.org/drawingml/2006/main" xmlns:r="http://schemas.openxmlformats.org/officeDocument/2006/relationships" xmlns:p="http://schemas.openxmlformats.org/presentationml/2006/main">
  <p:tag name="TIMING" val="|4.5"/>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CGP Powerpoint Template (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RCGP Powerpoint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Blip>
            <a:blip xmlns:r="http://schemas.openxmlformats.org/officeDocument/2006/relationships" r:embed="rId1"/>
          </a:buBlip>
          <a:tabLst>
            <a:tab pos="533400" algn="l"/>
            <a:tab pos="1162050" algn="l"/>
            <a:tab pos="1695450" algn="l"/>
            <a:tab pos="2247900" algn="l"/>
            <a:tab pos="2781300" algn="l"/>
          </a:tabLst>
          <a:defRPr kumimoji="0" lang="en-GB"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Blip>
            <a:blip xmlns:r="http://schemas.openxmlformats.org/officeDocument/2006/relationships" r:embed="rId1"/>
          </a:buBlip>
          <a:tabLst>
            <a:tab pos="533400" algn="l"/>
            <a:tab pos="1162050" algn="l"/>
            <a:tab pos="1695450" algn="l"/>
            <a:tab pos="2247900" algn="l"/>
            <a:tab pos="2781300" algn="l"/>
          </a:tabLst>
          <a:defRPr kumimoji="0" lang="en-GB"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RCGP Powerpoint Templat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CGP Powerpoint Template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CGP Powerpoint Template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CGP Powerpoint Template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CGP Powerpoint Templat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CGP Powerpoint Templat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CGP Powerpoint Templat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RCGP Powerpoint Presentations</Template>
  <TotalTime>8258</TotalTime>
  <Words>879</Words>
  <Application>Microsoft Office PowerPoint</Application>
  <PresentationFormat>Custom</PresentationFormat>
  <Paragraphs>219</Paragraphs>
  <Slides>29</Slides>
  <Notes>26</Notes>
  <HiddenSlides>0</HiddenSlides>
  <MMClips>1</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1_RCGP Powerpoint Template (2)</vt:lpstr>
      <vt:lpstr>1_Office Theme</vt:lpstr>
      <vt:lpstr>Adopting a ‘systems approach’ to QI and safety work in frontline general practice</vt:lpstr>
      <vt:lpstr>Declaration of Financial Interests or Relationships</vt:lpstr>
      <vt:lpstr>Slide 3</vt:lpstr>
      <vt:lpstr>Slide 4</vt:lpstr>
      <vt:lpstr>Slide 5</vt:lpstr>
      <vt:lpstr>Work as done vs Work as imagined</vt:lpstr>
      <vt:lpstr>Slide 7</vt:lpstr>
      <vt:lpstr>Slide 8</vt:lpstr>
      <vt:lpstr>GP scenario video</vt:lpstr>
      <vt:lpstr>Foundation concept</vt:lpstr>
      <vt:lpstr>Seek Multiple Perspectives</vt:lpstr>
      <vt:lpstr>Consider work conditions</vt:lpstr>
      <vt:lpstr>Analyse Interactions and Work Flow</vt:lpstr>
      <vt:lpstr>Understand why decisions make sense at the time</vt:lpstr>
      <vt:lpstr>Explore performance variability</vt:lpstr>
      <vt:lpstr>Design of an improvement intervention</vt:lpstr>
      <vt:lpstr>RCGP Acute Kidney Injury Quality Improvement Project  Systems Thinking for Everyday Work Drs Tom Blakeman, Sarah Luty, Duncan Mcnab    </vt:lpstr>
      <vt:lpstr>RCGP AKI Quality Improvement  Project Partners</vt:lpstr>
      <vt:lpstr>Acute Kidney Injury</vt:lpstr>
      <vt:lpstr>Acute Kidney Injury: A marker of poor health outcomes?</vt:lpstr>
      <vt:lpstr>Acute Kidney Injury: A need to improve transitions of care?</vt:lpstr>
      <vt:lpstr>Understanding &amp; Addressing  Gaps in Post-AKI care  </vt:lpstr>
      <vt:lpstr>Post-AKI care:  Recommended best practice </vt:lpstr>
      <vt:lpstr>Key principles: The RCGP Quality Improvement Project </vt:lpstr>
      <vt:lpstr> AKI Case Note Reviews +  STEW  </vt:lpstr>
      <vt:lpstr>Post-AKI care: Systems Thinking for Everyday Work    </vt:lpstr>
      <vt:lpstr>RCGP AKI Toolkit</vt:lpstr>
      <vt:lpstr>Questions?</vt:lpstr>
      <vt:lpstr>NIHR Acknowledgement &amp; Disclaimer</vt:lpstr>
    </vt:vector>
  </TitlesOfParts>
  <Company>RCGP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a Direction</dc:title>
  <dc:creator>Kelly Jeffreys</dc:creator>
  <cp:lastModifiedBy>Duncan McNab</cp:lastModifiedBy>
  <cp:revision>210</cp:revision>
  <cp:lastPrinted>2017-09-08T08:34:09Z</cp:lastPrinted>
  <dcterms:created xsi:type="dcterms:W3CDTF">2011-04-21T12:45:18Z</dcterms:created>
  <dcterms:modified xsi:type="dcterms:W3CDTF">2018-10-04T06:27:53Z</dcterms:modified>
</cp:coreProperties>
</file>