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5"/>
    <p:sldMasterId id="2147483734" r:id="rId6"/>
  </p:sldMasterIdLst>
  <p:notesMasterIdLst>
    <p:notesMasterId r:id="rId8"/>
  </p:notesMasterIdLst>
  <p:handoutMasterIdLst>
    <p:handoutMasterId r:id="rId9"/>
  </p:handoutMasterIdLst>
  <p:sldIdLst>
    <p:sldId id="277" r:id="rId7"/>
  </p:sldIdLst>
  <p:sldSz cx="12801600" cy="9601200" type="A3"/>
  <p:notesSz cx="6858000" cy="9144000"/>
  <p:defaultTextStyle>
    <a:defPPr>
      <a:defRPr lang="en-US"/>
    </a:defPPr>
    <a:lvl1pPr marL="0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1pPr>
    <a:lvl2pPr marL="639583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2pPr>
    <a:lvl3pPr marL="1279166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3pPr>
    <a:lvl4pPr marL="1918748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4pPr>
    <a:lvl5pPr marL="2558334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5pPr>
    <a:lvl6pPr marL="3197915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6pPr>
    <a:lvl7pPr marL="3837499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7pPr>
    <a:lvl8pPr marL="4477082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8pPr>
    <a:lvl9pPr marL="5116667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CBF7F4"/>
    <a:srgbClr val="6A2480"/>
    <a:srgbClr val="DEF4FF"/>
    <a:srgbClr val="E1E8F7"/>
    <a:srgbClr val="66DCFF"/>
    <a:srgbClr val="511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9645" autoAdjust="0"/>
  </p:normalViewPr>
  <p:slideViewPr>
    <p:cSldViewPr snapToGrid="0" snapToObjects="1">
      <p:cViewPr>
        <p:scale>
          <a:sx n="110" d="100"/>
          <a:sy n="110" d="100"/>
        </p:scale>
        <p:origin x="-72" y="132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21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3704E-485A-B148-9E08-AA7879309A0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2BB6-97A1-6C48-B24B-74534E8F9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00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78F9D-D215-4EAC-B7AD-98CE50DCA50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44945-EE1E-4CAC-8226-5BA4C8A2B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0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39583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79166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18748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58334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197915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37499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77082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16667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44945-EE1E-4CAC-8226-5BA4C8A2BF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95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5" y="2393635"/>
            <a:ext cx="11041380" cy="3993832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5" y="6425249"/>
            <a:ext cx="11041380" cy="2100262"/>
          </a:xfrm>
        </p:spPr>
        <p:txBody>
          <a:bodyPr/>
          <a:lstStyle>
            <a:lvl1pPr marL="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1pPr>
            <a:lvl2pPr marL="3199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39993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959989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279986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599982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1919978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239975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559972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0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21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72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99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1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75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67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43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6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3" y="2555879"/>
            <a:ext cx="5414011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5" y="2555879"/>
            <a:ext cx="5414011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57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9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5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7" y="2353628"/>
            <a:ext cx="5416232" cy="1153477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19996" indent="0">
              <a:buNone/>
              <a:defRPr sz="1400" b="1"/>
            </a:lvl2pPr>
            <a:lvl3pPr marL="639993" indent="0">
              <a:buNone/>
              <a:defRPr sz="1260" b="1"/>
            </a:lvl3pPr>
            <a:lvl4pPr marL="959989" indent="0">
              <a:buNone/>
              <a:defRPr sz="1120" b="1"/>
            </a:lvl4pPr>
            <a:lvl5pPr marL="1279986" indent="0">
              <a:buNone/>
              <a:defRPr sz="1120" b="1"/>
            </a:lvl5pPr>
            <a:lvl6pPr marL="1599982" indent="0">
              <a:buNone/>
              <a:defRPr sz="1120" b="1"/>
            </a:lvl6pPr>
            <a:lvl7pPr marL="1919978" indent="0">
              <a:buNone/>
              <a:defRPr sz="1120" b="1"/>
            </a:lvl7pPr>
            <a:lvl8pPr marL="2239975" indent="0">
              <a:buNone/>
              <a:defRPr sz="1120" b="1"/>
            </a:lvl8pPr>
            <a:lvl9pPr marL="2559972" indent="0">
              <a:buNone/>
              <a:defRPr sz="1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7" y="3507106"/>
            <a:ext cx="541623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4" y="2353628"/>
            <a:ext cx="5442903" cy="1153477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19996" indent="0">
              <a:buNone/>
              <a:defRPr sz="1400" b="1"/>
            </a:lvl2pPr>
            <a:lvl3pPr marL="639993" indent="0">
              <a:buNone/>
              <a:defRPr sz="1260" b="1"/>
            </a:lvl3pPr>
            <a:lvl4pPr marL="959989" indent="0">
              <a:buNone/>
              <a:defRPr sz="1120" b="1"/>
            </a:lvl4pPr>
            <a:lvl5pPr marL="1279986" indent="0">
              <a:buNone/>
              <a:defRPr sz="1120" b="1"/>
            </a:lvl5pPr>
            <a:lvl6pPr marL="1599982" indent="0">
              <a:buNone/>
              <a:defRPr sz="1120" b="1"/>
            </a:lvl6pPr>
            <a:lvl7pPr marL="1919978" indent="0">
              <a:buNone/>
              <a:defRPr sz="1120" b="1"/>
            </a:lvl7pPr>
            <a:lvl8pPr marL="2239975" indent="0">
              <a:buNone/>
              <a:defRPr sz="1120" b="1"/>
            </a:lvl8pPr>
            <a:lvl9pPr marL="2559972" indent="0">
              <a:buNone/>
              <a:defRPr sz="1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4" y="3507106"/>
            <a:ext cx="544290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2" y="1149196"/>
            <a:ext cx="11041380" cy="7637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8" y="640080"/>
            <a:ext cx="4129405" cy="2240280"/>
          </a:xfrm>
        </p:spPr>
        <p:txBody>
          <a:bodyPr anchor="b"/>
          <a:lstStyle>
            <a:lvl1pPr>
              <a:defRPr sz="22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9" y="1382400"/>
            <a:ext cx="6480811" cy="6823075"/>
          </a:xfrm>
        </p:spPr>
        <p:txBody>
          <a:bodyPr/>
          <a:lstStyle>
            <a:lvl1pPr>
              <a:defRPr sz="2239"/>
            </a:lvl1pPr>
            <a:lvl2pPr>
              <a:defRPr sz="1959"/>
            </a:lvl2pPr>
            <a:lvl3pPr>
              <a:defRPr sz="168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8" y="2880364"/>
            <a:ext cx="4129405" cy="5336223"/>
          </a:xfrm>
        </p:spPr>
        <p:txBody>
          <a:bodyPr/>
          <a:lstStyle>
            <a:lvl1pPr marL="0" indent="0">
              <a:buNone/>
              <a:defRPr sz="1120"/>
            </a:lvl1pPr>
            <a:lvl2pPr marL="319996" indent="0">
              <a:buNone/>
              <a:defRPr sz="979"/>
            </a:lvl2pPr>
            <a:lvl3pPr marL="639993" indent="0">
              <a:buNone/>
              <a:defRPr sz="840"/>
            </a:lvl3pPr>
            <a:lvl4pPr marL="959989" indent="0">
              <a:buNone/>
              <a:defRPr sz="700"/>
            </a:lvl4pPr>
            <a:lvl5pPr marL="1279986" indent="0">
              <a:buNone/>
              <a:defRPr sz="700"/>
            </a:lvl5pPr>
            <a:lvl6pPr marL="1599982" indent="0">
              <a:buNone/>
              <a:defRPr sz="700"/>
            </a:lvl6pPr>
            <a:lvl7pPr marL="1919978" indent="0">
              <a:buNone/>
              <a:defRPr sz="700"/>
            </a:lvl7pPr>
            <a:lvl8pPr marL="2239975" indent="0">
              <a:buNone/>
              <a:defRPr sz="700"/>
            </a:lvl8pPr>
            <a:lvl9pPr marL="255997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8" y="640080"/>
            <a:ext cx="4129405" cy="2240280"/>
          </a:xfrm>
        </p:spPr>
        <p:txBody>
          <a:bodyPr anchor="b"/>
          <a:lstStyle>
            <a:lvl1pPr>
              <a:defRPr sz="22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9" y="1382400"/>
            <a:ext cx="6480811" cy="6823075"/>
          </a:xfrm>
        </p:spPr>
        <p:txBody>
          <a:bodyPr/>
          <a:lstStyle>
            <a:lvl1pPr marL="0" indent="0">
              <a:buNone/>
              <a:defRPr sz="2239"/>
            </a:lvl1pPr>
            <a:lvl2pPr marL="319996" indent="0">
              <a:buNone/>
              <a:defRPr sz="1959"/>
            </a:lvl2pPr>
            <a:lvl3pPr marL="639993" indent="0">
              <a:buNone/>
              <a:defRPr sz="1680"/>
            </a:lvl3pPr>
            <a:lvl4pPr marL="959989" indent="0">
              <a:buNone/>
              <a:defRPr sz="1400"/>
            </a:lvl4pPr>
            <a:lvl5pPr marL="1279986" indent="0">
              <a:buNone/>
              <a:defRPr sz="1400"/>
            </a:lvl5pPr>
            <a:lvl6pPr marL="1599982" indent="0">
              <a:buNone/>
              <a:defRPr sz="1400"/>
            </a:lvl6pPr>
            <a:lvl7pPr marL="1919978" indent="0">
              <a:buNone/>
              <a:defRPr sz="1400"/>
            </a:lvl7pPr>
            <a:lvl8pPr marL="2239975" indent="0">
              <a:buNone/>
              <a:defRPr sz="1400"/>
            </a:lvl8pPr>
            <a:lvl9pPr marL="2559972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8" y="2880364"/>
            <a:ext cx="4129405" cy="5336223"/>
          </a:xfrm>
        </p:spPr>
        <p:txBody>
          <a:bodyPr/>
          <a:lstStyle>
            <a:lvl1pPr marL="0" indent="0">
              <a:buNone/>
              <a:defRPr sz="1120"/>
            </a:lvl1pPr>
            <a:lvl2pPr marL="319996" indent="0">
              <a:buNone/>
              <a:defRPr sz="979"/>
            </a:lvl2pPr>
            <a:lvl3pPr marL="639993" indent="0">
              <a:buNone/>
              <a:defRPr sz="840"/>
            </a:lvl3pPr>
            <a:lvl4pPr marL="959989" indent="0">
              <a:buNone/>
              <a:defRPr sz="700"/>
            </a:lvl4pPr>
            <a:lvl5pPr marL="1279986" indent="0">
              <a:buNone/>
              <a:defRPr sz="700"/>
            </a:lvl5pPr>
            <a:lvl6pPr marL="1599982" indent="0">
              <a:buNone/>
              <a:defRPr sz="700"/>
            </a:lvl6pPr>
            <a:lvl7pPr marL="1919978" indent="0">
              <a:buNone/>
              <a:defRPr sz="700"/>
            </a:lvl7pPr>
            <a:lvl8pPr marL="2239975" indent="0">
              <a:buNone/>
              <a:defRPr sz="700"/>
            </a:lvl8pPr>
            <a:lvl9pPr marL="255997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0" y="-36302"/>
            <a:ext cx="12811820" cy="96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4996" y="1062631"/>
            <a:ext cx="11507899" cy="906849"/>
          </a:xfrm>
          <a:prstGeom prst="rect">
            <a:avLst/>
          </a:prstGeom>
        </p:spPr>
        <p:txBody>
          <a:bodyPr/>
          <a:lstStyle>
            <a:lvl1pPr>
              <a:defRPr sz="2380">
                <a:solidFill>
                  <a:srgbClr val="5118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57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5565"/>
            <a:ext cx="12801600" cy="1939822"/>
          </a:xfrm>
          <a:prstGeom prst="rect">
            <a:avLst/>
          </a:prstGeom>
          <a:solidFill>
            <a:srgbClr val="CBF7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8" name="Rectangle 7"/>
          <p:cNvSpPr/>
          <p:nvPr userDrawn="1"/>
        </p:nvSpPr>
        <p:spPr>
          <a:xfrm>
            <a:off x="0" y="-25561"/>
            <a:ext cx="12801600" cy="728255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9" name="TextBox 8"/>
          <p:cNvSpPr txBox="1"/>
          <p:nvPr userDrawn="1"/>
        </p:nvSpPr>
        <p:spPr>
          <a:xfrm>
            <a:off x="263588" y="197558"/>
            <a:ext cx="5251872" cy="134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75" b="0" i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NHS EDUCATION</a:t>
            </a:r>
            <a:r>
              <a:rPr lang="en-US" sz="875" b="0" i="0" baseline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 FOR SCOTLAND</a:t>
            </a:r>
            <a:endParaRPr lang="en-US" sz="875" b="0" i="0" dirty="0">
              <a:solidFill>
                <a:srgbClr val="66DCFF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773641" y="197560"/>
            <a:ext cx="5730810" cy="14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34" b="1" i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SAFETY</a:t>
            </a:r>
            <a:r>
              <a:rPr lang="en-US" sz="934" b="1" i="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, SKILLS &amp; IMPROVEMENT</a:t>
            </a:r>
            <a:endParaRPr lang="en-US" sz="934" b="1" i="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9320899"/>
            <a:ext cx="12801600" cy="290150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2" y="1148632"/>
            <a:ext cx="11041380" cy="7637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2" y="2371961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2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2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0" r:id="rId4"/>
    <p:sldLayoutId id="2147483694" r:id="rId5"/>
    <p:sldLayoutId id="2147483696" r:id="rId6"/>
    <p:sldLayoutId id="2147483697" r:id="rId7"/>
    <p:sldLayoutId id="2147483689" r:id="rId8"/>
    <p:sldLayoutId id="2147483686" r:id="rId9"/>
  </p:sldLayoutIdLst>
  <p:txStyles>
    <p:titleStyle>
      <a:lvl1pPr algn="l" defTabSz="639993" rtl="0" eaLnBrk="1" latinLnBrk="0" hangingPunct="1">
        <a:lnSpc>
          <a:spcPct val="90000"/>
        </a:lnSpc>
        <a:spcBef>
          <a:spcPct val="0"/>
        </a:spcBef>
        <a:buNone/>
        <a:defRPr sz="2519" b="1" kern="1200">
          <a:solidFill>
            <a:srgbClr val="6A2480"/>
          </a:solidFill>
          <a:latin typeface="+mj-lt"/>
          <a:ea typeface="+mj-ea"/>
          <a:cs typeface="+mj-cs"/>
        </a:defRPr>
      </a:lvl1pPr>
    </p:titleStyle>
    <p:bodyStyle>
      <a:lvl1pPr marL="159998" indent="-159998" algn="l" defTabSz="639993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1959" kern="1200">
          <a:solidFill>
            <a:schemeClr val="tx1"/>
          </a:solidFill>
          <a:latin typeface="+mn-lt"/>
          <a:ea typeface="+mn-ea"/>
          <a:cs typeface="+mn-cs"/>
        </a:defRPr>
      </a:lvl1pPr>
      <a:lvl2pPr marL="479994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799992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19988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439984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759981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79977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73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19970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19996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39993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59989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79986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599982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19978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39975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59972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9E28-249E-E945-A5C9-A35A72D6DE2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6B2A3CD-2BC5-4862-895F-ACB9890AE206}"/>
              </a:ext>
            </a:extLst>
          </p:cNvPr>
          <p:cNvSpPr/>
          <p:nvPr userDrawn="1"/>
        </p:nvSpPr>
        <p:spPr>
          <a:xfrm>
            <a:off x="0" y="-25565"/>
            <a:ext cx="12801600" cy="1939822"/>
          </a:xfrm>
          <a:prstGeom prst="rect">
            <a:avLst/>
          </a:prstGeom>
          <a:solidFill>
            <a:srgbClr val="CBF7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27D1E31-6792-499D-ADEF-D4C9C8029FBA}"/>
              </a:ext>
            </a:extLst>
          </p:cNvPr>
          <p:cNvSpPr/>
          <p:nvPr userDrawn="1"/>
        </p:nvSpPr>
        <p:spPr>
          <a:xfrm>
            <a:off x="0" y="-25561"/>
            <a:ext cx="12801600" cy="728255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60D0FC-548D-4B68-A707-02422D7E8899}"/>
              </a:ext>
            </a:extLst>
          </p:cNvPr>
          <p:cNvSpPr txBox="1"/>
          <p:nvPr userDrawn="1"/>
        </p:nvSpPr>
        <p:spPr>
          <a:xfrm>
            <a:off x="263588" y="197558"/>
            <a:ext cx="5251872" cy="134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75" b="0" i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NHS EDUCATION</a:t>
            </a:r>
            <a:r>
              <a:rPr lang="en-US" sz="875" b="0" i="0" baseline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 FOR SCOTLAND</a:t>
            </a:r>
            <a:endParaRPr lang="en-US" sz="875" b="0" i="0" dirty="0">
              <a:solidFill>
                <a:srgbClr val="66DCFF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483B2D-8890-40AA-A4A2-8E11FD1D1216}"/>
              </a:ext>
            </a:extLst>
          </p:cNvPr>
          <p:cNvSpPr txBox="1"/>
          <p:nvPr userDrawn="1"/>
        </p:nvSpPr>
        <p:spPr>
          <a:xfrm>
            <a:off x="6773641" y="197560"/>
            <a:ext cx="5730810" cy="14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34" b="1" i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SAFETY</a:t>
            </a:r>
            <a:r>
              <a:rPr lang="en-US" sz="934" b="1" i="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, SKILLS &amp; IMPROVEMENT</a:t>
            </a:r>
            <a:endParaRPr lang="en-US" sz="934" b="1" i="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E3ECAFB-096F-44A9-B764-A57DFC619C7F}"/>
              </a:ext>
            </a:extLst>
          </p:cNvPr>
          <p:cNvSpPr/>
          <p:nvPr userDrawn="1"/>
        </p:nvSpPr>
        <p:spPr>
          <a:xfrm>
            <a:off x="0" y="9320899"/>
            <a:ext cx="12801600" cy="290150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</p:spTree>
    <p:extLst>
      <p:ext uri="{BB962C8B-B14F-4D97-AF65-F5344CB8AC3E}">
        <p14:creationId xmlns:p14="http://schemas.microsoft.com/office/powerpoint/2010/main" val="122455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F74ABBA-52C6-4112-A915-BD9AFFC1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4" y="894686"/>
            <a:ext cx="11142728" cy="855457"/>
          </a:xfrm>
        </p:spPr>
        <p:txBody>
          <a:bodyPr>
            <a:noAutofit/>
          </a:bodyPr>
          <a:lstStyle/>
          <a:p>
            <a:pPr algn="ctr"/>
            <a:r>
              <a:rPr lang="en-GB" sz="3800" b="1" dirty="0">
                <a:solidFill>
                  <a:srgbClr val="993366"/>
                </a:solidFill>
              </a:rPr>
              <a:t>Systems Thinking for Everyday Work (STEW) </a:t>
            </a:r>
            <a:r>
              <a:rPr lang="en-GB" sz="3800" b="1" dirty="0" smtClean="0">
                <a:solidFill>
                  <a:srgbClr val="993366"/>
                </a:solidFill>
              </a:rPr>
              <a:t>Worksheet</a:t>
            </a:r>
            <a:br>
              <a:rPr lang="en-GB" sz="3800" b="1" dirty="0" smtClean="0">
                <a:solidFill>
                  <a:srgbClr val="993366"/>
                </a:solidFill>
              </a:rPr>
            </a:br>
            <a:r>
              <a:rPr lang="en-GB" sz="3800" b="1" dirty="0" smtClean="0">
                <a:solidFill>
                  <a:srgbClr val="993366"/>
                </a:solidFill>
              </a:rPr>
              <a:t>Post-AKI Care</a:t>
            </a:r>
            <a:endParaRPr lang="en-GB" sz="3800" b="1" dirty="0">
              <a:solidFill>
                <a:srgbClr val="993366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0C079926-ABB9-4DAC-83A3-91CDB382F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7763" y="937383"/>
            <a:ext cx="1479713" cy="783785"/>
          </a:xfrm>
          <a:prstGeom prst="rect">
            <a:avLst/>
          </a:prstGeom>
        </p:spPr>
      </p:pic>
      <p:sp>
        <p:nvSpPr>
          <p:cNvPr id="73" name="Rounded Rectangle 23">
            <a:extLst>
              <a:ext uri="{FF2B5EF4-FFF2-40B4-BE49-F238E27FC236}">
                <a16:creationId xmlns:a16="http://schemas.microsoft.com/office/drawing/2014/main" xmlns="" id="{89562432-76F8-4CB2-B68E-E4B41E7CB3CB}"/>
              </a:ext>
            </a:extLst>
          </p:cNvPr>
          <p:cNvSpPr/>
          <p:nvPr/>
        </p:nvSpPr>
        <p:spPr>
          <a:xfrm>
            <a:off x="227853" y="6400799"/>
            <a:ext cx="8251913" cy="2872597"/>
          </a:xfrm>
          <a:prstGeom prst="roundRect">
            <a:avLst/>
          </a:prstGeom>
          <a:solidFill>
            <a:srgbClr val="99FFCC">
              <a:alpha val="43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 smtClean="0">
                <a:solidFill>
                  <a:prstClr val="black"/>
                </a:solidFill>
              </a:rPr>
              <a:t>Consider </a:t>
            </a:r>
            <a:r>
              <a:rPr lang="en-GB" sz="958" b="1" dirty="0">
                <a:solidFill>
                  <a:prstClr val="black"/>
                </a:solidFill>
              </a:rPr>
              <a:t>how different activities interact and how flow is affected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When making changes consider the impact on overall system </a:t>
            </a:r>
            <a:r>
              <a:rPr lang="en-GB" sz="958" i="1" dirty="0" smtClean="0">
                <a:solidFill>
                  <a:prstClr val="black"/>
                </a:solidFill>
              </a:rPr>
              <a:t>functioning</a:t>
            </a:r>
            <a:endParaRPr lang="en-GB" sz="958" i="1" dirty="0">
              <a:solidFill>
                <a:prstClr val="black"/>
              </a:solidFill>
            </a:endParaRPr>
          </a:p>
          <a:p>
            <a:pPr lvl="0"/>
            <a:r>
              <a:rPr lang="en-GB" sz="958" b="1" dirty="0" smtClean="0">
                <a:solidFill>
                  <a:prstClr val="black"/>
                </a:solidFill>
              </a:rPr>
              <a:t>Key priority: Being able to determine the urgency and timeliness of follow up 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Workload shift: Additional work required to manage the uncertainty created by variable discharge summaries - ‘Digging</a:t>
            </a:r>
            <a:r>
              <a:rPr lang="en-GB" sz="958" dirty="0">
                <a:solidFill>
                  <a:prstClr val="black"/>
                </a:solidFill>
              </a:rPr>
              <a:t>’ </a:t>
            </a:r>
            <a:r>
              <a:rPr lang="en-GB" sz="958" dirty="0" smtClean="0">
                <a:solidFill>
                  <a:prstClr val="black"/>
                </a:solidFill>
              </a:rPr>
              <a:t>for information to piece it together takes time. e.g. find baseline </a:t>
            </a:r>
            <a:r>
              <a:rPr lang="en-GB" sz="958" dirty="0">
                <a:solidFill>
                  <a:prstClr val="black"/>
                </a:solidFill>
              </a:rPr>
              <a:t>and discharge serum </a:t>
            </a:r>
            <a:r>
              <a:rPr lang="en-GB" sz="958" dirty="0" err="1" smtClean="0">
                <a:solidFill>
                  <a:prstClr val="black"/>
                </a:solidFill>
              </a:rPr>
              <a:t>creatinine</a:t>
            </a:r>
            <a:r>
              <a:rPr lang="en-GB" sz="958" dirty="0" smtClean="0">
                <a:solidFill>
                  <a:prstClr val="black"/>
                </a:solidFill>
              </a:rPr>
              <a:t>. Generally ‘acquiesce’ to request from secondary care (e.g. when to repeat bloods). </a:t>
            </a:r>
          </a:p>
          <a:p>
            <a:pPr lvl="0"/>
            <a:r>
              <a:rPr lang="en-GB" sz="958" b="1" dirty="0" smtClean="0">
                <a:solidFill>
                  <a:prstClr val="black"/>
                </a:solidFill>
              </a:rPr>
              <a:t>Flow: </a:t>
            </a:r>
            <a:r>
              <a:rPr lang="en-GB" sz="958" dirty="0" smtClean="0">
                <a:solidFill>
                  <a:prstClr val="black"/>
                </a:solidFill>
              </a:rPr>
              <a:t>Practice protocols and embedding AKI patient cohort into care planning procedures (I.e. New or review of care plan; need to be part of GP locum packs)</a:t>
            </a:r>
          </a:p>
          <a:p>
            <a:pPr lvl="0"/>
            <a:endParaRPr lang="en-GB" sz="958" b="1" dirty="0" smtClean="0">
              <a:solidFill>
                <a:prstClr val="black"/>
              </a:solidFill>
            </a:endParaRPr>
          </a:p>
          <a:p>
            <a:pPr lvl="0"/>
            <a:r>
              <a:rPr lang="en-GB" sz="958" b="1" dirty="0" smtClean="0">
                <a:solidFill>
                  <a:prstClr val="black"/>
                </a:solidFill>
              </a:rPr>
              <a:t>Bottleneck – Accurate Diagnostic coding  </a:t>
            </a:r>
            <a:r>
              <a:rPr lang="en-GB" sz="958" dirty="0" smtClean="0">
                <a:solidFill>
                  <a:prstClr val="black"/>
                </a:solidFill>
              </a:rPr>
              <a:t>(‘Beholden to what the junior doctor was writing’)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1. Practice Protocol helps flow with coding and follow-up. However, dependent on the quality of the discharge summary </a:t>
            </a:r>
            <a:r>
              <a:rPr lang="en-GB" sz="958" dirty="0">
                <a:solidFill>
                  <a:prstClr val="black"/>
                </a:solidFill>
              </a:rPr>
              <a:t>– </a:t>
            </a:r>
            <a:r>
              <a:rPr lang="en-GB" sz="958" dirty="0" smtClean="0">
                <a:solidFill>
                  <a:prstClr val="black"/>
                </a:solidFill>
              </a:rPr>
              <a:t>a need </a:t>
            </a:r>
            <a:r>
              <a:rPr lang="en-GB" sz="958" dirty="0">
                <a:solidFill>
                  <a:prstClr val="black"/>
                </a:solidFill>
              </a:rPr>
              <a:t>for greater clarity</a:t>
            </a:r>
          </a:p>
          <a:p>
            <a:pPr lvl="0"/>
            <a:endParaRPr lang="en-GB" sz="958" dirty="0">
              <a:solidFill>
                <a:prstClr val="black"/>
              </a:solidFill>
            </a:endParaRPr>
          </a:p>
          <a:p>
            <a:pPr lvl="0"/>
            <a:r>
              <a:rPr lang="en-GB" sz="958" b="1" dirty="0" smtClean="0">
                <a:solidFill>
                  <a:prstClr val="black"/>
                </a:solidFill>
              </a:rPr>
              <a:t>Bottleneck  – </a:t>
            </a:r>
            <a:r>
              <a:rPr lang="en-GB" sz="958" b="1" dirty="0">
                <a:solidFill>
                  <a:prstClr val="black"/>
                </a:solidFill>
              </a:rPr>
              <a:t>T</a:t>
            </a:r>
            <a:r>
              <a:rPr lang="en-GB" sz="958" b="1" dirty="0" smtClean="0">
                <a:solidFill>
                  <a:prstClr val="black"/>
                </a:solidFill>
              </a:rPr>
              <a:t>imely medication reviews</a:t>
            </a:r>
          </a:p>
          <a:p>
            <a:pPr lvl="0"/>
            <a:r>
              <a:rPr lang="en-GB" sz="958" dirty="0">
                <a:solidFill>
                  <a:prstClr val="black"/>
                </a:solidFill>
              </a:rPr>
              <a:t>1. </a:t>
            </a:r>
            <a:r>
              <a:rPr lang="en-GB" sz="958" dirty="0" smtClean="0">
                <a:solidFill>
                  <a:prstClr val="black"/>
                </a:solidFill>
              </a:rPr>
              <a:t>No </a:t>
            </a:r>
            <a:r>
              <a:rPr lang="en-GB" sz="958" dirty="0">
                <a:solidFill>
                  <a:prstClr val="black"/>
                </a:solidFill>
              </a:rPr>
              <a:t>documentation on reasons for changes to medication and often </a:t>
            </a:r>
            <a:r>
              <a:rPr lang="en-GB" sz="958" dirty="0" smtClean="0">
                <a:solidFill>
                  <a:prstClr val="black"/>
                </a:solidFill>
              </a:rPr>
              <a:t>a lack </a:t>
            </a:r>
            <a:r>
              <a:rPr lang="en-GB" sz="958" dirty="0">
                <a:solidFill>
                  <a:prstClr val="black"/>
                </a:solidFill>
              </a:rPr>
              <a:t>of guidance on follow up including when to consider restart stopped medication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2. Delays in ‘fast direct communication’ affects med reviews – can lead to patients restart meds that have at home without guidance, adds to the confusion 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3. Takes time to organise patient to come into practice - Practice Pharmacist taken on work but constrained by not doing home visits to complex housebound </a:t>
            </a:r>
          </a:p>
          <a:p>
            <a:endParaRPr lang="en-GB" sz="958" dirty="0">
              <a:solidFill>
                <a:prstClr val="black"/>
              </a:solidFill>
            </a:endParaRPr>
          </a:p>
          <a:p>
            <a:pPr lvl="0"/>
            <a:r>
              <a:rPr lang="en-GB" sz="958" b="1" dirty="0" smtClean="0">
                <a:solidFill>
                  <a:prstClr val="black"/>
                </a:solidFill>
              </a:rPr>
              <a:t>Bottleneck – Communication with patients</a:t>
            </a:r>
            <a:endParaRPr lang="en-GB" sz="958" dirty="0" smtClean="0">
              <a:solidFill>
                <a:prstClr val="black"/>
              </a:solidFill>
            </a:endParaRP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1. Tendency to be unclear what has been discussed during admission -  kidneys not part of ‘public consciousness’ e.g. patients with CKD not aware of AKI risk  </a:t>
            </a:r>
          </a:p>
          <a:p>
            <a:pPr lvl="0"/>
            <a:r>
              <a:rPr lang="en-GB" sz="958" i="1" dirty="0" smtClean="0">
                <a:solidFill>
                  <a:prstClr val="black"/>
                </a:solidFill>
              </a:rPr>
              <a:t>2. </a:t>
            </a:r>
            <a:r>
              <a:rPr lang="en-GB" sz="958" dirty="0" smtClean="0">
                <a:solidFill>
                  <a:prstClr val="black"/>
                </a:solidFill>
              </a:rPr>
              <a:t>AKI nurse specialists communicate AKI diagnosis with patients but usually at a time of critical illness and not then involved in care at time of discharge</a:t>
            </a:r>
          </a:p>
          <a:p>
            <a:pPr lvl="0"/>
            <a:r>
              <a:rPr lang="en-GB" sz="958" i="1" dirty="0" smtClean="0">
                <a:solidFill>
                  <a:prstClr val="black"/>
                </a:solidFill>
              </a:rPr>
              <a:t> </a:t>
            </a:r>
          </a:p>
          <a:p>
            <a:pPr lvl="0"/>
            <a:endParaRPr lang="en-GB" sz="958" dirty="0">
              <a:solidFill>
                <a:prstClr val="black"/>
              </a:solidFill>
            </a:endParaRPr>
          </a:p>
          <a:p>
            <a:pPr lvl="0"/>
            <a:endParaRPr lang="en-GB" sz="958" dirty="0" smtClean="0">
              <a:solidFill>
                <a:prstClr val="black"/>
              </a:solidFill>
            </a:endParaRPr>
          </a:p>
          <a:p>
            <a:pPr lvl="0"/>
            <a:endParaRPr lang="en-GB" sz="958" dirty="0">
              <a:solidFill>
                <a:prstClr val="black"/>
              </a:solidFill>
            </a:endParaRPr>
          </a:p>
        </p:txBody>
      </p:sp>
      <p:sp>
        <p:nvSpPr>
          <p:cNvPr id="74" name="Rounded Rectangle 22">
            <a:extLst>
              <a:ext uri="{FF2B5EF4-FFF2-40B4-BE49-F238E27FC236}">
                <a16:creationId xmlns:a16="http://schemas.microsoft.com/office/drawing/2014/main" xmlns="" id="{8B1C14DF-BFFD-4564-B3F1-2B38F25C5BA1}"/>
              </a:ext>
            </a:extLst>
          </p:cNvPr>
          <p:cNvSpPr/>
          <p:nvPr/>
        </p:nvSpPr>
        <p:spPr>
          <a:xfrm>
            <a:off x="8557735" y="1992702"/>
            <a:ext cx="3847454" cy="2717321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Explore the experiences and views of all people who work in the system </a:t>
            </a:r>
            <a:r>
              <a:rPr lang="en-GB" sz="958" dirty="0">
                <a:solidFill>
                  <a:prstClr val="black"/>
                </a:solidFill>
              </a:rPr>
              <a:t>to better understand the work system and change implementation issues </a:t>
            </a:r>
            <a:endParaRPr lang="en-GB" sz="958" dirty="0" smtClean="0">
              <a:solidFill>
                <a:prstClr val="black"/>
              </a:solidFill>
            </a:endParaRPr>
          </a:p>
          <a:p>
            <a:pPr lvl="0"/>
            <a:r>
              <a:rPr lang="en-GB" sz="958" b="1" dirty="0" smtClean="0">
                <a:solidFill>
                  <a:prstClr val="black"/>
                </a:solidFill>
              </a:rPr>
              <a:t>RCGP Quality Improvement project 2017-2018</a:t>
            </a:r>
            <a:r>
              <a:rPr lang="en-GB" sz="958" dirty="0" smtClean="0">
                <a:solidFill>
                  <a:prstClr val="black"/>
                </a:solidFill>
              </a:rPr>
              <a:t>: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 1. Learning </a:t>
            </a:r>
            <a:r>
              <a:rPr lang="en-GB" sz="958" dirty="0">
                <a:solidFill>
                  <a:prstClr val="black"/>
                </a:solidFill>
              </a:rPr>
              <a:t>generated through 148 case note review conducted in 24 general practices across England and </a:t>
            </a:r>
            <a:r>
              <a:rPr lang="en-GB" sz="958" dirty="0" smtClean="0">
                <a:solidFill>
                  <a:prstClr val="black"/>
                </a:solidFill>
              </a:rPr>
              <a:t>Scotland </a:t>
            </a:r>
          </a:p>
          <a:p>
            <a:pPr lvl="0"/>
            <a:endParaRPr lang="en-GB" sz="958" dirty="0" smtClean="0">
              <a:solidFill>
                <a:prstClr val="black"/>
              </a:solidFill>
            </a:endParaRP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2. Reflections, actions and improvements considered to address patient factors; professional factors; role of practice team; role of secondary care; other systems issues </a:t>
            </a:r>
            <a:endParaRPr lang="en-GB" sz="958" dirty="0">
              <a:solidFill>
                <a:prstClr val="black"/>
              </a:solidFill>
            </a:endParaRPr>
          </a:p>
          <a:p>
            <a:pPr lvl="0"/>
            <a:endParaRPr lang="en-GB" sz="958" dirty="0">
              <a:solidFill>
                <a:prstClr val="black"/>
              </a:solidFill>
            </a:endParaRP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3. Case note reviews discussed at practice meetings, including joint meetings with staff (AKI nurse specialists from secondary care).</a:t>
            </a:r>
          </a:p>
          <a:p>
            <a:pPr lvl="0"/>
            <a:endParaRPr lang="en-GB" sz="958" dirty="0">
              <a:solidFill>
                <a:prstClr val="black"/>
              </a:solidFill>
            </a:endParaRP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4. Learning also generated through a workshop as well as a shared learning event comprising nephrologists; GPs; AKI specialist nurses; pharmacists; biochemist; medical student; patient representatives</a:t>
            </a:r>
          </a:p>
          <a:p>
            <a:pPr lvl="0" algn="ctr"/>
            <a:endParaRPr lang="en-GB" sz="958" dirty="0">
              <a:solidFill>
                <a:prstClr val="black"/>
              </a:solidFill>
            </a:endParaRPr>
          </a:p>
        </p:txBody>
      </p:sp>
      <p:sp>
        <p:nvSpPr>
          <p:cNvPr id="75" name="Rounded Rectangle 21">
            <a:extLst>
              <a:ext uri="{FF2B5EF4-FFF2-40B4-BE49-F238E27FC236}">
                <a16:creationId xmlns:a16="http://schemas.microsoft.com/office/drawing/2014/main" xmlns="" id="{A635C0B5-4CC0-44F9-978E-9613D05567E5}"/>
              </a:ext>
            </a:extLst>
          </p:cNvPr>
          <p:cNvSpPr/>
          <p:nvPr/>
        </p:nvSpPr>
        <p:spPr>
          <a:xfrm>
            <a:off x="8557735" y="4804912"/>
            <a:ext cx="4004288" cy="4468483"/>
          </a:xfrm>
          <a:prstGeom prst="roundRect">
            <a:avLst/>
          </a:prstGeom>
          <a:gradFill flip="none" rotWithShape="1">
            <a:gsLst>
              <a:gs pos="0">
                <a:srgbClr val="FF6699">
                  <a:tint val="66000"/>
                  <a:satMod val="160000"/>
                </a:srgbClr>
              </a:gs>
              <a:gs pos="50000">
                <a:srgbClr val="FF6699">
                  <a:tint val="44500"/>
                  <a:satMod val="160000"/>
                </a:srgbClr>
              </a:gs>
              <a:gs pos="100000">
                <a:srgbClr val="FF6699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Explore varying demand and capacity, </a:t>
            </a:r>
            <a:endParaRPr lang="en-GB" sz="958" dirty="0">
              <a:solidFill>
                <a:prstClr val="black"/>
              </a:solidFill>
            </a:endParaRP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how </a:t>
            </a:r>
            <a:r>
              <a:rPr lang="en-GB" sz="958" b="1" i="1" dirty="0">
                <a:solidFill>
                  <a:prstClr val="black"/>
                </a:solidFill>
              </a:rPr>
              <a:t>resources</a:t>
            </a:r>
            <a:r>
              <a:rPr lang="en-GB" sz="958" i="1" dirty="0">
                <a:solidFill>
                  <a:prstClr val="black"/>
                </a:solidFill>
              </a:rPr>
              <a:t> (</a:t>
            </a:r>
            <a:r>
              <a:rPr lang="en-GB" sz="958" i="1" dirty="0" err="1">
                <a:solidFill>
                  <a:prstClr val="black"/>
                </a:solidFill>
              </a:rPr>
              <a:t>eg</a:t>
            </a:r>
            <a:r>
              <a:rPr lang="en-GB" sz="958" i="1" dirty="0">
                <a:solidFill>
                  <a:prstClr val="black"/>
                </a:solidFill>
              </a:rPr>
              <a:t> equipment, information and time) and </a:t>
            </a:r>
            <a:r>
              <a:rPr lang="en-GB" sz="958" b="1" i="1" dirty="0">
                <a:solidFill>
                  <a:prstClr val="black"/>
                </a:solidFill>
              </a:rPr>
              <a:t>constraints</a:t>
            </a:r>
            <a:r>
              <a:rPr lang="en-GB" sz="958" i="1" dirty="0">
                <a:solidFill>
                  <a:prstClr val="black"/>
                </a:solidFill>
              </a:rPr>
              <a:t> (guidelines, protocols) influence work-as-done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Identify leading indicators of impending trouble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Examine how conditions of work influence staff </a:t>
            </a:r>
            <a:r>
              <a:rPr lang="en-GB" sz="958" i="1" dirty="0" smtClean="0">
                <a:solidFill>
                  <a:prstClr val="black"/>
                </a:solidFill>
              </a:rPr>
              <a:t>well-being</a:t>
            </a:r>
          </a:p>
          <a:p>
            <a:pPr lvl="0"/>
            <a:r>
              <a:rPr lang="en-GB" sz="958" b="1" i="1" dirty="0" smtClean="0">
                <a:solidFill>
                  <a:prstClr val="black"/>
                </a:solidFill>
              </a:rPr>
              <a:t>Demand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1. Anxieties over opening up a ‘Pandora’s box’ of new work v formalising existing work that has been part practice for ‘decades’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2. Feedback also that currently low numbers and therefore balance between manageable work v insufficient to be a priority</a:t>
            </a:r>
          </a:p>
          <a:p>
            <a:pPr lvl="0"/>
            <a:endParaRPr lang="en-GB" sz="958" dirty="0">
              <a:solidFill>
                <a:prstClr val="black"/>
              </a:solidFill>
            </a:endParaRPr>
          </a:p>
          <a:p>
            <a:pPr lvl="0"/>
            <a:r>
              <a:rPr lang="en-GB" sz="958" b="1" i="1" dirty="0" smtClean="0">
                <a:solidFill>
                  <a:prstClr val="black"/>
                </a:solidFill>
              </a:rPr>
              <a:t>Capacity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1. AKI seen as a marker of vulnerability &amp; frailty and therefore align with existing practice approach to care planning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2. Aligned with skillset of Practice Pharmacists - aware of relevance of kidney function in conducting med reviews. But caution to ensure realistic medicine approach rather than protocol driven care</a:t>
            </a:r>
          </a:p>
          <a:p>
            <a:pPr lvl="0"/>
            <a:endParaRPr lang="en-GB" sz="958" i="1" dirty="0" smtClean="0">
              <a:solidFill>
                <a:prstClr val="black"/>
              </a:solidFill>
            </a:endParaRPr>
          </a:p>
          <a:p>
            <a:pPr lvl="0"/>
            <a:r>
              <a:rPr lang="en-GB" sz="958" b="1" i="1" dirty="0" smtClean="0">
                <a:solidFill>
                  <a:prstClr val="black"/>
                </a:solidFill>
              </a:rPr>
              <a:t>Resources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1.Local incentive enabled practice buy-in to AKI work in context of competing priorities (work of educational event, audit; action plan)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2. Embedding Think Kidneys resources/guidelines into IT systems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3. </a:t>
            </a:r>
            <a:r>
              <a:rPr lang="en-GB" sz="958" dirty="0" err="1" smtClean="0">
                <a:solidFill>
                  <a:prstClr val="black"/>
                </a:solidFill>
              </a:rPr>
              <a:t>Polypharmacy</a:t>
            </a:r>
            <a:r>
              <a:rPr lang="en-GB" sz="958" dirty="0" smtClean="0">
                <a:solidFill>
                  <a:prstClr val="black"/>
                </a:solidFill>
              </a:rPr>
              <a:t> guidance to help decisions to restart/de-prescribe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3. Structure for creating a practice level action plan (I.e. QI resources)</a:t>
            </a:r>
          </a:p>
          <a:p>
            <a:pPr lvl="0"/>
            <a:endParaRPr lang="en-GB" sz="958" dirty="0" smtClean="0">
              <a:solidFill>
                <a:prstClr val="black"/>
              </a:solidFill>
            </a:endParaRPr>
          </a:p>
          <a:p>
            <a:pPr lvl="0"/>
            <a:r>
              <a:rPr lang="en-GB" sz="958" b="1" i="1" dirty="0" smtClean="0">
                <a:solidFill>
                  <a:prstClr val="black"/>
                </a:solidFill>
              </a:rPr>
              <a:t>Constraints</a:t>
            </a:r>
          </a:p>
          <a:p>
            <a:pPr lvl="0"/>
            <a:r>
              <a:rPr lang="en-GB" sz="958" i="1" dirty="0" smtClean="0">
                <a:solidFill>
                  <a:prstClr val="black"/>
                </a:solidFill>
              </a:rPr>
              <a:t>1.</a:t>
            </a:r>
            <a:r>
              <a:rPr lang="en-GB" sz="958" dirty="0" smtClean="0">
                <a:solidFill>
                  <a:prstClr val="black"/>
                </a:solidFill>
              </a:rPr>
              <a:t>Lack of structure to follow-up - No practice plan for dealing with AKI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2. Variable documentation/communication from secondary care </a:t>
            </a:r>
          </a:p>
          <a:p>
            <a:pPr lvl="0"/>
            <a:r>
              <a:rPr lang="en-GB" sz="958" dirty="0" smtClean="0">
                <a:solidFill>
                  <a:prstClr val="black"/>
                </a:solidFill>
              </a:rPr>
              <a:t>            (e.g. “GP to follow up”; no reasons for change in meds)   </a:t>
            </a:r>
          </a:p>
          <a:p>
            <a:pPr marL="228600" lvl="0" indent="-228600">
              <a:buAutoNum type="arabicPeriod"/>
            </a:pPr>
            <a:endParaRPr lang="en-GB" sz="958" dirty="0" smtClean="0">
              <a:solidFill>
                <a:prstClr val="black"/>
              </a:solidFill>
            </a:endParaRPr>
          </a:p>
          <a:p>
            <a:pPr lvl="0" algn="ctr"/>
            <a:endParaRPr lang="en-GB" sz="958" i="1" dirty="0" smtClean="0">
              <a:solidFill>
                <a:prstClr val="black"/>
              </a:solidFill>
            </a:endParaRPr>
          </a:p>
          <a:p>
            <a:pPr lvl="0" algn="ctr"/>
            <a:endParaRPr lang="en-GB" sz="958" i="1" dirty="0">
              <a:solidFill>
                <a:prstClr val="black"/>
              </a:solidFill>
            </a:endParaRPr>
          </a:p>
          <a:p>
            <a:pPr lvl="0" algn="ctr"/>
            <a:endParaRPr lang="en-GB" sz="958" i="1" dirty="0">
              <a:solidFill>
                <a:prstClr val="black"/>
              </a:solidFill>
            </a:endParaRPr>
          </a:p>
        </p:txBody>
      </p:sp>
      <p:sp>
        <p:nvSpPr>
          <p:cNvPr id="76" name="Rounded Rectangle 20">
            <a:extLst>
              <a:ext uri="{FF2B5EF4-FFF2-40B4-BE49-F238E27FC236}">
                <a16:creationId xmlns:a16="http://schemas.microsoft.com/office/drawing/2014/main" xmlns="" id="{0E1A3635-3E04-4F4B-BE99-DB7A64377A68}"/>
              </a:ext>
            </a:extLst>
          </p:cNvPr>
          <p:cNvSpPr/>
          <p:nvPr/>
        </p:nvSpPr>
        <p:spPr>
          <a:xfrm>
            <a:off x="227853" y="4994694"/>
            <a:ext cx="4637445" cy="1319842"/>
          </a:xfrm>
          <a:prstGeom prst="roundRect">
            <a:avLst/>
          </a:prstGeom>
          <a:solidFill>
            <a:srgbClr val="008080">
              <a:alpha val="50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Explore how conditions, interactions and personal and team goals at the time influenced decisions</a:t>
            </a:r>
          </a:p>
          <a:p>
            <a:pPr lvl="0"/>
            <a:r>
              <a:rPr lang="en-GB" sz="958" i="1" dirty="0">
                <a:solidFill>
                  <a:prstClr val="black"/>
                </a:solidFill>
              </a:rPr>
              <a:t>Be wary of hindsight </a:t>
            </a:r>
            <a:r>
              <a:rPr lang="en-GB" sz="958" i="1" dirty="0" smtClean="0">
                <a:solidFill>
                  <a:prstClr val="black"/>
                </a:solidFill>
              </a:rPr>
              <a:t>bias: Avoid </a:t>
            </a:r>
            <a:r>
              <a:rPr lang="en-GB" sz="958" i="1" dirty="0">
                <a:solidFill>
                  <a:prstClr val="black"/>
                </a:solidFill>
              </a:rPr>
              <a:t>blaming ‘human error’ and promote a ‘Just Culture’- understand what happened, support those involved and improve work systems to reduce the risk of </a:t>
            </a:r>
            <a:r>
              <a:rPr lang="en-GB" sz="958" i="1" dirty="0" smtClean="0">
                <a:solidFill>
                  <a:prstClr val="black"/>
                </a:solidFill>
              </a:rPr>
              <a:t>recurrence</a:t>
            </a:r>
            <a:r>
              <a:rPr lang="en-GB" sz="958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n-GB" sz="958" b="1" dirty="0" smtClean="0">
                <a:solidFill>
                  <a:prstClr val="black"/>
                </a:solidFill>
              </a:rPr>
              <a:t>Identifying opportunities for better information exchange</a:t>
            </a:r>
            <a:r>
              <a:rPr lang="en-GB" sz="958" dirty="0" smtClean="0">
                <a:solidFill>
                  <a:prstClr val="black"/>
                </a:solidFill>
              </a:rPr>
              <a:t>: E.g. Case where OOH team did not have access to full records– identified need to use 1) enrich summary care records (Key Info Summary); 2) communicate with patients that might get an OOH call </a:t>
            </a:r>
          </a:p>
        </p:txBody>
      </p:sp>
      <p:sp>
        <p:nvSpPr>
          <p:cNvPr id="77" name="Rounded Rectangle 15">
            <a:extLst>
              <a:ext uri="{FF2B5EF4-FFF2-40B4-BE49-F238E27FC236}">
                <a16:creationId xmlns:a16="http://schemas.microsoft.com/office/drawing/2014/main" xmlns="" id="{64CA8B81-BDA2-4E90-A1C3-4BB0FE001435}"/>
              </a:ext>
            </a:extLst>
          </p:cNvPr>
          <p:cNvSpPr/>
          <p:nvPr/>
        </p:nvSpPr>
        <p:spPr>
          <a:xfrm>
            <a:off x="164124" y="1992701"/>
            <a:ext cx="4701174" cy="2889849"/>
          </a:xfrm>
          <a:prstGeom prst="roundRect">
            <a:avLst/>
          </a:prstGeom>
          <a:gradFill flip="none" rotWithShape="1">
            <a:gsLst>
              <a:gs pos="0">
                <a:srgbClr val="990099">
                  <a:tint val="66000"/>
                  <a:satMod val="160000"/>
                </a:srgbClr>
              </a:gs>
              <a:gs pos="50000">
                <a:srgbClr val="990099">
                  <a:tint val="44500"/>
                  <a:satMod val="160000"/>
                </a:srgbClr>
              </a:gs>
              <a:gs pos="100000">
                <a:srgbClr val="990099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People constantly have to vary how they do work to achieve successful outcomes due to changing system conditions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Explore the workarounds and trade-offs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Explore the difference between work-as-imagined and </a:t>
            </a:r>
            <a:r>
              <a:rPr lang="en-GB" sz="958" i="1" dirty="0" smtClean="0">
                <a:solidFill>
                  <a:prstClr val="black"/>
                </a:solidFill>
              </a:rPr>
              <a:t>work-as-done</a:t>
            </a:r>
          </a:p>
          <a:p>
            <a:pPr lvl="0"/>
            <a:r>
              <a:rPr lang="en-GB" sz="960" b="1" dirty="0" smtClean="0">
                <a:solidFill>
                  <a:prstClr val="black"/>
                </a:solidFill>
              </a:rPr>
              <a:t>Discharge planning</a:t>
            </a:r>
          </a:p>
          <a:p>
            <a:r>
              <a:rPr lang="en-GB" sz="960" b="1" i="1" dirty="0" smtClean="0">
                <a:solidFill>
                  <a:prstClr val="black"/>
                </a:solidFill>
              </a:rPr>
              <a:t>WAI – Current policy recommendations (CQUIN)</a:t>
            </a:r>
            <a:r>
              <a:rPr lang="en-GB" sz="960" i="1" dirty="0" smtClean="0">
                <a:solidFill>
                  <a:prstClr val="black"/>
                </a:solidFill>
              </a:rPr>
              <a:t>:  </a:t>
            </a:r>
            <a:r>
              <a:rPr lang="en-GB" sz="960" dirty="0" smtClean="0">
                <a:solidFill>
                  <a:prstClr val="black"/>
                </a:solidFill>
              </a:rPr>
              <a:t>1)</a:t>
            </a:r>
            <a:r>
              <a:rPr lang="en-GB" sz="960" i="1" dirty="0" smtClean="0">
                <a:solidFill>
                  <a:prstClr val="black"/>
                </a:solidFill>
              </a:rPr>
              <a:t> </a:t>
            </a:r>
            <a:r>
              <a:rPr lang="en-GB" sz="960" dirty="0" smtClean="0">
                <a:solidFill>
                  <a:schemeClr val="tx1"/>
                </a:solidFill>
              </a:rPr>
              <a:t>Stage </a:t>
            </a:r>
            <a:r>
              <a:rPr lang="en-GB" sz="960" dirty="0">
                <a:solidFill>
                  <a:schemeClr val="tx1"/>
                </a:solidFill>
              </a:rPr>
              <a:t>of </a:t>
            </a:r>
            <a:r>
              <a:rPr lang="en-GB" sz="960" dirty="0" smtClean="0">
                <a:solidFill>
                  <a:schemeClr val="tx1"/>
                </a:solidFill>
              </a:rPr>
              <a:t>AKI; 2) Med review; 3) Type  of blood test required on discharge;  4) Frequency of blood test</a:t>
            </a:r>
          </a:p>
          <a:p>
            <a:pPr>
              <a:defRPr/>
            </a:pPr>
            <a:r>
              <a:rPr lang="en-GB" sz="960" b="1" i="1" dirty="0" smtClean="0">
                <a:solidFill>
                  <a:schemeClr val="tx1"/>
                </a:solidFill>
              </a:rPr>
              <a:t>WAD - Suggested workarounds</a:t>
            </a:r>
            <a:r>
              <a:rPr lang="en-GB" sz="960" i="1" dirty="0" smtClean="0">
                <a:solidFill>
                  <a:schemeClr val="tx1"/>
                </a:solidFill>
              </a:rPr>
              <a:t>: </a:t>
            </a:r>
            <a:r>
              <a:rPr lang="en-GB" sz="960" dirty="0">
                <a:solidFill>
                  <a:schemeClr val="tx1"/>
                </a:solidFill>
              </a:rPr>
              <a:t>Better </a:t>
            </a:r>
            <a:r>
              <a:rPr lang="en-GB" sz="960" dirty="0" smtClean="0">
                <a:solidFill>
                  <a:schemeClr val="tx1"/>
                </a:solidFill>
              </a:rPr>
              <a:t>hand over required to </a:t>
            </a:r>
            <a:r>
              <a:rPr lang="en-GB" sz="960" dirty="0">
                <a:solidFill>
                  <a:schemeClr val="tx1"/>
                </a:solidFill>
              </a:rPr>
              <a:t>reduce uncertainty and help determine </a:t>
            </a:r>
            <a:r>
              <a:rPr lang="en-GB" sz="960" dirty="0" smtClean="0">
                <a:solidFill>
                  <a:schemeClr val="tx1"/>
                </a:solidFill>
              </a:rPr>
              <a:t>the urgency </a:t>
            </a:r>
            <a:r>
              <a:rPr lang="en-GB" sz="960" dirty="0">
                <a:solidFill>
                  <a:schemeClr val="tx1"/>
                </a:solidFill>
              </a:rPr>
              <a:t>of response. To achieve this, greater clarity required on: </a:t>
            </a:r>
            <a:r>
              <a:rPr lang="en-GB" sz="960" dirty="0" smtClean="0">
                <a:solidFill>
                  <a:schemeClr val="tx1"/>
                </a:solidFill>
              </a:rPr>
              <a:t>1) AKI </a:t>
            </a:r>
            <a:r>
              <a:rPr lang="en-GB" sz="960" dirty="0">
                <a:solidFill>
                  <a:schemeClr val="tx1"/>
                </a:solidFill>
              </a:rPr>
              <a:t>stage and cause(s</a:t>
            </a:r>
            <a:r>
              <a:rPr lang="en-GB" sz="960" dirty="0" smtClean="0">
                <a:solidFill>
                  <a:schemeClr val="tx1"/>
                </a:solidFill>
              </a:rPr>
              <a:t>); 2) baseline </a:t>
            </a:r>
            <a:r>
              <a:rPr lang="en-GB" sz="960" dirty="0">
                <a:solidFill>
                  <a:schemeClr val="tx1"/>
                </a:solidFill>
              </a:rPr>
              <a:t>and discharge </a:t>
            </a:r>
            <a:r>
              <a:rPr lang="en-GB" sz="960" dirty="0" err="1" smtClean="0">
                <a:solidFill>
                  <a:schemeClr val="tx1"/>
                </a:solidFill>
              </a:rPr>
              <a:t>SCr</a:t>
            </a:r>
            <a:r>
              <a:rPr lang="en-GB" sz="960" dirty="0" smtClean="0">
                <a:solidFill>
                  <a:schemeClr val="tx1"/>
                </a:solidFill>
              </a:rPr>
              <a:t>; 3) changes </a:t>
            </a:r>
            <a:r>
              <a:rPr lang="en-GB" sz="960" dirty="0">
                <a:solidFill>
                  <a:schemeClr val="tx1"/>
                </a:solidFill>
              </a:rPr>
              <a:t>and reasons for medication </a:t>
            </a:r>
            <a:r>
              <a:rPr lang="en-GB" sz="960" dirty="0" smtClean="0">
                <a:solidFill>
                  <a:schemeClr val="tx1"/>
                </a:solidFill>
              </a:rPr>
              <a:t>changes; 4) blood </a:t>
            </a:r>
            <a:r>
              <a:rPr lang="en-GB" sz="960" dirty="0">
                <a:solidFill>
                  <a:schemeClr val="tx1"/>
                </a:solidFill>
              </a:rPr>
              <a:t>pressure at </a:t>
            </a:r>
            <a:r>
              <a:rPr lang="en-GB" sz="960" dirty="0" smtClean="0">
                <a:solidFill>
                  <a:schemeClr val="tx1"/>
                </a:solidFill>
              </a:rPr>
              <a:t>discharge; 5) evidence of communication </a:t>
            </a:r>
            <a:r>
              <a:rPr lang="en-GB" sz="960" dirty="0">
                <a:solidFill>
                  <a:schemeClr val="tx1"/>
                </a:solidFill>
              </a:rPr>
              <a:t>with patients &amp; </a:t>
            </a:r>
            <a:r>
              <a:rPr lang="en-GB" sz="960" dirty="0" smtClean="0">
                <a:solidFill>
                  <a:schemeClr val="tx1"/>
                </a:solidFill>
              </a:rPr>
              <a:t>carers. </a:t>
            </a:r>
          </a:p>
          <a:p>
            <a:pPr>
              <a:defRPr/>
            </a:pPr>
            <a:r>
              <a:rPr lang="en-GB" sz="960" dirty="0" smtClean="0">
                <a:solidFill>
                  <a:schemeClr val="tx1"/>
                </a:solidFill>
              </a:rPr>
              <a:t>Also, suggest hospital organise bloods test and BP follow-up on discharge (e.g. as per nurse follow of  dressings) to ensure timely follow up, reduce patient burden in terms of reduced practice visits and more helpful subsequent review with GP/Pharmacist. </a:t>
            </a:r>
          </a:p>
          <a:p>
            <a:pPr>
              <a:defRPr/>
            </a:pPr>
            <a:endParaRPr lang="en-GB" sz="96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sz="960" b="1" dirty="0" smtClean="0">
                <a:solidFill>
                  <a:schemeClr val="tx1"/>
                </a:solidFill>
              </a:rPr>
              <a:t>Post-AKI care process and outcome data</a:t>
            </a:r>
            <a:r>
              <a:rPr lang="en-GB" sz="960" dirty="0" smtClean="0">
                <a:solidFill>
                  <a:schemeClr val="tx1"/>
                </a:solidFill>
              </a:rPr>
              <a:t>: Low numbers of patients at practice level – benefit from aggregate data (e.g. CCG, Cluster) to understand impact of work  </a:t>
            </a:r>
            <a:endParaRPr lang="en-GB" sz="960" dirty="0">
              <a:solidFill>
                <a:schemeClr val="tx1"/>
              </a:solidFill>
            </a:endParaRPr>
          </a:p>
          <a:p>
            <a:endParaRPr lang="en-GB" sz="1000" i="1" dirty="0" smtClean="0">
              <a:solidFill>
                <a:schemeClr val="tx1"/>
              </a:solidFill>
            </a:endParaRPr>
          </a:p>
          <a:p>
            <a:endParaRPr lang="en-GB" sz="958" i="1" dirty="0" smtClean="0">
              <a:solidFill>
                <a:prstClr val="black"/>
              </a:solidFill>
            </a:endParaRPr>
          </a:p>
          <a:p>
            <a:pPr lvl="0" algn="ctr"/>
            <a:endParaRPr lang="en-GB" sz="958" i="1" dirty="0" smtClean="0">
              <a:solidFill>
                <a:prstClr val="black"/>
              </a:solidFill>
            </a:endParaRPr>
          </a:p>
          <a:p>
            <a:pPr lvl="0" algn="ctr"/>
            <a:endParaRPr lang="en-GB" sz="958" b="1" i="1" dirty="0">
              <a:solidFill>
                <a:srgbClr val="FF0000"/>
              </a:solidFill>
            </a:endParaRPr>
          </a:p>
        </p:txBody>
      </p:sp>
      <p:sp>
        <p:nvSpPr>
          <p:cNvPr id="78" name="Rounded Rectangle 16">
            <a:extLst>
              <a:ext uri="{FF2B5EF4-FFF2-40B4-BE49-F238E27FC236}">
                <a16:creationId xmlns:a16="http://schemas.microsoft.com/office/drawing/2014/main" xmlns="" id="{75A6C519-8166-4961-8A2B-FD2D76185C27}"/>
              </a:ext>
            </a:extLst>
          </p:cNvPr>
          <p:cNvSpPr/>
          <p:nvPr/>
        </p:nvSpPr>
        <p:spPr>
          <a:xfrm>
            <a:off x="4968815" y="1992701"/>
            <a:ext cx="3510951" cy="25534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Consider the overall system rather than focussing on isolated parts, events or outcomes</a:t>
            </a:r>
            <a:r>
              <a:rPr lang="en-GB" sz="958" dirty="0">
                <a:solidFill>
                  <a:prstClr val="black"/>
                </a:solidFill>
              </a:rPr>
              <a:t>.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Agree boundaries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Agree purpose of system and parameters for </a:t>
            </a:r>
            <a:r>
              <a:rPr lang="en-GB" sz="958" i="1" dirty="0" smtClean="0">
                <a:solidFill>
                  <a:prstClr val="black"/>
                </a:solidFill>
              </a:rPr>
              <a:t>success</a:t>
            </a:r>
            <a:endParaRPr lang="en-GB" sz="960" i="1" dirty="0" smtClean="0">
              <a:solidFill>
                <a:prstClr val="black"/>
              </a:solidFill>
            </a:endParaRPr>
          </a:p>
          <a:p>
            <a:r>
              <a:rPr lang="en-GB" sz="960" b="1" i="1" dirty="0" smtClean="0">
                <a:solidFill>
                  <a:prstClr val="black"/>
                </a:solidFill>
              </a:rPr>
              <a:t>Purpose </a:t>
            </a:r>
            <a:r>
              <a:rPr lang="en-GB" sz="960" dirty="0">
                <a:solidFill>
                  <a:prstClr val="black"/>
                </a:solidFill>
              </a:rPr>
              <a:t>AKI as a marker of </a:t>
            </a:r>
            <a:r>
              <a:rPr lang="en-GB" sz="960" dirty="0" smtClean="0">
                <a:solidFill>
                  <a:prstClr val="black"/>
                </a:solidFill>
              </a:rPr>
              <a:t>frailty/vulnerability:</a:t>
            </a:r>
          </a:p>
          <a:p>
            <a:r>
              <a:rPr lang="en-GB" sz="960" dirty="0" smtClean="0">
                <a:solidFill>
                  <a:prstClr val="black"/>
                </a:solidFill>
              </a:rPr>
              <a:t>Recognition that AKI work is largely in the  context </a:t>
            </a:r>
            <a:r>
              <a:rPr lang="en-GB" sz="960" dirty="0">
                <a:solidFill>
                  <a:prstClr val="black"/>
                </a:solidFill>
              </a:rPr>
              <a:t>of caring for people with complex health and social care needs. </a:t>
            </a:r>
            <a:r>
              <a:rPr lang="en-GB" sz="96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GB" sz="960" dirty="0" smtClean="0">
                <a:solidFill>
                  <a:prstClr val="black"/>
                </a:solidFill>
              </a:rPr>
              <a:t>AKI: an acute problem but which informs future management</a:t>
            </a:r>
          </a:p>
          <a:p>
            <a:endParaRPr lang="en-GB" sz="960" dirty="0">
              <a:solidFill>
                <a:prstClr val="black"/>
              </a:solidFill>
            </a:endParaRPr>
          </a:p>
          <a:p>
            <a:pPr lvl="0"/>
            <a:r>
              <a:rPr lang="en-GB" sz="960" b="1" i="1" dirty="0" smtClean="0">
                <a:solidFill>
                  <a:prstClr val="black"/>
                </a:solidFill>
              </a:rPr>
              <a:t>Boundaries</a:t>
            </a:r>
            <a:r>
              <a:rPr lang="en-GB" sz="960" dirty="0" smtClean="0">
                <a:solidFill>
                  <a:prstClr val="black"/>
                </a:solidFill>
              </a:rPr>
              <a:t> </a:t>
            </a:r>
            <a:r>
              <a:rPr lang="en-GB" sz="960" dirty="0">
                <a:solidFill>
                  <a:prstClr val="black"/>
                </a:solidFill>
              </a:rPr>
              <a:t>Common priorities to improve post-AKI care :</a:t>
            </a:r>
          </a:p>
          <a:p>
            <a:r>
              <a:rPr lang="en-GB" sz="960" dirty="0">
                <a:solidFill>
                  <a:prstClr val="black"/>
                </a:solidFill>
              </a:rPr>
              <a:t>1.   </a:t>
            </a:r>
            <a:r>
              <a:rPr lang="en-GB" sz="960" dirty="0">
                <a:solidFill>
                  <a:schemeClr val="tx1"/>
                </a:solidFill>
              </a:rPr>
              <a:t>Coding AKI an important step to enhance subsequent primary care management </a:t>
            </a:r>
            <a:endParaRPr lang="en-GB" sz="960" dirty="0">
              <a:solidFill>
                <a:prstClr val="black"/>
              </a:solidFill>
            </a:endParaRPr>
          </a:p>
          <a:p>
            <a:pPr lvl="0"/>
            <a:r>
              <a:rPr lang="en-GB" sz="960" dirty="0">
                <a:solidFill>
                  <a:prstClr val="black"/>
                </a:solidFill>
              </a:rPr>
              <a:t>2. Work to Improve communication with patients</a:t>
            </a:r>
          </a:p>
          <a:p>
            <a:pPr lvl="0"/>
            <a:r>
              <a:rPr lang="en-GB" sz="960" dirty="0">
                <a:solidFill>
                  <a:prstClr val="black"/>
                </a:solidFill>
              </a:rPr>
              <a:t>3. Work to ensure tailored and timely follow-up</a:t>
            </a:r>
          </a:p>
          <a:p>
            <a:pPr lvl="0"/>
            <a:r>
              <a:rPr lang="en-GB" sz="960" dirty="0">
                <a:solidFill>
                  <a:prstClr val="black"/>
                </a:solidFill>
              </a:rPr>
              <a:t>4. Work to become a ‘kidney conscious’ practice: safer prescribing; better communication; better response to crises</a:t>
            </a:r>
          </a:p>
          <a:p>
            <a:endParaRPr lang="en-GB" sz="960" dirty="0" smtClean="0">
              <a:solidFill>
                <a:prstClr val="black"/>
              </a:solidFill>
            </a:endParaRPr>
          </a:p>
          <a:p>
            <a:endParaRPr lang="en-GB" sz="958" dirty="0">
              <a:solidFill>
                <a:prstClr val="black"/>
              </a:solidFill>
            </a:endParaRPr>
          </a:p>
          <a:p>
            <a:pPr lvl="0" algn="ctr"/>
            <a:endParaRPr lang="en-GB" sz="958" i="1" dirty="0">
              <a:solidFill>
                <a:prstClr val="black"/>
              </a:solidFill>
            </a:endParaRPr>
          </a:p>
          <a:p>
            <a:pPr lvl="0" algn="ctr"/>
            <a:endParaRPr lang="en-GB" sz="958" i="1" dirty="0" smtClean="0">
              <a:solidFill>
                <a:prstClr val="black"/>
              </a:solidFill>
            </a:endParaRPr>
          </a:p>
          <a:p>
            <a:pPr lvl="0" algn="ctr"/>
            <a:endParaRPr lang="en-GB" sz="958" dirty="0">
              <a:solidFill>
                <a:prstClr val="black"/>
              </a:solidFill>
            </a:endParaRPr>
          </a:p>
        </p:txBody>
      </p:sp>
      <p:pic>
        <p:nvPicPr>
          <p:cNvPr id="79" name="Picture 2">
            <a:extLst>
              <a:ext uri="{FF2B5EF4-FFF2-40B4-BE49-F238E27FC236}">
                <a16:creationId xmlns:a16="http://schemas.microsoft.com/office/drawing/2014/main" xmlns="" id="{6AA45E87-66A6-4042-94BA-2E46D4D17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4808" y="4688000"/>
            <a:ext cx="1742535" cy="162653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A040EFB2-9362-4B6F-B109-B031FB7ADFF3}"/>
              </a:ext>
            </a:extLst>
          </p:cNvPr>
          <p:cNvSpPr txBox="1"/>
          <p:nvPr/>
        </p:nvSpPr>
        <p:spPr>
          <a:xfrm>
            <a:off x="9323490" y="2080194"/>
            <a:ext cx="2654538" cy="232233"/>
          </a:xfrm>
          <a:prstGeom prst="rect">
            <a:avLst/>
          </a:prstGeom>
          <a:noFill/>
          <a:ln w="76200">
            <a:noFill/>
          </a:ln>
        </p:spPr>
        <p:txBody>
          <a:bodyPr wrap="square" lIns="84000" tIns="42000" rIns="84000" bIns="42000" rtlCol="0">
            <a:spAutoFit/>
          </a:bodyPr>
          <a:lstStyle/>
          <a:p>
            <a:pPr algn="ctr"/>
            <a:endParaRPr lang="en-GB" sz="958" b="1" dirty="0"/>
          </a:p>
        </p:txBody>
      </p:sp>
    </p:spTree>
    <p:extLst>
      <p:ext uri="{BB962C8B-B14F-4D97-AF65-F5344CB8AC3E}">
        <p14:creationId xmlns:p14="http://schemas.microsoft.com/office/powerpoint/2010/main" val="32700887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ES Document" ma:contentTypeID="0x010100540009AA9B7AD14AB7CB3A6FC98C51F800FE432E121E7F35499793D1AA10C6FF7C" ma:contentTypeVersion="7" ma:contentTypeDescription="" ma:contentTypeScope="" ma:versionID="efcf8fa5e6693e2e5edd929f1f6dd981">
  <xsd:schema xmlns:xsd="http://www.w3.org/2001/XMLSchema" xmlns:xs="http://www.w3.org/2001/XMLSchema" xmlns:p="http://schemas.microsoft.com/office/2006/metadata/properties" xmlns:ns1="http://schemas.microsoft.com/sharepoint/v3" xmlns:ns2="9369f9cd-7934-46f9-83f8-0ab2aa6125c5" targetNamespace="http://schemas.microsoft.com/office/2006/metadata/properties" ma:root="true" ma:fieldsID="d60ec0a984dd89c681e2154d3859367b" ns1:_="" ns2:_="">
    <xsd:import namespace="http://schemas.microsoft.com/sharepoint/v3"/>
    <xsd:import namespace="9369f9cd-7934-46f9-83f8-0ab2aa6125c5"/>
    <xsd:element name="properties">
      <xsd:complexType>
        <xsd:sequence>
          <xsd:element name="documentManagement">
            <xsd:complexType>
              <xsd:all>
                <xsd:element ref="ns1:KpiDescription" minOccurs="0"/>
                <xsd:element ref="ns2:MimeType" minOccurs="0"/>
                <xsd:element ref="ns2:Creator" minOccurs="0"/>
                <xsd:element ref="ns2:Tags" minOccurs="0"/>
                <xsd:element ref="ns2:Legacy_x0020_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2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9f9cd-7934-46f9-83f8-0ab2aa6125c5" elementFormDefault="qualified">
    <xsd:import namespace="http://schemas.microsoft.com/office/2006/documentManagement/types"/>
    <xsd:import namespace="http://schemas.microsoft.com/office/infopath/2007/PartnerControls"/>
    <xsd:element name="MimeType" ma:index="3" nillable="true" ma:displayName="Mime Type" ma:internalName="MimeType">
      <xsd:simpleType>
        <xsd:restriction base="dms:Text">
          <xsd:maxLength value="255"/>
        </xsd:restriction>
      </xsd:simpleType>
    </xsd:element>
    <xsd:element name="Creator" ma:index="5" nillable="true" ma:displayName="Creator" ma:internalName="Creator">
      <xsd:simpleType>
        <xsd:restriction base="dms:Text">
          <xsd:maxLength value="255"/>
        </xsd:restriction>
      </xsd:simpleType>
    </xsd:element>
    <xsd:element name="Tags" ma:index="6" nillable="true" ma:displayName="Tags" ma:internalName="Tags">
      <xsd:simpleType>
        <xsd:restriction base="dms:Note">
          <xsd:maxLength value="255"/>
        </xsd:restriction>
      </xsd:simpleType>
    </xsd:element>
    <xsd:element name="Legacy_x0020_ID" ma:index="7" nillable="true" ma:displayName="Legacy ID" ma:internalName="Legacy_x0020_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4" ma:displayName="Author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piDescription xmlns="http://schemas.microsoft.com/sharepoint/v3" xsi:nil="true"/>
    <Creator xmlns="9369f9cd-7934-46f9-83f8-0ab2aa6125c5" xsi:nil="true"/>
    <Tags xmlns="9369f9cd-7934-46f9-83f8-0ab2aa6125c5" xsi:nil="true"/>
    <MimeType xmlns="9369f9cd-7934-46f9-83f8-0ab2aa6125c5" xsi:nil="true"/>
    <Legacy_x0020_ID xmlns="9369f9cd-7934-46f9-83f8-0ab2aa6125c5" xsi:nil="true"/>
  </documentManagement>
</p:properties>
</file>

<file path=customXml/item4.xml><?xml version="1.0" encoding="utf-8"?>
<?mso-contentType ?>
<SharedContentType xmlns="Microsoft.SharePoint.Taxonomy.ContentTypeSync" SourceId="16ac32b6-d060-42fb-93c0-6c46742e1aee" ContentTypeId="0x010100540009AA9B7AD14AB7CB3A6FC98C51F8" PreviousValue="false"/>
</file>

<file path=customXml/itemProps1.xml><?xml version="1.0" encoding="utf-8"?>
<ds:datastoreItem xmlns:ds="http://schemas.openxmlformats.org/officeDocument/2006/customXml" ds:itemID="{3316F43B-FAC3-49CC-82FB-9B51E44E7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369f9cd-7934-46f9-83f8-0ab2aa6125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4F1C1C-B130-48E3-9E60-E18D5F75BD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9E248C-6144-4390-B63A-79589755C8B3}">
  <ds:schemaRefs>
    <ds:schemaRef ds:uri="http://schemas.microsoft.com/office/2006/metadata/properties"/>
    <ds:schemaRef ds:uri="http://purl.org/dc/dcmitype/"/>
    <ds:schemaRef ds:uri="9369f9cd-7934-46f9-83f8-0ab2aa6125c5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8E4A1A46-4FD2-4FA1-B27A-400EB6472B4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7521</TotalTime>
  <Words>1131</Words>
  <Application>Microsoft Office PowerPoint</Application>
  <PresentationFormat>A3 Paper (297x420 mm)</PresentationFormat>
  <Paragraphs>83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Custom Design</vt:lpstr>
      <vt:lpstr>1_Custom Design</vt:lpstr>
      <vt:lpstr>Systems Thinking for Everyday Work (STEW) Worksheet Post-AKI 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Park</dc:creator>
  <cp:lastModifiedBy>Thomas Blakeman</cp:lastModifiedBy>
  <cp:revision>185</cp:revision>
  <dcterms:created xsi:type="dcterms:W3CDTF">2017-02-17T15:09:29Z</dcterms:created>
  <dcterms:modified xsi:type="dcterms:W3CDTF">2018-09-28T21:10:51Z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0x010100540009AA9B7AD14AB7CB3A6FC98C51F800FE432E121E7F35499793D1AA10C6FF7C</vt:lpwstr>
  </property>
  <property fmtid="{D5CDD505-2E9C-101B-9397-08002B2CF9AE}" pid="3" name="SharedWithUsers">
    <vt:lpwstr>219;#Paul Bowie</vt:lpwstr>
  </property>
</Properties>
</file>