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5"/>
    <p:sldMasterId id="2147483734" r:id="rId6"/>
  </p:sldMasterIdLst>
  <p:notesMasterIdLst>
    <p:notesMasterId r:id="rId8"/>
  </p:notesMasterIdLst>
  <p:handoutMasterIdLst>
    <p:handoutMasterId r:id="rId9"/>
  </p:handoutMasterIdLst>
  <p:sldIdLst>
    <p:sldId id="277" r:id="rId7"/>
  </p:sldIdLst>
  <p:sldSz cx="12801600" cy="9601200" type="A3"/>
  <p:notesSz cx="6858000" cy="9144000"/>
  <p:defaultTextStyle>
    <a:defPPr>
      <a:defRPr lang="en-US"/>
    </a:defPPr>
    <a:lvl1pPr marL="0" algn="l" defTabSz="1279166" rtl="0" eaLnBrk="1" latinLnBrk="0" hangingPunct="1">
      <a:defRPr sz="2519" kern="1200">
        <a:solidFill>
          <a:schemeClr val="tx1"/>
        </a:solidFill>
        <a:latin typeface="+mn-lt"/>
        <a:ea typeface="+mn-ea"/>
        <a:cs typeface="+mn-cs"/>
      </a:defRPr>
    </a:lvl1pPr>
    <a:lvl2pPr marL="639583" algn="l" defTabSz="1279166" rtl="0" eaLnBrk="1" latinLnBrk="0" hangingPunct="1">
      <a:defRPr sz="2519" kern="1200">
        <a:solidFill>
          <a:schemeClr val="tx1"/>
        </a:solidFill>
        <a:latin typeface="+mn-lt"/>
        <a:ea typeface="+mn-ea"/>
        <a:cs typeface="+mn-cs"/>
      </a:defRPr>
    </a:lvl2pPr>
    <a:lvl3pPr marL="1279166" algn="l" defTabSz="1279166" rtl="0" eaLnBrk="1" latinLnBrk="0" hangingPunct="1">
      <a:defRPr sz="2519" kern="1200">
        <a:solidFill>
          <a:schemeClr val="tx1"/>
        </a:solidFill>
        <a:latin typeface="+mn-lt"/>
        <a:ea typeface="+mn-ea"/>
        <a:cs typeface="+mn-cs"/>
      </a:defRPr>
    </a:lvl3pPr>
    <a:lvl4pPr marL="1918748" algn="l" defTabSz="1279166" rtl="0" eaLnBrk="1" latinLnBrk="0" hangingPunct="1">
      <a:defRPr sz="2519" kern="1200">
        <a:solidFill>
          <a:schemeClr val="tx1"/>
        </a:solidFill>
        <a:latin typeface="+mn-lt"/>
        <a:ea typeface="+mn-ea"/>
        <a:cs typeface="+mn-cs"/>
      </a:defRPr>
    </a:lvl4pPr>
    <a:lvl5pPr marL="2558334" algn="l" defTabSz="1279166" rtl="0" eaLnBrk="1" latinLnBrk="0" hangingPunct="1">
      <a:defRPr sz="2519" kern="1200">
        <a:solidFill>
          <a:schemeClr val="tx1"/>
        </a:solidFill>
        <a:latin typeface="+mn-lt"/>
        <a:ea typeface="+mn-ea"/>
        <a:cs typeface="+mn-cs"/>
      </a:defRPr>
    </a:lvl5pPr>
    <a:lvl6pPr marL="3197915" algn="l" defTabSz="1279166" rtl="0" eaLnBrk="1" latinLnBrk="0" hangingPunct="1">
      <a:defRPr sz="2519" kern="1200">
        <a:solidFill>
          <a:schemeClr val="tx1"/>
        </a:solidFill>
        <a:latin typeface="+mn-lt"/>
        <a:ea typeface="+mn-ea"/>
        <a:cs typeface="+mn-cs"/>
      </a:defRPr>
    </a:lvl6pPr>
    <a:lvl7pPr marL="3837499" algn="l" defTabSz="1279166" rtl="0" eaLnBrk="1" latinLnBrk="0" hangingPunct="1">
      <a:defRPr sz="2519" kern="1200">
        <a:solidFill>
          <a:schemeClr val="tx1"/>
        </a:solidFill>
        <a:latin typeface="+mn-lt"/>
        <a:ea typeface="+mn-ea"/>
        <a:cs typeface="+mn-cs"/>
      </a:defRPr>
    </a:lvl7pPr>
    <a:lvl8pPr marL="4477082" algn="l" defTabSz="1279166" rtl="0" eaLnBrk="1" latinLnBrk="0" hangingPunct="1">
      <a:defRPr sz="2519" kern="1200">
        <a:solidFill>
          <a:schemeClr val="tx1"/>
        </a:solidFill>
        <a:latin typeface="+mn-lt"/>
        <a:ea typeface="+mn-ea"/>
        <a:cs typeface="+mn-cs"/>
      </a:defRPr>
    </a:lvl8pPr>
    <a:lvl9pPr marL="5116667" algn="l" defTabSz="1279166" rtl="0" eaLnBrk="1" latinLnBrk="0" hangingPunct="1">
      <a:defRPr sz="2519"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userDrawn="1">
          <p15:clr>
            <a:srgbClr val="A4A3A4"/>
          </p15:clr>
        </p15:guide>
        <p15:guide id="2" pos="4032"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3366"/>
    <a:srgbClr val="CBF7F4"/>
    <a:srgbClr val="6A2480"/>
    <a:srgbClr val="DEF4FF"/>
    <a:srgbClr val="E1E8F7"/>
    <a:srgbClr val="66DCFF"/>
    <a:srgbClr val="5118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7"/>
    <p:restoredTop sz="94291" autoAdjust="0"/>
  </p:normalViewPr>
  <p:slideViewPr>
    <p:cSldViewPr snapToGrid="0" snapToObjects="1">
      <p:cViewPr varScale="1">
        <p:scale>
          <a:sx n="83" d="100"/>
          <a:sy n="83" d="100"/>
        </p:scale>
        <p:origin x="-1482" y="-90"/>
      </p:cViewPr>
      <p:guideLst>
        <p:guide orient="horz" pos="3024"/>
        <p:guide pos="4032"/>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72" d="100"/>
          <a:sy n="72" d="100"/>
        </p:scale>
        <p:origin x="2120" y="19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1933704E-485A-B148-9E08-AA7879309A08}" type="datetimeFigureOut">
              <a:rPr lang="en-US" smtClean="0"/>
              <a:pPr/>
              <a:t>07-Oct-18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E62BB6-97A1-6C48-B24B-74534E8F9EFC}" type="slidenum">
              <a:rPr lang="en-US" smtClean="0"/>
              <a:pPr/>
              <a:t>‹#›</a:t>
            </a:fld>
            <a:endParaRPr lang="en-US"/>
          </a:p>
        </p:txBody>
      </p:sp>
    </p:spTree>
    <p:extLst>
      <p:ext uri="{BB962C8B-B14F-4D97-AF65-F5344CB8AC3E}">
        <p14:creationId xmlns:p14="http://schemas.microsoft.com/office/powerpoint/2010/main" xmlns="" val="1276300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9A78F9D-D215-4EAC-B7AD-98CE50DCA507}" type="datetimeFigureOut">
              <a:rPr lang="en-GB" smtClean="0"/>
              <a:pPr/>
              <a:t>07/10/2018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F44945-EE1E-4CAC-8226-5BA4C8A2BFBB}" type="slidenum">
              <a:rPr lang="en-GB" smtClean="0"/>
              <a:pPr/>
              <a:t>‹#›</a:t>
            </a:fld>
            <a:endParaRPr lang="en-GB"/>
          </a:p>
        </p:txBody>
      </p:sp>
    </p:spTree>
    <p:extLst>
      <p:ext uri="{BB962C8B-B14F-4D97-AF65-F5344CB8AC3E}">
        <p14:creationId xmlns:p14="http://schemas.microsoft.com/office/powerpoint/2010/main" xmlns="" val="4107002587"/>
      </p:ext>
    </p:extLst>
  </p:cSld>
  <p:clrMap bg1="lt1" tx1="dk1" bg2="lt2" tx2="dk2" accent1="accent1" accent2="accent2" accent3="accent3" accent4="accent4" accent5="accent5" accent6="accent6" hlink="hlink" folHlink="folHlink"/>
  <p:notesStyle>
    <a:lvl1pPr marL="0" algn="l" defTabSz="1279166" rtl="0" eaLnBrk="1" latinLnBrk="0" hangingPunct="1">
      <a:defRPr sz="1680" kern="1200">
        <a:solidFill>
          <a:schemeClr val="tx1"/>
        </a:solidFill>
        <a:latin typeface="+mn-lt"/>
        <a:ea typeface="+mn-ea"/>
        <a:cs typeface="+mn-cs"/>
      </a:defRPr>
    </a:lvl1pPr>
    <a:lvl2pPr marL="639583" algn="l" defTabSz="1279166" rtl="0" eaLnBrk="1" latinLnBrk="0" hangingPunct="1">
      <a:defRPr sz="1680" kern="1200">
        <a:solidFill>
          <a:schemeClr val="tx1"/>
        </a:solidFill>
        <a:latin typeface="+mn-lt"/>
        <a:ea typeface="+mn-ea"/>
        <a:cs typeface="+mn-cs"/>
      </a:defRPr>
    </a:lvl2pPr>
    <a:lvl3pPr marL="1279166" algn="l" defTabSz="1279166" rtl="0" eaLnBrk="1" latinLnBrk="0" hangingPunct="1">
      <a:defRPr sz="1680" kern="1200">
        <a:solidFill>
          <a:schemeClr val="tx1"/>
        </a:solidFill>
        <a:latin typeface="+mn-lt"/>
        <a:ea typeface="+mn-ea"/>
        <a:cs typeface="+mn-cs"/>
      </a:defRPr>
    </a:lvl3pPr>
    <a:lvl4pPr marL="1918748" algn="l" defTabSz="1279166" rtl="0" eaLnBrk="1" latinLnBrk="0" hangingPunct="1">
      <a:defRPr sz="1680" kern="1200">
        <a:solidFill>
          <a:schemeClr val="tx1"/>
        </a:solidFill>
        <a:latin typeface="+mn-lt"/>
        <a:ea typeface="+mn-ea"/>
        <a:cs typeface="+mn-cs"/>
      </a:defRPr>
    </a:lvl4pPr>
    <a:lvl5pPr marL="2558334" algn="l" defTabSz="1279166" rtl="0" eaLnBrk="1" latinLnBrk="0" hangingPunct="1">
      <a:defRPr sz="1680" kern="1200">
        <a:solidFill>
          <a:schemeClr val="tx1"/>
        </a:solidFill>
        <a:latin typeface="+mn-lt"/>
        <a:ea typeface="+mn-ea"/>
        <a:cs typeface="+mn-cs"/>
      </a:defRPr>
    </a:lvl5pPr>
    <a:lvl6pPr marL="3197915" algn="l" defTabSz="1279166" rtl="0" eaLnBrk="1" latinLnBrk="0" hangingPunct="1">
      <a:defRPr sz="1680" kern="1200">
        <a:solidFill>
          <a:schemeClr val="tx1"/>
        </a:solidFill>
        <a:latin typeface="+mn-lt"/>
        <a:ea typeface="+mn-ea"/>
        <a:cs typeface="+mn-cs"/>
      </a:defRPr>
    </a:lvl6pPr>
    <a:lvl7pPr marL="3837499" algn="l" defTabSz="1279166" rtl="0" eaLnBrk="1" latinLnBrk="0" hangingPunct="1">
      <a:defRPr sz="1680" kern="1200">
        <a:solidFill>
          <a:schemeClr val="tx1"/>
        </a:solidFill>
        <a:latin typeface="+mn-lt"/>
        <a:ea typeface="+mn-ea"/>
        <a:cs typeface="+mn-cs"/>
      </a:defRPr>
    </a:lvl7pPr>
    <a:lvl8pPr marL="4477082" algn="l" defTabSz="1279166" rtl="0" eaLnBrk="1" latinLnBrk="0" hangingPunct="1">
      <a:defRPr sz="1680" kern="1200">
        <a:solidFill>
          <a:schemeClr val="tx1"/>
        </a:solidFill>
        <a:latin typeface="+mn-lt"/>
        <a:ea typeface="+mn-ea"/>
        <a:cs typeface="+mn-cs"/>
      </a:defRPr>
    </a:lvl8pPr>
    <a:lvl9pPr marL="5116667" algn="l" defTabSz="1279166" rtl="0" eaLnBrk="1" latinLnBrk="0" hangingPunct="1">
      <a:defRPr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F44945-EE1E-4CAC-8226-5BA4C8A2BFBB}" type="slidenum">
              <a:rPr lang="en-GB" smtClean="0"/>
              <a:pPr/>
              <a:t>1</a:t>
            </a:fld>
            <a:endParaRPr lang="en-GB"/>
          </a:p>
        </p:txBody>
      </p:sp>
    </p:spTree>
    <p:extLst>
      <p:ext uri="{BB962C8B-B14F-4D97-AF65-F5344CB8AC3E}">
        <p14:creationId xmlns:p14="http://schemas.microsoft.com/office/powerpoint/2010/main" xmlns="" val="507955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5" y="2393635"/>
            <a:ext cx="11041380" cy="3993832"/>
          </a:xfrm>
        </p:spPr>
        <p:txBody>
          <a:bodyPr anchor="b"/>
          <a:lstStyle>
            <a:lvl1pPr>
              <a:defRPr sz="4200"/>
            </a:lvl1pPr>
          </a:lstStyle>
          <a:p>
            <a:r>
              <a:rPr lang="en-US"/>
              <a:t>Click to edit Master title style</a:t>
            </a:r>
          </a:p>
        </p:txBody>
      </p:sp>
      <p:sp>
        <p:nvSpPr>
          <p:cNvPr id="3" name="Text Placeholder 2"/>
          <p:cNvSpPr>
            <a:spLocks noGrp="1"/>
          </p:cNvSpPr>
          <p:nvPr>
            <p:ph type="body" idx="1"/>
          </p:nvPr>
        </p:nvSpPr>
        <p:spPr>
          <a:xfrm>
            <a:off x="873445" y="6425249"/>
            <a:ext cx="11041380" cy="2100262"/>
          </a:xfrm>
        </p:spPr>
        <p:txBody>
          <a:bodyPr/>
          <a:lstStyle>
            <a:lvl1pPr marL="0" indent="0">
              <a:buNone/>
              <a:defRPr sz="1680">
                <a:solidFill>
                  <a:schemeClr val="tx1">
                    <a:tint val="75000"/>
                  </a:schemeClr>
                </a:solidFill>
              </a:defRPr>
            </a:lvl1pPr>
            <a:lvl2pPr marL="319996" indent="0">
              <a:buNone/>
              <a:defRPr sz="1400">
                <a:solidFill>
                  <a:schemeClr val="tx1">
                    <a:tint val="75000"/>
                  </a:schemeClr>
                </a:solidFill>
              </a:defRPr>
            </a:lvl2pPr>
            <a:lvl3pPr marL="639993" indent="0">
              <a:buNone/>
              <a:defRPr sz="1260">
                <a:solidFill>
                  <a:schemeClr val="tx1">
                    <a:tint val="75000"/>
                  </a:schemeClr>
                </a:solidFill>
              </a:defRPr>
            </a:lvl3pPr>
            <a:lvl4pPr marL="959989" indent="0">
              <a:buNone/>
              <a:defRPr sz="1120">
                <a:solidFill>
                  <a:schemeClr val="tx1">
                    <a:tint val="75000"/>
                  </a:schemeClr>
                </a:solidFill>
              </a:defRPr>
            </a:lvl4pPr>
            <a:lvl5pPr marL="1279986" indent="0">
              <a:buNone/>
              <a:defRPr sz="1120">
                <a:solidFill>
                  <a:schemeClr val="tx1">
                    <a:tint val="75000"/>
                  </a:schemeClr>
                </a:solidFill>
              </a:defRPr>
            </a:lvl5pPr>
            <a:lvl6pPr marL="1599982" indent="0">
              <a:buNone/>
              <a:defRPr sz="1120">
                <a:solidFill>
                  <a:schemeClr val="tx1">
                    <a:tint val="75000"/>
                  </a:schemeClr>
                </a:solidFill>
              </a:defRPr>
            </a:lvl6pPr>
            <a:lvl7pPr marL="1919978" indent="0">
              <a:buNone/>
              <a:defRPr sz="1120">
                <a:solidFill>
                  <a:schemeClr val="tx1">
                    <a:tint val="75000"/>
                  </a:schemeClr>
                </a:solidFill>
              </a:defRPr>
            </a:lvl7pPr>
            <a:lvl8pPr marL="2239975" indent="0">
              <a:buNone/>
              <a:defRPr sz="1120">
                <a:solidFill>
                  <a:schemeClr val="tx1">
                    <a:tint val="75000"/>
                  </a:schemeClr>
                </a:solidFill>
              </a:defRPr>
            </a:lvl8pPr>
            <a:lvl9pPr marL="2559972" indent="0">
              <a:buNone/>
              <a:defRPr sz="1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999E28-249E-E945-A5C9-A35A72D6DE22}" type="datetimeFigureOut">
              <a:rPr lang="en-US" smtClean="0"/>
              <a:pPr/>
              <a:t>07-Oct-18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81828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999E28-249E-E945-A5C9-A35A72D6DE22}" type="datetimeFigureOut">
              <a:rPr lang="en-US" smtClean="0"/>
              <a:pPr/>
              <a:t>07-Oct-18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1608102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999E28-249E-E945-A5C9-A35A72D6DE22}" type="datetimeFigureOut">
              <a:rPr lang="en-US" smtClean="0"/>
              <a:pPr/>
              <a:t>07-Oct-18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926088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999E28-249E-E945-A5C9-A35A72D6DE22}" type="datetimeFigureOut">
              <a:rPr lang="en-US" smtClean="0"/>
              <a:pPr/>
              <a:t>07-Oct-18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3251321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99E28-249E-E945-A5C9-A35A72D6DE22}" type="datetimeFigureOut">
              <a:rPr lang="en-US" smtClean="0"/>
              <a:pPr/>
              <a:t>07-Oct-18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2193872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999E28-249E-E945-A5C9-A35A72D6DE22}" type="datetimeFigureOut">
              <a:rPr lang="en-US" smtClean="0"/>
              <a:pPr/>
              <a:t>07-Oct-18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3184999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999E28-249E-E945-A5C9-A35A72D6DE22}" type="datetimeFigureOut">
              <a:rPr lang="en-US" smtClean="0"/>
              <a:pPr/>
              <a:t>07-Oct-18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132201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99E28-249E-E945-A5C9-A35A72D6DE22}" type="datetimeFigureOut">
              <a:rPr lang="en-US" smtClean="0"/>
              <a:pPr/>
              <a:t>07-Oct-18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3657175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CA999E28-249E-E945-A5C9-A35A72D6DE22}" type="datetimeFigureOut">
              <a:rPr lang="en-US" smtClean="0"/>
              <a:pPr/>
              <a:t>07-Oct-18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42647671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CA999E28-249E-E945-A5C9-A35A72D6DE22}" type="datetimeFigureOut">
              <a:rPr lang="en-US" smtClean="0"/>
              <a:pPr/>
              <a:t>07-Oct-18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28300434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999E28-249E-E945-A5C9-A35A72D6DE22}" type="datetimeFigureOut">
              <a:rPr lang="en-US" smtClean="0"/>
              <a:pPr/>
              <a:t>07-Oct-18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3034769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0113" y="2555879"/>
            <a:ext cx="5414011"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07485" y="2555879"/>
            <a:ext cx="5414011"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999E28-249E-E945-A5C9-A35A72D6DE22}" type="datetimeFigureOut">
              <a:rPr lang="en-US" smtClean="0"/>
              <a:pPr/>
              <a:t>07-Oct-18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9090571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999E28-249E-E945-A5C9-A35A72D6DE22}" type="datetimeFigureOut">
              <a:rPr lang="en-US" smtClean="0"/>
              <a:pPr/>
              <a:t>07-Oct-18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189769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2335" y="511177"/>
            <a:ext cx="11041380" cy="1855788"/>
          </a:xfrm>
        </p:spPr>
        <p:txBody>
          <a:bodyPr/>
          <a:lstStyle/>
          <a:p>
            <a:r>
              <a:rPr lang="en-US"/>
              <a:t>Click to edit Master title style</a:t>
            </a:r>
          </a:p>
        </p:txBody>
      </p:sp>
      <p:sp>
        <p:nvSpPr>
          <p:cNvPr id="3" name="Text Placeholder 2"/>
          <p:cNvSpPr>
            <a:spLocks noGrp="1"/>
          </p:cNvSpPr>
          <p:nvPr>
            <p:ph type="body" idx="1"/>
          </p:nvPr>
        </p:nvSpPr>
        <p:spPr>
          <a:xfrm>
            <a:off x="882337" y="2353628"/>
            <a:ext cx="5416232" cy="1153477"/>
          </a:xfrm>
        </p:spPr>
        <p:txBody>
          <a:bodyPr anchor="b"/>
          <a:lstStyle>
            <a:lvl1pPr marL="0" indent="0">
              <a:buNone/>
              <a:defRPr sz="1680" b="1"/>
            </a:lvl1pPr>
            <a:lvl2pPr marL="319996" indent="0">
              <a:buNone/>
              <a:defRPr sz="1400" b="1"/>
            </a:lvl2pPr>
            <a:lvl3pPr marL="639993" indent="0">
              <a:buNone/>
              <a:defRPr sz="1260" b="1"/>
            </a:lvl3pPr>
            <a:lvl4pPr marL="959989" indent="0">
              <a:buNone/>
              <a:defRPr sz="1120" b="1"/>
            </a:lvl4pPr>
            <a:lvl5pPr marL="1279986" indent="0">
              <a:buNone/>
              <a:defRPr sz="1120" b="1"/>
            </a:lvl5pPr>
            <a:lvl6pPr marL="1599982" indent="0">
              <a:buNone/>
              <a:defRPr sz="1120" b="1"/>
            </a:lvl6pPr>
            <a:lvl7pPr marL="1919978" indent="0">
              <a:buNone/>
              <a:defRPr sz="1120" b="1"/>
            </a:lvl7pPr>
            <a:lvl8pPr marL="2239975" indent="0">
              <a:buNone/>
              <a:defRPr sz="1120" b="1"/>
            </a:lvl8pPr>
            <a:lvl9pPr marL="2559972" indent="0">
              <a:buNone/>
              <a:defRPr sz="1120" b="1"/>
            </a:lvl9pPr>
          </a:lstStyle>
          <a:p>
            <a:pPr lvl="0"/>
            <a:r>
              <a:rPr lang="en-US"/>
              <a:t>Click to edit Master text styles</a:t>
            </a:r>
          </a:p>
        </p:txBody>
      </p:sp>
      <p:sp>
        <p:nvSpPr>
          <p:cNvPr id="4" name="Content Placeholder 3"/>
          <p:cNvSpPr>
            <a:spLocks noGrp="1"/>
          </p:cNvSpPr>
          <p:nvPr>
            <p:ph sz="half" idx="2"/>
          </p:nvPr>
        </p:nvSpPr>
        <p:spPr>
          <a:xfrm>
            <a:off x="882337" y="3507106"/>
            <a:ext cx="5416232"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80814" y="2353628"/>
            <a:ext cx="5442903" cy="1153477"/>
          </a:xfrm>
        </p:spPr>
        <p:txBody>
          <a:bodyPr anchor="b"/>
          <a:lstStyle>
            <a:lvl1pPr marL="0" indent="0">
              <a:buNone/>
              <a:defRPr sz="1680" b="1"/>
            </a:lvl1pPr>
            <a:lvl2pPr marL="319996" indent="0">
              <a:buNone/>
              <a:defRPr sz="1400" b="1"/>
            </a:lvl2pPr>
            <a:lvl3pPr marL="639993" indent="0">
              <a:buNone/>
              <a:defRPr sz="1260" b="1"/>
            </a:lvl3pPr>
            <a:lvl4pPr marL="959989" indent="0">
              <a:buNone/>
              <a:defRPr sz="1120" b="1"/>
            </a:lvl4pPr>
            <a:lvl5pPr marL="1279986" indent="0">
              <a:buNone/>
              <a:defRPr sz="1120" b="1"/>
            </a:lvl5pPr>
            <a:lvl6pPr marL="1599982" indent="0">
              <a:buNone/>
              <a:defRPr sz="1120" b="1"/>
            </a:lvl6pPr>
            <a:lvl7pPr marL="1919978" indent="0">
              <a:buNone/>
              <a:defRPr sz="1120" b="1"/>
            </a:lvl7pPr>
            <a:lvl8pPr marL="2239975" indent="0">
              <a:buNone/>
              <a:defRPr sz="1120" b="1"/>
            </a:lvl8pPr>
            <a:lvl9pPr marL="2559972" indent="0">
              <a:buNone/>
              <a:defRPr sz="1120" b="1"/>
            </a:lvl9pPr>
          </a:lstStyle>
          <a:p>
            <a:pPr lvl="0"/>
            <a:r>
              <a:rPr lang="en-US"/>
              <a:t>Click to edit Master text styles</a:t>
            </a:r>
          </a:p>
        </p:txBody>
      </p:sp>
      <p:sp>
        <p:nvSpPr>
          <p:cNvPr id="6" name="Content Placeholder 5"/>
          <p:cNvSpPr>
            <a:spLocks noGrp="1"/>
          </p:cNvSpPr>
          <p:nvPr>
            <p:ph sz="quarter" idx="4"/>
          </p:nvPr>
        </p:nvSpPr>
        <p:spPr>
          <a:xfrm>
            <a:off x="6480814" y="3507106"/>
            <a:ext cx="5442903"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999E28-249E-E945-A5C9-A35A72D6DE22}" type="datetimeFigureOut">
              <a:rPr lang="en-US" smtClean="0"/>
              <a:pPr/>
              <a:t>07-Oct-18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1324552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0112" y="1149196"/>
            <a:ext cx="11041380" cy="763773"/>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999E28-249E-E945-A5C9-A35A72D6DE22}" type="datetimeFigureOut">
              <a:rPr lang="en-US" smtClean="0"/>
              <a:pPr/>
              <a:t>07-Oct-18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920227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999E28-249E-E945-A5C9-A35A72D6DE22}" type="datetimeFigureOut">
              <a:rPr lang="en-US" smtClean="0"/>
              <a:pPr/>
              <a:t>07-Oct-18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94285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8" y="640080"/>
            <a:ext cx="4129405" cy="2240280"/>
          </a:xfrm>
        </p:spPr>
        <p:txBody>
          <a:bodyPr anchor="b"/>
          <a:lstStyle>
            <a:lvl1pPr>
              <a:defRPr sz="2239"/>
            </a:lvl1pPr>
          </a:lstStyle>
          <a:p>
            <a:r>
              <a:rPr lang="en-US"/>
              <a:t>Click to edit Master title style</a:t>
            </a:r>
          </a:p>
        </p:txBody>
      </p:sp>
      <p:sp>
        <p:nvSpPr>
          <p:cNvPr id="3" name="Content Placeholder 2"/>
          <p:cNvSpPr>
            <a:spLocks noGrp="1"/>
          </p:cNvSpPr>
          <p:nvPr>
            <p:ph idx="1"/>
          </p:nvPr>
        </p:nvSpPr>
        <p:spPr>
          <a:xfrm>
            <a:off x="5442909" y="1382400"/>
            <a:ext cx="6480811" cy="6823075"/>
          </a:xfrm>
        </p:spPr>
        <p:txBody>
          <a:bodyPr/>
          <a:lstStyle>
            <a:lvl1pPr>
              <a:defRPr sz="2239"/>
            </a:lvl1pPr>
            <a:lvl2pPr>
              <a:defRPr sz="1959"/>
            </a:lvl2pPr>
            <a:lvl3pPr>
              <a:defRPr sz="168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82338" y="2880364"/>
            <a:ext cx="4129405" cy="5336223"/>
          </a:xfrm>
        </p:spPr>
        <p:txBody>
          <a:bodyPr/>
          <a:lstStyle>
            <a:lvl1pPr marL="0" indent="0">
              <a:buNone/>
              <a:defRPr sz="1120"/>
            </a:lvl1pPr>
            <a:lvl2pPr marL="319996" indent="0">
              <a:buNone/>
              <a:defRPr sz="979"/>
            </a:lvl2pPr>
            <a:lvl3pPr marL="639993" indent="0">
              <a:buNone/>
              <a:defRPr sz="840"/>
            </a:lvl3pPr>
            <a:lvl4pPr marL="959989" indent="0">
              <a:buNone/>
              <a:defRPr sz="700"/>
            </a:lvl4pPr>
            <a:lvl5pPr marL="1279986" indent="0">
              <a:buNone/>
              <a:defRPr sz="700"/>
            </a:lvl5pPr>
            <a:lvl6pPr marL="1599982" indent="0">
              <a:buNone/>
              <a:defRPr sz="700"/>
            </a:lvl6pPr>
            <a:lvl7pPr marL="1919978" indent="0">
              <a:buNone/>
              <a:defRPr sz="700"/>
            </a:lvl7pPr>
            <a:lvl8pPr marL="2239975" indent="0">
              <a:buNone/>
              <a:defRPr sz="700"/>
            </a:lvl8pPr>
            <a:lvl9pPr marL="2559972"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CA999E28-249E-E945-A5C9-A35A72D6DE22}" type="datetimeFigureOut">
              <a:rPr lang="en-US" smtClean="0"/>
              <a:pPr/>
              <a:t>07-Oct-18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111186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2338" y="640080"/>
            <a:ext cx="4129405" cy="2240280"/>
          </a:xfrm>
        </p:spPr>
        <p:txBody>
          <a:bodyPr anchor="b"/>
          <a:lstStyle>
            <a:lvl1pPr>
              <a:defRPr sz="2239"/>
            </a:lvl1pPr>
          </a:lstStyle>
          <a:p>
            <a:r>
              <a:rPr lang="en-US"/>
              <a:t>Click to edit Master title style</a:t>
            </a:r>
          </a:p>
        </p:txBody>
      </p:sp>
      <p:sp>
        <p:nvSpPr>
          <p:cNvPr id="3" name="Picture Placeholder 2"/>
          <p:cNvSpPr>
            <a:spLocks noGrp="1"/>
          </p:cNvSpPr>
          <p:nvPr>
            <p:ph type="pic" idx="1"/>
          </p:nvPr>
        </p:nvSpPr>
        <p:spPr>
          <a:xfrm>
            <a:off x="5442909" y="1382400"/>
            <a:ext cx="6480811" cy="6823075"/>
          </a:xfrm>
        </p:spPr>
        <p:txBody>
          <a:bodyPr/>
          <a:lstStyle>
            <a:lvl1pPr marL="0" indent="0">
              <a:buNone/>
              <a:defRPr sz="2239"/>
            </a:lvl1pPr>
            <a:lvl2pPr marL="319996" indent="0">
              <a:buNone/>
              <a:defRPr sz="1959"/>
            </a:lvl2pPr>
            <a:lvl3pPr marL="639993" indent="0">
              <a:buNone/>
              <a:defRPr sz="1680"/>
            </a:lvl3pPr>
            <a:lvl4pPr marL="959989" indent="0">
              <a:buNone/>
              <a:defRPr sz="1400"/>
            </a:lvl4pPr>
            <a:lvl5pPr marL="1279986" indent="0">
              <a:buNone/>
              <a:defRPr sz="1400"/>
            </a:lvl5pPr>
            <a:lvl6pPr marL="1599982" indent="0">
              <a:buNone/>
              <a:defRPr sz="1400"/>
            </a:lvl6pPr>
            <a:lvl7pPr marL="1919978" indent="0">
              <a:buNone/>
              <a:defRPr sz="1400"/>
            </a:lvl7pPr>
            <a:lvl8pPr marL="2239975" indent="0">
              <a:buNone/>
              <a:defRPr sz="1400"/>
            </a:lvl8pPr>
            <a:lvl9pPr marL="2559972" indent="0">
              <a:buNone/>
              <a:defRPr sz="1400"/>
            </a:lvl9pPr>
          </a:lstStyle>
          <a:p>
            <a:endParaRPr lang="en-US"/>
          </a:p>
        </p:txBody>
      </p:sp>
      <p:sp>
        <p:nvSpPr>
          <p:cNvPr id="4" name="Text Placeholder 3"/>
          <p:cNvSpPr>
            <a:spLocks noGrp="1"/>
          </p:cNvSpPr>
          <p:nvPr>
            <p:ph type="body" sz="half" idx="2"/>
          </p:nvPr>
        </p:nvSpPr>
        <p:spPr>
          <a:xfrm>
            <a:off x="882338" y="2880364"/>
            <a:ext cx="4129405" cy="5336223"/>
          </a:xfrm>
        </p:spPr>
        <p:txBody>
          <a:bodyPr/>
          <a:lstStyle>
            <a:lvl1pPr marL="0" indent="0">
              <a:buNone/>
              <a:defRPr sz="1120"/>
            </a:lvl1pPr>
            <a:lvl2pPr marL="319996" indent="0">
              <a:buNone/>
              <a:defRPr sz="979"/>
            </a:lvl2pPr>
            <a:lvl3pPr marL="639993" indent="0">
              <a:buNone/>
              <a:defRPr sz="840"/>
            </a:lvl3pPr>
            <a:lvl4pPr marL="959989" indent="0">
              <a:buNone/>
              <a:defRPr sz="700"/>
            </a:lvl4pPr>
            <a:lvl5pPr marL="1279986" indent="0">
              <a:buNone/>
              <a:defRPr sz="700"/>
            </a:lvl5pPr>
            <a:lvl6pPr marL="1599982" indent="0">
              <a:buNone/>
              <a:defRPr sz="700"/>
            </a:lvl6pPr>
            <a:lvl7pPr marL="1919978" indent="0">
              <a:buNone/>
              <a:defRPr sz="700"/>
            </a:lvl7pPr>
            <a:lvl8pPr marL="2239975" indent="0">
              <a:buNone/>
              <a:defRPr sz="700"/>
            </a:lvl8pPr>
            <a:lvl9pPr marL="2559972"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CA999E28-249E-E945-A5C9-A35A72D6DE22}" type="datetimeFigureOut">
              <a:rPr lang="en-US" smtClean="0"/>
              <a:pPr/>
              <a:t>07-Oct-18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1858581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p:cNvPicPr>
          <p:nvPr userDrawn="1"/>
        </p:nvPicPr>
        <p:blipFill>
          <a:blip r:embed="rId2">
            <a:extLst>
              <a:ext uri="{28A0092B-C50C-407E-A947-70E740481C1C}">
                <a14:useLocalDpi xmlns:a14="http://schemas.microsoft.com/office/drawing/2010/main" xmlns="" val="0"/>
              </a:ext>
            </a:extLst>
          </a:blip>
          <a:stretch>
            <a:fillRect/>
          </a:stretch>
        </p:blipFill>
        <p:spPr>
          <a:xfrm>
            <a:off x="-5110" y="-36302"/>
            <a:ext cx="12811820" cy="9676800"/>
          </a:xfrm>
          <a:prstGeom prst="rect">
            <a:avLst/>
          </a:prstGeom>
        </p:spPr>
      </p:pic>
    </p:spTree>
    <p:extLst>
      <p:ext uri="{BB962C8B-B14F-4D97-AF65-F5344CB8AC3E}">
        <p14:creationId xmlns:p14="http://schemas.microsoft.com/office/powerpoint/2010/main" xmlns="" val="197593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7" name="Title 6"/>
          <p:cNvSpPr>
            <a:spLocks noGrp="1"/>
          </p:cNvSpPr>
          <p:nvPr>
            <p:ph type="title"/>
          </p:nvPr>
        </p:nvSpPr>
        <p:spPr>
          <a:xfrm>
            <a:off x="564996" y="1062631"/>
            <a:ext cx="11507899" cy="906849"/>
          </a:xfrm>
          <a:prstGeom prst="rect">
            <a:avLst/>
          </a:prstGeom>
        </p:spPr>
        <p:txBody>
          <a:bodyPr/>
          <a:lstStyle>
            <a:lvl1pPr>
              <a:defRPr sz="2380">
                <a:solidFill>
                  <a:srgbClr val="511868"/>
                </a:solidFill>
              </a:defRPr>
            </a:lvl1pPr>
          </a:lstStyle>
          <a:p>
            <a:r>
              <a:rPr lang="en-US" dirty="0"/>
              <a:t>Click to edit Master title style</a:t>
            </a:r>
          </a:p>
        </p:txBody>
      </p:sp>
    </p:spTree>
    <p:extLst>
      <p:ext uri="{BB962C8B-B14F-4D97-AF65-F5344CB8AC3E}">
        <p14:creationId xmlns:p14="http://schemas.microsoft.com/office/powerpoint/2010/main" xmlns="" val="134557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25565"/>
            <a:ext cx="12801600" cy="1939822"/>
          </a:xfrm>
          <a:prstGeom prst="rect">
            <a:avLst/>
          </a:prstGeom>
          <a:solidFill>
            <a:srgbClr val="CBF7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60"/>
          </a:p>
        </p:txBody>
      </p:sp>
      <p:sp>
        <p:nvSpPr>
          <p:cNvPr id="8" name="Rectangle 7"/>
          <p:cNvSpPr/>
          <p:nvPr userDrawn="1"/>
        </p:nvSpPr>
        <p:spPr>
          <a:xfrm>
            <a:off x="0" y="-25561"/>
            <a:ext cx="12801600" cy="728255"/>
          </a:xfrm>
          <a:prstGeom prst="rect">
            <a:avLst/>
          </a:prstGeom>
          <a:solidFill>
            <a:srgbClr val="6A24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60"/>
          </a:p>
        </p:txBody>
      </p:sp>
      <p:sp>
        <p:nvSpPr>
          <p:cNvPr id="9" name="TextBox 8"/>
          <p:cNvSpPr txBox="1"/>
          <p:nvPr userDrawn="1"/>
        </p:nvSpPr>
        <p:spPr>
          <a:xfrm>
            <a:off x="263588" y="197558"/>
            <a:ext cx="5251872" cy="134652"/>
          </a:xfrm>
          <a:prstGeom prst="rect">
            <a:avLst/>
          </a:prstGeom>
          <a:noFill/>
        </p:spPr>
        <p:txBody>
          <a:bodyPr wrap="square" lIns="0" tIns="0" rIns="0" bIns="0" rtlCol="0">
            <a:spAutoFit/>
          </a:bodyPr>
          <a:lstStyle/>
          <a:p>
            <a:r>
              <a:rPr lang="en-US" sz="875" b="0" i="0" dirty="0">
                <a:solidFill>
                  <a:srgbClr val="66DCFF"/>
                </a:solidFill>
                <a:latin typeface="Calibri Light" charset="0"/>
                <a:ea typeface="Calibri Light" charset="0"/>
                <a:cs typeface="Calibri Light" charset="0"/>
              </a:rPr>
              <a:t>NHS EDUCATION</a:t>
            </a:r>
            <a:r>
              <a:rPr lang="en-US" sz="875" b="0" i="0" baseline="0" dirty="0">
                <a:solidFill>
                  <a:srgbClr val="66DCFF"/>
                </a:solidFill>
                <a:latin typeface="Calibri Light" charset="0"/>
                <a:ea typeface="Calibri Light" charset="0"/>
                <a:cs typeface="Calibri Light" charset="0"/>
              </a:rPr>
              <a:t> FOR SCOTLAND</a:t>
            </a:r>
            <a:endParaRPr lang="en-US" sz="875" b="0" i="0" dirty="0">
              <a:solidFill>
                <a:srgbClr val="66DCFF"/>
              </a:solidFill>
              <a:latin typeface="Calibri Light" charset="0"/>
              <a:ea typeface="Calibri Light" charset="0"/>
              <a:cs typeface="Calibri Light" charset="0"/>
            </a:endParaRPr>
          </a:p>
        </p:txBody>
      </p:sp>
      <p:sp>
        <p:nvSpPr>
          <p:cNvPr id="10" name="TextBox 9"/>
          <p:cNvSpPr txBox="1"/>
          <p:nvPr userDrawn="1"/>
        </p:nvSpPr>
        <p:spPr>
          <a:xfrm>
            <a:off x="6773641" y="197560"/>
            <a:ext cx="5730810" cy="143757"/>
          </a:xfrm>
          <a:prstGeom prst="rect">
            <a:avLst/>
          </a:prstGeom>
          <a:noFill/>
        </p:spPr>
        <p:txBody>
          <a:bodyPr wrap="square" lIns="0" tIns="0" rIns="0" bIns="0" rtlCol="0">
            <a:spAutoFit/>
          </a:bodyPr>
          <a:lstStyle/>
          <a:p>
            <a:pPr algn="r"/>
            <a:r>
              <a:rPr lang="en-US" sz="934" b="1" i="0" dirty="0">
                <a:solidFill>
                  <a:schemeClr val="bg1"/>
                </a:solidFill>
                <a:latin typeface="Calibri" charset="0"/>
                <a:ea typeface="Calibri" charset="0"/>
                <a:cs typeface="Calibri" charset="0"/>
              </a:rPr>
              <a:t>SAFETY</a:t>
            </a:r>
            <a:r>
              <a:rPr lang="en-US" sz="934" b="1" i="0" baseline="0" dirty="0">
                <a:solidFill>
                  <a:schemeClr val="bg1"/>
                </a:solidFill>
                <a:latin typeface="Calibri" charset="0"/>
                <a:ea typeface="Calibri" charset="0"/>
                <a:cs typeface="Calibri" charset="0"/>
              </a:rPr>
              <a:t>, SKILLS &amp; IMPROVEMENT</a:t>
            </a:r>
            <a:endParaRPr lang="en-US" sz="934" b="1" i="0" dirty="0">
              <a:solidFill>
                <a:schemeClr val="bg1"/>
              </a:solidFill>
              <a:latin typeface="Calibri" charset="0"/>
              <a:ea typeface="Calibri" charset="0"/>
              <a:cs typeface="Calibri" charset="0"/>
            </a:endParaRPr>
          </a:p>
        </p:txBody>
      </p:sp>
      <p:sp>
        <p:nvSpPr>
          <p:cNvPr id="11" name="Rectangle 10"/>
          <p:cNvSpPr/>
          <p:nvPr userDrawn="1"/>
        </p:nvSpPr>
        <p:spPr>
          <a:xfrm>
            <a:off x="0" y="9320899"/>
            <a:ext cx="12801600" cy="290150"/>
          </a:xfrm>
          <a:prstGeom prst="rect">
            <a:avLst/>
          </a:prstGeom>
          <a:solidFill>
            <a:srgbClr val="6A24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60"/>
          </a:p>
        </p:txBody>
      </p:sp>
      <p:sp>
        <p:nvSpPr>
          <p:cNvPr id="2" name="Title Placeholder 1"/>
          <p:cNvSpPr>
            <a:spLocks noGrp="1"/>
          </p:cNvSpPr>
          <p:nvPr>
            <p:ph type="title"/>
          </p:nvPr>
        </p:nvSpPr>
        <p:spPr>
          <a:xfrm>
            <a:off x="880112" y="1148632"/>
            <a:ext cx="11041380" cy="76377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880112" y="2371961"/>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80111" y="8898892"/>
            <a:ext cx="2880360" cy="511175"/>
          </a:xfrm>
          <a:prstGeom prst="rect">
            <a:avLst/>
          </a:prstGeom>
        </p:spPr>
        <p:txBody>
          <a:bodyPr vert="horz" lIns="91440" tIns="45720" rIns="91440" bIns="45720" rtlCol="0" anchor="ctr"/>
          <a:lstStyle>
            <a:lvl1pPr algn="l">
              <a:defRPr sz="840">
                <a:solidFill>
                  <a:schemeClr val="tx1">
                    <a:tint val="75000"/>
                  </a:schemeClr>
                </a:solidFill>
              </a:defRPr>
            </a:lvl1pPr>
          </a:lstStyle>
          <a:p>
            <a:fld id="{CA999E28-249E-E945-A5C9-A35A72D6DE22}" type="datetimeFigureOut">
              <a:rPr lang="en-US" smtClean="0"/>
              <a:pPr/>
              <a:t>07-Oct-18</a:t>
            </a:fld>
            <a:endParaRPr lang="en-US"/>
          </a:p>
        </p:txBody>
      </p:sp>
      <p:sp>
        <p:nvSpPr>
          <p:cNvPr id="5" name="Footer Placeholder 4"/>
          <p:cNvSpPr>
            <a:spLocks noGrp="1"/>
          </p:cNvSpPr>
          <p:nvPr>
            <p:ph type="ftr" sz="quarter" idx="3"/>
          </p:nvPr>
        </p:nvSpPr>
        <p:spPr>
          <a:xfrm>
            <a:off x="4240532" y="8898892"/>
            <a:ext cx="4320540" cy="511175"/>
          </a:xfrm>
          <a:prstGeom prst="rect">
            <a:avLst/>
          </a:prstGeom>
        </p:spPr>
        <p:txBody>
          <a:bodyPr vert="horz" lIns="91440" tIns="45720" rIns="91440" bIns="45720" rtlCol="0" anchor="ctr"/>
          <a:lstStyle>
            <a:lvl1pPr algn="ctr">
              <a:defRPr sz="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041132" y="8898892"/>
            <a:ext cx="2880360" cy="511175"/>
          </a:xfrm>
          <a:prstGeom prst="rect">
            <a:avLst/>
          </a:prstGeom>
        </p:spPr>
        <p:txBody>
          <a:bodyPr vert="horz" lIns="91440" tIns="45720" rIns="91440" bIns="45720" rtlCol="0" anchor="ctr"/>
          <a:lstStyle>
            <a:lvl1pPr algn="r">
              <a:defRPr sz="840">
                <a:solidFill>
                  <a:schemeClr val="tx1">
                    <a:tint val="75000"/>
                  </a:schemeClr>
                </a:solidFill>
              </a:defRPr>
            </a:lvl1pPr>
          </a:lstStyle>
          <a:p>
            <a:fld id="{152C6635-BF08-BD40-A534-674F78F45CCF}" type="slidenum">
              <a:rPr lang="en-US" smtClean="0"/>
              <a:pPr/>
              <a:t>‹#›</a:t>
            </a:fld>
            <a:endParaRPr lang="en-US"/>
          </a:p>
        </p:txBody>
      </p:sp>
    </p:spTree>
    <p:extLst>
      <p:ext uri="{BB962C8B-B14F-4D97-AF65-F5344CB8AC3E}">
        <p14:creationId xmlns:p14="http://schemas.microsoft.com/office/powerpoint/2010/main" xmlns="" val="172019996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0" r:id="rId4"/>
    <p:sldLayoutId id="2147483694" r:id="rId5"/>
    <p:sldLayoutId id="2147483696" r:id="rId6"/>
    <p:sldLayoutId id="2147483697" r:id="rId7"/>
    <p:sldLayoutId id="2147483689" r:id="rId8"/>
    <p:sldLayoutId id="2147483686" r:id="rId9"/>
  </p:sldLayoutIdLst>
  <p:txStyles>
    <p:titleStyle>
      <a:lvl1pPr algn="l" defTabSz="639993" rtl="0" eaLnBrk="1" latinLnBrk="0" hangingPunct="1">
        <a:lnSpc>
          <a:spcPct val="90000"/>
        </a:lnSpc>
        <a:spcBef>
          <a:spcPct val="0"/>
        </a:spcBef>
        <a:buNone/>
        <a:defRPr sz="2519" b="1" kern="1200">
          <a:solidFill>
            <a:srgbClr val="6A2480"/>
          </a:solidFill>
          <a:latin typeface="+mj-lt"/>
          <a:ea typeface="+mj-ea"/>
          <a:cs typeface="+mj-cs"/>
        </a:defRPr>
      </a:lvl1pPr>
    </p:titleStyle>
    <p:bodyStyle>
      <a:lvl1pPr marL="159998" indent="-159998" algn="l" defTabSz="639993" rtl="0" eaLnBrk="1" latinLnBrk="0" hangingPunct="1">
        <a:lnSpc>
          <a:spcPct val="90000"/>
        </a:lnSpc>
        <a:spcBef>
          <a:spcPts val="700"/>
        </a:spcBef>
        <a:buFont typeface="Arial"/>
        <a:buChar char="•"/>
        <a:defRPr sz="1959" kern="1200">
          <a:solidFill>
            <a:schemeClr val="tx1"/>
          </a:solidFill>
          <a:latin typeface="+mn-lt"/>
          <a:ea typeface="+mn-ea"/>
          <a:cs typeface="+mn-cs"/>
        </a:defRPr>
      </a:lvl1pPr>
      <a:lvl2pPr marL="479994" indent="-159998" algn="l" defTabSz="639993" rtl="0" eaLnBrk="1" latinLnBrk="0" hangingPunct="1">
        <a:lnSpc>
          <a:spcPct val="90000"/>
        </a:lnSpc>
        <a:spcBef>
          <a:spcPts val="350"/>
        </a:spcBef>
        <a:buFont typeface="Arial"/>
        <a:buChar char="•"/>
        <a:defRPr sz="1680" kern="1200">
          <a:solidFill>
            <a:schemeClr val="tx1"/>
          </a:solidFill>
          <a:latin typeface="+mn-lt"/>
          <a:ea typeface="+mn-ea"/>
          <a:cs typeface="+mn-cs"/>
        </a:defRPr>
      </a:lvl2pPr>
      <a:lvl3pPr marL="799992" indent="-159998" algn="l" defTabSz="639993" rtl="0" eaLnBrk="1" latinLnBrk="0" hangingPunct="1">
        <a:lnSpc>
          <a:spcPct val="90000"/>
        </a:lnSpc>
        <a:spcBef>
          <a:spcPts val="350"/>
        </a:spcBef>
        <a:buFont typeface="Arial"/>
        <a:buChar char="•"/>
        <a:defRPr sz="1400" kern="1200">
          <a:solidFill>
            <a:schemeClr val="tx1"/>
          </a:solidFill>
          <a:latin typeface="+mn-lt"/>
          <a:ea typeface="+mn-ea"/>
          <a:cs typeface="+mn-cs"/>
        </a:defRPr>
      </a:lvl3pPr>
      <a:lvl4pPr marL="1119988" indent="-159998" algn="l" defTabSz="639993" rtl="0" eaLnBrk="1" latinLnBrk="0" hangingPunct="1">
        <a:lnSpc>
          <a:spcPct val="90000"/>
        </a:lnSpc>
        <a:spcBef>
          <a:spcPts val="350"/>
        </a:spcBef>
        <a:buFont typeface="Arial"/>
        <a:buChar char="•"/>
        <a:defRPr sz="1260" kern="1200">
          <a:solidFill>
            <a:schemeClr val="tx1"/>
          </a:solidFill>
          <a:latin typeface="+mn-lt"/>
          <a:ea typeface="+mn-ea"/>
          <a:cs typeface="+mn-cs"/>
        </a:defRPr>
      </a:lvl4pPr>
      <a:lvl5pPr marL="1439984" indent="-159998" algn="l" defTabSz="639993" rtl="0" eaLnBrk="1" latinLnBrk="0" hangingPunct="1">
        <a:lnSpc>
          <a:spcPct val="90000"/>
        </a:lnSpc>
        <a:spcBef>
          <a:spcPts val="350"/>
        </a:spcBef>
        <a:buFont typeface="Arial"/>
        <a:buChar char="•"/>
        <a:defRPr sz="1260" kern="1200">
          <a:solidFill>
            <a:schemeClr val="tx1"/>
          </a:solidFill>
          <a:latin typeface="+mn-lt"/>
          <a:ea typeface="+mn-ea"/>
          <a:cs typeface="+mn-cs"/>
        </a:defRPr>
      </a:lvl5pPr>
      <a:lvl6pPr marL="1759981" indent="-159998" algn="l" defTabSz="639993" rtl="0" eaLnBrk="1" latinLnBrk="0" hangingPunct="1">
        <a:lnSpc>
          <a:spcPct val="90000"/>
        </a:lnSpc>
        <a:spcBef>
          <a:spcPts val="350"/>
        </a:spcBef>
        <a:buFont typeface="Arial"/>
        <a:buChar char="•"/>
        <a:defRPr sz="1260" kern="1200">
          <a:solidFill>
            <a:schemeClr val="tx1"/>
          </a:solidFill>
          <a:latin typeface="+mn-lt"/>
          <a:ea typeface="+mn-ea"/>
          <a:cs typeface="+mn-cs"/>
        </a:defRPr>
      </a:lvl6pPr>
      <a:lvl7pPr marL="2079977" indent="-159998" algn="l" defTabSz="639993" rtl="0" eaLnBrk="1" latinLnBrk="0" hangingPunct="1">
        <a:lnSpc>
          <a:spcPct val="90000"/>
        </a:lnSpc>
        <a:spcBef>
          <a:spcPts val="350"/>
        </a:spcBef>
        <a:buFont typeface="Arial"/>
        <a:buChar char="•"/>
        <a:defRPr sz="1260" kern="1200">
          <a:solidFill>
            <a:schemeClr val="tx1"/>
          </a:solidFill>
          <a:latin typeface="+mn-lt"/>
          <a:ea typeface="+mn-ea"/>
          <a:cs typeface="+mn-cs"/>
        </a:defRPr>
      </a:lvl7pPr>
      <a:lvl8pPr marL="2399973" indent="-159998" algn="l" defTabSz="639993" rtl="0" eaLnBrk="1" latinLnBrk="0" hangingPunct="1">
        <a:lnSpc>
          <a:spcPct val="90000"/>
        </a:lnSpc>
        <a:spcBef>
          <a:spcPts val="350"/>
        </a:spcBef>
        <a:buFont typeface="Arial"/>
        <a:buChar char="•"/>
        <a:defRPr sz="1260" kern="1200">
          <a:solidFill>
            <a:schemeClr val="tx1"/>
          </a:solidFill>
          <a:latin typeface="+mn-lt"/>
          <a:ea typeface="+mn-ea"/>
          <a:cs typeface="+mn-cs"/>
        </a:defRPr>
      </a:lvl8pPr>
      <a:lvl9pPr marL="2719970" indent="-159998" algn="l" defTabSz="639993" rtl="0" eaLnBrk="1" latinLnBrk="0" hangingPunct="1">
        <a:lnSpc>
          <a:spcPct val="90000"/>
        </a:lnSpc>
        <a:spcBef>
          <a:spcPts val="350"/>
        </a:spcBef>
        <a:buFont typeface="Arial"/>
        <a:buChar char="•"/>
        <a:defRPr sz="1260" kern="1200">
          <a:solidFill>
            <a:schemeClr val="tx1"/>
          </a:solidFill>
          <a:latin typeface="+mn-lt"/>
          <a:ea typeface="+mn-ea"/>
          <a:cs typeface="+mn-cs"/>
        </a:defRPr>
      </a:lvl9pPr>
    </p:bodyStyle>
    <p:otherStyle>
      <a:defPPr>
        <a:defRPr lang="en-US"/>
      </a:defPPr>
      <a:lvl1pPr marL="0" algn="l" defTabSz="639993" rtl="0" eaLnBrk="1" latinLnBrk="0" hangingPunct="1">
        <a:defRPr sz="1260" kern="1200">
          <a:solidFill>
            <a:schemeClr val="tx1"/>
          </a:solidFill>
          <a:latin typeface="+mn-lt"/>
          <a:ea typeface="+mn-ea"/>
          <a:cs typeface="+mn-cs"/>
        </a:defRPr>
      </a:lvl1pPr>
      <a:lvl2pPr marL="319996" algn="l" defTabSz="639993" rtl="0" eaLnBrk="1" latinLnBrk="0" hangingPunct="1">
        <a:defRPr sz="1260" kern="1200">
          <a:solidFill>
            <a:schemeClr val="tx1"/>
          </a:solidFill>
          <a:latin typeface="+mn-lt"/>
          <a:ea typeface="+mn-ea"/>
          <a:cs typeface="+mn-cs"/>
        </a:defRPr>
      </a:lvl2pPr>
      <a:lvl3pPr marL="639993" algn="l" defTabSz="639993" rtl="0" eaLnBrk="1" latinLnBrk="0" hangingPunct="1">
        <a:defRPr sz="1260" kern="1200">
          <a:solidFill>
            <a:schemeClr val="tx1"/>
          </a:solidFill>
          <a:latin typeface="+mn-lt"/>
          <a:ea typeface="+mn-ea"/>
          <a:cs typeface="+mn-cs"/>
        </a:defRPr>
      </a:lvl3pPr>
      <a:lvl4pPr marL="959989" algn="l" defTabSz="639993" rtl="0" eaLnBrk="1" latinLnBrk="0" hangingPunct="1">
        <a:defRPr sz="1260" kern="1200">
          <a:solidFill>
            <a:schemeClr val="tx1"/>
          </a:solidFill>
          <a:latin typeface="+mn-lt"/>
          <a:ea typeface="+mn-ea"/>
          <a:cs typeface="+mn-cs"/>
        </a:defRPr>
      </a:lvl4pPr>
      <a:lvl5pPr marL="1279986" algn="l" defTabSz="639993" rtl="0" eaLnBrk="1" latinLnBrk="0" hangingPunct="1">
        <a:defRPr sz="1260" kern="1200">
          <a:solidFill>
            <a:schemeClr val="tx1"/>
          </a:solidFill>
          <a:latin typeface="+mn-lt"/>
          <a:ea typeface="+mn-ea"/>
          <a:cs typeface="+mn-cs"/>
        </a:defRPr>
      </a:lvl5pPr>
      <a:lvl6pPr marL="1599982" algn="l" defTabSz="639993" rtl="0" eaLnBrk="1" latinLnBrk="0" hangingPunct="1">
        <a:defRPr sz="1260" kern="1200">
          <a:solidFill>
            <a:schemeClr val="tx1"/>
          </a:solidFill>
          <a:latin typeface="+mn-lt"/>
          <a:ea typeface="+mn-ea"/>
          <a:cs typeface="+mn-cs"/>
        </a:defRPr>
      </a:lvl6pPr>
      <a:lvl7pPr marL="1919978" algn="l" defTabSz="639993" rtl="0" eaLnBrk="1" latinLnBrk="0" hangingPunct="1">
        <a:defRPr sz="1260" kern="1200">
          <a:solidFill>
            <a:schemeClr val="tx1"/>
          </a:solidFill>
          <a:latin typeface="+mn-lt"/>
          <a:ea typeface="+mn-ea"/>
          <a:cs typeface="+mn-cs"/>
        </a:defRPr>
      </a:lvl7pPr>
      <a:lvl8pPr marL="2239975" algn="l" defTabSz="639993" rtl="0" eaLnBrk="1" latinLnBrk="0" hangingPunct="1">
        <a:defRPr sz="1260" kern="1200">
          <a:solidFill>
            <a:schemeClr val="tx1"/>
          </a:solidFill>
          <a:latin typeface="+mn-lt"/>
          <a:ea typeface="+mn-ea"/>
          <a:cs typeface="+mn-cs"/>
        </a:defRPr>
      </a:lvl8pPr>
      <a:lvl9pPr marL="2559972" algn="l" defTabSz="639993" rtl="0" eaLnBrk="1" latinLnBrk="0" hangingPunct="1">
        <a:defRPr sz="12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A999E28-249E-E945-A5C9-A35A72D6DE22}" type="datetimeFigureOut">
              <a:rPr lang="en-US" smtClean="0"/>
              <a:pPr/>
              <a:t>07-Oct-18</a:t>
            </a:fld>
            <a:endParaRPr 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152C6635-BF08-BD40-A534-674F78F45CCF}" type="slidenum">
              <a:rPr lang="en-US" smtClean="0"/>
              <a:pPr/>
              <a:t>‹#›</a:t>
            </a:fld>
            <a:endParaRPr lang="en-US"/>
          </a:p>
        </p:txBody>
      </p:sp>
      <p:sp>
        <p:nvSpPr>
          <p:cNvPr id="7" name="Rectangle 6">
            <a:extLst>
              <a:ext uri="{FF2B5EF4-FFF2-40B4-BE49-F238E27FC236}">
                <a16:creationId xmlns:a16="http://schemas.microsoft.com/office/drawing/2014/main" xmlns="" id="{E6B2A3CD-2BC5-4862-895F-ACB9890AE206}"/>
              </a:ext>
            </a:extLst>
          </p:cNvPr>
          <p:cNvSpPr/>
          <p:nvPr userDrawn="1"/>
        </p:nvSpPr>
        <p:spPr>
          <a:xfrm>
            <a:off x="0" y="-25565"/>
            <a:ext cx="12801600" cy="1939822"/>
          </a:xfrm>
          <a:prstGeom prst="rect">
            <a:avLst/>
          </a:prstGeom>
          <a:solidFill>
            <a:srgbClr val="CBF7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60"/>
          </a:p>
        </p:txBody>
      </p:sp>
      <p:sp>
        <p:nvSpPr>
          <p:cNvPr id="8" name="Rectangle 7">
            <a:extLst>
              <a:ext uri="{FF2B5EF4-FFF2-40B4-BE49-F238E27FC236}">
                <a16:creationId xmlns:a16="http://schemas.microsoft.com/office/drawing/2014/main" xmlns="" id="{F27D1E31-6792-499D-ADEF-D4C9C8029FBA}"/>
              </a:ext>
            </a:extLst>
          </p:cNvPr>
          <p:cNvSpPr/>
          <p:nvPr userDrawn="1"/>
        </p:nvSpPr>
        <p:spPr>
          <a:xfrm>
            <a:off x="0" y="-25561"/>
            <a:ext cx="12801600" cy="728255"/>
          </a:xfrm>
          <a:prstGeom prst="rect">
            <a:avLst/>
          </a:prstGeom>
          <a:solidFill>
            <a:srgbClr val="6A24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60"/>
          </a:p>
        </p:txBody>
      </p:sp>
      <p:sp>
        <p:nvSpPr>
          <p:cNvPr id="9" name="TextBox 8">
            <a:extLst>
              <a:ext uri="{FF2B5EF4-FFF2-40B4-BE49-F238E27FC236}">
                <a16:creationId xmlns:a16="http://schemas.microsoft.com/office/drawing/2014/main" xmlns="" id="{3060D0FC-548D-4B68-A707-02422D7E8899}"/>
              </a:ext>
            </a:extLst>
          </p:cNvPr>
          <p:cNvSpPr txBox="1"/>
          <p:nvPr userDrawn="1"/>
        </p:nvSpPr>
        <p:spPr>
          <a:xfrm>
            <a:off x="263588" y="197558"/>
            <a:ext cx="5251872" cy="134652"/>
          </a:xfrm>
          <a:prstGeom prst="rect">
            <a:avLst/>
          </a:prstGeom>
          <a:noFill/>
        </p:spPr>
        <p:txBody>
          <a:bodyPr wrap="square" lIns="0" tIns="0" rIns="0" bIns="0" rtlCol="0">
            <a:spAutoFit/>
          </a:bodyPr>
          <a:lstStyle/>
          <a:p>
            <a:r>
              <a:rPr lang="en-US" sz="875" b="0" i="0" dirty="0">
                <a:solidFill>
                  <a:srgbClr val="66DCFF"/>
                </a:solidFill>
                <a:latin typeface="Calibri Light" charset="0"/>
                <a:ea typeface="Calibri Light" charset="0"/>
                <a:cs typeface="Calibri Light" charset="0"/>
              </a:rPr>
              <a:t>NHS EDUCATION</a:t>
            </a:r>
            <a:r>
              <a:rPr lang="en-US" sz="875" b="0" i="0" baseline="0" dirty="0">
                <a:solidFill>
                  <a:srgbClr val="66DCFF"/>
                </a:solidFill>
                <a:latin typeface="Calibri Light" charset="0"/>
                <a:ea typeface="Calibri Light" charset="0"/>
                <a:cs typeface="Calibri Light" charset="0"/>
              </a:rPr>
              <a:t> FOR SCOTLAND</a:t>
            </a:r>
            <a:endParaRPr lang="en-US" sz="875" b="0" i="0" dirty="0">
              <a:solidFill>
                <a:srgbClr val="66DCFF"/>
              </a:solidFill>
              <a:latin typeface="Calibri Light" charset="0"/>
              <a:ea typeface="Calibri Light" charset="0"/>
              <a:cs typeface="Calibri Light" charset="0"/>
            </a:endParaRPr>
          </a:p>
        </p:txBody>
      </p:sp>
      <p:sp>
        <p:nvSpPr>
          <p:cNvPr id="10" name="TextBox 9">
            <a:extLst>
              <a:ext uri="{FF2B5EF4-FFF2-40B4-BE49-F238E27FC236}">
                <a16:creationId xmlns:a16="http://schemas.microsoft.com/office/drawing/2014/main" xmlns="" id="{1E483B2D-8890-40AA-A4A2-8E11FD1D1216}"/>
              </a:ext>
            </a:extLst>
          </p:cNvPr>
          <p:cNvSpPr txBox="1"/>
          <p:nvPr userDrawn="1"/>
        </p:nvSpPr>
        <p:spPr>
          <a:xfrm>
            <a:off x="6773641" y="197560"/>
            <a:ext cx="5730810" cy="143757"/>
          </a:xfrm>
          <a:prstGeom prst="rect">
            <a:avLst/>
          </a:prstGeom>
          <a:noFill/>
        </p:spPr>
        <p:txBody>
          <a:bodyPr wrap="square" lIns="0" tIns="0" rIns="0" bIns="0" rtlCol="0">
            <a:spAutoFit/>
          </a:bodyPr>
          <a:lstStyle/>
          <a:p>
            <a:pPr algn="r"/>
            <a:r>
              <a:rPr lang="en-US" sz="934" b="1" i="0" dirty="0">
                <a:solidFill>
                  <a:schemeClr val="bg1"/>
                </a:solidFill>
                <a:latin typeface="Calibri" charset="0"/>
                <a:ea typeface="Calibri" charset="0"/>
                <a:cs typeface="Calibri" charset="0"/>
              </a:rPr>
              <a:t>SAFETY</a:t>
            </a:r>
            <a:r>
              <a:rPr lang="en-US" sz="934" b="1" i="0" baseline="0" dirty="0">
                <a:solidFill>
                  <a:schemeClr val="bg1"/>
                </a:solidFill>
                <a:latin typeface="Calibri" charset="0"/>
                <a:ea typeface="Calibri" charset="0"/>
                <a:cs typeface="Calibri" charset="0"/>
              </a:rPr>
              <a:t>, SKILLS &amp; IMPROVEMENT</a:t>
            </a:r>
            <a:endParaRPr lang="en-US" sz="934" b="1" i="0" dirty="0">
              <a:solidFill>
                <a:schemeClr val="bg1"/>
              </a:solidFill>
              <a:latin typeface="Calibri" charset="0"/>
              <a:ea typeface="Calibri" charset="0"/>
              <a:cs typeface="Calibri" charset="0"/>
            </a:endParaRPr>
          </a:p>
        </p:txBody>
      </p:sp>
      <p:sp>
        <p:nvSpPr>
          <p:cNvPr id="11" name="Rectangle 10">
            <a:extLst>
              <a:ext uri="{FF2B5EF4-FFF2-40B4-BE49-F238E27FC236}">
                <a16:creationId xmlns:a16="http://schemas.microsoft.com/office/drawing/2014/main" xmlns="" id="{9E3ECAFB-096F-44A9-B764-A57DFC619C7F}"/>
              </a:ext>
            </a:extLst>
          </p:cNvPr>
          <p:cNvSpPr/>
          <p:nvPr userDrawn="1"/>
        </p:nvSpPr>
        <p:spPr>
          <a:xfrm>
            <a:off x="0" y="9320899"/>
            <a:ext cx="12801600" cy="290150"/>
          </a:xfrm>
          <a:prstGeom prst="rect">
            <a:avLst/>
          </a:prstGeom>
          <a:solidFill>
            <a:srgbClr val="6A24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60"/>
          </a:p>
        </p:txBody>
      </p:sp>
    </p:spTree>
    <p:extLst>
      <p:ext uri="{BB962C8B-B14F-4D97-AF65-F5344CB8AC3E}">
        <p14:creationId xmlns:p14="http://schemas.microsoft.com/office/powerpoint/2010/main" xmlns="" val="1224552206"/>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F74ABBA-52C6-4112-A915-BD9AFFC12954}"/>
              </a:ext>
            </a:extLst>
          </p:cNvPr>
          <p:cNvSpPr>
            <a:spLocks noGrp="1"/>
          </p:cNvSpPr>
          <p:nvPr>
            <p:ph type="title"/>
          </p:nvPr>
        </p:nvSpPr>
        <p:spPr>
          <a:xfrm>
            <a:off x="164124" y="894686"/>
            <a:ext cx="11142728" cy="855457"/>
          </a:xfrm>
        </p:spPr>
        <p:txBody>
          <a:bodyPr>
            <a:noAutofit/>
          </a:bodyPr>
          <a:lstStyle/>
          <a:p>
            <a:pPr algn="ctr"/>
            <a:r>
              <a:rPr lang="en-GB" sz="3800" b="1" dirty="0">
                <a:solidFill>
                  <a:srgbClr val="993366"/>
                </a:solidFill>
              </a:rPr>
              <a:t>Systems Thinking for Everyday Work (STEW) Worksheet</a:t>
            </a:r>
          </a:p>
        </p:txBody>
      </p:sp>
      <p:pic>
        <p:nvPicPr>
          <p:cNvPr id="38" name="Picture 37">
            <a:extLst>
              <a:ext uri="{FF2B5EF4-FFF2-40B4-BE49-F238E27FC236}">
                <a16:creationId xmlns:a16="http://schemas.microsoft.com/office/drawing/2014/main" xmlns="" id="{0C079926-ABB9-4DAC-83A3-91CDB382F2E8}"/>
              </a:ext>
            </a:extLst>
          </p:cNvPr>
          <p:cNvPicPr>
            <a:picLocks noChangeAspect="1"/>
          </p:cNvPicPr>
          <p:nvPr/>
        </p:nvPicPr>
        <p:blipFill>
          <a:blip r:embed="rId3"/>
          <a:stretch>
            <a:fillRect/>
          </a:stretch>
        </p:blipFill>
        <p:spPr>
          <a:xfrm>
            <a:off x="11157763" y="937383"/>
            <a:ext cx="1479713" cy="783785"/>
          </a:xfrm>
          <a:prstGeom prst="rect">
            <a:avLst/>
          </a:prstGeom>
        </p:spPr>
      </p:pic>
      <p:sp>
        <p:nvSpPr>
          <p:cNvPr id="73" name="Rounded Rectangle 23">
            <a:extLst>
              <a:ext uri="{FF2B5EF4-FFF2-40B4-BE49-F238E27FC236}">
                <a16:creationId xmlns:a16="http://schemas.microsoft.com/office/drawing/2014/main" xmlns="" id="{89562432-76F8-4CB2-B68E-E4B41E7CB3CB}"/>
              </a:ext>
            </a:extLst>
          </p:cNvPr>
          <p:cNvSpPr/>
          <p:nvPr/>
        </p:nvSpPr>
        <p:spPr>
          <a:xfrm>
            <a:off x="257505" y="7338058"/>
            <a:ext cx="8147392" cy="1876281"/>
          </a:xfrm>
          <a:prstGeom prst="roundRect">
            <a:avLst/>
          </a:prstGeom>
          <a:solidFill>
            <a:srgbClr val="99FFCC">
              <a:alpha val="43000"/>
            </a:srgbClr>
          </a:solidFill>
          <a:ln w="19050"/>
        </p:spPr>
        <p:style>
          <a:lnRef idx="2">
            <a:schemeClr val="accent1">
              <a:shade val="50000"/>
            </a:schemeClr>
          </a:lnRef>
          <a:fillRef idx="1">
            <a:schemeClr val="accent1"/>
          </a:fillRef>
          <a:effectRef idx="0">
            <a:schemeClr val="accent1"/>
          </a:effectRef>
          <a:fontRef idx="minor">
            <a:schemeClr val="lt1"/>
          </a:fontRef>
        </p:style>
        <p:txBody>
          <a:bodyPr lIns="84000" tIns="42000" rIns="84000" bIns="42000" rtlCol="0" anchor="t" anchorCtr="0"/>
          <a:lstStyle/>
          <a:p>
            <a:pPr lvl="0" algn="ctr"/>
            <a:r>
              <a:rPr lang="en-GB" sz="958" b="1" dirty="0">
                <a:solidFill>
                  <a:prstClr val="black"/>
                </a:solidFill>
              </a:rPr>
              <a:t>Consider how different activities interact and how flow is affected</a:t>
            </a:r>
          </a:p>
          <a:p>
            <a:pPr lvl="0" algn="ctr"/>
            <a:r>
              <a:rPr lang="en-GB" sz="958" i="1" dirty="0">
                <a:solidFill>
                  <a:prstClr val="black"/>
                </a:solidFill>
              </a:rPr>
              <a:t>When making changes consider the impact on overall system functioning</a:t>
            </a:r>
          </a:p>
          <a:p>
            <a:pPr lvl="0"/>
            <a:r>
              <a:rPr lang="en-GB" sz="958" b="1" dirty="0">
                <a:solidFill>
                  <a:prstClr val="black"/>
                </a:solidFill>
              </a:rPr>
              <a:t>Interactions</a:t>
            </a:r>
          </a:p>
          <a:p>
            <a:pPr lvl="0"/>
            <a:r>
              <a:rPr lang="en-GB" sz="958" dirty="0">
                <a:solidFill>
                  <a:prstClr val="black"/>
                </a:solidFill>
              </a:rPr>
              <a:t>Results often done at the end of the day when fatigued. Admin staff often unavailable to support with contacting patients, ward staff and pharmacists often after working hours.</a:t>
            </a:r>
          </a:p>
          <a:p>
            <a:pPr lvl="0"/>
            <a:r>
              <a:rPr lang="en-GB" sz="958" dirty="0">
                <a:solidFill>
                  <a:prstClr val="black"/>
                </a:solidFill>
              </a:rPr>
              <a:t>Hard to get patients on the phone due to lack of up to date telephone numbers. Lack of repeat blood testing after ‘lab pick up’</a:t>
            </a:r>
          </a:p>
          <a:p>
            <a:pPr lvl="0"/>
            <a:r>
              <a:rPr lang="en-GB" sz="958" dirty="0">
                <a:solidFill>
                  <a:prstClr val="black"/>
                </a:solidFill>
              </a:rPr>
              <a:t>Patients are often multi morbid with polypharmacy- clinical guidelines and specialist services are designed for single disease e.g.. Cardiologist renal team diabetes all have competing priorities.</a:t>
            </a:r>
          </a:p>
          <a:p>
            <a:pPr lvl="0"/>
            <a:r>
              <a:rPr lang="en-GB" sz="958" b="1" dirty="0">
                <a:solidFill>
                  <a:prstClr val="black"/>
                </a:solidFill>
              </a:rPr>
              <a:t>Flow</a:t>
            </a:r>
          </a:p>
          <a:p>
            <a:pPr lvl="0"/>
            <a:r>
              <a:rPr lang="en-GB" sz="958" dirty="0">
                <a:solidFill>
                  <a:prstClr val="black"/>
                </a:solidFill>
              </a:rPr>
              <a:t>Lack of available answers to queries re medications on IDL means follow up is done later/ handed over to pharmacy teams to chase up.</a:t>
            </a:r>
          </a:p>
          <a:p>
            <a:pPr lvl="0"/>
            <a:r>
              <a:rPr lang="en-GB" sz="958" dirty="0">
                <a:solidFill>
                  <a:prstClr val="black"/>
                </a:solidFill>
              </a:rPr>
              <a:t>Reception left to inform patient at later date, information and priority can be lost in interim.</a:t>
            </a:r>
          </a:p>
          <a:p>
            <a:pPr lvl="0"/>
            <a:r>
              <a:rPr lang="en-GB" sz="958" dirty="0">
                <a:solidFill>
                  <a:prstClr val="black"/>
                </a:solidFill>
              </a:rPr>
              <a:t>Delays in receiving formal discharge letter at busy times</a:t>
            </a:r>
          </a:p>
        </p:txBody>
      </p:sp>
      <p:sp>
        <p:nvSpPr>
          <p:cNvPr id="74" name="Rounded Rectangle 22">
            <a:extLst>
              <a:ext uri="{FF2B5EF4-FFF2-40B4-BE49-F238E27FC236}">
                <a16:creationId xmlns:a16="http://schemas.microsoft.com/office/drawing/2014/main" xmlns="" id="{8B1C14DF-BFFD-4564-B3F1-2B38F25C5BA1}"/>
              </a:ext>
            </a:extLst>
          </p:cNvPr>
          <p:cNvSpPr/>
          <p:nvPr/>
        </p:nvSpPr>
        <p:spPr>
          <a:xfrm>
            <a:off x="8557734" y="2079736"/>
            <a:ext cx="4079741" cy="2023341"/>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9050"/>
        </p:spPr>
        <p:style>
          <a:lnRef idx="2">
            <a:schemeClr val="accent1">
              <a:shade val="50000"/>
            </a:schemeClr>
          </a:lnRef>
          <a:fillRef idx="1">
            <a:schemeClr val="accent1"/>
          </a:fillRef>
          <a:effectRef idx="0">
            <a:schemeClr val="accent1"/>
          </a:effectRef>
          <a:fontRef idx="minor">
            <a:schemeClr val="lt1"/>
          </a:fontRef>
        </p:style>
        <p:txBody>
          <a:bodyPr lIns="84000" tIns="42000" rIns="84000" bIns="42000" rtlCol="0" anchor="t" anchorCtr="0"/>
          <a:lstStyle/>
          <a:p>
            <a:pPr lvl="0" algn="ctr"/>
            <a:r>
              <a:rPr lang="en-GB" sz="958" b="1" dirty="0">
                <a:solidFill>
                  <a:prstClr val="black"/>
                </a:solidFill>
              </a:rPr>
              <a:t>Explore the experiences and views of all people who work in the system </a:t>
            </a:r>
            <a:r>
              <a:rPr lang="en-GB" sz="958" dirty="0">
                <a:solidFill>
                  <a:prstClr val="black"/>
                </a:solidFill>
              </a:rPr>
              <a:t>to better understand the work system and change implementation issues </a:t>
            </a:r>
          </a:p>
          <a:p>
            <a:pPr lvl="0"/>
            <a:r>
              <a:rPr lang="en-GB" sz="958" dirty="0">
                <a:solidFill>
                  <a:prstClr val="black"/>
                </a:solidFill>
              </a:rPr>
              <a:t>Multiple Perspectives:</a:t>
            </a:r>
          </a:p>
          <a:p>
            <a:pPr lvl="0"/>
            <a:r>
              <a:rPr lang="en-GB" sz="958" dirty="0">
                <a:solidFill>
                  <a:prstClr val="black"/>
                </a:solidFill>
              </a:rPr>
              <a:t>GPs. GPSTs in practice with experience of IDLs in hospital placements offer opinion on the discharge settings where letters are sometimes done by the on call team who may not know the whole history. Multiple discharges in one day.</a:t>
            </a:r>
          </a:p>
          <a:p>
            <a:pPr lvl="0"/>
            <a:r>
              <a:rPr lang="en-GB" sz="958" dirty="0">
                <a:solidFill>
                  <a:prstClr val="black"/>
                </a:solidFill>
              </a:rPr>
              <a:t>Reception staff who are often tasked with contacting the patients for recall for bloods. </a:t>
            </a:r>
          </a:p>
          <a:p>
            <a:pPr lvl="0"/>
            <a:r>
              <a:rPr lang="en-GB" sz="958" dirty="0">
                <a:solidFill>
                  <a:prstClr val="black"/>
                </a:solidFill>
              </a:rPr>
              <a:t>Practice and Community pharmacists- re </a:t>
            </a:r>
            <a:r>
              <a:rPr lang="en-GB" sz="958" dirty="0" err="1">
                <a:solidFill>
                  <a:prstClr val="black"/>
                </a:solidFill>
              </a:rPr>
              <a:t>dosset</a:t>
            </a:r>
            <a:r>
              <a:rPr lang="en-GB" sz="958" dirty="0">
                <a:solidFill>
                  <a:prstClr val="black"/>
                </a:solidFill>
              </a:rPr>
              <a:t> boxes and changes to deliveries for medications.</a:t>
            </a:r>
          </a:p>
        </p:txBody>
      </p:sp>
      <p:sp>
        <p:nvSpPr>
          <p:cNvPr id="75" name="Rounded Rectangle 21">
            <a:extLst>
              <a:ext uri="{FF2B5EF4-FFF2-40B4-BE49-F238E27FC236}">
                <a16:creationId xmlns:a16="http://schemas.microsoft.com/office/drawing/2014/main" xmlns="" id="{A635C0B5-4CC0-44F9-978E-9613D05567E5}"/>
              </a:ext>
            </a:extLst>
          </p:cNvPr>
          <p:cNvSpPr/>
          <p:nvPr/>
        </p:nvSpPr>
        <p:spPr>
          <a:xfrm>
            <a:off x="8548186" y="4191137"/>
            <a:ext cx="4089289" cy="5023202"/>
          </a:xfrm>
          <a:prstGeom prst="roundRect">
            <a:avLst/>
          </a:prstGeom>
          <a:gradFill flip="none" rotWithShape="1">
            <a:gsLst>
              <a:gs pos="0">
                <a:srgbClr val="FF6699">
                  <a:tint val="66000"/>
                  <a:satMod val="160000"/>
                </a:srgbClr>
              </a:gs>
              <a:gs pos="50000">
                <a:srgbClr val="FF6699">
                  <a:tint val="44500"/>
                  <a:satMod val="160000"/>
                </a:srgbClr>
              </a:gs>
              <a:gs pos="100000">
                <a:srgbClr val="FF6699">
                  <a:tint val="23500"/>
                  <a:satMod val="160000"/>
                </a:srgbClr>
              </a:gs>
            </a:gsLst>
            <a:lin ang="13500000" scaled="1"/>
            <a:tileRect/>
          </a:gradFill>
          <a:ln w="19050"/>
        </p:spPr>
        <p:style>
          <a:lnRef idx="2">
            <a:schemeClr val="accent1">
              <a:shade val="50000"/>
            </a:schemeClr>
          </a:lnRef>
          <a:fillRef idx="1">
            <a:schemeClr val="accent1"/>
          </a:fillRef>
          <a:effectRef idx="0">
            <a:schemeClr val="accent1"/>
          </a:effectRef>
          <a:fontRef idx="minor">
            <a:schemeClr val="lt1"/>
          </a:fontRef>
        </p:style>
        <p:txBody>
          <a:bodyPr lIns="84000" tIns="42000" rIns="84000" bIns="42000" rtlCol="0" anchor="t" anchorCtr="0"/>
          <a:lstStyle/>
          <a:p>
            <a:pPr lvl="0" algn="ctr"/>
            <a:r>
              <a:rPr lang="en-GB" sz="958" b="1" dirty="0">
                <a:solidFill>
                  <a:prstClr val="black"/>
                </a:solidFill>
              </a:rPr>
              <a:t>Explore varying demand and capacity, </a:t>
            </a:r>
            <a:endParaRPr lang="en-GB" sz="958" dirty="0">
              <a:solidFill>
                <a:prstClr val="black"/>
              </a:solidFill>
            </a:endParaRPr>
          </a:p>
          <a:p>
            <a:pPr lvl="0" algn="ctr"/>
            <a:r>
              <a:rPr lang="en-GB" sz="958" i="1" dirty="0">
                <a:solidFill>
                  <a:prstClr val="black"/>
                </a:solidFill>
              </a:rPr>
              <a:t>how </a:t>
            </a:r>
            <a:r>
              <a:rPr lang="en-GB" sz="958" b="1" i="1" dirty="0">
                <a:solidFill>
                  <a:prstClr val="black"/>
                </a:solidFill>
              </a:rPr>
              <a:t>resources</a:t>
            </a:r>
            <a:r>
              <a:rPr lang="en-GB" sz="958" i="1" dirty="0">
                <a:solidFill>
                  <a:prstClr val="black"/>
                </a:solidFill>
              </a:rPr>
              <a:t> (</a:t>
            </a:r>
            <a:r>
              <a:rPr lang="en-GB" sz="958" i="1" dirty="0" err="1">
                <a:solidFill>
                  <a:prstClr val="black"/>
                </a:solidFill>
              </a:rPr>
              <a:t>eg</a:t>
            </a:r>
            <a:r>
              <a:rPr lang="en-GB" sz="958" i="1" dirty="0">
                <a:solidFill>
                  <a:prstClr val="black"/>
                </a:solidFill>
              </a:rPr>
              <a:t> equipment, information and time) and </a:t>
            </a:r>
            <a:r>
              <a:rPr lang="en-GB" sz="958" b="1" i="1" dirty="0">
                <a:solidFill>
                  <a:prstClr val="black"/>
                </a:solidFill>
              </a:rPr>
              <a:t>constraints</a:t>
            </a:r>
            <a:r>
              <a:rPr lang="en-GB" sz="958" i="1" dirty="0">
                <a:solidFill>
                  <a:prstClr val="black"/>
                </a:solidFill>
              </a:rPr>
              <a:t> (guidelines, protocols) influence work-as-done</a:t>
            </a:r>
          </a:p>
          <a:p>
            <a:pPr lvl="0" algn="ctr"/>
            <a:r>
              <a:rPr lang="en-GB" sz="958" i="1" dirty="0">
                <a:solidFill>
                  <a:prstClr val="black"/>
                </a:solidFill>
              </a:rPr>
              <a:t>Identify leading indicators of impending trouble</a:t>
            </a:r>
          </a:p>
          <a:p>
            <a:pPr lvl="0" algn="ctr"/>
            <a:r>
              <a:rPr lang="en-GB" sz="958" i="1" dirty="0">
                <a:solidFill>
                  <a:prstClr val="black"/>
                </a:solidFill>
              </a:rPr>
              <a:t>Examine how conditions of work influence staff well-being</a:t>
            </a:r>
          </a:p>
          <a:p>
            <a:pPr lvl="0"/>
            <a:r>
              <a:rPr lang="en-GB" sz="958" b="1" dirty="0">
                <a:solidFill>
                  <a:prstClr val="black"/>
                </a:solidFill>
              </a:rPr>
              <a:t>Demand/ Capacity</a:t>
            </a:r>
          </a:p>
          <a:p>
            <a:pPr lvl="0"/>
            <a:r>
              <a:rPr lang="en-GB" sz="958" dirty="0" err="1">
                <a:solidFill>
                  <a:prstClr val="black"/>
                </a:solidFill>
              </a:rPr>
              <a:t>Docman</a:t>
            </a:r>
            <a:r>
              <a:rPr lang="en-GB" sz="958" dirty="0">
                <a:solidFill>
                  <a:prstClr val="black"/>
                </a:solidFill>
              </a:rPr>
              <a:t> variable, and number of </a:t>
            </a:r>
            <a:r>
              <a:rPr lang="en-GB" sz="958" dirty="0" err="1">
                <a:solidFill>
                  <a:prstClr val="black"/>
                </a:solidFill>
              </a:rPr>
              <a:t>iDLs</a:t>
            </a:r>
            <a:r>
              <a:rPr lang="en-GB" sz="958" dirty="0">
                <a:solidFill>
                  <a:prstClr val="black"/>
                </a:solidFill>
              </a:rPr>
              <a:t> to deal with in practice. Some days 100+ documents to process. No built in time to deal with IDLs or results. Frustrating, difficult and at times boring task.</a:t>
            </a:r>
          </a:p>
          <a:p>
            <a:pPr lvl="0"/>
            <a:r>
              <a:rPr lang="en-GB" sz="958" dirty="0">
                <a:solidFill>
                  <a:prstClr val="black"/>
                </a:solidFill>
              </a:rPr>
              <a:t>IDLs quality varies greatly with some follow up with hospital required sometimes e.g. why drugs stopped etc Instructions unclear- e.g. GP review.</a:t>
            </a:r>
          </a:p>
          <a:p>
            <a:pPr lvl="0"/>
            <a:r>
              <a:rPr lang="en-GB" sz="958" b="1" dirty="0">
                <a:solidFill>
                  <a:prstClr val="black"/>
                </a:solidFill>
              </a:rPr>
              <a:t>Resources</a:t>
            </a:r>
          </a:p>
          <a:p>
            <a:pPr lvl="0"/>
            <a:r>
              <a:rPr lang="en-GB" sz="958" dirty="0">
                <a:solidFill>
                  <a:prstClr val="black"/>
                </a:solidFill>
              </a:rPr>
              <a:t>GPs unaware of definition of AKI stages and recommendations for post discharge management.</a:t>
            </a:r>
          </a:p>
          <a:p>
            <a:pPr lvl="0"/>
            <a:r>
              <a:rPr lang="en-GB" sz="958" dirty="0">
                <a:solidFill>
                  <a:prstClr val="black"/>
                </a:solidFill>
              </a:rPr>
              <a:t>Lack of guidelines on follow up of AKI</a:t>
            </a:r>
          </a:p>
          <a:p>
            <a:pPr lvl="0"/>
            <a:r>
              <a:rPr lang="en-GB" sz="958" dirty="0">
                <a:solidFill>
                  <a:prstClr val="black"/>
                </a:solidFill>
              </a:rPr>
              <a:t>No lab algorithm- difficult to identify patients.</a:t>
            </a:r>
          </a:p>
          <a:p>
            <a:pPr lvl="0"/>
            <a:r>
              <a:rPr lang="en-GB" sz="958" dirty="0">
                <a:solidFill>
                  <a:prstClr val="black"/>
                </a:solidFill>
              </a:rPr>
              <a:t>Often renal impairment recorded in body of text- not diagnosis code, harder to identify from IDL.</a:t>
            </a:r>
          </a:p>
          <a:p>
            <a:pPr lvl="0"/>
            <a:r>
              <a:rPr lang="en-GB" sz="958" b="1" dirty="0">
                <a:solidFill>
                  <a:prstClr val="black"/>
                </a:solidFill>
              </a:rPr>
              <a:t>Constraints</a:t>
            </a:r>
          </a:p>
          <a:p>
            <a:pPr lvl="0"/>
            <a:r>
              <a:rPr lang="en-GB" sz="958" dirty="0">
                <a:solidFill>
                  <a:prstClr val="black"/>
                </a:solidFill>
              </a:rPr>
              <a:t>1. Patients </a:t>
            </a:r>
            <a:r>
              <a:rPr lang="en-GB" sz="958" dirty="0" err="1">
                <a:solidFill>
                  <a:prstClr val="black"/>
                </a:solidFill>
              </a:rPr>
              <a:t>tel</a:t>
            </a:r>
            <a:r>
              <a:rPr lang="en-GB" sz="958" dirty="0">
                <a:solidFill>
                  <a:prstClr val="black"/>
                </a:solidFill>
              </a:rPr>
              <a:t> numbers not up to date with blood tests, so actioning some results can be difficult.</a:t>
            </a:r>
          </a:p>
          <a:p>
            <a:pPr lvl="0"/>
            <a:r>
              <a:rPr lang="en-GB" sz="958" dirty="0">
                <a:solidFill>
                  <a:prstClr val="black"/>
                </a:solidFill>
              </a:rPr>
              <a:t>2. After hours contact with ward staff more difficult</a:t>
            </a:r>
          </a:p>
          <a:p>
            <a:pPr lvl="0"/>
            <a:r>
              <a:rPr lang="en-GB" sz="958" dirty="0">
                <a:solidFill>
                  <a:prstClr val="black"/>
                </a:solidFill>
              </a:rPr>
              <a:t>3. Lack of structure to follow-up - No practice plan for dealing with AKI. Often best actions for patients were uncertain. Often GP who knows patient best left to make decisions with the patient and their carer.</a:t>
            </a:r>
          </a:p>
          <a:p>
            <a:pPr lvl="0"/>
            <a:r>
              <a:rPr lang="en-GB" sz="958" dirty="0">
                <a:solidFill>
                  <a:prstClr val="black"/>
                </a:solidFill>
              </a:rPr>
              <a:t>4. Practice performs regular searches for triple whammy/ high risk prescribing,</a:t>
            </a:r>
          </a:p>
          <a:p>
            <a:pPr lvl="0"/>
            <a:r>
              <a:rPr lang="en-GB" sz="958" dirty="0">
                <a:solidFill>
                  <a:prstClr val="black"/>
                </a:solidFill>
              </a:rPr>
              <a:t>but there is little guidance on how to manage these patients.</a:t>
            </a:r>
          </a:p>
          <a:p>
            <a:pPr lvl="0"/>
            <a:r>
              <a:rPr lang="en-GB" sz="958" dirty="0">
                <a:solidFill>
                  <a:prstClr val="black"/>
                </a:solidFill>
              </a:rPr>
              <a:t>5. From case note review highlights problem with AKI in extreme elderly patient group- little available evidence on prescribing in this group.</a:t>
            </a:r>
          </a:p>
        </p:txBody>
      </p:sp>
      <p:sp>
        <p:nvSpPr>
          <p:cNvPr id="76" name="Rounded Rectangle 20">
            <a:extLst>
              <a:ext uri="{FF2B5EF4-FFF2-40B4-BE49-F238E27FC236}">
                <a16:creationId xmlns:a16="http://schemas.microsoft.com/office/drawing/2014/main" xmlns="" id="{0E1A3635-3E04-4F4B-BE99-DB7A64377A68}"/>
              </a:ext>
            </a:extLst>
          </p:cNvPr>
          <p:cNvSpPr/>
          <p:nvPr/>
        </p:nvSpPr>
        <p:spPr>
          <a:xfrm>
            <a:off x="257502" y="5744308"/>
            <a:ext cx="5920559" cy="1477108"/>
          </a:xfrm>
          <a:prstGeom prst="roundRect">
            <a:avLst/>
          </a:prstGeom>
          <a:solidFill>
            <a:srgbClr val="008080">
              <a:alpha val="50000"/>
            </a:srgbClr>
          </a:solidFill>
          <a:ln w="19050"/>
        </p:spPr>
        <p:style>
          <a:lnRef idx="2">
            <a:schemeClr val="accent1">
              <a:shade val="50000"/>
            </a:schemeClr>
          </a:lnRef>
          <a:fillRef idx="1">
            <a:schemeClr val="accent1"/>
          </a:fillRef>
          <a:effectRef idx="0">
            <a:schemeClr val="accent1"/>
          </a:effectRef>
          <a:fontRef idx="minor">
            <a:schemeClr val="lt1"/>
          </a:fontRef>
        </p:style>
        <p:txBody>
          <a:bodyPr lIns="84000" tIns="42000" rIns="84000" bIns="42000" rtlCol="0" anchor="t" anchorCtr="0"/>
          <a:lstStyle/>
          <a:p>
            <a:pPr lvl="0" algn="ctr"/>
            <a:r>
              <a:rPr lang="en-GB" sz="958" b="1" dirty="0">
                <a:solidFill>
                  <a:prstClr val="black"/>
                </a:solidFill>
              </a:rPr>
              <a:t>Explore how conditions, interactions and personal and team goals at the time influenced decisions</a:t>
            </a:r>
          </a:p>
          <a:p>
            <a:pPr lvl="0" algn="ctr"/>
            <a:r>
              <a:rPr lang="en-GB" sz="958" i="1" dirty="0">
                <a:solidFill>
                  <a:prstClr val="black"/>
                </a:solidFill>
              </a:rPr>
              <a:t>Be wary of hindsight bias</a:t>
            </a:r>
          </a:p>
          <a:p>
            <a:pPr lvl="0" algn="ctr"/>
            <a:r>
              <a:rPr lang="en-GB" sz="958" i="1" dirty="0">
                <a:solidFill>
                  <a:prstClr val="black"/>
                </a:solidFill>
              </a:rPr>
              <a:t>Avoid blaming ‘human error’ and promote a ‘Just Culture’- understand what happened, support those involved and improve work systems to reduce the risk of recurrence</a:t>
            </a:r>
            <a:r>
              <a:rPr lang="en-GB" sz="958" dirty="0">
                <a:solidFill>
                  <a:prstClr val="black"/>
                </a:solidFill>
              </a:rPr>
              <a:t>.</a:t>
            </a:r>
          </a:p>
          <a:p>
            <a:pPr lvl="0" algn="ctr"/>
            <a:endParaRPr lang="en-GB" sz="958" dirty="0">
              <a:solidFill>
                <a:prstClr val="black"/>
              </a:solidFill>
            </a:endParaRPr>
          </a:p>
          <a:p>
            <a:pPr lvl="0"/>
            <a:r>
              <a:rPr lang="en-GB" sz="958" dirty="0">
                <a:solidFill>
                  <a:prstClr val="black"/>
                </a:solidFill>
              </a:rPr>
              <a:t>On case note review- delays in actioning results- patient details not accurate, unable to contact them at night, task handed over but priority misunderstood by following day leading to delays.</a:t>
            </a:r>
          </a:p>
          <a:p>
            <a:pPr lvl="0"/>
            <a:r>
              <a:rPr lang="en-GB" sz="958" dirty="0">
                <a:solidFill>
                  <a:prstClr val="black"/>
                </a:solidFill>
              </a:rPr>
              <a:t>Often decisions made by GP who knows patient best- and has the experience e.g. of blood pressure management in that person over years.</a:t>
            </a:r>
          </a:p>
        </p:txBody>
      </p:sp>
      <p:sp>
        <p:nvSpPr>
          <p:cNvPr id="77" name="Rounded Rectangle 15">
            <a:extLst>
              <a:ext uri="{FF2B5EF4-FFF2-40B4-BE49-F238E27FC236}">
                <a16:creationId xmlns:a16="http://schemas.microsoft.com/office/drawing/2014/main" xmlns="" id="{64CA8B81-BDA2-4E90-A1C3-4BB0FE001435}"/>
              </a:ext>
            </a:extLst>
          </p:cNvPr>
          <p:cNvSpPr/>
          <p:nvPr/>
        </p:nvSpPr>
        <p:spPr>
          <a:xfrm>
            <a:off x="249125" y="2080194"/>
            <a:ext cx="4574283" cy="3535160"/>
          </a:xfrm>
          <a:prstGeom prst="roundRect">
            <a:avLst/>
          </a:prstGeom>
          <a:gradFill flip="none" rotWithShape="1">
            <a:gsLst>
              <a:gs pos="0">
                <a:srgbClr val="990099">
                  <a:tint val="66000"/>
                  <a:satMod val="160000"/>
                </a:srgbClr>
              </a:gs>
              <a:gs pos="50000">
                <a:srgbClr val="990099">
                  <a:tint val="44500"/>
                  <a:satMod val="160000"/>
                </a:srgbClr>
              </a:gs>
              <a:gs pos="100000">
                <a:srgbClr val="990099">
                  <a:tint val="23500"/>
                  <a:satMod val="160000"/>
                </a:srgbClr>
              </a:gs>
            </a:gsLst>
            <a:lin ang="13500000" scaled="1"/>
            <a:tileRect/>
          </a:gradFill>
          <a:ln w="19050"/>
        </p:spPr>
        <p:style>
          <a:lnRef idx="2">
            <a:schemeClr val="accent1">
              <a:shade val="50000"/>
            </a:schemeClr>
          </a:lnRef>
          <a:fillRef idx="1">
            <a:schemeClr val="accent1"/>
          </a:fillRef>
          <a:effectRef idx="0">
            <a:schemeClr val="accent1"/>
          </a:effectRef>
          <a:fontRef idx="minor">
            <a:schemeClr val="lt1"/>
          </a:fontRef>
        </p:style>
        <p:txBody>
          <a:bodyPr lIns="84000" tIns="42000" rIns="84000" bIns="42000" rtlCol="0" anchor="t" anchorCtr="0"/>
          <a:lstStyle/>
          <a:p>
            <a:pPr lvl="0" algn="ctr"/>
            <a:r>
              <a:rPr lang="en-GB" sz="958" b="1" dirty="0">
                <a:solidFill>
                  <a:prstClr val="black"/>
                </a:solidFill>
              </a:rPr>
              <a:t>People constantly have to vary how they do work to achieve successful outcomes due to changing system conditions</a:t>
            </a:r>
          </a:p>
          <a:p>
            <a:pPr lvl="0" algn="ctr"/>
            <a:r>
              <a:rPr lang="en-GB" sz="958" i="1" dirty="0">
                <a:solidFill>
                  <a:prstClr val="black"/>
                </a:solidFill>
              </a:rPr>
              <a:t>Explore the workarounds and trade-offs</a:t>
            </a:r>
          </a:p>
          <a:p>
            <a:pPr lvl="0" algn="ctr"/>
            <a:r>
              <a:rPr lang="en-GB" sz="958" i="1" dirty="0">
                <a:solidFill>
                  <a:prstClr val="black"/>
                </a:solidFill>
              </a:rPr>
              <a:t>Explore the difference between work-as-imagined and work-as-done</a:t>
            </a:r>
          </a:p>
          <a:p>
            <a:pPr lvl="0"/>
            <a:r>
              <a:rPr lang="en-GB" sz="958" dirty="0">
                <a:solidFill>
                  <a:prstClr val="black"/>
                </a:solidFill>
              </a:rPr>
              <a:t>Discharge Letters</a:t>
            </a:r>
          </a:p>
          <a:p>
            <a:pPr lvl="0"/>
            <a:r>
              <a:rPr lang="en-GB" sz="958" dirty="0">
                <a:solidFill>
                  <a:prstClr val="black"/>
                </a:solidFill>
              </a:rPr>
              <a:t>Work as Imagined– IDL : 1) Diagnosis coded ; 2) Med review; 3) Type of blood test required on discharge; 4) Frequency of blood test 5) Drugs reconciled 6) Patient contacted </a:t>
            </a:r>
          </a:p>
          <a:p>
            <a:pPr lvl="0"/>
            <a:r>
              <a:rPr lang="en-GB" sz="958" dirty="0">
                <a:solidFill>
                  <a:prstClr val="black"/>
                </a:solidFill>
              </a:rPr>
              <a:t>Work as done - GP/Pharmacist reads IDL, contacts patient to reconcile drugs- no answer/ patient staying with family post discharge. Changes are made on records, task to contact patient handed over. Reception staff know daughter- contact made via work around. Message left to attend for blood tests. Coded for familiar CKD code.</a:t>
            </a:r>
          </a:p>
          <a:p>
            <a:pPr lvl="0"/>
            <a:r>
              <a:rPr lang="en-GB" sz="958" dirty="0">
                <a:solidFill>
                  <a:prstClr val="black"/>
                </a:solidFill>
              </a:rPr>
              <a:t>Monitoring Follow up.</a:t>
            </a:r>
          </a:p>
          <a:p>
            <a:pPr lvl="0"/>
            <a:r>
              <a:rPr lang="en-GB" sz="958" dirty="0">
                <a:solidFill>
                  <a:prstClr val="black"/>
                </a:solidFill>
              </a:rPr>
              <a:t>Work as Imagined- clear specification post AKI for bloods at 1 week/ 3 weeks with BP and decision to restart medications if needed.</a:t>
            </a:r>
          </a:p>
          <a:p>
            <a:pPr lvl="0"/>
            <a:r>
              <a:rPr lang="en-GB" sz="958" dirty="0">
                <a:solidFill>
                  <a:prstClr val="black"/>
                </a:solidFill>
              </a:rPr>
              <a:t>Work as done - patient contacted to make appointment for recheck bloods- attends 2 weeks later, result goes to on call GP filed as normal. Medication remains off until next script due when patient may call in to request.</a:t>
            </a:r>
          </a:p>
          <a:p>
            <a:pPr lvl="0"/>
            <a:r>
              <a:rPr lang="en-GB" sz="958" dirty="0">
                <a:solidFill>
                  <a:prstClr val="black"/>
                </a:solidFill>
              </a:rPr>
              <a:t>Work conditions GPs, pharmacy and admin staff may vary responses based on time of year, cover arrangements for leave, number of IDLs/ results to action, knowledge of patient.</a:t>
            </a:r>
          </a:p>
        </p:txBody>
      </p:sp>
      <p:sp>
        <p:nvSpPr>
          <p:cNvPr id="78" name="Rounded Rectangle 16">
            <a:extLst>
              <a:ext uri="{FF2B5EF4-FFF2-40B4-BE49-F238E27FC236}">
                <a16:creationId xmlns:a16="http://schemas.microsoft.com/office/drawing/2014/main" xmlns="" id="{75A6C519-8166-4961-8A2B-FD2D76185C27}"/>
              </a:ext>
            </a:extLst>
          </p:cNvPr>
          <p:cNvSpPr/>
          <p:nvPr/>
        </p:nvSpPr>
        <p:spPr>
          <a:xfrm>
            <a:off x="4976246" y="2078008"/>
            <a:ext cx="3428651" cy="272259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19050"/>
        </p:spPr>
        <p:style>
          <a:lnRef idx="2">
            <a:schemeClr val="accent1">
              <a:shade val="50000"/>
            </a:schemeClr>
          </a:lnRef>
          <a:fillRef idx="1">
            <a:schemeClr val="accent1"/>
          </a:fillRef>
          <a:effectRef idx="0">
            <a:schemeClr val="accent1"/>
          </a:effectRef>
          <a:fontRef idx="minor">
            <a:schemeClr val="lt1"/>
          </a:fontRef>
        </p:style>
        <p:txBody>
          <a:bodyPr lIns="84000" tIns="42000" rIns="84000" bIns="42000" rtlCol="0" anchor="t" anchorCtr="0"/>
          <a:lstStyle/>
          <a:p>
            <a:pPr lvl="0" algn="ctr"/>
            <a:r>
              <a:rPr lang="en-GB" sz="958" b="1" dirty="0">
                <a:solidFill>
                  <a:prstClr val="black"/>
                </a:solidFill>
              </a:rPr>
              <a:t>Consider the overall system rather than focussing on isolated parts, events or outcomes</a:t>
            </a:r>
            <a:r>
              <a:rPr lang="en-GB" sz="958" dirty="0">
                <a:solidFill>
                  <a:prstClr val="black"/>
                </a:solidFill>
              </a:rPr>
              <a:t>.</a:t>
            </a:r>
          </a:p>
          <a:p>
            <a:pPr lvl="0" algn="ctr"/>
            <a:r>
              <a:rPr lang="en-GB" sz="958" i="1" dirty="0">
                <a:solidFill>
                  <a:prstClr val="black"/>
                </a:solidFill>
              </a:rPr>
              <a:t>Agree boundaries</a:t>
            </a:r>
          </a:p>
          <a:p>
            <a:pPr lvl="0" algn="ctr"/>
            <a:r>
              <a:rPr lang="en-GB" sz="958" i="1" dirty="0">
                <a:solidFill>
                  <a:prstClr val="black"/>
                </a:solidFill>
              </a:rPr>
              <a:t>Agree purpose of system and parameters for success</a:t>
            </a:r>
          </a:p>
          <a:p>
            <a:pPr lvl="0"/>
            <a:r>
              <a:rPr lang="en-GB" sz="958" b="1" dirty="0">
                <a:solidFill>
                  <a:prstClr val="black"/>
                </a:solidFill>
              </a:rPr>
              <a:t>Purpose</a:t>
            </a:r>
            <a:r>
              <a:rPr lang="en-GB" sz="958" dirty="0">
                <a:solidFill>
                  <a:prstClr val="black"/>
                </a:solidFill>
              </a:rPr>
              <a:t> </a:t>
            </a:r>
          </a:p>
          <a:p>
            <a:pPr lvl="0"/>
            <a:r>
              <a:rPr lang="en-GB" sz="958" dirty="0">
                <a:solidFill>
                  <a:prstClr val="black"/>
                </a:solidFill>
              </a:rPr>
              <a:t>AKI as a indicator of morbidity and prognostic</a:t>
            </a:r>
          </a:p>
          <a:p>
            <a:pPr lvl="0"/>
            <a:r>
              <a:rPr lang="en-GB" sz="958" dirty="0">
                <a:solidFill>
                  <a:prstClr val="black"/>
                </a:solidFill>
              </a:rPr>
              <a:t>tool. Within the practice, identify patients at risk of AKI, monitor those diagnosed with AKI. Success will be</a:t>
            </a:r>
          </a:p>
          <a:p>
            <a:pPr lvl="0"/>
            <a:r>
              <a:rPr lang="en-GB" sz="958" dirty="0">
                <a:solidFill>
                  <a:prstClr val="black"/>
                </a:solidFill>
              </a:rPr>
              <a:t>measured by care planning for those with AKI- with the</a:t>
            </a:r>
          </a:p>
          <a:p>
            <a:pPr lvl="0"/>
            <a:r>
              <a:rPr lang="en-GB" sz="958" dirty="0">
                <a:solidFill>
                  <a:prstClr val="black"/>
                </a:solidFill>
              </a:rPr>
              <a:t>potential to reduce risk of death and (re) admission,</a:t>
            </a:r>
          </a:p>
          <a:p>
            <a:pPr lvl="0"/>
            <a:r>
              <a:rPr lang="en-GB" sz="958" dirty="0">
                <a:solidFill>
                  <a:prstClr val="black"/>
                </a:solidFill>
              </a:rPr>
              <a:t>improve quality of life.</a:t>
            </a:r>
          </a:p>
          <a:p>
            <a:pPr lvl="0"/>
            <a:r>
              <a:rPr lang="en-GB" sz="958" b="1" dirty="0">
                <a:solidFill>
                  <a:prstClr val="black"/>
                </a:solidFill>
              </a:rPr>
              <a:t>Boundaries</a:t>
            </a:r>
          </a:p>
          <a:p>
            <a:pPr lvl="0"/>
            <a:r>
              <a:rPr lang="en-GB" sz="958" dirty="0">
                <a:solidFill>
                  <a:prstClr val="black"/>
                </a:solidFill>
              </a:rPr>
              <a:t>The boundaries are those that the practice can control,</a:t>
            </a:r>
          </a:p>
          <a:p>
            <a:pPr lvl="0"/>
            <a:r>
              <a:rPr lang="en-GB" sz="958" dirty="0">
                <a:solidFill>
                  <a:prstClr val="black"/>
                </a:solidFill>
              </a:rPr>
              <a:t>systems within the practice for IDLs, and follow up</a:t>
            </a:r>
          </a:p>
          <a:p>
            <a:pPr lvl="0"/>
            <a:r>
              <a:rPr lang="en-GB" sz="958" dirty="0">
                <a:solidFill>
                  <a:prstClr val="black"/>
                </a:solidFill>
              </a:rPr>
              <a:t>planning. There may be opportunities to influence</a:t>
            </a:r>
          </a:p>
          <a:p>
            <a:pPr lvl="0"/>
            <a:r>
              <a:rPr lang="en-GB" sz="958" dirty="0">
                <a:solidFill>
                  <a:prstClr val="black"/>
                </a:solidFill>
              </a:rPr>
              <a:t>secondary care, and there may opportunities to share</a:t>
            </a:r>
          </a:p>
          <a:p>
            <a:pPr lvl="0"/>
            <a:r>
              <a:rPr lang="en-GB" sz="958" dirty="0">
                <a:solidFill>
                  <a:prstClr val="black"/>
                </a:solidFill>
              </a:rPr>
              <a:t>learning within the cluster</a:t>
            </a:r>
          </a:p>
        </p:txBody>
      </p:sp>
      <p:pic>
        <p:nvPicPr>
          <p:cNvPr id="79" name="Picture 2">
            <a:extLst>
              <a:ext uri="{FF2B5EF4-FFF2-40B4-BE49-F238E27FC236}">
                <a16:creationId xmlns:a16="http://schemas.microsoft.com/office/drawing/2014/main" xmlns="" id="{6AA45E87-66A6-4042-94BA-2E46D4D17591}"/>
              </a:ext>
            </a:extLst>
          </p:cNvPr>
          <p:cNvPicPr>
            <a:picLocks noChangeAspect="1" noChangeArrowheads="1"/>
          </p:cNvPicPr>
          <p:nvPr/>
        </p:nvPicPr>
        <p:blipFill>
          <a:blip r:embed="rId4" cstate="print"/>
          <a:srcRect/>
          <a:stretch>
            <a:fillRect/>
          </a:stretch>
        </p:blipFill>
        <p:spPr bwMode="auto">
          <a:xfrm>
            <a:off x="6322643" y="4958862"/>
            <a:ext cx="2123121" cy="1981787"/>
          </a:xfrm>
          <a:prstGeom prst="rect">
            <a:avLst/>
          </a:prstGeom>
          <a:noFill/>
          <a:ln w="19050">
            <a:solidFill>
              <a:schemeClr val="tx1"/>
            </a:solidFill>
            <a:miter lim="800000"/>
            <a:headEnd/>
            <a:tailEnd/>
          </a:ln>
        </p:spPr>
      </p:pic>
      <p:sp>
        <p:nvSpPr>
          <p:cNvPr id="80" name="TextBox 79">
            <a:extLst>
              <a:ext uri="{FF2B5EF4-FFF2-40B4-BE49-F238E27FC236}">
                <a16:creationId xmlns:a16="http://schemas.microsoft.com/office/drawing/2014/main" xmlns="" id="{A040EFB2-9362-4B6F-B109-B031FB7ADFF3}"/>
              </a:ext>
            </a:extLst>
          </p:cNvPr>
          <p:cNvSpPr txBox="1"/>
          <p:nvPr/>
        </p:nvSpPr>
        <p:spPr>
          <a:xfrm>
            <a:off x="9323490" y="2080194"/>
            <a:ext cx="2654538" cy="232233"/>
          </a:xfrm>
          <a:prstGeom prst="rect">
            <a:avLst/>
          </a:prstGeom>
          <a:noFill/>
          <a:ln w="76200">
            <a:noFill/>
          </a:ln>
        </p:spPr>
        <p:txBody>
          <a:bodyPr wrap="square" lIns="84000" tIns="42000" rIns="84000" bIns="42000" rtlCol="0">
            <a:spAutoFit/>
          </a:bodyPr>
          <a:lstStyle/>
          <a:p>
            <a:pPr algn="ctr"/>
            <a:endParaRPr lang="en-GB" sz="958" b="1" dirty="0"/>
          </a:p>
        </p:txBody>
      </p:sp>
    </p:spTree>
    <p:extLst>
      <p:ext uri="{BB962C8B-B14F-4D97-AF65-F5344CB8AC3E}">
        <p14:creationId xmlns:p14="http://schemas.microsoft.com/office/powerpoint/2010/main" xmlns="" val="327008875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KpiDescription xmlns="http://schemas.microsoft.com/sharepoint/v3" xsi:nil="true"/>
    <Creator xmlns="9369f9cd-7934-46f9-83f8-0ab2aa6125c5" xsi:nil="true"/>
    <Tags xmlns="9369f9cd-7934-46f9-83f8-0ab2aa6125c5" xsi:nil="true"/>
    <MimeType xmlns="9369f9cd-7934-46f9-83f8-0ab2aa6125c5" xsi:nil="true"/>
    <Legacy_x0020_ID xmlns="9369f9cd-7934-46f9-83f8-0ab2aa6125c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NES Document" ma:contentTypeID="0x010100540009AA9B7AD14AB7CB3A6FC98C51F800FE432E121E7F35499793D1AA10C6FF7C" ma:contentTypeVersion="7" ma:contentTypeDescription="" ma:contentTypeScope="" ma:versionID="efcf8fa5e6693e2e5edd929f1f6dd981">
  <xsd:schema xmlns:xsd="http://www.w3.org/2001/XMLSchema" xmlns:xs="http://www.w3.org/2001/XMLSchema" xmlns:p="http://schemas.microsoft.com/office/2006/metadata/properties" xmlns:ns1="http://schemas.microsoft.com/sharepoint/v3" xmlns:ns2="9369f9cd-7934-46f9-83f8-0ab2aa6125c5" targetNamespace="http://schemas.microsoft.com/office/2006/metadata/properties" ma:root="true" ma:fieldsID="d60ec0a984dd89c681e2154d3859367b" ns1:_="" ns2:_="">
    <xsd:import namespace="http://schemas.microsoft.com/sharepoint/v3"/>
    <xsd:import namespace="9369f9cd-7934-46f9-83f8-0ab2aa6125c5"/>
    <xsd:element name="properties">
      <xsd:complexType>
        <xsd:sequence>
          <xsd:element name="documentManagement">
            <xsd:complexType>
              <xsd:all>
                <xsd:element ref="ns1:KpiDescription" minOccurs="0"/>
                <xsd:element ref="ns2:MimeType" minOccurs="0"/>
                <xsd:element ref="ns2:Creator" minOccurs="0"/>
                <xsd:element ref="ns2:Tags" minOccurs="0"/>
                <xsd:element ref="ns2:Legacy_x0020_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KpiDescription" ma:index="2" nillable="true" ma:displayName="Description" ma:description="The description provides information about the purpose of the goal." ma:internalName="Kpi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69f9cd-7934-46f9-83f8-0ab2aa6125c5" elementFormDefault="qualified">
    <xsd:import namespace="http://schemas.microsoft.com/office/2006/documentManagement/types"/>
    <xsd:import namespace="http://schemas.microsoft.com/office/infopath/2007/PartnerControls"/>
    <xsd:element name="MimeType" ma:index="3" nillable="true" ma:displayName="Mime Type" ma:internalName="MimeType">
      <xsd:simpleType>
        <xsd:restriction base="dms:Text">
          <xsd:maxLength value="255"/>
        </xsd:restriction>
      </xsd:simpleType>
    </xsd:element>
    <xsd:element name="Creator" ma:index="5" nillable="true" ma:displayName="Creator" ma:internalName="Creator">
      <xsd:simpleType>
        <xsd:restriction base="dms:Text">
          <xsd:maxLength value="255"/>
        </xsd:restriction>
      </xsd:simpleType>
    </xsd:element>
    <xsd:element name="Tags" ma:index="6" nillable="true" ma:displayName="Tags" ma:internalName="Tags">
      <xsd:simpleType>
        <xsd:restriction base="dms:Note">
          <xsd:maxLength value="255"/>
        </xsd:restriction>
      </xsd:simpleType>
    </xsd:element>
    <xsd:element name="Legacy_x0020_ID" ma:index="7" nillable="true" ma:displayName="Legacy ID" ma:internalName="Legacy_x0020_I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4" ma:displayName="Author"/>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16ac32b6-d060-42fb-93c0-6c46742e1aee" ContentTypeId="0x010100540009AA9B7AD14AB7CB3A6FC98C51F8" PreviousValue="false"/>
</file>

<file path=customXml/itemProps1.xml><?xml version="1.0" encoding="utf-8"?>
<ds:datastoreItem xmlns:ds="http://schemas.openxmlformats.org/officeDocument/2006/customXml" ds:itemID="{8E9E248C-6144-4390-B63A-79589755C8B3}">
  <ds:schemaRefs>
    <ds:schemaRef ds:uri="http://purl.org/dc/terms/"/>
    <ds:schemaRef ds:uri="http://schemas.microsoft.com/office/2006/metadata/properties"/>
    <ds:schemaRef ds:uri="http://schemas.microsoft.com/office/2006/documentManagement/types"/>
    <ds:schemaRef ds:uri="http://purl.org/dc/elements/1.1/"/>
    <ds:schemaRef ds:uri="9369f9cd-7934-46f9-83f8-0ab2aa6125c5"/>
    <ds:schemaRef ds:uri="http://schemas.microsoft.com/sharepoint/v3"/>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04F1C1C-B130-48E3-9E60-E18D5F75BDB1}">
  <ds:schemaRefs>
    <ds:schemaRef ds:uri="http://schemas.microsoft.com/sharepoint/v3/contenttype/forms"/>
  </ds:schemaRefs>
</ds:datastoreItem>
</file>

<file path=customXml/itemProps3.xml><?xml version="1.0" encoding="utf-8"?>
<ds:datastoreItem xmlns:ds="http://schemas.openxmlformats.org/officeDocument/2006/customXml" ds:itemID="{3316F43B-FAC3-49CC-82FB-9B51E44E74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369f9cd-7934-46f9-83f8-0ab2aa6125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E4A1A46-4FD2-4FA1-B27A-400EB6472B4F}">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3418</TotalTime>
  <Words>1020</Words>
  <Application>Microsoft Office PowerPoint</Application>
  <PresentationFormat>A3 Paper (297x420 mm)</PresentationFormat>
  <Paragraphs>67</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Custom Design</vt:lpstr>
      <vt:lpstr>1_Custom Design</vt:lpstr>
      <vt:lpstr>Systems Thinking for Everyday Work (STEW) Worksheet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Park</dc:creator>
  <cp:lastModifiedBy>Duncan McNab</cp:lastModifiedBy>
  <cp:revision>142</cp:revision>
  <dcterms:created xsi:type="dcterms:W3CDTF">2017-02-17T15:09:29Z</dcterms:created>
  <dcterms:modified xsi:type="dcterms:W3CDTF">2018-10-07T11:57:16Z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0x010100540009AA9B7AD14AB7CB3A6FC98C51F800FE432E121E7F35499793D1AA10C6FF7C</vt:lpwstr>
  </property>
  <property fmtid="{D5CDD505-2E9C-101B-9397-08002B2CF9AE}" pid="3" name="SharedWithUsers">
    <vt:lpwstr>219;#Paul Bowie</vt:lpwstr>
  </property>
</Properties>
</file>