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12192000" cy="6858000"/>
  <p:notesSz cx="6858000" cy="9144000"/>
  <p:custDataLst>
    <p:tags r:id="rId7"/>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pDcgXFkEmJE5fPLAr0NVRbAhXH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9ADF37-48AD-5BD4-75D3-B892B4E8CACD}" name="Jamie Aarons" initials="JA" userId="S::Jamie.Aarons@gov.scot::500325ed-1fd2-435c-9096-41b124916fc3" providerId="AD"/>
  <p188:author id="{0079C4A9-490D-25D7-17D5-57673DCBD761}" name="Gemma Graham" initials="GG" userId="S::Gemma.Graham@gov.scot::252e18b6-4434-4289-a634-c5e2c7b6e82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271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745" autoAdjust="0"/>
    <p:restoredTop sz="94660"/>
  </p:normalViewPr>
  <p:slideViewPr>
    <p:cSldViewPr snapToGrid="0">
      <p:cViewPr varScale="1">
        <p:scale>
          <a:sx n="101" d="100"/>
          <a:sy n="101" d="100"/>
        </p:scale>
        <p:origin x="91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A8B92"/>
              </a:buClr>
              <a:buSzPts val="2400"/>
              <a:buNone/>
              <a:defRPr sz="2400">
                <a:solidFill>
                  <a:srgbClr val="8A8B92"/>
                </a:solidFill>
              </a:defRPr>
            </a:lvl1pPr>
            <a:lvl2pPr marL="914400" lvl="1" indent="-228600" algn="l">
              <a:lnSpc>
                <a:spcPct val="90000"/>
              </a:lnSpc>
              <a:spcBef>
                <a:spcPts val="500"/>
              </a:spcBef>
              <a:spcAft>
                <a:spcPts val="0"/>
              </a:spcAft>
              <a:buClr>
                <a:srgbClr val="8A8B92"/>
              </a:buClr>
              <a:buSzPts val="2000"/>
              <a:buNone/>
              <a:defRPr sz="2000">
                <a:solidFill>
                  <a:srgbClr val="8A8B92"/>
                </a:solidFill>
              </a:defRPr>
            </a:lvl2pPr>
            <a:lvl3pPr marL="1371600" lvl="2" indent="-228600" algn="l">
              <a:lnSpc>
                <a:spcPct val="90000"/>
              </a:lnSpc>
              <a:spcBef>
                <a:spcPts val="500"/>
              </a:spcBef>
              <a:spcAft>
                <a:spcPts val="0"/>
              </a:spcAft>
              <a:buClr>
                <a:srgbClr val="8A8B92"/>
              </a:buClr>
              <a:buSzPts val="1800"/>
              <a:buNone/>
              <a:defRPr sz="1800">
                <a:solidFill>
                  <a:srgbClr val="8A8B92"/>
                </a:solidFill>
              </a:defRPr>
            </a:lvl3pPr>
            <a:lvl4pPr marL="1828800" lvl="3" indent="-228600" algn="l">
              <a:lnSpc>
                <a:spcPct val="90000"/>
              </a:lnSpc>
              <a:spcBef>
                <a:spcPts val="500"/>
              </a:spcBef>
              <a:spcAft>
                <a:spcPts val="0"/>
              </a:spcAft>
              <a:buClr>
                <a:srgbClr val="8A8B92"/>
              </a:buClr>
              <a:buSzPts val="1600"/>
              <a:buNone/>
              <a:defRPr sz="1600">
                <a:solidFill>
                  <a:srgbClr val="8A8B92"/>
                </a:solidFill>
              </a:defRPr>
            </a:lvl4pPr>
            <a:lvl5pPr marL="2286000" lvl="4" indent="-228600" algn="l">
              <a:lnSpc>
                <a:spcPct val="90000"/>
              </a:lnSpc>
              <a:spcBef>
                <a:spcPts val="500"/>
              </a:spcBef>
              <a:spcAft>
                <a:spcPts val="0"/>
              </a:spcAft>
              <a:buClr>
                <a:srgbClr val="8A8B92"/>
              </a:buClr>
              <a:buSzPts val="1600"/>
              <a:buNone/>
              <a:defRPr sz="1600">
                <a:solidFill>
                  <a:srgbClr val="8A8B92"/>
                </a:solidFill>
              </a:defRPr>
            </a:lvl5pPr>
            <a:lvl6pPr marL="2743200" lvl="5" indent="-228600" algn="l">
              <a:lnSpc>
                <a:spcPct val="90000"/>
              </a:lnSpc>
              <a:spcBef>
                <a:spcPts val="500"/>
              </a:spcBef>
              <a:spcAft>
                <a:spcPts val="0"/>
              </a:spcAft>
              <a:buClr>
                <a:srgbClr val="8A8B92"/>
              </a:buClr>
              <a:buSzPts val="1600"/>
              <a:buNone/>
              <a:defRPr sz="1600">
                <a:solidFill>
                  <a:srgbClr val="8A8B92"/>
                </a:solidFill>
              </a:defRPr>
            </a:lvl6pPr>
            <a:lvl7pPr marL="3200400" lvl="6" indent="-228600" algn="l">
              <a:lnSpc>
                <a:spcPct val="90000"/>
              </a:lnSpc>
              <a:spcBef>
                <a:spcPts val="500"/>
              </a:spcBef>
              <a:spcAft>
                <a:spcPts val="0"/>
              </a:spcAft>
              <a:buClr>
                <a:srgbClr val="8A8B92"/>
              </a:buClr>
              <a:buSzPts val="1600"/>
              <a:buNone/>
              <a:defRPr sz="1600">
                <a:solidFill>
                  <a:srgbClr val="8A8B92"/>
                </a:solidFill>
              </a:defRPr>
            </a:lvl7pPr>
            <a:lvl8pPr marL="3657600" lvl="7" indent="-228600" algn="l">
              <a:lnSpc>
                <a:spcPct val="90000"/>
              </a:lnSpc>
              <a:spcBef>
                <a:spcPts val="500"/>
              </a:spcBef>
              <a:spcAft>
                <a:spcPts val="0"/>
              </a:spcAft>
              <a:buClr>
                <a:srgbClr val="8A8B92"/>
              </a:buClr>
              <a:buSzPts val="1600"/>
              <a:buNone/>
              <a:defRPr sz="1600">
                <a:solidFill>
                  <a:srgbClr val="8A8B92"/>
                </a:solidFill>
              </a:defRPr>
            </a:lvl8pPr>
            <a:lvl9pPr marL="4114800" lvl="8" indent="-228600" algn="l">
              <a:lnSpc>
                <a:spcPct val="90000"/>
              </a:lnSpc>
              <a:spcBef>
                <a:spcPts val="500"/>
              </a:spcBef>
              <a:spcAft>
                <a:spcPts val="0"/>
              </a:spcAft>
              <a:buClr>
                <a:srgbClr val="8A8B92"/>
              </a:buClr>
              <a:buSzPts val="1600"/>
              <a:buNone/>
              <a:defRPr sz="1600">
                <a:solidFill>
                  <a:srgbClr val="8A8B92"/>
                </a:solidFill>
              </a:defRPr>
            </a:lvl9pPr>
          </a:lstStyle>
          <a:p>
            <a:endParaRPr/>
          </a:p>
        </p:txBody>
      </p:sp>
      <p:sp>
        <p:nvSpPr>
          <p:cNvPr id="26" name="Google Shape;2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A8B9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A8B9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hildprotection.scot/" TargetMode="External"/><Relationship Id="rId13" Type="http://schemas.openxmlformats.org/officeDocument/2006/relationships/hyperlink" Target="https://www.gov.scot/publications/getting-right-child-girfec-practice-guidance-4-information-sharing/" TargetMode="External"/><Relationship Id="rId18" Type="http://schemas.openxmlformats.org/officeDocument/2006/relationships/image" Target="../media/image2.jpeg"/><Relationship Id="rId3" Type="http://schemas.openxmlformats.org/officeDocument/2006/relationships/image" Target="../media/image1.png"/><Relationship Id="rId7" Type="http://schemas.openxmlformats.org/officeDocument/2006/relationships/hyperlink" Target="https://elearning.rcgp.org.uk/course/view.php?id=819" TargetMode="External"/><Relationship Id="rId12" Type="http://schemas.openxmlformats.org/officeDocument/2006/relationships/hyperlink" Target="https://www.gov.scot/publications/protecting-children-young-people-child-protection-committee-chief-officer-responsibilities/" TargetMode="External"/><Relationship Id="rId17" Type="http://schemas.openxmlformats.org/officeDocument/2006/relationships/hyperlink" Target="https://www.gmc-uk.org/professional-standards/the-professional-standards/good-medical-practice" TargetMode="External"/><Relationship Id="rId2" Type="http://schemas.openxmlformats.org/officeDocument/2006/relationships/notesSlide" Target="../notesSlides/notesSlide1.xml"/><Relationship Id="rId16" Type="http://schemas.openxmlformats.org/officeDocument/2006/relationships/hyperlink" Target="https://www.gmc-uk.org/professional-standards/the-professional-standards/confidentiality" TargetMode="External"/><Relationship Id="rId1" Type="http://schemas.openxmlformats.org/officeDocument/2006/relationships/slideLayout" Target="../slideLayouts/slideLayout1.xml"/><Relationship Id="rId6" Type="http://schemas.openxmlformats.org/officeDocument/2006/relationships/hyperlink" Target="https://www.rcgp.org.uk/learning-resources/safeguarding-standards#1-Introduction-to-the-standards" TargetMode="External"/><Relationship Id="rId11" Type="http://schemas.openxmlformats.org/officeDocument/2006/relationships/hyperlink" Target="https://learn.nes.nhs.scot/64316" TargetMode="External"/><Relationship Id="rId5" Type="http://schemas.openxmlformats.org/officeDocument/2006/relationships/hyperlink" Target="https://www.gov.scot/binaries/content/documents/govscot/publications/advice-and-guidance/2023/08/national-guidance-child-protection-scotland-2021-updated-2023/documents/national-guidance-child-protection-scotland-2021-updated-2023/national-guidance-child-protection-scotland-2021-updated-2023/govscot%3Adocument/national-guidance-child-protection-scotland-2021-updated-2023.pdf" TargetMode="External"/><Relationship Id="rId15" Type="http://schemas.openxmlformats.org/officeDocument/2006/relationships/hyperlink" Target="https://elearning.rcgp.org.uk/mod/book/view.php?id=15290" TargetMode="External"/><Relationship Id="rId10" Type="http://schemas.openxmlformats.org/officeDocument/2006/relationships/hyperlink" Target="https://www.gov.scot/publications/nhs-public-protection-accountability-assurance-framework/" TargetMode="External"/><Relationship Id="rId4" Type="http://schemas.openxmlformats.org/officeDocument/2006/relationships/hyperlink" Target="https://www.gov.scot/publications/national-guidance-child-protection-scotland-2021-updated-2023/documents/" TargetMode="External"/><Relationship Id="rId9" Type="http://schemas.openxmlformats.org/officeDocument/2006/relationships/hyperlink" Target="https://www.childprotection.scot/publications/" TargetMode="External"/><Relationship Id="rId14" Type="http://schemas.openxmlformats.org/officeDocument/2006/relationships/hyperlink" Target="https://ico.org.uk/for-organisations/uk-gdpr-guidance-and-resources/data-sharing/data-sharing-a-code-of-practice/data-sharing-and-childr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cxnSp>
        <p:nvCxnSpPr>
          <p:cNvPr id="84" name="Google Shape;84;p1"/>
          <p:cNvCxnSpPr>
            <a:cxnSpLocks/>
            <a:stCxn id="85" idx="3"/>
          </p:cNvCxnSpPr>
          <p:nvPr/>
        </p:nvCxnSpPr>
        <p:spPr>
          <a:xfrm flipV="1">
            <a:off x="4601818" y="5179858"/>
            <a:ext cx="658270" cy="398732"/>
          </a:xfrm>
          <a:prstGeom prst="straightConnector1">
            <a:avLst/>
          </a:prstGeom>
          <a:noFill/>
          <a:ln w="25400" cap="flat" cmpd="sng">
            <a:solidFill>
              <a:schemeClr val="accent5"/>
            </a:solidFill>
            <a:prstDash val="solid"/>
            <a:miter lim="800000"/>
            <a:headEnd type="none" w="sm" len="sm"/>
            <a:tailEnd type="none" w="sm" len="sm"/>
          </a:ln>
        </p:spPr>
      </p:cxnSp>
      <p:cxnSp>
        <p:nvCxnSpPr>
          <p:cNvPr id="86" name="Google Shape;86;p1"/>
          <p:cNvCxnSpPr>
            <a:cxnSpLocks/>
          </p:cNvCxnSpPr>
          <p:nvPr/>
        </p:nvCxnSpPr>
        <p:spPr>
          <a:xfrm flipH="1" flipV="1">
            <a:off x="6498457" y="5086441"/>
            <a:ext cx="1143565" cy="574735"/>
          </a:xfrm>
          <a:prstGeom prst="straightConnector1">
            <a:avLst/>
          </a:prstGeom>
          <a:noFill/>
          <a:ln w="25400" cap="flat" cmpd="sng">
            <a:solidFill>
              <a:schemeClr val="accent4"/>
            </a:solidFill>
            <a:prstDash val="solid"/>
            <a:miter lim="800000"/>
            <a:headEnd type="none" w="sm" len="sm"/>
            <a:tailEnd type="none" w="sm" len="sm"/>
          </a:ln>
        </p:spPr>
      </p:cxnSp>
      <p:cxnSp>
        <p:nvCxnSpPr>
          <p:cNvPr id="88" name="Google Shape;88;p1"/>
          <p:cNvCxnSpPr>
            <a:cxnSpLocks/>
            <a:stCxn id="89" idx="1"/>
          </p:cNvCxnSpPr>
          <p:nvPr/>
        </p:nvCxnSpPr>
        <p:spPr>
          <a:xfrm flipH="1">
            <a:off x="7589301" y="3610240"/>
            <a:ext cx="311183" cy="411539"/>
          </a:xfrm>
          <a:prstGeom prst="straightConnector1">
            <a:avLst/>
          </a:prstGeom>
          <a:noFill/>
          <a:ln w="25400" cap="flat" cmpd="sng">
            <a:solidFill>
              <a:schemeClr val="accent3"/>
            </a:solidFill>
            <a:prstDash val="solid"/>
            <a:miter lim="800000"/>
            <a:headEnd type="none" w="sm" len="sm"/>
            <a:tailEnd type="none" w="sm" len="sm"/>
          </a:ln>
        </p:spPr>
      </p:cxnSp>
      <p:cxnSp>
        <p:nvCxnSpPr>
          <p:cNvPr id="90" name="Google Shape;90;p1"/>
          <p:cNvCxnSpPr>
            <a:cxnSpLocks/>
            <a:stCxn id="91" idx="3"/>
          </p:cNvCxnSpPr>
          <p:nvPr/>
        </p:nvCxnSpPr>
        <p:spPr>
          <a:xfrm>
            <a:off x="4182018" y="3539974"/>
            <a:ext cx="358126" cy="146751"/>
          </a:xfrm>
          <a:prstGeom prst="straightConnector1">
            <a:avLst/>
          </a:prstGeom>
          <a:noFill/>
          <a:ln w="25400" cap="flat" cmpd="sng">
            <a:solidFill>
              <a:schemeClr val="accent6"/>
            </a:solidFill>
            <a:prstDash val="solid"/>
            <a:miter lim="800000"/>
            <a:headEnd type="none" w="sm" len="sm"/>
            <a:tailEnd type="none" w="sm" len="sm"/>
          </a:ln>
        </p:spPr>
      </p:cxnSp>
      <p:cxnSp>
        <p:nvCxnSpPr>
          <p:cNvPr id="92" name="Google Shape;92;p1"/>
          <p:cNvCxnSpPr>
            <a:cxnSpLocks/>
          </p:cNvCxnSpPr>
          <p:nvPr/>
        </p:nvCxnSpPr>
        <p:spPr>
          <a:xfrm>
            <a:off x="3674642" y="2151775"/>
            <a:ext cx="1222358" cy="989050"/>
          </a:xfrm>
          <a:prstGeom prst="straightConnector1">
            <a:avLst/>
          </a:prstGeom>
          <a:noFill/>
          <a:ln w="25400" cap="flat" cmpd="sng">
            <a:solidFill>
              <a:schemeClr val="lt2"/>
            </a:solidFill>
            <a:prstDash val="solid"/>
            <a:miter lim="800000"/>
            <a:headEnd type="none" w="sm" len="sm"/>
            <a:tailEnd type="none" w="sm" len="sm"/>
          </a:ln>
        </p:spPr>
      </p:cxnSp>
      <p:cxnSp>
        <p:nvCxnSpPr>
          <p:cNvPr id="96" name="Google Shape;96;p1"/>
          <p:cNvCxnSpPr>
            <a:cxnSpLocks/>
            <a:stCxn id="97" idx="2"/>
          </p:cNvCxnSpPr>
          <p:nvPr/>
        </p:nvCxnSpPr>
        <p:spPr>
          <a:xfrm flipH="1">
            <a:off x="6145077" y="2209731"/>
            <a:ext cx="39805" cy="329141"/>
          </a:xfrm>
          <a:prstGeom prst="straightConnector1">
            <a:avLst/>
          </a:prstGeom>
          <a:noFill/>
          <a:ln w="25400" cap="flat" cmpd="sng">
            <a:solidFill>
              <a:schemeClr val="accent1"/>
            </a:solidFill>
            <a:prstDash val="solid"/>
            <a:miter lim="800000"/>
            <a:headEnd type="none" w="sm" len="sm"/>
            <a:tailEnd type="none" w="sm" len="sm"/>
          </a:ln>
        </p:spPr>
      </p:cxnSp>
      <p:pic>
        <p:nvPicPr>
          <p:cNvPr id="98" name="Google Shape;98;p1"/>
          <p:cNvPicPr preferRelativeResize="0"/>
          <p:nvPr/>
        </p:nvPicPr>
        <p:blipFill rotWithShape="1">
          <a:blip r:embed="rId3">
            <a:alphaModFix/>
          </a:blip>
          <a:srcRect/>
          <a:stretch/>
        </p:blipFill>
        <p:spPr>
          <a:xfrm>
            <a:off x="4362405" y="2545763"/>
            <a:ext cx="3293918" cy="3293918"/>
          </a:xfrm>
          <a:prstGeom prst="rect">
            <a:avLst/>
          </a:prstGeom>
          <a:noFill/>
          <a:ln>
            <a:noFill/>
          </a:ln>
        </p:spPr>
      </p:pic>
      <p:grpSp>
        <p:nvGrpSpPr>
          <p:cNvPr id="100" name="Google Shape;100;p1"/>
          <p:cNvGrpSpPr/>
          <p:nvPr/>
        </p:nvGrpSpPr>
        <p:grpSpPr>
          <a:xfrm>
            <a:off x="4536505" y="2646300"/>
            <a:ext cx="2982735" cy="2938848"/>
            <a:chOff x="4606566" y="1896341"/>
            <a:chExt cx="2982735" cy="2938848"/>
          </a:xfrm>
        </p:grpSpPr>
        <p:sp>
          <p:nvSpPr>
            <p:cNvPr id="101" name="Google Shape;101;p1"/>
            <p:cNvSpPr txBox="1"/>
            <p:nvPr/>
          </p:nvSpPr>
          <p:spPr>
            <a:xfrm>
              <a:off x="5088265" y="2675645"/>
              <a:ext cx="2156114" cy="1284069"/>
            </a:xfrm>
            <a:prstGeom prst="rect">
              <a:avLst/>
            </a:prstGeom>
            <a:noFill/>
            <a:ln>
              <a:noFill/>
            </a:ln>
          </p:spPr>
          <p:txBody>
            <a:bodyPr spcFirstLastPara="1" wrap="square" lIns="91425" tIns="45700" rIns="91425" bIns="45700" anchor="ctr" anchorCtr="0">
              <a:spAutoFit/>
            </a:bodyPr>
            <a:lstStyle/>
            <a:p>
              <a:pPr marL="0" marR="0" lvl="0" indent="0" algn="ctr" rtl="0">
                <a:lnSpc>
                  <a:spcPct val="80000"/>
                </a:lnSpc>
                <a:spcBef>
                  <a:spcPts val="0"/>
                </a:spcBef>
                <a:spcAft>
                  <a:spcPts val="0"/>
                </a:spcAft>
                <a:buClr>
                  <a:srgbClr val="000000"/>
                </a:buClr>
                <a:buSzPts val="3200"/>
                <a:buFont typeface="Arial"/>
                <a:buNone/>
              </a:pPr>
              <a:r>
                <a:rPr lang="en-GB" sz="3200" b="1" i="0" u="none" strike="noStrike" cap="none" dirty="0">
                  <a:solidFill>
                    <a:schemeClr val="dk2"/>
                  </a:solidFill>
                  <a:latin typeface="Calibri"/>
                  <a:ea typeface="Calibri"/>
                  <a:cs typeface="Calibri"/>
                  <a:sym typeface="Calibri"/>
                </a:rPr>
                <a:t>Seven</a:t>
              </a:r>
              <a:br>
                <a:rPr lang="en-GB" sz="3200" b="1" i="0" u="none" strike="noStrike" cap="none" dirty="0">
                  <a:solidFill>
                    <a:schemeClr val="dk2"/>
                  </a:solidFill>
                  <a:latin typeface="Calibri"/>
                  <a:ea typeface="Calibri"/>
                  <a:cs typeface="Calibri"/>
                  <a:sym typeface="Calibri"/>
                </a:rPr>
              </a:br>
              <a:r>
                <a:rPr lang="en-GB" sz="3200" b="1" i="0" u="none" strike="noStrike" cap="none" dirty="0">
                  <a:solidFill>
                    <a:schemeClr val="dk2"/>
                  </a:solidFill>
                  <a:latin typeface="Calibri"/>
                  <a:ea typeface="Calibri"/>
                  <a:cs typeface="Calibri"/>
                  <a:sym typeface="Calibri"/>
                </a:rPr>
                <a:t>minute</a:t>
              </a:r>
              <a:br>
                <a:rPr lang="en-GB" sz="3200" b="1" i="0" u="none" strike="noStrike" cap="none" dirty="0">
                  <a:solidFill>
                    <a:schemeClr val="dk2"/>
                  </a:solidFill>
                  <a:latin typeface="Calibri"/>
                  <a:ea typeface="Calibri"/>
                  <a:cs typeface="Calibri"/>
                  <a:sym typeface="Calibri"/>
                </a:rPr>
              </a:br>
              <a:r>
                <a:rPr lang="en-GB" sz="3200" b="1" i="0" u="none" strike="noStrike" cap="none" dirty="0">
                  <a:solidFill>
                    <a:schemeClr val="dk2"/>
                  </a:solidFill>
                  <a:latin typeface="Calibri"/>
                  <a:ea typeface="Calibri"/>
                  <a:cs typeface="Calibri"/>
                  <a:sym typeface="Calibri"/>
                </a:rPr>
                <a:t>briefing</a:t>
              </a:r>
              <a:endParaRPr sz="1400" b="0" i="0" u="none" strike="noStrike" cap="none" dirty="0">
                <a:solidFill>
                  <a:srgbClr val="000000"/>
                </a:solidFill>
                <a:latin typeface="Arial"/>
                <a:ea typeface="Arial"/>
                <a:cs typeface="Arial"/>
                <a:sym typeface="Arial"/>
              </a:endParaRPr>
            </a:p>
          </p:txBody>
        </p:sp>
        <p:sp>
          <p:nvSpPr>
            <p:cNvPr id="102" name="Google Shape;102;p1"/>
            <p:cNvSpPr/>
            <p:nvPr/>
          </p:nvSpPr>
          <p:spPr>
            <a:xfrm>
              <a:off x="5917623" y="1896341"/>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1</a:t>
              </a:r>
              <a:endParaRPr sz="1400" b="0" i="0" u="none" strike="noStrike" cap="none">
                <a:solidFill>
                  <a:srgbClr val="000000"/>
                </a:solidFill>
                <a:latin typeface="Arial"/>
                <a:ea typeface="Arial"/>
                <a:cs typeface="Arial"/>
                <a:sym typeface="Arial"/>
              </a:endParaRPr>
            </a:p>
          </p:txBody>
        </p:sp>
        <p:sp>
          <p:nvSpPr>
            <p:cNvPr id="103" name="Google Shape;103;p1"/>
            <p:cNvSpPr/>
            <p:nvPr/>
          </p:nvSpPr>
          <p:spPr>
            <a:xfrm>
              <a:off x="6969809" y="2401557"/>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2</a:t>
              </a:r>
              <a:endParaRPr sz="1400" b="0" i="0" u="none" strike="noStrike" cap="none">
                <a:solidFill>
                  <a:srgbClr val="000000"/>
                </a:solidFill>
                <a:latin typeface="Arial"/>
                <a:ea typeface="Arial"/>
                <a:cs typeface="Arial"/>
                <a:sym typeface="Arial"/>
              </a:endParaRPr>
            </a:p>
          </p:txBody>
        </p:sp>
        <p:sp>
          <p:nvSpPr>
            <p:cNvPr id="104" name="Google Shape;104;p1"/>
            <p:cNvSpPr/>
            <p:nvPr/>
          </p:nvSpPr>
          <p:spPr>
            <a:xfrm>
              <a:off x="7241206" y="3541426"/>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2"/>
                  </a:solidFill>
                  <a:latin typeface="Calibri"/>
                  <a:ea typeface="Calibri"/>
                  <a:cs typeface="Calibri"/>
                  <a:sym typeface="Calibri"/>
                </a:rPr>
                <a:t>3</a:t>
              </a:r>
              <a:endParaRPr sz="1400" b="0" i="0" u="none" strike="noStrike" cap="none" dirty="0">
                <a:solidFill>
                  <a:srgbClr val="000000"/>
                </a:solidFill>
                <a:latin typeface="Arial"/>
                <a:ea typeface="Arial"/>
                <a:cs typeface="Arial"/>
                <a:sym typeface="Arial"/>
              </a:endParaRPr>
            </a:p>
          </p:txBody>
        </p:sp>
        <p:sp>
          <p:nvSpPr>
            <p:cNvPr id="105" name="Google Shape;105;p1"/>
            <p:cNvSpPr/>
            <p:nvPr/>
          </p:nvSpPr>
          <p:spPr>
            <a:xfrm>
              <a:off x="6518872" y="4476703"/>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2"/>
                  </a:solidFill>
                  <a:latin typeface="Calibri"/>
                  <a:ea typeface="Calibri"/>
                  <a:cs typeface="Calibri"/>
                  <a:sym typeface="Calibri"/>
                </a:rPr>
                <a:t>4</a:t>
              </a:r>
              <a:endParaRPr sz="1400" b="0" i="0" u="none" strike="noStrike" cap="none" dirty="0">
                <a:solidFill>
                  <a:srgbClr val="000000"/>
                </a:solidFill>
                <a:latin typeface="Arial"/>
                <a:ea typeface="Arial"/>
                <a:cs typeface="Arial"/>
                <a:sym typeface="Arial"/>
              </a:endParaRPr>
            </a:p>
          </p:txBody>
        </p:sp>
        <p:sp>
          <p:nvSpPr>
            <p:cNvPr id="106" name="Google Shape;106;p1"/>
            <p:cNvSpPr/>
            <p:nvPr/>
          </p:nvSpPr>
          <p:spPr>
            <a:xfrm>
              <a:off x="5341426" y="4472527"/>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2"/>
                  </a:solidFill>
                  <a:latin typeface="Calibri"/>
                  <a:ea typeface="Calibri"/>
                  <a:cs typeface="Calibri"/>
                  <a:sym typeface="Calibri"/>
                </a:rPr>
                <a:t>5</a:t>
              </a:r>
              <a:endParaRPr sz="1400" b="0" i="0" u="none" strike="noStrike" cap="none" dirty="0">
                <a:solidFill>
                  <a:srgbClr val="000000"/>
                </a:solidFill>
                <a:latin typeface="Arial"/>
                <a:ea typeface="Arial"/>
                <a:cs typeface="Arial"/>
                <a:sym typeface="Arial"/>
              </a:endParaRPr>
            </a:p>
          </p:txBody>
        </p:sp>
        <p:sp>
          <p:nvSpPr>
            <p:cNvPr id="107" name="Google Shape;107;p1"/>
            <p:cNvSpPr/>
            <p:nvPr/>
          </p:nvSpPr>
          <p:spPr>
            <a:xfrm>
              <a:off x="4606566" y="3541426"/>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6</a:t>
              </a:r>
              <a:endParaRPr sz="1400" b="0" i="0" u="none" strike="noStrike" cap="none">
                <a:solidFill>
                  <a:srgbClr val="000000"/>
                </a:solidFill>
                <a:latin typeface="Arial"/>
                <a:ea typeface="Arial"/>
                <a:cs typeface="Arial"/>
                <a:sym typeface="Arial"/>
              </a:endParaRPr>
            </a:p>
          </p:txBody>
        </p:sp>
        <p:sp>
          <p:nvSpPr>
            <p:cNvPr id="108" name="Google Shape;108;p1"/>
            <p:cNvSpPr/>
            <p:nvPr/>
          </p:nvSpPr>
          <p:spPr>
            <a:xfrm>
              <a:off x="4865437" y="2401558"/>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7</a:t>
              </a:r>
              <a:endParaRPr sz="1400" b="0" i="0" u="none" strike="noStrike" cap="none">
                <a:solidFill>
                  <a:srgbClr val="000000"/>
                </a:solidFill>
                <a:latin typeface="Arial"/>
                <a:ea typeface="Arial"/>
                <a:cs typeface="Arial"/>
                <a:sym typeface="Arial"/>
              </a:endParaRPr>
            </a:p>
          </p:txBody>
        </p:sp>
      </p:grpSp>
      <p:sp>
        <p:nvSpPr>
          <p:cNvPr id="109" name="Google Shape;109;p1"/>
          <p:cNvSpPr txBox="1"/>
          <p:nvPr/>
        </p:nvSpPr>
        <p:spPr>
          <a:xfrm>
            <a:off x="216379" y="93774"/>
            <a:ext cx="36873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GB" sz="2400" b="1" i="0" u="sng" strike="noStrike" cap="none" dirty="0">
                <a:solidFill>
                  <a:schemeClr val="dk2"/>
                </a:solidFill>
                <a:latin typeface="Calibri"/>
                <a:ea typeface="Calibri"/>
                <a:cs typeface="Calibri"/>
                <a:sym typeface="Calibri"/>
              </a:rPr>
              <a:t>Child Protection:</a:t>
            </a:r>
            <a:r>
              <a:rPr lang="en-GB" sz="2400" b="1" i="0" u="none" strike="noStrike" cap="none" dirty="0">
                <a:solidFill>
                  <a:schemeClr val="dk2"/>
                </a:solidFill>
                <a:latin typeface="Calibri"/>
                <a:ea typeface="Calibri"/>
                <a:cs typeface="Calibri"/>
                <a:sym typeface="Calibri"/>
              </a:rPr>
              <a:t> </a:t>
            </a:r>
            <a:r>
              <a:rPr lang="en-GB" sz="2400" b="1" i="0" u="sng" strike="noStrike" cap="none" dirty="0">
                <a:solidFill>
                  <a:schemeClr val="dk2"/>
                </a:solidFill>
                <a:latin typeface="Calibri"/>
                <a:ea typeface="Calibri"/>
                <a:cs typeface="Calibri"/>
                <a:sym typeface="Calibri"/>
              </a:rPr>
              <a:t>Scotland</a:t>
            </a:r>
            <a:endParaRPr sz="2400" b="0" i="0" u="sng" strike="noStrike" cap="none" dirty="0">
              <a:solidFill>
                <a:srgbClr val="000000"/>
              </a:solidFill>
              <a:latin typeface="Arial"/>
              <a:ea typeface="Arial"/>
              <a:cs typeface="Arial"/>
              <a:sym typeface="Arial"/>
            </a:endParaRPr>
          </a:p>
        </p:txBody>
      </p:sp>
      <p:sp>
        <p:nvSpPr>
          <p:cNvPr id="97" name="Google Shape;97;p1"/>
          <p:cNvSpPr/>
          <p:nvPr/>
        </p:nvSpPr>
        <p:spPr>
          <a:xfrm>
            <a:off x="4182018" y="83801"/>
            <a:ext cx="4005728" cy="2125930"/>
          </a:xfrm>
          <a:prstGeom prst="roundRect">
            <a:avLst>
              <a:gd name="adj" fmla="val 16667"/>
            </a:avLst>
          </a:prstGeom>
          <a:solidFill>
            <a:srgbClr val="D5DFF0"/>
          </a:solidFill>
          <a:ln w="381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a:buSzPts val="900"/>
            </a:pPr>
            <a:r>
              <a:rPr lang="en-GB" sz="1000" b="1" dirty="0">
                <a:effectLst/>
                <a:latin typeface="Calibri" panose="020F0502020204030204" pitchFamily="34" charset="0"/>
                <a:ea typeface="Calibri" panose="020F0502020204030204" pitchFamily="34" charset="0"/>
              </a:rPr>
              <a:t>Why does it matter? </a:t>
            </a:r>
            <a:r>
              <a:rPr lang="en-GB" sz="1000" dirty="0">
                <a:effectLst/>
                <a:latin typeface="Calibri" panose="020F0502020204030204" pitchFamily="34" charset="0"/>
                <a:ea typeface="Aptos" panose="020B0004020202020204" pitchFamily="34" charset="0"/>
              </a:rPr>
              <a:t>Everyone has a role in protecting children from harm. The </a:t>
            </a:r>
            <a:r>
              <a:rPr lang="en-GB" sz="1000" u="sng" dirty="0">
                <a:solidFill>
                  <a:srgbClr val="0000FF"/>
                </a:solidFill>
                <a:effectLst/>
                <a:latin typeface="Calibri" panose="020F0502020204030204" pitchFamily="34" charset="0"/>
                <a:ea typeface="Aptos" panose="020B0004020202020204" pitchFamily="34" charset="0"/>
                <a:hlinkClick r:id="rId4"/>
              </a:rPr>
              <a:t>National Guidance for Child Protection in Scotland</a:t>
            </a:r>
            <a:r>
              <a:rPr lang="en-GB" sz="1000" dirty="0">
                <a:effectLst/>
                <a:latin typeface="Calibri" panose="020F0502020204030204" pitchFamily="34" charset="0"/>
                <a:ea typeface="Aptos" panose="020B0004020202020204" pitchFamily="34" charset="0"/>
                <a:hlinkClick r:id="rId4"/>
              </a:rPr>
              <a:t> </a:t>
            </a:r>
            <a:r>
              <a:rPr lang="en-GB" sz="1000" dirty="0">
                <a:effectLst/>
                <a:latin typeface="Calibri" panose="020F0502020204030204" pitchFamily="34" charset="0"/>
                <a:ea typeface="Aptos" panose="020B0004020202020204" pitchFamily="34" charset="0"/>
              </a:rPr>
              <a:t>describes the responsibilities and expectations of all involved in protecting children. This non-statutory guidance outlines how statutory and non-government agencies should work together with parents, families and communities to prevent harm and protect children from abuse and neglect. </a:t>
            </a:r>
            <a:r>
              <a:rPr lang="en-GB" sz="1000" u="sng" dirty="0">
                <a:solidFill>
                  <a:srgbClr val="0000FF"/>
                </a:solidFill>
                <a:latin typeface="Calibri" panose="020F0502020204030204" pitchFamily="34" charset="0"/>
                <a:ea typeface="Aptos" panose="020B0004020202020204" pitchFamily="34" charset="0"/>
                <a:hlinkClick r:id="rId5"/>
              </a:rPr>
              <a:t>“General Practitioners and practice staff are well placed to detect early or developing concerns about children and families. Their roles encompass prevention, recognition and early response, and out of hours GP services.”</a:t>
            </a:r>
            <a:r>
              <a:rPr lang="en-GB" sz="1000" dirty="0">
                <a:effectLst/>
                <a:latin typeface="Calibri" panose="020F0502020204030204" pitchFamily="34" charset="0"/>
                <a:ea typeface="Calibri" panose="020F0502020204030204" pitchFamily="34" charset="0"/>
              </a:rPr>
              <a:t> General practice are one of the key multi-agency safeguarding partners who work together to prevent and stop abuse and neglect from happening</a:t>
            </a:r>
            <a:r>
              <a:rPr lang="en-GB" sz="1000" b="1" dirty="0">
                <a:solidFill>
                  <a:srgbClr val="0E2841"/>
                </a:solidFill>
                <a:effectLst/>
                <a:latin typeface="Calibri" panose="020F0502020204030204" pitchFamily="34" charset="0"/>
                <a:ea typeface="Calibri" panose="020F0502020204030204" pitchFamily="34" charset="0"/>
              </a:rPr>
              <a:t>.</a:t>
            </a:r>
            <a:r>
              <a:rPr lang="en-GB" sz="1000" b="1" dirty="0">
                <a:effectLst/>
                <a:latin typeface="Calibri" panose="020F0502020204030204" pitchFamily="34" charset="0"/>
                <a:ea typeface="Aptos" panose="020B0004020202020204" pitchFamily="34" charset="0"/>
              </a:rPr>
              <a:t> </a:t>
            </a:r>
            <a:r>
              <a:rPr lang="en-GB" sz="1000" dirty="0">
                <a:latin typeface="Calibri" panose="020F0502020204030204" pitchFamily="34" charset="0"/>
                <a:cs typeface="Calibri" panose="020F0502020204030204" pitchFamily="34" charset="0"/>
                <a:hlinkClick r:id="rId6"/>
              </a:rPr>
              <a:t>RCGP safeguarding standards for general practice</a:t>
            </a: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p:txBody>
      </p:sp>
      <p:sp>
        <p:nvSpPr>
          <p:cNvPr id="93" name="Google Shape;93;p1"/>
          <p:cNvSpPr/>
          <p:nvPr/>
        </p:nvSpPr>
        <p:spPr>
          <a:xfrm>
            <a:off x="45424" y="609270"/>
            <a:ext cx="4048514" cy="2125929"/>
          </a:xfrm>
          <a:prstGeom prst="roundRect">
            <a:avLst>
              <a:gd name="adj" fmla="val 16667"/>
            </a:avLst>
          </a:prstGeom>
          <a:solidFill>
            <a:srgbClr val="F3D9E3"/>
          </a:solidFill>
          <a:ln w="38100" cap="flat" cmpd="sng">
            <a:solidFill>
              <a:schemeClr val="lt2"/>
            </a:solidFill>
            <a:prstDash val="solid"/>
            <a:miter lim="800000"/>
            <a:headEnd type="none" w="sm" len="sm"/>
            <a:tailEnd type="none" w="sm" len="sm"/>
          </a:ln>
        </p:spPr>
        <p:txBody>
          <a:bodyPr spcFirstLastPara="1" wrap="square" lIns="91425" tIns="45700" rIns="91425" bIns="45700" anchor="ctr" anchorCtr="0">
            <a:noAutofit/>
          </a:bodyPr>
          <a:lstStyle/>
          <a:p>
            <a:pPr>
              <a:buSzPts val="900"/>
            </a:pPr>
            <a:r>
              <a:rPr lang="en-GB" sz="1000" b="1" dirty="0">
                <a:effectLst/>
                <a:latin typeface="Calibri" panose="020F0502020204030204" pitchFamily="34" charset="0"/>
              </a:rPr>
              <a:t>Where can I access learning tools and guidance?  </a:t>
            </a:r>
            <a:endParaRPr lang="en-GB" sz="1000" dirty="0">
              <a:effectLst/>
              <a:latin typeface="Calibri" panose="020F0502020204030204" pitchFamily="34" charset="0"/>
            </a:endParaRPr>
          </a:p>
          <a:p>
            <a:pPr marL="0" marR="0" lvl="0" indent="0" algn="l" rtl="0">
              <a:lnSpc>
                <a:spcPct val="100000"/>
              </a:lnSpc>
              <a:spcBef>
                <a:spcPts val="0"/>
              </a:spcBef>
              <a:spcAft>
                <a:spcPts val="0"/>
              </a:spcAft>
              <a:buClr>
                <a:srgbClr val="000000"/>
              </a:buClr>
              <a:buSzPts val="900"/>
              <a:buFont typeface="Arial"/>
              <a:buNone/>
            </a:pPr>
            <a:r>
              <a:rPr lang="en-GB" sz="1000" dirty="0">
                <a:latin typeface="Calibri" panose="020F0502020204030204" pitchFamily="34" charset="0"/>
                <a:ea typeface="Calibri" panose="020F0502020204030204" pitchFamily="34" charset="0"/>
              </a:rPr>
              <a:t>T</a:t>
            </a:r>
            <a:r>
              <a:rPr lang="en-GB" sz="1000" kern="0" dirty="0">
                <a:effectLst/>
                <a:latin typeface="Calibri" panose="020F0502020204030204" pitchFamily="34" charset="0"/>
                <a:ea typeface="Calibri" panose="020F0502020204030204" pitchFamily="34" charset="0"/>
              </a:rPr>
              <a:t>he </a:t>
            </a:r>
            <a:r>
              <a:rPr lang="en-GB" sz="1000" u="sng" dirty="0">
                <a:solidFill>
                  <a:srgbClr val="0000FF"/>
                </a:solidFill>
                <a:effectLst/>
                <a:latin typeface="Calibri" panose="020F0502020204030204" pitchFamily="34" charset="0"/>
                <a:ea typeface="Aptos" panose="020B0004020202020204" pitchFamily="34" charset="0"/>
                <a:cs typeface="Times New Roman" panose="02020603050405020304" pitchFamily="18" charset="0"/>
                <a:hlinkClick r:id="rId4"/>
              </a:rPr>
              <a:t>National Guidance for Child Protection in Scotland</a:t>
            </a:r>
            <a:r>
              <a:rPr lang="en-GB" sz="1000" dirty="0">
                <a:solidFill>
                  <a:srgbClr val="212745"/>
                </a:solidFill>
                <a:effectLst/>
                <a:latin typeface="Calibri" panose="020F0502020204030204" pitchFamily="34" charset="0"/>
                <a:ea typeface="Arial" panose="020B0604020202020204" pitchFamily="34" charset="0"/>
                <a:cs typeface="Arial" panose="020B0604020202020204" pitchFamily="34" charset="0"/>
              </a:rPr>
              <a:t> provides </a:t>
            </a:r>
            <a:r>
              <a:rPr lang="en-GB" sz="1000" dirty="0">
                <a:effectLst/>
                <a:latin typeface="Calibri" panose="020F0502020204030204" pitchFamily="34" charset="0"/>
                <a:ea typeface="Aptos" panose="020B0004020202020204" pitchFamily="34" charset="0"/>
              </a:rPr>
              <a:t>information and detail on the responsibilities of multi-agency partners in protecting children, including specific consideration of the role of GPs. </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The </a:t>
            </a:r>
            <a:r>
              <a:rPr lang="en-GB" sz="1000" u="sng" dirty="0">
                <a:solidFill>
                  <a:srgbClr val="0000FF"/>
                </a:solidFill>
                <a:effectLst/>
                <a:latin typeface="Calibri" panose="020F0502020204030204" pitchFamily="34" charset="0"/>
                <a:ea typeface="Aptos" panose="020B0004020202020204" pitchFamily="34" charset="0"/>
                <a:cs typeface="Arial" panose="020B0604020202020204" pitchFamily="34" charset="0"/>
                <a:hlinkClick r:id="rId7"/>
              </a:rPr>
              <a:t>RCGP safeguarding hub</a:t>
            </a:r>
            <a:r>
              <a:rPr lang="en-GB" sz="1000" dirty="0">
                <a:solidFill>
                  <a:srgbClr val="000000"/>
                </a:solidFill>
                <a:effectLst/>
                <a:latin typeface="Calibri" panose="020F0502020204030204" pitchFamily="34" charset="0"/>
                <a:ea typeface="Aptos" panose="020B0004020202020204" pitchFamily="34" charset="0"/>
                <a:cs typeface="Arial" panose="020B0604020202020204" pitchFamily="34" charset="0"/>
                <a:hlinkClick r:id="rId7"/>
              </a:rPr>
              <a:t> </a:t>
            </a:r>
            <a:r>
              <a:rPr lang="en-GB" sz="1000" dirty="0">
                <a:solidFill>
                  <a:schemeClr val="tx1"/>
                </a:solidFill>
                <a:effectLst/>
                <a:latin typeface="Calibri" panose="020F0502020204030204" pitchFamily="34" charset="0"/>
                <a:ea typeface="Arial" panose="020B0604020202020204" pitchFamily="34" charset="0"/>
                <a:cs typeface="Arial" panose="020B0604020202020204" pitchFamily="34" charset="0"/>
              </a:rPr>
              <a:t>provides</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eLearning modules </a:t>
            </a:r>
            <a:r>
              <a:rPr lang="en-GB" sz="1000" dirty="0">
                <a:solidFill>
                  <a:schemeClr val="tx1"/>
                </a:solidFill>
                <a:effectLst/>
                <a:latin typeface="Calibri" panose="020F0502020204030204" pitchFamily="34" charset="0"/>
                <a:ea typeface="Arial" panose="020B0604020202020204" pitchFamily="34" charset="0"/>
                <a:cs typeface="Arial" panose="020B0604020202020204" pitchFamily="34" charset="0"/>
              </a:rPr>
              <a:t>on</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five key areas of safeguarding knowledge. Other specific learning materials for multi-agency partners can be found at </a:t>
            </a:r>
            <a:r>
              <a:rPr lang="en-GB" sz="1000" u="sng" dirty="0">
                <a:solidFill>
                  <a:srgbClr val="0000FF"/>
                </a:solidFill>
                <a:effectLst/>
                <a:latin typeface="Calibri" panose="020F0502020204030204" pitchFamily="34" charset="0"/>
                <a:ea typeface="Arial" panose="020B0604020202020204" pitchFamily="34" charset="0"/>
                <a:cs typeface="Arial" panose="020B0604020202020204" pitchFamily="34" charset="0"/>
                <a:hlinkClick r:id="rId8"/>
              </a:rPr>
              <a:t>Child Protection Committees Scotland</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via </a:t>
            </a:r>
            <a:r>
              <a:rPr lang="en-GB" sz="1000" u="sng" dirty="0">
                <a:solidFill>
                  <a:srgbClr val="0000FF"/>
                </a:solidFill>
                <a:effectLst/>
                <a:latin typeface="Calibri" panose="020F0502020204030204" pitchFamily="34" charset="0"/>
                <a:ea typeface="Arial" panose="020B0604020202020204" pitchFamily="34" charset="0"/>
                <a:cs typeface="Arial" panose="020B0604020202020204" pitchFamily="34" charset="0"/>
                <a:hlinkClick r:id="rId9"/>
              </a:rPr>
              <a:t>CPCS publications</a:t>
            </a:r>
            <a:r>
              <a:rPr lang="en-GB" sz="1000" dirty="0">
                <a:latin typeface="Calibri" panose="020F0502020204030204" pitchFamily="34" charset="0"/>
                <a:ea typeface="Arial" panose="020B0604020202020204" pitchFamily="34" charset="0"/>
                <a:cs typeface="Arial" panose="020B0604020202020204" pitchFamily="34" charset="0"/>
              </a:rPr>
              <a:t>,</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or by contacting your local child protection committee multi-agency training officer or child protection lead officer. The introduction of the </a:t>
            </a:r>
            <a:r>
              <a:rPr lang="en-GB" sz="1000" u="sng" dirty="0">
                <a:solidFill>
                  <a:srgbClr val="0000FF"/>
                </a:solidFill>
                <a:effectLst/>
                <a:latin typeface="Calibri" panose="020F0502020204030204" pitchFamily="34" charset="0"/>
                <a:ea typeface="Arial" panose="020B0604020202020204" pitchFamily="34" charset="0"/>
                <a:cs typeface="Arial" panose="020B0604020202020204" pitchFamily="34" charset="0"/>
                <a:hlinkClick r:id="rId10"/>
              </a:rPr>
              <a:t>NHS public protection accountability assurance framework</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was supported by the publication of the NHS Education for Scotland eLearning resources, available for all staff </a:t>
            </a:r>
            <a:r>
              <a:rPr lang="en-GB" sz="1000" dirty="0">
                <a:effectLst/>
                <a:latin typeface="Calibri"/>
                <a:hlinkClick r:id="rId11"/>
              </a:rPr>
              <a:t>Public Protection | </a:t>
            </a:r>
            <a:r>
              <a:rPr lang="en-GB" sz="1000" dirty="0" err="1">
                <a:effectLst/>
                <a:latin typeface="Calibri"/>
                <a:hlinkClick r:id="rId11"/>
              </a:rPr>
              <a:t>Turas</a:t>
            </a:r>
            <a:r>
              <a:rPr lang="en-GB" sz="1000" dirty="0">
                <a:effectLst/>
                <a:latin typeface="Calibri"/>
                <a:hlinkClick r:id="rId11"/>
              </a:rPr>
              <a:t> | Learn (</a:t>
            </a:r>
            <a:r>
              <a:rPr lang="en-GB" sz="1000" dirty="0" err="1">
                <a:effectLst/>
                <a:latin typeface="Calibri"/>
                <a:hlinkClick r:id="rId11"/>
              </a:rPr>
              <a:t>nhs.scot</a:t>
            </a:r>
            <a:r>
              <a:rPr lang="en-GB" sz="1000" dirty="0">
                <a:effectLst/>
                <a:latin typeface="Calibri"/>
                <a:hlinkClick r:id="rId11"/>
              </a:rPr>
              <a:t>)</a:t>
            </a:r>
            <a:r>
              <a:rPr lang="en-GB" sz="1000" dirty="0">
                <a:solidFill>
                  <a:srgbClr val="000000"/>
                </a:solidFill>
                <a:effectLst/>
                <a:latin typeface="Calibri"/>
              </a:rPr>
              <a:t> </a:t>
            </a:r>
            <a:endParaRPr lang="en-GB" sz="1000" i="0" u="none" strike="noStrike" cap="none" dirty="0">
              <a:solidFill>
                <a:schemeClr val="dk2"/>
              </a:solidFill>
              <a:latin typeface="Calibri"/>
              <a:ea typeface="Calibri"/>
              <a:cs typeface="Calibri"/>
              <a:sym typeface="Calibri"/>
            </a:endParaRPr>
          </a:p>
        </p:txBody>
      </p:sp>
      <p:sp>
        <p:nvSpPr>
          <p:cNvPr id="91" name="Google Shape;91;p1"/>
          <p:cNvSpPr/>
          <p:nvPr/>
        </p:nvSpPr>
        <p:spPr>
          <a:xfrm>
            <a:off x="80643" y="2799682"/>
            <a:ext cx="4101375" cy="1480584"/>
          </a:xfrm>
          <a:prstGeom prst="roundRect">
            <a:avLst>
              <a:gd name="adj" fmla="val 16667"/>
            </a:avLst>
          </a:prstGeom>
          <a:solidFill>
            <a:srgbClr val="F6DCDB"/>
          </a:solidFill>
          <a:ln w="381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r>
              <a:rPr lang="en-GB" sz="1000" b="1" dirty="0">
                <a:effectLst/>
                <a:latin typeface="Calibri" panose="020F0502020204030204" pitchFamily="34" charset="0"/>
                <a:ea typeface="Arial" panose="020B0604020202020204" pitchFamily="34" charset="0"/>
                <a:cs typeface="Arial" panose="020B0604020202020204" pitchFamily="34" charset="0"/>
              </a:rPr>
              <a:t>Health Leadership in Child Protection </a:t>
            </a:r>
            <a:r>
              <a:rPr lang="en-GB" sz="1000" dirty="0">
                <a:latin typeface="Calibri" panose="020F0502020204030204" pitchFamily="34" charset="0"/>
                <a:ea typeface="Arial" panose="020B0604020202020204" pitchFamily="34" charset="0"/>
                <a:cs typeface="Arial" panose="020B0604020202020204" pitchFamily="34" charset="0"/>
              </a:rPr>
              <a:t>L</a:t>
            </a:r>
            <a:r>
              <a:rPr lang="en-GB" sz="1000" dirty="0">
                <a:effectLst/>
                <a:latin typeface="Calibri" panose="020F0502020204030204" pitchFamily="34" charset="0"/>
                <a:ea typeface="Arial" panose="020B0604020202020204" pitchFamily="34" charset="0"/>
                <a:cs typeface="Arial" panose="020B0604020202020204" pitchFamily="34" charset="0"/>
              </a:rPr>
              <a:t>ocal partnerships and child protection practice benefit when GPs, primary care and other health staff are represented on their </a:t>
            </a:r>
            <a:r>
              <a:rPr lang="en-GB" sz="1000" u="sng" dirty="0">
                <a:solidFill>
                  <a:srgbClr val="212745"/>
                </a:solidFill>
                <a:effectLst/>
                <a:latin typeface="Calibri" panose="020F0502020204030204" pitchFamily="34" charset="0"/>
                <a:ea typeface="Arial" panose="020B0604020202020204" pitchFamily="34" charset="0"/>
                <a:cs typeface="Arial" panose="020B0604020202020204" pitchFamily="34" charset="0"/>
                <a:hlinkClick r:id="rId12"/>
              </a:rPr>
              <a:t>Child Protection Committee (CPC</a:t>
            </a:r>
            <a:r>
              <a:rPr lang="en-GB" sz="1000" dirty="0">
                <a:solidFill>
                  <a:schemeClr val="accent2"/>
                </a:solidFill>
                <a:effectLst/>
                <a:latin typeface="Calibri" panose="020F0502020204030204" pitchFamily="34" charset="0"/>
                <a:ea typeface="Arial" panose="020B0604020202020204" pitchFamily="34" charset="0"/>
                <a:cs typeface="Arial" panose="020B0604020202020204" pitchFamily="34" charset="0"/>
              </a:rPr>
              <a:t>)</a:t>
            </a:r>
            <a:r>
              <a:rPr lang="en-GB" sz="1000" dirty="0">
                <a:solidFill>
                  <a:srgbClr val="212745"/>
                </a:solidFill>
                <a:effectLst/>
                <a:latin typeface="Calibri" panose="020F0502020204030204" pitchFamily="34" charset="0"/>
                <a:ea typeface="Arial" panose="020B0604020202020204" pitchFamily="34" charset="0"/>
                <a:cs typeface="Arial" panose="020B0604020202020204" pitchFamily="34" charset="0"/>
              </a:rPr>
              <a:t>. The </a:t>
            </a:r>
            <a:r>
              <a:rPr lang="en-GB" sz="1000" u="sng" dirty="0">
                <a:solidFill>
                  <a:srgbClr val="0000FF"/>
                </a:solidFill>
                <a:effectLst/>
                <a:latin typeface="Calibri" panose="020F0502020204030204" pitchFamily="34" charset="0"/>
                <a:ea typeface="Arial" panose="020B0604020202020204" pitchFamily="34" charset="0"/>
                <a:cs typeface="Arial" panose="020B0604020202020204" pitchFamily="34" charset="0"/>
                <a:hlinkClick r:id="rId10"/>
              </a:rPr>
              <a:t>NHS public protection accountability assurance framework</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a:t>
            </a:r>
            <a:r>
              <a:rPr lang="en-GB" sz="1000" dirty="0">
                <a:effectLst/>
                <a:latin typeface="Calibri" panose="020F0502020204030204" pitchFamily="34" charset="0"/>
                <a:ea typeface="Arial" panose="020B0604020202020204" pitchFamily="34" charset="0"/>
                <a:cs typeface="Arial" panose="020B0604020202020204" pitchFamily="34" charset="0"/>
              </a:rPr>
              <a:t>makes it clear that all NHS employees, GP practices and independent contracted practitioners have a responsibility to act when a child is at risk of harm. The aim is to ensure greater consistency in what children at risk of harm can expect in terms of support and protection from health services in all parts of Scotland. </a:t>
            </a:r>
            <a:endParaRPr lang="en-GB" sz="1000" dirty="0">
              <a:effectLst/>
              <a:latin typeface="Times New Roman" panose="02020603050405020304" pitchFamily="18" charset="0"/>
              <a:ea typeface="Times New Roman" panose="02020603050405020304" pitchFamily="18" charset="0"/>
            </a:endParaRPr>
          </a:p>
        </p:txBody>
      </p:sp>
      <p:sp>
        <p:nvSpPr>
          <p:cNvPr id="85" name="Google Shape;85;p1"/>
          <p:cNvSpPr/>
          <p:nvPr/>
        </p:nvSpPr>
        <p:spPr>
          <a:xfrm>
            <a:off x="100443" y="4382979"/>
            <a:ext cx="4501375" cy="2391221"/>
          </a:xfrm>
          <a:prstGeom prst="roundRect">
            <a:avLst>
              <a:gd name="adj" fmla="val 16667"/>
            </a:avLst>
          </a:prstGeom>
          <a:solidFill>
            <a:srgbClr val="F7EDDD"/>
          </a:solidFill>
          <a:ln w="381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r>
              <a:rPr lang="en-GB" sz="1000" b="1" dirty="0">
                <a:solidFill>
                  <a:srgbClr val="000000"/>
                </a:solidFill>
                <a:effectLst/>
                <a:latin typeface="Calibri" panose="020F0502020204030204" pitchFamily="34" charset="0"/>
                <a:ea typeface="Arial" panose="020B0604020202020204" pitchFamily="34" charset="0"/>
              </a:rPr>
              <a:t>Information Sharing</a:t>
            </a:r>
            <a:r>
              <a:rPr lang="en-GB" sz="1000" dirty="0">
                <a:solidFill>
                  <a:srgbClr val="000000"/>
                </a:solidFill>
                <a:effectLst/>
                <a:latin typeface="Calibri" panose="020F0502020204030204" pitchFamily="34" charset="0"/>
                <a:ea typeface="Arial" panose="020B0604020202020204" pitchFamily="34" charset="0"/>
              </a:rPr>
              <a:t>: </a:t>
            </a:r>
            <a:r>
              <a:rPr lang="en-GB" sz="1000" b="1" dirty="0">
                <a:solidFill>
                  <a:srgbClr val="000000"/>
                </a:solidFill>
                <a:effectLst/>
                <a:latin typeface="Calibri" panose="020F0502020204030204" pitchFamily="34" charset="0"/>
                <a:ea typeface="Arial" panose="020B0604020202020204" pitchFamily="34" charset="0"/>
              </a:rPr>
              <a:t>necessary, lawful and proportionate</a:t>
            </a:r>
            <a:r>
              <a:rPr lang="en-GB" sz="1000" dirty="0">
                <a:solidFill>
                  <a:srgbClr val="000000"/>
                </a:solidFill>
                <a:effectLst/>
                <a:latin typeface="Calibri" panose="020F0502020204030204" pitchFamily="34" charset="0"/>
                <a:ea typeface="Arial" panose="020B0604020202020204" pitchFamily="34" charset="0"/>
              </a:rPr>
              <a:t> Information sharing is an essential aspect of protecting children from harm. Concern about the presenting child or any other children may mean that maintaining patient confidentiality is not </a:t>
            </a:r>
            <a:r>
              <a:rPr lang="en-GB" sz="1000" dirty="0">
                <a:solidFill>
                  <a:schemeClr val="tx1"/>
                </a:solidFill>
                <a:effectLst/>
                <a:latin typeface="Calibri" panose="020F0502020204030204" pitchFamily="34" charset="0"/>
                <a:ea typeface="Arial" panose="020B0604020202020204" pitchFamily="34" charset="0"/>
              </a:rPr>
              <a:t>possible. When </a:t>
            </a:r>
            <a:r>
              <a:rPr lang="en-GB" sz="1000" dirty="0">
                <a:solidFill>
                  <a:srgbClr val="000000"/>
                </a:solidFill>
                <a:effectLst/>
                <a:latin typeface="Calibri" panose="020F0502020204030204" pitchFamily="34" charset="0"/>
                <a:ea typeface="Arial" panose="020B0604020202020204" pitchFamily="34" charset="0"/>
              </a:rPr>
              <a:t>deciding to make a referral and/or what information to share (such as wider family information), consider what you believe is </a:t>
            </a:r>
            <a:r>
              <a:rPr lang="en-GB" sz="1000" b="1" dirty="0">
                <a:solidFill>
                  <a:srgbClr val="000000"/>
                </a:solidFill>
                <a:effectLst/>
                <a:latin typeface="Calibri" panose="020F0502020204030204" pitchFamily="34" charset="0"/>
                <a:ea typeface="Arial" panose="020B0604020202020204" pitchFamily="34" charset="0"/>
              </a:rPr>
              <a:t>relevant and proportionate to the specific concerns raised</a:t>
            </a:r>
            <a:r>
              <a:rPr lang="en-GB" sz="1000" dirty="0">
                <a:solidFill>
                  <a:srgbClr val="000000"/>
                </a:solidFill>
                <a:effectLst/>
                <a:latin typeface="Calibri" panose="020F0502020204030204" pitchFamily="34" charset="0"/>
                <a:ea typeface="Arial" panose="020B0604020202020204" pitchFamily="34" charset="0"/>
              </a:rPr>
              <a:t>. Further detail on the principals of information sharing can be found </a:t>
            </a:r>
            <a:r>
              <a:rPr lang="en-GB" sz="1000" b="1" dirty="0">
                <a:latin typeface="Calibri" panose="020F0502020204030204" pitchFamily="34" charset="0"/>
                <a:ea typeface="Arial" panose="020B0604020202020204" pitchFamily="34" charset="0"/>
              </a:rPr>
              <a:t>in </a:t>
            </a:r>
            <a:r>
              <a:rPr lang="en-GB" sz="1000" dirty="0">
                <a:latin typeface="Calibri" panose="020F0502020204030204" pitchFamily="34" charset="0"/>
                <a:ea typeface="Arial" panose="020B0604020202020204" pitchFamily="34" charset="0"/>
              </a:rPr>
              <a:t>the</a:t>
            </a:r>
            <a:r>
              <a:rPr lang="en-GB" sz="1000" dirty="0">
                <a:solidFill>
                  <a:srgbClr val="000000"/>
                </a:solidFill>
                <a:effectLst/>
                <a:latin typeface="Calibri" panose="020F0502020204030204" pitchFamily="34" charset="0"/>
                <a:ea typeface="Arial" panose="020B0604020202020204" pitchFamily="34" charset="0"/>
              </a:rPr>
              <a:t> </a:t>
            </a:r>
            <a:r>
              <a:rPr lang="en-GB" sz="1000" u="sng" dirty="0">
                <a:solidFill>
                  <a:srgbClr val="0000FF"/>
                </a:solidFill>
                <a:effectLst/>
                <a:latin typeface="Calibri" panose="020F0502020204030204" pitchFamily="34" charset="0"/>
                <a:ea typeface="Times New Roman" panose="02020603050405020304" pitchFamily="18" charset="0"/>
                <a:hlinkClick r:id="rId4"/>
              </a:rPr>
              <a:t>National Guidance for Child Protection in Scotland</a:t>
            </a:r>
            <a:r>
              <a:rPr lang="en-GB" sz="1000" u="sng" dirty="0">
                <a:solidFill>
                  <a:srgbClr val="0000FF"/>
                </a:solidFill>
                <a:effectLst/>
                <a:latin typeface="Calibri" panose="020F0502020204030204" pitchFamily="34" charset="0"/>
                <a:ea typeface="Times New Roman" panose="02020603050405020304" pitchFamily="18" charset="0"/>
              </a:rPr>
              <a:t> </a:t>
            </a:r>
            <a:r>
              <a:rPr lang="en-GB" sz="1000" dirty="0">
                <a:solidFill>
                  <a:schemeClr val="tx1"/>
                </a:solidFill>
                <a:effectLst/>
                <a:latin typeface="Calibri" panose="020F0502020204030204" pitchFamily="34" charset="0"/>
                <a:ea typeface="Times New Roman" panose="02020603050405020304" pitchFamily="18" charset="0"/>
              </a:rPr>
              <a:t>with further resources in the </a:t>
            </a:r>
            <a:r>
              <a:rPr lang="en-GB" sz="1000" u="sng" dirty="0">
                <a:solidFill>
                  <a:srgbClr val="0000FF"/>
                </a:solidFill>
                <a:latin typeface="Calibri" panose="020F0502020204030204" pitchFamily="34" charset="0"/>
                <a:ea typeface="Times New Roman" panose="02020603050405020304" pitchFamily="18" charset="0"/>
                <a:hlinkClick r:id="rId13"/>
              </a:rPr>
              <a:t>Getting it right for every child practice guidance</a:t>
            </a:r>
            <a:r>
              <a:rPr lang="en-GB" sz="1000" u="sng" dirty="0">
                <a:solidFill>
                  <a:srgbClr val="0000FF"/>
                </a:solidFill>
                <a:effectLst/>
                <a:latin typeface="Calibri" panose="020F0502020204030204" pitchFamily="34" charset="0"/>
                <a:ea typeface="Times New Roman" panose="02020603050405020304" pitchFamily="18" charset="0"/>
                <a:hlinkClick r:id="rId13"/>
              </a:rPr>
              <a:t> </a:t>
            </a:r>
            <a:r>
              <a:rPr lang="en-GB" sz="1000" dirty="0">
                <a:solidFill>
                  <a:schemeClr val="tx1"/>
                </a:solidFill>
                <a:effectLst/>
                <a:latin typeface="Calibri" panose="020F0502020204030204" pitchFamily="34" charset="0"/>
                <a:ea typeface="Times New Roman" panose="02020603050405020304" pitchFamily="18" charset="0"/>
              </a:rPr>
              <a:t>and from the </a:t>
            </a:r>
            <a:r>
              <a:rPr lang="en-GB" sz="1000" u="sng" dirty="0">
                <a:solidFill>
                  <a:srgbClr val="0000FF"/>
                </a:solidFill>
                <a:effectLst/>
                <a:latin typeface="Calibri" panose="020F0502020204030204" pitchFamily="34" charset="0"/>
                <a:ea typeface="Times New Roman" panose="02020603050405020304" pitchFamily="18" charset="0"/>
                <a:hlinkClick r:id="rId14"/>
              </a:rPr>
              <a:t>ICO</a:t>
            </a:r>
            <a:r>
              <a:rPr lang="en-GB" sz="1000" dirty="0">
                <a:solidFill>
                  <a:srgbClr val="0000FF"/>
                </a:solidFill>
                <a:effectLst/>
                <a:latin typeface="Calibri" panose="020F0502020204030204" pitchFamily="34" charset="0"/>
                <a:ea typeface="Times New Roman" panose="02020603050405020304" pitchFamily="18" charset="0"/>
              </a:rPr>
              <a:t>.</a:t>
            </a:r>
            <a:r>
              <a:rPr lang="en-GB" sz="1000" u="sng" dirty="0">
                <a:solidFill>
                  <a:srgbClr val="0000FF"/>
                </a:solidFill>
                <a:effectLst/>
                <a:latin typeface="Calibri" panose="020F0502020204030204" pitchFamily="34" charset="0"/>
                <a:ea typeface="Times New Roman" panose="02020603050405020304" pitchFamily="18" charset="0"/>
              </a:rPr>
              <a:t> </a:t>
            </a:r>
            <a:r>
              <a:rPr lang="en-GB" sz="1000" dirty="0">
                <a:solidFill>
                  <a:srgbClr val="000000"/>
                </a:solidFill>
                <a:effectLst/>
                <a:latin typeface="Calibri" panose="020F0502020204030204" pitchFamily="34" charset="0"/>
                <a:ea typeface="Arial" panose="020B0604020202020204" pitchFamily="34" charset="0"/>
              </a:rPr>
              <a:t>The</a:t>
            </a:r>
            <a:r>
              <a:rPr lang="en-GB"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n-GB" sz="1000" u="sng" dirty="0">
                <a:solidFill>
                  <a:srgbClr val="0000FF"/>
                </a:solidFill>
                <a:effectLst/>
                <a:latin typeface="Calibri" panose="020F0502020204030204" pitchFamily="34" charset="0"/>
                <a:ea typeface="Times New Roman" panose="02020603050405020304" pitchFamily="18" charset="0"/>
                <a:cs typeface="Arial" panose="020B0604020202020204" pitchFamily="34" charset="0"/>
                <a:hlinkClick r:id="rId15"/>
              </a:rPr>
              <a:t>RCGP Safeguarding Toolkit Part 4</a:t>
            </a:r>
            <a:r>
              <a:rPr lang="en-GB"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sets out the key principles of information sharing and </a:t>
            </a:r>
            <a:r>
              <a:rPr lang="en-GB" sz="1000" dirty="0">
                <a:effectLst/>
                <a:latin typeface="Calibri" panose="020F0502020204030204" pitchFamily="34" charset="0"/>
                <a:ea typeface="Times New Roman" panose="02020603050405020304" pitchFamily="18" charset="0"/>
                <a:cs typeface="Arial" panose="020B0604020202020204" pitchFamily="34" charset="0"/>
              </a:rPr>
              <a:t>multi-agency working: </a:t>
            </a:r>
            <a:r>
              <a:rPr lang="en-GB" sz="1000" dirty="0">
                <a:latin typeface="Calibri" panose="020F0502020204030204" pitchFamily="34" charset="0"/>
                <a:ea typeface="Times New Roman" panose="02020603050405020304" pitchFamily="18" charset="0"/>
                <a:cs typeface="Arial" panose="020B0604020202020204" pitchFamily="34" charset="0"/>
              </a:rPr>
              <a:t>“</a:t>
            </a:r>
            <a:r>
              <a:rPr lang="en-GB" sz="1000" dirty="0">
                <a:effectLst/>
                <a:latin typeface="Calibri" panose="020F0502020204030204" pitchFamily="34" charset="0"/>
                <a:ea typeface="Times New Roman" panose="02020603050405020304" pitchFamily="18" charset="0"/>
                <a:cs typeface="Arial" panose="020B0604020202020204" pitchFamily="34" charset="0"/>
              </a:rPr>
              <a:t>UK law (including UK GDPR), GMC guidelines, ICO guidelines and the Caldicott principles do not prevent sharing of personal information for the purposes of safeguarding</a:t>
            </a:r>
            <a:r>
              <a:rPr lang="en-GB" sz="1000" b="1" dirty="0">
                <a:effectLst/>
                <a:latin typeface="Calibri" panose="020F0502020204030204" pitchFamily="34" charset="0"/>
                <a:ea typeface="Times New Roman" panose="02020603050405020304" pitchFamily="18" charset="0"/>
                <a:cs typeface="Arial" panose="020B0604020202020204" pitchFamily="34" charset="0"/>
              </a:rPr>
              <a:t>”</a:t>
            </a:r>
            <a:r>
              <a:rPr lang="en-GB" sz="1000" dirty="0">
                <a:effectLst/>
                <a:latin typeface="Calibri" panose="020F0502020204030204" pitchFamily="34" charset="0"/>
                <a:ea typeface="Times New Roman" panose="02020603050405020304" pitchFamily="18" charset="0"/>
                <a:cs typeface="Arial" panose="020B0604020202020204" pitchFamily="34" charset="0"/>
              </a:rPr>
              <a:t>. You can find further information here</a:t>
            </a:r>
            <a:r>
              <a:rPr lang="en-GB"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n-GB" sz="1000" u="sng" dirty="0">
                <a:solidFill>
                  <a:srgbClr val="0000FF"/>
                </a:solidFill>
                <a:effectLst/>
                <a:latin typeface="Calibri" panose="020F0502020204030204" pitchFamily="34" charset="0"/>
                <a:ea typeface="Times New Roman" panose="02020603050405020304" pitchFamily="18" charset="0"/>
                <a:cs typeface="Arial" panose="020B0604020202020204" pitchFamily="34" charset="0"/>
                <a:hlinkClick r:id="rId16"/>
              </a:rPr>
              <a:t>Confidentiality: good practice in handling patient information - professional standards - GMC.</a:t>
            </a:r>
            <a:r>
              <a:rPr lang="en-GB"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GB" sz="1000" dirty="0">
              <a:effectLst/>
              <a:latin typeface="Times New Roman" panose="02020603050405020304" pitchFamily="18" charset="0"/>
              <a:ea typeface="Times New Roman" panose="02020603050405020304" pitchFamily="18" charset="0"/>
            </a:endParaRPr>
          </a:p>
        </p:txBody>
      </p:sp>
      <p:sp>
        <p:nvSpPr>
          <p:cNvPr id="95" name="Google Shape;95;p1"/>
          <p:cNvSpPr/>
          <p:nvPr/>
        </p:nvSpPr>
        <p:spPr>
          <a:xfrm>
            <a:off x="8243864" y="843870"/>
            <a:ext cx="3869944" cy="1900433"/>
          </a:xfrm>
          <a:prstGeom prst="roundRect">
            <a:avLst>
              <a:gd name="adj" fmla="val 16667"/>
            </a:avLst>
          </a:prstGeom>
          <a:solidFill>
            <a:srgbClr val="D9E9F1"/>
          </a:solidFill>
          <a:ln w="381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a:buSzPts val="900"/>
            </a:pPr>
            <a:r>
              <a:rPr lang="en-GB" sz="1000" b="1" kern="0" dirty="0">
                <a:effectLst/>
                <a:latin typeface="Calibri" panose="020F0502020204030204" pitchFamily="34" charset="0"/>
                <a:ea typeface="Calibri" panose="020F0502020204030204" pitchFamily="34" charset="0"/>
              </a:rPr>
              <a:t>Identifying and Responding to Child Protection Concerns </a:t>
            </a:r>
            <a:r>
              <a:rPr lang="en-GB" sz="1000" kern="0" dirty="0">
                <a:effectLst/>
                <a:latin typeface="Calibri" panose="020F0502020204030204" pitchFamily="34" charset="0"/>
                <a:ea typeface="Calibri" panose="020F0502020204030204" pitchFamily="34" charset="0"/>
              </a:rPr>
              <a:t>Any concern about possible harm to a child from abuse, neglect or exploitation should always be shared with police or social work without delay. Child protection procedures are initiated when police, social work or health determine that a child may have been significantly harmed or may be at risk of significant harm. Concerns about a risk of harm from abuse, neglect or exploitation may arise in a number of ways as detailed in the </a:t>
            </a:r>
            <a:r>
              <a:rPr lang="en-GB" sz="1000" u="sng" dirty="0">
                <a:solidFill>
                  <a:srgbClr val="0000FF"/>
                </a:solidFill>
                <a:effectLst/>
                <a:latin typeface="Calibri" panose="020F0502020204030204" pitchFamily="34" charset="0"/>
                <a:ea typeface="Aptos" panose="020B0004020202020204" pitchFamily="34" charset="0"/>
                <a:cs typeface="Times New Roman" panose="02020603050405020304" pitchFamily="18" charset="0"/>
                <a:hlinkClick r:id="rId4"/>
              </a:rPr>
              <a:t>National Guidance for Child Protection in Scotland</a:t>
            </a:r>
            <a:r>
              <a:rPr lang="en-GB" sz="1000" kern="0" dirty="0">
                <a:effectLst/>
                <a:latin typeface="Calibri" panose="020F0502020204030204" pitchFamily="34" charset="0"/>
                <a:ea typeface="Calibri" panose="020F0502020204030204" pitchFamily="34" charset="0"/>
              </a:rPr>
              <a:t>. All concerns which may indicate risk of significant harm must </a:t>
            </a:r>
            <a:r>
              <a:rPr lang="en-GB" sz="1000" dirty="0">
                <a:latin typeface="Calibri" panose="020F0502020204030204" pitchFamily="34" charset="0"/>
                <a:ea typeface="Calibri" panose="020F0502020204030204" pitchFamily="34" charset="0"/>
              </a:rPr>
              <a:t>lead to consideration of an inter-agency referral discussion (</a:t>
            </a:r>
            <a:r>
              <a:rPr lang="en-GB" sz="1000" dirty="0" err="1">
                <a:latin typeface="Calibri" panose="020F0502020204030204" pitchFamily="34" charset="0"/>
                <a:ea typeface="Calibri" panose="020F0502020204030204" pitchFamily="34" charset="0"/>
              </a:rPr>
              <a:t>IRD</a:t>
            </a:r>
            <a:r>
              <a:rPr lang="en-GB" sz="1000" dirty="0">
                <a:latin typeface="Calibri" panose="020F0502020204030204" pitchFamily="34" charset="0"/>
                <a:ea typeface="Calibri" panose="020F0502020204030204" pitchFamily="34" charset="0"/>
              </a:rPr>
              <a:t>) with police, social work and health in order to jointly assess the risk of harm.</a:t>
            </a:r>
            <a:endParaRPr lang="en-GB" sz="1000" b="0" i="0" u="none" strike="noStrike" cap="none" dirty="0">
              <a:latin typeface="Calibri"/>
              <a:ea typeface="Calibri"/>
              <a:cs typeface="Calibri"/>
              <a:sym typeface="Calibri"/>
            </a:endParaRPr>
          </a:p>
        </p:txBody>
      </p:sp>
      <p:sp>
        <p:nvSpPr>
          <p:cNvPr id="89" name="Google Shape;89;p1"/>
          <p:cNvSpPr/>
          <p:nvPr/>
        </p:nvSpPr>
        <p:spPr>
          <a:xfrm>
            <a:off x="7900484" y="2809348"/>
            <a:ext cx="4191073" cy="1601784"/>
          </a:xfrm>
          <a:prstGeom prst="roundRect">
            <a:avLst>
              <a:gd name="adj" fmla="val 16667"/>
            </a:avLst>
          </a:prstGeom>
          <a:solidFill>
            <a:srgbClr val="E8F2DC"/>
          </a:solidFill>
          <a:ln w="38100"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a:buSzPts val="900"/>
            </a:pPr>
            <a:r>
              <a:rPr lang="en-GB" sz="1000" b="1" dirty="0">
                <a:solidFill>
                  <a:srgbClr val="000000"/>
                </a:solidFill>
                <a:effectLst/>
                <a:latin typeface="Calibri" panose="020F0502020204030204" pitchFamily="34" charset="0"/>
                <a:ea typeface="Arial" panose="020B0604020202020204" pitchFamily="34" charset="0"/>
              </a:rPr>
              <a:t>Cooperating with Child Protection Investigations </a:t>
            </a:r>
            <a:r>
              <a:rPr lang="en-GB" sz="1000" dirty="0">
                <a:latin typeface="Calibri" panose="020F0502020204030204" pitchFamily="34" charset="0"/>
                <a:ea typeface="Arial" panose="020B0604020202020204" pitchFamily="34" charset="0"/>
              </a:rPr>
              <a:t>S</a:t>
            </a:r>
            <a:r>
              <a:rPr lang="en-GB" sz="1000" dirty="0">
                <a:solidFill>
                  <a:srgbClr val="000000"/>
                </a:solidFill>
                <a:effectLst/>
                <a:latin typeface="Calibri" panose="020F0502020204030204" pitchFamily="34" charset="0"/>
                <a:ea typeface="Arial" panose="020B0604020202020204" pitchFamily="34" charset="0"/>
              </a:rPr>
              <a:t>ocial work, police and health have the lead role in child protection investigations, effective intervention and protection of children at risk. This requires full cooperation and communication between all agencies and professionals. You may have cause to refer a child to police or social work, or to share information as part of any investigation or risk assessment. As part of the inter-agency referral discussion (</a:t>
            </a:r>
            <a:r>
              <a:rPr lang="en-GB" sz="1000" dirty="0" err="1">
                <a:solidFill>
                  <a:srgbClr val="000000"/>
                </a:solidFill>
                <a:effectLst/>
                <a:latin typeface="Calibri" panose="020F0502020204030204" pitchFamily="34" charset="0"/>
                <a:ea typeface="Arial" panose="020B0604020202020204" pitchFamily="34" charset="0"/>
              </a:rPr>
              <a:t>IRD</a:t>
            </a:r>
            <a:r>
              <a:rPr lang="en-GB" sz="1000" dirty="0">
                <a:solidFill>
                  <a:srgbClr val="000000"/>
                </a:solidFill>
                <a:effectLst/>
                <a:latin typeface="Calibri" panose="020F0502020204030204" pitchFamily="34" charset="0"/>
                <a:ea typeface="Arial" panose="020B0604020202020204" pitchFamily="34" charset="0"/>
              </a:rPr>
              <a:t>) there may be a decision to undertake a health assessment and medical examination of the child by a specialist paediatrician. </a:t>
            </a:r>
            <a:r>
              <a:rPr lang="en-GB" sz="1000" dirty="0">
                <a:latin typeface="Calibri" panose="020F0502020204030204" pitchFamily="34" charset="0"/>
                <a:ea typeface="Arial" panose="020B0604020202020204" pitchFamily="34" charset="0"/>
              </a:rPr>
              <a:t>F</a:t>
            </a:r>
            <a:r>
              <a:rPr lang="en-GB" sz="1000" dirty="0">
                <a:solidFill>
                  <a:srgbClr val="000000"/>
                </a:solidFill>
                <a:effectLst/>
                <a:latin typeface="Calibri" panose="020F0502020204030204" pitchFamily="34" charset="0"/>
                <a:ea typeface="Arial" panose="020B0604020202020204" pitchFamily="34" charset="0"/>
              </a:rPr>
              <a:t>urther detail on the type of examination can be found in the </a:t>
            </a:r>
            <a:r>
              <a:rPr lang="en-GB" sz="1000" u="sng" dirty="0">
                <a:solidFill>
                  <a:srgbClr val="0000FF"/>
                </a:solidFill>
                <a:effectLst/>
                <a:latin typeface="Calibri" panose="020F0502020204030204" pitchFamily="34" charset="0"/>
                <a:ea typeface="Times New Roman" panose="02020603050405020304" pitchFamily="18" charset="0"/>
                <a:hlinkClick r:id="rId4"/>
              </a:rPr>
              <a:t>National Guidance for Child Protection in Scotland</a:t>
            </a:r>
            <a:r>
              <a:rPr lang="en-GB" sz="1000" dirty="0">
                <a:effectLst/>
                <a:latin typeface="Times New Roman" panose="02020603050405020304" pitchFamily="18" charset="0"/>
                <a:ea typeface="Times New Roman" panose="02020603050405020304" pitchFamily="18" charset="0"/>
              </a:rPr>
              <a:t>.</a:t>
            </a:r>
            <a:r>
              <a:rPr lang="en-GB" sz="1000" kern="100" dirty="0">
                <a:effectLst/>
                <a:latin typeface="Aptos" panose="020B0004020202020204" pitchFamily="34" charset="0"/>
                <a:ea typeface="Aptos" panose="020B0004020202020204" pitchFamily="34" charset="0"/>
                <a:cs typeface="Times New Roman" panose="02020603050405020304" pitchFamily="18" charset="0"/>
              </a:rPr>
              <a:t> </a:t>
            </a:r>
          </a:p>
        </p:txBody>
      </p:sp>
      <p:sp>
        <p:nvSpPr>
          <p:cNvPr id="87" name="Google Shape;87;p1"/>
          <p:cNvSpPr/>
          <p:nvPr/>
        </p:nvSpPr>
        <p:spPr>
          <a:xfrm>
            <a:off x="7331217" y="4488486"/>
            <a:ext cx="4760337" cy="2310245"/>
          </a:xfrm>
          <a:prstGeom prst="roundRect">
            <a:avLst>
              <a:gd name="adj" fmla="val 16667"/>
            </a:avLst>
          </a:prstGeom>
          <a:solidFill>
            <a:srgbClr val="F5F6DD"/>
          </a:solid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r>
              <a:rPr lang="en-GB" sz="1000" b="1" kern="100" dirty="0">
                <a:effectLst/>
                <a:latin typeface="Calibri" panose="020F0502020204030204" pitchFamily="34" charset="0"/>
                <a:ea typeface="Calibri" panose="020F0502020204030204" pitchFamily="34" charset="0"/>
                <a:cs typeface="Calibri" panose="020F0502020204030204" pitchFamily="34" charset="0"/>
              </a:rPr>
              <a:t>What are my responsibilities?</a:t>
            </a:r>
            <a:endParaRPr lang="en-GB" sz="1000" kern="100" dirty="0">
              <a:effectLst/>
              <a:latin typeface="Calibri" panose="020F0502020204030204" pitchFamily="34" charset="0"/>
              <a:ea typeface="Calibri" panose="020F0502020204030204" pitchFamily="34" charset="0"/>
              <a:cs typeface="Calibri" panose="020F0502020204030204" pitchFamily="34" charset="0"/>
            </a:endParaRP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share information – verbally or written – as part of an investigation relating to any children at risk of harm.</a:t>
            </a: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participate in single and multi-agency discussions and decision-making as required.</a:t>
            </a: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understand the wide range of risks involved for any child who comes to the practice’s attention and to collaborate in any assessment of risk. </a:t>
            </a:r>
            <a:r>
              <a:rPr lang="en-GB" sz="1000" i="0" dirty="0">
                <a:effectLst/>
                <a:latin typeface="Calibri" panose="020F0502020204030204" pitchFamily="34" charset="0"/>
              </a:rPr>
              <a:t>This could, for example, include considering whether information received abou</a:t>
            </a:r>
            <a:r>
              <a:rPr lang="en-GB" sz="1000" dirty="0">
                <a:latin typeface="Calibri" panose="020F0502020204030204" pitchFamily="34" charset="0"/>
              </a:rPr>
              <a:t>t a parent could create risk to a child.</a:t>
            </a:r>
            <a:endParaRPr lang="en-GB" sz="1000" kern="100" dirty="0">
              <a:effectLst/>
              <a:latin typeface="Calibri" panose="020F0502020204030204" pitchFamily="34" charset="0"/>
              <a:ea typeface="Calibri" panose="020F0502020204030204" pitchFamily="34" charset="0"/>
              <a:cs typeface="Calibri" panose="020F0502020204030204" pitchFamily="34" charset="0"/>
            </a:endParaRP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consider the needs and welfare of children, young people (and adults) who may be vulnerable to risk, to help where they or their rights are being abused or denied.</a:t>
            </a: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act promptly on any concerns about a patient – or someone close to them – where there are indicators of risk of harm, abuse or neglect </a:t>
            </a:r>
            <a:r>
              <a:rPr lang="en-GB" sz="1000" i="0" u="sng" strike="noStrike" dirty="0">
                <a:solidFill>
                  <a:srgbClr val="0000FF"/>
                </a:solidFill>
                <a:effectLst/>
                <a:latin typeface="Calibri" panose="020F0502020204030204" pitchFamily="34" charset="0"/>
                <a:hlinkClick r:id="rId17"/>
              </a:rPr>
              <a:t>GMC Good medical practice - professional standards</a:t>
            </a:r>
            <a:r>
              <a:rPr lang="en-GB" sz="1000" i="0" dirty="0">
                <a:solidFill>
                  <a:srgbClr val="212745"/>
                </a:solidFill>
                <a:effectLst/>
                <a:latin typeface="Calibri" panose="020F0502020204030204" pitchFamily="34" charset="0"/>
              </a:rPr>
              <a:t>.</a:t>
            </a:r>
            <a:endParaRPr lang="en-GB" sz="1000" dirty="0">
              <a:effectLst/>
              <a:latin typeface="Calibri"/>
            </a:endParaRPr>
          </a:p>
        </p:txBody>
      </p:sp>
      <p:sp>
        <p:nvSpPr>
          <p:cNvPr id="110" name="Google Shape;110;p1"/>
          <p:cNvSpPr txBox="1"/>
          <p:nvPr/>
        </p:nvSpPr>
        <p:spPr>
          <a:xfrm>
            <a:off x="6103728" y="6460985"/>
            <a:ext cx="2152800" cy="21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GB" sz="800" dirty="0">
                <a:solidFill>
                  <a:srgbClr val="BFBFBF"/>
                </a:solidFill>
                <a:latin typeface="Calibri"/>
                <a:ea typeface="Calibri"/>
                <a:cs typeface="Calibri"/>
                <a:sym typeface="Calibri"/>
              </a:rPr>
              <a:t>January </a:t>
            </a:r>
            <a:r>
              <a:rPr lang="en-GB" sz="800" b="0" i="0" u="none" strike="noStrike" cap="none" dirty="0">
                <a:solidFill>
                  <a:srgbClr val="BFBFBF"/>
                </a:solidFill>
                <a:latin typeface="Calibri"/>
                <a:ea typeface="Calibri"/>
                <a:cs typeface="Calibri"/>
                <a:sym typeface="Calibri"/>
              </a:rPr>
              <a:t>2025</a:t>
            </a:r>
            <a:endParaRPr sz="1400" b="0" i="0" u="none" strike="noStrike" cap="none" dirty="0">
              <a:solidFill>
                <a:srgbClr val="000000"/>
              </a:solidFill>
              <a:latin typeface="Arial"/>
              <a:ea typeface="Arial"/>
              <a:cs typeface="Arial"/>
              <a:sym typeface="Arial"/>
            </a:endParaRPr>
          </a:p>
        </p:txBody>
      </p:sp>
      <p:sp>
        <p:nvSpPr>
          <p:cNvPr id="111" name="Google Shape;111;p1"/>
          <p:cNvSpPr txBox="1"/>
          <p:nvPr/>
        </p:nvSpPr>
        <p:spPr>
          <a:xfrm>
            <a:off x="3922117" y="6462804"/>
            <a:ext cx="2157487" cy="215444"/>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800"/>
              <a:buFont typeface="Arial"/>
              <a:buNone/>
            </a:pPr>
            <a:r>
              <a:rPr lang="en-GB" sz="800" b="0" i="0" u="none" strike="noStrike" cap="none" dirty="0">
                <a:solidFill>
                  <a:srgbClr val="BFBFBF"/>
                </a:solidFill>
                <a:latin typeface="Calibri"/>
                <a:ea typeface="Calibri"/>
                <a:cs typeface="Calibri"/>
                <a:sym typeface="Calibri"/>
              </a:rPr>
              <a:t>www.</a:t>
            </a:r>
            <a:r>
              <a:rPr lang="en-GB" sz="800" dirty="0">
                <a:solidFill>
                  <a:srgbClr val="BFBFBF"/>
                </a:solidFill>
                <a:latin typeface="Calibri"/>
                <a:ea typeface="Calibri"/>
                <a:cs typeface="Calibri"/>
                <a:sym typeface="Calibri"/>
              </a:rPr>
              <a:t>celcis.org</a:t>
            </a:r>
            <a:endParaRPr sz="1400" b="0" i="0" u="none" strike="noStrike" cap="none" dirty="0">
              <a:solidFill>
                <a:srgbClr val="000000"/>
              </a:solidFill>
              <a:latin typeface="Arial"/>
              <a:ea typeface="Arial"/>
              <a:cs typeface="Arial"/>
              <a:sym typeface="Arial"/>
            </a:endParaRPr>
          </a:p>
        </p:txBody>
      </p:sp>
      <p:cxnSp>
        <p:nvCxnSpPr>
          <p:cNvPr id="112" name="Google Shape;112;p1"/>
          <p:cNvCxnSpPr/>
          <p:nvPr/>
        </p:nvCxnSpPr>
        <p:spPr>
          <a:xfrm>
            <a:off x="6091671" y="6458394"/>
            <a:ext cx="0" cy="216000"/>
          </a:xfrm>
          <a:prstGeom prst="straightConnector1">
            <a:avLst/>
          </a:prstGeom>
          <a:noFill/>
          <a:ln w="9525" cap="flat" cmpd="sng">
            <a:solidFill>
              <a:srgbClr val="BFBFBF"/>
            </a:solidFill>
            <a:prstDash val="solid"/>
            <a:miter lim="800000"/>
            <a:headEnd type="none" w="sm" len="sm"/>
            <a:tailEnd type="none" w="sm" len="sm"/>
          </a:ln>
        </p:spPr>
      </p:cxnSp>
      <p:sp>
        <p:nvSpPr>
          <p:cNvPr id="114" name="Google Shape;114;p1"/>
          <p:cNvSpPr txBox="1"/>
          <p:nvPr/>
        </p:nvSpPr>
        <p:spPr>
          <a:xfrm>
            <a:off x="8256528" y="30418"/>
            <a:ext cx="3769200"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GB" sz="2400" b="1" i="0" u="sng" strike="noStrike" cap="none" dirty="0">
                <a:solidFill>
                  <a:schemeClr val="dk2"/>
                </a:solidFill>
                <a:latin typeface="Calibri"/>
                <a:ea typeface="Calibri"/>
                <a:cs typeface="Calibri"/>
                <a:sym typeface="Calibri"/>
              </a:rPr>
              <a:t>GPs, primary care and other health staff</a:t>
            </a:r>
            <a:endParaRPr sz="2400" b="0" i="0" u="sng" strike="noStrike" cap="none" dirty="0">
              <a:solidFill>
                <a:srgbClr val="000000"/>
              </a:solidFill>
              <a:latin typeface="Arial"/>
              <a:ea typeface="Arial"/>
              <a:cs typeface="Arial"/>
              <a:sym typeface="Arial"/>
            </a:endParaRPr>
          </a:p>
        </p:txBody>
      </p:sp>
      <p:cxnSp>
        <p:nvCxnSpPr>
          <p:cNvPr id="11" name="Straight Connector 10">
            <a:extLst>
              <a:ext uri="{FF2B5EF4-FFF2-40B4-BE49-F238E27FC236}">
                <a16:creationId xmlns:a16="http://schemas.microsoft.com/office/drawing/2014/main" id="{F5DB7BC1-8675-04B3-CC99-FDEEC9EBB084}"/>
              </a:ext>
            </a:extLst>
          </p:cNvPr>
          <p:cNvCxnSpPr>
            <a:cxnSpLocks/>
          </p:cNvCxnSpPr>
          <p:nvPr/>
        </p:nvCxnSpPr>
        <p:spPr>
          <a:xfrm flipV="1">
            <a:off x="7216815" y="2423574"/>
            <a:ext cx="1027049" cy="726534"/>
          </a:xfrm>
          <a:prstGeom prst="line">
            <a:avLst/>
          </a:prstGeom>
          <a:ln w="28575">
            <a:solidFill>
              <a:srgbClr val="1271B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F1B28019-280E-40E4-C45E-00560FA55411}"/>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019819" y="5834618"/>
            <a:ext cx="1895018" cy="597660"/>
          </a:xfrm>
          <a:prstGeom prst="rect">
            <a:avLst/>
          </a:prstGeom>
          <a:noFill/>
          <a:ln>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Iriss">
      <a:dk1>
        <a:srgbClr val="202745"/>
      </a:dk1>
      <a:lt1>
        <a:srgbClr val="FFFFFF"/>
      </a:lt1>
      <a:dk2>
        <a:srgbClr val="212745"/>
      </a:dk2>
      <a:lt2>
        <a:srgbClr val="C84577"/>
      </a:lt2>
      <a:accent1>
        <a:srgbClr val="4165AA"/>
      </a:accent1>
      <a:accent2>
        <a:srgbClr val="4595BD"/>
      </a:accent2>
      <a:accent3>
        <a:srgbClr val="92C056"/>
      </a:accent3>
      <a:accent4>
        <a:srgbClr val="D3D45B"/>
      </a:accent4>
      <a:accent5>
        <a:srgbClr val="DBAA5B"/>
      </a:accent5>
      <a:accent6>
        <a:srgbClr val="D65A50"/>
      </a:accent6>
      <a:hlink>
        <a:srgbClr val="4595BD"/>
      </a:hlink>
      <a:folHlink>
        <a:srgbClr val="4595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8b9d85-7192-425b-ac2c-2b556fe5fe9f">
      <Terms xmlns="http://schemas.microsoft.com/office/infopath/2007/PartnerControls"/>
    </lcf76f155ced4ddcb4097134ff3c332f>
    <TaxCatchAll xmlns="a20c1dae-a585-4ea0-8004-924b43e983b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F5FEE1ACB51A4CB259A23F8D1FC76E" ma:contentTypeVersion="18" ma:contentTypeDescription="Create a new document." ma:contentTypeScope="" ma:versionID="f805697ce272b9462e724b6884982ef4">
  <xsd:schema xmlns:xsd="http://www.w3.org/2001/XMLSchema" xmlns:xs="http://www.w3.org/2001/XMLSchema" xmlns:p="http://schemas.microsoft.com/office/2006/metadata/properties" xmlns:ns2="3d8b9d85-7192-425b-ac2c-2b556fe5fe9f" xmlns:ns3="a20c1dae-a585-4ea0-8004-924b43e983b9" targetNamespace="http://schemas.microsoft.com/office/2006/metadata/properties" ma:root="true" ma:fieldsID="defcea179409484ecee5c466cea01592" ns2:_="" ns3:_="">
    <xsd:import namespace="3d8b9d85-7192-425b-ac2c-2b556fe5fe9f"/>
    <xsd:import namespace="a20c1dae-a585-4ea0-8004-924b43e983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8b9d85-7192-425b-ac2c-2b556fe5fe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Length (seconds)"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f5156a5-ab19-4525-af57-dc6961067a9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20c1dae-a585-4ea0-8004-924b43e983b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3cf1d02-4eb4-484a-a47c-fd58ceb80d01}" ma:internalName="TaxCatchAll" ma:showField="CatchAllData" ma:web="a20c1dae-a585-4ea0-8004-924b43e983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70F181-756F-45AD-834E-B67C7D9580DD}">
  <ds:schemaRefs>
    <ds:schemaRef ds:uri="3d8b9d85-7192-425b-ac2c-2b556fe5fe9f"/>
    <ds:schemaRef ds:uri="http://purl.org/dc/terms/"/>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http://purl.org/dc/dcmitype/"/>
    <ds:schemaRef ds:uri="a20c1dae-a585-4ea0-8004-924b43e983b9"/>
  </ds:schemaRefs>
</ds:datastoreItem>
</file>

<file path=customXml/itemProps2.xml><?xml version="1.0" encoding="utf-8"?>
<ds:datastoreItem xmlns:ds="http://schemas.openxmlformats.org/officeDocument/2006/customXml" ds:itemID="{3A865CD0-7B79-4D1B-8D77-41C2A5D72C2E}">
  <ds:schemaRefs>
    <ds:schemaRef ds:uri="http://schemas.microsoft.com/sharepoint/v3/contenttype/forms"/>
  </ds:schemaRefs>
</ds:datastoreItem>
</file>

<file path=customXml/itemProps3.xml><?xml version="1.0" encoding="utf-8"?>
<ds:datastoreItem xmlns:ds="http://schemas.openxmlformats.org/officeDocument/2006/customXml" ds:itemID="{FEE691F3-4E87-4081-A4F0-0EA8516539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8b9d85-7192-425b-ac2c-2b556fe5fe9f"/>
    <ds:schemaRef ds:uri="a20c1dae-a585-4ea0-8004-924b43e983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2737</TotalTime>
  <Words>976</Words>
  <Application>Microsoft Office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Ian Phillip</dc:creator>
  <cp:lastModifiedBy>Hanna Soini</cp:lastModifiedBy>
  <cp:revision>54</cp:revision>
  <dcterms:created xsi:type="dcterms:W3CDTF">2024-04-29T12:30:22Z</dcterms:created>
  <dcterms:modified xsi:type="dcterms:W3CDTF">2025-01-09T13:10:27Z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0x010100A3F5FEE1ACB51A4CB259A23F8D1FC76E</vt:lpwstr>
  </property>
  <property fmtid="{D5CDD505-2E9C-101B-9397-08002B2CF9AE}" pid="3" name="MediaServiceImageTags">
    <vt:lpwstr/>
  </property>
</Properties>
</file>